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9"/>
  </p:notesMasterIdLst>
  <p:handoutMasterIdLst>
    <p:handoutMasterId r:id="rId80"/>
  </p:handoutMasterIdLst>
  <p:sldIdLst>
    <p:sldId id="356" r:id="rId2"/>
    <p:sldId id="566" r:id="rId3"/>
    <p:sldId id="567" r:id="rId4"/>
    <p:sldId id="632" r:id="rId5"/>
    <p:sldId id="565" r:id="rId6"/>
    <p:sldId id="572" r:id="rId7"/>
    <p:sldId id="573" r:id="rId8"/>
    <p:sldId id="574" r:id="rId9"/>
    <p:sldId id="580" r:id="rId10"/>
    <p:sldId id="575" r:id="rId11"/>
    <p:sldId id="576" r:id="rId12"/>
    <p:sldId id="633" r:id="rId13"/>
    <p:sldId id="634" r:id="rId14"/>
    <p:sldId id="578" r:id="rId15"/>
    <p:sldId id="581" r:id="rId16"/>
    <p:sldId id="571" r:id="rId17"/>
    <p:sldId id="643" r:id="rId18"/>
    <p:sldId id="635" r:id="rId19"/>
    <p:sldId id="636" r:id="rId20"/>
    <p:sldId id="637" r:id="rId21"/>
    <p:sldId id="638" r:id="rId22"/>
    <p:sldId id="604" r:id="rId23"/>
    <p:sldId id="616" r:id="rId24"/>
    <p:sldId id="605" r:id="rId25"/>
    <p:sldId id="608" r:id="rId26"/>
    <p:sldId id="609" r:id="rId27"/>
    <p:sldId id="610" r:id="rId28"/>
    <p:sldId id="611" r:id="rId29"/>
    <p:sldId id="639" r:id="rId30"/>
    <p:sldId id="630" r:id="rId31"/>
    <p:sldId id="641" r:id="rId32"/>
    <p:sldId id="640" r:id="rId33"/>
    <p:sldId id="642" r:id="rId34"/>
    <p:sldId id="628" r:id="rId35"/>
    <p:sldId id="631" r:id="rId36"/>
    <p:sldId id="521" r:id="rId37"/>
    <p:sldId id="522" r:id="rId38"/>
    <p:sldId id="523" r:id="rId39"/>
    <p:sldId id="524" r:id="rId40"/>
    <p:sldId id="525" r:id="rId41"/>
    <p:sldId id="526" r:id="rId42"/>
    <p:sldId id="527" r:id="rId43"/>
    <p:sldId id="528" r:id="rId44"/>
    <p:sldId id="529" r:id="rId45"/>
    <p:sldId id="530" r:id="rId46"/>
    <p:sldId id="531" r:id="rId47"/>
    <p:sldId id="587" r:id="rId48"/>
    <p:sldId id="695" r:id="rId49"/>
    <p:sldId id="644" r:id="rId50"/>
    <p:sldId id="696" r:id="rId51"/>
    <p:sldId id="697" r:id="rId52"/>
    <p:sldId id="698" r:id="rId53"/>
    <p:sldId id="699" r:id="rId54"/>
    <p:sldId id="700" r:id="rId55"/>
    <p:sldId id="701" r:id="rId56"/>
    <p:sldId id="722" r:id="rId57"/>
    <p:sldId id="702" r:id="rId58"/>
    <p:sldId id="703" r:id="rId59"/>
    <p:sldId id="704" r:id="rId60"/>
    <p:sldId id="723" r:id="rId61"/>
    <p:sldId id="705" r:id="rId62"/>
    <p:sldId id="724" r:id="rId63"/>
    <p:sldId id="706" r:id="rId64"/>
    <p:sldId id="715" r:id="rId65"/>
    <p:sldId id="716" r:id="rId66"/>
    <p:sldId id="717" r:id="rId67"/>
    <p:sldId id="718" r:id="rId68"/>
    <p:sldId id="719" r:id="rId69"/>
    <p:sldId id="725" r:id="rId70"/>
    <p:sldId id="726" r:id="rId71"/>
    <p:sldId id="727" r:id="rId72"/>
    <p:sldId id="728" r:id="rId73"/>
    <p:sldId id="729" r:id="rId74"/>
    <p:sldId id="730" r:id="rId75"/>
    <p:sldId id="731" r:id="rId76"/>
    <p:sldId id="732" r:id="rId77"/>
    <p:sldId id="687" r:id="rId78"/>
  </p:sldIdLst>
  <p:sldSz cx="9144000" cy="5143500" type="screen16x9"/>
  <p:notesSz cx="6858000" cy="9144000"/>
  <p:custDataLst>
    <p:tags r:id="rId8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潘 舒娴" initials="潘"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12" autoAdjust="0"/>
    <p:restoredTop sz="95244" autoAdjust="0"/>
  </p:normalViewPr>
  <p:slideViewPr>
    <p:cSldViewPr showGuides="1">
      <p:cViewPr varScale="1">
        <p:scale>
          <a:sx n="103" d="100"/>
          <a:sy n="103" d="100"/>
        </p:scale>
        <p:origin x="96" y="259"/>
      </p:cViewPr>
      <p:guideLst>
        <p:guide orient="horz" pos="1620"/>
        <p:guide pos="2880"/>
      </p:guideLst>
    </p:cSldViewPr>
  </p:slideViewPr>
  <p:outlineViewPr>
    <p:cViewPr>
      <p:scale>
        <a:sx n="33" d="100"/>
        <a:sy n="33" d="100"/>
      </p:scale>
      <p:origin x="0" y="-849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6" d="100"/>
          <a:sy n="86" d="100"/>
        </p:scale>
        <p:origin x="-381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ags" Target="tags/tag1.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colorful4#1">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2">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55F0AC8-72B6-4BFE-956E-B13EBA1D4D6E}" type="doc">
      <dgm:prSet loTypeId="urn:microsoft.com/office/officeart/2005/8/layout/vList4" loCatId="list" qsTypeId="urn:microsoft.com/office/officeart/2005/8/quickstyle/simple1#1" qsCatId="simple" csTypeId="urn:microsoft.com/office/officeart/2005/8/colors/colorful4#1" csCatId="colorful" phldr="1"/>
      <dgm:spPr/>
      <dgm:t>
        <a:bodyPr/>
        <a:lstStyle/>
        <a:p>
          <a:endParaRPr lang="zh-CN" altLang="en-US"/>
        </a:p>
      </dgm:t>
    </dgm:pt>
    <dgm:pt modelId="{C898B629-AFD8-4C3A-A501-2F51585D8ABA}" type="parTrans" cxnId="{9BFD1D7B-67D1-46A8-86E3-89A822E7F309}">
      <dgm:prSet/>
      <dgm:spPr/>
      <dgm:t>
        <a:bodyPr/>
        <a:lstStyle/>
        <a:p>
          <a:endParaRPr lang="zh-CN" altLang="en-US">
            <a:solidFill>
              <a:schemeClr val="tx1"/>
            </a:solidFill>
          </a:endParaRPr>
        </a:p>
      </dgm:t>
    </dgm:pt>
    <dgm:pt modelId="{2257D138-DB66-4D71-B510-7EF4D999F2C7}">
      <dgm:prSet/>
      <dgm:spPr/>
      <dgm:t>
        <a:bodyPr/>
        <a:lstStyle/>
        <a:p>
          <a:r>
            <a:rPr lang="en-US">
              <a:solidFill>
                <a:schemeClr val="tx1"/>
              </a:solidFill>
            </a:rPr>
            <a:t>1997</a:t>
          </a:r>
          <a:r>
            <a:rPr lang="zh-CN">
              <a:solidFill>
                <a:schemeClr val="tx1"/>
              </a:solidFill>
            </a:rPr>
            <a:t>年</a:t>
          </a:r>
          <a:r>
            <a:rPr lang="en-US">
              <a:solidFill>
                <a:schemeClr val="tx1"/>
              </a:solidFill>
            </a:rPr>
            <a:t>6</a:t>
          </a:r>
          <a:r>
            <a:rPr lang="zh-CN">
              <a:solidFill>
                <a:schemeClr val="tx1"/>
              </a:solidFill>
            </a:rPr>
            <a:t>月</a:t>
          </a:r>
          <a:r>
            <a:rPr lang="en-US">
              <a:solidFill>
                <a:schemeClr val="tx1"/>
              </a:solidFill>
            </a:rPr>
            <a:t>,</a:t>
          </a:r>
          <a:r>
            <a:rPr lang="zh-CN">
              <a:solidFill>
                <a:schemeClr val="tx1"/>
              </a:solidFill>
            </a:rPr>
            <a:t>中国互联网络信息中心</a:t>
          </a:r>
          <a:r>
            <a:rPr lang="en-US">
              <a:solidFill>
                <a:schemeClr val="tx1"/>
              </a:solidFill>
            </a:rPr>
            <a:t>( China Internet Network Information Center, CNNIC) </a:t>
          </a:r>
          <a:r>
            <a:rPr lang="zh-CN">
              <a:solidFill>
                <a:schemeClr val="tx1"/>
              </a:solidFill>
            </a:rPr>
            <a:t>成立，开始行使国家互联网络信息中心职能；</a:t>
          </a:r>
        </a:p>
      </dgm:t>
    </dgm:pt>
    <dgm:pt modelId="{5047700A-1425-4BD1-967C-836DD23FD82D}" type="sibTrans" cxnId="{9BFD1D7B-67D1-46A8-86E3-89A822E7F309}">
      <dgm:prSet/>
      <dgm:spPr/>
      <dgm:t>
        <a:bodyPr/>
        <a:lstStyle/>
        <a:p>
          <a:endParaRPr lang="zh-CN" altLang="en-US">
            <a:solidFill>
              <a:schemeClr val="tx1"/>
            </a:solidFill>
          </a:endParaRPr>
        </a:p>
      </dgm:t>
    </dgm:pt>
    <dgm:pt modelId="{119F5606-0450-4FEE-9CD1-6C3411BA4CA0}" type="parTrans" cxnId="{58FDD897-14FB-4357-A900-5F7126BAB6EF}">
      <dgm:prSet/>
      <dgm:spPr/>
      <dgm:t>
        <a:bodyPr/>
        <a:lstStyle/>
        <a:p>
          <a:endParaRPr lang="zh-CN" altLang="en-US">
            <a:solidFill>
              <a:schemeClr val="tx1"/>
            </a:solidFill>
          </a:endParaRPr>
        </a:p>
      </dgm:t>
    </dgm:pt>
    <dgm:pt modelId="{011D5EDF-070E-4CDB-8E5A-CA7A90BF8EF0}">
      <dgm:prSet/>
      <dgm:spPr/>
      <dgm:t>
        <a:bodyPr/>
        <a:lstStyle/>
        <a:p>
          <a:r>
            <a:rPr lang="en-US">
              <a:solidFill>
                <a:schemeClr val="tx1"/>
              </a:solidFill>
            </a:rPr>
            <a:t>1998</a:t>
          </a:r>
          <a:r>
            <a:rPr lang="zh-CN">
              <a:solidFill>
                <a:schemeClr val="tx1"/>
              </a:solidFill>
            </a:rPr>
            <a:t>年</a:t>
          </a:r>
          <a:r>
            <a:rPr lang="en-US">
              <a:solidFill>
                <a:schemeClr val="tx1"/>
              </a:solidFill>
            </a:rPr>
            <a:t>10</a:t>
          </a:r>
          <a:r>
            <a:rPr lang="zh-CN">
              <a:solidFill>
                <a:schemeClr val="tx1"/>
              </a:solidFill>
            </a:rPr>
            <a:t>月，</a:t>
          </a:r>
          <a:r>
            <a:rPr lang="en-US">
              <a:solidFill>
                <a:schemeClr val="tx1"/>
              </a:solidFill>
            </a:rPr>
            <a:t>“</a:t>
          </a:r>
          <a:r>
            <a:rPr lang="zh-CN">
              <a:solidFill>
                <a:schemeClr val="tx1"/>
              </a:solidFill>
            </a:rPr>
            <a:t>金贸工程”正式启动，北京、上海等城市启动电子商务示范工程；</a:t>
          </a:r>
        </a:p>
      </dgm:t>
    </dgm:pt>
    <dgm:pt modelId="{8F93C6E3-0E8C-4A0C-B523-C6F9D7120569}" type="sibTrans" cxnId="{58FDD897-14FB-4357-A900-5F7126BAB6EF}">
      <dgm:prSet/>
      <dgm:spPr/>
      <dgm:t>
        <a:bodyPr/>
        <a:lstStyle/>
        <a:p>
          <a:endParaRPr lang="zh-CN" altLang="en-US">
            <a:solidFill>
              <a:schemeClr val="tx1"/>
            </a:solidFill>
          </a:endParaRPr>
        </a:p>
      </dgm:t>
    </dgm:pt>
    <dgm:pt modelId="{77606E17-8A90-4E08-8E95-E43FC08C88BA}" type="parTrans" cxnId="{4AFA966F-9303-4482-A084-CFA6F28AE791}">
      <dgm:prSet/>
      <dgm:spPr/>
      <dgm:t>
        <a:bodyPr/>
        <a:lstStyle/>
        <a:p>
          <a:endParaRPr lang="zh-CN" altLang="en-US">
            <a:solidFill>
              <a:schemeClr val="tx1"/>
            </a:solidFill>
          </a:endParaRPr>
        </a:p>
      </dgm:t>
    </dgm:pt>
    <dgm:pt modelId="{AB185AC9-82E2-42C8-9EA1-063383D99147}">
      <dgm:prSet/>
      <dgm:spPr/>
      <dgm:t>
        <a:bodyPr/>
        <a:lstStyle/>
        <a:p>
          <a:r>
            <a:rPr lang="en-US">
              <a:solidFill>
                <a:schemeClr val="tx1"/>
              </a:solidFill>
            </a:rPr>
            <a:t>2000</a:t>
          </a:r>
          <a:r>
            <a:rPr lang="zh-CN">
              <a:solidFill>
                <a:schemeClr val="tx1"/>
              </a:solidFill>
            </a:rPr>
            <a:t>年</a:t>
          </a:r>
          <a:r>
            <a:rPr lang="en-US">
              <a:solidFill>
                <a:schemeClr val="tx1"/>
              </a:solidFill>
            </a:rPr>
            <a:t>6</a:t>
          </a:r>
          <a:r>
            <a:rPr lang="zh-CN">
              <a:solidFill>
                <a:schemeClr val="tx1"/>
              </a:solidFill>
            </a:rPr>
            <a:t>月，中国金融认证中心</a:t>
          </a:r>
          <a:r>
            <a:rPr lang="en-US">
              <a:solidFill>
                <a:schemeClr val="tx1"/>
              </a:solidFill>
            </a:rPr>
            <a:t>( China Financial Certificate Authority, CFCA)</a:t>
          </a:r>
          <a:r>
            <a:rPr lang="zh-CN">
              <a:solidFill>
                <a:schemeClr val="tx1"/>
              </a:solidFill>
            </a:rPr>
            <a:t>成立，专为金融业务各种认证需求提供证书服务。</a:t>
          </a:r>
        </a:p>
      </dgm:t>
    </dgm:pt>
    <dgm:pt modelId="{03290342-3A50-4B6A-8A92-B668BA59B6C4}" type="sibTrans" cxnId="{4AFA966F-9303-4482-A084-CFA6F28AE791}">
      <dgm:prSet/>
      <dgm:spPr/>
      <dgm:t>
        <a:bodyPr/>
        <a:lstStyle/>
        <a:p>
          <a:endParaRPr lang="zh-CN" altLang="en-US">
            <a:solidFill>
              <a:schemeClr val="tx1"/>
            </a:solidFill>
          </a:endParaRPr>
        </a:p>
      </dgm:t>
    </dgm:pt>
    <dgm:pt modelId="{503BD1AC-08BD-40EB-86BD-3A1534C14DFA}" type="parTrans" cxnId="{370C2DEA-D580-4283-B1A4-1DFC7FD38454}">
      <dgm:prSet/>
      <dgm:spPr/>
      <dgm:t>
        <a:bodyPr/>
        <a:lstStyle/>
        <a:p>
          <a:endParaRPr lang="zh-CN" altLang="en-US">
            <a:solidFill>
              <a:schemeClr val="tx1"/>
            </a:solidFill>
          </a:endParaRPr>
        </a:p>
      </dgm:t>
    </dgm:pt>
    <dgm:pt modelId="{E4E47901-0EC0-488E-B9A5-42528CC32AAD}">
      <dgm:prSet/>
      <dgm:spPr/>
      <dgm:t>
        <a:bodyPr/>
        <a:lstStyle/>
        <a:p>
          <a:r>
            <a:rPr lang="zh-CN">
              <a:solidFill>
                <a:schemeClr val="tx1"/>
              </a:solidFill>
            </a:rPr>
            <a:t>在</a:t>
          </a:r>
          <a:r>
            <a:rPr lang="en-US">
              <a:solidFill>
                <a:schemeClr val="tx1"/>
              </a:solidFill>
            </a:rPr>
            <a:t>2001</a:t>
          </a:r>
          <a:r>
            <a:rPr lang="zh-CN">
              <a:solidFill>
                <a:schemeClr val="tx1"/>
              </a:solidFill>
            </a:rPr>
            <a:t>年，我国正式启动了国家“十五”科技攻关重大项目“国家信息安全应用示范工程”。 </a:t>
          </a:r>
        </a:p>
      </dgm:t>
    </dgm:pt>
    <dgm:pt modelId="{AA8A9916-9D97-4284-8E63-4FA3B84BCDBD}" type="sibTrans" cxnId="{370C2DEA-D580-4283-B1A4-1DFC7FD38454}">
      <dgm:prSet/>
      <dgm:spPr/>
      <dgm:t>
        <a:bodyPr/>
        <a:lstStyle/>
        <a:p>
          <a:endParaRPr lang="zh-CN" altLang="en-US">
            <a:solidFill>
              <a:schemeClr val="tx1"/>
            </a:solidFill>
          </a:endParaRPr>
        </a:p>
      </dgm:t>
    </dgm:pt>
    <dgm:pt modelId="{D66353BA-6980-411D-935F-66BE591AC734}" type="pres">
      <dgm:prSet presAssocID="{B55F0AC8-72B6-4BFE-956E-B13EBA1D4D6E}" presName="linear" presStyleCnt="0">
        <dgm:presLayoutVars>
          <dgm:dir/>
          <dgm:resizeHandles val="exact"/>
        </dgm:presLayoutVars>
      </dgm:prSet>
      <dgm:spPr/>
    </dgm:pt>
    <dgm:pt modelId="{247CBFFF-36BD-4C22-9042-96E64839944C}" type="pres">
      <dgm:prSet presAssocID="{2257D138-DB66-4D71-B510-7EF4D999F2C7}" presName="comp" presStyleCnt="0"/>
      <dgm:spPr/>
    </dgm:pt>
    <dgm:pt modelId="{7C4EF8B8-38A7-458C-8AA2-7CC44457CF09}" type="pres">
      <dgm:prSet presAssocID="{2257D138-DB66-4D71-B510-7EF4D999F2C7}" presName="box" presStyleLbl="node1" presStyleIdx="0" presStyleCnt="4"/>
      <dgm:spPr/>
    </dgm:pt>
    <dgm:pt modelId="{29DD6EAE-DB7E-4408-9F75-F2B8BB207AED}" type="pres">
      <dgm:prSet presAssocID="{2257D138-DB66-4D71-B510-7EF4D999F2C7}" presName="img"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t="-72000" b="-72000"/>
          </a:stretch>
        </a:blipFill>
      </dgm:spPr>
    </dgm:pt>
    <dgm:pt modelId="{D8D4FBF0-9A5C-48A0-94E4-FE3A855DA79D}" type="pres">
      <dgm:prSet presAssocID="{2257D138-DB66-4D71-B510-7EF4D999F2C7}" presName="text" presStyleLbl="node1" presStyleIdx="0" presStyleCnt="4">
        <dgm:presLayoutVars>
          <dgm:bulletEnabled val="1"/>
        </dgm:presLayoutVars>
      </dgm:prSet>
      <dgm:spPr/>
    </dgm:pt>
    <dgm:pt modelId="{F71F7473-0F00-4EB1-83BE-9ED90247ADCA}" type="pres">
      <dgm:prSet presAssocID="{5047700A-1425-4BD1-967C-836DD23FD82D}" presName="spacer" presStyleCnt="0"/>
      <dgm:spPr/>
    </dgm:pt>
    <dgm:pt modelId="{1EC5D77D-A360-44C3-8615-C09F0ACDF04F}" type="pres">
      <dgm:prSet presAssocID="{011D5EDF-070E-4CDB-8E5A-CA7A90BF8EF0}" presName="comp" presStyleCnt="0"/>
      <dgm:spPr/>
    </dgm:pt>
    <dgm:pt modelId="{D9E481F0-DE6E-46A6-945F-25A9013A89E5}" type="pres">
      <dgm:prSet presAssocID="{011D5EDF-070E-4CDB-8E5A-CA7A90BF8EF0}" presName="box" presStyleLbl="node1" presStyleIdx="1" presStyleCnt="4"/>
      <dgm:spPr/>
    </dgm:pt>
    <dgm:pt modelId="{5F028FE9-BF75-4E09-8293-985A6056CE3B}" type="pres">
      <dgm:prSet presAssocID="{011D5EDF-070E-4CDB-8E5A-CA7A90BF8EF0}" presName="img" presStyleLbl="fgImgPlac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t="-72000" b="-72000"/>
          </a:stretch>
        </a:blipFill>
      </dgm:spPr>
    </dgm:pt>
    <dgm:pt modelId="{DCD9B2FE-7838-4579-8B1A-3F2B5F71BEF2}" type="pres">
      <dgm:prSet presAssocID="{011D5EDF-070E-4CDB-8E5A-CA7A90BF8EF0}" presName="text" presStyleLbl="node1" presStyleIdx="1" presStyleCnt="4">
        <dgm:presLayoutVars>
          <dgm:bulletEnabled val="1"/>
        </dgm:presLayoutVars>
      </dgm:prSet>
      <dgm:spPr/>
    </dgm:pt>
    <dgm:pt modelId="{E1EEEB43-31DF-44C2-8FFB-8E0E66044140}" type="pres">
      <dgm:prSet presAssocID="{8F93C6E3-0E8C-4A0C-B523-C6F9D7120569}" presName="spacer" presStyleCnt="0"/>
      <dgm:spPr/>
    </dgm:pt>
    <dgm:pt modelId="{5F78D792-1D36-44FA-804F-969A2187F2F1}" type="pres">
      <dgm:prSet presAssocID="{AB185AC9-82E2-42C8-9EA1-063383D99147}" presName="comp" presStyleCnt="0"/>
      <dgm:spPr/>
    </dgm:pt>
    <dgm:pt modelId="{6CC973FB-69A1-4F66-8855-01C7D1E7A42D}" type="pres">
      <dgm:prSet presAssocID="{AB185AC9-82E2-42C8-9EA1-063383D99147}" presName="box" presStyleLbl="node1" presStyleIdx="2" presStyleCnt="4"/>
      <dgm:spPr/>
    </dgm:pt>
    <dgm:pt modelId="{C38EEE65-7E37-43D9-A087-DC4852A4438A}" type="pres">
      <dgm:prSet presAssocID="{AB185AC9-82E2-42C8-9EA1-063383D99147}" presName="img" presStyleLbl="fgImgPlace1" presStyleIdx="2" presStyleCnt="4" custLinFactNeighborX="161" custLinFactNeighborY="6272"/>
      <dgm:spPr>
        <a:blipFill>
          <a:blip xmlns:r="http://schemas.openxmlformats.org/officeDocument/2006/relationships" r:embed="rId5">
            <a:extLst>
              <a:ext uri="{96DAC541-7B7A-43D3-8B79-37D633B846F1}">
                <asvg:svgBlip xmlns:asvg="http://schemas.microsoft.com/office/drawing/2016/SVG/main" r:embed="rId6"/>
              </a:ext>
            </a:extLst>
          </a:blip>
          <a:stretch>
            <a:fillRect t="-72000" b="-72000"/>
          </a:stretch>
        </a:blipFill>
      </dgm:spPr>
    </dgm:pt>
    <dgm:pt modelId="{00B03155-F0BA-461F-BA69-2696BAAA3FC1}" type="pres">
      <dgm:prSet presAssocID="{AB185AC9-82E2-42C8-9EA1-063383D99147}" presName="text" presStyleLbl="node1" presStyleIdx="2" presStyleCnt="4">
        <dgm:presLayoutVars>
          <dgm:bulletEnabled val="1"/>
        </dgm:presLayoutVars>
      </dgm:prSet>
      <dgm:spPr/>
    </dgm:pt>
    <dgm:pt modelId="{0C506592-21BD-4C18-8AAD-963918B67CAE}" type="pres">
      <dgm:prSet presAssocID="{03290342-3A50-4B6A-8A92-B668BA59B6C4}" presName="spacer" presStyleCnt="0"/>
      <dgm:spPr/>
    </dgm:pt>
    <dgm:pt modelId="{1766F7A5-0745-4E71-AA63-A5CD56768C6A}" type="pres">
      <dgm:prSet presAssocID="{E4E47901-0EC0-488E-B9A5-42528CC32AAD}" presName="comp" presStyleCnt="0"/>
      <dgm:spPr/>
    </dgm:pt>
    <dgm:pt modelId="{E58902BF-8461-4450-A099-709705ADBB90}" type="pres">
      <dgm:prSet presAssocID="{E4E47901-0EC0-488E-B9A5-42528CC32AAD}" presName="box" presStyleLbl="node1" presStyleIdx="3" presStyleCnt="4"/>
      <dgm:spPr/>
    </dgm:pt>
    <dgm:pt modelId="{83C705FC-A623-4F41-94B5-78FFD2859C59}" type="pres">
      <dgm:prSet presAssocID="{E4E47901-0EC0-488E-B9A5-42528CC32AAD}" presName="img" presStyleLbl="fgImgPlac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t="-72000" b="-72000"/>
          </a:stretch>
        </a:blipFill>
      </dgm:spPr>
    </dgm:pt>
    <dgm:pt modelId="{01D86AC5-4ADD-4F0E-A8E8-BB82B8A5D166}" type="pres">
      <dgm:prSet presAssocID="{E4E47901-0EC0-488E-B9A5-42528CC32AAD}" presName="text" presStyleLbl="node1" presStyleIdx="3" presStyleCnt="4">
        <dgm:presLayoutVars>
          <dgm:bulletEnabled val="1"/>
        </dgm:presLayoutVars>
      </dgm:prSet>
      <dgm:spPr/>
    </dgm:pt>
  </dgm:ptLst>
  <dgm:cxnLst>
    <dgm:cxn modelId="{D0E0611F-EA3C-42F8-BCB2-53BA8BF8BEF3}" type="presOf" srcId="{B55F0AC8-72B6-4BFE-956E-B13EBA1D4D6E}" destId="{D66353BA-6980-411D-935F-66BE591AC734}" srcOrd="0" destOrd="0" presId="urn:microsoft.com/office/officeart/2005/8/layout/vList4"/>
    <dgm:cxn modelId="{D4FDE360-76FE-4C3D-B23F-79918FB2F6DE}" type="presOf" srcId="{2257D138-DB66-4D71-B510-7EF4D999F2C7}" destId="{7C4EF8B8-38A7-458C-8AA2-7CC44457CF09}" srcOrd="0" destOrd="0" presId="urn:microsoft.com/office/officeart/2005/8/layout/vList4"/>
    <dgm:cxn modelId="{6BDC6049-0454-4925-A527-06615D8BAF7F}" type="presOf" srcId="{AB185AC9-82E2-42C8-9EA1-063383D99147}" destId="{6CC973FB-69A1-4F66-8855-01C7D1E7A42D}" srcOrd="0" destOrd="0" presId="urn:microsoft.com/office/officeart/2005/8/layout/vList4"/>
    <dgm:cxn modelId="{4AFA966F-9303-4482-A084-CFA6F28AE791}" srcId="{B55F0AC8-72B6-4BFE-956E-B13EBA1D4D6E}" destId="{AB185AC9-82E2-42C8-9EA1-063383D99147}" srcOrd="2" destOrd="0" parTransId="{77606E17-8A90-4E08-8E95-E43FC08C88BA}" sibTransId="{03290342-3A50-4B6A-8A92-B668BA59B6C4}"/>
    <dgm:cxn modelId="{B032CA75-6F50-491D-AE69-E27CAE95A703}" type="presOf" srcId="{2257D138-DB66-4D71-B510-7EF4D999F2C7}" destId="{D8D4FBF0-9A5C-48A0-94E4-FE3A855DA79D}" srcOrd="1" destOrd="0" presId="urn:microsoft.com/office/officeart/2005/8/layout/vList4"/>
    <dgm:cxn modelId="{2289007B-3711-4EF2-BF04-A70FBE4899AE}" type="presOf" srcId="{011D5EDF-070E-4CDB-8E5A-CA7A90BF8EF0}" destId="{D9E481F0-DE6E-46A6-945F-25A9013A89E5}" srcOrd="0" destOrd="0" presId="urn:microsoft.com/office/officeart/2005/8/layout/vList4"/>
    <dgm:cxn modelId="{9BFD1D7B-67D1-46A8-86E3-89A822E7F309}" srcId="{B55F0AC8-72B6-4BFE-956E-B13EBA1D4D6E}" destId="{2257D138-DB66-4D71-B510-7EF4D999F2C7}" srcOrd="0" destOrd="0" parTransId="{C898B629-AFD8-4C3A-A501-2F51585D8ABA}" sibTransId="{5047700A-1425-4BD1-967C-836DD23FD82D}"/>
    <dgm:cxn modelId="{E7E6A996-F0D0-4BCD-9E36-A4E43C005EE7}" type="presOf" srcId="{011D5EDF-070E-4CDB-8E5A-CA7A90BF8EF0}" destId="{DCD9B2FE-7838-4579-8B1A-3F2B5F71BEF2}" srcOrd="1" destOrd="0" presId="urn:microsoft.com/office/officeart/2005/8/layout/vList4"/>
    <dgm:cxn modelId="{58FDD897-14FB-4357-A900-5F7126BAB6EF}" srcId="{B55F0AC8-72B6-4BFE-956E-B13EBA1D4D6E}" destId="{011D5EDF-070E-4CDB-8E5A-CA7A90BF8EF0}" srcOrd="1" destOrd="0" parTransId="{119F5606-0450-4FEE-9CD1-6C3411BA4CA0}" sibTransId="{8F93C6E3-0E8C-4A0C-B523-C6F9D7120569}"/>
    <dgm:cxn modelId="{D5174AC5-D95E-4336-B6A4-D748938B2769}" type="presOf" srcId="{AB185AC9-82E2-42C8-9EA1-063383D99147}" destId="{00B03155-F0BA-461F-BA69-2696BAAA3FC1}" srcOrd="1" destOrd="0" presId="urn:microsoft.com/office/officeart/2005/8/layout/vList4"/>
    <dgm:cxn modelId="{F89D70D6-3C3E-46A0-B1DE-21CB4A67173C}" type="presOf" srcId="{E4E47901-0EC0-488E-B9A5-42528CC32AAD}" destId="{E58902BF-8461-4450-A099-709705ADBB90}" srcOrd="0" destOrd="0" presId="urn:microsoft.com/office/officeart/2005/8/layout/vList4"/>
    <dgm:cxn modelId="{F4479ADD-79DE-4EE1-9AF6-E3DA1AFE27C6}" type="presOf" srcId="{E4E47901-0EC0-488E-B9A5-42528CC32AAD}" destId="{01D86AC5-4ADD-4F0E-A8E8-BB82B8A5D166}" srcOrd="1" destOrd="0" presId="urn:microsoft.com/office/officeart/2005/8/layout/vList4"/>
    <dgm:cxn modelId="{370C2DEA-D580-4283-B1A4-1DFC7FD38454}" srcId="{B55F0AC8-72B6-4BFE-956E-B13EBA1D4D6E}" destId="{E4E47901-0EC0-488E-B9A5-42528CC32AAD}" srcOrd="3" destOrd="0" parTransId="{503BD1AC-08BD-40EB-86BD-3A1534C14DFA}" sibTransId="{AA8A9916-9D97-4284-8E63-4FA3B84BCDBD}"/>
    <dgm:cxn modelId="{C01515F9-6BDE-4885-9F2D-9E9569E64E98}" type="presParOf" srcId="{D66353BA-6980-411D-935F-66BE591AC734}" destId="{247CBFFF-36BD-4C22-9042-96E64839944C}" srcOrd="0" destOrd="0" presId="urn:microsoft.com/office/officeart/2005/8/layout/vList4"/>
    <dgm:cxn modelId="{331F1F67-6443-4C57-87CA-FD9DFD5A63DB}" type="presParOf" srcId="{247CBFFF-36BD-4C22-9042-96E64839944C}" destId="{7C4EF8B8-38A7-458C-8AA2-7CC44457CF09}" srcOrd="0" destOrd="0" presId="urn:microsoft.com/office/officeart/2005/8/layout/vList4"/>
    <dgm:cxn modelId="{D168FE74-1974-43D3-AEA2-2CDDE1A18CA2}" type="presParOf" srcId="{247CBFFF-36BD-4C22-9042-96E64839944C}" destId="{29DD6EAE-DB7E-4408-9F75-F2B8BB207AED}" srcOrd="1" destOrd="0" presId="urn:microsoft.com/office/officeart/2005/8/layout/vList4"/>
    <dgm:cxn modelId="{44EBD9CE-B7ED-4C91-8262-31249D6D12C9}" type="presParOf" srcId="{247CBFFF-36BD-4C22-9042-96E64839944C}" destId="{D8D4FBF0-9A5C-48A0-94E4-FE3A855DA79D}" srcOrd="2" destOrd="0" presId="urn:microsoft.com/office/officeart/2005/8/layout/vList4"/>
    <dgm:cxn modelId="{7EF50E10-24FC-4839-AC98-28556F7537B6}" type="presParOf" srcId="{D66353BA-6980-411D-935F-66BE591AC734}" destId="{F71F7473-0F00-4EB1-83BE-9ED90247ADCA}" srcOrd="1" destOrd="0" presId="urn:microsoft.com/office/officeart/2005/8/layout/vList4"/>
    <dgm:cxn modelId="{3D932D8D-21EA-4ED0-927F-A9269AAC5285}" type="presParOf" srcId="{D66353BA-6980-411D-935F-66BE591AC734}" destId="{1EC5D77D-A360-44C3-8615-C09F0ACDF04F}" srcOrd="2" destOrd="0" presId="urn:microsoft.com/office/officeart/2005/8/layout/vList4"/>
    <dgm:cxn modelId="{913C55AB-D756-471E-9B8B-80DA18F87851}" type="presParOf" srcId="{1EC5D77D-A360-44C3-8615-C09F0ACDF04F}" destId="{D9E481F0-DE6E-46A6-945F-25A9013A89E5}" srcOrd="0" destOrd="0" presId="urn:microsoft.com/office/officeart/2005/8/layout/vList4"/>
    <dgm:cxn modelId="{7E341AB6-76A7-49E4-AC8B-93855032F609}" type="presParOf" srcId="{1EC5D77D-A360-44C3-8615-C09F0ACDF04F}" destId="{5F028FE9-BF75-4E09-8293-985A6056CE3B}" srcOrd="1" destOrd="0" presId="urn:microsoft.com/office/officeart/2005/8/layout/vList4"/>
    <dgm:cxn modelId="{A4B2259D-C663-4D1D-A617-E946F1320C14}" type="presParOf" srcId="{1EC5D77D-A360-44C3-8615-C09F0ACDF04F}" destId="{DCD9B2FE-7838-4579-8B1A-3F2B5F71BEF2}" srcOrd="2" destOrd="0" presId="urn:microsoft.com/office/officeart/2005/8/layout/vList4"/>
    <dgm:cxn modelId="{1AC5784B-0969-45AF-89DF-F136C83D69F0}" type="presParOf" srcId="{D66353BA-6980-411D-935F-66BE591AC734}" destId="{E1EEEB43-31DF-44C2-8FFB-8E0E66044140}" srcOrd="3" destOrd="0" presId="urn:microsoft.com/office/officeart/2005/8/layout/vList4"/>
    <dgm:cxn modelId="{2F3E1DA0-28CF-46C5-94AD-79CB4396DD9A}" type="presParOf" srcId="{D66353BA-6980-411D-935F-66BE591AC734}" destId="{5F78D792-1D36-44FA-804F-969A2187F2F1}" srcOrd="4" destOrd="0" presId="urn:microsoft.com/office/officeart/2005/8/layout/vList4"/>
    <dgm:cxn modelId="{CB2B9DCE-6031-4843-9D93-07EC4D2AECE8}" type="presParOf" srcId="{5F78D792-1D36-44FA-804F-969A2187F2F1}" destId="{6CC973FB-69A1-4F66-8855-01C7D1E7A42D}" srcOrd="0" destOrd="0" presId="urn:microsoft.com/office/officeart/2005/8/layout/vList4"/>
    <dgm:cxn modelId="{EC7EAB54-C59B-4079-A918-9E210ED0BF73}" type="presParOf" srcId="{5F78D792-1D36-44FA-804F-969A2187F2F1}" destId="{C38EEE65-7E37-43D9-A087-DC4852A4438A}" srcOrd="1" destOrd="0" presId="urn:microsoft.com/office/officeart/2005/8/layout/vList4"/>
    <dgm:cxn modelId="{90A39B20-CF39-4168-93F0-AE612B3BBC8A}" type="presParOf" srcId="{5F78D792-1D36-44FA-804F-969A2187F2F1}" destId="{00B03155-F0BA-461F-BA69-2696BAAA3FC1}" srcOrd="2" destOrd="0" presId="urn:microsoft.com/office/officeart/2005/8/layout/vList4"/>
    <dgm:cxn modelId="{2DA686AE-BA33-4CFD-A507-3DE29B994BD1}" type="presParOf" srcId="{D66353BA-6980-411D-935F-66BE591AC734}" destId="{0C506592-21BD-4C18-8AAD-963918B67CAE}" srcOrd="5" destOrd="0" presId="urn:microsoft.com/office/officeart/2005/8/layout/vList4"/>
    <dgm:cxn modelId="{02C84DF0-07E9-496F-8B5C-490C91397A10}" type="presParOf" srcId="{D66353BA-6980-411D-935F-66BE591AC734}" destId="{1766F7A5-0745-4E71-AA63-A5CD56768C6A}" srcOrd="6" destOrd="0" presId="urn:microsoft.com/office/officeart/2005/8/layout/vList4"/>
    <dgm:cxn modelId="{D2209855-524F-4BF6-88E7-C7500B1F1824}" type="presParOf" srcId="{1766F7A5-0745-4E71-AA63-A5CD56768C6A}" destId="{E58902BF-8461-4450-A099-709705ADBB90}" srcOrd="0" destOrd="0" presId="urn:microsoft.com/office/officeart/2005/8/layout/vList4"/>
    <dgm:cxn modelId="{5F83E780-09C6-4282-960F-7BFD6AA6901D}" type="presParOf" srcId="{1766F7A5-0745-4E71-AA63-A5CD56768C6A}" destId="{83C705FC-A623-4F41-94B5-78FFD2859C59}" srcOrd="1" destOrd="0" presId="urn:microsoft.com/office/officeart/2005/8/layout/vList4"/>
    <dgm:cxn modelId="{6A462B82-22F4-4A15-9298-AA566B5AA26F}" type="presParOf" srcId="{1766F7A5-0745-4E71-AA63-A5CD56768C6A}" destId="{01D86AC5-4ADD-4F0E-A8E8-BB82B8A5D166}"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main"/>
    </a:ext>
  </dgm:extLst>
</dgm:dataModel>
</file>

<file path=ppt/diagrams/data2.xml><?xml version="1.0" encoding="utf-8"?>
<dgm:dataModel xmlns:dgm="http://schemas.openxmlformats.org/drawingml/2006/diagram" xmlns:a="http://schemas.openxmlformats.org/drawingml/2006/main">
  <dgm:ptLst>
    <dgm:pt modelId="{D8386A5D-0565-4239-B959-E18875C5E9D1}" type="doc">
      <dgm:prSet loTypeId="urn:microsoft.com/office/officeart/2005/8/layout/hierarchy3#1" loCatId="relationship" qsTypeId="urn:microsoft.com/office/officeart/2005/8/quickstyle/simple1#2" qsCatId="simple" csTypeId="urn:microsoft.com/office/officeart/2005/8/colors/colorful2#1" csCatId="colorful" phldr="1"/>
      <dgm:spPr/>
      <dgm:t>
        <a:bodyPr/>
        <a:lstStyle/>
        <a:p>
          <a:endParaRPr lang="zh-CN" altLang="en-US"/>
        </a:p>
      </dgm:t>
    </dgm:pt>
    <dgm:pt modelId="{BF9D6032-A275-4100-B81B-DE4D0197C7F5}" type="parTrans" cxnId="{C0A923DE-D350-4531-9261-1CECAAB151ED}">
      <dgm:prSet/>
      <dgm:spPr/>
      <dgm:t>
        <a:bodyPr/>
        <a:lstStyle/>
        <a:p>
          <a:endParaRPr lang="zh-CN" altLang="en-US"/>
        </a:p>
      </dgm:t>
    </dgm:pt>
    <dgm:pt modelId="{F65B5DA5-4AA3-489E-8F49-CE68AF882B61}">
      <dgm:prSet/>
      <dgm:spPr/>
      <dgm:t>
        <a:bodyPr/>
        <a:lstStyle/>
        <a:p>
          <a:r>
            <a:rPr lang="en-US" b="1"/>
            <a:t>1.</a:t>
          </a:r>
          <a:r>
            <a:rPr lang="zh-CN" b="1"/>
            <a:t>纵深化</a:t>
          </a:r>
          <a:endParaRPr lang="zh-CN" sz="2100"/>
        </a:p>
      </dgm:t>
    </dgm:pt>
    <dgm:pt modelId="{729410C9-3124-40AF-95C7-F315C2A3638D}" type="parTrans" cxnId="{22D87834-55FF-44BE-84AB-BB92AF456714}">
      <dgm:prSet/>
      <dgm:spPr/>
      <dgm:t>
        <a:bodyPr/>
        <a:lstStyle/>
        <a:p>
          <a:endParaRPr lang="zh-CN" altLang="en-US"/>
        </a:p>
      </dgm:t>
    </dgm:pt>
    <dgm:pt modelId="{C0217366-56FF-4CC0-B45C-C1286C28E46D}">
      <dgm:prSet custT="1"/>
      <dgm:spPr/>
      <dgm:t>
        <a:bodyPr/>
        <a:lstStyle/>
        <a:p>
          <a:pPr algn="l"/>
          <a:r>
            <a:rPr lang="zh-CN" sz="1200">
              <a:latin typeface="微软雅黑" panose="020B0503020204020204" pitchFamily="34" charset="-122"/>
              <a:ea typeface="微软雅黑" panose="020B0503020204020204" pitchFamily="34" charset="-122"/>
            </a:rPr>
            <a:t>随着电子商务的发展，</a:t>
          </a:r>
          <a:r>
            <a:rPr lang="en-US" sz="1200">
              <a:latin typeface="微软雅黑" panose="020B0503020204020204" pitchFamily="34" charset="-122"/>
              <a:ea typeface="微软雅黑" panose="020B0503020204020204" pitchFamily="34" charset="-122"/>
            </a:rPr>
            <a:t>“</a:t>
          </a:r>
          <a:r>
            <a:rPr lang="zh-CN" sz="1200">
              <a:latin typeface="微软雅黑" panose="020B0503020204020204" pitchFamily="34" charset="-122"/>
              <a:ea typeface="微软雅黑" panose="020B0503020204020204" pitchFamily="34" charset="-122"/>
            </a:rPr>
            <a:t>信用”“支付”“物流”“法律”等瓶颈会逐步得到改善，基础设施和支撑环境将逐步趋向规范和完善，未来的电子商务将具有良好的网络平台和运行环境。政府、企业与个人等将深入参与电子商务，推动电子商务向纵深化拓展，并推动图像通信网、多媒体通信网和高速宽带网等的使用，电子商务将从目前点对点的直线式向多点智能式发展。</a:t>
          </a:r>
        </a:p>
      </dgm:t>
    </dgm:pt>
    <dgm:pt modelId="{A042D5D8-23E4-4C02-A383-6FF88A6527C6}" type="sibTrans" cxnId="{22D87834-55FF-44BE-84AB-BB92AF456714}">
      <dgm:prSet/>
      <dgm:spPr/>
      <dgm:t>
        <a:bodyPr/>
        <a:lstStyle/>
        <a:p>
          <a:endParaRPr lang="zh-CN" altLang="en-US"/>
        </a:p>
      </dgm:t>
    </dgm:pt>
    <dgm:pt modelId="{E2D339F0-3CC9-44E8-A60F-F733E85EEA46}" type="sibTrans" cxnId="{C0A923DE-D350-4531-9261-1CECAAB151ED}">
      <dgm:prSet/>
      <dgm:spPr/>
      <dgm:t>
        <a:bodyPr/>
        <a:lstStyle/>
        <a:p>
          <a:endParaRPr lang="zh-CN" altLang="en-US"/>
        </a:p>
      </dgm:t>
    </dgm:pt>
    <dgm:pt modelId="{7858432E-2B50-453B-A074-AA3548DD3DE2}" type="parTrans" cxnId="{7A8DC246-7F8A-4E56-A174-60AC28F4E5DA}">
      <dgm:prSet/>
      <dgm:spPr/>
      <dgm:t>
        <a:bodyPr/>
        <a:lstStyle/>
        <a:p>
          <a:endParaRPr lang="zh-CN" altLang="en-US"/>
        </a:p>
      </dgm:t>
    </dgm:pt>
    <dgm:pt modelId="{FFACAACD-C04F-4371-92BC-170E07A7F4A1}">
      <dgm:prSet/>
      <dgm:spPr/>
      <dgm:t>
        <a:bodyPr/>
        <a:lstStyle/>
        <a:p>
          <a:r>
            <a:rPr lang="en-US" b="1"/>
            <a:t>2.</a:t>
          </a:r>
          <a:r>
            <a:rPr lang="zh-CN" b="1"/>
            <a:t>个性化</a:t>
          </a:r>
          <a:endParaRPr lang="zh-CN" sz="2100"/>
        </a:p>
      </dgm:t>
    </dgm:pt>
    <dgm:pt modelId="{EDEDD61B-1B5E-4F78-A4EA-61CB6FD6977A}" type="parTrans" cxnId="{9E90A244-3CAD-401D-AE47-B0A152C1A145}">
      <dgm:prSet/>
      <dgm:spPr/>
      <dgm:t>
        <a:bodyPr/>
        <a:lstStyle/>
        <a:p>
          <a:endParaRPr lang="zh-CN" altLang="en-US"/>
        </a:p>
      </dgm:t>
    </dgm:pt>
    <dgm:pt modelId="{9DC57BF1-F3EF-48DA-8789-85FDE10A46AE}">
      <dgm:prSet/>
      <dgm:spPr/>
      <dgm:t>
        <a:bodyPr/>
        <a:lstStyle/>
        <a:p>
          <a:pPr algn="l"/>
          <a:r>
            <a:rPr lang="zh-CN">
              <a:latin typeface="微软雅黑" panose="020B0503020204020204" pitchFamily="34" charset="-122"/>
              <a:ea typeface="微软雅黑" panose="020B0503020204020204" pitchFamily="34" charset="-122"/>
            </a:rPr>
            <a:t>电子商务超越了传统商务活动的时空限制，突出了个性的张扬和创造力的发挥，未来电子商务的发展必然会加强个性化定制的需求和个性化商品的深度参与。对电子商务企业而言，消费者把个人的偏好融入商品的设计和制造过程中去，实现客户与企业互动型的产品设计和制造方式，提供灵活多样的个性化服务，将是必然趋势。 </a:t>
          </a:r>
        </a:p>
      </dgm:t>
    </dgm:pt>
    <dgm:pt modelId="{1AE7B576-C6DF-4686-9BEE-6FA0A00CC588}" type="sibTrans" cxnId="{9E90A244-3CAD-401D-AE47-B0A152C1A145}">
      <dgm:prSet/>
      <dgm:spPr/>
      <dgm:t>
        <a:bodyPr/>
        <a:lstStyle/>
        <a:p>
          <a:endParaRPr lang="zh-CN" altLang="en-US"/>
        </a:p>
      </dgm:t>
    </dgm:pt>
    <dgm:pt modelId="{57F5FEF6-6D41-4C6D-A70F-75EDA27D2AE4}" type="sibTrans" cxnId="{7A8DC246-7F8A-4E56-A174-60AC28F4E5DA}">
      <dgm:prSet/>
      <dgm:spPr/>
      <dgm:t>
        <a:bodyPr/>
        <a:lstStyle/>
        <a:p>
          <a:endParaRPr lang="zh-CN" altLang="en-US"/>
        </a:p>
      </dgm:t>
    </dgm:pt>
    <dgm:pt modelId="{41846960-634A-452D-8B65-65AF02266249}" type="pres">
      <dgm:prSet presAssocID="{D8386A5D-0565-4239-B959-E18875C5E9D1}" presName="diagram" presStyleCnt="0">
        <dgm:presLayoutVars>
          <dgm:chPref val="1"/>
          <dgm:dir/>
          <dgm:animOne val="branch"/>
          <dgm:animLvl val="lvl"/>
          <dgm:resizeHandles/>
        </dgm:presLayoutVars>
      </dgm:prSet>
      <dgm:spPr/>
    </dgm:pt>
    <dgm:pt modelId="{5ECA2C44-CDD9-4E85-BDA9-9F3CC74663F0}" type="pres">
      <dgm:prSet presAssocID="{F65B5DA5-4AA3-489E-8F49-CE68AF882B61}" presName="root" presStyleCnt="0"/>
      <dgm:spPr/>
    </dgm:pt>
    <dgm:pt modelId="{61A717DC-763F-491B-BCF8-EED42D16D90F}" type="pres">
      <dgm:prSet presAssocID="{F65B5DA5-4AA3-489E-8F49-CE68AF882B61}" presName="rootComposite" presStyleCnt="0"/>
      <dgm:spPr/>
    </dgm:pt>
    <dgm:pt modelId="{3507F83B-FCB3-4A4A-B400-3FD06622EA9F}" type="pres">
      <dgm:prSet presAssocID="{F65B5DA5-4AA3-489E-8F49-CE68AF882B61}" presName="rootText" presStyleLbl="node1" presStyleIdx="0" presStyleCnt="2" custScaleX="52137" custScaleY="27537"/>
      <dgm:spPr/>
    </dgm:pt>
    <dgm:pt modelId="{1EE12F19-5B9A-4CC7-AFDA-CAE73ED3C01F}" type="pres">
      <dgm:prSet presAssocID="{F65B5DA5-4AA3-489E-8F49-CE68AF882B61}" presName="rootConnector" presStyleLbl="node1" presStyleIdx="0" presStyleCnt="2"/>
      <dgm:spPr/>
    </dgm:pt>
    <dgm:pt modelId="{EB87F64D-6620-4F26-B3D4-AE81E3343AA4}" type="pres">
      <dgm:prSet presAssocID="{F65B5DA5-4AA3-489E-8F49-CE68AF882B61}" presName="childShape" presStyleCnt="0"/>
      <dgm:spPr/>
    </dgm:pt>
    <dgm:pt modelId="{B8271308-A444-4141-B87D-F66768FCCBAF}" type="pres">
      <dgm:prSet presAssocID="{729410C9-3124-40AF-95C7-F315C2A3638D}" presName="Name13" presStyleLbl="parChTrans1D2" presStyleIdx="0" presStyleCnt="2"/>
      <dgm:spPr/>
    </dgm:pt>
    <dgm:pt modelId="{C03DE9F2-8636-4863-B8AA-1C249DF772D2}" type="pres">
      <dgm:prSet presAssocID="{C0217366-56FF-4CC0-B45C-C1286C28E46D}" presName="childText" presStyleLbl="bgAcc1" presStyleIdx="0" presStyleCnt="2" custScaleX="142163" custScaleY="196487">
        <dgm:presLayoutVars>
          <dgm:bulletEnabled val="1"/>
        </dgm:presLayoutVars>
      </dgm:prSet>
      <dgm:spPr/>
    </dgm:pt>
    <dgm:pt modelId="{BB4AA621-9CF4-4128-97D3-DD7408AE5146}" type="pres">
      <dgm:prSet presAssocID="{FFACAACD-C04F-4371-92BC-170E07A7F4A1}" presName="root" presStyleCnt="0"/>
      <dgm:spPr/>
    </dgm:pt>
    <dgm:pt modelId="{EED98F63-FCD1-4116-82AE-E3979F089163}" type="pres">
      <dgm:prSet presAssocID="{FFACAACD-C04F-4371-92BC-170E07A7F4A1}" presName="rootComposite" presStyleCnt="0"/>
      <dgm:spPr/>
    </dgm:pt>
    <dgm:pt modelId="{DC811228-8D51-4D69-915A-B54086604947}" type="pres">
      <dgm:prSet presAssocID="{FFACAACD-C04F-4371-92BC-170E07A7F4A1}" presName="rootText" presStyleLbl="node1" presStyleIdx="1" presStyleCnt="2" custScaleX="60801" custScaleY="26939"/>
      <dgm:spPr/>
    </dgm:pt>
    <dgm:pt modelId="{382BA76A-CE93-4159-8502-96A60CE2FCAE}" type="pres">
      <dgm:prSet presAssocID="{FFACAACD-C04F-4371-92BC-170E07A7F4A1}" presName="rootConnector" presStyleLbl="node1" presStyleIdx="1" presStyleCnt="2"/>
      <dgm:spPr/>
    </dgm:pt>
    <dgm:pt modelId="{B74F631E-061C-4FB4-BD0D-A0C6B015B78B}" type="pres">
      <dgm:prSet presAssocID="{FFACAACD-C04F-4371-92BC-170E07A7F4A1}" presName="childShape" presStyleCnt="0"/>
      <dgm:spPr/>
    </dgm:pt>
    <dgm:pt modelId="{FD7FAFEC-A8AA-471D-BBB7-5E588B38A266}" type="pres">
      <dgm:prSet presAssocID="{EDEDD61B-1B5E-4F78-A4EA-61CB6FD6977A}" presName="Name13" presStyleLbl="parChTrans1D2" presStyleIdx="1" presStyleCnt="2"/>
      <dgm:spPr/>
    </dgm:pt>
    <dgm:pt modelId="{36AB1D46-A2A9-4671-957C-4EC26B9FE5DC}" type="pres">
      <dgm:prSet presAssocID="{9DC57BF1-F3EF-48DA-8789-85FDE10A46AE}" presName="childText" presStyleLbl="bgAcc1" presStyleIdx="1" presStyleCnt="2" custScaleX="133149" custScaleY="166771">
        <dgm:presLayoutVars>
          <dgm:bulletEnabled val="1"/>
        </dgm:presLayoutVars>
      </dgm:prSet>
      <dgm:spPr/>
    </dgm:pt>
  </dgm:ptLst>
  <dgm:cxnLst>
    <dgm:cxn modelId="{D0610213-BD5D-417C-9395-E07254ABD2BA}" type="presOf" srcId="{729410C9-3124-40AF-95C7-F315C2A3638D}" destId="{B8271308-A444-4141-B87D-F66768FCCBAF}" srcOrd="0" destOrd="0" presId="urn:microsoft.com/office/officeart/2005/8/layout/hierarchy3#1"/>
    <dgm:cxn modelId="{22D87834-55FF-44BE-84AB-BB92AF456714}" srcId="{F65B5DA5-4AA3-489E-8F49-CE68AF882B61}" destId="{C0217366-56FF-4CC0-B45C-C1286C28E46D}" srcOrd="0" destOrd="0" parTransId="{729410C9-3124-40AF-95C7-F315C2A3638D}" sibTransId="{A042D5D8-23E4-4C02-A383-6FF88A6527C6}"/>
    <dgm:cxn modelId="{D757603B-FD1C-4A47-B93E-E2EC7FA04610}" type="presOf" srcId="{C0217366-56FF-4CC0-B45C-C1286C28E46D}" destId="{C03DE9F2-8636-4863-B8AA-1C249DF772D2}" srcOrd="0" destOrd="0" presId="urn:microsoft.com/office/officeart/2005/8/layout/hierarchy3#1"/>
    <dgm:cxn modelId="{F6607E3B-82B2-4E6F-9A4F-4B1EB36F4ADA}" type="presOf" srcId="{EDEDD61B-1B5E-4F78-A4EA-61CB6FD6977A}" destId="{FD7FAFEC-A8AA-471D-BBB7-5E588B38A266}" srcOrd="0" destOrd="0" presId="urn:microsoft.com/office/officeart/2005/8/layout/hierarchy3#1"/>
    <dgm:cxn modelId="{7FED8160-B108-4771-8D48-605A4E32FFE0}" type="presOf" srcId="{9DC57BF1-F3EF-48DA-8789-85FDE10A46AE}" destId="{36AB1D46-A2A9-4671-957C-4EC26B9FE5DC}" srcOrd="0" destOrd="0" presId="urn:microsoft.com/office/officeart/2005/8/layout/hierarchy3#1"/>
    <dgm:cxn modelId="{9E90A244-3CAD-401D-AE47-B0A152C1A145}" srcId="{FFACAACD-C04F-4371-92BC-170E07A7F4A1}" destId="{9DC57BF1-F3EF-48DA-8789-85FDE10A46AE}" srcOrd="0" destOrd="0" parTransId="{EDEDD61B-1B5E-4F78-A4EA-61CB6FD6977A}" sibTransId="{1AE7B576-C6DF-4686-9BEE-6FA0A00CC588}"/>
    <dgm:cxn modelId="{BC361746-1B2B-4437-A799-4858264945B6}" type="presOf" srcId="{FFACAACD-C04F-4371-92BC-170E07A7F4A1}" destId="{382BA76A-CE93-4159-8502-96A60CE2FCAE}" srcOrd="1" destOrd="0" presId="urn:microsoft.com/office/officeart/2005/8/layout/hierarchy3#1"/>
    <dgm:cxn modelId="{7A8DC246-7F8A-4E56-A174-60AC28F4E5DA}" srcId="{D8386A5D-0565-4239-B959-E18875C5E9D1}" destId="{FFACAACD-C04F-4371-92BC-170E07A7F4A1}" srcOrd="1" destOrd="0" parTransId="{7858432E-2B50-453B-A074-AA3548DD3DE2}" sibTransId="{57F5FEF6-6D41-4C6D-A70F-75EDA27D2AE4}"/>
    <dgm:cxn modelId="{7984EC47-9089-4AEB-9003-B3B8FEA2408A}" type="presOf" srcId="{FFACAACD-C04F-4371-92BC-170E07A7F4A1}" destId="{DC811228-8D51-4D69-915A-B54086604947}" srcOrd="0" destOrd="0" presId="urn:microsoft.com/office/officeart/2005/8/layout/hierarchy3#1"/>
    <dgm:cxn modelId="{E9299A96-F9A9-4E26-9A93-9E6D0BA7499F}" type="presOf" srcId="{D8386A5D-0565-4239-B959-E18875C5E9D1}" destId="{41846960-634A-452D-8B65-65AF02266249}" srcOrd="0" destOrd="0" presId="urn:microsoft.com/office/officeart/2005/8/layout/hierarchy3#1"/>
    <dgm:cxn modelId="{A8606FC8-AAF1-46FF-8C91-D15C89C8A66A}" type="presOf" srcId="{F65B5DA5-4AA3-489E-8F49-CE68AF882B61}" destId="{1EE12F19-5B9A-4CC7-AFDA-CAE73ED3C01F}" srcOrd="1" destOrd="0" presId="urn:microsoft.com/office/officeart/2005/8/layout/hierarchy3#1"/>
    <dgm:cxn modelId="{C0A923DE-D350-4531-9261-1CECAAB151ED}" srcId="{D8386A5D-0565-4239-B959-E18875C5E9D1}" destId="{F65B5DA5-4AA3-489E-8F49-CE68AF882B61}" srcOrd="0" destOrd="0" parTransId="{BF9D6032-A275-4100-B81B-DE4D0197C7F5}" sibTransId="{E2D339F0-3CC9-44E8-A60F-F733E85EEA46}"/>
    <dgm:cxn modelId="{4B3EF8DE-02A4-4556-98A6-3678FA1AE2D7}" type="presOf" srcId="{F65B5DA5-4AA3-489E-8F49-CE68AF882B61}" destId="{3507F83B-FCB3-4A4A-B400-3FD06622EA9F}" srcOrd="0" destOrd="0" presId="urn:microsoft.com/office/officeart/2005/8/layout/hierarchy3#1"/>
    <dgm:cxn modelId="{7123E477-5D91-481A-8564-F5891274FF26}" type="presParOf" srcId="{41846960-634A-452D-8B65-65AF02266249}" destId="{5ECA2C44-CDD9-4E85-BDA9-9F3CC74663F0}" srcOrd="0" destOrd="0" presId="urn:microsoft.com/office/officeart/2005/8/layout/hierarchy3#1"/>
    <dgm:cxn modelId="{854CB3EE-6790-4EDA-ABBD-045493FCD61D}" type="presParOf" srcId="{5ECA2C44-CDD9-4E85-BDA9-9F3CC74663F0}" destId="{61A717DC-763F-491B-BCF8-EED42D16D90F}" srcOrd="0" destOrd="0" presId="urn:microsoft.com/office/officeart/2005/8/layout/hierarchy3#1"/>
    <dgm:cxn modelId="{278670AC-2CB6-4525-9A50-78B9DD1653A1}" type="presParOf" srcId="{61A717DC-763F-491B-BCF8-EED42D16D90F}" destId="{3507F83B-FCB3-4A4A-B400-3FD06622EA9F}" srcOrd="0" destOrd="0" presId="urn:microsoft.com/office/officeart/2005/8/layout/hierarchy3#1"/>
    <dgm:cxn modelId="{46DA93E0-426D-4227-A9BC-B1B1DED63033}" type="presParOf" srcId="{61A717DC-763F-491B-BCF8-EED42D16D90F}" destId="{1EE12F19-5B9A-4CC7-AFDA-CAE73ED3C01F}" srcOrd="1" destOrd="0" presId="urn:microsoft.com/office/officeart/2005/8/layout/hierarchy3#1"/>
    <dgm:cxn modelId="{3B95DB23-3420-4498-80B9-B339806CF48F}" type="presParOf" srcId="{5ECA2C44-CDD9-4E85-BDA9-9F3CC74663F0}" destId="{EB87F64D-6620-4F26-B3D4-AE81E3343AA4}" srcOrd="1" destOrd="0" presId="urn:microsoft.com/office/officeart/2005/8/layout/hierarchy3#1"/>
    <dgm:cxn modelId="{47C760BA-4B0D-4609-8269-2D7C03345302}" type="presParOf" srcId="{EB87F64D-6620-4F26-B3D4-AE81E3343AA4}" destId="{B8271308-A444-4141-B87D-F66768FCCBAF}" srcOrd="0" destOrd="0" presId="urn:microsoft.com/office/officeart/2005/8/layout/hierarchy3#1"/>
    <dgm:cxn modelId="{AA7266E2-F7B6-4FF2-B1D7-C83B21264B1F}" type="presParOf" srcId="{EB87F64D-6620-4F26-B3D4-AE81E3343AA4}" destId="{C03DE9F2-8636-4863-B8AA-1C249DF772D2}" srcOrd="1" destOrd="0" presId="urn:microsoft.com/office/officeart/2005/8/layout/hierarchy3#1"/>
    <dgm:cxn modelId="{B53ED519-9C8D-49F2-88C9-FAD2AD19A44E}" type="presParOf" srcId="{41846960-634A-452D-8B65-65AF02266249}" destId="{BB4AA621-9CF4-4128-97D3-DD7408AE5146}" srcOrd="1" destOrd="0" presId="urn:microsoft.com/office/officeart/2005/8/layout/hierarchy3#1"/>
    <dgm:cxn modelId="{45A9C067-4150-4FF2-A1D9-C1225A00DD54}" type="presParOf" srcId="{BB4AA621-9CF4-4128-97D3-DD7408AE5146}" destId="{EED98F63-FCD1-4116-82AE-E3979F089163}" srcOrd="0" destOrd="0" presId="urn:microsoft.com/office/officeart/2005/8/layout/hierarchy3#1"/>
    <dgm:cxn modelId="{3C4B070E-E886-46CA-AAC7-F4CE7F7E91FC}" type="presParOf" srcId="{EED98F63-FCD1-4116-82AE-E3979F089163}" destId="{DC811228-8D51-4D69-915A-B54086604947}" srcOrd="0" destOrd="0" presId="urn:microsoft.com/office/officeart/2005/8/layout/hierarchy3#1"/>
    <dgm:cxn modelId="{BE704067-A8DA-443C-9EFF-BA218B3AB390}" type="presParOf" srcId="{EED98F63-FCD1-4116-82AE-E3979F089163}" destId="{382BA76A-CE93-4159-8502-96A60CE2FCAE}" srcOrd="1" destOrd="0" presId="urn:microsoft.com/office/officeart/2005/8/layout/hierarchy3#1"/>
    <dgm:cxn modelId="{5D77E452-92BF-47C6-BDC4-703D97C4E0E1}" type="presParOf" srcId="{BB4AA621-9CF4-4128-97D3-DD7408AE5146}" destId="{B74F631E-061C-4FB4-BD0D-A0C6B015B78B}" srcOrd="1" destOrd="0" presId="urn:microsoft.com/office/officeart/2005/8/layout/hierarchy3#1"/>
    <dgm:cxn modelId="{2AD2879F-EF2C-4397-B77D-FFB54105A2DB}" type="presParOf" srcId="{B74F631E-061C-4FB4-BD0D-A0C6B015B78B}" destId="{FD7FAFEC-A8AA-471D-BBB7-5E588B38A266}" srcOrd="0" destOrd="0" presId="urn:microsoft.com/office/officeart/2005/8/layout/hierarchy3#1"/>
    <dgm:cxn modelId="{5141097E-ED2E-42AE-A76A-C9A47CA4570B}" type="presParOf" srcId="{B74F631E-061C-4FB4-BD0D-A0C6B015B78B}" destId="{36AB1D46-A2A9-4671-957C-4EC26B9FE5DC}" srcOrd="1" destOrd="0" presId="urn:microsoft.com/office/officeart/2005/8/layout/hierarchy3#1"/>
  </dgm:cxnLst>
  <dgm:bg/>
  <dgm:whole/>
  <dgm:extLst>
    <a:ext uri="http://schemas.microsoft.com/office/drawing/2008/diagram">
      <dsp:dataModelExt xmlns:dsp="http://schemas.microsoft.com/office/drawing/2008/diagram" relId="rId8" minVer="http://schemas.openxmlformats.org/drawingml/2006/main"/>
    </a:ext>
  </dgm:extLst>
</dgm:dataModel>
</file>

<file path=ppt/diagrams/data3.xml><?xml version="1.0" encoding="utf-8"?>
<dgm:dataModel xmlns:dgm="http://schemas.openxmlformats.org/drawingml/2006/diagram" xmlns:a="http://schemas.openxmlformats.org/drawingml/2006/main">
  <dgm:ptLst>
    <dgm:pt modelId="{F8754346-2F87-4276-A721-21A6D2100BB0}" type="doc">
      <dgm:prSet loTypeId="urn:microsoft.com/office/officeart/2005/8/layout/hierarchy3#2" loCatId="hierarchy" qsTypeId="urn:microsoft.com/office/officeart/2005/8/quickstyle/simple1#3" qsCatId="simple" csTypeId="urn:microsoft.com/office/officeart/2005/8/colors/colorful4#2" csCatId="colorful" phldr="1"/>
      <dgm:spPr/>
      <dgm:t>
        <a:bodyPr/>
        <a:lstStyle/>
        <a:p>
          <a:endParaRPr lang="zh-CN" altLang="en-US"/>
        </a:p>
      </dgm:t>
    </dgm:pt>
    <dgm:pt modelId="{4E9CC049-DDFE-4727-9783-BF5B19BFA277}" type="parTrans" cxnId="{F982E979-E885-4A85-BB7E-C6C34AF8D81E}">
      <dgm:prSet/>
      <dgm:spPr/>
      <dgm:t>
        <a:bodyPr/>
        <a:lstStyle/>
        <a:p>
          <a:endParaRPr lang="zh-CN" altLang="en-US"/>
        </a:p>
      </dgm:t>
    </dgm:pt>
    <dgm:pt modelId="{ED7EF1F9-1476-4C7A-8707-056A9F537016}">
      <dgm:prSet/>
      <dgm:spPr/>
      <dgm:t>
        <a:bodyPr/>
        <a:lstStyle/>
        <a:p>
          <a:r>
            <a:rPr lang="en-US" b="1"/>
            <a:t>3.</a:t>
          </a:r>
          <a:r>
            <a:rPr lang="zh-CN" b="1"/>
            <a:t>专业化</a:t>
          </a:r>
          <a:endParaRPr lang="zh-CN" sz="2430"/>
        </a:p>
      </dgm:t>
    </dgm:pt>
    <dgm:pt modelId="{E39F0935-20FD-4885-B6BC-BC3042F0334B}" type="parTrans" cxnId="{81E42AB3-E2C0-49FD-A341-2CFE8BC56CBF}">
      <dgm:prSet/>
      <dgm:spPr/>
      <dgm:t>
        <a:bodyPr/>
        <a:lstStyle/>
        <a:p>
          <a:endParaRPr lang="zh-CN" altLang="en-US"/>
        </a:p>
      </dgm:t>
    </dgm:pt>
    <dgm:pt modelId="{95962677-0776-43AF-B9CB-4954AB46292E}">
      <dgm:prSet custT="1"/>
      <dgm:spPr/>
      <dgm:t>
        <a:bodyPr/>
        <a:lstStyle/>
        <a:p>
          <a:pPr algn="l"/>
          <a:r>
            <a:rPr lang="zh-CN" sz="1400">
              <a:latin typeface="微软雅黑" panose="020B0503020204020204" pitchFamily="34" charset="-122"/>
              <a:ea typeface="微软雅黑" panose="020B0503020204020204" pitchFamily="34" charset="-122"/>
            </a:rPr>
            <a:t>要满足消费者个性化的需求，提供专业化的产品线和专业水准的服务至关重要。因此，</a:t>
          </a:r>
          <a:r>
            <a:rPr lang="en-US" sz="1400">
              <a:latin typeface="微软雅黑" panose="020B0503020204020204" pitchFamily="34" charset="-122"/>
              <a:ea typeface="微软雅黑" panose="020B0503020204020204" pitchFamily="34" charset="-122"/>
            </a:rPr>
            <a:t> </a:t>
          </a:r>
          <a:r>
            <a:rPr lang="zh-CN" sz="1400">
              <a:latin typeface="微软雅黑" panose="020B0503020204020204" pitchFamily="34" charset="-122"/>
              <a:ea typeface="微软雅黑" panose="020B0503020204020204" pitchFamily="34" charset="-122"/>
            </a:rPr>
            <a:t>对</a:t>
          </a:r>
          <a:r>
            <a:rPr lang="en-US" sz="1400">
              <a:latin typeface="微软雅黑" panose="020B0503020204020204" pitchFamily="34" charset="-122"/>
              <a:ea typeface="微软雅黑" panose="020B0503020204020204" pitchFamily="34" charset="-122"/>
            </a:rPr>
            <a:t>B2C</a:t>
          </a:r>
          <a:r>
            <a:rPr lang="zh-CN" sz="1400">
              <a:latin typeface="微软雅黑" panose="020B0503020204020204" pitchFamily="34" charset="-122"/>
              <a:ea typeface="微软雅黑" panose="020B0503020204020204" pitchFamily="34" charset="-122"/>
            </a:rPr>
            <a:t>企业而言，提供一条龙服务的垂直型网络及某一类产品和服务的专业网站最具发展 潜力，可以满足网络消费者日益增长的个性化和快速响应的要求。对</a:t>
          </a:r>
          <a:r>
            <a:rPr lang="en-US" sz="1400">
              <a:latin typeface="微软雅黑" panose="020B0503020204020204" pitchFamily="34" charset="-122"/>
              <a:ea typeface="微软雅黑" panose="020B0503020204020204" pitchFamily="34" charset="-122"/>
            </a:rPr>
            <a:t>B2B</a:t>
          </a:r>
          <a:r>
            <a:rPr lang="zh-CN" sz="1400">
              <a:latin typeface="微软雅黑" panose="020B0503020204020204" pitchFamily="34" charset="-122"/>
              <a:ea typeface="微软雅黑" panose="020B0503020204020204" pitchFamily="34" charset="-122"/>
            </a:rPr>
            <a:t>企业而言，以大的 行业为依托的专业电子商务平台发展潜力大，可以充分发挥</a:t>
          </a:r>
          <a:r>
            <a:rPr lang="en-US" sz="1400">
              <a:latin typeface="微软雅黑" panose="020B0503020204020204" pitchFamily="34" charset="-122"/>
              <a:ea typeface="微软雅黑" panose="020B0503020204020204" pitchFamily="34" charset="-122"/>
            </a:rPr>
            <a:t>B2B</a:t>
          </a:r>
          <a:r>
            <a:rPr lang="zh-CN" sz="1400">
              <a:latin typeface="微软雅黑" panose="020B0503020204020204" pitchFamily="34" charset="-122"/>
              <a:ea typeface="微软雅黑" panose="020B0503020204020204" pitchFamily="34" charset="-122"/>
            </a:rPr>
            <a:t>模式的潜力和优势。</a:t>
          </a:r>
        </a:p>
      </dgm:t>
    </dgm:pt>
    <dgm:pt modelId="{F9DE316A-56B4-4610-9461-524395AC5943}" type="sibTrans" cxnId="{81E42AB3-E2C0-49FD-A341-2CFE8BC56CBF}">
      <dgm:prSet/>
      <dgm:spPr/>
      <dgm:t>
        <a:bodyPr/>
        <a:lstStyle/>
        <a:p>
          <a:endParaRPr lang="zh-CN" altLang="en-US"/>
        </a:p>
      </dgm:t>
    </dgm:pt>
    <dgm:pt modelId="{5E1D3448-6F11-463E-8B4C-626CC4EF96E1}" type="sibTrans" cxnId="{F982E979-E885-4A85-BB7E-C6C34AF8D81E}">
      <dgm:prSet/>
      <dgm:spPr/>
      <dgm:t>
        <a:bodyPr/>
        <a:lstStyle/>
        <a:p>
          <a:endParaRPr lang="zh-CN" altLang="en-US"/>
        </a:p>
      </dgm:t>
    </dgm:pt>
    <dgm:pt modelId="{4F24EEAC-3DE1-41D4-948A-21E6D509DDA0}" type="parTrans" cxnId="{F5166278-9724-476B-A538-0D23FF2E5C49}">
      <dgm:prSet/>
      <dgm:spPr/>
      <dgm:t>
        <a:bodyPr/>
        <a:lstStyle/>
        <a:p>
          <a:endParaRPr lang="zh-CN" altLang="en-US"/>
        </a:p>
      </dgm:t>
    </dgm:pt>
    <dgm:pt modelId="{B7E39722-1A3F-47D2-95F9-63D26F3E3068}">
      <dgm:prSet/>
      <dgm:spPr/>
      <dgm:t>
        <a:bodyPr/>
        <a:lstStyle/>
        <a:p>
          <a:r>
            <a:rPr lang="en-US" b="1"/>
            <a:t>4.</a:t>
          </a:r>
          <a:r>
            <a:rPr lang="zh-CN" b="1"/>
            <a:t>国际化</a:t>
          </a:r>
          <a:endParaRPr lang="zh-CN" sz="2430"/>
        </a:p>
      </dgm:t>
    </dgm:pt>
    <dgm:pt modelId="{757921D4-DF1F-4CB5-9AB3-0F9A5351F2DB}" type="parTrans" cxnId="{7E1E096C-64E7-43E0-A64C-8281EC0253F7}">
      <dgm:prSet/>
      <dgm:spPr/>
      <dgm:t>
        <a:bodyPr/>
        <a:lstStyle/>
        <a:p>
          <a:endParaRPr lang="zh-CN" altLang="en-US"/>
        </a:p>
      </dgm:t>
    </dgm:pt>
    <dgm:pt modelId="{BD71F0CE-4F83-4912-9759-E58EF1E84186}">
      <dgm:prSet custT="1"/>
      <dgm:spPr/>
      <dgm:t>
        <a:bodyPr/>
        <a:lstStyle/>
        <a:p>
          <a:pPr algn="l"/>
          <a:r>
            <a:rPr lang="zh-CN" altLang="en-US" sz="1400">
              <a:latin typeface="微软雅黑" panose="020B0503020204020204" pitchFamily="34" charset="-122"/>
              <a:ea typeface="微软雅黑" panose="020B0503020204020204" pitchFamily="34" charset="-122"/>
            </a:rPr>
            <a:t>电子商务最大的优势之一就是超越时空的限制。它有效地打破了国家和地区之间有形的和无形的壁垒，促进了国家和地区对外经济、技术、资金、信息等的交流。随着互联网的发展，市场、资源、竞争等将没有国别，企业将逐步融入国际化市场，电子商务国际化程度会更加深入。</a:t>
          </a:r>
        </a:p>
      </dgm:t>
    </dgm:pt>
    <dgm:pt modelId="{29E6F2A6-2926-4A59-9307-E1D4CFF6FA63}" type="sibTrans" cxnId="{7E1E096C-64E7-43E0-A64C-8281EC0253F7}">
      <dgm:prSet/>
      <dgm:spPr/>
      <dgm:t>
        <a:bodyPr/>
        <a:lstStyle/>
        <a:p>
          <a:endParaRPr lang="zh-CN" altLang="en-US"/>
        </a:p>
      </dgm:t>
    </dgm:pt>
    <dgm:pt modelId="{E6142EDB-38DE-47B1-83E7-5B88BB9761F8}" type="sibTrans" cxnId="{F5166278-9724-476B-A538-0D23FF2E5C49}">
      <dgm:prSet/>
      <dgm:spPr/>
      <dgm:t>
        <a:bodyPr/>
        <a:lstStyle/>
        <a:p>
          <a:endParaRPr lang="zh-CN" altLang="en-US"/>
        </a:p>
      </dgm:t>
    </dgm:pt>
    <dgm:pt modelId="{2AB3568C-A767-4D78-889E-CF858621EABB}" type="parTrans" cxnId="{BC3DAD95-584E-49BA-81D8-19DBA9E97E4D}">
      <dgm:prSet/>
      <dgm:spPr/>
      <dgm:t>
        <a:bodyPr/>
        <a:lstStyle/>
        <a:p>
          <a:endParaRPr lang="zh-CN" altLang="en-US"/>
        </a:p>
      </dgm:t>
    </dgm:pt>
    <dgm:pt modelId="{3F4AD456-7D78-42FC-9047-34E646456D0F}">
      <dgm:prSet/>
      <dgm:spPr/>
      <dgm:t>
        <a:bodyPr/>
        <a:lstStyle/>
        <a:p>
          <a:r>
            <a:rPr lang="en-US" b="1"/>
            <a:t>5.</a:t>
          </a:r>
          <a:r>
            <a:rPr lang="zh-CN" b="1"/>
            <a:t>区域化</a:t>
          </a:r>
          <a:endParaRPr lang="zh-CN" sz="2430"/>
        </a:p>
      </dgm:t>
    </dgm:pt>
    <dgm:pt modelId="{6B30FBC5-5167-45C9-B129-D43DDBC6A193}" type="parTrans" cxnId="{A46E5A12-F342-4DEC-AFBD-12D9BA9FDEB7}">
      <dgm:prSet/>
      <dgm:spPr/>
      <dgm:t>
        <a:bodyPr/>
        <a:lstStyle/>
        <a:p>
          <a:endParaRPr lang="zh-CN" altLang="en-US"/>
        </a:p>
      </dgm:t>
    </dgm:pt>
    <dgm:pt modelId="{AD411886-2916-409A-BFAE-4CF96A58A721}">
      <dgm:prSet custT="1"/>
      <dgm:spPr/>
      <dgm:t>
        <a:bodyPr/>
        <a:lstStyle/>
        <a:p>
          <a:pPr algn="l"/>
          <a:r>
            <a:rPr lang="zh-CN" sz="1400">
              <a:latin typeface="微软雅黑" panose="020B0503020204020204" pitchFamily="34" charset="-122"/>
              <a:ea typeface="微软雅黑" panose="020B0503020204020204" pitchFamily="34" charset="-122"/>
            </a:rPr>
            <a:t>从世界各</a:t>
          </a:r>
          <a:r>
            <a:rPr lang="en-US" altLang="zh-CN" sz="1400">
              <a:latin typeface="微软雅黑" panose="020B0503020204020204" pitchFamily="34" charset="-122"/>
              <a:ea typeface="微软雅黑" panose="020B0503020204020204" pitchFamily="34" charset="-122"/>
            </a:rPr>
            <a:t> </a:t>
          </a:r>
          <a:r>
            <a:rPr lang="zh-CN" sz="1400">
              <a:latin typeface="微软雅黑" panose="020B0503020204020204" pitchFamily="34" charset="-122"/>
              <a:ea typeface="微软雅黑" panose="020B0503020204020204" pitchFamily="34" charset="-122"/>
            </a:rPr>
            <a:t>国经济发展的不平衡和地区性可以预见，未来电子商务在基础设施、配送体系、支付手段等方面仍会具有明显的区域性特征。</a:t>
          </a:r>
        </a:p>
      </dgm:t>
    </dgm:pt>
    <dgm:pt modelId="{7F942974-8E4A-4AD0-97C5-2571EC8F5613}" type="sibTrans" cxnId="{A46E5A12-F342-4DEC-AFBD-12D9BA9FDEB7}">
      <dgm:prSet/>
      <dgm:spPr/>
      <dgm:t>
        <a:bodyPr/>
        <a:lstStyle/>
        <a:p>
          <a:endParaRPr lang="zh-CN" altLang="en-US"/>
        </a:p>
      </dgm:t>
    </dgm:pt>
    <dgm:pt modelId="{155F9A35-8366-4D61-ACCD-48242D2B1F79}" type="sibTrans" cxnId="{BC3DAD95-584E-49BA-81D8-19DBA9E97E4D}">
      <dgm:prSet/>
      <dgm:spPr/>
      <dgm:t>
        <a:bodyPr/>
        <a:lstStyle/>
        <a:p>
          <a:endParaRPr lang="zh-CN" altLang="en-US"/>
        </a:p>
      </dgm:t>
    </dgm:pt>
    <dgm:pt modelId="{E00E5DA7-E2A1-4FA4-8965-ECA4D06AAD41}" type="pres">
      <dgm:prSet presAssocID="{F8754346-2F87-4276-A721-21A6D2100BB0}" presName="diagram" presStyleCnt="0">
        <dgm:presLayoutVars>
          <dgm:chPref val="1"/>
          <dgm:dir/>
          <dgm:animOne val="branch"/>
          <dgm:animLvl val="lvl"/>
          <dgm:resizeHandles/>
        </dgm:presLayoutVars>
      </dgm:prSet>
      <dgm:spPr/>
    </dgm:pt>
    <dgm:pt modelId="{15959B41-3739-4ADF-B14F-FE8ACE63B4BA}" type="pres">
      <dgm:prSet presAssocID="{ED7EF1F9-1476-4C7A-8707-056A9F537016}" presName="root" presStyleCnt="0"/>
      <dgm:spPr/>
    </dgm:pt>
    <dgm:pt modelId="{2817B2AE-23D3-475C-8C62-19C69F54F0DA}" type="pres">
      <dgm:prSet presAssocID="{ED7EF1F9-1476-4C7A-8707-056A9F537016}" presName="rootComposite" presStyleCnt="0"/>
      <dgm:spPr/>
    </dgm:pt>
    <dgm:pt modelId="{0C285A96-8AA3-46D0-8D0C-7362AF177CC8}" type="pres">
      <dgm:prSet presAssocID="{ED7EF1F9-1476-4C7A-8707-056A9F537016}" presName="rootText" presStyleLbl="node1" presStyleIdx="0" presStyleCnt="3" custScaleX="79604" custScaleY="44067"/>
      <dgm:spPr/>
    </dgm:pt>
    <dgm:pt modelId="{3E8310BB-01B0-4FF2-AE0C-953BCD495B59}" type="pres">
      <dgm:prSet presAssocID="{ED7EF1F9-1476-4C7A-8707-056A9F537016}" presName="rootConnector" presStyleLbl="node1" presStyleIdx="0" presStyleCnt="3"/>
      <dgm:spPr/>
    </dgm:pt>
    <dgm:pt modelId="{A3B8DD5E-F493-42BA-99CA-DDB3C52AF4B7}" type="pres">
      <dgm:prSet presAssocID="{ED7EF1F9-1476-4C7A-8707-056A9F537016}" presName="childShape" presStyleCnt="0"/>
      <dgm:spPr/>
    </dgm:pt>
    <dgm:pt modelId="{47A893C4-FA63-4213-91B4-1C891B925060}" type="pres">
      <dgm:prSet presAssocID="{E39F0935-20FD-4885-B6BC-BC3042F0334B}" presName="Name13" presStyleLbl="parChTrans1D2" presStyleIdx="0" presStyleCnt="3"/>
      <dgm:spPr/>
    </dgm:pt>
    <dgm:pt modelId="{E390EBDB-8D1C-48AC-807B-64FB68CEA519}" type="pres">
      <dgm:prSet presAssocID="{95962677-0776-43AF-B9CB-4954AB46292E}" presName="childText" presStyleLbl="bgAcc1" presStyleIdx="0" presStyleCnt="3" custScaleX="161156" custScaleY="387349">
        <dgm:presLayoutVars>
          <dgm:bulletEnabled val="1"/>
        </dgm:presLayoutVars>
      </dgm:prSet>
      <dgm:spPr/>
    </dgm:pt>
    <dgm:pt modelId="{5F9F5DAF-1522-4E35-B9F0-32DB6CAD43BD}" type="pres">
      <dgm:prSet presAssocID="{B7E39722-1A3F-47D2-95F9-63D26F3E3068}" presName="root" presStyleCnt="0"/>
      <dgm:spPr/>
    </dgm:pt>
    <dgm:pt modelId="{A1312470-902D-4184-A821-79DBDF1E0963}" type="pres">
      <dgm:prSet presAssocID="{B7E39722-1A3F-47D2-95F9-63D26F3E3068}" presName="rootComposite" presStyleCnt="0"/>
      <dgm:spPr/>
    </dgm:pt>
    <dgm:pt modelId="{51F88EF5-9821-4D9C-80AC-E2E9F0A4E2BB}" type="pres">
      <dgm:prSet presAssocID="{B7E39722-1A3F-47D2-95F9-63D26F3E3068}" presName="rootText" presStyleLbl="node1" presStyleIdx="1" presStyleCnt="3" custScaleX="72296" custScaleY="44663"/>
      <dgm:spPr/>
    </dgm:pt>
    <dgm:pt modelId="{1978B237-1D62-4EC0-852D-242D232178E8}" type="pres">
      <dgm:prSet presAssocID="{B7E39722-1A3F-47D2-95F9-63D26F3E3068}" presName="rootConnector" presStyleLbl="node1" presStyleIdx="1" presStyleCnt="3"/>
      <dgm:spPr/>
    </dgm:pt>
    <dgm:pt modelId="{013E939D-F7E0-498B-8A7C-7B11ACEA9884}" type="pres">
      <dgm:prSet presAssocID="{B7E39722-1A3F-47D2-95F9-63D26F3E3068}" presName="childShape" presStyleCnt="0"/>
      <dgm:spPr/>
    </dgm:pt>
    <dgm:pt modelId="{DE2D2FB1-EF99-4C8E-AC7B-E93B157F240E}" type="pres">
      <dgm:prSet presAssocID="{757921D4-DF1F-4CB5-9AB3-0F9A5351F2DB}" presName="Name13" presStyleLbl="parChTrans1D2" presStyleIdx="1" presStyleCnt="3"/>
      <dgm:spPr/>
    </dgm:pt>
    <dgm:pt modelId="{66792954-CAF4-4F17-BEEF-6DD3EC013CB5}" type="pres">
      <dgm:prSet presAssocID="{BD71F0CE-4F83-4912-9759-E58EF1E84186}" presName="childText" presStyleLbl="bgAcc1" presStyleIdx="1" presStyleCnt="3" custScaleX="163570" custScaleY="371227">
        <dgm:presLayoutVars>
          <dgm:bulletEnabled val="1"/>
        </dgm:presLayoutVars>
      </dgm:prSet>
      <dgm:spPr/>
    </dgm:pt>
    <dgm:pt modelId="{E0A972A9-24E6-4E4A-AA08-3CDAB4C1DC8D}" type="pres">
      <dgm:prSet presAssocID="{3F4AD456-7D78-42FC-9047-34E646456D0F}" presName="root" presStyleCnt="0"/>
      <dgm:spPr/>
    </dgm:pt>
    <dgm:pt modelId="{CFC0CA2B-BC47-4446-8EF5-D0BD96EB40C1}" type="pres">
      <dgm:prSet presAssocID="{3F4AD456-7D78-42FC-9047-34E646456D0F}" presName="rootComposite" presStyleCnt="0"/>
      <dgm:spPr/>
    </dgm:pt>
    <dgm:pt modelId="{4E4B2406-32AE-4A2A-BAFF-5A8675696535}" type="pres">
      <dgm:prSet presAssocID="{3F4AD456-7D78-42FC-9047-34E646456D0F}" presName="rootText" presStyleLbl="node1" presStyleIdx="2" presStyleCnt="3" custScaleX="75179" custScaleY="49254"/>
      <dgm:spPr/>
    </dgm:pt>
    <dgm:pt modelId="{4B91F55A-5965-4761-86E4-EE4B3B19C705}" type="pres">
      <dgm:prSet presAssocID="{3F4AD456-7D78-42FC-9047-34E646456D0F}" presName="rootConnector" presStyleLbl="node1" presStyleIdx="2" presStyleCnt="3"/>
      <dgm:spPr/>
    </dgm:pt>
    <dgm:pt modelId="{35BD729C-CADC-4174-9F69-E74DF9682557}" type="pres">
      <dgm:prSet presAssocID="{3F4AD456-7D78-42FC-9047-34E646456D0F}" presName="childShape" presStyleCnt="0"/>
      <dgm:spPr/>
    </dgm:pt>
    <dgm:pt modelId="{6512F437-CEC2-4627-B320-CBE8DF91FF4D}" type="pres">
      <dgm:prSet presAssocID="{6B30FBC5-5167-45C9-B129-D43DDBC6A193}" presName="Name13" presStyleLbl="parChTrans1D2" presStyleIdx="2" presStyleCnt="3"/>
      <dgm:spPr/>
    </dgm:pt>
    <dgm:pt modelId="{A140EA42-F997-45CD-B7C7-8309684F0319}" type="pres">
      <dgm:prSet presAssocID="{AD411886-2916-409A-BFAE-4CF96A58A721}" presName="childText" presStyleLbl="bgAcc1" presStyleIdx="2" presStyleCnt="3" custScaleX="114199" custScaleY="349138">
        <dgm:presLayoutVars>
          <dgm:bulletEnabled val="1"/>
        </dgm:presLayoutVars>
      </dgm:prSet>
      <dgm:spPr/>
    </dgm:pt>
  </dgm:ptLst>
  <dgm:cxnLst>
    <dgm:cxn modelId="{A46E5A12-F342-4DEC-AFBD-12D9BA9FDEB7}" srcId="{3F4AD456-7D78-42FC-9047-34E646456D0F}" destId="{AD411886-2916-409A-BFAE-4CF96A58A721}" srcOrd="0" destOrd="0" parTransId="{6B30FBC5-5167-45C9-B129-D43DDBC6A193}" sibTransId="{7F942974-8E4A-4AD0-97C5-2571EC8F5613}"/>
    <dgm:cxn modelId="{68F4FF27-8EE9-48E5-AC4D-AF4BB026820A}" type="presOf" srcId="{757921D4-DF1F-4CB5-9AB3-0F9A5351F2DB}" destId="{DE2D2FB1-EF99-4C8E-AC7B-E93B157F240E}" srcOrd="0" destOrd="0" presId="urn:microsoft.com/office/officeart/2005/8/layout/hierarchy3#2"/>
    <dgm:cxn modelId="{4B98AC32-5098-42D5-AEB5-953AF552C00E}" type="presOf" srcId="{E39F0935-20FD-4885-B6BC-BC3042F0334B}" destId="{47A893C4-FA63-4213-91B4-1C891B925060}" srcOrd="0" destOrd="0" presId="urn:microsoft.com/office/officeart/2005/8/layout/hierarchy3#2"/>
    <dgm:cxn modelId="{18D2F147-A709-4E6F-9F0C-230CF2DCD320}" type="presOf" srcId="{ED7EF1F9-1476-4C7A-8707-056A9F537016}" destId="{0C285A96-8AA3-46D0-8D0C-7362AF177CC8}" srcOrd="0" destOrd="0" presId="urn:microsoft.com/office/officeart/2005/8/layout/hierarchy3#2"/>
    <dgm:cxn modelId="{7E1E096C-64E7-43E0-A64C-8281EC0253F7}" srcId="{B7E39722-1A3F-47D2-95F9-63D26F3E3068}" destId="{BD71F0CE-4F83-4912-9759-E58EF1E84186}" srcOrd="0" destOrd="0" parTransId="{757921D4-DF1F-4CB5-9AB3-0F9A5351F2DB}" sibTransId="{29E6F2A6-2926-4A59-9307-E1D4CFF6FA63}"/>
    <dgm:cxn modelId="{781FA16D-99D0-4844-9A90-B363E4B1EAC0}" type="presOf" srcId="{AD411886-2916-409A-BFAE-4CF96A58A721}" destId="{A140EA42-F997-45CD-B7C7-8309684F0319}" srcOrd="0" destOrd="0" presId="urn:microsoft.com/office/officeart/2005/8/layout/hierarchy3#2"/>
    <dgm:cxn modelId="{990EA14E-6E0A-4758-8B60-86EC53AA0A15}" type="presOf" srcId="{B7E39722-1A3F-47D2-95F9-63D26F3E3068}" destId="{1978B237-1D62-4EC0-852D-242D232178E8}" srcOrd="1" destOrd="0" presId="urn:microsoft.com/office/officeart/2005/8/layout/hierarchy3#2"/>
    <dgm:cxn modelId="{1C80D36F-60B2-4E1A-AF56-434D66268A11}" type="presOf" srcId="{BD71F0CE-4F83-4912-9759-E58EF1E84186}" destId="{66792954-CAF4-4F17-BEEF-6DD3EC013CB5}" srcOrd="0" destOrd="0" presId="urn:microsoft.com/office/officeart/2005/8/layout/hierarchy3#2"/>
    <dgm:cxn modelId="{F5166278-9724-476B-A538-0D23FF2E5C49}" srcId="{F8754346-2F87-4276-A721-21A6D2100BB0}" destId="{B7E39722-1A3F-47D2-95F9-63D26F3E3068}" srcOrd="1" destOrd="0" parTransId="{4F24EEAC-3DE1-41D4-948A-21E6D509DDA0}" sibTransId="{E6142EDB-38DE-47B1-83E7-5B88BB9761F8}"/>
    <dgm:cxn modelId="{F982E979-E885-4A85-BB7E-C6C34AF8D81E}" srcId="{F8754346-2F87-4276-A721-21A6D2100BB0}" destId="{ED7EF1F9-1476-4C7A-8707-056A9F537016}" srcOrd="0" destOrd="0" parTransId="{4E9CC049-DDFE-4727-9783-BF5B19BFA277}" sibTransId="{5E1D3448-6F11-463E-8B4C-626CC4EF96E1}"/>
    <dgm:cxn modelId="{C16DE983-E890-4639-8E81-0A2535B9CA8B}" type="presOf" srcId="{3F4AD456-7D78-42FC-9047-34E646456D0F}" destId="{4B91F55A-5965-4761-86E4-EE4B3B19C705}" srcOrd="1" destOrd="0" presId="urn:microsoft.com/office/officeart/2005/8/layout/hierarchy3#2"/>
    <dgm:cxn modelId="{781B1488-7F59-4B54-96C7-3933ADF64F99}" type="presOf" srcId="{95962677-0776-43AF-B9CB-4954AB46292E}" destId="{E390EBDB-8D1C-48AC-807B-64FB68CEA519}" srcOrd="0" destOrd="0" presId="urn:microsoft.com/office/officeart/2005/8/layout/hierarchy3#2"/>
    <dgm:cxn modelId="{BC3DAD95-584E-49BA-81D8-19DBA9E97E4D}" srcId="{F8754346-2F87-4276-A721-21A6D2100BB0}" destId="{3F4AD456-7D78-42FC-9047-34E646456D0F}" srcOrd="2" destOrd="0" parTransId="{2AB3568C-A767-4D78-889E-CF858621EABB}" sibTransId="{155F9A35-8366-4D61-ACCD-48242D2B1F79}"/>
    <dgm:cxn modelId="{2985D99C-725C-46DD-9C63-C9BBE03D8A89}" type="presOf" srcId="{3F4AD456-7D78-42FC-9047-34E646456D0F}" destId="{4E4B2406-32AE-4A2A-BAFF-5A8675696535}" srcOrd="0" destOrd="0" presId="urn:microsoft.com/office/officeart/2005/8/layout/hierarchy3#2"/>
    <dgm:cxn modelId="{02C84AA0-78B5-4834-8323-66EB4899E72B}" type="presOf" srcId="{B7E39722-1A3F-47D2-95F9-63D26F3E3068}" destId="{51F88EF5-9821-4D9C-80AC-E2E9F0A4E2BB}" srcOrd="0" destOrd="0" presId="urn:microsoft.com/office/officeart/2005/8/layout/hierarchy3#2"/>
    <dgm:cxn modelId="{632272AA-86BF-485E-A94F-CE8AA834B960}" type="presOf" srcId="{ED7EF1F9-1476-4C7A-8707-056A9F537016}" destId="{3E8310BB-01B0-4FF2-AE0C-953BCD495B59}" srcOrd="1" destOrd="0" presId="urn:microsoft.com/office/officeart/2005/8/layout/hierarchy3#2"/>
    <dgm:cxn modelId="{81E42AB3-E2C0-49FD-A341-2CFE8BC56CBF}" srcId="{ED7EF1F9-1476-4C7A-8707-056A9F537016}" destId="{95962677-0776-43AF-B9CB-4954AB46292E}" srcOrd="0" destOrd="0" parTransId="{E39F0935-20FD-4885-B6BC-BC3042F0334B}" sibTransId="{F9DE316A-56B4-4610-9461-524395AC5943}"/>
    <dgm:cxn modelId="{0108D5EF-7222-4106-9685-1FF2AA5CB18E}" type="presOf" srcId="{F8754346-2F87-4276-A721-21A6D2100BB0}" destId="{E00E5DA7-E2A1-4FA4-8965-ECA4D06AAD41}" srcOrd="0" destOrd="0" presId="urn:microsoft.com/office/officeart/2005/8/layout/hierarchy3#2"/>
    <dgm:cxn modelId="{D9E190F5-F390-4108-98A8-A9DBC20E8344}" type="presOf" srcId="{6B30FBC5-5167-45C9-B129-D43DDBC6A193}" destId="{6512F437-CEC2-4627-B320-CBE8DF91FF4D}" srcOrd="0" destOrd="0" presId="urn:microsoft.com/office/officeart/2005/8/layout/hierarchy3#2"/>
    <dgm:cxn modelId="{64451414-9271-4995-8564-2589F2B60652}" type="presParOf" srcId="{E00E5DA7-E2A1-4FA4-8965-ECA4D06AAD41}" destId="{15959B41-3739-4ADF-B14F-FE8ACE63B4BA}" srcOrd="0" destOrd="0" presId="urn:microsoft.com/office/officeart/2005/8/layout/hierarchy3#2"/>
    <dgm:cxn modelId="{339FDE40-F3A9-4060-847C-1C2F3F0618BB}" type="presParOf" srcId="{15959B41-3739-4ADF-B14F-FE8ACE63B4BA}" destId="{2817B2AE-23D3-475C-8C62-19C69F54F0DA}" srcOrd="0" destOrd="0" presId="urn:microsoft.com/office/officeart/2005/8/layout/hierarchy3#2"/>
    <dgm:cxn modelId="{7706778F-49C9-4BF3-BD6F-46F9903DB8EB}" type="presParOf" srcId="{2817B2AE-23D3-475C-8C62-19C69F54F0DA}" destId="{0C285A96-8AA3-46D0-8D0C-7362AF177CC8}" srcOrd="0" destOrd="0" presId="urn:microsoft.com/office/officeart/2005/8/layout/hierarchy3#2"/>
    <dgm:cxn modelId="{396A9E8D-D41E-45E5-8897-BE97069CD02E}" type="presParOf" srcId="{2817B2AE-23D3-475C-8C62-19C69F54F0DA}" destId="{3E8310BB-01B0-4FF2-AE0C-953BCD495B59}" srcOrd="1" destOrd="0" presId="urn:microsoft.com/office/officeart/2005/8/layout/hierarchy3#2"/>
    <dgm:cxn modelId="{651E9144-1044-4ACA-A657-CA8F75768E25}" type="presParOf" srcId="{15959B41-3739-4ADF-B14F-FE8ACE63B4BA}" destId="{A3B8DD5E-F493-42BA-99CA-DDB3C52AF4B7}" srcOrd="1" destOrd="0" presId="urn:microsoft.com/office/officeart/2005/8/layout/hierarchy3#2"/>
    <dgm:cxn modelId="{AE2B982A-D1A6-4977-8970-9C47999E7509}" type="presParOf" srcId="{A3B8DD5E-F493-42BA-99CA-DDB3C52AF4B7}" destId="{47A893C4-FA63-4213-91B4-1C891B925060}" srcOrd="0" destOrd="0" presId="urn:microsoft.com/office/officeart/2005/8/layout/hierarchy3#2"/>
    <dgm:cxn modelId="{E0AE9964-D5A0-4023-845B-AFCC3C4D8BE3}" type="presParOf" srcId="{A3B8DD5E-F493-42BA-99CA-DDB3C52AF4B7}" destId="{E390EBDB-8D1C-48AC-807B-64FB68CEA519}" srcOrd="1" destOrd="0" presId="urn:microsoft.com/office/officeart/2005/8/layout/hierarchy3#2"/>
    <dgm:cxn modelId="{15A0AFD7-6148-4219-A6F3-28F731A33A6C}" type="presParOf" srcId="{E00E5DA7-E2A1-4FA4-8965-ECA4D06AAD41}" destId="{5F9F5DAF-1522-4E35-B9F0-32DB6CAD43BD}" srcOrd="1" destOrd="0" presId="urn:microsoft.com/office/officeart/2005/8/layout/hierarchy3#2"/>
    <dgm:cxn modelId="{1107B588-6176-4251-8B0F-4E108789413D}" type="presParOf" srcId="{5F9F5DAF-1522-4E35-B9F0-32DB6CAD43BD}" destId="{A1312470-902D-4184-A821-79DBDF1E0963}" srcOrd="0" destOrd="0" presId="urn:microsoft.com/office/officeart/2005/8/layout/hierarchy3#2"/>
    <dgm:cxn modelId="{B4599778-4024-4918-924C-99232C93F16B}" type="presParOf" srcId="{A1312470-902D-4184-A821-79DBDF1E0963}" destId="{51F88EF5-9821-4D9C-80AC-E2E9F0A4E2BB}" srcOrd="0" destOrd="0" presId="urn:microsoft.com/office/officeart/2005/8/layout/hierarchy3#2"/>
    <dgm:cxn modelId="{2B41946D-BD65-4159-9082-C07D2AA112BD}" type="presParOf" srcId="{A1312470-902D-4184-A821-79DBDF1E0963}" destId="{1978B237-1D62-4EC0-852D-242D232178E8}" srcOrd="1" destOrd="0" presId="urn:microsoft.com/office/officeart/2005/8/layout/hierarchy3#2"/>
    <dgm:cxn modelId="{96F8A2EB-B1D1-43FB-90FC-B77A5D5C8076}" type="presParOf" srcId="{5F9F5DAF-1522-4E35-B9F0-32DB6CAD43BD}" destId="{013E939D-F7E0-498B-8A7C-7B11ACEA9884}" srcOrd="1" destOrd="0" presId="urn:microsoft.com/office/officeart/2005/8/layout/hierarchy3#2"/>
    <dgm:cxn modelId="{9FF427A9-7434-4700-A096-BF832C7FF28E}" type="presParOf" srcId="{013E939D-F7E0-498B-8A7C-7B11ACEA9884}" destId="{DE2D2FB1-EF99-4C8E-AC7B-E93B157F240E}" srcOrd="0" destOrd="0" presId="urn:microsoft.com/office/officeart/2005/8/layout/hierarchy3#2"/>
    <dgm:cxn modelId="{93931598-2942-4A18-B47C-778C6523F02E}" type="presParOf" srcId="{013E939D-F7E0-498B-8A7C-7B11ACEA9884}" destId="{66792954-CAF4-4F17-BEEF-6DD3EC013CB5}" srcOrd="1" destOrd="0" presId="urn:microsoft.com/office/officeart/2005/8/layout/hierarchy3#2"/>
    <dgm:cxn modelId="{24EB79AB-C209-4DF1-BF85-BA0B18915481}" type="presParOf" srcId="{E00E5DA7-E2A1-4FA4-8965-ECA4D06AAD41}" destId="{E0A972A9-24E6-4E4A-AA08-3CDAB4C1DC8D}" srcOrd="2" destOrd="0" presId="urn:microsoft.com/office/officeart/2005/8/layout/hierarchy3#2"/>
    <dgm:cxn modelId="{7EA9800E-B979-4C21-AECD-C0D09826DF77}" type="presParOf" srcId="{E0A972A9-24E6-4E4A-AA08-3CDAB4C1DC8D}" destId="{CFC0CA2B-BC47-4446-8EF5-D0BD96EB40C1}" srcOrd="0" destOrd="0" presId="urn:microsoft.com/office/officeart/2005/8/layout/hierarchy3#2"/>
    <dgm:cxn modelId="{EA99E56D-4924-459F-BC9D-A2C09D3B72D6}" type="presParOf" srcId="{CFC0CA2B-BC47-4446-8EF5-D0BD96EB40C1}" destId="{4E4B2406-32AE-4A2A-BAFF-5A8675696535}" srcOrd="0" destOrd="0" presId="urn:microsoft.com/office/officeart/2005/8/layout/hierarchy3#2"/>
    <dgm:cxn modelId="{04213C52-DC2A-4799-9E38-84C15FE37F7A}" type="presParOf" srcId="{CFC0CA2B-BC47-4446-8EF5-D0BD96EB40C1}" destId="{4B91F55A-5965-4761-86E4-EE4B3B19C705}" srcOrd="1" destOrd="0" presId="urn:microsoft.com/office/officeart/2005/8/layout/hierarchy3#2"/>
    <dgm:cxn modelId="{8FE34E86-8285-474F-8460-AFF56419E37B}" type="presParOf" srcId="{E0A972A9-24E6-4E4A-AA08-3CDAB4C1DC8D}" destId="{35BD729C-CADC-4174-9F69-E74DF9682557}" srcOrd="1" destOrd="0" presId="urn:microsoft.com/office/officeart/2005/8/layout/hierarchy3#2"/>
    <dgm:cxn modelId="{C60295B0-095B-4B8C-9127-93CE26A0F75B}" type="presParOf" srcId="{35BD729C-CADC-4174-9F69-E74DF9682557}" destId="{6512F437-CEC2-4627-B320-CBE8DF91FF4D}" srcOrd="0" destOrd="0" presId="urn:microsoft.com/office/officeart/2005/8/layout/hierarchy3#2"/>
    <dgm:cxn modelId="{16144AFB-ED1F-40B1-BDC5-3BF76A1F148B}" type="presParOf" srcId="{35BD729C-CADC-4174-9F69-E74DF9682557}" destId="{A140EA42-F997-45CD-B7C7-8309684F0319}" srcOrd="1" destOrd="0" presId="urn:microsoft.com/office/officeart/2005/8/layout/hierarchy3#2"/>
  </dgm:cxnLst>
  <dgm:bg/>
  <dgm:whole/>
  <dgm:extLst>
    <a:ext uri="http://schemas.microsoft.com/office/drawing/2008/diagram">
      <dsp:dataModelExt xmlns:dsp="http://schemas.microsoft.com/office/drawing/2008/diagram" relId="rId8"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4EF8B8-38A7-458C-8AA2-7CC44457CF09}">
      <dsp:nvSpPr>
        <dsp:cNvPr id="0" name=""/>
        <dsp:cNvSpPr/>
      </dsp:nvSpPr>
      <dsp:spPr>
        <a:xfrm>
          <a:off x="0" y="0"/>
          <a:ext cx="6840760" cy="849931"/>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chemeClr val="tx1"/>
              </a:solidFill>
            </a:rPr>
            <a:t>1997</a:t>
          </a:r>
          <a:r>
            <a:rPr lang="zh-CN" sz="1600" kern="1200">
              <a:solidFill>
                <a:schemeClr val="tx1"/>
              </a:solidFill>
            </a:rPr>
            <a:t>年</a:t>
          </a:r>
          <a:r>
            <a:rPr lang="en-US" sz="1600" kern="1200">
              <a:solidFill>
                <a:schemeClr val="tx1"/>
              </a:solidFill>
            </a:rPr>
            <a:t>6</a:t>
          </a:r>
          <a:r>
            <a:rPr lang="zh-CN" sz="1600" kern="1200">
              <a:solidFill>
                <a:schemeClr val="tx1"/>
              </a:solidFill>
            </a:rPr>
            <a:t>月</a:t>
          </a:r>
          <a:r>
            <a:rPr lang="en-US" sz="1600" kern="1200">
              <a:solidFill>
                <a:schemeClr val="tx1"/>
              </a:solidFill>
            </a:rPr>
            <a:t>,</a:t>
          </a:r>
          <a:r>
            <a:rPr lang="zh-CN" sz="1600" kern="1200">
              <a:solidFill>
                <a:schemeClr val="tx1"/>
              </a:solidFill>
            </a:rPr>
            <a:t>中国互联网络信息中心</a:t>
          </a:r>
          <a:r>
            <a:rPr lang="en-US" sz="1600" kern="1200">
              <a:solidFill>
                <a:schemeClr val="tx1"/>
              </a:solidFill>
            </a:rPr>
            <a:t>( China Internet Network Information Center, CNNIC) </a:t>
          </a:r>
          <a:r>
            <a:rPr lang="zh-CN" sz="1600" kern="1200">
              <a:solidFill>
                <a:schemeClr val="tx1"/>
              </a:solidFill>
            </a:rPr>
            <a:t>成立，开始行使国家互联网络信息中心职能；</a:t>
          </a:r>
        </a:p>
      </dsp:txBody>
      <dsp:txXfrm>
        <a:off x="1453145" y="0"/>
        <a:ext cx="5387614" cy="849931"/>
      </dsp:txXfrm>
    </dsp:sp>
    <dsp:sp modelId="{29DD6EAE-DB7E-4408-9F75-F2B8BB207AED}">
      <dsp:nvSpPr>
        <dsp:cNvPr id="0" name=""/>
        <dsp:cNvSpPr/>
      </dsp:nvSpPr>
      <dsp:spPr>
        <a:xfrm>
          <a:off x="84993" y="84993"/>
          <a:ext cx="1368152" cy="67994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t="-72000" b="-7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E481F0-DE6E-46A6-945F-25A9013A89E5}">
      <dsp:nvSpPr>
        <dsp:cNvPr id="0" name=""/>
        <dsp:cNvSpPr/>
      </dsp:nvSpPr>
      <dsp:spPr>
        <a:xfrm>
          <a:off x="0" y="934924"/>
          <a:ext cx="6840760" cy="849931"/>
        </a:xfrm>
        <a:prstGeom prst="roundRect">
          <a:avLst>
            <a:gd name="adj" fmla="val 10000"/>
          </a:avLst>
        </a:prstGeom>
        <a:solidFill>
          <a:schemeClr val="accent4">
            <a:hueOff val="2494993"/>
            <a:satOff val="-13796"/>
            <a:lumOff val="-11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chemeClr val="tx1"/>
              </a:solidFill>
            </a:rPr>
            <a:t>1998</a:t>
          </a:r>
          <a:r>
            <a:rPr lang="zh-CN" sz="1600" kern="1200">
              <a:solidFill>
                <a:schemeClr val="tx1"/>
              </a:solidFill>
            </a:rPr>
            <a:t>年</a:t>
          </a:r>
          <a:r>
            <a:rPr lang="en-US" sz="1600" kern="1200">
              <a:solidFill>
                <a:schemeClr val="tx1"/>
              </a:solidFill>
            </a:rPr>
            <a:t>10</a:t>
          </a:r>
          <a:r>
            <a:rPr lang="zh-CN" sz="1600" kern="1200">
              <a:solidFill>
                <a:schemeClr val="tx1"/>
              </a:solidFill>
            </a:rPr>
            <a:t>月，</a:t>
          </a:r>
          <a:r>
            <a:rPr lang="en-US" sz="1600" kern="1200">
              <a:solidFill>
                <a:schemeClr val="tx1"/>
              </a:solidFill>
            </a:rPr>
            <a:t>“</a:t>
          </a:r>
          <a:r>
            <a:rPr lang="zh-CN" sz="1600" kern="1200">
              <a:solidFill>
                <a:schemeClr val="tx1"/>
              </a:solidFill>
            </a:rPr>
            <a:t>金贸工程”正式启动，北京、上海等城市启动电子商务示范工程；</a:t>
          </a:r>
        </a:p>
      </dsp:txBody>
      <dsp:txXfrm>
        <a:off x="1453145" y="934924"/>
        <a:ext cx="5387614" cy="849931"/>
      </dsp:txXfrm>
    </dsp:sp>
    <dsp:sp modelId="{5F028FE9-BF75-4E09-8293-985A6056CE3B}">
      <dsp:nvSpPr>
        <dsp:cNvPr id="0" name=""/>
        <dsp:cNvSpPr/>
      </dsp:nvSpPr>
      <dsp:spPr>
        <a:xfrm>
          <a:off x="84993" y="1019917"/>
          <a:ext cx="1368152" cy="679944"/>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t="-72000" b="-7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C973FB-69A1-4F66-8855-01C7D1E7A42D}">
      <dsp:nvSpPr>
        <dsp:cNvPr id="0" name=""/>
        <dsp:cNvSpPr/>
      </dsp:nvSpPr>
      <dsp:spPr>
        <a:xfrm>
          <a:off x="0" y="1869848"/>
          <a:ext cx="6840760" cy="849931"/>
        </a:xfrm>
        <a:prstGeom prst="roundRect">
          <a:avLst>
            <a:gd name="adj" fmla="val 10000"/>
          </a:avLst>
        </a:prstGeom>
        <a:solidFill>
          <a:schemeClr val="accent4">
            <a:hueOff val="4989986"/>
            <a:satOff val="-27591"/>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chemeClr val="tx1"/>
              </a:solidFill>
            </a:rPr>
            <a:t>2000</a:t>
          </a:r>
          <a:r>
            <a:rPr lang="zh-CN" sz="1600" kern="1200">
              <a:solidFill>
                <a:schemeClr val="tx1"/>
              </a:solidFill>
            </a:rPr>
            <a:t>年</a:t>
          </a:r>
          <a:r>
            <a:rPr lang="en-US" sz="1600" kern="1200">
              <a:solidFill>
                <a:schemeClr val="tx1"/>
              </a:solidFill>
            </a:rPr>
            <a:t>6</a:t>
          </a:r>
          <a:r>
            <a:rPr lang="zh-CN" sz="1600" kern="1200">
              <a:solidFill>
                <a:schemeClr val="tx1"/>
              </a:solidFill>
            </a:rPr>
            <a:t>月，中国金融认证中心</a:t>
          </a:r>
          <a:r>
            <a:rPr lang="en-US" sz="1600" kern="1200">
              <a:solidFill>
                <a:schemeClr val="tx1"/>
              </a:solidFill>
            </a:rPr>
            <a:t>( China Financial Certificate Authority, CFCA)</a:t>
          </a:r>
          <a:r>
            <a:rPr lang="zh-CN" sz="1600" kern="1200">
              <a:solidFill>
                <a:schemeClr val="tx1"/>
              </a:solidFill>
            </a:rPr>
            <a:t>成立，专为金融业务各种认证需求提供证书服务。</a:t>
          </a:r>
        </a:p>
      </dsp:txBody>
      <dsp:txXfrm>
        <a:off x="1453145" y="1869848"/>
        <a:ext cx="5387614" cy="849931"/>
      </dsp:txXfrm>
    </dsp:sp>
    <dsp:sp modelId="{C38EEE65-7E37-43D9-A087-DC4852A4438A}">
      <dsp:nvSpPr>
        <dsp:cNvPr id="0" name=""/>
        <dsp:cNvSpPr/>
      </dsp:nvSpPr>
      <dsp:spPr>
        <a:xfrm>
          <a:off x="87195" y="1997487"/>
          <a:ext cx="1368152" cy="679944"/>
        </a:xfrm>
        <a:prstGeom prst="roundRect">
          <a:avLst>
            <a:gd name="adj" fmla="val 10000"/>
          </a:avLst>
        </a:prstGeom>
        <a:blipFill>
          <a:blip xmlns:r="http://schemas.openxmlformats.org/officeDocument/2006/relationships" r:embed="rId5">
            <a:extLst>
              <a:ext uri="{96DAC541-7B7A-43D3-8B79-37D633B846F1}">
                <asvg:svgBlip xmlns:asvg="http://schemas.microsoft.com/office/drawing/2016/SVG/main" r:embed="rId6"/>
              </a:ext>
            </a:extLst>
          </a:blip>
          <a:stretch>
            <a:fillRect t="-72000" b="-7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8902BF-8461-4450-A099-709705ADBB90}">
      <dsp:nvSpPr>
        <dsp:cNvPr id="0" name=""/>
        <dsp:cNvSpPr/>
      </dsp:nvSpPr>
      <dsp:spPr>
        <a:xfrm>
          <a:off x="0" y="2804772"/>
          <a:ext cx="6840760" cy="849931"/>
        </a:xfrm>
        <a:prstGeom prst="roundRect">
          <a:avLst>
            <a:gd name="adj" fmla="val 10000"/>
          </a:avLst>
        </a:prstGeom>
        <a:solidFill>
          <a:schemeClr val="accent4">
            <a:hueOff val="7484979"/>
            <a:satOff val="-41387"/>
            <a:lumOff val="-35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zh-CN" sz="1600" kern="1200">
              <a:solidFill>
                <a:schemeClr val="tx1"/>
              </a:solidFill>
            </a:rPr>
            <a:t>在</a:t>
          </a:r>
          <a:r>
            <a:rPr lang="en-US" sz="1600" kern="1200">
              <a:solidFill>
                <a:schemeClr val="tx1"/>
              </a:solidFill>
            </a:rPr>
            <a:t>2001</a:t>
          </a:r>
          <a:r>
            <a:rPr lang="zh-CN" sz="1600" kern="1200">
              <a:solidFill>
                <a:schemeClr val="tx1"/>
              </a:solidFill>
            </a:rPr>
            <a:t>年，我国正式启动了国家“十五”科技攻关重大项目“国家信息安全应用示范工程”。 </a:t>
          </a:r>
        </a:p>
      </dsp:txBody>
      <dsp:txXfrm>
        <a:off x="1453145" y="2804772"/>
        <a:ext cx="5387614" cy="849931"/>
      </dsp:txXfrm>
    </dsp:sp>
    <dsp:sp modelId="{83C705FC-A623-4F41-94B5-78FFD2859C59}">
      <dsp:nvSpPr>
        <dsp:cNvPr id="0" name=""/>
        <dsp:cNvSpPr/>
      </dsp:nvSpPr>
      <dsp:spPr>
        <a:xfrm>
          <a:off x="84993" y="2889765"/>
          <a:ext cx="1368152" cy="679944"/>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t="-72000" b="-7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07F83B-FCB3-4A4A-B400-3FD06622EA9F}">
      <dsp:nvSpPr>
        <dsp:cNvPr id="0" name=""/>
        <dsp:cNvSpPr/>
      </dsp:nvSpPr>
      <dsp:spPr>
        <a:xfrm>
          <a:off x="47" y="596953"/>
          <a:ext cx="1453665" cy="3838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a:t>1.</a:t>
          </a:r>
          <a:r>
            <a:rPr lang="zh-CN" sz="2000" b="1" kern="1200"/>
            <a:t>纵深化</a:t>
          </a:r>
          <a:endParaRPr lang="zh-CN" sz="2000" kern="1200"/>
        </a:p>
      </dsp:txBody>
      <dsp:txXfrm>
        <a:off x="11291" y="608197"/>
        <a:ext cx="1431177" cy="361400"/>
      </dsp:txXfrm>
    </dsp:sp>
    <dsp:sp modelId="{B8271308-A444-4141-B87D-F66768FCCBAF}">
      <dsp:nvSpPr>
        <dsp:cNvPr id="0" name=""/>
        <dsp:cNvSpPr/>
      </dsp:nvSpPr>
      <dsp:spPr>
        <a:xfrm>
          <a:off x="145413" y="980842"/>
          <a:ext cx="145366" cy="1718116"/>
        </a:xfrm>
        <a:custGeom>
          <a:avLst/>
          <a:gdLst/>
          <a:ahLst/>
          <a:cxnLst/>
          <a:rect l="0" t="0" r="0" b="0"/>
          <a:pathLst>
            <a:path>
              <a:moveTo>
                <a:pt x="0" y="0"/>
              </a:moveTo>
              <a:lnTo>
                <a:pt x="0" y="1718116"/>
              </a:lnTo>
              <a:lnTo>
                <a:pt x="145366" y="171811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3DE9F2-8636-4863-B8AA-1C249DF772D2}">
      <dsp:nvSpPr>
        <dsp:cNvPr id="0" name=""/>
        <dsp:cNvSpPr/>
      </dsp:nvSpPr>
      <dsp:spPr>
        <a:xfrm>
          <a:off x="290780" y="1329363"/>
          <a:ext cx="3170991" cy="2739191"/>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l" defTabSz="533400">
            <a:lnSpc>
              <a:spcPct val="90000"/>
            </a:lnSpc>
            <a:spcBef>
              <a:spcPct val="0"/>
            </a:spcBef>
            <a:spcAft>
              <a:spcPct val="35000"/>
            </a:spcAft>
            <a:buNone/>
          </a:pPr>
          <a:r>
            <a:rPr lang="zh-CN" sz="1200" kern="1200">
              <a:latin typeface="微软雅黑" panose="020B0503020204020204" pitchFamily="34" charset="-122"/>
              <a:ea typeface="微软雅黑" panose="020B0503020204020204" pitchFamily="34" charset="-122"/>
            </a:rPr>
            <a:t>随着电子商务的发展，</a:t>
          </a:r>
          <a:r>
            <a:rPr lang="en-US" sz="1200" kern="1200">
              <a:latin typeface="微软雅黑" panose="020B0503020204020204" pitchFamily="34" charset="-122"/>
              <a:ea typeface="微软雅黑" panose="020B0503020204020204" pitchFamily="34" charset="-122"/>
            </a:rPr>
            <a:t>“</a:t>
          </a:r>
          <a:r>
            <a:rPr lang="zh-CN" sz="1200" kern="1200">
              <a:latin typeface="微软雅黑" panose="020B0503020204020204" pitchFamily="34" charset="-122"/>
              <a:ea typeface="微软雅黑" panose="020B0503020204020204" pitchFamily="34" charset="-122"/>
            </a:rPr>
            <a:t>信用”“支付”“物流”“法律”等瓶颈会逐步得到改善，基础设施和支撑环境将逐步趋向规范和完善，未来的电子商务将具有良好的网络平台和运行环境。政府、企业与个人等将深入参与电子商务，推动电子商务向纵深化拓展，并推动图像通信网、多媒体通信网和高速宽带网等的使用，电子商务将从目前点对点的直线式向多点智能式发展。</a:t>
          </a:r>
        </a:p>
      </dsp:txBody>
      <dsp:txXfrm>
        <a:off x="371008" y="1409591"/>
        <a:ext cx="3010535" cy="2578735"/>
      </dsp:txXfrm>
    </dsp:sp>
    <dsp:sp modelId="{DC811228-8D51-4D69-915A-B54086604947}">
      <dsp:nvSpPr>
        <dsp:cNvPr id="0" name=""/>
        <dsp:cNvSpPr/>
      </dsp:nvSpPr>
      <dsp:spPr>
        <a:xfrm>
          <a:off x="3819766" y="596953"/>
          <a:ext cx="1695232" cy="375551"/>
        </a:xfrm>
        <a:prstGeom prst="roundRect">
          <a:avLst>
            <a:gd name="adj" fmla="val 10000"/>
          </a:avLst>
        </a:prstGeom>
        <a:solidFill>
          <a:schemeClr val="accent2">
            <a:hueOff val="2746340"/>
            <a:satOff val="-48808"/>
            <a:lumOff val="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a:t>2.</a:t>
          </a:r>
          <a:r>
            <a:rPr lang="zh-CN" sz="2000" b="1" kern="1200"/>
            <a:t>个性化</a:t>
          </a:r>
          <a:endParaRPr lang="zh-CN" sz="2000" kern="1200"/>
        </a:p>
      </dsp:txBody>
      <dsp:txXfrm>
        <a:off x="3830766" y="607953"/>
        <a:ext cx="1673232" cy="353551"/>
      </dsp:txXfrm>
    </dsp:sp>
    <dsp:sp modelId="{FD7FAFEC-A8AA-471D-BBB7-5E588B38A266}">
      <dsp:nvSpPr>
        <dsp:cNvPr id="0" name=""/>
        <dsp:cNvSpPr/>
      </dsp:nvSpPr>
      <dsp:spPr>
        <a:xfrm>
          <a:off x="3989290" y="972505"/>
          <a:ext cx="169523" cy="1510983"/>
        </a:xfrm>
        <a:custGeom>
          <a:avLst/>
          <a:gdLst/>
          <a:ahLst/>
          <a:cxnLst/>
          <a:rect l="0" t="0" r="0" b="0"/>
          <a:pathLst>
            <a:path>
              <a:moveTo>
                <a:pt x="0" y="0"/>
              </a:moveTo>
              <a:lnTo>
                <a:pt x="0" y="1510983"/>
              </a:lnTo>
              <a:lnTo>
                <a:pt x="169523" y="151098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AB1D46-A2A9-4671-957C-4EC26B9FE5DC}">
      <dsp:nvSpPr>
        <dsp:cNvPr id="0" name=""/>
        <dsp:cNvSpPr/>
      </dsp:nvSpPr>
      <dsp:spPr>
        <a:xfrm>
          <a:off x="4158813" y="1321026"/>
          <a:ext cx="2969931" cy="2324925"/>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2746340"/>
              <a:satOff val="-48808"/>
              <a:lumOff val="15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l" defTabSz="533400">
            <a:lnSpc>
              <a:spcPct val="90000"/>
            </a:lnSpc>
            <a:spcBef>
              <a:spcPct val="0"/>
            </a:spcBef>
            <a:spcAft>
              <a:spcPct val="35000"/>
            </a:spcAft>
            <a:buNone/>
          </a:pPr>
          <a:r>
            <a:rPr lang="zh-CN" altLang="en-US" sz="1200" kern="1200">
              <a:latin typeface="微软雅黑" panose="020B0503020204020204" pitchFamily="34" charset="-122"/>
              <a:ea typeface="微软雅黑" panose="020B0503020204020204" pitchFamily="34" charset="-122"/>
            </a:rPr>
            <a:t>电子商务超越了传统商务活动的时空限制，突出了个性的张扬和创造力的发挥，未来电子商务的发展必然会加强个性化定制的需求和个性化商品的深度参与。对电子商务企业而言，消费者把个人的偏好融入商品的设计和制造过程中去，实现客户与企业互动型的产品设计和制造方式，提供灵活多样的个性化服务，将是必然趋势。 </a:t>
          </a:r>
        </a:p>
      </dsp:txBody>
      <dsp:txXfrm>
        <a:off x="4226908" y="1389121"/>
        <a:ext cx="2833741" cy="21887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285A96-8AA3-46D0-8D0C-7362AF177CC8}">
      <dsp:nvSpPr>
        <dsp:cNvPr id="0" name=""/>
        <dsp:cNvSpPr/>
      </dsp:nvSpPr>
      <dsp:spPr>
        <a:xfrm>
          <a:off x="476" y="30722"/>
          <a:ext cx="1607877" cy="44504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a:t>3.</a:t>
          </a:r>
          <a:r>
            <a:rPr lang="zh-CN" sz="2400" b="1" kern="1200"/>
            <a:t>专业化</a:t>
          </a:r>
          <a:endParaRPr lang="zh-CN" sz="2400" kern="1200"/>
        </a:p>
      </dsp:txBody>
      <dsp:txXfrm>
        <a:off x="13511" y="43757"/>
        <a:ext cx="1581807" cy="418972"/>
      </dsp:txXfrm>
    </dsp:sp>
    <dsp:sp modelId="{47A893C4-FA63-4213-91B4-1C891B925060}">
      <dsp:nvSpPr>
        <dsp:cNvPr id="0" name=""/>
        <dsp:cNvSpPr/>
      </dsp:nvSpPr>
      <dsp:spPr>
        <a:xfrm>
          <a:off x="161263" y="475765"/>
          <a:ext cx="160787" cy="2208443"/>
        </a:xfrm>
        <a:custGeom>
          <a:avLst/>
          <a:gdLst/>
          <a:ahLst/>
          <a:cxnLst/>
          <a:rect l="0" t="0" r="0" b="0"/>
          <a:pathLst>
            <a:path>
              <a:moveTo>
                <a:pt x="0" y="0"/>
              </a:moveTo>
              <a:lnTo>
                <a:pt x="0" y="2208443"/>
              </a:lnTo>
              <a:lnTo>
                <a:pt x="160787" y="220844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90EBDB-8D1C-48AC-807B-64FB68CEA519}">
      <dsp:nvSpPr>
        <dsp:cNvPr id="0" name=""/>
        <dsp:cNvSpPr/>
      </dsp:nvSpPr>
      <dsp:spPr>
        <a:xfrm>
          <a:off x="322051" y="728245"/>
          <a:ext cx="2604081" cy="3911925"/>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None/>
          </a:pPr>
          <a:r>
            <a:rPr lang="zh-CN" sz="1400" kern="1200">
              <a:latin typeface="微软雅黑" panose="020B0503020204020204" pitchFamily="34" charset="-122"/>
              <a:ea typeface="微软雅黑" panose="020B0503020204020204" pitchFamily="34" charset="-122"/>
            </a:rPr>
            <a:t>要满足消费者个性化的需求，提供专业化的产品线和专业水准的服务至关重要。因此，</a:t>
          </a:r>
          <a:r>
            <a:rPr lang="en-US" sz="1400" kern="1200">
              <a:latin typeface="微软雅黑" panose="020B0503020204020204" pitchFamily="34" charset="-122"/>
              <a:ea typeface="微软雅黑" panose="020B0503020204020204" pitchFamily="34" charset="-122"/>
            </a:rPr>
            <a:t> </a:t>
          </a:r>
          <a:r>
            <a:rPr lang="zh-CN" sz="1400" kern="1200">
              <a:latin typeface="微软雅黑" panose="020B0503020204020204" pitchFamily="34" charset="-122"/>
              <a:ea typeface="微软雅黑" panose="020B0503020204020204" pitchFamily="34" charset="-122"/>
            </a:rPr>
            <a:t>对</a:t>
          </a:r>
          <a:r>
            <a:rPr lang="en-US" sz="1400" kern="1200">
              <a:latin typeface="微软雅黑" panose="020B0503020204020204" pitchFamily="34" charset="-122"/>
              <a:ea typeface="微软雅黑" panose="020B0503020204020204" pitchFamily="34" charset="-122"/>
            </a:rPr>
            <a:t>B2C</a:t>
          </a:r>
          <a:r>
            <a:rPr lang="zh-CN" sz="1400" kern="1200">
              <a:latin typeface="微软雅黑" panose="020B0503020204020204" pitchFamily="34" charset="-122"/>
              <a:ea typeface="微软雅黑" panose="020B0503020204020204" pitchFamily="34" charset="-122"/>
            </a:rPr>
            <a:t>企业而言，提供一条龙服务的垂直型网络及某一类产品和服务的专业网站最具发展 潜力，可以满足网络消费者日益增长的个性化和快速响应的要求。对</a:t>
          </a:r>
          <a:r>
            <a:rPr lang="en-US" sz="1400" kern="1200">
              <a:latin typeface="微软雅黑" panose="020B0503020204020204" pitchFamily="34" charset="-122"/>
              <a:ea typeface="微软雅黑" panose="020B0503020204020204" pitchFamily="34" charset="-122"/>
            </a:rPr>
            <a:t>B2B</a:t>
          </a:r>
          <a:r>
            <a:rPr lang="zh-CN" sz="1400" kern="1200">
              <a:latin typeface="微软雅黑" panose="020B0503020204020204" pitchFamily="34" charset="-122"/>
              <a:ea typeface="微软雅黑" panose="020B0503020204020204" pitchFamily="34" charset="-122"/>
            </a:rPr>
            <a:t>企业而言，以大的 行业为依托的专业电子商务平台发展潜力大，可以充分发挥</a:t>
          </a:r>
          <a:r>
            <a:rPr lang="en-US" sz="1400" kern="1200">
              <a:latin typeface="微软雅黑" panose="020B0503020204020204" pitchFamily="34" charset="-122"/>
              <a:ea typeface="微软雅黑" panose="020B0503020204020204" pitchFamily="34" charset="-122"/>
            </a:rPr>
            <a:t>B2B</a:t>
          </a:r>
          <a:r>
            <a:rPr lang="zh-CN" sz="1400" kern="1200">
              <a:latin typeface="微软雅黑" panose="020B0503020204020204" pitchFamily="34" charset="-122"/>
              <a:ea typeface="微软雅黑" panose="020B0503020204020204" pitchFamily="34" charset="-122"/>
            </a:rPr>
            <a:t>模式的潜力和优势。</a:t>
          </a:r>
        </a:p>
      </dsp:txBody>
      <dsp:txXfrm>
        <a:off x="398322" y="804516"/>
        <a:ext cx="2451539" cy="3759383"/>
      </dsp:txXfrm>
    </dsp:sp>
    <dsp:sp modelId="{51F88EF5-9821-4D9C-80AC-E2E9F0A4E2BB}">
      <dsp:nvSpPr>
        <dsp:cNvPr id="0" name=""/>
        <dsp:cNvSpPr/>
      </dsp:nvSpPr>
      <dsp:spPr>
        <a:xfrm>
          <a:off x="3139041" y="30722"/>
          <a:ext cx="1460267" cy="451061"/>
        </a:xfrm>
        <a:prstGeom prst="roundRect">
          <a:avLst>
            <a:gd name="adj" fmla="val 10000"/>
          </a:avLst>
        </a:prstGeom>
        <a:solidFill>
          <a:schemeClr val="accent4">
            <a:hueOff val="3742489"/>
            <a:satOff val="-20694"/>
            <a:lumOff val="-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a:t>4.</a:t>
          </a:r>
          <a:r>
            <a:rPr lang="zh-CN" sz="2400" b="1" kern="1200"/>
            <a:t>国际化</a:t>
          </a:r>
          <a:endParaRPr lang="zh-CN" sz="2400" kern="1200"/>
        </a:p>
      </dsp:txBody>
      <dsp:txXfrm>
        <a:off x="3152252" y="43933"/>
        <a:ext cx="1433845" cy="424639"/>
      </dsp:txXfrm>
    </dsp:sp>
    <dsp:sp modelId="{DE2D2FB1-EF99-4C8E-AC7B-E93B157F240E}">
      <dsp:nvSpPr>
        <dsp:cNvPr id="0" name=""/>
        <dsp:cNvSpPr/>
      </dsp:nvSpPr>
      <dsp:spPr>
        <a:xfrm>
          <a:off x="3285068" y="481784"/>
          <a:ext cx="146026" cy="2127033"/>
        </a:xfrm>
        <a:custGeom>
          <a:avLst/>
          <a:gdLst/>
          <a:ahLst/>
          <a:cxnLst/>
          <a:rect l="0" t="0" r="0" b="0"/>
          <a:pathLst>
            <a:path>
              <a:moveTo>
                <a:pt x="0" y="0"/>
              </a:moveTo>
              <a:lnTo>
                <a:pt x="0" y="2127033"/>
              </a:lnTo>
              <a:lnTo>
                <a:pt x="146026" y="212703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792954-CAF4-4F17-BEEF-6DD3EC013CB5}">
      <dsp:nvSpPr>
        <dsp:cNvPr id="0" name=""/>
        <dsp:cNvSpPr/>
      </dsp:nvSpPr>
      <dsp:spPr>
        <a:xfrm>
          <a:off x="3431094" y="734264"/>
          <a:ext cx="2643089" cy="3749105"/>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3742489"/>
              <a:satOff val="-20694"/>
              <a:lumOff val="-176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None/>
          </a:pPr>
          <a:r>
            <a:rPr lang="zh-CN" altLang="en-US" sz="1400" kern="1200">
              <a:latin typeface="微软雅黑" panose="020B0503020204020204" pitchFamily="34" charset="-122"/>
              <a:ea typeface="微软雅黑" panose="020B0503020204020204" pitchFamily="34" charset="-122"/>
            </a:rPr>
            <a:t>电子商务最大的优势之一就是超越时空的限制。它有效地打破了国家和地区之间有形的和无形的壁垒，促进了国家和地区对外经济、技术、资金、信息等的交流。随着互联网的发展，市场、资源、竞争等将没有国别，企业将逐步融入国际化市场，电子商务国际化程度会更加深入。</a:t>
          </a:r>
        </a:p>
      </dsp:txBody>
      <dsp:txXfrm>
        <a:off x="3508507" y="811677"/>
        <a:ext cx="2488263" cy="3594279"/>
      </dsp:txXfrm>
    </dsp:sp>
    <dsp:sp modelId="{4E4B2406-32AE-4A2A-BAFF-5A8675696535}">
      <dsp:nvSpPr>
        <dsp:cNvPr id="0" name=""/>
        <dsp:cNvSpPr/>
      </dsp:nvSpPr>
      <dsp:spPr>
        <a:xfrm>
          <a:off x="6275445" y="30722"/>
          <a:ext cx="1518499" cy="497427"/>
        </a:xfrm>
        <a:prstGeom prst="roundRect">
          <a:avLst>
            <a:gd name="adj" fmla="val 10000"/>
          </a:avLst>
        </a:prstGeom>
        <a:solidFill>
          <a:schemeClr val="accent4">
            <a:hueOff val="7484979"/>
            <a:satOff val="-41387"/>
            <a:lumOff val="-35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a:t>5.</a:t>
          </a:r>
          <a:r>
            <a:rPr lang="zh-CN" sz="2400" b="1" kern="1200"/>
            <a:t>区域化</a:t>
          </a:r>
          <a:endParaRPr lang="zh-CN" sz="2400" kern="1200"/>
        </a:p>
      </dsp:txBody>
      <dsp:txXfrm>
        <a:off x="6290014" y="45291"/>
        <a:ext cx="1489361" cy="468289"/>
      </dsp:txXfrm>
    </dsp:sp>
    <dsp:sp modelId="{6512F437-CEC2-4627-B320-CBE8DF91FF4D}">
      <dsp:nvSpPr>
        <dsp:cNvPr id="0" name=""/>
        <dsp:cNvSpPr/>
      </dsp:nvSpPr>
      <dsp:spPr>
        <a:xfrm>
          <a:off x="6427295" y="528149"/>
          <a:ext cx="151849" cy="2015492"/>
        </a:xfrm>
        <a:custGeom>
          <a:avLst/>
          <a:gdLst/>
          <a:ahLst/>
          <a:cxnLst/>
          <a:rect l="0" t="0" r="0" b="0"/>
          <a:pathLst>
            <a:path>
              <a:moveTo>
                <a:pt x="0" y="0"/>
              </a:moveTo>
              <a:lnTo>
                <a:pt x="0" y="2015492"/>
              </a:lnTo>
              <a:lnTo>
                <a:pt x="151849" y="201549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40EA42-F997-45CD-B7C7-8309684F0319}">
      <dsp:nvSpPr>
        <dsp:cNvPr id="0" name=""/>
        <dsp:cNvSpPr/>
      </dsp:nvSpPr>
      <dsp:spPr>
        <a:xfrm>
          <a:off x="6579145" y="780630"/>
          <a:ext cx="1845314" cy="3526024"/>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7484979"/>
              <a:satOff val="-41387"/>
              <a:lumOff val="-35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None/>
          </a:pPr>
          <a:r>
            <a:rPr lang="zh-CN" sz="1400" kern="1200">
              <a:latin typeface="微软雅黑" panose="020B0503020204020204" pitchFamily="34" charset="-122"/>
              <a:ea typeface="微软雅黑" panose="020B0503020204020204" pitchFamily="34" charset="-122"/>
            </a:rPr>
            <a:t>从世界各</a:t>
          </a:r>
          <a:r>
            <a:rPr lang="en-US" altLang="zh-CN" sz="1400" kern="1200">
              <a:latin typeface="微软雅黑" panose="020B0503020204020204" pitchFamily="34" charset="-122"/>
              <a:ea typeface="微软雅黑" panose="020B0503020204020204" pitchFamily="34" charset="-122"/>
            </a:rPr>
            <a:t> </a:t>
          </a:r>
          <a:r>
            <a:rPr lang="zh-CN" sz="1400" kern="1200">
              <a:latin typeface="微软雅黑" panose="020B0503020204020204" pitchFamily="34" charset="-122"/>
              <a:ea typeface="微软雅黑" panose="020B0503020204020204" pitchFamily="34" charset="-122"/>
            </a:rPr>
            <a:t>国经济发展的不平衡和地区性可以预见，未来电子商务在基础设施、配送体系、支付手段等方面仍会具有明显的区域性特征。</a:t>
          </a:r>
        </a:p>
      </dsp:txBody>
      <dsp:txXfrm>
        <a:off x="6633192" y="834677"/>
        <a:ext cx="1737220" cy="3417930"/>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1">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linDir" val="fromT"/>
              <dgm:param type="chAlign" val="l"/>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srcNode" val="rootConnector"/>
                        <dgm:param type="dim" val="1D"/>
                        <dgm:param type="endSty" val="noArr"/>
                        <dgm:param type="connRout" val="bend"/>
                        <dgm:param type="begPts" val="bCtr"/>
                        <dgm:param type="endPts" val="midL"/>
                      </dgm:alg>
                    </dgm:if>
                    <dgm:else name="Name16">
                      <dgm:alg type="conn">
                        <dgm:param type="srcNode" val="rootConnector"/>
                        <dgm:param type="dim" val="1D"/>
                        <dgm:param type="endSty" val="noArr"/>
                        <dgm:param type="connRout" val="bend"/>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2">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linDir" val="fromT"/>
              <dgm:param type="chAlign" val="l"/>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srcNode" val="rootConnector"/>
                        <dgm:param type="dim" val="1D"/>
                        <dgm:param type="endSty" val="noArr"/>
                        <dgm:param type="connRout" val="bend"/>
                        <dgm:param type="begPts" val="bCtr"/>
                        <dgm:param type="endPts" val="midL"/>
                      </dgm:alg>
                    </dgm:if>
                    <dgm:else name="Name16">
                      <dgm:alg type="conn">
                        <dgm:param type="srcNode" val="rootConnector"/>
                        <dgm:param type="dim" val="1D"/>
                        <dgm:param type="endSty" val="noArr"/>
                        <dgm:param type="connRout" val="bend"/>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ea typeface="微软雅黑" panose="020B0503020204020204" pitchFamily="34" charset="-122"/>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53A075-29DF-4CAE-8BA7-CDA0ED456C88}" type="datetimeFigureOut">
              <a:rPr lang="zh-CN" altLang="en-US" smtClean="0">
                <a:ea typeface="微软雅黑" panose="020B0503020204020204" pitchFamily="34" charset="-122"/>
              </a:rPr>
              <a:t>2024/8/13</a:t>
            </a:fld>
            <a:endParaRPr lang="zh-CN" altLang="en-US">
              <a:ea typeface="微软雅黑" panose="020B0503020204020204" pitchFamily="34" charset="-122"/>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3924EE-29F1-4E68-A53A-86CBCBDF827A}" type="slidenum">
              <a:rPr lang="zh-CN" altLang="en-US" smtClean="0">
                <a:ea typeface="微软雅黑" panose="020B0503020204020204" pitchFamily="34" charset="-122"/>
              </a:rPr>
              <a:t>‹#›</a:t>
            </a:fld>
            <a:endParaRPr lang="zh-CN" altLang="en-US">
              <a:ea typeface="微软雅黑" panose="020B0503020204020204" pitchFamily="34"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anose="020B0503020204020204" pitchFamily="34" charset="-122"/>
              </a:defRPr>
            </a:lvl1pPr>
          </a:lstStyle>
          <a:p>
            <a:fld id="{6A2B73EA-EE91-4E33-A9C1-8BF5DD7139A2}" type="datetimeFigureOut">
              <a:rPr lang="zh-CN" altLang="en-US" smtClean="0"/>
              <a:t>2024/8/13</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7392B679-AE23-4750-8FB0-6513430B895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43</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44</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t>45</a:t>
            </a:fld>
            <a:endParaRPr kumimoji="0" lang="zh-CN" altLang="en-US"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t>46</a:t>
            </a:fld>
            <a:endParaRPr kumimoji="0" lang="zh-CN" altLang="en-US"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algn="l"/>
            <a:endParaRPr lang="zh-CN" altLang="en-US" sz="1800" b="0" i="0" u="none" strike="noStrike" baseline="0" dirty="0">
              <a:solidFill>
                <a:srgbClr val="000000"/>
              </a:solidFill>
              <a:latin typeface="方正宋一蜋..."/>
            </a:endParaRPr>
          </a:p>
          <a:p>
            <a:pPr algn="just"/>
            <a:r>
              <a:rPr lang="zh-CN" altLang="en-US" sz="1800" b="0" i="0" u="none" strike="noStrike" baseline="0" dirty="0">
                <a:solidFill>
                  <a:srgbClr val="211D1E"/>
                </a:solidFill>
                <a:latin typeface="方正宋一蜋..."/>
              </a:rPr>
              <a:t>（</a:t>
            </a:r>
            <a:r>
              <a:rPr lang="en-US" altLang="zh-CN" sz="1800" b="0" i="0" u="none" strike="noStrike" baseline="0" dirty="0">
                <a:solidFill>
                  <a:srgbClr val="211D1E"/>
                </a:solidFill>
                <a:latin typeface="Times New Roman" panose="02020603050405020304" pitchFamily="18" charset="0"/>
              </a:rPr>
              <a:t>1</a:t>
            </a:r>
            <a:r>
              <a:rPr lang="zh-CN" altLang="en-US" sz="1800" b="0" i="0" u="none" strike="noStrike" baseline="0" dirty="0">
                <a:solidFill>
                  <a:srgbClr val="211D1E"/>
                </a:solidFill>
                <a:latin typeface="方正宋一蜋..."/>
              </a:rPr>
              <a:t>）</a:t>
            </a:r>
            <a:r>
              <a:rPr lang="en-US" altLang="zh-CN" sz="1800" b="0" i="0" u="none" strike="noStrike" baseline="0" dirty="0">
                <a:solidFill>
                  <a:srgbClr val="211D1E"/>
                </a:solidFill>
                <a:latin typeface="Times New Roman" panose="02020603050405020304" pitchFamily="18" charset="0"/>
              </a:rPr>
              <a:t>B2B </a:t>
            </a:r>
            <a:r>
              <a:rPr lang="zh-CN" altLang="en-US" sz="1800" b="0" i="0" u="none" strike="noStrike" baseline="0" dirty="0">
                <a:solidFill>
                  <a:srgbClr val="211D1E"/>
                </a:solidFill>
                <a:latin typeface="方正宋一蜋..."/>
              </a:rPr>
              <a:t>共享经济模式。基本特点为企业利用共享平台将闲置资源出租给另外一家企业。</a:t>
            </a:r>
            <a:endParaRPr lang="en-US" altLang="zh-CN" sz="1800" b="0" i="0" u="none" strike="noStrike" baseline="0" dirty="0">
              <a:solidFill>
                <a:srgbClr val="211D1E"/>
              </a:solidFill>
              <a:latin typeface="方正宋一蜋..."/>
            </a:endParaRPr>
          </a:p>
          <a:p>
            <a:pPr algn="just"/>
            <a:endParaRPr lang="en-US" altLang="zh-CN" sz="1800" b="0" i="0" u="none" strike="noStrike" baseline="0" dirty="0">
              <a:solidFill>
                <a:srgbClr val="211D1E"/>
              </a:solidFill>
              <a:latin typeface="方正宋一蜋..."/>
            </a:endParaRPr>
          </a:p>
          <a:p>
            <a:pPr algn="just"/>
            <a:r>
              <a:rPr lang="zh-CN" altLang="en-US" sz="1800" b="0" i="0" u="none" strike="noStrike" baseline="0" dirty="0">
                <a:latin typeface="方正宋一蜋..."/>
              </a:rPr>
              <a:t>（</a:t>
            </a:r>
            <a:r>
              <a:rPr lang="en-US" altLang="zh-CN" sz="1800" b="0" i="0" u="none" strike="noStrike" baseline="0" dirty="0">
                <a:latin typeface="Times New Roman" panose="02020603050405020304" pitchFamily="18" charset="0"/>
              </a:rPr>
              <a:t>2</a:t>
            </a:r>
            <a:r>
              <a:rPr lang="zh-CN" altLang="en-US" sz="1800" b="0" i="0" u="none" strike="noStrike" baseline="0" dirty="0">
                <a:latin typeface="方正宋一蜋..."/>
              </a:rPr>
              <a:t>）</a:t>
            </a:r>
            <a:r>
              <a:rPr lang="en-US" altLang="zh-CN" sz="1800" b="0" i="0" u="none" strike="noStrike" baseline="0" dirty="0">
                <a:latin typeface="Times New Roman" panose="02020603050405020304" pitchFamily="18" charset="0"/>
              </a:rPr>
              <a:t>B2C</a:t>
            </a:r>
            <a:r>
              <a:rPr lang="zh-CN" altLang="en-US" sz="1800" b="0" i="0" u="none" strike="noStrike" baseline="0" dirty="0">
                <a:latin typeface="方正宋一蜋..."/>
              </a:rPr>
              <a:t>共享经济模式。基本特点为企业将产品或服务出租给个人。典型代表有共享单车、共享充电宝等。</a:t>
            </a:r>
            <a:endParaRPr lang="en-US" altLang="zh-CN" sz="1800" b="0" i="0" u="none" strike="noStrike" baseline="0" dirty="0">
              <a:latin typeface="方正宋一蜋..."/>
            </a:endParaRPr>
          </a:p>
          <a:p>
            <a:pPr algn="just"/>
            <a:endParaRPr lang="zh-CN" altLang="en-US" sz="1800" b="0" i="0" u="none" strike="noStrike" baseline="0" dirty="0">
              <a:latin typeface="方正宋一蜋..."/>
            </a:endParaRPr>
          </a:p>
          <a:p>
            <a:pPr algn="just"/>
            <a:r>
              <a:rPr lang="zh-CN" altLang="en-US" sz="1800" b="0" i="0" u="none" strike="noStrike" baseline="0" dirty="0">
                <a:latin typeface="方正宋一蜋..."/>
              </a:rPr>
              <a:t>（</a:t>
            </a:r>
            <a:r>
              <a:rPr lang="en-US" altLang="zh-CN" sz="1800" b="0" i="0" u="none" strike="noStrike" baseline="0" dirty="0">
                <a:latin typeface="Times New Roman" panose="02020603050405020304" pitchFamily="18" charset="0"/>
              </a:rPr>
              <a:t>3</a:t>
            </a:r>
            <a:r>
              <a:rPr lang="zh-CN" altLang="en-US" sz="1800" b="0" i="0" u="none" strike="noStrike" baseline="0" dirty="0">
                <a:latin typeface="方正宋一蜋..."/>
              </a:rPr>
              <a:t>）</a:t>
            </a:r>
            <a:r>
              <a:rPr lang="en-US" altLang="zh-CN" sz="1800" b="0" i="0" u="none" strike="noStrike" baseline="0" dirty="0">
                <a:latin typeface="Times New Roman" panose="02020603050405020304" pitchFamily="18" charset="0"/>
              </a:rPr>
              <a:t>C2C</a:t>
            </a:r>
            <a:r>
              <a:rPr lang="zh-CN" altLang="en-US" sz="1800" b="0" i="0" u="none" strike="noStrike" baseline="0" dirty="0">
                <a:latin typeface="方正宋一蜋..."/>
              </a:rPr>
              <a:t>共享经济模式。基本特点为将个人闲置的固定资产、资金、技能等提供给有需要的他人。典型代表有滴滴出行等。</a:t>
            </a:r>
            <a:endParaRPr lang="en-US" altLang="zh-CN" sz="1800" b="0" i="0" u="none" strike="noStrike" baseline="0" dirty="0">
              <a:latin typeface="方正宋一蜋..."/>
            </a:endParaRPr>
          </a:p>
          <a:p>
            <a:pPr algn="just"/>
            <a:endParaRPr lang="zh-CN" altLang="en-US" sz="1800" b="0" i="0" u="none" strike="noStrike" baseline="0" dirty="0">
              <a:latin typeface="方正宋一蜋..."/>
            </a:endParaRPr>
          </a:p>
          <a:p>
            <a:pPr algn="just"/>
            <a:r>
              <a:rPr lang="zh-CN" altLang="en-US" sz="1800" b="0" i="0" u="none" strike="noStrike" baseline="0" dirty="0">
                <a:latin typeface="方正宋一蜋..."/>
              </a:rPr>
              <a:t>（</a:t>
            </a:r>
            <a:r>
              <a:rPr lang="en-US" altLang="zh-CN" sz="1800" b="0" i="0" u="none" strike="noStrike" baseline="0" dirty="0">
                <a:latin typeface="Times New Roman" panose="02020603050405020304" pitchFamily="18" charset="0"/>
              </a:rPr>
              <a:t>4</a:t>
            </a:r>
            <a:r>
              <a:rPr lang="zh-CN" altLang="en-US" sz="1800" b="0" i="0" u="none" strike="noStrike" baseline="0" dirty="0">
                <a:latin typeface="方正宋一蜋..."/>
              </a:rPr>
              <a:t>）</a:t>
            </a:r>
            <a:r>
              <a:rPr lang="en-US" altLang="zh-CN" sz="1800" b="0" i="0" u="none" strike="noStrike" baseline="0" dirty="0">
                <a:latin typeface="Times New Roman" panose="02020603050405020304" pitchFamily="18" charset="0"/>
              </a:rPr>
              <a:t>C2B</a:t>
            </a:r>
            <a:r>
              <a:rPr lang="zh-CN" altLang="en-US" sz="1800" b="0" i="0" u="none" strike="noStrike" baseline="0" dirty="0">
                <a:latin typeface="方正宋一蜋..."/>
              </a:rPr>
              <a:t>共享经济模式。基本特点为个人向企业提供个人技能、闲暇时间等以获取收益。典型代表有众包、零工经济等。 </a:t>
            </a:r>
            <a:endParaRPr lang="zh-CN" altLang="en-US" dirty="0"/>
          </a:p>
        </p:txBody>
      </p:sp>
      <p:sp>
        <p:nvSpPr>
          <p:cNvPr id="4" name="灯片编号占位符 3"/>
          <p:cNvSpPr>
            <a:spLocks noGrp="1"/>
          </p:cNvSpPr>
          <p:nvPr>
            <p:ph type="sldNum" sz="quarter" idx="5"/>
          </p:nvPr>
        </p:nvSpPr>
        <p:spPr/>
        <p:txBody>
          <a:bodyPr/>
          <a:lstStyle/>
          <a:p>
            <a:pPr>
              <a:defRPr/>
            </a:pPr>
            <a:fld id="{78455287-8C9E-4FEA-A396-C93FDD1800E3}" type="slidenum">
              <a:rPr lang="zh-CN" altLang="en-US" smtClean="0"/>
              <a:t>60</a:t>
            </a:fld>
            <a:endParaRPr lang="en-US"/>
          </a:p>
        </p:txBody>
      </p:sp>
    </p:spTree>
    <p:extLst>
      <p:ext uri="{BB962C8B-B14F-4D97-AF65-F5344CB8AC3E}">
        <p14:creationId xmlns:p14="http://schemas.microsoft.com/office/powerpoint/2010/main" val="308700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78455287-8C9E-4FEA-A396-C93FDD1800E3}" type="slidenum">
              <a:rPr lang="zh-CN" altLang="en-US" smtClean="0"/>
              <a:t>62</a:t>
            </a:fld>
            <a:endParaRPr lang="en-US"/>
          </a:p>
        </p:txBody>
      </p:sp>
    </p:spTree>
    <p:extLst>
      <p:ext uri="{BB962C8B-B14F-4D97-AF65-F5344CB8AC3E}">
        <p14:creationId xmlns:p14="http://schemas.microsoft.com/office/powerpoint/2010/main" val="14611562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algn="l"/>
            <a:endParaRPr lang="zh-CN" altLang="en-US" sz="1800" b="0" i="0" u="none" strike="noStrike" baseline="0" dirty="0">
              <a:solidFill>
                <a:srgbClr val="000000"/>
              </a:solidFill>
              <a:latin typeface="Times New Roman" panose="02020603050405020304" pitchFamily="18" charset="0"/>
            </a:endParaRPr>
          </a:p>
          <a:p>
            <a:pPr algn="just"/>
            <a:r>
              <a:rPr lang="en-US" altLang="zh-CN" sz="1800" b="0" i="0" u="none" strike="noStrike" baseline="0" dirty="0">
                <a:solidFill>
                  <a:srgbClr val="211D1E"/>
                </a:solidFill>
                <a:latin typeface="Times New Roman" panose="02020603050405020304" pitchFamily="18" charset="0"/>
              </a:rPr>
              <a:t>1</a:t>
            </a:r>
            <a:r>
              <a:rPr lang="zh-CN" altLang="en-US" sz="1800" b="0" i="0" u="none" strike="noStrike" baseline="0" dirty="0">
                <a:latin typeface="楷体.体o浡渀."/>
              </a:rPr>
              <a:t>．</a:t>
            </a:r>
            <a:r>
              <a:rPr lang="en-US" altLang="zh-CN" sz="1800" b="0" i="0" u="none" strike="noStrike" baseline="0" dirty="0">
                <a:solidFill>
                  <a:srgbClr val="211D1E"/>
                </a:solidFill>
                <a:latin typeface="Times New Roman" panose="02020603050405020304" pitchFamily="18" charset="0"/>
              </a:rPr>
              <a:t>B2C </a:t>
            </a:r>
            <a:r>
              <a:rPr lang="zh-CN" altLang="en-US" sz="1800" b="0" i="0" u="none" strike="noStrike" baseline="0" dirty="0">
                <a:solidFill>
                  <a:srgbClr val="211D1E"/>
                </a:solidFill>
                <a:latin typeface="方正宋一副浡渀."/>
              </a:rPr>
              <a:t>在线教育模式的授课形式不断演变，从录播课程到直播，从大班授课到一对一模式， 充分满足消费者需求来留住消费者。</a:t>
            </a:r>
            <a:endParaRPr lang="zh-CN" altLang="en-US" sz="1800" b="0" i="0" u="none" strike="noStrike" baseline="0" dirty="0">
              <a:latin typeface="方正宋一副浡渀."/>
            </a:endParaRPr>
          </a:p>
          <a:p>
            <a:pPr algn="just"/>
            <a:r>
              <a:rPr lang="en-US" altLang="zh-CN" sz="1800" b="0" i="0" u="none" strike="noStrike" baseline="0" dirty="0">
                <a:latin typeface="Times New Roman" panose="02020603050405020304" pitchFamily="18" charset="0"/>
              </a:rPr>
              <a:t>2</a:t>
            </a:r>
            <a:r>
              <a:rPr lang="zh-CN" altLang="en-US" sz="1800" b="0" i="0" u="none" strike="noStrike" baseline="0" dirty="0">
                <a:latin typeface="楷体.体o浡渀."/>
              </a:rPr>
              <a:t>．</a:t>
            </a:r>
            <a:r>
              <a:rPr lang="en-US" altLang="zh-CN" sz="1800" b="0" i="0" u="none" strike="noStrike" baseline="0" dirty="0">
                <a:latin typeface="Times New Roman" panose="02020603050405020304" pitchFamily="18" charset="0"/>
              </a:rPr>
              <a:t>C2C</a:t>
            </a:r>
            <a:r>
              <a:rPr lang="zh-CN" altLang="en-US" sz="1800" b="0" i="0" u="none" strike="noStrike" baseline="0" dirty="0">
                <a:latin typeface="方正宋一副浡渀."/>
              </a:rPr>
              <a:t>在线教育模式经常被通识类课程的教学平台采用，集众人之力，为平台提供更全面的内容支持。</a:t>
            </a:r>
          </a:p>
          <a:p>
            <a:pPr algn="just"/>
            <a:r>
              <a:rPr lang="en-US" altLang="zh-CN" sz="1800" b="0" i="0" u="none" strike="noStrike" baseline="0" dirty="0">
                <a:latin typeface="Times New Roman" panose="02020603050405020304" pitchFamily="18" charset="0"/>
              </a:rPr>
              <a:t>3</a:t>
            </a:r>
            <a:r>
              <a:rPr lang="zh-CN" altLang="en-US" sz="1800" b="0" i="0" u="none" strike="noStrike" baseline="0" dirty="0">
                <a:latin typeface="楷体.体o浡渀."/>
              </a:rPr>
              <a:t>．</a:t>
            </a:r>
            <a:r>
              <a:rPr lang="en-US" altLang="zh-CN" sz="1800" b="0" i="0" u="none" strike="noStrike" baseline="0" dirty="0">
                <a:latin typeface="Times New Roman" panose="02020603050405020304" pitchFamily="18" charset="0"/>
              </a:rPr>
              <a:t>O2O</a:t>
            </a:r>
            <a:r>
              <a:rPr lang="zh-CN" altLang="en-US" sz="1800" b="0" i="0" u="none" strike="noStrike" baseline="0" dirty="0">
                <a:latin typeface="楷体.体o浡渀."/>
              </a:rPr>
              <a:t>在线教育模式</a:t>
            </a:r>
            <a:r>
              <a:rPr lang="zh-CN" altLang="en-US" sz="1800" b="0" i="0" u="none" strike="noStrike" baseline="0" dirty="0">
                <a:latin typeface="方正宋一副浡渀."/>
              </a:rPr>
              <a:t>主要是从“线上”将用户和流量引导到“线下”，将学习场景放在线下。</a:t>
            </a:r>
          </a:p>
          <a:p>
            <a:pPr algn="just"/>
            <a:r>
              <a:rPr lang="en-US" altLang="zh-CN" sz="1800" b="0" i="0" u="none" strike="noStrike" baseline="0" dirty="0">
                <a:latin typeface="Times New Roman" panose="02020603050405020304" pitchFamily="18" charset="0"/>
              </a:rPr>
              <a:t>4</a:t>
            </a:r>
            <a:r>
              <a:rPr lang="zh-CN" altLang="en-US" sz="1800" b="0" i="0" u="none" strike="noStrike" baseline="0" dirty="0">
                <a:latin typeface="楷体.体o浡渀."/>
              </a:rPr>
              <a:t>．</a:t>
            </a:r>
            <a:r>
              <a:rPr lang="en-US" altLang="zh-CN" sz="1800" b="0" i="0" u="none" strike="noStrike" baseline="0" dirty="0">
                <a:latin typeface="Times New Roman" panose="02020603050405020304" pitchFamily="18" charset="0"/>
              </a:rPr>
              <a:t>B2B</a:t>
            </a:r>
            <a:r>
              <a:rPr lang="zh-CN" altLang="en-US" sz="1800" b="0" i="0" u="none" strike="noStrike" baseline="0" dirty="0">
                <a:latin typeface="方正宋一副浡渀."/>
              </a:rPr>
              <a:t>在线教育模式最早是由早期门户网站（如百度、搜狐、新浪）为教育培训机构提供信息浏览服务，并通过用户导流，帮助教育培训机构将普通用户转化成付费用户。</a:t>
            </a:r>
            <a:endParaRPr lang="zh-CN" altLang="en-US" dirty="0"/>
          </a:p>
        </p:txBody>
      </p:sp>
      <p:sp>
        <p:nvSpPr>
          <p:cNvPr id="4" name="灯片编号占位符 3"/>
          <p:cNvSpPr>
            <a:spLocks noGrp="1"/>
          </p:cNvSpPr>
          <p:nvPr>
            <p:ph type="sldNum" sz="quarter" idx="5"/>
          </p:nvPr>
        </p:nvSpPr>
        <p:spPr/>
        <p:txBody>
          <a:bodyPr/>
          <a:lstStyle/>
          <a:p>
            <a:pPr>
              <a:defRPr/>
            </a:pPr>
            <a:fld id="{78455287-8C9E-4FEA-A396-C93FDD1800E3}" type="slidenum">
              <a:rPr lang="zh-CN" altLang="en-US" smtClean="0"/>
              <a:t>64</a:t>
            </a:fld>
            <a:endParaRPr lang="en-US"/>
          </a:p>
        </p:txBody>
      </p:sp>
    </p:spTree>
    <p:extLst>
      <p:ext uri="{BB962C8B-B14F-4D97-AF65-F5344CB8AC3E}">
        <p14:creationId xmlns:p14="http://schemas.microsoft.com/office/powerpoint/2010/main" val="21242239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algn="l"/>
            <a:endParaRPr lang="zh-CN" altLang="en-US" sz="1800" b="0" i="0" u="none" strike="noStrike" baseline="0" dirty="0">
              <a:solidFill>
                <a:srgbClr val="000000"/>
              </a:solidFill>
              <a:latin typeface="方正宋一蜋..."/>
            </a:endParaRPr>
          </a:p>
          <a:p>
            <a:pPr algn="just"/>
            <a:r>
              <a:rPr lang="zh-CN" altLang="en-US" sz="1800" b="0" i="0" u="none" strike="noStrike" baseline="0" dirty="0">
                <a:solidFill>
                  <a:srgbClr val="211D1E"/>
                </a:solidFill>
                <a:latin typeface="方正宋一蜋..."/>
              </a:rPr>
              <a:t>（</a:t>
            </a:r>
            <a:r>
              <a:rPr lang="en-US" altLang="zh-CN" sz="1800" b="0" i="0" u="none" strike="noStrike" baseline="0" dirty="0">
                <a:solidFill>
                  <a:srgbClr val="211D1E"/>
                </a:solidFill>
                <a:latin typeface="方正宋一蜋..."/>
              </a:rPr>
              <a:t>1</a:t>
            </a:r>
            <a:r>
              <a:rPr lang="zh-CN" altLang="en-US" sz="1800" b="0" i="0" u="none" strike="noStrike" baseline="0" dirty="0">
                <a:solidFill>
                  <a:srgbClr val="211D1E"/>
                </a:solidFill>
                <a:latin typeface="方正宋一蜋..."/>
              </a:rPr>
              <a:t>）轻问诊模式主要使用手机短信、在线问答、电子邮件等文字交流方式为客户提供医疗服务。</a:t>
            </a:r>
            <a:endParaRPr lang="en-US" altLang="zh-CN" sz="1800" b="0" i="0" u="none" strike="noStrike" baseline="0" dirty="0">
              <a:solidFill>
                <a:srgbClr val="211D1E"/>
              </a:solidFill>
              <a:latin typeface="方正宋一蜋..."/>
            </a:endParaRPr>
          </a:p>
          <a:p>
            <a:pPr algn="l"/>
            <a:endParaRPr lang="zh-CN" altLang="en-US" sz="1800" b="0" i="0" u="none" strike="noStrike" baseline="0" dirty="0">
              <a:solidFill>
                <a:srgbClr val="000000"/>
              </a:solidFill>
              <a:latin typeface="方正宋一蜋..."/>
            </a:endParaRPr>
          </a:p>
          <a:p>
            <a:pPr algn="just"/>
            <a:r>
              <a:rPr lang="zh-CN" altLang="en-US" sz="1800" b="0" i="0" u="none" strike="noStrike" baseline="0" dirty="0">
                <a:solidFill>
                  <a:srgbClr val="211D1E"/>
                </a:solidFill>
                <a:latin typeface="方正宋一蜋..."/>
              </a:rPr>
              <a:t>（</a:t>
            </a:r>
            <a:r>
              <a:rPr lang="en-US" altLang="zh-CN" sz="1800" b="0" i="0" u="none" strike="noStrike" baseline="0" dirty="0">
                <a:solidFill>
                  <a:srgbClr val="211D1E"/>
                </a:solidFill>
                <a:latin typeface="方正宋一蜋..."/>
              </a:rPr>
              <a:t>2</a:t>
            </a:r>
            <a:r>
              <a:rPr lang="zh-CN" altLang="en-US" sz="1800" b="0" i="0" u="none" strike="noStrike" baseline="0" dirty="0">
                <a:solidFill>
                  <a:srgbClr val="211D1E"/>
                </a:solidFill>
                <a:latin typeface="方正宋一蜋..."/>
              </a:rPr>
              <a:t>）通过视频进行的在线问诊对专业度要求更高，对远程设备和网络技术的要求也更高，但因为沟通更充分，医生能掌握的信息相对更丰富，因而其为客户提供的诊断或建议准确性更高。</a:t>
            </a:r>
            <a:endParaRPr lang="en-US" altLang="zh-CN" sz="1800" b="0" i="0" u="none" strike="noStrike" baseline="0" dirty="0">
              <a:solidFill>
                <a:srgbClr val="211D1E"/>
              </a:solidFill>
              <a:latin typeface="方正宋一蜋..."/>
            </a:endParaRPr>
          </a:p>
          <a:p>
            <a:pPr algn="just"/>
            <a:endParaRPr lang="en-US" altLang="zh-CN" sz="1800" b="0" i="0" u="none" strike="noStrike" baseline="0" dirty="0">
              <a:solidFill>
                <a:srgbClr val="211D1E"/>
              </a:solidFill>
              <a:latin typeface="方正宋一蜋..."/>
            </a:endParaRPr>
          </a:p>
          <a:p>
            <a:pPr algn="l"/>
            <a:r>
              <a:rPr lang="en-US" altLang="zh-CN" sz="1800" b="0" i="0" u="none" strike="noStrike" baseline="0" dirty="0">
                <a:solidFill>
                  <a:srgbClr val="211D1E"/>
                </a:solidFill>
                <a:latin typeface="方正宋一蜋..."/>
              </a:rPr>
              <a:t>(3)</a:t>
            </a:r>
            <a:r>
              <a:rPr lang="zh-CN" altLang="en-US" sz="1800" b="0" i="0" u="none" strike="noStrike" baseline="0" dirty="0">
                <a:solidFill>
                  <a:srgbClr val="211D1E"/>
                </a:solidFill>
                <a:latin typeface="方正宋一蜋..."/>
              </a:rPr>
              <a:t>导医</a:t>
            </a:r>
            <a:r>
              <a:rPr lang="zh-CN" altLang="en-US" sz="1800" b="0" i="0" u="none" strike="noStrike" baseline="0" dirty="0">
                <a:solidFill>
                  <a:srgbClr val="211D1E"/>
                </a:solidFill>
                <a:latin typeface="方正宋一...."/>
              </a:rPr>
              <a:t>模式是指通过在线问诊的线上平台将客户引入线下医院就诊和治疗，医院向在线平台支付佣金作为回报。</a:t>
            </a:r>
          </a:p>
          <a:p>
            <a:pPr algn="just"/>
            <a:r>
              <a:rPr lang="zh-CN" altLang="en-US" sz="1800" b="0" i="0" u="none" strike="noStrike" baseline="0" dirty="0">
                <a:solidFill>
                  <a:srgbClr val="211D1E"/>
                </a:solidFill>
                <a:latin typeface="方正宋一...."/>
              </a:rPr>
              <a:t>导药模式，是指经过在线问诊后，客户需要选购药品，平台能结合</a:t>
            </a:r>
            <a:r>
              <a:rPr lang="en-US" altLang="zh-CN" sz="1800" b="0" i="0" u="none" strike="noStrike" baseline="0" dirty="0">
                <a:solidFill>
                  <a:srgbClr val="211D1E"/>
                </a:solidFill>
                <a:latin typeface="Times New Roman" panose="02020603050405020304" pitchFamily="18" charset="0"/>
              </a:rPr>
              <a:t>LBS</a:t>
            </a:r>
            <a:r>
              <a:rPr lang="zh-CN" altLang="en-US" sz="1800" b="0" i="0" u="none" strike="noStrike" baseline="0" dirty="0">
                <a:solidFill>
                  <a:srgbClr val="211D1E"/>
                </a:solidFill>
                <a:latin typeface="方正宋一...."/>
              </a:rPr>
              <a:t>（基于位置的服务）模式引导客户在附近的医院或药房购药，甚至客户可直接通过药店的电商平台在线购药。</a:t>
            </a:r>
            <a:endParaRPr lang="zh-CN" altLang="en-US" dirty="0"/>
          </a:p>
        </p:txBody>
      </p:sp>
      <p:sp>
        <p:nvSpPr>
          <p:cNvPr id="4" name="灯片编号占位符 3"/>
          <p:cNvSpPr>
            <a:spLocks noGrp="1"/>
          </p:cNvSpPr>
          <p:nvPr>
            <p:ph type="sldNum" sz="quarter" idx="5"/>
          </p:nvPr>
        </p:nvSpPr>
        <p:spPr/>
        <p:txBody>
          <a:bodyPr/>
          <a:lstStyle/>
          <a:p>
            <a:pPr>
              <a:defRPr/>
            </a:pPr>
            <a:fld id="{78455287-8C9E-4FEA-A396-C93FDD1800E3}" type="slidenum">
              <a:rPr lang="zh-CN" altLang="en-US" smtClean="0"/>
              <a:t>66</a:t>
            </a:fld>
            <a:endParaRPr lang="en-US"/>
          </a:p>
        </p:txBody>
      </p:sp>
    </p:spTree>
    <p:extLst>
      <p:ext uri="{BB962C8B-B14F-4D97-AF65-F5344CB8AC3E}">
        <p14:creationId xmlns:p14="http://schemas.microsoft.com/office/powerpoint/2010/main" val="677690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78455287-8C9E-4FEA-A396-C93FDD1800E3}" type="slidenum">
              <a:rPr lang="zh-CN" altLang="en-US" smtClean="0"/>
              <a:pPr>
                <a:defRPr/>
              </a:pPr>
              <a:t>8</a:t>
            </a:fld>
            <a:endParaRPr lang="en-US"/>
          </a:p>
        </p:txBody>
      </p:sp>
    </p:spTree>
    <p:extLst>
      <p:ext uri="{BB962C8B-B14F-4D97-AF65-F5344CB8AC3E}">
        <p14:creationId xmlns:p14="http://schemas.microsoft.com/office/powerpoint/2010/main" val="3076181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38</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39</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40</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41</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a:prstGeom prst="rect">
            <a:avLst/>
          </a:prstGeom>
        </p:spPr>
        <p:txBody>
          <a:bodyPr/>
          <a:lstStyle>
            <a:lvl1pPr>
              <a:defRPr>
                <a:ea typeface="微软雅黑" panose="020B0503020204020204" pitchFamily="34" charset="-122"/>
              </a:defRPr>
            </a:lvl1p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ea typeface="微软雅黑" panose="020B0503020204020204" pitchFamily="34"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530820CF-B880-4189-942D-D702A7CBA730}" type="datetimeFigureOut">
              <a:rPr lang="zh-CN" altLang="en-US" smtClean="0"/>
              <a:t>2024/8/13</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0C913308-F349-4B6D-A68A-DD1791B4A57B}" type="slidenum">
              <a:rPr lang="zh-CN" altLang="en-US" smtClean="0"/>
              <a:t>‹#›</a:t>
            </a:fld>
            <a:endParaRPr lang="zh-CN" altLang="en-US"/>
          </a:p>
        </p:txBody>
      </p:sp>
    </p:spTree>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a:prstGeom prst="rect">
            <a:avLst/>
          </a:prstGeom>
        </p:spPr>
        <p:txBody>
          <a:bodyPr anchor="b"/>
          <a:lstStyle>
            <a:lvl1pPr algn="l">
              <a:defRPr sz="2000" b="1">
                <a:ea typeface="微软雅黑" panose="020B0503020204020204" pitchFamily="34" charset="-122"/>
              </a:defRPr>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a:prstGeom prst="rect">
            <a:avLst/>
          </a:prstGeom>
        </p:spPr>
        <p:txBody>
          <a:bodyPr/>
          <a:lstStyle>
            <a:lvl1pPr>
              <a:defRPr sz="3200">
                <a:ea typeface="微软雅黑" panose="020B0503020204020204" pitchFamily="34" charset="-122"/>
              </a:defRPr>
            </a:lvl1pPr>
            <a:lvl2pPr>
              <a:defRPr sz="2800">
                <a:ea typeface="微软雅黑" panose="020B0503020204020204" pitchFamily="34" charset="-122"/>
              </a:defRPr>
            </a:lvl2pPr>
            <a:lvl3pPr>
              <a:defRPr sz="2400">
                <a:ea typeface="微软雅黑" panose="020B0503020204020204" pitchFamily="34" charset="-122"/>
              </a:defRPr>
            </a:lvl3pPr>
            <a:lvl4pPr>
              <a:defRPr sz="2000">
                <a:ea typeface="微软雅黑" panose="020B0503020204020204" pitchFamily="34" charset="-122"/>
              </a:defRPr>
            </a:lvl4pPr>
            <a:lvl5pPr>
              <a:defRPr sz="2000">
                <a:ea typeface="微软雅黑" panose="020B0503020204020204" pitchFamily="34" charset="-122"/>
              </a:defRPr>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a:prstGeom prst="rect">
            <a:avLst/>
          </a:prstGeom>
        </p:spPr>
        <p:txBody>
          <a:bodyPr/>
          <a:lstStyle>
            <a:lvl1pPr marL="0" indent="0">
              <a:buNone/>
              <a:defRPr sz="1400">
                <a:ea typeface="微软雅黑"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530820CF-B880-4189-942D-D702A7CBA730}" type="datetimeFigureOut">
              <a:rPr lang="zh-CN" altLang="en-US" smtClean="0"/>
              <a:t>2024/8/13</a:t>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0C913308-F349-4B6D-A68A-DD1791B4A57B}" type="slidenum">
              <a:rPr lang="zh-CN" altLang="en-US" smtClean="0"/>
              <a:t>‹#›</a:t>
            </a:fld>
            <a:endParaRPr lang="zh-CN" altLang="en-US"/>
          </a:p>
        </p:txBody>
      </p:sp>
    </p:spTree>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2000" b="1">
                <a:ea typeface="微软雅黑" panose="020B0503020204020204" pitchFamily="34" charset="-122"/>
              </a:defRPr>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200">
                <a:ea typeface="微软雅黑" panose="020B0503020204020204" pitchFamily="34"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a:prstGeom prst="rect">
            <a:avLst/>
          </a:prstGeom>
        </p:spPr>
        <p:txBody>
          <a:bodyPr/>
          <a:lstStyle>
            <a:lvl1pPr marL="0" indent="0">
              <a:buNone/>
              <a:defRPr sz="1400">
                <a:ea typeface="微软雅黑"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530820CF-B880-4189-942D-D702A7CBA730}" type="datetimeFigureOut">
              <a:rPr lang="zh-CN" altLang="en-US" smtClean="0"/>
              <a:t>2024/8/13</a:t>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0C913308-F349-4B6D-A68A-DD1791B4A57B}" type="slidenum">
              <a:rPr lang="zh-CN" altLang="en-US" smtClean="0"/>
              <a:t>‹#›</a:t>
            </a:fld>
            <a:endParaRPr lang="zh-CN" altLang="en-US"/>
          </a:p>
        </p:txBody>
      </p:sp>
    </p:spTree>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ea typeface="微软雅黑" panose="020B0503020204020204" pitchFamily="34" charset="-122"/>
              </a:defRPr>
            </a:lvl1pPr>
          </a:lstStyle>
          <a:p>
            <a:r>
              <a:rPr lang="zh-CN" altLang="en-US"/>
              <a:t>单击此处编辑母版标题样式</a:t>
            </a:r>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530820CF-B880-4189-942D-D702A7CBA730}" type="datetimeFigureOut">
              <a:rPr lang="zh-CN" altLang="en-US" smtClean="0"/>
              <a:t>2024/8/13</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0C913308-F349-4B6D-A68A-DD1791B4A57B}" type="slidenum">
              <a:rPr lang="zh-CN" altLang="en-US" smtClean="0"/>
              <a:t>‹#›</a:t>
            </a:fld>
            <a:endParaRPr lang="zh-CN" altLang="en-US"/>
          </a:p>
        </p:txBody>
      </p:sp>
    </p:spTree>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lvl1pPr>
              <a:defRPr>
                <a:ea typeface="微软雅黑" panose="020B0503020204020204" pitchFamily="34" charset="-122"/>
              </a:defRPr>
            </a:lvl1pPr>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530820CF-B880-4189-942D-D702A7CBA730}" type="datetimeFigureOut">
              <a:rPr lang="zh-CN" altLang="en-US" smtClean="0"/>
              <a:t>2024/8/13</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0C913308-F349-4B6D-A68A-DD1791B4A57B}" type="slidenum">
              <a:rPr lang="zh-CN" altLang="en-US" smtClean="0"/>
              <a:t>‹#›</a:t>
            </a:fld>
            <a:endParaRPr lang="zh-CN" altLang="en-US"/>
          </a:p>
        </p:txBody>
      </p:sp>
    </p:spTree>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a:prstGeom prst="rect">
            <a:avLst/>
          </a:prstGeom>
        </p:spPr>
        <p:txBody>
          <a:bodyPr anchor="t"/>
          <a:lstStyle>
            <a:lvl1pPr algn="l">
              <a:defRPr sz="4000" b="1" cap="all">
                <a:ea typeface="微软雅黑" panose="020B0503020204020204" pitchFamily="34" charset="-122"/>
              </a:defRPr>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ea typeface="微软雅黑" panose="020B0503020204020204" pitchFamily="34" charset="-12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530820CF-B880-4189-942D-D702A7CBA730}" type="datetimeFigureOut">
              <a:rPr lang="zh-CN" altLang="en-US" smtClean="0"/>
              <a:t>2024/8/13</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0C913308-F349-4B6D-A68A-DD1791B4A57B}" type="slidenum">
              <a:rPr lang="zh-CN" altLang="en-US" smtClean="0"/>
              <a:t>‹#›</a:t>
            </a:fld>
            <a:endParaRPr lang="zh-CN" altLang="en-US"/>
          </a:p>
        </p:txBody>
      </p:sp>
    </p:spTree>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9" name="矩形 8"/>
          <p:cNvSpPr/>
          <p:nvPr userDrawn="1"/>
        </p:nvSpPr>
        <p:spPr>
          <a:xfrm>
            <a:off x="5940152" y="3435846"/>
            <a:ext cx="775136" cy="246221"/>
          </a:xfrm>
          <a:prstGeom prst="rect">
            <a:avLst/>
          </a:prstGeom>
        </p:spPr>
        <p:txBody>
          <a:bodyPr wrap="square">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100" b="0" i="0" u="none" strike="noStrike" kern="0" cap="none" spc="0" normalizeH="0" baseline="0" noProof="0">
                <a:ln>
                  <a:noFill/>
                </a:ln>
                <a:solidFill>
                  <a:prstClr val="white"/>
                </a:solidFill>
                <a:effectLst/>
                <a:uLnTx/>
                <a:uFillTx/>
              </a:rPr>
              <a:t>PPT</a:t>
            </a:r>
            <a:r>
              <a:rPr kumimoji="0" lang="zh-CN" altLang="en-US" sz="100" b="0" i="0" u="none" strike="noStrike" kern="0" cap="none" spc="0" normalizeH="0" baseline="0" noProof="0">
                <a:ln>
                  <a:noFill/>
                </a:ln>
                <a:solidFill>
                  <a:prstClr val="white"/>
                </a:solidFill>
                <a:effectLst/>
                <a:uLnTx/>
                <a:uFillTx/>
              </a:rPr>
              <a:t>模板下载：</a:t>
            </a:r>
            <a:r>
              <a:rPr kumimoji="0" lang="en-US" altLang="zh-CN" sz="100" b="0" i="0" u="none" strike="noStrike" kern="0" cap="none" spc="0" normalizeH="0" baseline="0" noProof="0">
                <a:ln>
                  <a:noFill/>
                </a:ln>
                <a:solidFill>
                  <a:prstClr val="white"/>
                </a:solidFill>
                <a:effectLst/>
                <a:uLnTx/>
                <a:uFillTx/>
              </a:rPr>
              <a:t>www.1ppt.com/moban/     </a:t>
            </a:r>
            <a:r>
              <a:rPr kumimoji="0" lang="zh-CN" altLang="en-US" sz="100" b="0" i="0" u="none" strike="noStrike" kern="0" cap="none" spc="0" normalizeH="0" baseline="0" noProof="0">
                <a:ln>
                  <a:noFill/>
                </a:ln>
                <a:solidFill>
                  <a:prstClr val="white"/>
                </a:solidFill>
                <a:effectLst/>
                <a:uLnTx/>
                <a:uFillTx/>
              </a:rPr>
              <a:t>行业</a:t>
            </a:r>
            <a:r>
              <a:rPr kumimoji="0" lang="en-US" altLang="zh-CN" sz="100" b="0" i="0" u="none" strike="noStrike" kern="0" cap="none" spc="0" normalizeH="0" baseline="0" noProof="0">
                <a:ln>
                  <a:noFill/>
                </a:ln>
                <a:solidFill>
                  <a:prstClr val="white"/>
                </a:solidFill>
                <a:effectLst/>
                <a:uLnTx/>
                <a:uFillTx/>
              </a:rPr>
              <a:t>PPT</a:t>
            </a:r>
            <a:r>
              <a:rPr kumimoji="0" lang="zh-CN" altLang="en-US" sz="100" b="0" i="0" u="none" strike="noStrike" kern="0" cap="none" spc="0" normalizeH="0" baseline="0" noProof="0">
                <a:ln>
                  <a:noFill/>
                </a:ln>
                <a:solidFill>
                  <a:prstClr val="white"/>
                </a:solidFill>
                <a:effectLst/>
                <a:uLnTx/>
                <a:uFillTx/>
              </a:rPr>
              <a:t>模板：</a:t>
            </a:r>
            <a:r>
              <a:rPr kumimoji="0" lang="en-US" altLang="zh-CN" sz="100" b="0" i="0" u="none" strike="noStrike" kern="0" cap="none" spc="0" normalizeH="0" baseline="0" noProof="0">
                <a:ln>
                  <a:noFill/>
                </a:ln>
                <a:solidFill>
                  <a:prstClr val="white"/>
                </a:solidFill>
                <a:effectLst/>
                <a:uLnTx/>
                <a:uFillTx/>
              </a:rPr>
              <a:t>www.1ppt.com/hangye/ </a:t>
            </a:r>
          </a:p>
          <a:p>
            <a:pPr marL="0" marR="0" lvl="0" indent="0" defTabSz="914400" eaLnBrk="1" fontAlgn="auto" latinLnBrk="0" hangingPunct="1">
              <a:lnSpc>
                <a:spcPct val="100000"/>
              </a:lnSpc>
              <a:spcBef>
                <a:spcPct val="0"/>
              </a:spcBef>
              <a:spcAft>
                <a:spcPct val="0"/>
              </a:spcAft>
              <a:buClrTx/>
              <a:buSzTx/>
              <a:buFontTx/>
              <a:buNone/>
              <a:defRPr/>
            </a:pPr>
            <a:r>
              <a:rPr kumimoji="0" lang="zh-CN" altLang="en-US" sz="100" b="0" i="0" u="none" strike="noStrike" kern="0" cap="none" spc="0" normalizeH="0" baseline="0" noProof="0">
                <a:ln>
                  <a:noFill/>
                </a:ln>
                <a:solidFill>
                  <a:prstClr val="white"/>
                </a:solidFill>
                <a:effectLst/>
                <a:uLnTx/>
                <a:uFillTx/>
              </a:rPr>
              <a:t>节日</a:t>
            </a:r>
            <a:r>
              <a:rPr kumimoji="0" lang="en-US" altLang="zh-CN" sz="100" b="0" i="0" u="none" strike="noStrike" kern="0" cap="none" spc="0" normalizeH="0" baseline="0" noProof="0">
                <a:ln>
                  <a:noFill/>
                </a:ln>
                <a:solidFill>
                  <a:prstClr val="white"/>
                </a:solidFill>
                <a:effectLst/>
                <a:uLnTx/>
                <a:uFillTx/>
              </a:rPr>
              <a:t>PPT</a:t>
            </a:r>
            <a:r>
              <a:rPr kumimoji="0" lang="zh-CN" altLang="en-US" sz="100" b="0" i="0" u="none" strike="noStrike" kern="0" cap="none" spc="0" normalizeH="0" baseline="0" noProof="0">
                <a:ln>
                  <a:noFill/>
                </a:ln>
                <a:solidFill>
                  <a:prstClr val="white"/>
                </a:solidFill>
                <a:effectLst/>
                <a:uLnTx/>
                <a:uFillTx/>
              </a:rPr>
              <a:t>模板：</a:t>
            </a:r>
            <a:r>
              <a:rPr kumimoji="0" lang="en-US" altLang="zh-CN" sz="100" b="0" i="0" u="none" strike="noStrike" kern="0" cap="none" spc="0" normalizeH="0" baseline="0" noProof="0">
                <a:ln>
                  <a:noFill/>
                </a:ln>
                <a:solidFill>
                  <a:prstClr val="white"/>
                </a:solidFill>
                <a:effectLst/>
                <a:uLnTx/>
                <a:uFillTx/>
              </a:rPr>
              <a:t>www.1ppt.com/jieri/           PPT</a:t>
            </a:r>
            <a:r>
              <a:rPr kumimoji="0" lang="zh-CN" altLang="en-US" sz="100" b="0" i="0" u="none" strike="noStrike" kern="0" cap="none" spc="0" normalizeH="0" baseline="0" noProof="0">
                <a:ln>
                  <a:noFill/>
                </a:ln>
                <a:solidFill>
                  <a:prstClr val="white"/>
                </a:solidFill>
                <a:effectLst/>
                <a:uLnTx/>
                <a:uFillTx/>
              </a:rPr>
              <a:t>素材下载：</a:t>
            </a:r>
            <a:r>
              <a:rPr kumimoji="0" lang="en-US" altLang="zh-CN" sz="100" b="0" i="0" u="none" strike="noStrike" kern="0" cap="none" spc="0" normalizeH="0" baseline="0" noProof="0">
                <a:ln>
                  <a:noFill/>
                </a:ln>
                <a:solidFill>
                  <a:prstClr val="white"/>
                </a:solidFill>
                <a:effectLst/>
                <a:uLnTx/>
                <a:uFillTx/>
              </a:rPr>
              <a:t>www.1ppt.com/sucai/</a:t>
            </a:r>
          </a:p>
          <a:p>
            <a:pPr marL="0" marR="0" lvl="0" indent="0" defTabSz="914400" eaLnBrk="1" fontAlgn="auto" latinLnBrk="0" hangingPunct="1">
              <a:lnSpc>
                <a:spcPct val="100000"/>
              </a:lnSpc>
              <a:spcBef>
                <a:spcPct val="0"/>
              </a:spcBef>
              <a:spcAft>
                <a:spcPct val="0"/>
              </a:spcAft>
              <a:buClrTx/>
              <a:buSzTx/>
              <a:buFontTx/>
              <a:buNone/>
              <a:defRPr/>
            </a:pPr>
            <a:r>
              <a:rPr kumimoji="0" lang="en-US" altLang="zh-CN" sz="100" b="0" i="0" u="none" strike="noStrike" kern="0" cap="none" spc="0" normalizeH="0" baseline="0" noProof="0">
                <a:ln>
                  <a:noFill/>
                </a:ln>
                <a:solidFill>
                  <a:prstClr val="white"/>
                </a:solidFill>
                <a:effectLst/>
                <a:uLnTx/>
                <a:uFillTx/>
              </a:rPr>
              <a:t>PPT</a:t>
            </a:r>
            <a:r>
              <a:rPr kumimoji="0" lang="zh-CN" altLang="en-US" sz="100" b="0" i="0" u="none" strike="noStrike" kern="0" cap="none" spc="0" normalizeH="0" baseline="0" noProof="0">
                <a:ln>
                  <a:noFill/>
                </a:ln>
                <a:solidFill>
                  <a:prstClr val="white"/>
                </a:solidFill>
                <a:effectLst/>
                <a:uLnTx/>
                <a:uFillTx/>
              </a:rPr>
              <a:t>背景图片：</a:t>
            </a:r>
            <a:r>
              <a:rPr kumimoji="0" lang="en-US" altLang="zh-CN" sz="100" b="0" i="0" u="none" strike="noStrike" kern="0" cap="none" spc="0" normalizeH="0" baseline="0" noProof="0">
                <a:ln>
                  <a:noFill/>
                </a:ln>
                <a:solidFill>
                  <a:prstClr val="white"/>
                </a:solidFill>
                <a:effectLst/>
                <a:uLnTx/>
                <a:uFillTx/>
              </a:rPr>
              <a:t>www.1ppt.com/beijing/      PPT</a:t>
            </a:r>
            <a:r>
              <a:rPr kumimoji="0" lang="zh-CN" altLang="en-US" sz="100" b="0" i="0" u="none" strike="noStrike" kern="0" cap="none" spc="0" normalizeH="0" baseline="0" noProof="0">
                <a:ln>
                  <a:noFill/>
                </a:ln>
                <a:solidFill>
                  <a:prstClr val="white"/>
                </a:solidFill>
                <a:effectLst/>
                <a:uLnTx/>
                <a:uFillTx/>
              </a:rPr>
              <a:t>图表下载：</a:t>
            </a:r>
            <a:r>
              <a:rPr kumimoji="0" lang="en-US" altLang="zh-CN" sz="100" b="0" i="0" u="none" strike="noStrike" kern="0" cap="none" spc="0" normalizeH="0" baseline="0" noProof="0">
                <a:ln>
                  <a:noFill/>
                </a:ln>
                <a:solidFill>
                  <a:prstClr val="white"/>
                </a:solidFill>
                <a:effectLst/>
                <a:uLnTx/>
                <a:uFillTx/>
              </a:rPr>
              <a:t>www.1ppt.com/tubiao/      </a:t>
            </a:r>
          </a:p>
          <a:p>
            <a:pPr marL="0" marR="0" lvl="0" indent="0" defTabSz="914400" eaLnBrk="1" fontAlgn="auto" latinLnBrk="0" hangingPunct="1">
              <a:lnSpc>
                <a:spcPct val="100000"/>
              </a:lnSpc>
              <a:spcBef>
                <a:spcPct val="0"/>
              </a:spcBef>
              <a:spcAft>
                <a:spcPct val="0"/>
              </a:spcAft>
              <a:buClrTx/>
              <a:buSzTx/>
              <a:buFontTx/>
              <a:buNone/>
              <a:defRPr/>
            </a:pPr>
            <a:r>
              <a:rPr kumimoji="0" lang="zh-CN" altLang="en-US" sz="100" b="0" i="0" u="none" strike="noStrike" kern="0" cap="none" spc="0" normalizeH="0" baseline="0" noProof="0">
                <a:ln>
                  <a:noFill/>
                </a:ln>
                <a:solidFill>
                  <a:prstClr val="white"/>
                </a:solidFill>
                <a:effectLst/>
                <a:uLnTx/>
                <a:uFillTx/>
              </a:rPr>
              <a:t>优秀</a:t>
            </a:r>
            <a:r>
              <a:rPr kumimoji="0" lang="en-US" altLang="zh-CN" sz="100" b="0" i="0" u="none" strike="noStrike" kern="0" cap="none" spc="0" normalizeH="0" baseline="0" noProof="0">
                <a:ln>
                  <a:noFill/>
                </a:ln>
                <a:solidFill>
                  <a:prstClr val="white"/>
                </a:solidFill>
                <a:effectLst/>
                <a:uLnTx/>
                <a:uFillTx/>
              </a:rPr>
              <a:t>PPT</a:t>
            </a:r>
            <a:r>
              <a:rPr kumimoji="0" lang="zh-CN" altLang="en-US" sz="100" b="0" i="0" u="none" strike="noStrike" kern="0" cap="none" spc="0" normalizeH="0" baseline="0" noProof="0">
                <a:ln>
                  <a:noFill/>
                </a:ln>
                <a:solidFill>
                  <a:prstClr val="white"/>
                </a:solidFill>
                <a:effectLst/>
                <a:uLnTx/>
                <a:uFillTx/>
              </a:rPr>
              <a:t>下载：</a:t>
            </a:r>
            <a:r>
              <a:rPr kumimoji="0" lang="en-US" altLang="zh-CN" sz="100" b="0" i="0" u="none" strike="noStrike" kern="0" cap="none" spc="0" normalizeH="0" baseline="0" noProof="0">
                <a:ln>
                  <a:noFill/>
                </a:ln>
                <a:solidFill>
                  <a:prstClr val="white"/>
                </a:solidFill>
                <a:effectLst/>
                <a:uLnTx/>
                <a:uFillTx/>
              </a:rPr>
              <a:t>www.1ppt.com/xiazai/        PPT</a:t>
            </a:r>
            <a:r>
              <a:rPr kumimoji="0" lang="zh-CN" altLang="en-US" sz="100" b="0" i="0" u="none" strike="noStrike" kern="0" cap="none" spc="0" normalizeH="0" baseline="0" noProof="0">
                <a:ln>
                  <a:noFill/>
                </a:ln>
                <a:solidFill>
                  <a:prstClr val="white"/>
                </a:solidFill>
                <a:effectLst/>
                <a:uLnTx/>
                <a:uFillTx/>
              </a:rPr>
              <a:t>教程： </a:t>
            </a:r>
            <a:r>
              <a:rPr kumimoji="0" lang="en-US" altLang="zh-CN" sz="100" b="0" i="0" u="none" strike="noStrike" kern="0" cap="none" spc="0" normalizeH="0" baseline="0" noProof="0">
                <a:ln>
                  <a:noFill/>
                </a:ln>
                <a:solidFill>
                  <a:prstClr val="white"/>
                </a:solidFill>
                <a:effectLst/>
                <a:uLnTx/>
                <a:uFillTx/>
              </a:rPr>
              <a:t>www.1ppt.com/powerpoint/      </a:t>
            </a:r>
          </a:p>
          <a:p>
            <a:pPr marL="0" marR="0" lvl="0" indent="0" defTabSz="914400" eaLnBrk="1" fontAlgn="auto" latinLnBrk="0" hangingPunct="1">
              <a:lnSpc>
                <a:spcPct val="100000"/>
              </a:lnSpc>
              <a:spcBef>
                <a:spcPct val="0"/>
              </a:spcBef>
              <a:spcAft>
                <a:spcPct val="0"/>
              </a:spcAft>
              <a:buClrTx/>
              <a:buSzTx/>
              <a:buFontTx/>
              <a:buNone/>
              <a:defRPr/>
            </a:pPr>
            <a:r>
              <a:rPr kumimoji="0" lang="en-US" altLang="zh-CN" sz="100" b="0" i="0" u="none" strike="noStrike" kern="0" cap="none" spc="0" normalizeH="0" baseline="0" noProof="0">
                <a:ln>
                  <a:noFill/>
                </a:ln>
                <a:solidFill>
                  <a:prstClr val="white"/>
                </a:solidFill>
                <a:effectLst/>
                <a:uLnTx/>
                <a:uFillTx/>
              </a:rPr>
              <a:t>Word</a:t>
            </a:r>
            <a:r>
              <a:rPr kumimoji="0" lang="zh-CN" altLang="en-US" sz="100" b="0" i="0" u="none" strike="noStrike" kern="0" cap="none" spc="0" normalizeH="0" baseline="0" noProof="0">
                <a:ln>
                  <a:noFill/>
                </a:ln>
                <a:solidFill>
                  <a:prstClr val="white"/>
                </a:solidFill>
                <a:effectLst/>
                <a:uLnTx/>
                <a:uFillTx/>
              </a:rPr>
              <a:t>教程： </a:t>
            </a:r>
            <a:r>
              <a:rPr kumimoji="0" lang="en-US" altLang="zh-CN" sz="100" b="0" i="0" u="none" strike="noStrike" kern="0" cap="none" spc="0" normalizeH="0" baseline="0" noProof="0">
                <a:ln>
                  <a:noFill/>
                </a:ln>
                <a:solidFill>
                  <a:prstClr val="white"/>
                </a:solidFill>
                <a:effectLst/>
                <a:uLnTx/>
                <a:uFillTx/>
              </a:rPr>
              <a:t>www.1ppt.com/word/              Excel</a:t>
            </a:r>
            <a:r>
              <a:rPr kumimoji="0" lang="zh-CN" altLang="en-US" sz="100" b="0" i="0" u="none" strike="noStrike" kern="0" cap="none" spc="0" normalizeH="0" baseline="0" noProof="0">
                <a:ln>
                  <a:noFill/>
                </a:ln>
                <a:solidFill>
                  <a:prstClr val="white"/>
                </a:solidFill>
                <a:effectLst/>
                <a:uLnTx/>
                <a:uFillTx/>
              </a:rPr>
              <a:t>教程：</a:t>
            </a:r>
            <a:r>
              <a:rPr kumimoji="0" lang="en-US" altLang="zh-CN" sz="100" b="0" i="0" u="none" strike="noStrike" kern="0" cap="none" spc="0" normalizeH="0" baseline="0" noProof="0">
                <a:ln>
                  <a:noFill/>
                </a:ln>
                <a:solidFill>
                  <a:prstClr val="white"/>
                </a:solidFill>
                <a:effectLst/>
                <a:uLnTx/>
                <a:uFillTx/>
              </a:rPr>
              <a:t>www.1ppt.com/excel/  </a:t>
            </a:r>
          </a:p>
          <a:p>
            <a:pPr marL="0" marR="0" lvl="0" indent="0" defTabSz="914400" eaLnBrk="1" fontAlgn="auto" latinLnBrk="0" hangingPunct="1">
              <a:lnSpc>
                <a:spcPct val="100000"/>
              </a:lnSpc>
              <a:spcBef>
                <a:spcPct val="0"/>
              </a:spcBef>
              <a:spcAft>
                <a:spcPct val="0"/>
              </a:spcAft>
              <a:buClrTx/>
              <a:buSzTx/>
              <a:buFontTx/>
              <a:buNone/>
              <a:defRPr/>
            </a:pPr>
            <a:r>
              <a:rPr kumimoji="0" lang="zh-CN" altLang="en-US" sz="100" b="0" i="0" u="none" strike="noStrike" kern="0" cap="none" spc="0" normalizeH="0" baseline="0" noProof="0">
                <a:ln>
                  <a:noFill/>
                </a:ln>
                <a:solidFill>
                  <a:prstClr val="white"/>
                </a:solidFill>
                <a:effectLst/>
                <a:uLnTx/>
                <a:uFillTx/>
              </a:rPr>
              <a:t>资料下载：</a:t>
            </a:r>
            <a:r>
              <a:rPr kumimoji="0" lang="en-US" altLang="zh-CN" sz="100" b="0" i="0" u="none" strike="noStrike" kern="0" cap="none" spc="0" normalizeH="0" baseline="0" noProof="0">
                <a:ln>
                  <a:noFill/>
                </a:ln>
                <a:solidFill>
                  <a:prstClr val="white"/>
                </a:solidFill>
                <a:effectLst/>
                <a:uLnTx/>
                <a:uFillTx/>
              </a:rPr>
              <a:t>www.1ppt.com/ziliao/                PPT</a:t>
            </a:r>
            <a:r>
              <a:rPr kumimoji="0" lang="zh-CN" altLang="en-US" sz="100" b="0" i="0" u="none" strike="noStrike" kern="0" cap="none" spc="0" normalizeH="0" baseline="0" noProof="0">
                <a:ln>
                  <a:noFill/>
                </a:ln>
                <a:solidFill>
                  <a:prstClr val="white"/>
                </a:solidFill>
                <a:effectLst/>
                <a:uLnTx/>
                <a:uFillTx/>
              </a:rPr>
              <a:t>课件下载：</a:t>
            </a:r>
            <a:r>
              <a:rPr kumimoji="0" lang="en-US" altLang="zh-CN" sz="100" b="0" i="0" u="none" strike="noStrike" kern="0" cap="none" spc="0" normalizeH="0" baseline="0" noProof="0">
                <a:ln>
                  <a:noFill/>
                </a:ln>
                <a:solidFill>
                  <a:prstClr val="white"/>
                </a:solidFill>
                <a:effectLst/>
                <a:uLnTx/>
                <a:uFillTx/>
              </a:rPr>
              <a:t>www.1ppt.com/kejian/ </a:t>
            </a:r>
          </a:p>
          <a:p>
            <a:pPr marL="0" marR="0" lvl="0" indent="0" defTabSz="914400" eaLnBrk="1" fontAlgn="auto" latinLnBrk="0" hangingPunct="1">
              <a:lnSpc>
                <a:spcPct val="100000"/>
              </a:lnSpc>
              <a:spcBef>
                <a:spcPct val="0"/>
              </a:spcBef>
              <a:spcAft>
                <a:spcPct val="0"/>
              </a:spcAft>
              <a:buClrTx/>
              <a:buSzTx/>
              <a:buFontTx/>
              <a:buNone/>
              <a:defRPr/>
            </a:pPr>
            <a:r>
              <a:rPr kumimoji="0" lang="zh-CN" altLang="en-US" sz="100" b="0" i="0" u="none" strike="noStrike" kern="0" cap="none" spc="0" normalizeH="0" baseline="0" noProof="0">
                <a:ln>
                  <a:noFill/>
                </a:ln>
                <a:solidFill>
                  <a:prstClr val="white"/>
                </a:solidFill>
                <a:effectLst/>
                <a:uLnTx/>
                <a:uFillTx/>
              </a:rPr>
              <a:t>范文下载：</a:t>
            </a:r>
            <a:r>
              <a:rPr kumimoji="0" lang="en-US" altLang="zh-CN" sz="100" b="0" i="0" u="none" strike="noStrike" kern="0" cap="none" spc="0" normalizeH="0" baseline="0" noProof="0">
                <a:ln>
                  <a:noFill/>
                </a:ln>
                <a:solidFill>
                  <a:prstClr val="white"/>
                </a:solidFill>
                <a:effectLst/>
                <a:uLnTx/>
                <a:uFillTx/>
              </a:rPr>
              <a:t>www.1ppt.com/fanwen/             </a:t>
            </a:r>
            <a:r>
              <a:rPr kumimoji="0" lang="zh-CN" altLang="en-US" sz="100" b="0" i="0" u="none" strike="noStrike" kern="0" cap="none" spc="0" normalizeH="0" baseline="0" noProof="0">
                <a:ln>
                  <a:noFill/>
                </a:ln>
                <a:solidFill>
                  <a:prstClr val="white"/>
                </a:solidFill>
                <a:effectLst/>
                <a:uLnTx/>
                <a:uFillTx/>
              </a:rPr>
              <a:t>试卷下载：</a:t>
            </a:r>
            <a:r>
              <a:rPr kumimoji="0" lang="en-US" altLang="zh-CN" sz="100" b="0" i="0" u="none" strike="noStrike" kern="0" cap="none" spc="0" normalizeH="0" baseline="0" noProof="0">
                <a:ln>
                  <a:noFill/>
                </a:ln>
                <a:solidFill>
                  <a:prstClr val="white"/>
                </a:solidFill>
                <a:effectLst/>
                <a:uLnTx/>
                <a:uFillTx/>
              </a:rPr>
              <a:t>www.1ppt.com/shiti/  </a:t>
            </a:r>
          </a:p>
          <a:p>
            <a:pPr marL="0" marR="0" lvl="0" indent="0" defTabSz="914400" eaLnBrk="1" fontAlgn="auto" latinLnBrk="0" hangingPunct="1">
              <a:lnSpc>
                <a:spcPct val="100000"/>
              </a:lnSpc>
              <a:spcBef>
                <a:spcPct val="0"/>
              </a:spcBef>
              <a:spcAft>
                <a:spcPct val="0"/>
              </a:spcAft>
              <a:buClrTx/>
              <a:buSzTx/>
              <a:buFontTx/>
              <a:buNone/>
              <a:defRPr/>
            </a:pPr>
            <a:r>
              <a:rPr kumimoji="0" lang="zh-CN" altLang="en-US" sz="100" b="0" i="0" u="none" strike="noStrike" kern="0" cap="none" spc="0" normalizeH="0" baseline="0" noProof="0">
                <a:ln>
                  <a:noFill/>
                </a:ln>
                <a:solidFill>
                  <a:prstClr val="white"/>
                </a:solidFill>
                <a:effectLst/>
                <a:uLnTx/>
                <a:uFillTx/>
              </a:rPr>
              <a:t>教案下载：</a:t>
            </a:r>
            <a:r>
              <a:rPr kumimoji="0" lang="en-US" altLang="zh-CN" sz="100" b="0" i="0" u="none" strike="noStrike" kern="0" cap="none" spc="0" normalizeH="0" baseline="0" noProof="0">
                <a:ln>
                  <a:noFill/>
                </a:ln>
                <a:solidFill>
                  <a:prstClr val="white"/>
                </a:solidFill>
                <a:effectLst/>
                <a:uLnTx/>
                <a:uFillTx/>
              </a:rPr>
              <a:t>www.1ppt.com/jiaoan/        </a:t>
            </a:r>
          </a:p>
          <a:p>
            <a:pPr marL="0" marR="0" lvl="0" indent="0" defTabSz="914400" eaLnBrk="1" fontAlgn="auto" latinLnBrk="0" hangingPunct="1">
              <a:lnSpc>
                <a:spcPct val="100000"/>
              </a:lnSpc>
              <a:spcBef>
                <a:spcPct val="0"/>
              </a:spcBef>
              <a:spcAft>
                <a:spcPct val="0"/>
              </a:spcAft>
              <a:buClrTx/>
              <a:buSzTx/>
              <a:buFontTx/>
              <a:buNone/>
              <a:defRPr/>
            </a:pPr>
            <a:r>
              <a:rPr kumimoji="0" lang="zh-CN" altLang="en-US" sz="100" b="0" i="0" u="none" strike="noStrike" kern="0" cap="none" spc="0" normalizeH="0" baseline="0" noProof="0">
                <a:ln>
                  <a:noFill/>
                </a:ln>
                <a:solidFill>
                  <a:prstClr val="white"/>
                </a:solidFill>
                <a:effectLst/>
                <a:uLnTx/>
                <a:uFillTx/>
              </a:rPr>
              <a:t>字体下载：</a:t>
            </a:r>
            <a:r>
              <a:rPr kumimoji="0" lang="en-US" altLang="zh-CN" sz="100" b="0" i="0" u="none" strike="noStrike" kern="0" cap="none" spc="0" normalizeH="0" baseline="0" noProof="0">
                <a:ln>
                  <a:noFill/>
                </a:ln>
                <a:solidFill>
                  <a:prstClr val="white"/>
                </a:solidFill>
                <a:effectLst/>
                <a:uLnTx/>
                <a:uFillTx/>
              </a:rPr>
              <a:t>www.1ppt.com/ziti/</a:t>
            </a:r>
          </a:p>
          <a:p>
            <a:pPr marL="0" marR="0" lvl="0" indent="0" defTabSz="914400" eaLnBrk="1" fontAlgn="auto" latinLnBrk="0" hangingPunct="1">
              <a:lnSpc>
                <a:spcPct val="100000"/>
              </a:lnSpc>
              <a:spcBef>
                <a:spcPct val="0"/>
              </a:spcBef>
              <a:spcAft>
                <a:spcPct val="0"/>
              </a:spcAft>
              <a:buClrTx/>
              <a:buSzTx/>
              <a:buFontTx/>
              <a:buNone/>
              <a:defRPr/>
            </a:pPr>
            <a:r>
              <a:rPr kumimoji="0" lang="en-US" altLang="zh-CN" sz="100" b="0" i="0" u="none" strike="noStrike" kern="0" cap="none" spc="0" normalizeH="0" baseline="0" noProof="0">
                <a:ln>
                  <a:noFill/>
                </a:ln>
                <a:solidFill>
                  <a:prstClr val="white"/>
                </a:solidFill>
                <a:effectLst/>
                <a:uLnTx/>
                <a:uFillTx/>
              </a:rPr>
              <a:t> </a:t>
            </a:r>
            <a:endParaRPr kumimoji="0" lang="zh-CN" altLang="en-US" sz="100" b="0" i="0" u="none" strike="noStrike" kern="0" cap="none" spc="0" normalizeH="0" baseline="0" noProof="0">
              <a:ln>
                <a:noFill/>
              </a:ln>
              <a:solidFill>
                <a:prstClr val="white"/>
              </a:solidFill>
              <a:effectLst/>
              <a:uLnTx/>
              <a:uFillTx/>
            </a:endParaRPr>
          </a:p>
        </p:txBody>
      </p:sp>
      <p:sp>
        <p:nvSpPr>
          <p:cNvPr id="2" name="标题 1"/>
          <p:cNvSpPr>
            <a:spLocks noGrp="1"/>
          </p:cNvSpPr>
          <p:nvPr>
            <p:ph type="title"/>
          </p:nvPr>
        </p:nvSpPr>
        <p:spPr>
          <a:xfrm>
            <a:off x="457200" y="205979"/>
            <a:ext cx="8229600" cy="857250"/>
          </a:xfrm>
          <a:prstGeom prst="rect">
            <a:avLst/>
          </a:prstGeom>
        </p:spPr>
        <p:txBody>
          <a:bodyPr/>
          <a:lstStyle>
            <a:lvl1pPr>
              <a:defRPr>
                <a:ea typeface="微软雅黑" panose="020B0503020204020204" pitchFamily="34" charset="-122"/>
              </a:defRPr>
            </a:lvl1p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a:prstGeom prst="rect">
            <a:avLst/>
          </a:prstGeom>
        </p:spPr>
        <p:txBody>
          <a:bodyPr/>
          <a:lstStyle>
            <a:lvl1pPr>
              <a:defRPr sz="2800">
                <a:ea typeface="微软雅黑" panose="020B0503020204020204" pitchFamily="34" charset="-122"/>
              </a:defRPr>
            </a:lvl1pPr>
            <a:lvl2pPr>
              <a:defRPr sz="2400">
                <a:ea typeface="微软雅黑" panose="020B0503020204020204" pitchFamily="34" charset="-122"/>
              </a:defRPr>
            </a:lvl2pPr>
            <a:lvl3pPr>
              <a:defRPr sz="2000">
                <a:ea typeface="微软雅黑" panose="020B0503020204020204" pitchFamily="34" charset="-122"/>
              </a:defRPr>
            </a:lvl3pPr>
            <a:lvl4pPr>
              <a:defRPr sz="1800">
                <a:ea typeface="微软雅黑" panose="020B0503020204020204" pitchFamily="34" charset="-122"/>
              </a:defRPr>
            </a:lvl4pPr>
            <a:lvl5pPr>
              <a:defRPr sz="1800">
                <a:ea typeface="微软雅黑" panose="020B0503020204020204" pitchFamily="34" charset="-122"/>
              </a:defRPr>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a:prstGeom prst="rect">
            <a:avLst/>
          </a:prstGeom>
        </p:spPr>
        <p:txBody>
          <a:bodyPr/>
          <a:lstStyle>
            <a:lvl1pPr>
              <a:defRPr sz="2800">
                <a:ea typeface="微软雅黑" panose="020B0503020204020204" pitchFamily="34" charset="-122"/>
              </a:defRPr>
            </a:lvl1pPr>
            <a:lvl2pPr>
              <a:defRPr sz="2400">
                <a:ea typeface="微软雅黑" panose="020B0503020204020204" pitchFamily="34" charset="-122"/>
              </a:defRPr>
            </a:lvl2pPr>
            <a:lvl3pPr>
              <a:defRPr sz="2000">
                <a:ea typeface="微软雅黑" panose="020B0503020204020204" pitchFamily="34" charset="-122"/>
              </a:defRPr>
            </a:lvl3pPr>
            <a:lvl4pPr>
              <a:defRPr sz="1800">
                <a:ea typeface="微软雅黑" panose="020B0503020204020204" pitchFamily="34" charset="-122"/>
              </a:defRPr>
            </a:lvl4pPr>
            <a:lvl5pPr>
              <a:defRPr sz="1800">
                <a:ea typeface="微软雅黑" panose="020B0503020204020204" pitchFamily="34" charset="-122"/>
              </a:defRPr>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530820CF-B880-4189-942D-D702A7CBA730}" type="datetimeFigureOut">
              <a:rPr lang="zh-CN" altLang="en-US" smtClean="0"/>
              <a:t>2024/8/13</a:t>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0C913308-F349-4B6D-A68A-DD1791B4A57B}" type="slidenum">
              <a:rPr lang="zh-CN" altLang="en-US" smtClean="0"/>
              <a:t>‹#›</a:t>
            </a:fld>
            <a:endParaRPr lang="zh-CN" altLang="en-US"/>
          </a:p>
        </p:txBody>
      </p:sp>
    </p:spTree>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ea typeface="微软雅黑" panose="020B0503020204020204" pitchFamily="34" charset="-122"/>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a:prstGeom prst="rect">
            <a:avLst/>
          </a:prstGeom>
        </p:spPr>
        <p:txBody>
          <a:bodyPr anchor="b"/>
          <a:lstStyle>
            <a:lvl1pPr marL="0" indent="0">
              <a:buNone/>
              <a:defRPr sz="2400" b="1">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a:prstGeom prst="rect">
            <a:avLst/>
          </a:prstGeom>
        </p:spPr>
        <p:txBody>
          <a:bodyPr/>
          <a:lstStyle>
            <a:lvl1pPr>
              <a:defRPr sz="2400">
                <a:ea typeface="微软雅黑" panose="020B0503020204020204" pitchFamily="34" charset="-122"/>
              </a:defRPr>
            </a:lvl1pPr>
            <a:lvl2pPr>
              <a:defRPr sz="2000">
                <a:ea typeface="微软雅黑" panose="020B0503020204020204" pitchFamily="34" charset="-122"/>
              </a:defRPr>
            </a:lvl2pPr>
            <a:lvl3pPr>
              <a:defRPr sz="1800">
                <a:ea typeface="微软雅黑" panose="020B0503020204020204" pitchFamily="34" charset="-122"/>
              </a:defRPr>
            </a:lvl3pPr>
            <a:lvl4pPr>
              <a:defRPr sz="1600">
                <a:ea typeface="微软雅黑" panose="020B0503020204020204" pitchFamily="34" charset="-122"/>
              </a:defRPr>
            </a:lvl4pPr>
            <a:lvl5pPr>
              <a:defRPr sz="1600">
                <a:ea typeface="微软雅黑" panose="020B0503020204020204" pitchFamily="34" charset="-122"/>
              </a:defRPr>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a:prstGeom prst="rect">
            <a:avLst/>
          </a:prstGeom>
        </p:spPr>
        <p:txBody>
          <a:bodyPr anchor="b"/>
          <a:lstStyle>
            <a:lvl1pPr marL="0" indent="0">
              <a:buNone/>
              <a:defRPr sz="2400" b="1">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a:prstGeom prst="rect">
            <a:avLst/>
          </a:prstGeom>
        </p:spPr>
        <p:txBody>
          <a:bodyPr/>
          <a:lstStyle>
            <a:lvl1pPr>
              <a:defRPr sz="2400">
                <a:ea typeface="微软雅黑" panose="020B0503020204020204" pitchFamily="34" charset="-122"/>
              </a:defRPr>
            </a:lvl1pPr>
            <a:lvl2pPr>
              <a:defRPr sz="2000">
                <a:ea typeface="微软雅黑" panose="020B0503020204020204" pitchFamily="34" charset="-122"/>
              </a:defRPr>
            </a:lvl2pPr>
            <a:lvl3pPr>
              <a:defRPr sz="1800">
                <a:ea typeface="微软雅黑" panose="020B0503020204020204" pitchFamily="34" charset="-122"/>
              </a:defRPr>
            </a:lvl3pPr>
            <a:lvl4pPr>
              <a:defRPr sz="1600">
                <a:ea typeface="微软雅黑" panose="020B0503020204020204" pitchFamily="34" charset="-122"/>
              </a:defRPr>
            </a:lvl4pPr>
            <a:lvl5pPr>
              <a:defRPr sz="1600">
                <a:ea typeface="微软雅黑" panose="020B0503020204020204" pitchFamily="34" charset="-122"/>
              </a:defRPr>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530820CF-B880-4189-942D-D702A7CBA730}" type="datetimeFigureOut">
              <a:rPr lang="zh-CN" altLang="en-US" smtClean="0"/>
              <a:t>2024/8/13</a:t>
            </a:fld>
            <a:endParaRPr lang="zh-CN" altLang="en-US"/>
          </a:p>
        </p:txBody>
      </p:sp>
      <p:sp>
        <p:nvSpPr>
          <p:cNvPr id="8" name="页脚占位符 7"/>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a:p>
        </p:txBody>
      </p:sp>
      <p:sp>
        <p:nvSpPr>
          <p:cNvPr id="9" name="灯片编号占位符 8"/>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0C913308-F349-4B6D-A68A-DD1791B4A57B}" type="slidenum">
              <a:rPr lang="zh-CN" altLang="en-US" smtClean="0"/>
              <a:t>‹#›</a:t>
            </a:fld>
            <a:endParaRPr lang="zh-CN" altLang="en-US"/>
          </a:p>
        </p:txBody>
      </p:sp>
    </p:spTree>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ea typeface="微软雅黑" panose="020B0503020204020204" pitchFamily="34" charset="-122"/>
              </a:defRPr>
            </a:lvl1pPr>
          </a:lstStyle>
          <a:p>
            <a:r>
              <a:rPr lang="zh-CN" altLang="en-US"/>
              <a:t>单击此处编辑母版标题样式</a:t>
            </a:r>
          </a:p>
        </p:txBody>
      </p:sp>
      <p:sp>
        <p:nvSpPr>
          <p:cNvPr id="3" name="日期占位符 2"/>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530820CF-B880-4189-942D-D702A7CBA730}" type="datetimeFigureOut">
              <a:rPr lang="zh-CN" altLang="en-US" smtClean="0"/>
              <a:t>2024/8/13</a:t>
            </a:fld>
            <a:endParaRPr lang="zh-CN" altLang="en-US"/>
          </a:p>
        </p:txBody>
      </p:sp>
      <p:sp>
        <p:nvSpPr>
          <p:cNvPr id="4" name="页脚占位符 3"/>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0C913308-F349-4B6D-A68A-DD1791B4A57B}" type="slidenum">
              <a:rPr lang="zh-CN" altLang="en-US" smtClean="0"/>
              <a:t>‹#›</a:t>
            </a:fld>
            <a:endParaRPr lang="zh-CN" altLang="en-US"/>
          </a:p>
        </p:txBody>
      </p:sp>
    </p:spTree>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530820CF-B880-4189-942D-D702A7CBA730}" type="datetimeFigureOut">
              <a:rPr lang="zh-CN" altLang="en-US" smtClean="0"/>
              <a:t>2024/8/13</a:t>
            </a:fld>
            <a:endParaRPr lang="zh-CN" altLang="en-US"/>
          </a:p>
        </p:txBody>
      </p:sp>
      <p:sp>
        <p:nvSpPr>
          <p:cNvPr id="3" name="页脚占位符 2"/>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a:p>
        </p:txBody>
      </p:sp>
      <p:sp>
        <p:nvSpPr>
          <p:cNvPr id="4" name="灯片编号占位符 3"/>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0C913308-F349-4B6D-A68A-DD1791B4A57B}" type="slidenum">
              <a:rPr lang="zh-CN" altLang="en-US" smtClean="0"/>
              <a:t>‹#›</a:t>
            </a:fld>
            <a:endParaRPr lang="zh-CN" altLang="en-US"/>
          </a:p>
        </p:txBody>
      </p:sp>
    </p:spTree>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file:///D:\qq&#25991;&#20214;\712321467\Image\C2C\Image2\%7b75232B38-A165-1FB7-499C-2E1C792CACB5%7d.png"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pic>
        <p:nvPicPr>
          <p:cNvPr id="2" name="图片 1073743875" descr="学科网 zxxk.com"/>
          <p:cNvPicPr>
            <a:picLocks noChangeAspect="1"/>
          </p:cNvPicPr>
          <p:nvPr/>
        </p:nvPicPr>
        <p:blipFill>
          <a:blip r:embed="rId15" r:link="rId16"/>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pull/>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hyperlink" Target="&#30005;&#23376;&#25919;&#21153;&#26032;&#38395;.mp4"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8220;&#24517;&#35201;&#8221;&#8212;&#20840;&#29699;&#39318;&#23478;C2M&#30005;&#23376;&#21830;&#21153;&#24179;&#21488;.mp4" TargetMode="Externa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30005;&#23376;&#25968;&#25454;&#20132;&#25442;&#31616;&#20171;&#21450;&#24212;&#29992;.mp4" TargetMode="Externa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31227;&#21160;&#20114;&#32852;&#32593;&#32473;&#20256;&#32479;&#20225;&#19994;&#24102;&#26469;&#30340;&#25361;&#25112;.mp4" TargetMode="Externa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slideLayout" Target="../slideLayouts/slideLayout9.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s/_rels/slide28.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slideLayout" Target="../slideLayouts/slideLayout9.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8" Type="http://schemas.openxmlformats.org/officeDocument/2006/relationships/hyperlink" Target="http://www.ccidconsulting.com/" TargetMode="External"/><Relationship Id="rId3" Type="http://schemas.openxmlformats.org/officeDocument/2006/relationships/hyperlink" Target="http://ec.iresearch.cn/" TargetMode="External"/><Relationship Id="rId7" Type="http://schemas.openxmlformats.org/officeDocument/2006/relationships/hyperlink" Target="http://tech.sina.com.cn/" TargetMode="External"/><Relationship Id="rId2" Type="http://schemas.openxmlformats.org/officeDocument/2006/relationships/hyperlink" Target="https://top.chinaz.com/site_ec.iresearch.cn.html" TargetMode="External"/><Relationship Id="rId1" Type="http://schemas.openxmlformats.org/officeDocument/2006/relationships/slideLayout" Target="../slideLayouts/slideLayout9.xml"/><Relationship Id="rId6" Type="http://schemas.openxmlformats.org/officeDocument/2006/relationships/hyperlink" Target="http://www.paidai.com/" TargetMode="External"/><Relationship Id="rId5" Type="http://schemas.openxmlformats.org/officeDocument/2006/relationships/hyperlink" Target="http://www.ebrun.com/" TargetMode="External"/><Relationship Id="rId4" Type="http://schemas.openxmlformats.org/officeDocument/2006/relationships/hyperlink" Target="http://www.100ec.cn/"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9.png"/></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3.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0.pn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0.png"/><Relationship Id="rId7" Type="http://schemas.openxmlformats.org/officeDocument/2006/relationships/diagramColors" Target="../diagrams/colors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3" Type="http://schemas.openxmlformats.org/officeDocument/2006/relationships/hyperlink" Target="&#20114;&#32852;&#32593;+&#21307;&#30103;&#8212;&#8212;&#35753;&#32676;&#20247;&#20139;&#21463;&#20415;&#25463;&#21307;&#30103;&#26381;&#21153;.mp4"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2878717" y="1197194"/>
            <a:ext cx="3061435" cy="707886"/>
          </a:xfrm>
          <a:prstGeom prst="rect">
            <a:avLst/>
          </a:prstGeom>
        </p:spPr>
        <p:txBody>
          <a:bodyPr wrap="square">
            <a:spAutoFit/>
          </a:bodyPr>
          <a:lstStyle/>
          <a:p>
            <a:pPr fontAlgn="auto">
              <a:spcBef>
                <a:spcPct val="0"/>
              </a:spcBef>
              <a:spcAft>
                <a:spcPct val="0"/>
              </a:spcAft>
              <a:defRPr/>
            </a:pPr>
            <a:r>
              <a:rPr lang="zh-CN" altLang="en-US" sz="4000" spc="300" dirty="0">
                <a:solidFill>
                  <a:schemeClr val="tx1">
                    <a:lumMod val="65000"/>
                    <a:lumOff val="35000"/>
                  </a:schemeClr>
                </a:solidFill>
                <a:latin typeface="Agency FB" panose="020B0503020202020204" pitchFamily="34" charset="0"/>
                <a:ea typeface="微软雅黑" panose="020B0503020204020204" pitchFamily="34" charset="-122"/>
                <a:cs typeface="+mn-ea"/>
                <a:sym typeface="+mn-lt"/>
              </a:rPr>
              <a:t>学习情境一</a:t>
            </a:r>
          </a:p>
        </p:txBody>
      </p:sp>
      <p:sp>
        <p:nvSpPr>
          <p:cNvPr id="14" name="TextBox 7"/>
          <p:cNvSpPr>
            <a:spLocks noChangeArrowheads="1"/>
          </p:cNvSpPr>
          <p:nvPr/>
        </p:nvSpPr>
        <p:spPr bwMode="auto">
          <a:xfrm>
            <a:off x="2699792" y="1973644"/>
            <a:ext cx="4532764" cy="16619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54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走进电子商务选品</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par>
                          <p:cTn id="8" fill="hold" nodeType="afterGroup">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14"/>
                                        </p:tgtEl>
                                        <p:attrNameLst>
                                          <p:attrName>style.visibility</p:attrName>
                                        </p:attrNameLst>
                                      </p:cBhvr>
                                      <p:to>
                                        <p:strVal val="visible"/>
                                      </p:to>
                                    </p:set>
                                    <p:anim by="(-#ppt_w*2)" calcmode="lin" valueType="num">
                                      <p:cBhvr rctx="PPT">
                                        <p:cTn id="11" dur="500" autoRev="1" fill="hold">
                                          <p:stCondLst>
                                            <p:cond delay="0"/>
                                          </p:stCondLst>
                                        </p:cTn>
                                        <p:tgtEl>
                                          <p:spTgt spid="14"/>
                                        </p:tgtEl>
                                        <p:attrNameLst>
                                          <p:attrName>ppt_w</p:attrName>
                                        </p:attrNameLst>
                                      </p:cBhvr>
                                    </p:anim>
                                    <p:anim by="(#ppt_w*0.50)" calcmode="lin" valueType="num">
                                      <p:cBhvr>
                                        <p:cTn id="12" dur="500" decel="50000" autoRev="1" fill="hold">
                                          <p:stCondLst>
                                            <p:cond delay="0"/>
                                          </p:stCondLst>
                                        </p:cTn>
                                        <p:tgtEl>
                                          <p:spTgt spid="14"/>
                                        </p:tgtEl>
                                        <p:attrNameLst>
                                          <p:attrName>ppt_x</p:attrName>
                                        </p:attrNameLst>
                                      </p:cBhvr>
                                    </p:anim>
                                    <p:anim from="(-#ppt_h/2)" to="(#ppt_y)" calcmode="lin" valueType="num">
                                      <p:cBhvr>
                                        <p:cTn id="13" dur="1000" fill="hold">
                                          <p:stCondLst>
                                            <p:cond delay="0"/>
                                          </p:stCondLst>
                                        </p:cTn>
                                        <p:tgtEl>
                                          <p:spTgt spid="14"/>
                                        </p:tgtEl>
                                        <p:attrNameLst>
                                          <p:attrName>ppt_y</p:attrName>
                                        </p:attrNameLst>
                                      </p:cBhvr>
                                    </p:anim>
                                    <p:animRot by="21600000">
                                      <p:cBhvr>
                                        <p:cTn id="14" dur="1000" fill="hold">
                                          <p:stCondLst>
                                            <p:cond delay="0"/>
                                          </p:stCondLst>
                                        </p:cTn>
                                        <p:tgtEl>
                                          <p:spTgt spid="14"/>
                                        </p:tgtEl>
                                        <p:attrNameLst>
                                          <p:attrName>r</p:attrName>
                                        </p:attrNameLst>
                                      </p:cBhvr>
                                    </p:animRot>
                                  </p:childTnLst>
                                </p:cTn>
                              </p:par>
                            </p:childTnLst>
                          </p:cTn>
                        </p:par>
                        <p:par>
                          <p:cTn id="15" fill="hold" nodeType="afterGroup">
                            <p:stCondLst>
                              <p:cond delay="2200"/>
                            </p:stCondLst>
                            <p:childTnLst>
                              <p:par>
                                <p:cTn id="16" presetID="36" presetClass="emph" presetSubtype="0" fill="hold" grpId="1" nodeType="afterEffect">
                                  <p:stCondLst>
                                    <p:cond delay="0"/>
                                  </p:stCondLst>
                                  <p:iterate type="lt">
                                    <p:tmPct val="10000"/>
                                  </p:iterate>
                                  <p:childTnLst>
                                    <p:animScale>
                                      <p:cBhvr>
                                        <p:cTn id="17" dur="250" autoRev="1" fill="hold">
                                          <p:stCondLst>
                                            <p:cond delay="0"/>
                                          </p:stCondLst>
                                        </p:cTn>
                                        <p:tgtEl>
                                          <p:spTgt spid="14"/>
                                        </p:tgtEl>
                                      </p:cBhvr>
                                      <p:to x="80000" y="100000"/>
                                    </p:animScale>
                                    <p:anim by="(#ppt_w*0.10)" calcmode="lin" valueType="num">
                                      <p:cBhvr>
                                        <p:cTn id="18" dur="250" autoRev="1" fill="hold">
                                          <p:stCondLst>
                                            <p:cond delay="0"/>
                                          </p:stCondLst>
                                        </p:cTn>
                                        <p:tgtEl>
                                          <p:spTgt spid="14"/>
                                        </p:tgtEl>
                                        <p:attrNameLst>
                                          <p:attrName>ppt_x</p:attrName>
                                        </p:attrNameLst>
                                      </p:cBhvr>
                                    </p:anim>
                                    <p:anim by="(-#ppt_w*0.10)" calcmode="lin" valueType="num">
                                      <p:cBhvr>
                                        <p:cTn id="19" dur="250" autoRev="1" fill="hold">
                                          <p:stCondLst>
                                            <p:cond delay="0"/>
                                          </p:stCondLst>
                                        </p:cTn>
                                        <p:tgtEl>
                                          <p:spTgt spid="14"/>
                                        </p:tgtEl>
                                        <p:attrNameLst>
                                          <p:attrName>ppt_y</p:attrName>
                                        </p:attrNameLst>
                                      </p:cBhvr>
                                    </p:anim>
                                    <p:animRot by="-480000">
                                      <p:cBhvr>
                                        <p:cTn id="20" dur="250" autoRev="1"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4"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ECEF2CD-648D-4F10-9147-9550181EF8D6}"/>
              </a:ext>
            </a:extLst>
          </p:cNvPr>
          <p:cNvSpPr/>
          <p:nvPr/>
        </p:nvSpPr>
        <p:spPr>
          <a:xfrm>
            <a:off x="516798" y="937007"/>
            <a:ext cx="8050086" cy="2880981"/>
          </a:xfrm>
          <a:prstGeom prst="rect">
            <a:avLst/>
          </a:prstGeom>
        </p:spPr>
        <p:txBody>
          <a:bodyPr wrap="square">
            <a:spAutoFit/>
          </a:bodyPr>
          <a:lstStyle/>
          <a:p>
            <a:pPr indent="458816" algn="just">
              <a:lnSpc>
                <a:spcPct val="120000"/>
              </a:lnSpc>
              <a:spcBef>
                <a:spcPts val="750"/>
              </a:spcBef>
              <a:spcAft>
                <a:spcPts val="375"/>
              </a:spcAft>
            </a:pPr>
            <a:r>
              <a:rPr lang="en-US" altLang="zh-CN" sz="1949" b="1" dirty="0">
                <a:solidFill>
                  <a:srgbClr val="C00000"/>
                </a:solidFill>
                <a:ea typeface="黑体" panose="02010609060101010101" pitchFamily="49" charset="-122"/>
              </a:rPr>
              <a:t>6. O2O</a:t>
            </a:r>
            <a:r>
              <a:rPr lang="zh-CN" altLang="en-US" sz="1949" b="1" dirty="0">
                <a:solidFill>
                  <a:srgbClr val="C00000"/>
                </a:solidFill>
                <a:ea typeface="黑体" panose="02010609060101010101" pitchFamily="49" charset="-122"/>
              </a:rPr>
              <a:t>电子商务</a:t>
            </a:r>
            <a:endParaRPr lang="en-US" altLang="zh-CN" sz="1949" b="1" dirty="0">
              <a:solidFill>
                <a:srgbClr val="C00000"/>
              </a:solidFill>
              <a:ea typeface="黑体" panose="02010609060101010101" pitchFamily="49" charset="-122"/>
            </a:endParaRPr>
          </a:p>
          <a:p>
            <a:pPr indent="458816" algn="just">
              <a:lnSpc>
                <a:spcPct val="120000"/>
              </a:lnSpc>
            </a:pPr>
            <a:r>
              <a:rPr lang="en-US" altLang="zh-CN" sz="1799" dirty="0">
                <a:solidFill>
                  <a:schemeClr val="accent2"/>
                </a:solidFill>
                <a:ea typeface="黑体" panose="02010609060101010101" pitchFamily="49" charset="-122"/>
              </a:rPr>
              <a:t>O2O</a:t>
            </a:r>
            <a:r>
              <a:rPr lang="zh-CN" altLang="en-US" sz="1799" dirty="0">
                <a:solidFill>
                  <a:schemeClr val="accent2"/>
                </a:solidFill>
                <a:ea typeface="黑体" panose="02010609060101010101" pitchFamily="49" charset="-122"/>
              </a:rPr>
              <a:t>（</a:t>
            </a:r>
            <a:r>
              <a:rPr lang="en-US" altLang="zh-CN" sz="1799" dirty="0">
                <a:solidFill>
                  <a:schemeClr val="accent2"/>
                </a:solidFill>
                <a:ea typeface="黑体" panose="02010609060101010101" pitchFamily="49" charset="-122"/>
              </a:rPr>
              <a:t>Online to Offline</a:t>
            </a:r>
            <a:r>
              <a:rPr lang="zh-CN" altLang="en-US" sz="1799" dirty="0">
                <a:solidFill>
                  <a:schemeClr val="accent2"/>
                </a:solidFill>
                <a:ea typeface="黑体" panose="02010609060101010101" pitchFamily="49" charset="-122"/>
              </a:rPr>
              <a:t>）电子商务是指将线下商务与互联网结合在一起，让互联网成为线下交易的前台。</a:t>
            </a:r>
            <a:endParaRPr lang="en-US" altLang="zh-CN" sz="1799" dirty="0">
              <a:solidFill>
                <a:schemeClr val="accent2"/>
              </a:solidFill>
              <a:ea typeface="黑体" panose="02010609060101010101" pitchFamily="49" charset="-122"/>
            </a:endParaRPr>
          </a:p>
          <a:p>
            <a:pPr indent="458816" algn="just">
              <a:lnSpc>
                <a:spcPct val="120000"/>
              </a:lnSpc>
              <a:spcBef>
                <a:spcPts val="750"/>
              </a:spcBef>
              <a:spcAft>
                <a:spcPts val="750"/>
              </a:spcAft>
            </a:pPr>
            <a:r>
              <a:rPr lang="en-US" altLang="zh-CN" sz="1799" b="1" dirty="0">
                <a:solidFill>
                  <a:srgbClr val="C00000"/>
                </a:solidFill>
                <a:latin typeface="+mj-lt"/>
                <a:ea typeface="黑体" panose="02010609060101010101" pitchFamily="49" charset="-122"/>
              </a:rPr>
              <a:t>7. </a:t>
            </a:r>
            <a:r>
              <a:rPr lang="zh-CN" altLang="en-US" sz="1799" b="1" dirty="0">
                <a:solidFill>
                  <a:srgbClr val="C00000"/>
                </a:solidFill>
                <a:latin typeface="+mj-lt"/>
                <a:ea typeface="黑体" panose="02010609060101010101" pitchFamily="49" charset="-122"/>
              </a:rPr>
              <a:t>电子政务</a:t>
            </a:r>
          </a:p>
          <a:p>
            <a:pPr indent="458816" algn="just">
              <a:lnSpc>
                <a:spcPct val="120000"/>
              </a:lnSpc>
            </a:pPr>
            <a:r>
              <a:rPr lang="zh-CN" altLang="en-US" sz="1799" dirty="0">
                <a:solidFill>
                  <a:schemeClr val="accent2"/>
                </a:solidFill>
                <a:latin typeface="+mj-lt"/>
                <a:ea typeface="黑体" panose="02010609060101010101" pitchFamily="49" charset="-122"/>
              </a:rPr>
              <a:t>（</a:t>
            </a:r>
            <a:r>
              <a:rPr lang="en-US" altLang="zh-CN" sz="1799" dirty="0">
                <a:solidFill>
                  <a:schemeClr val="accent2"/>
                </a:solidFill>
                <a:latin typeface="+mj-lt"/>
                <a:ea typeface="黑体" panose="02010609060101010101" pitchFamily="49" charset="-122"/>
              </a:rPr>
              <a:t>1</a:t>
            </a:r>
            <a:r>
              <a:rPr lang="zh-CN" altLang="en-US" sz="1799" dirty="0">
                <a:solidFill>
                  <a:schemeClr val="accent2"/>
                </a:solidFill>
                <a:latin typeface="+mj-lt"/>
                <a:ea typeface="黑体" panose="02010609060101010101" pitchFamily="49" charset="-122"/>
              </a:rPr>
              <a:t>）</a:t>
            </a:r>
            <a:r>
              <a:rPr lang="en-US" altLang="zh-CN" sz="1799" dirty="0">
                <a:solidFill>
                  <a:schemeClr val="accent2"/>
                </a:solidFill>
                <a:latin typeface="+mj-lt"/>
                <a:ea typeface="黑体" panose="02010609060101010101" pitchFamily="49" charset="-122"/>
              </a:rPr>
              <a:t>G2B </a:t>
            </a:r>
            <a:r>
              <a:rPr lang="zh-CN" altLang="en-US" sz="1799" dirty="0">
                <a:solidFill>
                  <a:schemeClr val="accent2"/>
                </a:solidFill>
                <a:latin typeface="+mj-lt"/>
                <a:ea typeface="黑体" panose="02010609060101010101" pitchFamily="49" charset="-122"/>
              </a:rPr>
              <a:t>涵盖了政府与企业间的各项事；</a:t>
            </a:r>
          </a:p>
          <a:p>
            <a:pPr indent="458816" algn="just">
              <a:lnSpc>
                <a:spcPct val="120000"/>
              </a:lnSpc>
              <a:spcBef>
                <a:spcPts val="750"/>
              </a:spcBef>
            </a:pPr>
            <a:r>
              <a:rPr lang="zh-CN" altLang="en-US" sz="1799" dirty="0">
                <a:solidFill>
                  <a:schemeClr val="accent2"/>
                </a:solidFill>
                <a:latin typeface="+mj-lt"/>
                <a:ea typeface="黑体" panose="02010609060101010101" pitchFamily="49" charset="-122"/>
              </a:rPr>
              <a:t>（</a:t>
            </a:r>
            <a:r>
              <a:rPr lang="en-US" altLang="zh-CN" sz="1799" dirty="0">
                <a:solidFill>
                  <a:schemeClr val="accent2"/>
                </a:solidFill>
                <a:latin typeface="+mj-lt"/>
                <a:ea typeface="黑体" panose="02010609060101010101" pitchFamily="49" charset="-122"/>
              </a:rPr>
              <a:t>2</a:t>
            </a:r>
            <a:r>
              <a:rPr lang="zh-CN" altLang="en-US" sz="1799" dirty="0">
                <a:solidFill>
                  <a:schemeClr val="accent2"/>
                </a:solidFill>
                <a:latin typeface="+mj-lt"/>
                <a:ea typeface="黑体" panose="02010609060101010101" pitchFamily="49" charset="-122"/>
              </a:rPr>
              <a:t>）</a:t>
            </a:r>
            <a:r>
              <a:rPr lang="en-US" altLang="zh-CN" sz="1799" dirty="0">
                <a:solidFill>
                  <a:schemeClr val="accent2"/>
                </a:solidFill>
                <a:latin typeface="+mj-lt"/>
                <a:ea typeface="黑体" panose="02010609060101010101" pitchFamily="49" charset="-122"/>
              </a:rPr>
              <a:t>G2C </a:t>
            </a:r>
            <a:r>
              <a:rPr lang="zh-CN" altLang="en-US" sz="1799" dirty="0">
                <a:solidFill>
                  <a:schemeClr val="accent2"/>
                </a:solidFill>
                <a:latin typeface="+mj-lt"/>
                <a:ea typeface="黑体" panose="02010609060101010101" pitchFamily="49" charset="-122"/>
              </a:rPr>
              <a:t>涵盖了政府与公民之间的若干事务；</a:t>
            </a:r>
          </a:p>
          <a:p>
            <a:pPr indent="458816" algn="just">
              <a:lnSpc>
                <a:spcPct val="120000"/>
              </a:lnSpc>
              <a:spcBef>
                <a:spcPts val="750"/>
              </a:spcBef>
            </a:pPr>
            <a:r>
              <a:rPr lang="zh-CN" altLang="en-US" sz="1799" dirty="0">
                <a:solidFill>
                  <a:schemeClr val="accent2"/>
                </a:solidFill>
                <a:latin typeface="+mj-lt"/>
                <a:ea typeface="黑体" panose="02010609060101010101" pitchFamily="49" charset="-122"/>
              </a:rPr>
              <a:t>（</a:t>
            </a:r>
            <a:r>
              <a:rPr lang="en-US" altLang="zh-CN" sz="1799" dirty="0">
                <a:solidFill>
                  <a:schemeClr val="accent2"/>
                </a:solidFill>
                <a:latin typeface="+mj-lt"/>
                <a:ea typeface="黑体" panose="02010609060101010101" pitchFamily="49" charset="-122"/>
              </a:rPr>
              <a:t>3</a:t>
            </a:r>
            <a:r>
              <a:rPr lang="zh-CN" altLang="en-US" sz="1799" dirty="0">
                <a:solidFill>
                  <a:schemeClr val="accent2"/>
                </a:solidFill>
                <a:latin typeface="+mj-lt"/>
                <a:ea typeface="黑体" panose="02010609060101010101" pitchFamily="49" charset="-122"/>
              </a:rPr>
              <a:t>）</a:t>
            </a:r>
            <a:r>
              <a:rPr lang="en-US" altLang="zh-CN" sz="1799" dirty="0">
                <a:solidFill>
                  <a:schemeClr val="accent2"/>
                </a:solidFill>
                <a:latin typeface="+mj-lt"/>
                <a:ea typeface="黑体" panose="02010609060101010101" pitchFamily="49" charset="-122"/>
              </a:rPr>
              <a:t>G2G </a:t>
            </a:r>
            <a:r>
              <a:rPr lang="zh-CN" altLang="en-US" sz="1799" dirty="0">
                <a:solidFill>
                  <a:schemeClr val="accent2"/>
                </a:solidFill>
                <a:latin typeface="+mj-lt"/>
                <a:ea typeface="黑体" panose="02010609060101010101" pitchFamily="49" charset="-122"/>
              </a:rPr>
              <a:t>是指政府与政府间的电子政务。</a:t>
            </a:r>
          </a:p>
        </p:txBody>
      </p:sp>
      <p:pic>
        <p:nvPicPr>
          <p:cNvPr id="3" name="图片 -2147482611" descr="1-5">
            <a:extLst>
              <a:ext uri="{FF2B5EF4-FFF2-40B4-BE49-F238E27FC236}">
                <a16:creationId xmlns:a16="http://schemas.microsoft.com/office/drawing/2014/main" id="{CEA17351-7ABC-46A8-9A21-7C866B6D5FE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494860" y="3996400"/>
            <a:ext cx="4039747" cy="1004671"/>
          </a:xfrm>
          <a:prstGeom prst="rect">
            <a:avLst/>
          </a:prstGeom>
          <a:noFill/>
          <a:ln w="9525">
            <a:noFill/>
          </a:ln>
          <a:effectLst>
            <a:outerShdw blurRad="50800" dist="38100" dir="5400000" algn="t" rotWithShape="0">
              <a:prstClr val="black">
                <a:alpha val="40000"/>
              </a:prstClr>
            </a:outerShdw>
          </a:effectLst>
        </p:spPr>
      </p:pic>
      <p:pic>
        <p:nvPicPr>
          <p:cNvPr id="6" name="图片 5">
            <a:extLst>
              <a:ext uri="{FF2B5EF4-FFF2-40B4-BE49-F238E27FC236}">
                <a16:creationId xmlns:a16="http://schemas.microsoft.com/office/drawing/2014/main" id="{5CFC74A7-5ADD-FB39-72D9-1BC5B674286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191338" y="1815961"/>
            <a:ext cx="2148032" cy="1133683"/>
          </a:xfrm>
          <a:prstGeom prst="rect">
            <a:avLst/>
          </a:prstGeom>
        </p:spPr>
      </p:pic>
      <p:sp>
        <p:nvSpPr>
          <p:cNvPr id="4" name="文本框 3">
            <a:extLst>
              <a:ext uri="{FF2B5EF4-FFF2-40B4-BE49-F238E27FC236}">
                <a16:creationId xmlns:a16="http://schemas.microsoft.com/office/drawing/2014/main" id="{8BEEA4E9-7CB5-34AE-3B1F-2CDBA9B39DEF}"/>
              </a:ext>
            </a:extLst>
          </p:cNvPr>
          <p:cNvSpPr txBox="1"/>
          <p:nvPr/>
        </p:nvSpPr>
        <p:spPr>
          <a:xfrm>
            <a:off x="6038545" y="4411100"/>
            <a:ext cx="2666935" cy="323037"/>
          </a:xfrm>
          <a:prstGeom prst="rect">
            <a:avLst/>
          </a:prstGeom>
          <a:solidFill>
            <a:srgbClr val="00B0F0"/>
          </a:solidFill>
          <a:ln>
            <a:noFill/>
          </a:ln>
          <a:effectLst>
            <a:outerShdw blurRad="50800" dist="38100" dir="5400000" algn="t" rotWithShape="0">
              <a:prstClr val="black">
                <a:alpha val="40000"/>
              </a:prstClr>
            </a:outerShdw>
          </a:effectLst>
        </p:spPr>
        <p:txBody>
          <a:bodyPr wrap="square" rtlCol="0">
            <a:spAutoFit/>
          </a:bodyPr>
          <a:lstStyle/>
          <a:p>
            <a:r>
              <a:rPr lang="zh-CN" altLang="en-US" sz="1499" dirty="0">
                <a:solidFill>
                  <a:srgbClr val="F8F8F8"/>
                </a:solidFill>
                <a:latin typeface="+mj-lt"/>
                <a:ea typeface="黑体" panose="02010609060101010101" pitchFamily="49" charset="-122"/>
                <a:sym typeface="+mn-ea"/>
                <a:hlinkClick r:id="rId4" action="ppaction://hlinkfile"/>
              </a:rPr>
              <a:t>点击播放视频：</a:t>
            </a:r>
            <a:r>
              <a:rPr lang="zh-CN" altLang="en-US" sz="1499" dirty="0">
                <a:solidFill>
                  <a:srgbClr val="F8F8F8"/>
                </a:solidFill>
                <a:latin typeface="+mj-lt"/>
                <a:ea typeface="黑体" panose="02010609060101010101" pitchFamily="49" charset="-122"/>
                <a:hlinkClick r:id="rId4" action="ppaction://hlinkfile"/>
              </a:rPr>
              <a:t>电子政务新闻</a:t>
            </a:r>
            <a:endParaRPr lang="zh-CN" altLang="en-US" sz="1499" dirty="0">
              <a:solidFill>
                <a:srgbClr val="F8F8F8"/>
              </a:solidFill>
              <a:ea typeface="黑体" panose="02010609060101010101" pitchFamily="49" charset="-122"/>
            </a:endParaRPr>
          </a:p>
        </p:txBody>
      </p:sp>
      <p:pic>
        <p:nvPicPr>
          <p:cNvPr id="5" name="图片 4">
            <a:hlinkClick r:id="rId4" action="ppaction://hlinkfile"/>
            <a:extLst>
              <a:ext uri="{FF2B5EF4-FFF2-40B4-BE49-F238E27FC236}">
                <a16:creationId xmlns:a16="http://schemas.microsoft.com/office/drawing/2014/main" id="{D31976FD-EB74-E97B-E28F-868F4ABC4C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25447" y="3763281"/>
            <a:ext cx="493134" cy="493134"/>
          </a:xfrm>
          <a:prstGeom prst="rect">
            <a:avLst/>
          </a:prstGeom>
        </p:spPr>
      </p:pic>
    </p:spTree>
    <p:extLst>
      <p:ext uri="{BB962C8B-B14F-4D97-AF65-F5344CB8AC3E}">
        <p14:creationId xmlns:p14="http://schemas.microsoft.com/office/powerpoint/2010/main" val="167618061"/>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3C2AE9B-1D72-4AD4-8FB6-685478605932}"/>
              </a:ext>
            </a:extLst>
          </p:cNvPr>
          <p:cNvSpPr/>
          <p:nvPr/>
        </p:nvSpPr>
        <p:spPr>
          <a:xfrm>
            <a:off x="401666" y="682279"/>
            <a:ext cx="8340669" cy="3815019"/>
          </a:xfrm>
          <a:prstGeom prst="rect">
            <a:avLst/>
          </a:prstGeom>
        </p:spPr>
        <p:txBody>
          <a:bodyPr wrap="square">
            <a:spAutoFit/>
          </a:bodyPr>
          <a:lstStyle/>
          <a:p>
            <a:pPr algn="ctr">
              <a:lnSpc>
                <a:spcPct val="140000"/>
              </a:lnSpc>
              <a:spcBef>
                <a:spcPts val="750"/>
              </a:spcBef>
            </a:pPr>
            <a:r>
              <a:rPr lang="zh-CN" altLang="en-US" sz="2399" dirty="0">
                <a:solidFill>
                  <a:srgbClr val="0070C0"/>
                </a:solidFill>
                <a:latin typeface="方正大黑简体" panose="03000509000000000000" pitchFamily="65" charset="-122"/>
                <a:ea typeface="方正大黑简体" panose="03000509000000000000" pitchFamily="65" charset="-122"/>
              </a:rPr>
              <a:t>菜鸟C2M供应链升级，部分淘工厂享受“入仓即回款”服务</a:t>
            </a:r>
          </a:p>
          <a:p>
            <a:pPr indent="458816" algn="just">
              <a:lnSpc>
                <a:spcPct val="140000"/>
              </a:lnSpc>
              <a:spcBef>
                <a:spcPts val="750"/>
              </a:spcBef>
            </a:pPr>
            <a:r>
              <a:rPr lang="zh-CN" altLang="en-US" sz="1949" dirty="0">
                <a:solidFill>
                  <a:schemeClr val="accent2"/>
                </a:solidFill>
                <a:latin typeface="+mj-lt"/>
                <a:ea typeface="黑体" panose="02010609060101010101" pitchFamily="49" charset="-122"/>
              </a:rPr>
              <a:t>菜鸟供应链于2020年4月22日宣布将对淘宝C2M产业带上的淘工厂进行供应链升级：入驻产地仓的淘工厂，在享受基础的供应链服务以外，还能享受全托管服务，有机会优先获得“入仓即回款”等仓储融资福利。</a:t>
            </a:r>
          </a:p>
          <a:p>
            <a:pPr algn="l"/>
            <a:endParaRPr lang="zh-CN" altLang="en-US" sz="1349" dirty="0">
              <a:solidFill>
                <a:srgbClr val="000000"/>
              </a:solidFill>
              <a:latin typeface="Times New Roman" panose="02020603050405020304" pitchFamily="18" charset="0"/>
            </a:endParaRPr>
          </a:p>
          <a:p>
            <a:pPr indent="458816" algn="just">
              <a:lnSpc>
                <a:spcPct val="140000"/>
              </a:lnSpc>
            </a:pPr>
            <a:r>
              <a:rPr lang="en-US" altLang="zh-CN" sz="1949" dirty="0">
                <a:solidFill>
                  <a:schemeClr val="accent2"/>
                </a:solidFill>
                <a:latin typeface="+mj-lt"/>
                <a:ea typeface="黑体" panose="02010609060101010101" pitchFamily="49" charset="-122"/>
              </a:rPr>
              <a:t>2019</a:t>
            </a:r>
            <a:r>
              <a:rPr lang="zh-CN" altLang="en-US" sz="1949" dirty="0">
                <a:solidFill>
                  <a:schemeClr val="accent2"/>
                </a:solidFill>
                <a:latin typeface="+mj-lt"/>
                <a:ea typeface="黑体" panose="02010609060101010101" pitchFamily="49" charset="-122"/>
              </a:rPr>
              <a:t>年，菜鸟供应链开始为淘宝</a:t>
            </a:r>
            <a:r>
              <a:rPr lang="en-US" altLang="zh-CN" sz="1949" dirty="0">
                <a:solidFill>
                  <a:schemeClr val="accent2"/>
                </a:solidFill>
                <a:latin typeface="+mj-lt"/>
                <a:ea typeface="黑体" panose="02010609060101010101" pitchFamily="49" charset="-122"/>
              </a:rPr>
              <a:t>C2M</a:t>
            </a:r>
            <a:r>
              <a:rPr lang="zh-CN" altLang="en-US" sz="1949" dirty="0">
                <a:solidFill>
                  <a:schemeClr val="accent2"/>
                </a:solidFill>
                <a:latin typeface="+mj-lt"/>
                <a:ea typeface="黑体" panose="02010609060101010101" pitchFamily="49" charset="-122"/>
              </a:rPr>
              <a:t>产业带厂家提供稳定的供应链服务，通过在小家电产业集群的广东中山、有“全球最大的小商品批发市场”之称的浙江义乌等产业带开设产地仓，帮助入仓的淘工厂降低物流成本，大大缩短了从工厂生产到消费者收货的时间。这是因为菜鸟</a:t>
            </a:r>
            <a:r>
              <a:rPr lang="en-US" altLang="zh-CN" sz="1949" dirty="0">
                <a:solidFill>
                  <a:schemeClr val="accent2"/>
                </a:solidFill>
                <a:latin typeface="+mj-lt"/>
                <a:ea typeface="黑体" panose="02010609060101010101" pitchFamily="49" charset="-122"/>
              </a:rPr>
              <a:t>C2M</a:t>
            </a:r>
            <a:r>
              <a:rPr lang="zh-CN" altLang="en-US" sz="1949" dirty="0">
                <a:solidFill>
                  <a:schemeClr val="accent2"/>
                </a:solidFill>
                <a:latin typeface="+mj-lt"/>
                <a:ea typeface="黑体" panose="02010609060101010101" pitchFamily="49" charset="-122"/>
              </a:rPr>
              <a:t>产地仓</a:t>
            </a:r>
          </a:p>
        </p:txBody>
      </p:sp>
      <p:sp>
        <p:nvSpPr>
          <p:cNvPr id="4" name="文本框 3">
            <a:extLst>
              <a:ext uri="{FF2B5EF4-FFF2-40B4-BE49-F238E27FC236}">
                <a16:creationId xmlns:a16="http://schemas.microsoft.com/office/drawing/2014/main" id="{29DC7E7D-D957-4CE4-A26F-0F27A6FD7682}"/>
              </a:ext>
            </a:extLst>
          </p:cNvPr>
          <p:cNvSpPr txBox="1"/>
          <p:nvPr/>
        </p:nvSpPr>
        <p:spPr>
          <a:xfrm>
            <a:off x="1710800" y="4604522"/>
            <a:ext cx="5074581" cy="323037"/>
          </a:xfrm>
          <a:prstGeom prst="rect">
            <a:avLst/>
          </a:prstGeom>
          <a:solidFill>
            <a:srgbClr val="00B0F0"/>
          </a:solidFill>
          <a:ln>
            <a:noFill/>
          </a:ln>
          <a:effectLst>
            <a:outerShdw blurRad="50800" dist="38100" dir="5400000" algn="t" rotWithShape="0">
              <a:prstClr val="black">
                <a:alpha val="40000"/>
              </a:prstClr>
            </a:outerShdw>
          </a:effectLst>
        </p:spPr>
        <p:txBody>
          <a:bodyPr wrap="square" rtlCol="0">
            <a:spAutoFit/>
          </a:bodyPr>
          <a:lstStyle/>
          <a:p>
            <a:r>
              <a:rPr lang="zh-CN" altLang="en-US" sz="1499" dirty="0">
                <a:solidFill>
                  <a:srgbClr val="F8F8F8"/>
                </a:solidFill>
                <a:latin typeface="+mj-lt"/>
                <a:ea typeface="黑体" panose="02010609060101010101" pitchFamily="49" charset="-122"/>
                <a:sym typeface="+mn-ea"/>
                <a:hlinkClick r:id="rId2" action="ppaction://hlinkfile"/>
              </a:rPr>
              <a:t>点击播放视频：</a:t>
            </a:r>
            <a:r>
              <a:rPr lang="zh-CN" altLang="en-US" sz="1499" dirty="0">
                <a:solidFill>
                  <a:srgbClr val="F8F8F8"/>
                </a:solidFill>
                <a:latin typeface="+mj-lt"/>
                <a:ea typeface="黑体" panose="02010609060101010101" pitchFamily="49" charset="-122"/>
                <a:hlinkClick r:id="rId2" action="ppaction://hlinkfile"/>
              </a:rPr>
              <a:t>“必要”</a:t>
            </a:r>
            <a:r>
              <a:rPr lang="en-US" altLang="zh-CN" sz="1499" dirty="0">
                <a:solidFill>
                  <a:srgbClr val="F8F8F8"/>
                </a:solidFill>
                <a:latin typeface="+mj-lt"/>
                <a:ea typeface="黑体" panose="02010609060101010101" pitchFamily="49" charset="-122"/>
                <a:hlinkClick r:id="rId2" action="ppaction://hlinkfile"/>
              </a:rPr>
              <a:t>——</a:t>
            </a:r>
            <a:r>
              <a:rPr lang="zh-CN" altLang="en-US" sz="1499" dirty="0">
                <a:solidFill>
                  <a:srgbClr val="F8F8F8"/>
                </a:solidFill>
                <a:latin typeface="+mj-lt"/>
                <a:ea typeface="黑体" panose="02010609060101010101" pitchFamily="49" charset="-122"/>
                <a:hlinkClick r:id="rId2" action="ppaction://hlinkfile"/>
              </a:rPr>
              <a:t>全球首家C2M电子商务平台</a:t>
            </a:r>
            <a:endParaRPr lang="zh-CN" altLang="en-US" sz="1499" dirty="0">
              <a:solidFill>
                <a:srgbClr val="F8F8F8"/>
              </a:solidFill>
              <a:latin typeface="+mj-lt"/>
              <a:ea typeface="黑体" panose="02010609060101010101" pitchFamily="49" charset="-122"/>
            </a:endParaRPr>
          </a:p>
        </p:txBody>
      </p:sp>
      <p:pic>
        <p:nvPicPr>
          <p:cNvPr id="5" name="图片 4">
            <a:hlinkClick r:id="rId2" action="ppaction://hlinkfile"/>
            <a:extLst>
              <a:ext uri="{FF2B5EF4-FFF2-40B4-BE49-F238E27FC236}">
                <a16:creationId xmlns:a16="http://schemas.microsoft.com/office/drawing/2014/main" id="{A64CAE82-864B-48F3-842C-CA3ABA1525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5819" y="4507937"/>
            <a:ext cx="493134" cy="493134"/>
          </a:xfrm>
          <a:prstGeom prst="rect">
            <a:avLst/>
          </a:prstGeom>
        </p:spPr>
      </p:pic>
    </p:spTree>
    <p:extLst>
      <p:ext uri="{BB962C8B-B14F-4D97-AF65-F5344CB8AC3E}">
        <p14:creationId xmlns:p14="http://schemas.microsoft.com/office/powerpoint/2010/main" val="3955333811"/>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3C2AE9B-1D72-4AD4-8FB6-685478605932}"/>
              </a:ext>
            </a:extLst>
          </p:cNvPr>
          <p:cNvSpPr/>
          <p:nvPr/>
        </p:nvSpPr>
        <p:spPr>
          <a:xfrm>
            <a:off x="496139" y="790248"/>
            <a:ext cx="8151722" cy="3946145"/>
          </a:xfrm>
          <a:prstGeom prst="rect">
            <a:avLst/>
          </a:prstGeom>
        </p:spPr>
        <p:txBody>
          <a:bodyPr wrap="square">
            <a:spAutoFit/>
          </a:bodyPr>
          <a:lstStyle/>
          <a:p>
            <a:pPr algn="just">
              <a:lnSpc>
                <a:spcPct val="140000"/>
              </a:lnSpc>
              <a:spcBef>
                <a:spcPts val="750"/>
              </a:spcBef>
            </a:pPr>
            <a:r>
              <a:rPr lang="zh-CN" altLang="en-US" sz="1799" dirty="0">
                <a:solidFill>
                  <a:schemeClr val="accent2"/>
                </a:solidFill>
                <a:latin typeface="+mj-lt"/>
                <a:ea typeface="黑体" panose="02010609060101010101" pitchFamily="49" charset="-122"/>
              </a:rPr>
              <a:t>实现了仓配一体的高效联动。菜鸟</a:t>
            </a:r>
            <a:r>
              <a:rPr lang="en-US" altLang="zh-CN" sz="1799" dirty="0">
                <a:solidFill>
                  <a:schemeClr val="accent2"/>
                </a:solidFill>
                <a:latin typeface="+mj-lt"/>
                <a:ea typeface="黑体" panose="02010609060101010101" pitchFamily="49" charset="-122"/>
              </a:rPr>
              <a:t>C2M</a:t>
            </a:r>
            <a:r>
              <a:rPr lang="zh-CN" altLang="en-US" sz="1799" dirty="0">
                <a:solidFill>
                  <a:schemeClr val="accent2"/>
                </a:solidFill>
                <a:latin typeface="+mj-lt"/>
                <a:ea typeface="黑体" panose="02010609060101010101" pitchFamily="49" charset="-122"/>
              </a:rPr>
              <a:t>产地仓以快递分拨中心为基础，与快递公司联手打造“楼上打包、楼下发货”的极致发货速度。从菜鸟</a:t>
            </a:r>
            <a:r>
              <a:rPr lang="en-US" altLang="zh-CN" sz="1799" dirty="0">
                <a:solidFill>
                  <a:schemeClr val="accent2"/>
                </a:solidFill>
                <a:latin typeface="+mj-lt"/>
                <a:ea typeface="黑体" panose="02010609060101010101" pitchFamily="49" charset="-122"/>
              </a:rPr>
              <a:t>C2M</a:t>
            </a:r>
            <a:r>
              <a:rPr lang="zh-CN" altLang="en-US" sz="1799" dirty="0">
                <a:solidFill>
                  <a:schemeClr val="accent2"/>
                </a:solidFill>
                <a:latin typeface="+mj-lt"/>
                <a:ea typeface="黑体" panose="02010609060101010101" pitchFamily="49" charset="-122"/>
              </a:rPr>
              <a:t>产地仓发出的快递，有</a:t>
            </a:r>
            <a:r>
              <a:rPr lang="en-US" altLang="zh-CN" sz="1799" dirty="0">
                <a:solidFill>
                  <a:schemeClr val="accent2"/>
                </a:solidFill>
                <a:latin typeface="+mj-lt"/>
                <a:ea typeface="黑体" panose="02010609060101010101" pitchFamily="49" charset="-122"/>
              </a:rPr>
              <a:t>80%</a:t>
            </a:r>
            <a:r>
              <a:rPr lang="zh-CN" altLang="en-US" sz="1799" dirty="0">
                <a:solidFill>
                  <a:schemeClr val="accent2"/>
                </a:solidFill>
                <a:latin typeface="+mj-lt"/>
                <a:ea typeface="黑体" panose="02010609060101010101" pitchFamily="49" charset="-122"/>
              </a:rPr>
              <a:t>能做到隔日达。</a:t>
            </a:r>
            <a:endParaRPr lang="zh-CN" altLang="en-US" sz="1799" dirty="0">
              <a:solidFill>
                <a:srgbClr val="000000"/>
              </a:solidFill>
              <a:latin typeface="楷体" panose="02010609060101010101" pitchFamily="49" charset="-122"/>
              <a:ea typeface="楷体" panose="02010609060101010101" pitchFamily="49" charset="-122"/>
            </a:endParaRPr>
          </a:p>
          <a:p>
            <a:pPr indent="458816" algn="just">
              <a:lnSpc>
                <a:spcPct val="130000"/>
              </a:lnSpc>
              <a:spcBef>
                <a:spcPts val="750"/>
              </a:spcBef>
            </a:pPr>
            <a:r>
              <a:rPr lang="zh-CN" altLang="en-US" sz="1799" dirty="0">
                <a:solidFill>
                  <a:schemeClr val="accent2"/>
                </a:solidFill>
                <a:latin typeface="+mj-lt"/>
                <a:ea typeface="黑体" panose="02010609060101010101" pitchFamily="49" charset="-122"/>
              </a:rPr>
              <a:t>长期以来，工厂习惯于向</a:t>
            </a:r>
            <a:r>
              <a:rPr lang="en-US" altLang="zh-CN" sz="1799" dirty="0">
                <a:solidFill>
                  <a:schemeClr val="accent2"/>
                </a:solidFill>
                <a:latin typeface="+mj-lt"/>
                <a:ea typeface="黑体" panose="02010609060101010101" pitchFamily="49" charset="-122"/>
              </a:rPr>
              <a:t>B</a:t>
            </a:r>
            <a:r>
              <a:rPr lang="zh-CN" altLang="en-US" sz="1799" dirty="0">
                <a:solidFill>
                  <a:schemeClr val="accent2"/>
                </a:solidFill>
                <a:latin typeface="+mj-lt"/>
                <a:ea typeface="黑体" panose="02010609060101010101" pitchFamily="49" charset="-122"/>
              </a:rPr>
              <a:t>端经销商发货，菜鸟</a:t>
            </a:r>
            <a:r>
              <a:rPr lang="en-US" altLang="zh-CN" sz="1799" dirty="0">
                <a:solidFill>
                  <a:schemeClr val="accent2"/>
                </a:solidFill>
                <a:latin typeface="+mj-lt"/>
                <a:ea typeface="黑体" panose="02010609060101010101" pitchFamily="49" charset="-122"/>
              </a:rPr>
              <a:t>C2M</a:t>
            </a:r>
            <a:r>
              <a:rPr lang="zh-CN" altLang="en-US" sz="1799" dirty="0">
                <a:solidFill>
                  <a:schemeClr val="accent2"/>
                </a:solidFill>
                <a:latin typeface="+mj-lt"/>
                <a:ea typeface="黑体" panose="02010609060101010101" pitchFamily="49" charset="-122"/>
              </a:rPr>
              <a:t>产地仓为工厂解决了向</a:t>
            </a:r>
            <a:r>
              <a:rPr lang="en-US" altLang="zh-CN" sz="1799" dirty="0">
                <a:solidFill>
                  <a:schemeClr val="accent2"/>
                </a:solidFill>
                <a:latin typeface="+mj-lt"/>
                <a:ea typeface="黑体" panose="02010609060101010101" pitchFamily="49" charset="-122"/>
              </a:rPr>
              <a:t>C</a:t>
            </a:r>
            <a:r>
              <a:rPr lang="zh-CN" altLang="en-US" sz="1799" dirty="0">
                <a:solidFill>
                  <a:schemeClr val="accent2"/>
                </a:solidFill>
                <a:latin typeface="+mj-lt"/>
                <a:ea typeface="黑体" panose="02010609060101010101" pitchFamily="49" charset="-122"/>
              </a:rPr>
              <a:t>端消费者发货的难题，也让</a:t>
            </a:r>
            <a:r>
              <a:rPr lang="en-US" altLang="zh-CN" sz="1799" dirty="0">
                <a:solidFill>
                  <a:schemeClr val="accent2"/>
                </a:solidFill>
                <a:latin typeface="+mj-lt"/>
                <a:ea typeface="黑体" panose="02010609060101010101" pitchFamily="49" charset="-122"/>
              </a:rPr>
              <a:t>C</a:t>
            </a:r>
            <a:r>
              <a:rPr lang="zh-CN" altLang="en-US" sz="1799" dirty="0">
                <a:solidFill>
                  <a:schemeClr val="accent2"/>
                </a:solidFill>
                <a:latin typeface="+mj-lt"/>
                <a:ea typeface="黑体" panose="02010609060101010101" pitchFamily="49" charset="-122"/>
              </a:rPr>
              <a:t>端消费者的网购更有确定性。</a:t>
            </a:r>
          </a:p>
          <a:p>
            <a:pPr indent="458816" algn="just">
              <a:lnSpc>
                <a:spcPct val="130000"/>
              </a:lnSpc>
              <a:spcBef>
                <a:spcPts val="750"/>
              </a:spcBef>
            </a:pPr>
            <a:r>
              <a:rPr lang="zh-CN" altLang="en-US" sz="1799" dirty="0">
                <a:solidFill>
                  <a:schemeClr val="accent2"/>
                </a:solidFill>
                <a:latin typeface="+mj-lt"/>
                <a:ea typeface="黑体" panose="02010609060101010101" pitchFamily="49" charset="-122"/>
              </a:rPr>
              <a:t>淘工厂入驻菜鸟</a:t>
            </a:r>
            <a:r>
              <a:rPr lang="en-US" altLang="zh-CN" sz="1799" dirty="0">
                <a:solidFill>
                  <a:schemeClr val="accent2"/>
                </a:solidFill>
                <a:latin typeface="+mj-lt"/>
                <a:ea typeface="黑体" panose="02010609060101010101" pitchFamily="49" charset="-122"/>
              </a:rPr>
              <a:t>C2M</a:t>
            </a:r>
            <a:r>
              <a:rPr lang="zh-CN" altLang="en-US" sz="1799" dirty="0">
                <a:solidFill>
                  <a:schemeClr val="accent2"/>
                </a:solidFill>
                <a:latin typeface="+mj-lt"/>
                <a:ea typeface="黑体" panose="02010609060101010101" pitchFamily="49" charset="-122"/>
              </a:rPr>
              <a:t>产地仓后，只需要专心做好产品研发和生产。菜鸟将通过大数据结合平台流量权益、市场淡旺季等因素，为淘工厂提供生产、销售及入仓备货的预测服务，从而降低供应链履约成本、提升库存周转速度、改善有货率。而在此之前，淘工厂的厂长们只能自己凭经验进行生产和销售预测，营销活动也缺乏精确计划，导致经常出现滞销和断货问题。</a:t>
            </a:r>
          </a:p>
        </p:txBody>
      </p:sp>
    </p:spTree>
    <p:extLst>
      <p:ext uri="{BB962C8B-B14F-4D97-AF65-F5344CB8AC3E}">
        <p14:creationId xmlns:p14="http://schemas.microsoft.com/office/powerpoint/2010/main" val="2133599649"/>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3C2AE9B-1D72-4AD4-8FB6-685478605932}"/>
              </a:ext>
            </a:extLst>
          </p:cNvPr>
          <p:cNvSpPr/>
          <p:nvPr/>
        </p:nvSpPr>
        <p:spPr>
          <a:xfrm>
            <a:off x="563621" y="1289668"/>
            <a:ext cx="8016759" cy="1545744"/>
          </a:xfrm>
          <a:prstGeom prst="rect">
            <a:avLst/>
          </a:prstGeom>
        </p:spPr>
        <p:txBody>
          <a:bodyPr wrap="square">
            <a:spAutoFit/>
          </a:bodyPr>
          <a:lstStyle/>
          <a:p>
            <a:pPr algn="just">
              <a:lnSpc>
                <a:spcPct val="140000"/>
              </a:lnSpc>
              <a:spcBef>
                <a:spcPts val="750"/>
              </a:spcBef>
            </a:pPr>
            <a:r>
              <a:rPr lang="zh-CN" altLang="en-US" sz="2099" b="1" dirty="0">
                <a:solidFill>
                  <a:srgbClr val="C00000"/>
                </a:solidFill>
                <a:latin typeface="+mj-lt"/>
                <a:ea typeface="黑体" panose="02010609060101010101" pitchFamily="49" charset="-122"/>
              </a:rPr>
              <a:t>启发思考：</a:t>
            </a:r>
            <a:endParaRPr lang="en-US" altLang="zh-CN" sz="2099" b="1" dirty="0">
              <a:solidFill>
                <a:srgbClr val="C00000"/>
              </a:solidFill>
              <a:latin typeface="+mj-lt"/>
              <a:ea typeface="黑体" panose="02010609060101010101" pitchFamily="49" charset="-122"/>
            </a:endParaRPr>
          </a:p>
          <a:p>
            <a:pPr algn="just">
              <a:lnSpc>
                <a:spcPct val="140000"/>
              </a:lnSpc>
              <a:spcBef>
                <a:spcPts val="750"/>
              </a:spcBef>
            </a:pPr>
            <a:r>
              <a:rPr lang="en-US" altLang="zh-CN" sz="1949" b="1" dirty="0">
                <a:solidFill>
                  <a:schemeClr val="accent2"/>
                </a:solidFill>
                <a:latin typeface="+mj-lt"/>
                <a:ea typeface="黑体" panose="02010609060101010101" pitchFamily="49" charset="-122"/>
              </a:rPr>
              <a:t>1</a:t>
            </a:r>
            <a:r>
              <a:rPr lang="zh-CN" altLang="en-US" sz="1949" b="1" dirty="0">
                <a:solidFill>
                  <a:schemeClr val="accent2"/>
                </a:solidFill>
                <a:latin typeface="+mj-lt"/>
                <a:ea typeface="黑体" panose="02010609060101010101" pitchFamily="49" charset="-122"/>
              </a:rPr>
              <a:t>．菜鸟供应链是如何对淘宝</a:t>
            </a:r>
            <a:r>
              <a:rPr lang="en-US" altLang="zh-CN" sz="1949" b="1" dirty="0">
                <a:solidFill>
                  <a:schemeClr val="accent2"/>
                </a:solidFill>
                <a:latin typeface="+mj-lt"/>
                <a:ea typeface="黑体" panose="02010609060101010101" pitchFamily="49" charset="-122"/>
              </a:rPr>
              <a:t>C2M</a:t>
            </a:r>
            <a:r>
              <a:rPr lang="zh-CN" altLang="en-US" sz="1949" b="1" dirty="0">
                <a:solidFill>
                  <a:schemeClr val="accent2"/>
                </a:solidFill>
                <a:latin typeface="+mj-lt"/>
                <a:ea typeface="黑体" panose="02010609060101010101" pitchFamily="49" charset="-122"/>
              </a:rPr>
              <a:t>产业带上的淘工厂进行供应链升级的？</a:t>
            </a:r>
          </a:p>
          <a:p>
            <a:pPr algn="just">
              <a:lnSpc>
                <a:spcPct val="140000"/>
              </a:lnSpc>
              <a:spcBef>
                <a:spcPts val="750"/>
              </a:spcBef>
            </a:pPr>
            <a:r>
              <a:rPr lang="en-US" altLang="zh-CN" sz="1949" b="1" dirty="0">
                <a:solidFill>
                  <a:schemeClr val="accent2"/>
                </a:solidFill>
                <a:latin typeface="+mj-lt"/>
                <a:ea typeface="黑体" panose="02010609060101010101" pitchFamily="49" charset="-122"/>
              </a:rPr>
              <a:t>2</a:t>
            </a:r>
            <a:r>
              <a:rPr lang="zh-CN" altLang="en-US" sz="1949" b="1" dirty="0">
                <a:solidFill>
                  <a:schemeClr val="accent2"/>
                </a:solidFill>
                <a:latin typeface="+mj-lt"/>
                <a:ea typeface="黑体" panose="02010609060101010101" pitchFamily="49" charset="-122"/>
              </a:rPr>
              <a:t>．菜鸟供应链能为淘工厂提供哪些服务？</a:t>
            </a:r>
          </a:p>
        </p:txBody>
      </p:sp>
    </p:spTree>
    <p:extLst>
      <p:ext uri="{BB962C8B-B14F-4D97-AF65-F5344CB8AC3E}">
        <p14:creationId xmlns:p14="http://schemas.microsoft.com/office/powerpoint/2010/main" val="3452685384"/>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831D069-8E19-4A1A-BE1C-D492DB3751A7}"/>
              </a:ext>
            </a:extLst>
          </p:cNvPr>
          <p:cNvSpPr/>
          <p:nvPr/>
        </p:nvSpPr>
        <p:spPr>
          <a:xfrm>
            <a:off x="401666" y="621625"/>
            <a:ext cx="8340669" cy="4232505"/>
          </a:xfrm>
          <a:prstGeom prst="rect">
            <a:avLst/>
          </a:prstGeom>
        </p:spPr>
        <p:txBody>
          <a:bodyPr wrap="square">
            <a:spAutoFit/>
          </a:bodyPr>
          <a:lstStyle/>
          <a:p>
            <a:pPr algn="ctr">
              <a:lnSpc>
                <a:spcPct val="140000"/>
              </a:lnSpc>
              <a:spcBef>
                <a:spcPts val="750"/>
              </a:spcBef>
            </a:pPr>
            <a:r>
              <a:rPr lang="en-US" altLang="zh-CN" sz="2399" b="1" dirty="0">
                <a:solidFill>
                  <a:srgbClr val="0070C0"/>
                </a:solidFill>
                <a:latin typeface="+mj-lt"/>
                <a:ea typeface="方正大黑简体" panose="03000509000000000000" pitchFamily="65" charset="-122"/>
              </a:rPr>
              <a:t>C2M</a:t>
            </a:r>
            <a:r>
              <a:rPr lang="zh-CN" altLang="en-US" sz="2399" b="1" dirty="0">
                <a:solidFill>
                  <a:srgbClr val="0070C0"/>
                </a:solidFill>
                <a:latin typeface="+mj-lt"/>
                <a:ea typeface="方正大黑简体" panose="03000509000000000000" pitchFamily="65" charset="-122"/>
              </a:rPr>
              <a:t>与</a:t>
            </a:r>
            <a:r>
              <a:rPr lang="en-US" altLang="zh-CN" sz="2399" b="1" dirty="0">
                <a:solidFill>
                  <a:srgbClr val="0070C0"/>
                </a:solidFill>
                <a:latin typeface="+mj-lt"/>
                <a:ea typeface="方正大黑简体" panose="03000509000000000000" pitchFamily="65" charset="-122"/>
              </a:rPr>
              <a:t>C2B</a:t>
            </a:r>
          </a:p>
          <a:p>
            <a:pPr indent="458816" algn="just">
              <a:lnSpc>
                <a:spcPct val="140000"/>
              </a:lnSpc>
              <a:spcBef>
                <a:spcPts val="750"/>
              </a:spcBef>
            </a:pPr>
            <a:r>
              <a:rPr lang="zh-CN" altLang="en-US" sz="1949" dirty="0">
                <a:solidFill>
                  <a:schemeClr val="accent2"/>
                </a:solidFill>
                <a:latin typeface="+mj-lt"/>
                <a:ea typeface="黑体" panose="02010609060101010101" pitchFamily="49" charset="-122"/>
              </a:rPr>
              <a:t>和</a:t>
            </a:r>
            <a:r>
              <a:rPr lang="en-US" altLang="zh-CN" sz="1949" dirty="0">
                <a:solidFill>
                  <a:schemeClr val="accent2"/>
                </a:solidFill>
                <a:latin typeface="+mj-lt"/>
                <a:ea typeface="黑体" panose="02010609060101010101" pitchFamily="49" charset="-122"/>
              </a:rPr>
              <a:t>C2B</a:t>
            </a:r>
            <a:r>
              <a:rPr lang="zh-CN" altLang="en-US" sz="1949" dirty="0">
                <a:solidFill>
                  <a:schemeClr val="accent2"/>
                </a:solidFill>
                <a:latin typeface="+mj-lt"/>
                <a:ea typeface="黑体" panose="02010609060101010101" pitchFamily="49" charset="-122"/>
              </a:rPr>
              <a:t>相比，</a:t>
            </a:r>
            <a:r>
              <a:rPr lang="en-US" altLang="zh-CN" sz="1949" dirty="0">
                <a:solidFill>
                  <a:schemeClr val="accent2"/>
                </a:solidFill>
                <a:latin typeface="+mj-lt"/>
                <a:ea typeface="黑体" panose="02010609060101010101" pitchFamily="49" charset="-122"/>
              </a:rPr>
              <a:t>C2M</a:t>
            </a:r>
            <a:r>
              <a:rPr lang="zh-CN" altLang="en-US" sz="1949" dirty="0">
                <a:solidFill>
                  <a:schemeClr val="accent2"/>
                </a:solidFill>
                <a:latin typeface="+mj-lt"/>
                <a:ea typeface="黑体" panose="02010609060101010101" pitchFamily="49" charset="-122"/>
              </a:rPr>
              <a:t>的</a:t>
            </a:r>
            <a:r>
              <a:rPr lang="zh-CN" altLang="en-US" sz="1949" dirty="0">
                <a:solidFill>
                  <a:srgbClr val="C00000"/>
                </a:solidFill>
                <a:latin typeface="+mj-lt"/>
                <a:ea typeface="黑体" panose="02010609060101010101" pitchFamily="49" charset="-122"/>
              </a:rPr>
              <a:t>产品个性化和端到端销售</a:t>
            </a:r>
            <a:r>
              <a:rPr lang="zh-CN" altLang="en-US" sz="1949" dirty="0">
                <a:solidFill>
                  <a:schemeClr val="accent2"/>
                </a:solidFill>
                <a:latin typeface="+mj-lt"/>
                <a:ea typeface="黑体" panose="02010609060101010101" pitchFamily="49" charset="-122"/>
              </a:rPr>
              <a:t>更为深入、彻底。</a:t>
            </a:r>
          </a:p>
          <a:p>
            <a:pPr indent="458816" algn="just">
              <a:lnSpc>
                <a:spcPct val="140000"/>
              </a:lnSpc>
              <a:spcBef>
                <a:spcPts val="750"/>
              </a:spcBef>
            </a:pPr>
            <a:r>
              <a:rPr lang="zh-CN" altLang="en-US" sz="1949" dirty="0">
                <a:solidFill>
                  <a:srgbClr val="C00000"/>
                </a:solidFill>
                <a:latin typeface="+mj-lt"/>
                <a:ea typeface="黑体" panose="02010609060101010101" pitchFamily="49" charset="-122"/>
              </a:rPr>
              <a:t>在产品个性化方面</a:t>
            </a:r>
            <a:r>
              <a:rPr lang="zh-CN" altLang="en-US" sz="1949" dirty="0">
                <a:solidFill>
                  <a:schemeClr val="accent2"/>
                </a:solidFill>
                <a:latin typeface="+mj-lt"/>
                <a:ea typeface="黑体" panose="02010609060101010101" pitchFamily="49" charset="-122"/>
              </a:rPr>
              <a:t>，</a:t>
            </a:r>
            <a:r>
              <a:rPr lang="en-US" altLang="zh-CN" sz="1949" dirty="0">
                <a:solidFill>
                  <a:schemeClr val="accent2"/>
                </a:solidFill>
                <a:latin typeface="+mj-lt"/>
                <a:ea typeface="黑体" panose="02010609060101010101" pitchFamily="49" charset="-122"/>
              </a:rPr>
              <a:t>C2B</a:t>
            </a:r>
            <a:r>
              <a:rPr lang="zh-CN" altLang="en-US" sz="1949" dirty="0">
                <a:solidFill>
                  <a:schemeClr val="accent2"/>
                </a:solidFill>
                <a:latin typeface="+mj-lt"/>
                <a:ea typeface="黑体" panose="02010609060101010101" pitchFamily="49" charset="-122"/>
              </a:rPr>
              <a:t>模式的消费者大多通过网络平台发起定制，而最后定制出来的产品能满足一个特定群体的需求，表现为微调后的批量化生产；而</a:t>
            </a:r>
            <a:r>
              <a:rPr lang="en-US" altLang="zh-CN" sz="1949" dirty="0">
                <a:solidFill>
                  <a:schemeClr val="accent2"/>
                </a:solidFill>
                <a:latin typeface="+mj-lt"/>
                <a:ea typeface="黑体" panose="02010609060101010101" pitchFamily="49" charset="-122"/>
              </a:rPr>
              <a:t>C2M</a:t>
            </a:r>
            <a:r>
              <a:rPr lang="zh-CN" altLang="en-US" sz="1949" dirty="0">
                <a:solidFill>
                  <a:schemeClr val="accent2"/>
                </a:solidFill>
                <a:latin typeface="+mj-lt"/>
                <a:ea typeface="黑体" panose="02010609060101010101" pitchFamily="49" charset="-122"/>
              </a:rPr>
              <a:t>模式的个性化是消费者和制造厂商直接对接，消费者通过互联网平台提交个性化产品需求，最终的产品将依照消费者的需求生产，有可能是仅有一件的“孤品”。</a:t>
            </a:r>
          </a:p>
          <a:p>
            <a:pPr indent="458816" algn="just">
              <a:lnSpc>
                <a:spcPct val="140000"/>
              </a:lnSpc>
              <a:spcBef>
                <a:spcPts val="750"/>
              </a:spcBef>
            </a:pPr>
            <a:r>
              <a:rPr lang="zh-CN" altLang="en-US" sz="1949" dirty="0">
                <a:solidFill>
                  <a:srgbClr val="C00000"/>
                </a:solidFill>
                <a:latin typeface="+mj-lt"/>
                <a:ea typeface="黑体" panose="02010609060101010101" pitchFamily="49" charset="-122"/>
              </a:rPr>
              <a:t>在端到端销售方面</a:t>
            </a:r>
            <a:r>
              <a:rPr lang="zh-CN" altLang="en-US" sz="1949" dirty="0">
                <a:solidFill>
                  <a:schemeClr val="accent2"/>
                </a:solidFill>
                <a:latin typeface="+mj-lt"/>
                <a:ea typeface="黑体" panose="02010609060101010101" pitchFamily="49" charset="-122"/>
              </a:rPr>
              <a:t>，如果说</a:t>
            </a:r>
            <a:r>
              <a:rPr lang="en-US" altLang="zh-CN" sz="1949" dirty="0">
                <a:solidFill>
                  <a:schemeClr val="accent2"/>
                </a:solidFill>
                <a:latin typeface="+mj-lt"/>
                <a:ea typeface="黑体" panose="02010609060101010101" pitchFamily="49" charset="-122"/>
              </a:rPr>
              <a:t>C2B</a:t>
            </a:r>
            <a:r>
              <a:rPr lang="zh-CN" altLang="en-US" sz="1949" dirty="0">
                <a:solidFill>
                  <a:schemeClr val="accent2"/>
                </a:solidFill>
                <a:latin typeface="+mj-lt"/>
                <a:ea typeface="黑体" panose="02010609060101010101" pitchFamily="49" charset="-122"/>
              </a:rPr>
              <a:t>已经将销售环节减少至消费者、电商平台、制造厂商，那么</a:t>
            </a:r>
            <a:r>
              <a:rPr lang="en-US" altLang="zh-CN" sz="1949" dirty="0">
                <a:solidFill>
                  <a:schemeClr val="accent2"/>
                </a:solidFill>
                <a:latin typeface="+mj-lt"/>
                <a:ea typeface="黑体" panose="02010609060101010101" pitchFamily="49" charset="-122"/>
              </a:rPr>
              <a:t>C2M</a:t>
            </a:r>
            <a:r>
              <a:rPr lang="zh-CN" altLang="en-US" sz="1949" dirty="0">
                <a:solidFill>
                  <a:schemeClr val="accent2"/>
                </a:solidFill>
                <a:latin typeface="+mj-lt"/>
                <a:ea typeface="黑体" panose="02010609060101010101" pitchFamily="49" charset="-122"/>
              </a:rPr>
              <a:t>则更彻底地建立了消费者和制造厂商的直接连接。 </a:t>
            </a:r>
          </a:p>
        </p:txBody>
      </p:sp>
    </p:spTree>
    <p:extLst>
      <p:ext uri="{BB962C8B-B14F-4D97-AF65-F5344CB8AC3E}">
        <p14:creationId xmlns:p14="http://schemas.microsoft.com/office/powerpoint/2010/main" val="3448234628"/>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
            <a:extLst>
              <a:ext uri="{FF2B5EF4-FFF2-40B4-BE49-F238E27FC236}">
                <a16:creationId xmlns:a16="http://schemas.microsoft.com/office/drawing/2014/main" id="{CB7F18AA-CE00-4403-A495-E3D3893604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447" r="9943"/>
          <a:stretch>
            <a:fillRect/>
          </a:stretch>
        </p:blipFill>
        <p:spPr bwMode="auto">
          <a:xfrm>
            <a:off x="5902293" y="1637808"/>
            <a:ext cx="3150455" cy="293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接连接符 6">
            <a:extLst>
              <a:ext uri="{FF2B5EF4-FFF2-40B4-BE49-F238E27FC236}">
                <a16:creationId xmlns:a16="http://schemas.microsoft.com/office/drawing/2014/main" id="{9A6F708A-08EC-4E6A-9515-469FC25AD6DC}"/>
              </a:ext>
            </a:extLst>
          </p:cNvPr>
          <p:cNvCxnSpPr>
            <a:cxnSpLocks noChangeShapeType="1"/>
          </p:cNvCxnSpPr>
          <p:nvPr/>
        </p:nvCxnSpPr>
        <p:spPr bwMode="auto">
          <a:xfrm>
            <a:off x="1761157" y="1297271"/>
            <a:ext cx="0" cy="917642"/>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 name="组合 11">
            <a:extLst>
              <a:ext uri="{FF2B5EF4-FFF2-40B4-BE49-F238E27FC236}">
                <a16:creationId xmlns:a16="http://schemas.microsoft.com/office/drawing/2014/main" id="{DF4B9980-C1E6-416E-A107-91BD68AA4AA8}"/>
              </a:ext>
            </a:extLst>
          </p:cNvPr>
          <p:cNvGrpSpPr/>
          <p:nvPr/>
        </p:nvGrpSpPr>
        <p:grpSpPr>
          <a:xfrm>
            <a:off x="470216" y="1148829"/>
            <a:ext cx="1210699" cy="1214526"/>
            <a:chOff x="278994" y="1462106"/>
            <a:chExt cx="1614896" cy="1620000"/>
          </a:xfrm>
        </p:grpSpPr>
        <p:sp>
          <p:nvSpPr>
            <p:cNvPr id="3" name="Freeform 5">
              <a:extLst>
                <a:ext uri="{FF2B5EF4-FFF2-40B4-BE49-F238E27FC236}">
                  <a16:creationId xmlns:a16="http://schemas.microsoft.com/office/drawing/2014/main" id="{FA457A53-DCF0-4455-9084-E5FD651F52A9}"/>
                </a:ext>
              </a:extLst>
            </p:cNvPr>
            <p:cNvSpPr>
              <a:spLocks noChangeAspect="1"/>
            </p:cNvSpPr>
            <p:nvPr/>
          </p:nvSpPr>
          <p:spPr bwMode="auto">
            <a:xfrm>
              <a:off x="278994" y="1462106"/>
              <a:ext cx="1614896" cy="1620000"/>
            </a:xfrm>
            <a:custGeom>
              <a:avLst/>
              <a:gdLst>
                <a:gd name="T0" fmla="*/ 153789205 w 1114"/>
                <a:gd name="T1" fmla="*/ 725351912 h 1116"/>
                <a:gd name="T2" fmla="*/ 185523429 w 1114"/>
                <a:gd name="T3" fmla="*/ 135442658 h 1116"/>
                <a:gd name="T4" fmla="*/ 626548849 w 1114"/>
                <a:gd name="T5" fmla="*/ 62009424 h 1116"/>
                <a:gd name="T6" fmla="*/ 866589652 w 1114"/>
                <a:gd name="T7" fmla="*/ 74248898 h 1116"/>
                <a:gd name="T8" fmla="*/ 863335045 w 1114"/>
                <a:gd name="T9" fmla="*/ 328815517 h 1116"/>
                <a:gd name="T10" fmla="*/ 742093715 w 1114"/>
                <a:gd name="T11" fmla="*/ 756357076 h 1116"/>
                <a:gd name="T12" fmla="*/ 153789205 w 1114"/>
                <a:gd name="T13" fmla="*/ 725351912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349" b="1">
                <a:latin typeface="黑体" panose="02010609060101010101" pitchFamily="49" charset="-122"/>
                <a:ea typeface="黑体" panose="02010609060101010101" pitchFamily="49" charset="-122"/>
              </a:endParaRPr>
            </a:p>
          </p:txBody>
        </p:sp>
        <p:sp>
          <p:nvSpPr>
            <p:cNvPr id="5" name="TextBox 7">
              <a:extLst>
                <a:ext uri="{FF2B5EF4-FFF2-40B4-BE49-F238E27FC236}">
                  <a16:creationId xmlns:a16="http://schemas.microsoft.com/office/drawing/2014/main" id="{C69B77B0-3A77-4983-88D6-2578750FA538}"/>
                </a:ext>
              </a:extLst>
            </p:cNvPr>
            <p:cNvSpPr txBox="1">
              <a:spLocks noChangeArrowheads="1"/>
            </p:cNvSpPr>
            <p:nvPr/>
          </p:nvSpPr>
          <p:spPr bwMode="auto">
            <a:xfrm>
              <a:off x="374140" y="1856608"/>
              <a:ext cx="1485972" cy="861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799" b="1" dirty="0">
                  <a:solidFill>
                    <a:srgbClr val="F8F8F8"/>
                  </a:solidFill>
                  <a:latin typeface="黑体" panose="02010609060101010101" pitchFamily="49" charset="-122"/>
                  <a:ea typeface="黑体" panose="02010609060101010101" pitchFamily="49" charset="-122"/>
                </a:rPr>
                <a:t>电子</a:t>
              </a:r>
              <a:endParaRPr lang="en-US" altLang="zh-CN" sz="1799" b="1" dirty="0">
                <a:solidFill>
                  <a:srgbClr val="F8F8F8"/>
                </a:solidFill>
                <a:latin typeface="黑体" panose="02010609060101010101" pitchFamily="49" charset="-122"/>
                <a:ea typeface="黑体" panose="02010609060101010101" pitchFamily="49" charset="-122"/>
              </a:endParaRPr>
            </a:p>
            <a:p>
              <a:pPr algn="ctr" eaLnBrk="1" hangingPunct="1">
                <a:spcBef>
                  <a:spcPct val="0"/>
                </a:spcBef>
                <a:buFontTx/>
                <a:buNone/>
              </a:pPr>
              <a:r>
                <a:rPr lang="zh-CN" altLang="en-US" sz="1799" b="1" dirty="0">
                  <a:solidFill>
                    <a:srgbClr val="F8F8F8"/>
                  </a:solidFill>
                  <a:latin typeface="黑体" panose="02010609060101010101" pitchFamily="49" charset="-122"/>
                  <a:ea typeface="黑体" panose="02010609060101010101" pitchFamily="49" charset="-122"/>
                </a:rPr>
                <a:t>商务</a:t>
              </a:r>
            </a:p>
          </p:txBody>
        </p:sp>
      </p:grpSp>
      <p:cxnSp>
        <p:nvCxnSpPr>
          <p:cNvPr id="7" name="直接连接符 9">
            <a:extLst>
              <a:ext uri="{FF2B5EF4-FFF2-40B4-BE49-F238E27FC236}">
                <a16:creationId xmlns:a16="http://schemas.microsoft.com/office/drawing/2014/main" id="{A6E62A98-93C5-47B2-A99F-44F991084CA4}"/>
              </a:ext>
            </a:extLst>
          </p:cNvPr>
          <p:cNvCxnSpPr>
            <a:cxnSpLocks noChangeShapeType="1"/>
          </p:cNvCxnSpPr>
          <p:nvPr/>
        </p:nvCxnSpPr>
        <p:spPr bwMode="auto">
          <a:xfrm>
            <a:off x="1761157" y="2531380"/>
            <a:ext cx="0" cy="917642"/>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1" name="组合 10">
            <a:extLst>
              <a:ext uri="{FF2B5EF4-FFF2-40B4-BE49-F238E27FC236}">
                <a16:creationId xmlns:a16="http://schemas.microsoft.com/office/drawing/2014/main" id="{1C2D1098-CFE3-4EE8-938A-F6654ABBE6FB}"/>
              </a:ext>
            </a:extLst>
          </p:cNvPr>
          <p:cNvGrpSpPr/>
          <p:nvPr/>
        </p:nvGrpSpPr>
        <p:grpSpPr>
          <a:xfrm>
            <a:off x="470216" y="2382938"/>
            <a:ext cx="1210699" cy="1214526"/>
            <a:chOff x="309403" y="3465184"/>
            <a:chExt cx="1614896" cy="1620000"/>
          </a:xfrm>
        </p:grpSpPr>
        <p:sp>
          <p:nvSpPr>
            <p:cNvPr id="6" name="Freeform 5">
              <a:extLst>
                <a:ext uri="{FF2B5EF4-FFF2-40B4-BE49-F238E27FC236}">
                  <a16:creationId xmlns:a16="http://schemas.microsoft.com/office/drawing/2014/main" id="{EE529A41-0385-4A8A-9B29-01F20240D543}"/>
                </a:ext>
              </a:extLst>
            </p:cNvPr>
            <p:cNvSpPr>
              <a:spLocks noChangeAspect="1"/>
            </p:cNvSpPr>
            <p:nvPr/>
          </p:nvSpPr>
          <p:spPr bwMode="auto">
            <a:xfrm>
              <a:off x="309403" y="3465184"/>
              <a:ext cx="1614896" cy="1620000"/>
            </a:xfrm>
            <a:custGeom>
              <a:avLst/>
              <a:gdLst>
                <a:gd name="T0" fmla="*/ 153789205 w 1114"/>
                <a:gd name="T1" fmla="*/ 725351912 h 1116"/>
                <a:gd name="T2" fmla="*/ 185523429 w 1114"/>
                <a:gd name="T3" fmla="*/ 135442658 h 1116"/>
                <a:gd name="T4" fmla="*/ 626548849 w 1114"/>
                <a:gd name="T5" fmla="*/ 62009424 h 1116"/>
                <a:gd name="T6" fmla="*/ 866589652 w 1114"/>
                <a:gd name="T7" fmla="*/ 74248898 h 1116"/>
                <a:gd name="T8" fmla="*/ 863335045 w 1114"/>
                <a:gd name="T9" fmla="*/ 328815517 h 1116"/>
                <a:gd name="T10" fmla="*/ 742093715 w 1114"/>
                <a:gd name="T11" fmla="*/ 756357076 h 1116"/>
                <a:gd name="T12" fmla="*/ 153789205 w 1114"/>
                <a:gd name="T13" fmla="*/ 725351912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349" b="1">
                <a:latin typeface="黑体" panose="02010609060101010101" pitchFamily="49" charset="-122"/>
                <a:ea typeface="黑体" panose="02010609060101010101" pitchFamily="49" charset="-122"/>
              </a:endParaRPr>
            </a:p>
          </p:txBody>
        </p:sp>
        <p:sp>
          <p:nvSpPr>
            <p:cNvPr id="8" name="TextBox 10">
              <a:extLst>
                <a:ext uri="{FF2B5EF4-FFF2-40B4-BE49-F238E27FC236}">
                  <a16:creationId xmlns:a16="http://schemas.microsoft.com/office/drawing/2014/main" id="{367AA24E-2AFF-4E2E-B59D-79B18114FBEC}"/>
                </a:ext>
              </a:extLst>
            </p:cNvPr>
            <p:cNvSpPr txBox="1">
              <a:spLocks noChangeArrowheads="1"/>
            </p:cNvSpPr>
            <p:nvPr/>
          </p:nvSpPr>
          <p:spPr bwMode="auto">
            <a:xfrm>
              <a:off x="451253" y="3649819"/>
              <a:ext cx="1440900" cy="1231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799" b="1" dirty="0">
                  <a:solidFill>
                    <a:srgbClr val="F8F8F8"/>
                  </a:solidFill>
                  <a:latin typeface="黑体" panose="02010609060101010101" pitchFamily="49" charset="-122"/>
                  <a:ea typeface="黑体" panose="02010609060101010101" pitchFamily="49" charset="-122"/>
                </a:rPr>
                <a:t>国（境）内电子</a:t>
              </a:r>
              <a:endParaRPr lang="en-US" altLang="zh-CN" sz="1799" b="1" dirty="0">
                <a:solidFill>
                  <a:srgbClr val="F8F8F8"/>
                </a:solidFill>
                <a:latin typeface="黑体" panose="02010609060101010101" pitchFamily="49" charset="-122"/>
                <a:ea typeface="黑体" panose="02010609060101010101" pitchFamily="49" charset="-122"/>
              </a:endParaRPr>
            </a:p>
            <a:p>
              <a:pPr algn="ctr" eaLnBrk="1" hangingPunct="1">
                <a:spcBef>
                  <a:spcPct val="0"/>
                </a:spcBef>
                <a:buFontTx/>
                <a:buNone/>
              </a:pPr>
              <a:r>
                <a:rPr lang="zh-CN" altLang="en-US" sz="1799" b="1" dirty="0">
                  <a:solidFill>
                    <a:srgbClr val="F8F8F8"/>
                  </a:solidFill>
                  <a:latin typeface="黑体" panose="02010609060101010101" pitchFamily="49" charset="-122"/>
                  <a:ea typeface="黑体" panose="02010609060101010101" pitchFamily="49" charset="-122"/>
                </a:rPr>
                <a:t>商务</a:t>
              </a:r>
            </a:p>
          </p:txBody>
        </p:sp>
      </p:grpSp>
      <p:sp>
        <p:nvSpPr>
          <p:cNvPr id="9" name="TextBox 14">
            <a:extLst>
              <a:ext uri="{FF2B5EF4-FFF2-40B4-BE49-F238E27FC236}">
                <a16:creationId xmlns:a16="http://schemas.microsoft.com/office/drawing/2014/main" id="{1A5ECF2A-81D0-4553-8F62-A12076B60F41}"/>
              </a:ext>
            </a:extLst>
          </p:cNvPr>
          <p:cNvSpPr txBox="1">
            <a:spLocks noChangeArrowheads="1"/>
          </p:cNvSpPr>
          <p:nvPr/>
        </p:nvSpPr>
        <p:spPr bwMode="auto">
          <a:xfrm>
            <a:off x="1852799" y="1587795"/>
            <a:ext cx="4005588" cy="359714"/>
          </a:xfrm>
          <a:prstGeom prst="rect">
            <a:avLst/>
          </a:prstGeom>
          <a:noFill/>
          <a:ln w="19050">
            <a:solidFill>
              <a:schemeClr val="bg1">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lnSpc>
                <a:spcPct val="110000"/>
              </a:lnSpc>
              <a:spcBef>
                <a:spcPct val="0"/>
              </a:spcBef>
              <a:buFontTx/>
              <a:buNone/>
            </a:pPr>
            <a:r>
              <a:rPr lang="zh-CN" altLang="en-US" sz="1799" dirty="0">
                <a:latin typeface="黑体" panose="02010609060101010101" pitchFamily="49" charset="-122"/>
                <a:ea typeface="黑体" panose="02010609060101010101" pitchFamily="49" charset="-122"/>
              </a:rPr>
              <a:t>在本城市或本地区内开展的电子商务</a:t>
            </a:r>
          </a:p>
        </p:txBody>
      </p:sp>
      <p:sp>
        <p:nvSpPr>
          <p:cNvPr id="10" name="TextBox 15">
            <a:extLst>
              <a:ext uri="{FF2B5EF4-FFF2-40B4-BE49-F238E27FC236}">
                <a16:creationId xmlns:a16="http://schemas.microsoft.com/office/drawing/2014/main" id="{543E22D3-5BDF-4A36-A4B7-D2681379B90E}"/>
              </a:ext>
            </a:extLst>
          </p:cNvPr>
          <p:cNvSpPr txBox="1">
            <a:spLocks noChangeArrowheads="1"/>
          </p:cNvSpPr>
          <p:nvPr/>
        </p:nvSpPr>
        <p:spPr bwMode="auto">
          <a:xfrm>
            <a:off x="1852798" y="2669613"/>
            <a:ext cx="4025391" cy="664284"/>
          </a:xfrm>
          <a:prstGeom prst="rect">
            <a:avLst/>
          </a:prstGeom>
          <a:noFill/>
          <a:ln w="19050">
            <a:solidFill>
              <a:schemeClr val="bg1">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lnSpc>
                <a:spcPct val="110000"/>
              </a:lnSpc>
              <a:spcBef>
                <a:spcPct val="0"/>
              </a:spcBef>
              <a:buFontTx/>
              <a:buNone/>
            </a:pPr>
            <a:r>
              <a:rPr lang="zh-CN" altLang="en-US" sz="1799" dirty="0">
                <a:latin typeface="黑体" panose="02010609060101010101" pitchFamily="49" charset="-122"/>
                <a:ea typeface="黑体" panose="02010609060101010101" pitchFamily="49" charset="-122"/>
              </a:rPr>
              <a:t>在本国（或某一关境）范围内开展的电子商务活动</a:t>
            </a:r>
          </a:p>
        </p:txBody>
      </p:sp>
      <p:sp>
        <p:nvSpPr>
          <p:cNvPr id="13" name="矩形 12">
            <a:extLst>
              <a:ext uri="{FF2B5EF4-FFF2-40B4-BE49-F238E27FC236}">
                <a16:creationId xmlns:a16="http://schemas.microsoft.com/office/drawing/2014/main" id="{C31BC0D8-74BA-4F4E-9BBB-09B62527ACA8}"/>
              </a:ext>
            </a:extLst>
          </p:cNvPr>
          <p:cNvSpPr/>
          <p:nvPr/>
        </p:nvSpPr>
        <p:spPr>
          <a:xfrm>
            <a:off x="631102" y="682278"/>
            <a:ext cx="4801314" cy="461537"/>
          </a:xfrm>
          <a:prstGeom prst="rect">
            <a:avLst/>
          </a:prstGeom>
        </p:spPr>
        <p:txBody>
          <a:bodyPr wrap="none">
            <a:spAutoFit/>
          </a:bodyPr>
          <a:lstStyle/>
          <a:p>
            <a:r>
              <a:rPr lang="zh-CN" altLang="en-US" sz="2399" dirty="0">
                <a:solidFill>
                  <a:schemeClr val="accent2"/>
                </a:solidFill>
                <a:latin typeface="方正大黑简体" panose="03000509000000000000" pitchFamily="65" charset="-122"/>
                <a:ea typeface="方正大黑简体" panose="03000509000000000000" pitchFamily="65" charset="-122"/>
              </a:rPr>
              <a:t>（二）按开展交易的地域范围分类</a:t>
            </a:r>
          </a:p>
        </p:txBody>
      </p:sp>
      <p:cxnSp>
        <p:nvCxnSpPr>
          <p:cNvPr id="19" name="直接连接符 9">
            <a:extLst>
              <a:ext uri="{FF2B5EF4-FFF2-40B4-BE49-F238E27FC236}">
                <a16:creationId xmlns:a16="http://schemas.microsoft.com/office/drawing/2014/main" id="{9F2515F2-8345-D055-C71D-ED874467E9F1}"/>
              </a:ext>
            </a:extLst>
          </p:cNvPr>
          <p:cNvCxnSpPr>
            <a:cxnSpLocks noChangeShapeType="1"/>
          </p:cNvCxnSpPr>
          <p:nvPr/>
        </p:nvCxnSpPr>
        <p:spPr bwMode="auto">
          <a:xfrm>
            <a:off x="1740875" y="3881002"/>
            <a:ext cx="0" cy="917642"/>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0" name="组合 19">
            <a:extLst>
              <a:ext uri="{FF2B5EF4-FFF2-40B4-BE49-F238E27FC236}">
                <a16:creationId xmlns:a16="http://schemas.microsoft.com/office/drawing/2014/main" id="{19D299D3-4E50-A65F-55A4-69BCA40EE46B}"/>
              </a:ext>
            </a:extLst>
          </p:cNvPr>
          <p:cNvGrpSpPr/>
          <p:nvPr/>
        </p:nvGrpSpPr>
        <p:grpSpPr>
          <a:xfrm>
            <a:off x="449933" y="3732560"/>
            <a:ext cx="1210699" cy="1218698"/>
            <a:chOff x="309403" y="3465184"/>
            <a:chExt cx="1614896" cy="1625565"/>
          </a:xfrm>
        </p:grpSpPr>
        <p:sp>
          <p:nvSpPr>
            <p:cNvPr id="21" name="Freeform 5">
              <a:extLst>
                <a:ext uri="{FF2B5EF4-FFF2-40B4-BE49-F238E27FC236}">
                  <a16:creationId xmlns:a16="http://schemas.microsoft.com/office/drawing/2014/main" id="{7ABD2692-0F85-0A19-BE9A-92C8D8F7D8EA}"/>
                </a:ext>
              </a:extLst>
            </p:cNvPr>
            <p:cNvSpPr>
              <a:spLocks noChangeAspect="1"/>
            </p:cNvSpPr>
            <p:nvPr/>
          </p:nvSpPr>
          <p:spPr bwMode="auto">
            <a:xfrm>
              <a:off x="309403" y="3465184"/>
              <a:ext cx="1614896" cy="1620000"/>
            </a:xfrm>
            <a:custGeom>
              <a:avLst/>
              <a:gdLst>
                <a:gd name="T0" fmla="*/ 153789205 w 1114"/>
                <a:gd name="T1" fmla="*/ 725351912 h 1116"/>
                <a:gd name="T2" fmla="*/ 185523429 w 1114"/>
                <a:gd name="T3" fmla="*/ 135442658 h 1116"/>
                <a:gd name="T4" fmla="*/ 626548849 w 1114"/>
                <a:gd name="T5" fmla="*/ 62009424 h 1116"/>
                <a:gd name="T6" fmla="*/ 866589652 w 1114"/>
                <a:gd name="T7" fmla="*/ 74248898 h 1116"/>
                <a:gd name="T8" fmla="*/ 863335045 w 1114"/>
                <a:gd name="T9" fmla="*/ 328815517 h 1116"/>
                <a:gd name="T10" fmla="*/ 742093715 w 1114"/>
                <a:gd name="T11" fmla="*/ 756357076 h 1116"/>
                <a:gd name="T12" fmla="*/ 153789205 w 1114"/>
                <a:gd name="T13" fmla="*/ 725351912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rgbClr val="007D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349" b="1">
                <a:latin typeface="黑体" panose="02010609060101010101" pitchFamily="49" charset="-122"/>
                <a:ea typeface="黑体" panose="02010609060101010101" pitchFamily="49" charset="-122"/>
              </a:endParaRPr>
            </a:p>
          </p:txBody>
        </p:sp>
        <p:sp>
          <p:nvSpPr>
            <p:cNvPr id="22" name="TextBox 10">
              <a:extLst>
                <a:ext uri="{FF2B5EF4-FFF2-40B4-BE49-F238E27FC236}">
                  <a16:creationId xmlns:a16="http://schemas.microsoft.com/office/drawing/2014/main" id="{6442FCEE-D2EF-5F95-9599-C12831C5194B}"/>
                </a:ext>
              </a:extLst>
            </p:cNvPr>
            <p:cNvSpPr txBox="1">
              <a:spLocks noChangeArrowheads="1"/>
            </p:cNvSpPr>
            <p:nvPr/>
          </p:nvSpPr>
          <p:spPr bwMode="auto">
            <a:xfrm>
              <a:off x="451253" y="3859675"/>
              <a:ext cx="1440900" cy="1231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799" b="1" dirty="0">
                  <a:solidFill>
                    <a:srgbClr val="F8F8F8"/>
                  </a:solidFill>
                  <a:latin typeface="黑体" panose="02010609060101010101" pitchFamily="49" charset="-122"/>
                  <a:ea typeface="黑体" panose="02010609060101010101" pitchFamily="49" charset="-122"/>
                </a:rPr>
                <a:t>全球</a:t>
              </a:r>
              <a:endParaRPr lang="en-US" altLang="zh-CN" sz="1799" b="1" dirty="0">
                <a:solidFill>
                  <a:srgbClr val="F8F8F8"/>
                </a:solidFill>
                <a:latin typeface="黑体" panose="02010609060101010101" pitchFamily="49" charset="-122"/>
                <a:ea typeface="黑体" panose="02010609060101010101" pitchFamily="49" charset="-122"/>
              </a:endParaRPr>
            </a:p>
            <a:p>
              <a:pPr algn="ctr" eaLnBrk="1" hangingPunct="1">
                <a:spcBef>
                  <a:spcPct val="0"/>
                </a:spcBef>
                <a:buFontTx/>
                <a:buNone/>
              </a:pPr>
              <a:r>
                <a:rPr lang="zh-CN" altLang="en-US" sz="1799" b="1" dirty="0">
                  <a:solidFill>
                    <a:srgbClr val="F8F8F8"/>
                  </a:solidFill>
                  <a:latin typeface="黑体" panose="02010609060101010101" pitchFamily="49" charset="-122"/>
                  <a:ea typeface="黑体" panose="02010609060101010101" pitchFamily="49" charset="-122"/>
                </a:rPr>
                <a:t>电子商务</a:t>
              </a:r>
            </a:p>
          </p:txBody>
        </p:sp>
      </p:grpSp>
      <p:sp>
        <p:nvSpPr>
          <p:cNvPr id="23" name="TextBox 15">
            <a:extLst>
              <a:ext uri="{FF2B5EF4-FFF2-40B4-BE49-F238E27FC236}">
                <a16:creationId xmlns:a16="http://schemas.microsoft.com/office/drawing/2014/main" id="{A0FB4E38-FAAB-84B6-5266-9D0050ED2AD9}"/>
              </a:ext>
            </a:extLst>
          </p:cNvPr>
          <p:cNvSpPr txBox="1">
            <a:spLocks noChangeArrowheads="1"/>
          </p:cNvSpPr>
          <p:nvPr/>
        </p:nvSpPr>
        <p:spPr bwMode="auto">
          <a:xfrm>
            <a:off x="1832516" y="4019236"/>
            <a:ext cx="4025391" cy="664284"/>
          </a:xfrm>
          <a:prstGeom prst="rect">
            <a:avLst/>
          </a:prstGeom>
          <a:noFill/>
          <a:ln w="19050">
            <a:solidFill>
              <a:schemeClr val="bg1">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lnSpc>
                <a:spcPct val="110000"/>
              </a:lnSpc>
              <a:spcBef>
                <a:spcPct val="0"/>
              </a:spcBef>
              <a:buFontTx/>
              <a:buNone/>
            </a:pPr>
            <a:r>
              <a:rPr lang="zh-CN" altLang="en-US" sz="1799" dirty="0">
                <a:latin typeface="黑体" panose="02010609060101010101" pitchFamily="49" charset="-122"/>
                <a:ea typeface="黑体" panose="02010609060101010101" pitchFamily="49" charset="-122"/>
              </a:rPr>
              <a:t>在全世界范围内开展的电子商务活动，</a:t>
            </a:r>
          </a:p>
          <a:p>
            <a:pPr algn="just" eaLnBrk="1" hangingPunct="1">
              <a:lnSpc>
                <a:spcPct val="110000"/>
              </a:lnSpc>
              <a:spcBef>
                <a:spcPct val="0"/>
              </a:spcBef>
              <a:buFontTx/>
              <a:buNone/>
            </a:pPr>
            <a:r>
              <a:rPr lang="zh-CN" altLang="en-US" sz="1799" dirty="0">
                <a:latin typeface="黑体" panose="02010609060101010101" pitchFamily="49" charset="-122"/>
                <a:ea typeface="黑体" panose="02010609060101010101" pitchFamily="49" charset="-122"/>
              </a:rPr>
              <a:t>涉及交易各方的相关系统</a:t>
            </a:r>
          </a:p>
        </p:txBody>
      </p:sp>
    </p:spTree>
    <p:extLst>
      <p:ext uri="{BB962C8B-B14F-4D97-AF65-F5344CB8AC3E}">
        <p14:creationId xmlns:p14="http://schemas.microsoft.com/office/powerpoint/2010/main" val="13415833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16" presetClass="entr" presetSubtype="42"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outHorizontal)">
                                      <p:cBhvr>
                                        <p:cTn id="17" dur="500"/>
                                        <p:tgtEl>
                                          <p:spTgt spid="4"/>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400"/>
                                        <p:tgtEl>
                                          <p:spTgt spid="9"/>
                                        </p:tgtEl>
                                      </p:cBhvr>
                                    </p:animEffect>
                                  </p:childTnLst>
                                </p:cTn>
                              </p:par>
                            </p:childTnLst>
                          </p:cTn>
                        </p:par>
                        <p:par>
                          <p:cTn id="22" fill="hold">
                            <p:stCondLst>
                              <p:cond delay="1900"/>
                            </p:stCondLst>
                            <p:childTnLst>
                              <p:par>
                                <p:cTn id="23" presetID="53" presetClass="entr" presetSubtype="16"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par>
                          <p:cTn id="28" fill="hold">
                            <p:stCondLst>
                              <p:cond delay="2400"/>
                            </p:stCondLst>
                            <p:childTnLst>
                              <p:par>
                                <p:cTn id="29" presetID="16" presetClass="entr" presetSubtype="42"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outHorizontal)">
                                      <p:cBhvr>
                                        <p:cTn id="31" dur="500"/>
                                        <p:tgtEl>
                                          <p:spTgt spid="7"/>
                                        </p:tgtEl>
                                      </p:cBhvr>
                                    </p:animEffect>
                                  </p:childTnLst>
                                </p:cTn>
                              </p:par>
                            </p:childTnLst>
                          </p:cTn>
                        </p:par>
                        <p:par>
                          <p:cTn id="32" fill="hold">
                            <p:stCondLst>
                              <p:cond delay="29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400"/>
                                        <p:tgtEl>
                                          <p:spTgt spid="10"/>
                                        </p:tgtEl>
                                      </p:cBhvr>
                                    </p:animEffect>
                                  </p:childTnLst>
                                </p:cTn>
                              </p:par>
                              <p:par>
                                <p:cTn id="36" presetID="10" presetClass="entr" presetSubtype="0" fill="hold"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childTnLst>
                          </p:cTn>
                        </p:par>
                        <p:par>
                          <p:cTn id="39" fill="hold">
                            <p:stCondLst>
                              <p:cond delay="3400"/>
                            </p:stCondLst>
                            <p:childTnLst>
                              <p:par>
                                <p:cTn id="40" presetID="53" presetClass="entr" presetSubtype="16" fill="hold" nodeType="after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childTnLst>
                                </p:cTn>
                              </p:par>
                            </p:childTnLst>
                          </p:cTn>
                        </p:par>
                        <p:par>
                          <p:cTn id="45" fill="hold">
                            <p:stCondLst>
                              <p:cond delay="3900"/>
                            </p:stCondLst>
                            <p:childTnLst>
                              <p:par>
                                <p:cTn id="46" presetID="16" presetClass="entr" presetSubtype="42"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barn(outHorizontal)">
                                      <p:cBhvr>
                                        <p:cTn id="48" dur="500"/>
                                        <p:tgtEl>
                                          <p:spTgt spid="19"/>
                                        </p:tgtEl>
                                      </p:cBhvr>
                                    </p:animEffect>
                                  </p:childTnLst>
                                </p:cTn>
                              </p:par>
                            </p:childTnLst>
                          </p:cTn>
                        </p:par>
                        <p:par>
                          <p:cTn id="49" fill="hold">
                            <p:stCondLst>
                              <p:cond delay="4400"/>
                            </p:stCondLst>
                            <p:childTnLst>
                              <p:par>
                                <p:cTn id="50" presetID="22" presetClass="entr" presetSubtype="8"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left)">
                                      <p:cBhvr>
                                        <p:cTn id="52" dur="4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P spid="10" grpId="0" animBg="1" autoUpdateAnimBg="0"/>
      <p:bldP spid="13" grpId="0"/>
      <p:bldP spid="23"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56B5057-CEA6-4EFD-DFE1-E09B54A45F36}"/>
              </a:ext>
            </a:extLst>
          </p:cNvPr>
          <p:cNvSpPr/>
          <p:nvPr/>
        </p:nvSpPr>
        <p:spPr>
          <a:xfrm>
            <a:off x="273452" y="1015615"/>
            <a:ext cx="8597097" cy="3173882"/>
          </a:xfrm>
          <a:prstGeom prst="rect">
            <a:avLst/>
          </a:prstGeom>
        </p:spPr>
        <p:txBody>
          <a:bodyPr wrap="square">
            <a:spAutoFit/>
          </a:bodyPr>
          <a:lstStyle/>
          <a:p>
            <a:pPr algn="just">
              <a:spcBef>
                <a:spcPts val="750"/>
              </a:spcBef>
            </a:pPr>
            <a:r>
              <a:rPr lang="zh-CN" altLang="en-US" sz="2699" dirty="0">
                <a:solidFill>
                  <a:schemeClr val="accent2"/>
                </a:solidFill>
                <a:latin typeface="+mj-lt"/>
                <a:ea typeface="方正大黑简体" panose="03000509000000000000" pitchFamily="65" charset="-122"/>
              </a:rPr>
              <a:t>三、电子商务的产生和发展</a:t>
            </a:r>
          </a:p>
          <a:p>
            <a:pPr indent="458816" algn="just">
              <a:lnSpc>
                <a:spcPct val="140000"/>
              </a:lnSpc>
              <a:spcBef>
                <a:spcPts val="1125"/>
              </a:spcBef>
            </a:pPr>
            <a:r>
              <a:rPr lang="zh-CN" altLang="en-US" sz="2399" dirty="0">
                <a:solidFill>
                  <a:schemeClr val="accent2"/>
                </a:solidFill>
                <a:latin typeface="+mj-lt"/>
                <a:ea typeface="方正大黑简体" panose="03000509000000000000" pitchFamily="65" charset="-122"/>
              </a:rPr>
              <a:t>（一）电子商务产生和发展的条件</a:t>
            </a:r>
          </a:p>
          <a:p>
            <a:pPr indent="458816" algn="just">
              <a:lnSpc>
                <a:spcPct val="140000"/>
              </a:lnSpc>
              <a:spcBef>
                <a:spcPts val="750"/>
              </a:spcBef>
              <a:spcAft>
                <a:spcPts val="375"/>
              </a:spcAft>
            </a:pPr>
            <a:r>
              <a:rPr lang="en-US" altLang="zh-CN" sz="2099" b="1" dirty="0">
                <a:solidFill>
                  <a:schemeClr val="accent2"/>
                </a:solidFill>
                <a:latin typeface="+mj-lt"/>
                <a:ea typeface="黑体" panose="02010609060101010101" pitchFamily="49" charset="-122"/>
              </a:rPr>
              <a:t>1. </a:t>
            </a:r>
            <a:r>
              <a:rPr lang="zh-CN" altLang="en-US" sz="2099" b="1" dirty="0">
                <a:solidFill>
                  <a:schemeClr val="accent2"/>
                </a:solidFill>
                <a:latin typeface="+mj-lt"/>
                <a:ea typeface="黑体" panose="02010609060101010101" pitchFamily="49" charset="-122"/>
              </a:rPr>
              <a:t>信息技术的发展</a:t>
            </a:r>
          </a:p>
          <a:p>
            <a:pPr indent="458816" algn="just">
              <a:lnSpc>
                <a:spcPct val="140000"/>
              </a:lnSpc>
            </a:pPr>
            <a:r>
              <a:rPr lang="zh-CN" altLang="en-US" sz="1949" dirty="0">
                <a:solidFill>
                  <a:schemeClr val="accent2"/>
                </a:solidFill>
                <a:latin typeface="+mj-lt"/>
                <a:ea typeface="黑体" panose="02010609060101010101" pitchFamily="49" charset="-122"/>
              </a:rPr>
              <a:t>（</a:t>
            </a:r>
            <a:r>
              <a:rPr lang="en-US" altLang="zh-CN" sz="1949" dirty="0">
                <a:solidFill>
                  <a:schemeClr val="accent2"/>
                </a:solidFill>
                <a:latin typeface="+mj-lt"/>
                <a:ea typeface="黑体" panose="02010609060101010101" pitchFamily="49" charset="-122"/>
              </a:rPr>
              <a:t>1</a:t>
            </a:r>
            <a:r>
              <a:rPr lang="zh-CN" altLang="en-US" sz="1949" dirty="0">
                <a:solidFill>
                  <a:schemeClr val="accent2"/>
                </a:solidFill>
                <a:latin typeface="+mj-lt"/>
                <a:ea typeface="黑体" panose="02010609060101010101" pitchFamily="49" charset="-122"/>
              </a:rPr>
              <a:t>）计算机的广泛应用；（</a:t>
            </a:r>
            <a:r>
              <a:rPr lang="en-US" altLang="zh-CN" sz="1949" dirty="0">
                <a:solidFill>
                  <a:schemeClr val="accent2"/>
                </a:solidFill>
                <a:latin typeface="+mj-lt"/>
                <a:ea typeface="黑体" panose="02010609060101010101" pitchFamily="49" charset="-122"/>
              </a:rPr>
              <a:t>2</a:t>
            </a:r>
            <a:r>
              <a:rPr lang="zh-CN" altLang="en-US" sz="1949" dirty="0">
                <a:solidFill>
                  <a:schemeClr val="accent2"/>
                </a:solidFill>
                <a:latin typeface="+mj-lt"/>
                <a:ea typeface="黑体" panose="02010609060101010101" pitchFamily="49" charset="-122"/>
              </a:rPr>
              <a:t>）计算机的广泛应用。</a:t>
            </a:r>
          </a:p>
          <a:p>
            <a:pPr indent="458816" algn="just">
              <a:lnSpc>
                <a:spcPct val="140000"/>
              </a:lnSpc>
              <a:spcBef>
                <a:spcPts val="750"/>
              </a:spcBef>
              <a:spcAft>
                <a:spcPts val="375"/>
              </a:spcAft>
            </a:pPr>
            <a:r>
              <a:rPr lang="en-US" altLang="zh-CN" sz="2099" b="1" dirty="0">
                <a:solidFill>
                  <a:schemeClr val="accent2"/>
                </a:solidFill>
                <a:latin typeface="+mj-lt"/>
                <a:ea typeface="黑体" panose="02010609060101010101" pitchFamily="49" charset="-122"/>
              </a:rPr>
              <a:t>2. </a:t>
            </a:r>
            <a:r>
              <a:rPr lang="zh-CN" altLang="en-US" sz="2099" b="1" dirty="0">
                <a:solidFill>
                  <a:schemeClr val="accent2"/>
                </a:solidFill>
                <a:latin typeface="+mj-lt"/>
                <a:ea typeface="黑体" panose="02010609060101010101" pitchFamily="49" charset="-122"/>
              </a:rPr>
              <a:t>社会经济的发展</a:t>
            </a:r>
          </a:p>
          <a:p>
            <a:pPr indent="458816" algn="just">
              <a:lnSpc>
                <a:spcPct val="140000"/>
              </a:lnSpc>
            </a:pPr>
            <a:r>
              <a:rPr lang="zh-CN" altLang="en-US" sz="1949" dirty="0">
                <a:solidFill>
                  <a:schemeClr val="accent2"/>
                </a:solidFill>
                <a:latin typeface="+mj-lt"/>
                <a:ea typeface="黑体" panose="02010609060101010101" pitchFamily="49" charset="-122"/>
              </a:rPr>
              <a:t>电子商务是人类社会经济发展的必然趋势。</a:t>
            </a:r>
          </a:p>
        </p:txBody>
      </p:sp>
    </p:spTree>
    <p:extLst>
      <p:ext uri="{BB962C8B-B14F-4D97-AF65-F5344CB8AC3E}">
        <p14:creationId xmlns:p14="http://schemas.microsoft.com/office/powerpoint/2010/main" val="2759805549"/>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56B5057-CEA6-4EFD-DFE1-E09B54A45F36}"/>
              </a:ext>
            </a:extLst>
          </p:cNvPr>
          <p:cNvSpPr/>
          <p:nvPr/>
        </p:nvSpPr>
        <p:spPr>
          <a:xfrm>
            <a:off x="273452" y="1015615"/>
            <a:ext cx="8597097" cy="3037370"/>
          </a:xfrm>
          <a:prstGeom prst="rect">
            <a:avLst/>
          </a:prstGeom>
        </p:spPr>
        <p:txBody>
          <a:bodyPr wrap="square">
            <a:spAutoFit/>
          </a:bodyPr>
          <a:lstStyle/>
          <a:p>
            <a:pPr indent="458816" algn="just">
              <a:lnSpc>
                <a:spcPct val="140000"/>
              </a:lnSpc>
              <a:spcBef>
                <a:spcPts val="750"/>
              </a:spcBef>
            </a:pPr>
            <a:r>
              <a:rPr lang="zh-CN" altLang="en-US" sz="2399" dirty="0">
                <a:solidFill>
                  <a:schemeClr val="accent2"/>
                </a:solidFill>
                <a:latin typeface="+mj-lt"/>
                <a:ea typeface="方正大黑简体" panose="03000509000000000000" pitchFamily="65" charset="-122"/>
              </a:rPr>
              <a:t>（二）电子商务的发展阶段</a:t>
            </a:r>
          </a:p>
          <a:p>
            <a:pPr indent="458816" algn="just">
              <a:lnSpc>
                <a:spcPct val="140000"/>
              </a:lnSpc>
              <a:spcBef>
                <a:spcPts val="750"/>
              </a:spcBef>
              <a:spcAft>
                <a:spcPts val="375"/>
              </a:spcAft>
            </a:pPr>
            <a:r>
              <a:rPr lang="en-US" altLang="zh-CN" sz="2099" b="1" dirty="0">
                <a:solidFill>
                  <a:schemeClr val="accent2"/>
                </a:solidFill>
                <a:latin typeface="+mj-lt"/>
                <a:ea typeface="黑体" panose="02010609060101010101" pitchFamily="49" charset="-122"/>
              </a:rPr>
              <a:t>1. </a:t>
            </a:r>
            <a:r>
              <a:rPr lang="zh-CN" altLang="en-US" sz="2099" b="1" dirty="0">
                <a:solidFill>
                  <a:schemeClr val="accent2"/>
                </a:solidFill>
                <a:latin typeface="+mj-lt"/>
                <a:ea typeface="黑体" panose="02010609060101010101" pitchFamily="49" charset="-122"/>
              </a:rPr>
              <a:t>基于电子数据交换的电子商务</a:t>
            </a:r>
          </a:p>
          <a:p>
            <a:pPr indent="458816" algn="just">
              <a:lnSpc>
                <a:spcPct val="140000"/>
              </a:lnSpc>
            </a:pPr>
            <a:r>
              <a:rPr lang="zh-CN" altLang="en-US" sz="1949" dirty="0">
                <a:solidFill>
                  <a:schemeClr val="accent2"/>
                </a:solidFill>
                <a:latin typeface="+mj-lt"/>
                <a:ea typeface="黑体" panose="02010609060101010101" pitchFamily="49" charset="-122"/>
              </a:rPr>
              <a:t>在互联网普及之前，电子数据交换技术是最主要的电子商务应用技术。我国基于电子数据交换的电子商务始于</a:t>
            </a:r>
            <a:r>
              <a:rPr lang="en-US" altLang="zh-CN" sz="1949" dirty="0">
                <a:solidFill>
                  <a:schemeClr val="accent2"/>
                </a:solidFill>
                <a:latin typeface="+mj-lt"/>
                <a:ea typeface="黑体" panose="02010609060101010101" pitchFamily="49" charset="-122"/>
              </a:rPr>
              <a:t>20</a:t>
            </a:r>
            <a:r>
              <a:rPr lang="zh-CN" altLang="en-US" sz="1949" dirty="0">
                <a:solidFill>
                  <a:schemeClr val="accent2"/>
                </a:solidFill>
                <a:latin typeface="+mj-lt"/>
                <a:ea typeface="黑体" panose="02010609060101010101" pitchFamily="49" charset="-122"/>
              </a:rPr>
              <a:t>世纪</a:t>
            </a:r>
            <a:r>
              <a:rPr lang="en-US" altLang="zh-CN" sz="1949" dirty="0">
                <a:solidFill>
                  <a:schemeClr val="accent2"/>
                </a:solidFill>
                <a:latin typeface="+mj-lt"/>
                <a:ea typeface="黑体" panose="02010609060101010101" pitchFamily="49" charset="-122"/>
              </a:rPr>
              <a:t>90</a:t>
            </a:r>
            <a:r>
              <a:rPr lang="zh-CN" altLang="en-US" sz="1949" dirty="0">
                <a:solidFill>
                  <a:schemeClr val="accent2"/>
                </a:solidFill>
                <a:latin typeface="+mj-lt"/>
                <a:ea typeface="黑体" panose="02010609060101010101" pitchFamily="49" charset="-122"/>
              </a:rPr>
              <a:t>年代初。</a:t>
            </a:r>
          </a:p>
          <a:p>
            <a:pPr indent="458816" algn="just">
              <a:lnSpc>
                <a:spcPct val="140000"/>
              </a:lnSpc>
              <a:spcBef>
                <a:spcPts val="750"/>
              </a:spcBef>
              <a:spcAft>
                <a:spcPts val="375"/>
              </a:spcAft>
            </a:pPr>
            <a:r>
              <a:rPr lang="en-US" altLang="zh-CN" sz="2099" b="1" dirty="0">
                <a:solidFill>
                  <a:schemeClr val="accent2"/>
                </a:solidFill>
                <a:latin typeface="+mj-lt"/>
                <a:ea typeface="黑体" panose="02010609060101010101" pitchFamily="49" charset="-122"/>
              </a:rPr>
              <a:t>2. </a:t>
            </a:r>
            <a:r>
              <a:rPr lang="zh-CN" altLang="en-US" sz="2099" b="1" dirty="0">
                <a:solidFill>
                  <a:schemeClr val="accent2"/>
                </a:solidFill>
                <a:latin typeface="+mj-lt"/>
                <a:ea typeface="黑体" panose="02010609060101010101" pitchFamily="49" charset="-122"/>
              </a:rPr>
              <a:t>基于互联网的电子商务</a:t>
            </a:r>
          </a:p>
          <a:p>
            <a:pPr indent="458816" algn="just">
              <a:lnSpc>
                <a:spcPct val="140000"/>
              </a:lnSpc>
            </a:pPr>
            <a:r>
              <a:rPr lang="zh-CN" altLang="en-US" sz="1949" dirty="0">
                <a:solidFill>
                  <a:schemeClr val="accent2"/>
                </a:solidFill>
                <a:latin typeface="+mj-lt"/>
                <a:ea typeface="黑体" panose="02010609060101010101" pitchFamily="49" charset="-122"/>
              </a:rPr>
              <a:t>基于互联网的电子商务起源于</a:t>
            </a:r>
            <a:r>
              <a:rPr lang="en-US" altLang="zh-CN" sz="1949" dirty="0">
                <a:solidFill>
                  <a:schemeClr val="accent2"/>
                </a:solidFill>
                <a:latin typeface="+mj-lt"/>
                <a:ea typeface="黑体" panose="02010609060101010101" pitchFamily="49" charset="-122"/>
              </a:rPr>
              <a:t>1995</a:t>
            </a:r>
            <a:r>
              <a:rPr lang="zh-CN" altLang="en-US" sz="1949" dirty="0">
                <a:solidFill>
                  <a:schemeClr val="accent2"/>
                </a:solidFill>
                <a:latin typeface="+mj-lt"/>
                <a:ea typeface="黑体" panose="02010609060101010101" pitchFamily="49" charset="-122"/>
              </a:rPr>
              <a:t>年，它的先驱是一些互联网零售公司。</a:t>
            </a:r>
          </a:p>
        </p:txBody>
      </p:sp>
      <p:sp>
        <p:nvSpPr>
          <p:cNvPr id="3" name="文本框 2">
            <a:extLst>
              <a:ext uri="{FF2B5EF4-FFF2-40B4-BE49-F238E27FC236}">
                <a16:creationId xmlns:a16="http://schemas.microsoft.com/office/drawing/2014/main" id="{026386C2-C440-41F2-8DE7-0A185CD8C107}"/>
              </a:ext>
            </a:extLst>
          </p:cNvPr>
          <p:cNvSpPr txBox="1"/>
          <p:nvPr/>
        </p:nvSpPr>
        <p:spPr>
          <a:xfrm>
            <a:off x="1986378" y="4430346"/>
            <a:ext cx="3625842" cy="323037"/>
          </a:xfrm>
          <a:prstGeom prst="rect">
            <a:avLst/>
          </a:prstGeom>
          <a:solidFill>
            <a:srgbClr val="00B0F0"/>
          </a:solidFill>
          <a:ln>
            <a:noFill/>
          </a:ln>
          <a:effectLst>
            <a:outerShdw blurRad="50800" dist="38100" dir="5400000" algn="t" rotWithShape="0">
              <a:prstClr val="black">
                <a:alpha val="40000"/>
              </a:prstClr>
            </a:outerShdw>
          </a:effectLst>
        </p:spPr>
        <p:txBody>
          <a:bodyPr wrap="square" rtlCol="0">
            <a:spAutoFit/>
          </a:bodyPr>
          <a:lstStyle/>
          <a:p>
            <a:r>
              <a:rPr lang="zh-CN" altLang="en-US" sz="1499" dirty="0">
                <a:solidFill>
                  <a:srgbClr val="F8F8F8"/>
                </a:solidFill>
                <a:latin typeface="+mj-lt"/>
                <a:ea typeface="黑体" panose="02010609060101010101" pitchFamily="49" charset="-122"/>
                <a:sym typeface="+mn-ea"/>
                <a:hlinkClick r:id="rId2" action="ppaction://hlinkfile"/>
              </a:rPr>
              <a:t>点击播放视频：</a:t>
            </a:r>
            <a:r>
              <a:rPr lang="zh-CN" altLang="en-US" sz="1499" dirty="0">
                <a:solidFill>
                  <a:srgbClr val="F8F8F8"/>
                </a:solidFill>
                <a:latin typeface="+mj-lt"/>
                <a:ea typeface="黑体" panose="02010609060101010101" pitchFamily="49" charset="-122"/>
                <a:hlinkClick r:id="rId2" action="ppaction://hlinkfile"/>
              </a:rPr>
              <a:t>电子数据交换简介及应用</a:t>
            </a:r>
            <a:endParaRPr lang="zh-CN" altLang="en-US" sz="1499" dirty="0">
              <a:solidFill>
                <a:srgbClr val="F8F8F8"/>
              </a:solidFill>
              <a:latin typeface="+mj-lt"/>
              <a:ea typeface="黑体" panose="02010609060101010101" pitchFamily="49" charset="-122"/>
            </a:endParaRPr>
          </a:p>
        </p:txBody>
      </p:sp>
      <p:pic>
        <p:nvPicPr>
          <p:cNvPr id="4" name="图片 3">
            <a:hlinkClick r:id="rId2" action="ppaction://hlinkfile"/>
            <a:extLst>
              <a:ext uri="{FF2B5EF4-FFF2-40B4-BE49-F238E27FC236}">
                <a16:creationId xmlns:a16="http://schemas.microsoft.com/office/drawing/2014/main" id="{F9C72B06-A33A-D9C9-5FCD-080175414C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1396" y="4333761"/>
            <a:ext cx="493134" cy="493134"/>
          </a:xfrm>
          <a:prstGeom prst="rect">
            <a:avLst/>
          </a:prstGeom>
        </p:spPr>
      </p:pic>
    </p:spTree>
    <p:extLst>
      <p:ext uri="{BB962C8B-B14F-4D97-AF65-F5344CB8AC3E}">
        <p14:creationId xmlns:p14="http://schemas.microsoft.com/office/powerpoint/2010/main" val="397651876"/>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56B5057-CEA6-4EFD-DFE1-E09B54A45F36}"/>
              </a:ext>
            </a:extLst>
          </p:cNvPr>
          <p:cNvSpPr/>
          <p:nvPr/>
        </p:nvSpPr>
        <p:spPr>
          <a:xfrm>
            <a:off x="398292" y="1174221"/>
            <a:ext cx="8347417" cy="2837828"/>
          </a:xfrm>
          <a:prstGeom prst="rect">
            <a:avLst/>
          </a:prstGeom>
        </p:spPr>
        <p:txBody>
          <a:bodyPr wrap="square">
            <a:spAutoFit/>
          </a:bodyPr>
          <a:lstStyle/>
          <a:p>
            <a:pPr indent="458816" algn="just">
              <a:lnSpc>
                <a:spcPct val="140000"/>
              </a:lnSpc>
              <a:spcBef>
                <a:spcPts val="750"/>
              </a:spcBef>
              <a:spcAft>
                <a:spcPts val="375"/>
              </a:spcAft>
            </a:pPr>
            <a:r>
              <a:rPr lang="en-US" altLang="zh-CN" sz="2099" b="1" dirty="0">
                <a:solidFill>
                  <a:schemeClr val="accent2"/>
                </a:solidFill>
                <a:latin typeface="+mj-lt"/>
                <a:ea typeface="黑体" panose="02010609060101010101" pitchFamily="49" charset="-122"/>
              </a:rPr>
              <a:t>3. </a:t>
            </a:r>
            <a:r>
              <a:rPr lang="zh-CN" altLang="en-US" sz="2099" b="1" dirty="0">
                <a:solidFill>
                  <a:schemeClr val="accent2"/>
                </a:solidFill>
                <a:latin typeface="+mj-lt"/>
                <a:ea typeface="黑体" panose="02010609060101010101" pitchFamily="49" charset="-122"/>
              </a:rPr>
              <a:t>基于</a:t>
            </a:r>
            <a:r>
              <a:rPr lang="en-US" altLang="zh-CN" sz="2099" b="1" dirty="0">
                <a:solidFill>
                  <a:schemeClr val="accent2"/>
                </a:solidFill>
                <a:latin typeface="+mj-lt"/>
                <a:ea typeface="黑体" panose="02010609060101010101" pitchFamily="49" charset="-122"/>
              </a:rPr>
              <a:t>3G</a:t>
            </a:r>
            <a:r>
              <a:rPr lang="zh-CN" altLang="en-US" sz="2099" b="1" dirty="0">
                <a:solidFill>
                  <a:schemeClr val="accent2"/>
                </a:solidFill>
                <a:latin typeface="+mj-lt"/>
                <a:ea typeface="黑体" panose="02010609060101010101" pitchFamily="49" charset="-122"/>
              </a:rPr>
              <a:t>、</a:t>
            </a:r>
            <a:r>
              <a:rPr lang="en-US" altLang="zh-CN" sz="2099" b="1" dirty="0">
                <a:solidFill>
                  <a:schemeClr val="accent2"/>
                </a:solidFill>
                <a:latin typeface="+mj-lt"/>
                <a:ea typeface="黑体" panose="02010609060101010101" pitchFamily="49" charset="-122"/>
              </a:rPr>
              <a:t>4G</a:t>
            </a:r>
            <a:r>
              <a:rPr lang="zh-CN" altLang="en-US" sz="2099" b="1" dirty="0">
                <a:solidFill>
                  <a:schemeClr val="accent2"/>
                </a:solidFill>
                <a:latin typeface="+mj-lt"/>
                <a:ea typeface="黑体" panose="02010609060101010101" pitchFamily="49" charset="-122"/>
              </a:rPr>
              <a:t>、</a:t>
            </a:r>
            <a:r>
              <a:rPr lang="en-US" altLang="zh-CN" sz="2099" b="1" dirty="0">
                <a:solidFill>
                  <a:schemeClr val="accent2"/>
                </a:solidFill>
                <a:latin typeface="+mj-lt"/>
                <a:ea typeface="黑体" panose="02010609060101010101" pitchFamily="49" charset="-122"/>
              </a:rPr>
              <a:t>5G</a:t>
            </a:r>
            <a:r>
              <a:rPr lang="zh-CN" altLang="en-US" sz="2099" b="1" dirty="0">
                <a:solidFill>
                  <a:schemeClr val="accent2"/>
                </a:solidFill>
                <a:latin typeface="+mj-lt"/>
                <a:ea typeface="黑体" panose="02010609060101010101" pitchFamily="49" charset="-122"/>
              </a:rPr>
              <a:t>的移动电商</a:t>
            </a:r>
            <a:endParaRPr lang="zh-CN" altLang="en-US" sz="2099" dirty="0">
              <a:solidFill>
                <a:schemeClr val="accent2"/>
              </a:solidFill>
              <a:latin typeface="+mj-lt"/>
              <a:ea typeface="黑体" panose="02010609060101010101" pitchFamily="49" charset="-122"/>
            </a:endParaRPr>
          </a:p>
          <a:p>
            <a:pPr indent="458816" algn="just">
              <a:lnSpc>
                <a:spcPct val="140000"/>
              </a:lnSpc>
            </a:pPr>
            <a:r>
              <a:rPr lang="zh-CN" altLang="en-US" sz="1949" dirty="0">
                <a:solidFill>
                  <a:schemeClr val="accent2"/>
                </a:solidFill>
                <a:latin typeface="+mj-lt"/>
                <a:ea typeface="黑体" panose="02010609060101010101" pitchFamily="49" charset="-122"/>
              </a:rPr>
              <a:t>截至</a:t>
            </a:r>
            <a:r>
              <a:rPr lang="en-US" altLang="zh-CN" sz="1949" dirty="0">
                <a:solidFill>
                  <a:schemeClr val="accent2"/>
                </a:solidFill>
                <a:latin typeface="+mj-lt"/>
                <a:ea typeface="黑体" panose="02010609060101010101" pitchFamily="49" charset="-122"/>
              </a:rPr>
              <a:t>2023</a:t>
            </a:r>
            <a:r>
              <a:rPr lang="zh-CN" altLang="en-US" sz="1949" dirty="0">
                <a:solidFill>
                  <a:schemeClr val="accent2"/>
                </a:solidFill>
                <a:latin typeface="+mj-lt"/>
                <a:ea typeface="黑体" panose="02010609060101010101" pitchFamily="49" charset="-122"/>
              </a:rPr>
              <a:t>年</a:t>
            </a:r>
            <a:r>
              <a:rPr lang="en-US" altLang="zh-CN" sz="1949" dirty="0">
                <a:solidFill>
                  <a:schemeClr val="accent2"/>
                </a:solidFill>
                <a:latin typeface="+mj-lt"/>
                <a:ea typeface="黑体" panose="02010609060101010101" pitchFamily="49" charset="-122"/>
              </a:rPr>
              <a:t>12</a:t>
            </a:r>
            <a:r>
              <a:rPr lang="zh-CN" altLang="en-US" sz="1949" dirty="0">
                <a:solidFill>
                  <a:schemeClr val="accent2"/>
                </a:solidFill>
                <a:latin typeface="+mj-lt"/>
                <a:ea typeface="黑体" panose="02010609060101010101" pitchFamily="49" charset="-122"/>
              </a:rPr>
              <a:t>月底，我国</a:t>
            </a:r>
            <a:r>
              <a:rPr lang="en-US" altLang="zh-CN" sz="1949" dirty="0">
                <a:solidFill>
                  <a:schemeClr val="accent2"/>
                </a:solidFill>
                <a:latin typeface="+mj-lt"/>
                <a:ea typeface="黑体" panose="02010609060101010101" pitchFamily="49" charset="-122"/>
              </a:rPr>
              <a:t>5G</a:t>
            </a:r>
            <a:r>
              <a:rPr lang="zh-CN" altLang="en-US" sz="1949" dirty="0">
                <a:solidFill>
                  <a:schemeClr val="accent2"/>
                </a:solidFill>
                <a:latin typeface="+mj-lt"/>
                <a:ea typeface="黑体" panose="02010609060101010101" pitchFamily="49" charset="-122"/>
              </a:rPr>
              <a:t>移动电话用户达</a:t>
            </a:r>
            <a:r>
              <a:rPr lang="en-US" altLang="zh-CN" sz="1949" dirty="0">
                <a:solidFill>
                  <a:schemeClr val="accent2"/>
                </a:solidFill>
                <a:latin typeface="+mj-lt"/>
                <a:ea typeface="黑体" panose="02010609060101010101" pitchFamily="49" charset="-122"/>
              </a:rPr>
              <a:t>8.05</a:t>
            </a:r>
            <a:r>
              <a:rPr lang="zh-CN" altLang="en-US" sz="1949" dirty="0">
                <a:solidFill>
                  <a:schemeClr val="accent2"/>
                </a:solidFill>
                <a:latin typeface="+mj-lt"/>
                <a:ea typeface="黑体" panose="02010609060101010101" pitchFamily="49" charset="-122"/>
              </a:rPr>
              <a:t>亿户，已开通</a:t>
            </a:r>
            <a:r>
              <a:rPr lang="en-US" altLang="zh-CN" sz="1949" dirty="0">
                <a:solidFill>
                  <a:schemeClr val="accent2"/>
                </a:solidFill>
                <a:latin typeface="+mj-lt"/>
                <a:ea typeface="黑体" panose="02010609060101010101" pitchFamily="49" charset="-122"/>
              </a:rPr>
              <a:t>5G</a:t>
            </a:r>
            <a:r>
              <a:rPr lang="zh-CN" altLang="en-US" sz="1949" dirty="0">
                <a:solidFill>
                  <a:schemeClr val="accent2"/>
                </a:solidFill>
                <a:latin typeface="+mj-lt"/>
                <a:ea typeface="黑体" panose="02010609060101010101" pitchFamily="49" charset="-122"/>
              </a:rPr>
              <a:t>基站</a:t>
            </a:r>
            <a:r>
              <a:rPr lang="en-US" altLang="zh-CN" sz="1949" dirty="0">
                <a:solidFill>
                  <a:schemeClr val="accent2"/>
                </a:solidFill>
                <a:latin typeface="+mj-lt"/>
                <a:ea typeface="黑体" panose="02010609060101010101" pitchFamily="49" charset="-122"/>
              </a:rPr>
              <a:t>337.7</a:t>
            </a:r>
            <a:r>
              <a:rPr lang="zh-CN" altLang="en-US" sz="1949" dirty="0">
                <a:solidFill>
                  <a:schemeClr val="accent2"/>
                </a:solidFill>
                <a:latin typeface="+mj-lt"/>
                <a:ea typeface="黑体" panose="02010609060101010101" pitchFamily="49" charset="-122"/>
              </a:rPr>
              <a:t>万个，覆盖全国地级以上城市及重点县市。</a:t>
            </a:r>
          </a:p>
          <a:p>
            <a:pPr indent="458816" algn="just">
              <a:lnSpc>
                <a:spcPct val="140000"/>
              </a:lnSpc>
              <a:spcBef>
                <a:spcPts val="750"/>
              </a:spcBef>
              <a:spcAft>
                <a:spcPts val="375"/>
              </a:spcAft>
            </a:pPr>
            <a:r>
              <a:rPr lang="en-US" altLang="zh-CN" sz="2099" b="1" dirty="0">
                <a:solidFill>
                  <a:schemeClr val="accent2"/>
                </a:solidFill>
                <a:latin typeface="+mj-lt"/>
                <a:ea typeface="黑体" panose="02010609060101010101" pitchFamily="49" charset="-122"/>
              </a:rPr>
              <a:t>4. </a:t>
            </a:r>
            <a:r>
              <a:rPr lang="zh-CN" altLang="en-US" sz="2099" b="1" dirty="0">
                <a:solidFill>
                  <a:schemeClr val="accent2"/>
                </a:solidFill>
                <a:latin typeface="+mj-lt"/>
                <a:ea typeface="黑体" panose="02010609060101010101" pitchFamily="49" charset="-122"/>
              </a:rPr>
              <a:t>基于新兴技术的智慧电子商务</a:t>
            </a:r>
          </a:p>
          <a:p>
            <a:pPr indent="458816" algn="just">
              <a:lnSpc>
                <a:spcPct val="140000"/>
              </a:lnSpc>
            </a:pPr>
            <a:r>
              <a:rPr lang="zh-CN" altLang="en-US" sz="1949" dirty="0">
                <a:solidFill>
                  <a:schemeClr val="accent2"/>
                </a:solidFill>
                <a:latin typeface="+mj-lt"/>
                <a:ea typeface="黑体" panose="02010609060101010101" pitchFamily="49" charset="-122"/>
              </a:rPr>
              <a:t>电子商务是“互联网</a:t>
            </a:r>
            <a:r>
              <a:rPr lang="en-US" altLang="zh-CN" sz="1949" dirty="0">
                <a:solidFill>
                  <a:schemeClr val="accent2"/>
                </a:solidFill>
                <a:latin typeface="+mj-lt"/>
                <a:ea typeface="黑体" panose="02010609060101010101" pitchFamily="49" charset="-122"/>
              </a:rPr>
              <a:t>+”</a:t>
            </a:r>
            <a:r>
              <a:rPr lang="zh-CN" altLang="en-US" sz="1949" dirty="0">
                <a:solidFill>
                  <a:schemeClr val="accent2"/>
                </a:solidFill>
                <a:latin typeface="+mj-lt"/>
                <a:ea typeface="黑体" panose="02010609060101010101" pitchFamily="49" charset="-122"/>
              </a:rPr>
              <a:t>行动计划的一项重要内容，也是核心内容之一。“互联网</a:t>
            </a:r>
            <a:r>
              <a:rPr lang="en-US" altLang="zh-CN" sz="1949" dirty="0">
                <a:solidFill>
                  <a:schemeClr val="accent2"/>
                </a:solidFill>
                <a:latin typeface="+mj-lt"/>
                <a:ea typeface="黑体" panose="02010609060101010101" pitchFamily="49" charset="-122"/>
              </a:rPr>
              <a:t>+”</a:t>
            </a:r>
            <a:r>
              <a:rPr lang="zh-CN" altLang="en-US" sz="1949" dirty="0">
                <a:solidFill>
                  <a:schemeClr val="accent2"/>
                </a:solidFill>
                <a:latin typeface="+mj-lt"/>
                <a:ea typeface="黑体" panose="02010609060101010101" pitchFamily="49" charset="-122"/>
              </a:rPr>
              <a:t>不仅是技术变革，还是一场思维变革。</a:t>
            </a:r>
          </a:p>
        </p:txBody>
      </p:sp>
      <p:sp>
        <p:nvSpPr>
          <p:cNvPr id="3" name="文本框 2">
            <a:extLst>
              <a:ext uri="{FF2B5EF4-FFF2-40B4-BE49-F238E27FC236}">
                <a16:creationId xmlns:a16="http://schemas.microsoft.com/office/drawing/2014/main" id="{24DFA88A-8101-AD61-CF9F-F9DEB8442D6E}"/>
              </a:ext>
            </a:extLst>
          </p:cNvPr>
          <p:cNvSpPr txBox="1"/>
          <p:nvPr/>
        </p:nvSpPr>
        <p:spPr>
          <a:xfrm>
            <a:off x="1986378" y="4287883"/>
            <a:ext cx="4421109" cy="323037"/>
          </a:xfrm>
          <a:prstGeom prst="rect">
            <a:avLst/>
          </a:prstGeom>
          <a:solidFill>
            <a:srgbClr val="00B0F0"/>
          </a:solidFill>
          <a:ln>
            <a:noFill/>
          </a:ln>
          <a:effectLst>
            <a:outerShdw blurRad="50800" dist="38100" dir="5400000" algn="t" rotWithShape="0">
              <a:prstClr val="black">
                <a:alpha val="40000"/>
              </a:prstClr>
            </a:outerShdw>
          </a:effectLst>
        </p:spPr>
        <p:txBody>
          <a:bodyPr wrap="square" rtlCol="0">
            <a:spAutoFit/>
          </a:bodyPr>
          <a:lstStyle/>
          <a:p>
            <a:r>
              <a:rPr lang="zh-CN" altLang="en-US" sz="1499" dirty="0">
                <a:solidFill>
                  <a:srgbClr val="F8F8F8"/>
                </a:solidFill>
                <a:latin typeface="+mj-lt"/>
                <a:ea typeface="黑体" panose="02010609060101010101" pitchFamily="49" charset="-122"/>
                <a:sym typeface="+mn-ea"/>
                <a:hlinkClick r:id="rId2" action="ppaction://hlinkfile"/>
              </a:rPr>
              <a:t>点击播放视频：</a:t>
            </a:r>
            <a:r>
              <a:rPr lang="zh-CN" altLang="en-US" sz="1499" dirty="0">
                <a:solidFill>
                  <a:srgbClr val="F8F8F8"/>
                </a:solidFill>
                <a:latin typeface="+mj-lt"/>
                <a:ea typeface="黑体" panose="02010609060101010101" pitchFamily="49" charset="-122"/>
                <a:hlinkClick r:id="rId2" action="ppaction://hlinkfile"/>
              </a:rPr>
              <a:t>移动互联网给传统企业带来的挑战</a:t>
            </a:r>
            <a:endParaRPr lang="zh-CN" altLang="en-US" sz="1499" dirty="0">
              <a:solidFill>
                <a:srgbClr val="F8F8F8"/>
              </a:solidFill>
              <a:latin typeface="+mj-lt"/>
              <a:ea typeface="黑体" panose="02010609060101010101" pitchFamily="49" charset="-122"/>
            </a:endParaRPr>
          </a:p>
        </p:txBody>
      </p:sp>
      <p:pic>
        <p:nvPicPr>
          <p:cNvPr id="4" name="图片 3">
            <a:hlinkClick r:id="rId2" action="ppaction://hlinkfile"/>
            <a:extLst>
              <a:ext uri="{FF2B5EF4-FFF2-40B4-BE49-F238E27FC236}">
                <a16:creationId xmlns:a16="http://schemas.microsoft.com/office/drawing/2014/main" id="{2780F8AF-39C9-BF62-3E0B-6CB0A7B4DC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1396" y="4191298"/>
            <a:ext cx="493134" cy="493134"/>
          </a:xfrm>
          <a:prstGeom prst="rect">
            <a:avLst/>
          </a:prstGeom>
        </p:spPr>
      </p:pic>
    </p:spTree>
    <p:extLst>
      <p:ext uri="{BB962C8B-B14F-4D97-AF65-F5344CB8AC3E}">
        <p14:creationId xmlns:p14="http://schemas.microsoft.com/office/powerpoint/2010/main" val="3069995935"/>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56B5057-CEA6-4EFD-DFE1-E09B54A45F36}"/>
              </a:ext>
            </a:extLst>
          </p:cNvPr>
          <p:cNvSpPr/>
          <p:nvPr/>
        </p:nvSpPr>
        <p:spPr>
          <a:xfrm>
            <a:off x="452277" y="888853"/>
            <a:ext cx="8239447" cy="3729547"/>
          </a:xfrm>
          <a:prstGeom prst="rect">
            <a:avLst/>
          </a:prstGeom>
        </p:spPr>
        <p:txBody>
          <a:bodyPr wrap="square">
            <a:spAutoFit/>
          </a:bodyPr>
          <a:lstStyle/>
          <a:p>
            <a:pPr indent="458816" algn="just">
              <a:spcBef>
                <a:spcPts val="750"/>
              </a:spcBef>
            </a:pPr>
            <a:r>
              <a:rPr lang="zh-CN" altLang="en-US" sz="2399" dirty="0">
                <a:solidFill>
                  <a:schemeClr val="accent2"/>
                </a:solidFill>
                <a:latin typeface="+mj-lt"/>
                <a:ea typeface="方正大黑简体" panose="03000509000000000000" pitchFamily="65" charset="-122"/>
              </a:rPr>
              <a:t>（二）我国电子商务的发展特点与趋势</a:t>
            </a:r>
          </a:p>
          <a:p>
            <a:pPr indent="458816" algn="just">
              <a:lnSpc>
                <a:spcPct val="140000"/>
              </a:lnSpc>
              <a:spcBef>
                <a:spcPts val="750"/>
              </a:spcBef>
              <a:spcAft>
                <a:spcPts val="375"/>
              </a:spcAft>
            </a:pPr>
            <a:r>
              <a:rPr lang="en-US" altLang="zh-CN" sz="2099" b="1" dirty="0">
                <a:solidFill>
                  <a:schemeClr val="accent2"/>
                </a:solidFill>
                <a:latin typeface="+mj-lt"/>
                <a:ea typeface="黑体" panose="02010609060101010101" pitchFamily="49" charset="-122"/>
              </a:rPr>
              <a:t>1. </a:t>
            </a:r>
            <a:r>
              <a:rPr lang="zh-CN" altLang="en-US" sz="2099" b="1" dirty="0">
                <a:solidFill>
                  <a:schemeClr val="accent2"/>
                </a:solidFill>
                <a:latin typeface="+mj-lt"/>
                <a:ea typeface="黑体" panose="02010609060101010101" pitchFamily="49" charset="-122"/>
              </a:rPr>
              <a:t>数字经济助力电商新业态新模式快速发展</a:t>
            </a:r>
          </a:p>
          <a:p>
            <a:pPr indent="458816" algn="just">
              <a:lnSpc>
                <a:spcPct val="140000"/>
              </a:lnSpc>
            </a:pPr>
            <a:r>
              <a:rPr lang="zh-CN" altLang="en-US" sz="1949" dirty="0">
                <a:solidFill>
                  <a:schemeClr val="accent2"/>
                </a:solidFill>
                <a:latin typeface="+mj-lt"/>
                <a:ea typeface="黑体" panose="02010609060101010101" pitchFamily="49" charset="-122"/>
              </a:rPr>
              <a:t>（</a:t>
            </a:r>
            <a:r>
              <a:rPr lang="en-US" altLang="zh-CN" sz="1949" dirty="0">
                <a:solidFill>
                  <a:schemeClr val="accent2"/>
                </a:solidFill>
                <a:latin typeface="+mj-lt"/>
                <a:ea typeface="黑体" panose="02010609060101010101" pitchFamily="49" charset="-122"/>
              </a:rPr>
              <a:t>1</a:t>
            </a:r>
            <a:r>
              <a:rPr lang="zh-CN" altLang="en-US" sz="1949" dirty="0">
                <a:solidFill>
                  <a:schemeClr val="accent2"/>
                </a:solidFill>
                <a:latin typeface="+mj-lt"/>
                <a:ea typeface="黑体" panose="02010609060101010101" pitchFamily="49" charset="-122"/>
              </a:rPr>
              <a:t>）移动网络零售市场向多方向发展。</a:t>
            </a:r>
          </a:p>
          <a:p>
            <a:pPr indent="458816" algn="just">
              <a:lnSpc>
                <a:spcPct val="140000"/>
              </a:lnSpc>
            </a:pPr>
            <a:r>
              <a:rPr lang="zh-CN" altLang="en-US" sz="1949" dirty="0">
                <a:solidFill>
                  <a:schemeClr val="accent2"/>
                </a:solidFill>
                <a:latin typeface="+mj-lt"/>
                <a:ea typeface="黑体" panose="02010609060101010101" pitchFamily="49" charset="-122"/>
              </a:rPr>
              <a:t>（</a:t>
            </a:r>
            <a:r>
              <a:rPr lang="en-US" altLang="zh-CN" sz="1949" dirty="0">
                <a:solidFill>
                  <a:schemeClr val="accent2"/>
                </a:solidFill>
                <a:latin typeface="+mj-lt"/>
                <a:ea typeface="黑体" panose="02010609060101010101" pitchFamily="49" charset="-122"/>
              </a:rPr>
              <a:t>2</a:t>
            </a:r>
            <a:r>
              <a:rPr lang="zh-CN" altLang="en-US" sz="1949" dirty="0">
                <a:solidFill>
                  <a:schemeClr val="accent2"/>
                </a:solidFill>
                <a:latin typeface="+mj-lt"/>
                <a:ea typeface="黑体" panose="02010609060101010101" pitchFamily="49" charset="-122"/>
              </a:rPr>
              <a:t>）从交易型电商向内容型电商发展。</a:t>
            </a:r>
          </a:p>
          <a:p>
            <a:pPr indent="458816" algn="just">
              <a:lnSpc>
                <a:spcPct val="140000"/>
              </a:lnSpc>
            </a:pPr>
            <a:r>
              <a:rPr lang="zh-CN" altLang="en-US" sz="1949" dirty="0">
                <a:solidFill>
                  <a:schemeClr val="accent2"/>
                </a:solidFill>
                <a:latin typeface="+mj-lt"/>
                <a:ea typeface="黑体" panose="02010609060101010101" pitchFamily="49" charset="-122"/>
              </a:rPr>
              <a:t>（</a:t>
            </a:r>
            <a:r>
              <a:rPr lang="en-US" altLang="zh-CN" sz="1949" dirty="0">
                <a:solidFill>
                  <a:schemeClr val="accent2"/>
                </a:solidFill>
                <a:latin typeface="+mj-lt"/>
                <a:ea typeface="黑体" panose="02010609060101010101" pitchFamily="49" charset="-122"/>
              </a:rPr>
              <a:t>3</a:t>
            </a:r>
            <a:r>
              <a:rPr lang="zh-CN" altLang="en-US" sz="1949" dirty="0">
                <a:solidFill>
                  <a:schemeClr val="accent2"/>
                </a:solidFill>
                <a:latin typeface="+mj-lt"/>
                <a:ea typeface="黑体" panose="02010609060101010101" pitchFamily="49" charset="-122"/>
              </a:rPr>
              <a:t>）电商与社交融合。</a:t>
            </a:r>
          </a:p>
          <a:p>
            <a:pPr indent="458816" algn="just">
              <a:lnSpc>
                <a:spcPct val="140000"/>
              </a:lnSpc>
              <a:spcBef>
                <a:spcPts val="750"/>
              </a:spcBef>
              <a:spcAft>
                <a:spcPts val="375"/>
              </a:spcAft>
            </a:pPr>
            <a:r>
              <a:rPr lang="en-US" altLang="zh-CN" sz="2099" b="1" dirty="0">
                <a:solidFill>
                  <a:schemeClr val="accent2"/>
                </a:solidFill>
                <a:latin typeface="+mj-lt"/>
                <a:ea typeface="黑体" panose="02010609060101010101" pitchFamily="49" charset="-122"/>
              </a:rPr>
              <a:t>2. </a:t>
            </a:r>
            <a:r>
              <a:rPr lang="zh-CN" altLang="en-US" sz="2099" b="1" dirty="0">
                <a:solidFill>
                  <a:schemeClr val="accent2"/>
                </a:solidFill>
                <a:latin typeface="+mj-lt"/>
                <a:ea typeface="黑体" panose="02010609060101010101" pitchFamily="49" charset="-122"/>
              </a:rPr>
              <a:t>农村电商提质升级、电商兴农不断深入</a:t>
            </a:r>
          </a:p>
          <a:p>
            <a:pPr indent="458816" algn="just">
              <a:lnSpc>
                <a:spcPct val="140000"/>
              </a:lnSpc>
            </a:pPr>
            <a:r>
              <a:rPr lang="zh-CN" altLang="en-US" sz="1949" dirty="0">
                <a:solidFill>
                  <a:schemeClr val="accent2"/>
                </a:solidFill>
                <a:latin typeface="+mj-lt"/>
                <a:ea typeface="黑体" panose="02010609060101010101" pitchFamily="49" charset="-122"/>
              </a:rPr>
              <a:t>电子商务加速了农业产业化、数字化发展，一系列适应电商市场的农产品持续热销，有力推动了乡村振兴。</a:t>
            </a:r>
          </a:p>
        </p:txBody>
      </p:sp>
    </p:spTree>
    <p:extLst>
      <p:ext uri="{BB962C8B-B14F-4D97-AF65-F5344CB8AC3E}">
        <p14:creationId xmlns:p14="http://schemas.microsoft.com/office/powerpoint/2010/main" val="27380016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5F301DF9-DDD2-47A5-82EC-1CBC58B6A1EB}"/>
              </a:ext>
            </a:extLst>
          </p:cNvPr>
          <p:cNvSpPr txBox="1"/>
          <p:nvPr/>
        </p:nvSpPr>
        <p:spPr>
          <a:xfrm>
            <a:off x="523132" y="1341145"/>
            <a:ext cx="8043752" cy="1128129"/>
          </a:xfrm>
          <a:prstGeom prst="rect">
            <a:avLst/>
          </a:prstGeom>
          <a:noFill/>
        </p:spPr>
        <p:txBody>
          <a:bodyPr wrap="square" rtlCol="0" anchor="t">
            <a:spAutoFit/>
          </a:bodyPr>
          <a:lstStyle/>
          <a:p>
            <a:pPr algn="just">
              <a:spcBef>
                <a:spcPts val="750"/>
              </a:spcBef>
            </a:pPr>
            <a:r>
              <a:rPr lang="en-US" altLang="zh-CN" sz="1799" dirty="0">
                <a:solidFill>
                  <a:schemeClr val="accent2"/>
                </a:solidFill>
                <a:latin typeface="+mj-lt"/>
                <a:ea typeface="黑体" panose="02010609060101010101" pitchFamily="49" charset="-122"/>
                <a:cs typeface="+mj-ea"/>
              </a:rPr>
              <a:t>1</a:t>
            </a:r>
            <a:r>
              <a:rPr lang="zh-CN" altLang="en-US" sz="1799" dirty="0">
                <a:solidFill>
                  <a:schemeClr val="accent2"/>
                </a:solidFill>
                <a:latin typeface="+mj-lt"/>
                <a:ea typeface="黑体" panose="02010609060101010101" pitchFamily="49" charset="-122"/>
                <a:cs typeface="+mj-ea"/>
              </a:rPr>
              <a:t>．掌握电子商务的概念及分类。</a:t>
            </a:r>
          </a:p>
          <a:p>
            <a:pPr algn="just">
              <a:spcBef>
                <a:spcPts val="750"/>
              </a:spcBef>
            </a:pPr>
            <a:r>
              <a:rPr lang="en-US" altLang="zh-CN" sz="1799" dirty="0">
                <a:solidFill>
                  <a:schemeClr val="accent2"/>
                </a:solidFill>
                <a:latin typeface="+mj-lt"/>
                <a:ea typeface="黑体" panose="02010609060101010101" pitchFamily="49" charset="-122"/>
                <a:cs typeface="+mj-ea"/>
              </a:rPr>
              <a:t>2</a:t>
            </a:r>
            <a:r>
              <a:rPr lang="zh-CN" altLang="en-US" sz="1799" dirty="0">
                <a:solidFill>
                  <a:schemeClr val="accent2"/>
                </a:solidFill>
                <a:latin typeface="+mj-lt"/>
                <a:ea typeface="黑体" panose="02010609060101010101" pitchFamily="49" charset="-122"/>
                <a:cs typeface="+mj-ea"/>
              </a:rPr>
              <a:t>．掌握电子商务的一般框架。</a:t>
            </a:r>
          </a:p>
          <a:p>
            <a:pPr algn="just">
              <a:spcBef>
                <a:spcPts val="750"/>
              </a:spcBef>
            </a:pPr>
            <a:r>
              <a:rPr lang="en-US" altLang="zh-CN" sz="1799" dirty="0">
                <a:solidFill>
                  <a:schemeClr val="accent2"/>
                </a:solidFill>
                <a:latin typeface="+mj-lt"/>
                <a:ea typeface="黑体" panose="02010609060101010101" pitchFamily="49" charset="-122"/>
                <a:cs typeface="+mj-ea"/>
              </a:rPr>
              <a:t>3</a:t>
            </a:r>
            <a:r>
              <a:rPr lang="zh-CN" altLang="en-US" sz="1799" dirty="0">
                <a:solidFill>
                  <a:schemeClr val="accent2"/>
                </a:solidFill>
                <a:latin typeface="+mj-lt"/>
                <a:ea typeface="黑体" panose="02010609060101010101" pitchFamily="49" charset="-122"/>
                <a:cs typeface="+mj-ea"/>
              </a:rPr>
              <a:t>．了解电子商务的产生和发展。</a:t>
            </a:r>
          </a:p>
        </p:txBody>
      </p:sp>
      <p:sp>
        <p:nvSpPr>
          <p:cNvPr id="3" name="文本框 2">
            <a:extLst>
              <a:ext uri="{FF2B5EF4-FFF2-40B4-BE49-F238E27FC236}">
                <a16:creationId xmlns:a16="http://schemas.microsoft.com/office/drawing/2014/main" id="{43055942-6489-4B52-91F0-520168369BB5}"/>
              </a:ext>
            </a:extLst>
          </p:cNvPr>
          <p:cNvSpPr txBox="1"/>
          <p:nvPr/>
        </p:nvSpPr>
        <p:spPr>
          <a:xfrm>
            <a:off x="523132" y="762252"/>
            <a:ext cx="2031325" cy="461537"/>
          </a:xfrm>
          <a:prstGeom prst="rect">
            <a:avLst/>
          </a:prstGeom>
          <a:noFill/>
        </p:spPr>
        <p:txBody>
          <a:bodyPr wrap="none" rtlCol="0">
            <a:spAutoFit/>
          </a:bodyPr>
          <a:lstStyle/>
          <a:p>
            <a:pPr algn="l"/>
            <a:r>
              <a:rPr lang="en-US" altLang="zh-CN" sz="2399" b="1" dirty="0">
                <a:solidFill>
                  <a:srgbClr val="E7E6E6">
                    <a:lumMod val="25000"/>
                  </a:srgbClr>
                </a:solidFill>
                <a:latin typeface="方正大黑简体" panose="03000509000000000000" pitchFamily="65" charset="-122"/>
                <a:ea typeface="方正大黑简体" panose="03000509000000000000" pitchFamily="65" charset="-122"/>
                <a:sym typeface="+mn-ea"/>
              </a:rPr>
              <a:t>【知识目标】</a:t>
            </a:r>
            <a:endParaRPr lang="zh-CN" altLang="en-US" sz="2399" b="1" dirty="0">
              <a:latin typeface="方正大黑简体" panose="03000509000000000000" pitchFamily="65" charset="-122"/>
              <a:ea typeface="方正大黑简体" panose="03000509000000000000" pitchFamily="65" charset="-122"/>
              <a:sym typeface="+mn-ea"/>
            </a:endParaRPr>
          </a:p>
        </p:txBody>
      </p:sp>
      <p:sp>
        <p:nvSpPr>
          <p:cNvPr id="4" name="文本框 3">
            <a:extLst>
              <a:ext uri="{FF2B5EF4-FFF2-40B4-BE49-F238E27FC236}">
                <a16:creationId xmlns:a16="http://schemas.microsoft.com/office/drawing/2014/main" id="{DECC1278-2C9D-4929-B104-A211E5B9F1BE}"/>
              </a:ext>
            </a:extLst>
          </p:cNvPr>
          <p:cNvSpPr txBox="1"/>
          <p:nvPr/>
        </p:nvSpPr>
        <p:spPr>
          <a:xfrm>
            <a:off x="523132" y="3500951"/>
            <a:ext cx="8043752" cy="1158074"/>
          </a:xfrm>
          <a:prstGeom prst="rect">
            <a:avLst/>
          </a:prstGeom>
          <a:noFill/>
        </p:spPr>
        <p:txBody>
          <a:bodyPr wrap="square" rtlCol="0" anchor="t">
            <a:spAutoFit/>
          </a:bodyPr>
          <a:lstStyle/>
          <a:p>
            <a:pPr algn="just">
              <a:spcBef>
                <a:spcPts val="750"/>
              </a:spcBef>
            </a:pPr>
            <a:r>
              <a:rPr lang="en-US" altLang="zh-CN" sz="1799" dirty="0">
                <a:solidFill>
                  <a:schemeClr val="accent2"/>
                </a:solidFill>
                <a:latin typeface="+mj-lt"/>
                <a:ea typeface="黑体" panose="02010609060101010101" pitchFamily="49" charset="-122"/>
                <a:cs typeface="+mj-ea"/>
              </a:rPr>
              <a:t>1</a:t>
            </a:r>
            <a:r>
              <a:rPr lang="zh-CN" altLang="en-US" sz="1799" dirty="0">
                <a:solidFill>
                  <a:schemeClr val="accent2"/>
                </a:solidFill>
                <a:latin typeface="+mj-lt"/>
                <a:ea typeface="黑体" panose="02010609060101010101" pitchFamily="49" charset="-122"/>
                <a:cs typeface="+mj-ea"/>
              </a:rPr>
              <a:t>．能够举例说明电子商务的分类及应用情况。</a:t>
            </a:r>
          </a:p>
          <a:p>
            <a:pPr>
              <a:lnSpc>
                <a:spcPct val="130000"/>
              </a:lnSpc>
              <a:spcBef>
                <a:spcPts val="750"/>
              </a:spcBef>
            </a:pPr>
            <a:r>
              <a:rPr lang="en-US" altLang="zh-CN" sz="1799" dirty="0">
                <a:solidFill>
                  <a:schemeClr val="accent2"/>
                </a:solidFill>
                <a:latin typeface="+mj-lt"/>
                <a:ea typeface="黑体" panose="02010609060101010101" pitchFamily="49" charset="-122"/>
                <a:cs typeface="+mj-ea"/>
              </a:rPr>
              <a:t>2</a:t>
            </a:r>
            <a:r>
              <a:rPr lang="zh-CN" altLang="en-US" sz="1799" dirty="0">
                <a:solidFill>
                  <a:schemeClr val="accent2"/>
                </a:solidFill>
                <a:latin typeface="+mj-lt"/>
                <a:ea typeface="黑体" panose="02010609060101010101" pitchFamily="49" charset="-122"/>
                <a:cs typeface="+mj-ea"/>
              </a:rPr>
              <a:t>．能够清晰地描述电子商务的一般框架，从框架中总结电子商务的相关岗位和技能。	</a:t>
            </a:r>
          </a:p>
        </p:txBody>
      </p:sp>
      <p:sp>
        <p:nvSpPr>
          <p:cNvPr id="5" name="文本框 4">
            <a:extLst>
              <a:ext uri="{FF2B5EF4-FFF2-40B4-BE49-F238E27FC236}">
                <a16:creationId xmlns:a16="http://schemas.microsoft.com/office/drawing/2014/main" id="{7B9ED209-1330-48CA-BB7A-67DA39FE325F}"/>
              </a:ext>
            </a:extLst>
          </p:cNvPr>
          <p:cNvSpPr txBox="1"/>
          <p:nvPr/>
        </p:nvSpPr>
        <p:spPr>
          <a:xfrm>
            <a:off x="523132" y="2961103"/>
            <a:ext cx="2031325" cy="470193"/>
          </a:xfrm>
          <a:prstGeom prst="rect">
            <a:avLst/>
          </a:prstGeom>
          <a:noFill/>
        </p:spPr>
        <p:txBody>
          <a:bodyPr wrap="none" rtlCol="0">
            <a:spAutoFit/>
          </a:bodyPr>
          <a:lstStyle/>
          <a:p>
            <a:pPr>
              <a:lnSpc>
                <a:spcPct val="110000"/>
              </a:lnSpc>
              <a:spcBef>
                <a:spcPts val="750"/>
              </a:spcBef>
            </a:pPr>
            <a:r>
              <a:rPr lang="en-US" altLang="zh-CN" sz="2399" b="1" dirty="0">
                <a:solidFill>
                  <a:srgbClr val="E7E6E6">
                    <a:lumMod val="25000"/>
                  </a:srgbClr>
                </a:solidFill>
                <a:latin typeface="方正大黑简体" panose="03000509000000000000" pitchFamily="65" charset="-122"/>
                <a:ea typeface="方正大黑简体" panose="03000509000000000000" pitchFamily="65" charset="-122"/>
                <a:sym typeface="+mn-ea"/>
              </a:rPr>
              <a:t>【技能目标】</a:t>
            </a:r>
          </a:p>
        </p:txBody>
      </p:sp>
    </p:spTree>
    <p:extLst>
      <p:ext uri="{BB962C8B-B14F-4D97-AF65-F5344CB8AC3E}">
        <p14:creationId xmlns:p14="http://schemas.microsoft.com/office/powerpoint/2010/main" val="4129385319"/>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56B5057-CEA6-4EFD-DFE1-E09B54A45F36}"/>
              </a:ext>
            </a:extLst>
          </p:cNvPr>
          <p:cNvSpPr/>
          <p:nvPr/>
        </p:nvSpPr>
        <p:spPr>
          <a:xfrm>
            <a:off x="406727" y="1168142"/>
            <a:ext cx="8330547" cy="2786532"/>
          </a:xfrm>
          <a:prstGeom prst="rect">
            <a:avLst/>
          </a:prstGeom>
        </p:spPr>
        <p:txBody>
          <a:bodyPr wrap="square">
            <a:spAutoFit/>
          </a:bodyPr>
          <a:lstStyle/>
          <a:p>
            <a:pPr indent="458816" algn="just">
              <a:lnSpc>
                <a:spcPct val="140000"/>
              </a:lnSpc>
              <a:spcBef>
                <a:spcPts val="750"/>
              </a:spcBef>
              <a:spcAft>
                <a:spcPts val="375"/>
              </a:spcAft>
            </a:pPr>
            <a:r>
              <a:rPr lang="en-US" altLang="zh-CN" sz="2099" b="1" dirty="0">
                <a:solidFill>
                  <a:schemeClr val="accent2"/>
                </a:solidFill>
                <a:latin typeface="+mj-lt"/>
                <a:ea typeface="黑体" panose="02010609060101010101" pitchFamily="49" charset="-122"/>
              </a:rPr>
              <a:t>3. </a:t>
            </a:r>
            <a:r>
              <a:rPr lang="zh-CN" altLang="en-US" sz="2099" b="1" dirty="0">
                <a:solidFill>
                  <a:schemeClr val="accent2"/>
                </a:solidFill>
                <a:latin typeface="+mj-lt"/>
                <a:ea typeface="黑体" panose="02010609060101010101" pitchFamily="49" charset="-122"/>
              </a:rPr>
              <a:t>跨境电商持续发力，有力推动外贸发展</a:t>
            </a:r>
          </a:p>
          <a:p>
            <a:pPr indent="458816" algn="just">
              <a:lnSpc>
                <a:spcPct val="140000"/>
              </a:lnSpc>
              <a:spcAft>
                <a:spcPts val="750"/>
              </a:spcAft>
            </a:pPr>
            <a:r>
              <a:rPr lang="zh-CN" altLang="en-US" sz="1949" dirty="0">
                <a:solidFill>
                  <a:schemeClr val="accent2"/>
                </a:solidFill>
                <a:latin typeface="+mj-lt"/>
                <a:ea typeface="黑体" panose="02010609060101010101" pitchFamily="49" charset="-122"/>
              </a:rPr>
              <a:t>跨境电商的发展有助于降低交易成本、推动全球贸易便利化，有助于增进国内群众福祉，有助于打造良好的营商环境，推动经济长期健康发展。</a:t>
            </a:r>
            <a:endParaRPr lang="en-US" altLang="zh-CN" sz="1949" dirty="0">
              <a:solidFill>
                <a:schemeClr val="accent2"/>
              </a:solidFill>
              <a:latin typeface="+mj-lt"/>
              <a:ea typeface="黑体" panose="02010609060101010101" pitchFamily="49" charset="-122"/>
            </a:endParaRPr>
          </a:p>
          <a:p>
            <a:pPr indent="458816" algn="just">
              <a:lnSpc>
                <a:spcPct val="140000"/>
              </a:lnSpc>
            </a:pPr>
            <a:r>
              <a:rPr lang="en-US" altLang="zh-CN" sz="2099" b="1" dirty="0">
                <a:solidFill>
                  <a:schemeClr val="accent2"/>
                </a:solidFill>
                <a:latin typeface="+mj-lt"/>
                <a:ea typeface="黑体" panose="02010609060101010101" pitchFamily="49" charset="-122"/>
              </a:rPr>
              <a:t>4. </a:t>
            </a:r>
            <a:r>
              <a:rPr lang="zh-CN" altLang="en-US" sz="2099" b="1" dirty="0">
                <a:solidFill>
                  <a:schemeClr val="accent2"/>
                </a:solidFill>
                <a:latin typeface="+mj-lt"/>
                <a:ea typeface="黑体" panose="02010609060101010101" pitchFamily="49" charset="-122"/>
              </a:rPr>
              <a:t>数据驱动明显，数据争夺将更激烈</a:t>
            </a:r>
          </a:p>
          <a:p>
            <a:pPr indent="458816" algn="just">
              <a:lnSpc>
                <a:spcPct val="140000"/>
              </a:lnSpc>
            </a:pPr>
            <a:r>
              <a:rPr lang="zh-CN" altLang="en-US" sz="1949" dirty="0">
                <a:solidFill>
                  <a:schemeClr val="accent2"/>
                </a:solidFill>
                <a:latin typeface="+mj-lt"/>
                <a:ea typeface="黑体" panose="02010609060101010101" pitchFamily="49" charset="-122"/>
              </a:rPr>
              <a:t>以数据为依托，可以提高电商企业的成本效率，提高电商运营的精确程度，为电商企业带来真正的竞争力。</a:t>
            </a:r>
          </a:p>
        </p:txBody>
      </p:sp>
    </p:spTree>
    <p:extLst>
      <p:ext uri="{BB962C8B-B14F-4D97-AF65-F5344CB8AC3E}">
        <p14:creationId xmlns:p14="http://schemas.microsoft.com/office/powerpoint/2010/main" val="1279900405"/>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56B5057-CEA6-4EFD-DFE1-E09B54A45F36}"/>
              </a:ext>
            </a:extLst>
          </p:cNvPr>
          <p:cNvSpPr/>
          <p:nvPr/>
        </p:nvSpPr>
        <p:spPr>
          <a:xfrm>
            <a:off x="406727" y="736263"/>
            <a:ext cx="8330547" cy="4063485"/>
          </a:xfrm>
          <a:prstGeom prst="rect">
            <a:avLst/>
          </a:prstGeom>
        </p:spPr>
        <p:txBody>
          <a:bodyPr wrap="square">
            <a:spAutoFit/>
          </a:bodyPr>
          <a:lstStyle/>
          <a:p>
            <a:pPr indent="458816" algn="just">
              <a:spcBef>
                <a:spcPts val="750"/>
              </a:spcBef>
              <a:spcAft>
                <a:spcPts val="375"/>
              </a:spcAft>
            </a:pPr>
            <a:r>
              <a:rPr lang="en-US" altLang="zh-CN" sz="2099" b="1" dirty="0">
                <a:solidFill>
                  <a:schemeClr val="accent2"/>
                </a:solidFill>
                <a:latin typeface="+mj-lt"/>
                <a:ea typeface="黑体" panose="02010609060101010101" pitchFamily="49" charset="-122"/>
              </a:rPr>
              <a:t>5. </a:t>
            </a:r>
            <a:r>
              <a:rPr lang="zh-CN" altLang="en-US" sz="2099" b="1" dirty="0">
                <a:solidFill>
                  <a:schemeClr val="accent2"/>
                </a:solidFill>
                <a:latin typeface="+mj-lt"/>
                <a:ea typeface="黑体" panose="02010609060101010101" pitchFamily="49" charset="-122"/>
              </a:rPr>
              <a:t>互联网与传统产业的融合，智慧电商是趋势</a:t>
            </a:r>
          </a:p>
          <a:p>
            <a:pPr indent="458816" algn="just">
              <a:lnSpc>
                <a:spcPct val="140000"/>
              </a:lnSpc>
              <a:spcAft>
                <a:spcPts val="750"/>
              </a:spcAft>
            </a:pPr>
            <a:r>
              <a:rPr lang="zh-CN" altLang="en-US" sz="1799" dirty="0">
                <a:solidFill>
                  <a:schemeClr val="accent2"/>
                </a:solidFill>
                <a:latin typeface="+mj-lt"/>
                <a:ea typeface="黑体" panose="02010609060101010101" pitchFamily="49" charset="-122"/>
              </a:rPr>
              <a:t>随着信息技术、智能技术的逐步成熟，人工智能将会逐步取代部分人力而使零售效率得到提升。</a:t>
            </a:r>
            <a:endParaRPr lang="en-US" altLang="zh-CN" sz="1799" dirty="0">
              <a:solidFill>
                <a:schemeClr val="accent2"/>
              </a:solidFill>
              <a:latin typeface="+mj-lt"/>
              <a:ea typeface="黑体" panose="02010609060101010101" pitchFamily="49" charset="-122"/>
            </a:endParaRPr>
          </a:p>
          <a:p>
            <a:pPr indent="458816" algn="just"/>
            <a:r>
              <a:rPr lang="en-US" altLang="zh-CN" sz="2099" b="1" dirty="0">
                <a:solidFill>
                  <a:schemeClr val="accent2"/>
                </a:solidFill>
                <a:latin typeface="+mj-lt"/>
                <a:ea typeface="黑体" panose="02010609060101010101" pitchFamily="49" charset="-122"/>
              </a:rPr>
              <a:t>6. </a:t>
            </a:r>
            <a:r>
              <a:rPr lang="zh-CN" altLang="en-US" sz="2099" b="1" dirty="0">
                <a:solidFill>
                  <a:schemeClr val="accent2"/>
                </a:solidFill>
                <a:latin typeface="+mj-lt"/>
                <a:ea typeface="黑体" panose="02010609060101010101" pitchFamily="49" charset="-122"/>
              </a:rPr>
              <a:t>特色电商产业链和生态圈的构建，促进</a:t>
            </a:r>
            <a:r>
              <a:rPr lang="en-US" altLang="zh-CN" sz="2099" b="1" dirty="0">
                <a:solidFill>
                  <a:schemeClr val="accent2"/>
                </a:solidFill>
                <a:latin typeface="+mj-lt"/>
                <a:ea typeface="黑体" panose="02010609060101010101" pitchFamily="49" charset="-122"/>
              </a:rPr>
              <a:t>B2B</a:t>
            </a:r>
            <a:r>
              <a:rPr lang="zh-CN" altLang="en-US" sz="2099" b="1" dirty="0">
                <a:solidFill>
                  <a:schemeClr val="accent2"/>
                </a:solidFill>
                <a:latin typeface="+mj-lt"/>
                <a:ea typeface="黑体" panose="02010609060101010101" pitchFamily="49" charset="-122"/>
              </a:rPr>
              <a:t>电商的发展</a:t>
            </a:r>
            <a:endParaRPr lang="zh-CN" altLang="en-US" sz="1349" dirty="0">
              <a:solidFill>
                <a:srgbClr val="000000"/>
              </a:solidFill>
              <a:latin typeface="方正宋一..."/>
            </a:endParaRPr>
          </a:p>
          <a:p>
            <a:pPr indent="458816" algn="just">
              <a:lnSpc>
                <a:spcPct val="150000"/>
              </a:lnSpc>
            </a:pPr>
            <a:r>
              <a:rPr lang="zh-CN" altLang="en-US" sz="1799" dirty="0">
                <a:solidFill>
                  <a:schemeClr val="accent2"/>
                </a:solidFill>
                <a:latin typeface="+mj-lt"/>
                <a:ea typeface="黑体" panose="02010609060101010101" pitchFamily="49" charset="-122"/>
              </a:rPr>
              <a:t>随着供给侧结构性改革的提出，以重点行业、特色产业为基础的我国</a:t>
            </a:r>
            <a:r>
              <a:rPr lang="en-US" altLang="zh-CN" sz="1799" dirty="0">
                <a:solidFill>
                  <a:schemeClr val="accent2"/>
                </a:solidFill>
                <a:latin typeface="+mj-lt"/>
                <a:ea typeface="黑体" panose="02010609060101010101" pitchFamily="49" charset="-122"/>
              </a:rPr>
              <a:t>B2B</a:t>
            </a:r>
            <a:r>
              <a:rPr lang="zh-CN" altLang="en-US" sz="1799" dirty="0">
                <a:solidFill>
                  <a:schemeClr val="accent2"/>
                </a:solidFill>
                <a:latin typeface="+mj-lt"/>
                <a:ea typeface="黑体" panose="02010609060101010101" pitchFamily="49" charset="-122"/>
              </a:rPr>
              <a:t>电商将通过打通上下游产业链，促进产业优化重组，聚合当地产业带的好商家、好货源，在电商平台上构建专属卖场，同时整合线上线下服务型资源，调动整个产业链由简单的空间集聚向专业化、系统化集聚，形成上下游的良性互动。</a:t>
            </a:r>
          </a:p>
          <a:p>
            <a:pPr indent="458816" algn="just">
              <a:lnSpc>
                <a:spcPct val="140000"/>
              </a:lnSpc>
            </a:pPr>
            <a:r>
              <a:rPr lang="zh-CN" altLang="en-US" sz="1799" dirty="0">
                <a:solidFill>
                  <a:schemeClr val="accent2"/>
                </a:solidFill>
                <a:latin typeface="+mj-lt"/>
                <a:ea typeface="黑体" panose="02010609060101010101" pitchFamily="49" charset="-122"/>
              </a:rPr>
              <a:t>电商生态圈是指企业在开展电子商务的过程中，与上下游企业及供应商等利益相关者建立的一个价值平台。</a:t>
            </a:r>
          </a:p>
        </p:txBody>
      </p:sp>
    </p:spTree>
    <p:extLst>
      <p:ext uri="{BB962C8B-B14F-4D97-AF65-F5344CB8AC3E}">
        <p14:creationId xmlns:p14="http://schemas.microsoft.com/office/powerpoint/2010/main" val="1898135284"/>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893853-DBDD-40CE-A997-4E7E35747E2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693294" y="1494203"/>
            <a:ext cx="4055721" cy="3241608"/>
          </a:xfrm>
          <a:prstGeom prst="rect">
            <a:avLst/>
          </a:prstGeom>
          <a:effectLst/>
        </p:spPr>
      </p:pic>
      <p:sp>
        <p:nvSpPr>
          <p:cNvPr id="3" name="矩形 2">
            <a:extLst>
              <a:ext uri="{FF2B5EF4-FFF2-40B4-BE49-F238E27FC236}">
                <a16:creationId xmlns:a16="http://schemas.microsoft.com/office/drawing/2014/main" id="{70346044-4E86-4030-87F4-35C955BED7DC}"/>
              </a:ext>
            </a:extLst>
          </p:cNvPr>
          <p:cNvSpPr/>
          <p:nvPr/>
        </p:nvSpPr>
        <p:spPr>
          <a:xfrm>
            <a:off x="3497102" y="4780410"/>
            <a:ext cx="2448106" cy="323037"/>
          </a:xfrm>
          <a:prstGeom prst="rect">
            <a:avLst/>
          </a:prstGeom>
          <a:noFill/>
          <a:ln w="9525">
            <a:noFill/>
          </a:ln>
        </p:spPr>
        <p:txBody>
          <a:bodyPr wrap="none" anchor="ctr">
            <a:spAutoFit/>
          </a:bodyPr>
          <a:lstStyle/>
          <a:p>
            <a:pPr algn="ctr"/>
            <a:r>
              <a:rPr lang="zh-CN" altLang="en-US" sz="1499" dirty="0">
                <a:solidFill>
                  <a:schemeClr val="accent2"/>
                </a:solidFill>
                <a:latin typeface="黑体" panose="02010609060101010101" pitchFamily="49" charset="-122"/>
                <a:ea typeface="黑体" panose="02010609060101010101" pitchFamily="49" charset="-122"/>
                <a:cs typeface="Times New Roman" panose="02020603050405020304" charset="0"/>
              </a:rPr>
              <a:t>图</a:t>
            </a:r>
            <a:r>
              <a:rPr lang="en-US" altLang="zh-CN" sz="1499" dirty="0">
                <a:solidFill>
                  <a:schemeClr val="accent2"/>
                </a:solidFill>
                <a:latin typeface="+mj-lt"/>
                <a:ea typeface="黑体" panose="02010609060101010101" pitchFamily="49" charset="-122"/>
                <a:cs typeface="Times New Roman" panose="02020603050405020304" charset="0"/>
              </a:rPr>
              <a:t>1.7</a:t>
            </a:r>
            <a:r>
              <a:rPr lang="en-US" altLang="zh-CN" sz="1499" dirty="0">
                <a:solidFill>
                  <a:schemeClr val="accent2"/>
                </a:solidFill>
                <a:latin typeface="黑体" panose="02010609060101010101" pitchFamily="49" charset="-122"/>
                <a:ea typeface="黑体" panose="02010609060101010101" pitchFamily="49" charset="-122"/>
                <a:cs typeface="Times New Roman" panose="02020603050405020304" charset="0"/>
              </a:rPr>
              <a:t> </a:t>
            </a:r>
            <a:r>
              <a:rPr lang="zh-CN" altLang="en-US" sz="1499" dirty="0">
                <a:solidFill>
                  <a:schemeClr val="accent2"/>
                </a:solidFill>
                <a:latin typeface="黑体" panose="02010609060101010101" pitchFamily="49" charset="-122"/>
                <a:ea typeface="黑体" panose="02010609060101010101" pitchFamily="49" charset="-122"/>
                <a:cs typeface="Times New Roman" panose="02020603050405020304" charset="0"/>
              </a:rPr>
              <a:t>电子商务系统的组成</a:t>
            </a:r>
          </a:p>
        </p:txBody>
      </p:sp>
      <p:sp>
        <p:nvSpPr>
          <p:cNvPr id="5" name="文本占位符 105474">
            <a:extLst>
              <a:ext uri="{FF2B5EF4-FFF2-40B4-BE49-F238E27FC236}">
                <a16:creationId xmlns:a16="http://schemas.microsoft.com/office/drawing/2014/main" id="{39AA3976-4FBF-420F-81C9-C77D6913F0C7}"/>
              </a:ext>
            </a:extLst>
          </p:cNvPr>
          <p:cNvSpPr>
            <a:spLocks noGrp="1"/>
          </p:cNvSpPr>
          <p:nvPr/>
        </p:nvSpPr>
        <p:spPr>
          <a:xfrm>
            <a:off x="547652" y="897373"/>
            <a:ext cx="5680531" cy="522249"/>
          </a:xfrm>
          <a:prstGeom prst="rect">
            <a:avLst/>
          </a:prstGeom>
          <a:noFill/>
          <a:ln w="9525">
            <a:noFill/>
          </a:ln>
        </p:spPr>
        <p:txBody>
          <a:bodyPr wrap="square">
            <a:spAutoFit/>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spcBef>
                <a:spcPts val="0"/>
              </a:spcBef>
              <a:buNone/>
            </a:pPr>
            <a:r>
              <a:rPr lang="zh-CN" altLang="en-US" sz="2699" dirty="0">
                <a:solidFill>
                  <a:schemeClr val="accent2"/>
                </a:solidFill>
                <a:latin typeface="+mj-lt"/>
                <a:ea typeface="方正大黑简体" panose="03000509000000000000" pitchFamily="65" charset="-122"/>
              </a:rPr>
              <a:t>一、电子商务系统的组成</a:t>
            </a:r>
          </a:p>
        </p:txBody>
      </p:sp>
    </p:spTree>
    <p:extLst>
      <p:ext uri="{BB962C8B-B14F-4D97-AF65-F5344CB8AC3E}">
        <p14:creationId xmlns:p14="http://schemas.microsoft.com/office/powerpoint/2010/main" val="1263118794"/>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8525A0FA-B470-4CD4-B454-CAE4DE23FCA5}"/>
              </a:ext>
            </a:extLst>
          </p:cNvPr>
          <p:cNvSpPr/>
          <p:nvPr/>
        </p:nvSpPr>
        <p:spPr>
          <a:xfrm>
            <a:off x="995500" y="1114158"/>
            <a:ext cx="7153001" cy="3603487"/>
          </a:xfrm>
          <a:prstGeom prst="rect">
            <a:avLst/>
          </a:prstGeom>
          <a:noFill/>
          <a:ln w="12700">
            <a:solidFill>
              <a:schemeClr val="tx1">
                <a:lumMod val="75000"/>
              </a:schemeClr>
            </a:solidFill>
            <a:prstDash val="solid"/>
          </a:ln>
        </p:spPr>
        <p:txBody>
          <a:bodyPr wrap="square" rtlCol="0">
            <a:spAutoFit/>
          </a:bodyPr>
          <a:lstStyle/>
          <a:p>
            <a:pPr indent="458816">
              <a:lnSpc>
                <a:spcPct val="140000"/>
              </a:lnSpc>
              <a:spcBef>
                <a:spcPts val="750"/>
              </a:spcBef>
            </a:pPr>
            <a:r>
              <a:rPr lang="zh-CN" altLang="en-US" sz="1949" dirty="0">
                <a:solidFill>
                  <a:schemeClr val="accent2"/>
                </a:solidFill>
                <a:latin typeface="+mj-lt"/>
                <a:ea typeface="黑体" panose="02010609060101010101" pitchFamily="49" charset="-122"/>
              </a:rPr>
              <a:t>电子商务系统包括：</a:t>
            </a:r>
            <a:endParaRPr lang="en-US" altLang="zh-CN" sz="1949" dirty="0">
              <a:solidFill>
                <a:schemeClr val="accent2"/>
              </a:solidFill>
              <a:latin typeface="+mj-lt"/>
              <a:ea typeface="黑体" panose="02010609060101010101" pitchFamily="49" charset="-122"/>
            </a:endParaRPr>
          </a:p>
          <a:p>
            <a:pPr indent="458816">
              <a:lnSpc>
                <a:spcPct val="140000"/>
              </a:lnSpc>
              <a:spcBef>
                <a:spcPts val="750"/>
              </a:spcBef>
            </a:pPr>
            <a:r>
              <a:rPr lang="zh-CN" altLang="en-US" sz="1949" dirty="0">
                <a:solidFill>
                  <a:schemeClr val="accent2"/>
                </a:solidFill>
                <a:latin typeface="+mj-lt"/>
                <a:ea typeface="黑体" panose="02010609060101010101" pitchFamily="49" charset="-122"/>
              </a:rPr>
              <a:t>（</a:t>
            </a:r>
            <a:r>
              <a:rPr lang="en-US" altLang="zh-CN" sz="1949" dirty="0">
                <a:solidFill>
                  <a:schemeClr val="accent2"/>
                </a:solidFill>
                <a:latin typeface="+mj-lt"/>
                <a:ea typeface="黑体" panose="02010609060101010101" pitchFamily="49" charset="-122"/>
              </a:rPr>
              <a:t>1</a:t>
            </a:r>
            <a:r>
              <a:rPr lang="zh-CN" altLang="en-US" sz="1949" dirty="0">
                <a:solidFill>
                  <a:schemeClr val="accent2"/>
                </a:solidFill>
                <a:latin typeface="+mj-lt"/>
                <a:ea typeface="黑体" panose="02010609060101010101" pitchFamily="49" charset="-122"/>
              </a:rPr>
              <a:t>）电子商务网络系统</a:t>
            </a:r>
          </a:p>
          <a:p>
            <a:pPr indent="458816">
              <a:lnSpc>
                <a:spcPct val="140000"/>
              </a:lnSpc>
              <a:spcBef>
                <a:spcPts val="750"/>
              </a:spcBef>
            </a:pPr>
            <a:r>
              <a:rPr lang="zh-CN" altLang="en-US" sz="1949" dirty="0">
                <a:solidFill>
                  <a:schemeClr val="accent2"/>
                </a:solidFill>
                <a:latin typeface="+mj-lt"/>
                <a:ea typeface="黑体" panose="02010609060101010101" pitchFamily="49" charset="-122"/>
              </a:rPr>
              <a:t>（</a:t>
            </a:r>
            <a:r>
              <a:rPr lang="en-US" altLang="zh-CN" sz="1949" dirty="0">
                <a:solidFill>
                  <a:schemeClr val="accent2"/>
                </a:solidFill>
                <a:latin typeface="+mj-lt"/>
                <a:ea typeface="黑体" panose="02010609060101010101" pitchFamily="49" charset="-122"/>
              </a:rPr>
              <a:t>2</a:t>
            </a:r>
            <a:r>
              <a:rPr lang="zh-CN" altLang="en-US" sz="1949" dirty="0">
                <a:solidFill>
                  <a:schemeClr val="accent2"/>
                </a:solidFill>
                <a:latin typeface="+mj-lt"/>
                <a:ea typeface="黑体" panose="02010609060101010101" pitchFamily="49" charset="-122"/>
              </a:rPr>
              <a:t>）供应方和需求方</a:t>
            </a:r>
          </a:p>
          <a:p>
            <a:pPr indent="458816">
              <a:lnSpc>
                <a:spcPct val="140000"/>
              </a:lnSpc>
              <a:spcBef>
                <a:spcPts val="750"/>
              </a:spcBef>
            </a:pPr>
            <a:r>
              <a:rPr lang="zh-CN" altLang="en-US" sz="1949" dirty="0">
                <a:solidFill>
                  <a:schemeClr val="accent2"/>
                </a:solidFill>
                <a:latin typeface="+mj-lt"/>
                <a:ea typeface="黑体" panose="02010609060101010101" pitchFamily="49" charset="-122"/>
              </a:rPr>
              <a:t>（</a:t>
            </a:r>
            <a:r>
              <a:rPr lang="en-US" altLang="zh-CN" sz="1949" dirty="0">
                <a:solidFill>
                  <a:schemeClr val="accent2"/>
                </a:solidFill>
                <a:latin typeface="+mj-lt"/>
                <a:ea typeface="黑体" panose="02010609060101010101" pitchFamily="49" charset="-122"/>
              </a:rPr>
              <a:t>3</a:t>
            </a:r>
            <a:r>
              <a:rPr lang="zh-CN" altLang="en-US" sz="1949" dirty="0">
                <a:solidFill>
                  <a:schemeClr val="accent2"/>
                </a:solidFill>
                <a:latin typeface="+mj-lt"/>
                <a:ea typeface="黑体" panose="02010609060101010101" pitchFamily="49" charset="-122"/>
              </a:rPr>
              <a:t>）数字证书认证中心（</a:t>
            </a:r>
            <a:r>
              <a:rPr lang="en-US" altLang="zh-CN" sz="1949" dirty="0">
                <a:solidFill>
                  <a:schemeClr val="accent2"/>
                </a:solidFill>
                <a:latin typeface="+mj-lt"/>
                <a:ea typeface="黑体" panose="02010609060101010101" pitchFamily="49" charset="-122"/>
              </a:rPr>
              <a:t>Certificate Authority</a:t>
            </a:r>
            <a:r>
              <a:rPr lang="zh-CN" altLang="en-US" sz="1949" dirty="0">
                <a:solidFill>
                  <a:schemeClr val="accent2"/>
                </a:solidFill>
                <a:latin typeface="+mj-lt"/>
                <a:ea typeface="黑体" panose="02010609060101010101" pitchFamily="49" charset="-122"/>
              </a:rPr>
              <a:t>）</a:t>
            </a:r>
          </a:p>
          <a:p>
            <a:pPr indent="458816">
              <a:lnSpc>
                <a:spcPct val="140000"/>
              </a:lnSpc>
              <a:spcBef>
                <a:spcPts val="750"/>
              </a:spcBef>
            </a:pPr>
            <a:r>
              <a:rPr lang="zh-CN" altLang="en-US" sz="1949" dirty="0">
                <a:solidFill>
                  <a:schemeClr val="accent2"/>
                </a:solidFill>
                <a:latin typeface="+mj-lt"/>
                <a:ea typeface="黑体" panose="02010609060101010101" pitchFamily="49" charset="-122"/>
              </a:rPr>
              <a:t>（</a:t>
            </a:r>
            <a:r>
              <a:rPr lang="en-US" altLang="zh-CN" sz="1949" dirty="0">
                <a:solidFill>
                  <a:schemeClr val="accent2"/>
                </a:solidFill>
                <a:latin typeface="+mj-lt"/>
                <a:ea typeface="黑体" panose="02010609060101010101" pitchFamily="49" charset="-122"/>
              </a:rPr>
              <a:t>4</a:t>
            </a:r>
            <a:r>
              <a:rPr lang="zh-CN" altLang="en-US" sz="1949" dirty="0">
                <a:solidFill>
                  <a:schemeClr val="accent2"/>
                </a:solidFill>
                <a:latin typeface="+mj-lt"/>
                <a:ea typeface="黑体" panose="02010609060101010101" pitchFamily="49" charset="-122"/>
              </a:rPr>
              <a:t>）支付系统</a:t>
            </a:r>
          </a:p>
          <a:p>
            <a:pPr indent="458816">
              <a:lnSpc>
                <a:spcPct val="140000"/>
              </a:lnSpc>
              <a:spcBef>
                <a:spcPts val="750"/>
              </a:spcBef>
            </a:pPr>
            <a:r>
              <a:rPr lang="zh-CN" altLang="en-US" sz="1949" dirty="0">
                <a:solidFill>
                  <a:schemeClr val="accent2"/>
                </a:solidFill>
                <a:latin typeface="+mj-lt"/>
                <a:ea typeface="黑体" panose="02010609060101010101" pitchFamily="49" charset="-122"/>
              </a:rPr>
              <a:t>（</a:t>
            </a:r>
            <a:r>
              <a:rPr lang="en-US" altLang="zh-CN" sz="1949" dirty="0">
                <a:solidFill>
                  <a:schemeClr val="accent2"/>
                </a:solidFill>
                <a:latin typeface="+mj-lt"/>
                <a:ea typeface="黑体" panose="02010609060101010101" pitchFamily="49" charset="-122"/>
              </a:rPr>
              <a:t>5</a:t>
            </a:r>
            <a:r>
              <a:rPr lang="zh-CN" altLang="en-US" sz="1949" dirty="0">
                <a:solidFill>
                  <a:schemeClr val="accent2"/>
                </a:solidFill>
                <a:latin typeface="+mj-lt"/>
                <a:ea typeface="黑体" panose="02010609060101010101" pitchFamily="49" charset="-122"/>
              </a:rPr>
              <a:t>）物流中心</a:t>
            </a:r>
          </a:p>
          <a:p>
            <a:pPr indent="458816">
              <a:lnSpc>
                <a:spcPct val="140000"/>
              </a:lnSpc>
              <a:spcBef>
                <a:spcPts val="750"/>
              </a:spcBef>
            </a:pPr>
            <a:r>
              <a:rPr lang="zh-CN" altLang="en-US" sz="1949" dirty="0">
                <a:solidFill>
                  <a:schemeClr val="accent2"/>
                </a:solidFill>
                <a:latin typeface="+mj-lt"/>
                <a:ea typeface="黑体" panose="02010609060101010101" pitchFamily="49" charset="-122"/>
              </a:rPr>
              <a:t>（</a:t>
            </a:r>
            <a:r>
              <a:rPr lang="en-US" altLang="zh-CN" sz="1949" dirty="0">
                <a:solidFill>
                  <a:schemeClr val="accent2"/>
                </a:solidFill>
                <a:latin typeface="+mj-lt"/>
                <a:ea typeface="黑体" panose="02010609060101010101" pitchFamily="49" charset="-122"/>
              </a:rPr>
              <a:t>6</a:t>
            </a:r>
            <a:r>
              <a:rPr lang="zh-CN" altLang="en-US" sz="1949" dirty="0">
                <a:solidFill>
                  <a:schemeClr val="accent2"/>
                </a:solidFill>
                <a:latin typeface="+mj-lt"/>
                <a:ea typeface="黑体" panose="02010609060101010101" pitchFamily="49" charset="-122"/>
              </a:rPr>
              <a:t>）电子商务服务商</a:t>
            </a:r>
          </a:p>
        </p:txBody>
      </p:sp>
    </p:spTree>
    <p:extLst>
      <p:ext uri="{BB962C8B-B14F-4D97-AF65-F5344CB8AC3E}">
        <p14:creationId xmlns:p14="http://schemas.microsoft.com/office/powerpoint/2010/main" val="1649484504"/>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ACEC2B63-7E02-41DF-AFE9-4D5C8466D56C}"/>
              </a:ext>
            </a:extLst>
          </p:cNvPr>
          <p:cNvSpPr/>
          <p:nvPr/>
        </p:nvSpPr>
        <p:spPr>
          <a:xfrm>
            <a:off x="504574" y="1004433"/>
            <a:ext cx="8134852" cy="3140603"/>
          </a:xfrm>
          <a:prstGeom prst="rect">
            <a:avLst/>
          </a:prstGeom>
        </p:spPr>
        <p:txBody>
          <a:bodyPr wrap="square">
            <a:spAutoFit/>
          </a:bodyPr>
          <a:lstStyle/>
          <a:p>
            <a:pPr algn="just">
              <a:lnSpc>
                <a:spcPct val="130000"/>
              </a:lnSpc>
              <a:spcBef>
                <a:spcPts val="750"/>
              </a:spcBef>
            </a:pPr>
            <a:r>
              <a:rPr lang="zh-CN" altLang="en-US" sz="2699" dirty="0">
                <a:solidFill>
                  <a:schemeClr val="accent2"/>
                </a:solidFill>
                <a:latin typeface="+mj-lt"/>
                <a:ea typeface="方正大黑简体" panose="03000509000000000000" pitchFamily="65" charset="-122"/>
              </a:rPr>
              <a:t>二、电子商务的一般框架</a:t>
            </a:r>
            <a:endParaRPr lang="en-US" altLang="zh-CN" sz="2699" dirty="0">
              <a:solidFill>
                <a:schemeClr val="accent2"/>
              </a:solidFill>
              <a:latin typeface="+mj-lt"/>
              <a:ea typeface="方正大黑简体" panose="03000509000000000000" pitchFamily="65" charset="-122"/>
            </a:endParaRPr>
          </a:p>
          <a:p>
            <a:pPr indent="458816" algn="just">
              <a:lnSpc>
                <a:spcPct val="130000"/>
              </a:lnSpc>
              <a:spcBef>
                <a:spcPts val="750"/>
              </a:spcBef>
            </a:pPr>
            <a:r>
              <a:rPr lang="zh-CN" altLang="en-US" sz="1949" dirty="0">
                <a:solidFill>
                  <a:schemeClr val="accent2"/>
                </a:solidFill>
                <a:latin typeface="+mj-lt"/>
                <a:ea typeface="黑体" panose="02010609060101010101" pitchFamily="49" charset="-122"/>
              </a:rPr>
              <a:t>电子商务的一般框架是指实现电子商务从技术到一般服务所应具备的完整运作基础。</a:t>
            </a:r>
          </a:p>
          <a:p>
            <a:pPr indent="458816" algn="just">
              <a:lnSpc>
                <a:spcPct val="130000"/>
              </a:lnSpc>
              <a:spcBef>
                <a:spcPts val="750"/>
              </a:spcBef>
            </a:pPr>
            <a:r>
              <a:rPr lang="zh-CN" altLang="en-US" sz="1949" dirty="0">
                <a:solidFill>
                  <a:schemeClr val="accent2"/>
                </a:solidFill>
                <a:latin typeface="+mj-lt"/>
                <a:ea typeface="黑体" panose="02010609060101010101" pitchFamily="49" charset="-122"/>
              </a:rPr>
              <a:t>完整的电子商务体系体现在全面的电子商务应用上，而这需要有相应层面的基础设施和众多支撑条件构成的环境要素。这些环境要素从整体上可分为四个层次（网络层、技术支持层、服务支持层、应用层）和两大支柱（国家政策及法律规范、技术标准和网络协议）。</a:t>
            </a:r>
          </a:p>
        </p:txBody>
      </p:sp>
    </p:spTree>
    <p:extLst>
      <p:ext uri="{BB962C8B-B14F-4D97-AF65-F5344CB8AC3E}">
        <p14:creationId xmlns:p14="http://schemas.microsoft.com/office/powerpoint/2010/main" val="3818648744"/>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085C2BC-2B95-432C-AA27-2EE5898EFB15}"/>
              </a:ext>
            </a:extLst>
          </p:cNvPr>
          <p:cNvSpPr/>
          <p:nvPr/>
        </p:nvSpPr>
        <p:spPr>
          <a:xfrm>
            <a:off x="3347948" y="4723442"/>
            <a:ext cx="2448106" cy="323037"/>
          </a:xfrm>
          <a:prstGeom prst="rect">
            <a:avLst/>
          </a:prstGeom>
          <a:noFill/>
          <a:ln w="9525">
            <a:noFill/>
          </a:ln>
        </p:spPr>
        <p:txBody>
          <a:bodyPr wrap="none" anchor="ctr">
            <a:spAutoFit/>
          </a:bodyPr>
          <a:lstStyle/>
          <a:p>
            <a:pPr algn="ctr"/>
            <a:r>
              <a:rPr lang="zh-CN" altLang="en-US" sz="1499" dirty="0">
                <a:solidFill>
                  <a:schemeClr val="accent2"/>
                </a:solidFill>
                <a:latin typeface="黑体" panose="02010609060101010101" pitchFamily="49" charset="-122"/>
                <a:ea typeface="黑体" panose="02010609060101010101" pitchFamily="49" charset="-122"/>
                <a:cs typeface="Times New Roman" panose="02020603050405020304" charset="0"/>
              </a:rPr>
              <a:t>图</a:t>
            </a:r>
            <a:r>
              <a:rPr lang="en-US" altLang="zh-CN" sz="1499" dirty="0">
                <a:solidFill>
                  <a:schemeClr val="accent2"/>
                </a:solidFill>
                <a:ea typeface="黑体" panose="02010609060101010101" pitchFamily="49" charset="-122"/>
                <a:cs typeface="Arial" panose="020B0604020202020204" pitchFamily="34" charset="0"/>
              </a:rPr>
              <a:t>1.8</a:t>
            </a:r>
            <a:r>
              <a:rPr lang="en-US" altLang="zh-CN" sz="1499" dirty="0">
                <a:solidFill>
                  <a:schemeClr val="accent2"/>
                </a:solidFill>
                <a:latin typeface="黑体" panose="02010609060101010101" pitchFamily="49" charset="-122"/>
                <a:ea typeface="黑体" panose="02010609060101010101" pitchFamily="49" charset="-122"/>
                <a:cs typeface="Times New Roman" panose="02020603050405020304" charset="0"/>
              </a:rPr>
              <a:t> </a:t>
            </a:r>
            <a:r>
              <a:rPr lang="zh-CN" altLang="en-US" sz="1499" dirty="0">
                <a:solidFill>
                  <a:schemeClr val="accent2"/>
                </a:solidFill>
                <a:latin typeface="黑体" panose="02010609060101010101" pitchFamily="49" charset="-122"/>
                <a:ea typeface="黑体" panose="02010609060101010101" pitchFamily="49" charset="-122"/>
                <a:cs typeface="Times New Roman" panose="02020603050405020304" charset="0"/>
              </a:rPr>
              <a:t>电子商务的一般框架</a:t>
            </a:r>
          </a:p>
        </p:txBody>
      </p:sp>
      <p:pic>
        <p:nvPicPr>
          <p:cNvPr id="3" name="图片 -2147482596" descr="1-9">
            <a:extLst>
              <a:ext uri="{FF2B5EF4-FFF2-40B4-BE49-F238E27FC236}">
                <a16:creationId xmlns:a16="http://schemas.microsoft.com/office/drawing/2014/main" id="{6A4DF282-E769-4C62-8657-7C97F9CE33E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130689" y="736263"/>
            <a:ext cx="4882624" cy="3901530"/>
          </a:xfrm>
          <a:prstGeom prst="rect">
            <a:avLst/>
          </a:prstGeom>
          <a:noFill/>
          <a:ln w="9525">
            <a:noFill/>
          </a:ln>
          <a:effectLst/>
        </p:spPr>
      </p:pic>
    </p:spTree>
    <p:extLst>
      <p:ext uri="{BB962C8B-B14F-4D97-AF65-F5344CB8AC3E}">
        <p14:creationId xmlns:p14="http://schemas.microsoft.com/office/powerpoint/2010/main" val="1214133222"/>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354ADF0D-3E3B-4C86-9A7E-D3F0D3CBE2F9}"/>
              </a:ext>
            </a:extLst>
          </p:cNvPr>
          <p:cNvSpPr txBox="1"/>
          <p:nvPr/>
        </p:nvSpPr>
        <p:spPr>
          <a:xfrm>
            <a:off x="550124" y="1403603"/>
            <a:ext cx="8286684" cy="3430811"/>
          </a:xfrm>
          <a:prstGeom prst="rect">
            <a:avLst/>
          </a:prstGeom>
          <a:noFill/>
          <a:ln>
            <a:noFill/>
          </a:ln>
        </p:spPr>
        <p:txBody>
          <a:bodyPr wrap="square" rtlCol="0">
            <a:spAutoFit/>
          </a:bodyPr>
          <a:lstStyle/>
          <a:p>
            <a:pPr indent="458816" algn="just">
              <a:lnSpc>
                <a:spcPct val="150000"/>
              </a:lnSpc>
              <a:spcBef>
                <a:spcPts val="750"/>
              </a:spcBef>
            </a:pPr>
            <a:r>
              <a:rPr lang="zh-CN" altLang="en-US" sz="1949" dirty="0">
                <a:solidFill>
                  <a:srgbClr val="C00000"/>
                </a:solidFill>
                <a:latin typeface="+mj-lt"/>
                <a:ea typeface="黑体" panose="02010609060101010101" pitchFamily="49" charset="-122"/>
              </a:rPr>
              <a:t>应用层</a:t>
            </a:r>
            <a:r>
              <a:rPr lang="zh-CN" altLang="en-US" sz="1949" dirty="0">
                <a:solidFill>
                  <a:schemeClr val="accent2"/>
                </a:solidFill>
                <a:latin typeface="+mj-lt"/>
                <a:ea typeface="黑体" panose="02010609060101010101" pitchFamily="49" charset="-122"/>
              </a:rPr>
              <a:t>网络基础设施，是实现电子商务的底层基础设施。它是信息传输系统，是实现电子商务的基本保证。</a:t>
            </a:r>
            <a:endParaRPr lang="en-US" altLang="zh-CN" sz="1949" dirty="0">
              <a:solidFill>
                <a:schemeClr val="accent2"/>
              </a:solidFill>
              <a:latin typeface="+mj-lt"/>
              <a:ea typeface="黑体" panose="02010609060101010101" pitchFamily="49" charset="-122"/>
            </a:endParaRPr>
          </a:p>
          <a:p>
            <a:pPr indent="458816" algn="just">
              <a:lnSpc>
                <a:spcPct val="150000"/>
              </a:lnSpc>
              <a:spcBef>
                <a:spcPts val="750"/>
              </a:spcBef>
            </a:pPr>
            <a:r>
              <a:rPr lang="zh-CN" altLang="en-US" sz="1949" dirty="0">
                <a:solidFill>
                  <a:srgbClr val="C00000"/>
                </a:solidFill>
                <a:latin typeface="+mj-lt"/>
                <a:ea typeface="黑体" panose="02010609060101010101" pitchFamily="49" charset="-122"/>
              </a:rPr>
              <a:t>服务支持层</a:t>
            </a:r>
            <a:r>
              <a:rPr lang="zh-CN" altLang="en-US" sz="1949" dirty="0">
                <a:solidFill>
                  <a:schemeClr val="accent2"/>
                </a:solidFill>
                <a:latin typeface="+mj-lt"/>
                <a:ea typeface="黑体" panose="02010609060101010101" pitchFamily="49" charset="-122"/>
              </a:rPr>
              <a:t>网络层决定了电子商务信息传输使用的线路，技术支持层则决定和解决了如何在网络上传输信息和管理信息的问题。</a:t>
            </a:r>
            <a:endParaRPr lang="en-US" altLang="zh-CN" sz="1949" dirty="0">
              <a:solidFill>
                <a:schemeClr val="accent2"/>
              </a:solidFill>
              <a:latin typeface="+mj-lt"/>
              <a:ea typeface="黑体" panose="02010609060101010101" pitchFamily="49" charset="-122"/>
            </a:endParaRPr>
          </a:p>
          <a:p>
            <a:pPr indent="458816" algn="just">
              <a:lnSpc>
                <a:spcPct val="150000"/>
              </a:lnSpc>
              <a:spcBef>
                <a:spcPts val="750"/>
              </a:spcBef>
            </a:pPr>
            <a:r>
              <a:rPr lang="zh-CN" altLang="en-US" sz="1949" dirty="0">
                <a:solidFill>
                  <a:srgbClr val="C00000"/>
                </a:solidFill>
                <a:latin typeface="+mj-lt"/>
                <a:ea typeface="黑体" panose="02010609060101010101" pitchFamily="49" charset="-122"/>
              </a:rPr>
              <a:t>技术支持层</a:t>
            </a:r>
            <a:r>
              <a:rPr lang="zh-CN" altLang="en-US" sz="1949" dirty="0">
                <a:solidFill>
                  <a:schemeClr val="accent2"/>
                </a:solidFill>
                <a:latin typeface="+mj-lt"/>
                <a:ea typeface="黑体" panose="02010609060101010101" pitchFamily="49" charset="-122"/>
              </a:rPr>
              <a:t>用来为电子商务应用提供支持，包括安全服务、支付服务、物流服务、数字证书认证、目录服务等。</a:t>
            </a:r>
          </a:p>
          <a:p>
            <a:pPr indent="458816" algn="just">
              <a:lnSpc>
                <a:spcPct val="120000"/>
              </a:lnSpc>
              <a:spcBef>
                <a:spcPts val="750"/>
              </a:spcBef>
            </a:pPr>
            <a:r>
              <a:rPr lang="zh-CN" altLang="en-US" sz="1949" dirty="0">
                <a:solidFill>
                  <a:srgbClr val="C00000"/>
                </a:solidFill>
                <a:latin typeface="+mj-lt"/>
                <a:ea typeface="黑体" panose="02010609060101010101" pitchFamily="49" charset="-122"/>
              </a:rPr>
              <a:t>网络层</a:t>
            </a:r>
            <a:r>
              <a:rPr lang="zh-CN" altLang="en-US" sz="1949" dirty="0">
                <a:solidFill>
                  <a:schemeClr val="accent2"/>
                </a:solidFill>
                <a:latin typeface="+mj-lt"/>
                <a:ea typeface="黑体" panose="02010609060101010101" pitchFamily="49" charset="-122"/>
              </a:rPr>
              <a:t>是指生产、流通和消费等领域的各种电子商务应用系统。</a:t>
            </a:r>
          </a:p>
        </p:txBody>
      </p:sp>
      <p:sp>
        <p:nvSpPr>
          <p:cNvPr id="9" name="矩形 8">
            <a:extLst>
              <a:ext uri="{FF2B5EF4-FFF2-40B4-BE49-F238E27FC236}">
                <a16:creationId xmlns:a16="http://schemas.microsoft.com/office/drawing/2014/main" id="{9F7089E4-1FD9-4B0B-81EC-6E5DF8EA0BC1}"/>
              </a:ext>
            </a:extLst>
          </p:cNvPr>
          <p:cNvSpPr/>
          <p:nvPr/>
        </p:nvSpPr>
        <p:spPr>
          <a:xfrm>
            <a:off x="631101" y="884452"/>
            <a:ext cx="1268296" cy="415370"/>
          </a:xfrm>
          <a:prstGeom prst="rect">
            <a:avLst/>
          </a:prstGeom>
        </p:spPr>
        <p:txBody>
          <a:bodyPr wrap="none">
            <a:spAutoFit/>
          </a:bodyPr>
          <a:lstStyle/>
          <a:p>
            <a:pPr lvl="0">
              <a:defRPr/>
            </a:pPr>
            <a:r>
              <a:rPr lang="zh-CN" altLang="en-US" sz="2099" b="1" dirty="0">
                <a:solidFill>
                  <a:schemeClr val="accent2"/>
                </a:solidFill>
                <a:latin typeface="黑体" panose="02010609060101010101" pitchFamily="49" charset="-122"/>
                <a:ea typeface="黑体" panose="02010609060101010101" pitchFamily="49" charset="-122"/>
                <a:cs typeface="Arial" panose="020B0604020202020204" pitchFamily="34" charset="0"/>
                <a:sym typeface="Arial" panose="020B0604020202020204" pitchFamily="34" charset="0"/>
              </a:rPr>
              <a:t>四个层次</a:t>
            </a:r>
          </a:p>
        </p:txBody>
      </p:sp>
    </p:spTree>
    <p:extLst>
      <p:ext uri="{BB962C8B-B14F-4D97-AF65-F5344CB8AC3E}">
        <p14:creationId xmlns:p14="http://schemas.microsoft.com/office/powerpoint/2010/main" val="2294147250"/>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a:extLst>
              <a:ext uri="{FF2B5EF4-FFF2-40B4-BE49-F238E27FC236}">
                <a16:creationId xmlns:a16="http://schemas.microsoft.com/office/drawing/2014/main" id="{7E0FC4B1-66B4-45AE-A228-C03F565679E0}"/>
              </a:ext>
            </a:extLst>
          </p:cNvPr>
          <p:cNvSpPr>
            <a:spLocks noChangeArrowheads="1"/>
          </p:cNvSpPr>
          <p:nvPr>
            <p:custDataLst>
              <p:tags r:id="rId1"/>
            </p:custDataLst>
          </p:nvPr>
        </p:nvSpPr>
        <p:spPr bwMode="auto">
          <a:xfrm>
            <a:off x="1008996" y="829271"/>
            <a:ext cx="1295638" cy="328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16" tIns="25708" rIns="51416" bIns="25708" anchor="ctr" anchorCtr="0">
            <a:noAutofit/>
          </a:bodyPr>
          <a:lstStyle>
            <a:lvl1pPr>
              <a:spcBef>
                <a:spcPct val="20000"/>
              </a:spcBef>
              <a:buFont typeface="Arial" panose="020B0604020202020204" pitchFamily="34" charset="0"/>
              <a:buChar char="•"/>
              <a:defRPr sz="3200">
                <a:solidFill>
                  <a:srgbClr val="000000"/>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rgbClr val="000000"/>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rgbClr val="000000"/>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rgbClr val="000000"/>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rgbClr val="000000"/>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000000"/>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000000"/>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000000"/>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000000"/>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a:spcBef>
                <a:spcPct val="0"/>
              </a:spcBef>
              <a:buNone/>
              <a:defRPr/>
            </a:pPr>
            <a:r>
              <a:rPr lang="zh-CN" altLang="en-US" sz="2099" b="1" kern="0" spc="225" dirty="0">
                <a:solidFill>
                  <a:schemeClr val="accent2"/>
                </a:solidFill>
                <a:latin typeface="黑体" panose="02010609060101010101" pitchFamily="49" charset="-122"/>
                <a:ea typeface="黑体" panose="02010609060101010101" pitchFamily="49" charset="-122"/>
                <a:cs typeface="Arial" panose="020B0604020202020204" pitchFamily="34" charset="0"/>
                <a:sym typeface="Arial" panose="020B0604020202020204" pitchFamily="34" charset="0"/>
              </a:rPr>
              <a:t>两大</a:t>
            </a:r>
            <a:r>
              <a:rPr lang="zh-CN" altLang="en-US" sz="2099" b="1" kern="0" dirty="0">
                <a:solidFill>
                  <a:schemeClr val="accent2"/>
                </a:solidFill>
                <a:latin typeface="黑体" panose="02010609060101010101" pitchFamily="49" charset="-122"/>
                <a:ea typeface="黑体" panose="02010609060101010101" pitchFamily="49" charset="-122"/>
                <a:cs typeface="Arial" panose="020B0604020202020204" pitchFamily="34" charset="0"/>
                <a:sym typeface="Arial" panose="020B0604020202020204" pitchFamily="34" charset="0"/>
              </a:rPr>
              <a:t>支柱</a:t>
            </a:r>
          </a:p>
        </p:txBody>
      </p:sp>
      <p:grpSp>
        <p:nvGrpSpPr>
          <p:cNvPr id="14" name="组合 13">
            <a:extLst>
              <a:ext uri="{FF2B5EF4-FFF2-40B4-BE49-F238E27FC236}">
                <a16:creationId xmlns:a16="http://schemas.microsoft.com/office/drawing/2014/main" id="{0B1AA96E-B8A5-40A8-8433-FDD0516B712C}"/>
              </a:ext>
            </a:extLst>
          </p:cNvPr>
          <p:cNvGrpSpPr/>
          <p:nvPr/>
        </p:nvGrpSpPr>
        <p:grpSpPr>
          <a:xfrm>
            <a:off x="1052937" y="1416786"/>
            <a:ext cx="3395274" cy="3368346"/>
            <a:chOff x="1112139" y="1788934"/>
            <a:chExt cx="4528800" cy="4492882"/>
          </a:xfrm>
        </p:grpSpPr>
        <p:sp>
          <p:nvSpPr>
            <p:cNvPr id="3" name="矩形: 圆角 2">
              <a:extLst>
                <a:ext uri="{FF2B5EF4-FFF2-40B4-BE49-F238E27FC236}">
                  <a16:creationId xmlns:a16="http://schemas.microsoft.com/office/drawing/2014/main" id="{14B73426-E5D5-43BD-8F3A-E5A8C70D6F99}"/>
                </a:ext>
              </a:extLst>
            </p:cNvPr>
            <p:cNvSpPr/>
            <p:nvPr>
              <p:custDataLst>
                <p:tags r:id="rId7"/>
              </p:custDataLst>
            </p:nvPr>
          </p:nvSpPr>
          <p:spPr>
            <a:xfrm>
              <a:off x="1112139" y="2095016"/>
              <a:ext cx="4528800" cy="4186800"/>
            </a:xfrm>
            <a:prstGeom prst="roundRect">
              <a:avLst>
                <a:gd name="adj" fmla="val 8595"/>
              </a:avLst>
            </a:prstGeom>
            <a:noFill/>
            <a:ln w="9525">
              <a:solidFill>
                <a:srgbClr val="3498DB"/>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defTabSz="685526">
                <a:lnSpc>
                  <a:spcPct val="120000"/>
                </a:lnSpc>
                <a:defRPr/>
              </a:pPr>
              <a:endParaRPr lang="zh-CN" altLang="en-US" sz="1012">
                <a:solidFill>
                  <a:prstClr val="white"/>
                </a:solidFill>
                <a:latin typeface="黑体" panose="02010609060101010101" pitchFamily="49" charset="-122"/>
                <a:ea typeface="黑体" panose="02010609060101010101" pitchFamily="49" charset="-122"/>
                <a:sym typeface="Arial" panose="020B0604020202020204" pitchFamily="34" charset="0"/>
              </a:endParaRPr>
            </a:p>
          </p:txBody>
        </p:sp>
        <p:sp>
          <p:nvSpPr>
            <p:cNvPr id="4" name="矩形: 圆角 3">
              <a:extLst>
                <a:ext uri="{FF2B5EF4-FFF2-40B4-BE49-F238E27FC236}">
                  <a16:creationId xmlns:a16="http://schemas.microsoft.com/office/drawing/2014/main" id="{8801A8BB-77A8-4D4F-8A6D-71C7D164ACDD}"/>
                </a:ext>
              </a:extLst>
            </p:cNvPr>
            <p:cNvSpPr/>
            <p:nvPr>
              <p:custDataLst>
                <p:tags r:id="rId8"/>
              </p:custDataLst>
            </p:nvPr>
          </p:nvSpPr>
          <p:spPr>
            <a:xfrm>
              <a:off x="3013627" y="1788934"/>
              <a:ext cx="725825" cy="725825"/>
            </a:xfrm>
            <a:prstGeom prst="roundRect">
              <a:avLst/>
            </a:prstGeom>
            <a:solidFill>
              <a:srgbClr val="3498DB"/>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defTabSz="685526">
                <a:lnSpc>
                  <a:spcPct val="120000"/>
                </a:lnSpc>
                <a:defRPr/>
              </a:pPr>
              <a:endParaRPr lang="zh-CN" altLang="en-US" sz="1012">
                <a:solidFill>
                  <a:prstClr val="white"/>
                </a:solidFill>
                <a:latin typeface="黑体" panose="02010609060101010101" pitchFamily="49" charset="-122"/>
                <a:ea typeface="黑体" panose="02010609060101010101" pitchFamily="49" charset="-122"/>
                <a:sym typeface="Arial" panose="020B0604020202020204" pitchFamily="34" charset="0"/>
              </a:endParaRPr>
            </a:p>
          </p:txBody>
        </p:sp>
        <p:sp>
          <p:nvSpPr>
            <p:cNvPr id="5" name="books_115067">
              <a:extLst>
                <a:ext uri="{FF2B5EF4-FFF2-40B4-BE49-F238E27FC236}">
                  <a16:creationId xmlns:a16="http://schemas.microsoft.com/office/drawing/2014/main" id="{35B798ED-AA59-44B1-8D36-56AB30F7DD62}"/>
                </a:ext>
              </a:extLst>
            </p:cNvPr>
            <p:cNvSpPr>
              <a:spLocks noChangeAspect="1"/>
            </p:cNvSpPr>
            <p:nvPr>
              <p:custDataLst>
                <p:tags r:id="rId9"/>
              </p:custDataLst>
            </p:nvPr>
          </p:nvSpPr>
          <p:spPr bwMode="auto">
            <a:xfrm>
              <a:off x="3183376" y="1991017"/>
              <a:ext cx="386327" cy="323061"/>
            </a:xfrm>
            <a:custGeom>
              <a:avLst/>
              <a:gdLst>
                <a:gd name="T0" fmla="*/ 873 w 3949"/>
                <a:gd name="T1" fmla="*/ 2867 h 3307"/>
                <a:gd name="T2" fmla="*/ 767 w 3949"/>
                <a:gd name="T3" fmla="*/ 2760 h 3307"/>
                <a:gd name="T4" fmla="*/ 873 w 3949"/>
                <a:gd name="T5" fmla="*/ 2653 h 3307"/>
                <a:gd name="T6" fmla="*/ 3949 w 3949"/>
                <a:gd name="T7" fmla="*/ 2653 h 3307"/>
                <a:gd name="T8" fmla="*/ 3949 w 3949"/>
                <a:gd name="T9" fmla="*/ 2213 h 3307"/>
                <a:gd name="T10" fmla="*/ 3736 w 3949"/>
                <a:gd name="T11" fmla="*/ 2213 h 3307"/>
                <a:gd name="T12" fmla="*/ 3736 w 3949"/>
                <a:gd name="T13" fmla="*/ 1760 h 3307"/>
                <a:gd name="T14" fmla="*/ 540 w 3949"/>
                <a:gd name="T15" fmla="*/ 1760 h 3307"/>
                <a:gd name="T16" fmla="*/ 433 w 3949"/>
                <a:gd name="T17" fmla="*/ 1653 h 3307"/>
                <a:gd name="T18" fmla="*/ 540 w 3949"/>
                <a:gd name="T19" fmla="*/ 1547 h 3307"/>
                <a:gd name="T20" fmla="*/ 3736 w 3949"/>
                <a:gd name="T21" fmla="*/ 1547 h 3307"/>
                <a:gd name="T22" fmla="*/ 3736 w 3949"/>
                <a:gd name="T23" fmla="*/ 1093 h 3307"/>
                <a:gd name="T24" fmla="*/ 3949 w 3949"/>
                <a:gd name="T25" fmla="*/ 1093 h 3307"/>
                <a:gd name="T26" fmla="*/ 3949 w 3949"/>
                <a:gd name="T27" fmla="*/ 653 h 3307"/>
                <a:gd name="T28" fmla="*/ 873 w 3949"/>
                <a:gd name="T29" fmla="*/ 653 h 3307"/>
                <a:gd name="T30" fmla="*/ 767 w 3949"/>
                <a:gd name="T31" fmla="*/ 547 h 3307"/>
                <a:gd name="T32" fmla="*/ 873 w 3949"/>
                <a:gd name="T33" fmla="*/ 440 h 3307"/>
                <a:gd name="T34" fmla="*/ 3949 w 3949"/>
                <a:gd name="T35" fmla="*/ 440 h 3307"/>
                <a:gd name="T36" fmla="*/ 3949 w 3949"/>
                <a:gd name="T37" fmla="*/ 0 h 3307"/>
                <a:gd name="T38" fmla="*/ 884 w 3949"/>
                <a:gd name="T39" fmla="*/ 0 h 3307"/>
                <a:gd name="T40" fmla="*/ 336 w 3949"/>
                <a:gd name="T41" fmla="*/ 549 h 3307"/>
                <a:gd name="T42" fmla="*/ 807 w 3949"/>
                <a:gd name="T43" fmla="*/ 1093 h 3307"/>
                <a:gd name="T44" fmla="*/ 560 w 3949"/>
                <a:gd name="T45" fmla="*/ 1093 h 3307"/>
                <a:gd name="T46" fmla="*/ 0 w 3949"/>
                <a:gd name="T47" fmla="*/ 1653 h 3307"/>
                <a:gd name="T48" fmla="*/ 560 w 3949"/>
                <a:gd name="T49" fmla="*/ 2213 h 3307"/>
                <a:gd name="T50" fmla="*/ 793 w 3949"/>
                <a:gd name="T51" fmla="*/ 2213 h 3307"/>
                <a:gd name="T52" fmla="*/ 336 w 3949"/>
                <a:gd name="T53" fmla="*/ 2756 h 3307"/>
                <a:gd name="T54" fmla="*/ 884 w 3949"/>
                <a:gd name="T55" fmla="*/ 3307 h 3307"/>
                <a:gd name="T56" fmla="*/ 3949 w 3949"/>
                <a:gd name="T57" fmla="*/ 3307 h 3307"/>
                <a:gd name="T58" fmla="*/ 3949 w 3949"/>
                <a:gd name="T59" fmla="*/ 2867 h 3307"/>
                <a:gd name="T60" fmla="*/ 873 w 3949"/>
                <a:gd name="T61" fmla="*/ 2867 h 3307"/>
                <a:gd name="T62" fmla="*/ 873 w 3949"/>
                <a:gd name="T63" fmla="*/ 2867 h 3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49" h="3307">
                  <a:moveTo>
                    <a:pt x="873" y="2867"/>
                  </a:moveTo>
                  <a:cubicBezTo>
                    <a:pt x="814" y="2867"/>
                    <a:pt x="767" y="2819"/>
                    <a:pt x="767" y="2760"/>
                  </a:cubicBezTo>
                  <a:cubicBezTo>
                    <a:pt x="767" y="2701"/>
                    <a:pt x="814" y="2653"/>
                    <a:pt x="873" y="2653"/>
                  </a:cubicBezTo>
                  <a:lnTo>
                    <a:pt x="3949" y="2653"/>
                  </a:lnTo>
                  <a:lnTo>
                    <a:pt x="3949" y="2213"/>
                  </a:lnTo>
                  <a:lnTo>
                    <a:pt x="3736" y="2213"/>
                  </a:lnTo>
                  <a:lnTo>
                    <a:pt x="3736" y="1760"/>
                  </a:lnTo>
                  <a:lnTo>
                    <a:pt x="540" y="1760"/>
                  </a:lnTo>
                  <a:cubicBezTo>
                    <a:pt x="481" y="1760"/>
                    <a:pt x="433" y="1712"/>
                    <a:pt x="433" y="1653"/>
                  </a:cubicBezTo>
                  <a:cubicBezTo>
                    <a:pt x="433" y="1595"/>
                    <a:pt x="481" y="1547"/>
                    <a:pt x="540" y="1547"/>
                  </a:cubicBezTo>
                  <a:lnTo>
                    <a:pt x="3736" y="1547"/>
                  </a:lnTo>
                  <a:lnTo>
                    <a:pt x="3736" y="1093"/>
                  </a:lnTo>
                  <a:lnTo>
                    <a:pt x="3949" y="1093"/>
                  </a:lnTo>
                  <a:lnTo>
                    <a:pt x="3949" y="653"/>
                  </a:lnTo>
                  <a:lnTo>
                    <a:pt x="873" y="653"/>
                  </a:lnTo>
                  <a:cubicBezTo>
                    <a:pt x="814" y="653"/>
                    <a:pt x="767" y="606"/>
                    <a:pt x="767" y="547"/>
                  </a:cubicBezTo>
                  <a:cubicBezTo>
                    <a:pt x="767" y="488"/>
                    <a:pt x="814" y="440"/>
                    <a:pt x="873" y="440"/>
                  </a:cubicBezTo>
                  <a:lnTo>
                    <a:pt x="3949" y="440"/>
                  </a:lnTo>
                  <a:lnTo>
                    <a:pt x="3949" y="0"/>
                  </a:lnTo>
                  <a:lnTo>
                    <a:pt x="884" y="0"/>
                  </a:lnTo>
                  <a:cubicBezTo>
                    <a:pt x="582" y="0"/>
                    <a:pt x="336" y="247"/>
                    <a:pt x="336" y="549"/>
                  </a:cubicBezTo>
                  <a:cubicBezTo>
                    <a:pt x="336" y="826"/>
                    <a:pt x="541" y="1053"/>
                    <a:pt x="807" y="1093"/>
                  </a:cubicBezTo>
                  <a:lnTo>
                    <a:pt x="560" y="1093"/>
                  </a:lnTo>
                  <a:cubicBezTo>
                    <a:pt x="251" y="1093"/>
                    <a:pt x="0" y="1344"/>
                    <a:pt x="0" y="1653"/>
                  </a:cubicBezTo>
                  <a:cubicBezTo>
                    <a:pt x="0" y="1963"/>
                    <a:pt x="251" y="2213"/>
                    <a:pt x="560" y="2213"/>
                  </a:cubicBezTo>
                  <a:lnTo>
                    <a:pt x="793" y="2213"/>
                  </a:lnTo>
                  <a:cubicBezTo>
                    <a:pt x="534" y="2253"/>
                    <a:pt x="336" y="2485"/>
                    <a:pt x="336" y="2756"/>
                  </a:cubicBezTo>
                  <a:cubicBezTo>
                    <a:pt x="336" y="3058"/>
                    <a:pt x="582" y="3307"/>
                    <a:pt x="884" y="3307"/>
                  </a:cubicBezTo>
                  <a:lnTo>
                    <a:pt x="3949" y="3307"/>
                  </a:lnTo>
                  <a:lnTo>
                    <a:pt x="3949" y="2867"/>
                  </a:lnTo>
                  <a:lnTo>
                    <a:pt x="873" y="2867"/>
                  </a:lnTo>
                  <a:lnTo>
                    <a:pt x="873" y="2867"/>
                  </a:lnTo>
                  <a:close/>
                </a:path>
              </a:pathLst>
            </a:custGeom>
            <a:solidFill>
              <a:sysClr val="window" lastClr="FFFFFF"/>
            </a:solidFill>
            <a:ln>
              <a:noFill/>
            </a:ln>
          </p:spPr>
          <p:txBody>
            <a:bodyPr/>
            <a:lstStyle/>
            <a:p>
              <a:pPr>
                <a:lnSpc>
                  <a:spcPct val="120000"/>
                </a:lnSpc>
              </a:pPr>
              <a:endParaRPr lang="zh-CN" altLang="en-US" sz="1012">
                <a:latin typeface="黑体" panose="02010609060101010101" pitchFamily="49" charset="-122"/>
                <a:ea typeface="黑体" panose="02010609060101010101" pitchFamily="49" charset="-122"/>
                <a:sym typeface="Arial" panose="020B0604020202020204" pitchFamily="34" charset="0"/>
              </a:endParaRPr>
            </a:p>
          </p:txBody>
        </p:sp>
        <p:sp>
          <p:nvSpPr>
            <p:cNvPr id="6" name="文本框 5">
              <a:extLst>
                <a:ext uri="{FF2B5EF4-FFF2-40B4-BE49-F238E27FC236}">
                  <a16:creationId xmlns:a16="http://schemas.microsoft.com/office/drawing/2014/main" id="{654DAC24-AB1C-453B-9FA9-6D9AEF7D8B1B}"/>
                </a:ext>
              </a:extLst>
            </p:cNvPr>
            <p:cNvSpPr txBox="1"/>
            <p:nvPr>
              <p:custDataLst>
                <p:tags r:id="rId10"/>
              </p:custDataLst>
            </p:nvPr>
          </p:nvSpPr>
          <p:spPr>
            <a:xfrm>
              <a:off x="1704290" y="2462569"/>
              <a:ext cx="3344499" cy="566796"/>
            </a:xfrm>
            <a:prstGeom prst="rect">
              <a:avLst/>
            </a:prstGeom>
            <a:noFill/>
          </p:spPr>
          <p:txBody>
            <a:bodyPr wrap="square" rtlCol="0" anchor="ctr">
              <a:noAutofit/>
            </a:bodyPr>
            <a:lstStyle/>
            <a:p>
              <a:pPr algn="ctr" defTabSz="685526">
                <a:lnSpc>
                  <a:spcPct val="120000"/>
                </a:lnSpc>
                <a:defRPr/>
              </a:pPr>
              <a:r>
                <a:rPr lang="zh-CN" altLang="en-US" sz="1799" b="1" spc="225" dirty="0">
                  <a:solidFill>
                    <a:srgbClr val="3498DB"/>
                  </a:solidFill>
                  <a:latin typeface="黑体" panose="02010609060101010101" pitchFamily="49" charset="-122"/>
                  <a:ea typeface="黑体" panose="02010609060101010101" pitchFamily="49" charset="-122"/>
                  <a:sym typeface="Arial" panose="020B0604020202020204" pitchFamily="34" charset="0"/>
                </a:rPr>
                <a:t>国家政策及法律规范  </a:t>
              </a:r>
            </a:p>
          </p:txBody>
        </p:sp>
        <p:sp>
          <p:nvSpPr>
            <p:cNvPr id="7" name="文本框 6">
              <a:extLst>
                <a:ext uri="{FF2B5EF4-FFF2-40B4-BE49-F238E27FC236}">
                  <a16:creationId xmlns:a16="http://schemas.microsoft.com/office/drawing/2014/main" id="{25A20EDA-863E-40E3-891B-DBD41CD01602}"/>
                </a:ext>
              </a:extLst>
            </p:cNvPr>
            <p:cNvSpPr txBox="1"/>
            <p:nvPr>
              <p:custDataLst>
                <p:tags r:id="rId11"/>
              </p:custDataLst>
            </p:nvPr>
          </p:nvSpPr>
          <p:spPr>
            <a:xfrm>
              <a:off x="1208219" y="3068960"/>
              <a:ext cx="4336640" cy="2781306"/>
            </a:xfrm>
            <a:prstGeom prst="rect">
              <a:avLst/>
            </a:prstGeom>
            <a:noFill/>
          </p:spPr>
          <p:txBody>
            <a:bodyPr wrap="square" rtlCol="0">
              <a:noAutofit/>
            </a:bodyPr>
            <a:lstStyle/>
            <a:p>
              <a:pPr algn="just" defTabSz="685526">
                <a:lnSpc>
                  <a:spcPct val="110000"/>
                </a:lnSpc>
                <a:defRPr/>
              </a:pPr>
              <a:r>
                <a:rPr lang="zh-CN" altLang="en-US" sz="1499" spc="112" dirty="0">
                  <a:solidFill>
                    <a:schemeClr val="accent2"/>
                  </a:solidFill>
                  <a:latin typeface="黑体" panose="02010609060101010101" pitchFamily="49" charset="-122"/>
                  <a:ea typeface="黑体" panose="02010609060101010101" pitchFamily="49" charset="-122"/>
                  <a:sym typeface="Arial" panose="020B0604020202020204" pitchFamily="34" charset="0"/>
                </a:rPr>
                <a:t>开展商务活动时必须遵守有关的法律、法规和相应的政策。电子商务出现后，原有的法律规范已经不适应新的发展环境，需要制定新的法律规范并形成一个成熟、统一的法律体系，已成为世界各国（地区）发展电子商务活动的必然趋势。</a:t>
              </a:r>
            </a:p>
          </p:txBody>
        </p:sp>
      </p:grpSp>
      <p:grpSp>
        <p:nvGrpSpPr>
          <p:cNvPr id="15" name="组合 14">
            <a:extLst>
              <a:ext uri="{FF2B5EF4-FFF2-40B4-BE49-F238E27FC236}">
                <a16:creationId xmlns:a16="http://schemas.microsoft.com/office/drawing/2014/main" id="{AABB4B23-73C7-45D4-835B-19DE2EABB675}"/>
              </a:ext>
            </a:extLst>
          </p:cNvPr>
          <p:cNvGrpSpPr/>
          <p:nvPr/>
        </p:nvGrpSpPr>
        <p:grpSpPr>
          <a:xfrm>
            <a:off x="4847033" y="1416786"/>
            <a:ext cx="3395942" cy="3366229"/>
            <a:chOff x="6172909" y="1892933"/>
            <a:chExt cx="4529691" cy="4490059"/>
          </a:xfrm>
        </p:grpSpPr>
        <p:sp>
          <p:nvSpPr>
            <p:cNvPr id="8" name="矩形: 圆角 7">
              <a:extLst>
                <a:ext uri="{FF2B5EF4-FFF2-40B4-BE49-F238E27FC236}">
                  <a16:creationId xmlns:a16="http://schemas.microsoft.com/office/drawing/2014/main" id="{D79FBDAE-3FC5-4295-9374-E24ED464FB59}"/>
                </a:ext>
              </a:extLst>
            </p:cNvPr>
            <p:cNvSpPr/>
            <p:nvPr>
              <p:custDataLst>
                <p:tags r:id="rId2"/>
              </p:custDataLst>
            </p:nvPr>
          </p:nvSpPr>
          <p:spPr>
            <a:xfrm>
              <a:off x="6172909" y="2197920"/>
              <a:ext cx="4529691" cy="4185072"/>
            </a:xfrm>
            <a:prstGeom prst="roundRect">
              <a:avLst>
                <a:gd name="adj" fmla="val 8595"/>
              </a:avLst>
            </a:prstGeom>
            <a:noFill/>
            <a:ln w="9525">
              <a:solidFill>
                <a:srgbClr val="1AA3AA"/>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defTabSz="685526">
                <a:lnSpc>
                  <a:spcPct val="120000"/>
                </a:lnSpc>
                <a:defRPr/>
              </a:pPr>
              <a:endParaRPr lang="zh-CN" altLang="en-US" sz="1012">
                <a:solidFill>
                  <a:prstClr val="white"/>
                </a:solidFill>
                <a:latin typeface="黑体" panose="02010609060101010101" pitchFamily="49" charset="-122"/>
                <a:ea typeface="黑体" panose="02010609060101010101" pitchFamily="49" charset="-122"/>
                <a:sym typeface="Arial" panose="020B0604020202020204" pitchFamily="34" charset="0"/>
              </a:endParaRPr>
            </a:p>
          </p:txBody>
        </p:sp>
        <p:sp>
          <p:nvSpPr>
            <p:cNvPr id="9" name="矩形: 圆角 8">
              <a:extLst>
                <a:ext uri="{FF2B5EF4-FFF2-40B4-BE49-F238E27FC236}">
                  <a16:creationId xmlns:a16="http://schemas.microsoft.com/office/drawing/2014/main" id="{D539AFDD-45A9-4A3E-992E-55BC45B489A3}"/>
                </a:ext>
              </a:extLst>
            </p:cNvPr>
            <p:cNvSpPr/>
            <p:nvPr>
              <p:custDataLst>
                <p:tags r:id="rId3"/>
              </p:custDataLst>
            </p:nvPr>
          </p:nvSpPr>
          <p:spPr>
            <a:xfrm>
              <a:off x="8074842" y="1892933"/>
              <a:ext cx="725825" cy="725825"/>
            </a:xfrm>
            <a:prstGeom prst="roundRect">
              <a:avLst/>
            </a:prstGeom>
            <a:solidFill>
              <a:srgbClr val="1AA3AA"/>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defTabSz="685526">
                <a:lnSpc>
                  <a:spcPct val="120000"/>
                </a:lnSpc>
                <a:defRPr/>
              </a:pPr>
              <a:endParaRPr lang="zh-CN" altLang="en-US" sz="1012">
                <a:solidFill>
                  <a:prstClr val="white"/>
                </a:solidFill>
                <a:latin typeface="黑体" panose="02010609060101010101" pitchFamily="49" charset="-122"/>
                <a:ea typeface="黑体" panose="02010609060101010101" pitchFamily="49" charset="-122"/>
                <a:sym typeface="Arial" panose="020B0604020202020204" pitchFamily="34" charset="0"/>
              </a:endParaRPr>
            </a:p>
          </p:txBody>
        </p:sp>
        <p:sp>
          <p:nvSpPr>
            <p:cNvPr id="10" name="books_115067">
              <a:extLst>
                <a:ext uri="{FF2B5EF4-FFF2-40B4-BE49-F238E27FC236}">
                  <a16:creationId xmlns:a16="http://schemas.microsoft.com/office/drawing/2014/main" id="{D1955F5F-11FB-4D50-A78B-E5F30E879576}"/>
                </a:ext>
              </a:extLst>
            </p:cNvPr>
            <p:cNvSpPr>
              <a:spLocks noChangeAspect="1"/>
            </p:cNvSpPr>
            <p:nvPr>
              <p:custDataLst>
                <p:tags r:id="rId4"/>
              </p:custDataLst>
            </p:nvPr>
          </p:nvSpPr>
          <p:spPr bwMode="auto">
            <a:xfrm>
              <a:off x="8244572" y="2094938"/>
              <a:ext cx="386365" cy="31479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08697" h="495934">
                  <a:moveTo>
                    <a:pt x="274757" y="203328"/>
                  </a:moveTo>
                  <a:cubicBezTo>
                    <a:pt x="262375" y="203328"/>
                    <a:pt x="252305" y="213383"/>
                    <a:pt x="252305" y="225746"/>
                  </a:cubicBezTo>
                  <a:cubicBezTo>
                    <a:pt x="252305" y="238110"/>
                    <a:pt x="262375" y="248164"/>
                    <a:pt x="274757" y="248164"/>
                  </a:cubicBezTo>
                  <a:lnTo>
                    <a:pt x="505837" y="248164"/>
                  </a:lnTo>
                  <a:cubicBezTo>
                    <a:pt x="518219" y="248164"/>
                    <a:pt x="528289" y="238110"/>
                    <a:pt x="528289" y="225746"/>
                  </a:cubicBezTo>
                  <a:cubicBezTo>
                    <a:pt x="528289" y="213383"/>
                    <a:pt x="518219" y="203328"/>
                    <a:pt x="505837" y="203328"/>
                  </a:cubicBezTo>
                  <a:close/>
                  <a:moveTo>
                    <a:pt x="274757" y="85949"/>
                  </a:moveTo>
                  <a:cubicBezTo>
                    <a:pt x="262375" y="85949"/>
                    <a:pt x="252305" y="95929"/>
                    <a:pt x="252305" y="108293"/>
                  </a:cubicBezTo>
                  <a:cubicBezTo>
                    <a:pt x="252305" y="120656"/>
                    <a:pt x="262375" y="130711"/>
                    <a:pt x="274757" y="130711"/>
                  </a:cubicBezTo>
                  <a:lnTo>
                    <a:pt x="505837" y="130711"/>
                  </a:lnTo>
                  <a:cubicBezTo>
                    <a:pt x="518219" y="130711"/>
                    <a:pt x="528289" y="120656"/>
                    <a:pt x="528289" y="108293"/>
                  </a:cubicBezTo>
                  <a:cubicBezTo>
                    <a:pt x="528289" y="95929"/>
                    <a:pt x="518219" y="85949"/>
                    <a:pt x="505837" y="85949"/>
                  </a:cubicBezTo>
                  <a:close/>
                  <a:moveTo>
                    <a:pt x="36405" y="60757"/>
                  </a:moveTo>
                  <a:lnTo>
                    <a:pt x="135995" y="60757"/>
                  </a:lnTo>
                  <a:lnTo>
                    <a:pt x="135995" y="146720"/>
                  </a:lnTo>
                  <a:lnTo>
                    <a:pt x="102873" y="146720"/>
                  </a:lnTo>
                  <a:cubicBezTo>
                    <a:pt x="90490" y="146720"/>
                    <a:pt x="80419" y="156702"/>
                    <a:pt x="80419" y="169067"/>
                  </a:cubicBezTo>
                  <a:cubicBezTo>
                    <a:pt x="80419" y="181433"/>
                    <a:pt x="90490" y="191489"/>
                    <a:pt x="102873" y="191489"/>
                  </a:cubicBezTo>
                  <a:lnTo>
                    <a:pt x="135995" y="191489"/>
                  </a:lnTo>
                  <a:lnTo>
                    <a:pt x="135995" y="264118"/>
                  </a:lnTo>
                  <a:lnTo>
                    <a:pt x="102873" y="264118"/>
                  </a:lnTo>
                  <a:cubicBezTo>
                    <a:pt x="90490" y="264118"/>
                    <a:pt x="80419" y="274174"/>
                    <a:pt x="80419" y="286540"/>
                  </a:cubicBezTo>
                  <a:cubicBezTo>
                    <a:pt x="80419" y="298905"/>
                    <a:pt x="90490" y="308961"/>
                    <a:pt x="102873" y="308961"/>
                  </a:cubicBezTo>
                  <a:lnTo>
                    <a:pt x="136816" y="308961"/>
                  </a:lnTo>
                  <a:cubicBezTo>
                    <a:pt x="142262" y="343451"/>
                    <a:pt x="172176" y="369970"/>
                    <a:pt x="208208" y="369970"/>
                  </a:cubicBezTo>
                  <a:lnTo>
                    <a:pt x="430515" y="369970"/>
                  </a:lnTo>
                  <a:lnTo>
                    <a:pt x="433201" y="374439"/>
                  </a:lnTo>
                  <a:cubicBezTo>
                    <a:pt x="427308" y="386507"/>
                    <a:pt x="414924" y="394850"/>
                    <a:pt x="400526" y="394850"/>
                  </a:cubicBezTo>
                  <a:lnTo>
                    <a:pt x="157779" y="394850"/>
                  </a:lnTo>
                  <a:lnTo>
                    <a:pt x="103022" y="487144"/>
                  </a:lnTo>
                  <a:cubicBezTo>
                    <a:pt x="99665" y="492731"/>
                    <a:pt x="93772" y="495934"/>
                    <a:pt x="87580" y="495934"/>
                  </a:cubicBezTo>
                  <a:cubicBezTo>
                    <a:pt x="85939" y="495934"/>
                    <a:pt x="84372" y="495711"/>
                    <a:pt x="82806" y="495264"/>
                  </a:cubicBezTo>
                  <a:cubicBezTo>
                    <a:pt x="74973" y="493178"/>
                    <a:pt x="69602" y="486101"/>
                    <a:pt x="69602" y="477982"/>
                  </a:cubicBezTo>
                  <a:lnTo>
                    <a:pt x="69602" y="394850"/>
                  </a:lnTo>
                  <a:lnTo>
                    <a:pt x="36405" y="394850"/>
                  </a:lnTo>
                  <a:cubicBezTo>
                    <a:pt x="16263" y="394850"/>
                    <a:pt x="0" y="378611"/>
                    <a:pt x="0" y="358572"/>
                  </a:cubicBezTo>
                  <a:lnTo>
                    <a:pt x="0" y="97034"/>
                  </a:lnTo>
                  <a:cubicBezTo>
                    <a:pt x="0" y="76996"/>
                    <a:pt x="16263" y="60757"/>
                    <a:pt x="36405" y="60757"/>
                  </a:cubicBezTo>
                  <a:close/>
                  <a:moveTo>
                    <a:pt x="208222" y="0"/>
                  </a:moveTo>
                  <a:lnTo>
                    <a:pt x="572297" y="0"/>
                  </a:lnTo>
                  <a:cubicBezTo>
                    <a:pt x="592436" y="0"/>
                    <a:pt x="608697" y="16236"/>
                    <a:pt x="608697" y="36346"/>
                  </a:cubicBezTo>
                  <a:lnTo>
                    <a:pt x="608697" y="297768"/>
                  </a:lnTo>
                  <a:cubicBezTo>
                    <a:pt x="608697" y="317802"/>
                    <a:pt x="592436" y="334039"/>
                    <a:pt x="572297" y="334039"/>
                  </a:cubicBezTo>
                  <a:lnTo>
                    <a:pt x="539104" y="334039"/>
                  </a:lnTo>
                  <a:lnTo>
                    <a:pt x="539104" y="417232"/>
                  </a:lnTo>
                  <a:cubicBezTo>
                    <a:pt x="539104" y="425276"/>
                    <a:pt x="533734" y="432351"/>
                    <a:pt x="525902" y="434511"/>
                  </a:cubicBezTo>
                  <a:cubicBezTo>
                    <a:pt x="524336" y="434884"/>
                    <a:pt x="522769" y="435107"/>
                    <a:pt x="521203" y="435107"/>
                  </a:cubicBezTo>
                  <a:cubicBezTo>
                    <a:pt x="514937" y="435107"/>
                    <a:pt x="509045" y="431904"/>
                    <a:pt x="505763" y="426318"/>
                  </a:cubicBezTo>
                  <a:lnTo>
                    <a:pt x="450939" y="334039"/>
                  </a:lnTo>
                  <a:lnTo>
                    <a:pt x="208222" y="334039"/>
                  </a:lnTo>
                  <a:cubicBezTo>
                    <a:pt x="188158" y="334039"/>
                    <a:pt x="171897" y="317802"/>
                    <a:pt x="171897" y="297768"/>
                  </a:cubicBezTo>
                  <a:lnTo>
                    <a:pt x="171897" y="36346"/>
                  </a:lnTo>
                  <a:cubicBezTo>
                    <a:pt x="171897" y="16236"/>
                    <a:pt x="188158" y="0"/>
                    <a:pt x="208222" y="0"/>
                  </a:cubicBezTo>
                  <a:close/>
                </a:path>
              </a:pathLst>
            </a:custGeom>
            <a:solidFill>
              <a:sysClr val="window" lastClr="FFFFFF"/>
            </a:solidFill>
            <a:ln>
              <a:noFill/>
            </a:ln>
          </p:spPr>
          <p:txBody>
            <a:bodyPr/>
            <a:lstStyle/>
            <a:p>
              <a:pPr defTabSz="685526">
                <a:lnSpc>
                  <a:spcPct val="120000"/>
                </a:lnSpc>
                <a:defRPr/>
              </a:pPr>
              <a:endParaRPr lang="zh-CN" altLang="en-US" sz="1012" dirty="0">
                <a:solidFill>
                  <a:prstClr val="black"/>
                </a:solidFill>
                <a:latin typeface="黑体" panose="02010609060101010101" pitchFamily="49" charset="-122"/>
                <a:ea typeface="黑体" panose="02010609060101010101" pitchFamily="49" charset="-122"/>
                <a:sym typeface="Arial" panose="020B0604020202020204" pitchFamily="34" charset="0"/>
              </a:endParaRPr>
            </a:p>
          </p:txBody>
        </p:sp>
        <p:sp>
          <p:nvSpPr>
            <p:cNvPr id="11" name="文本框 10">
              <a:extLst>
                <a:ext uri="{FF2B5EF4-FFF2-40B4-BE49-F238E27FC236}">
                  <a16:creationId xmlns:a16="http://schemas.microsoft.com/office/drawing/2014/main" id="{F4629F3E-8C1D-4005-8882-FCC12A98A66B}"/>
                </a:ext>
              </a:extLst>
            </p:cNvPr>
            <p:cNvSpPr txBox="1"/>
            <p:nvPr>
              <p:custDataLst>
                <p:tags r:id="rId5"/>
              </p:custDataLst>
            </p:nvPr>
          </p:nvSpPr>
          <p:spPr>
            <a:xfrm>
              <a:off x="6792018" y="2566568"/>
              <a:ext cx="3291472" cy="566796"/>
            </a:xfrm>
            <a:prstGeom prst="rect">
              <a:avLst/>
            </a:prstGeom>
            <a:noFill/>
          </p:spPr>
          <p:txBody>
            <a:bodyPr wrap="square" rtlCol="0" anchor="ctr">
              <a:noAutofit/>
            </a:bodyPr>
            <a:lstStyle/>
            <a:p>
              <a:pPr algn="ctr">
                <a:lnSpc>
                  <a:spcPct val="120000"/>
                </a:lnSpc>
                <a:defRPr/>
              </a:pPr>
              <a:r>
                <a:rPr lang="zh-CN" altLang="en-US" sz="1799" b="1" spc="225" dirty="0">
                  <a:solidFill>
                    <a:srgbClr val="1AA3AA"/>
                  </a:solidFill>
                  <a:latin typeface="黑体" panose="02010609060101010101" pitchFamily="49" charset="-122"/>
                  <a:ea typeface="黑体" panose="02010609060101010101" pitchFamily="49" charset="-122"/>
                  <a:sym typeface="Arial" panose="020B0604020202020204" pitchFamily="34" charset="0"/>
                </a:rPr>
                <a:t>技术标准和网络协议</a:t>
              </a:r>
            </a:p>
          </p:txBody>
        </p:sp>
        <p:sp>
          <p:nvSpPr>
            <p:cNvPr id="12" name="文本框 11">
              <a:extLst>
                <a:ext uri="{FF2B5EF4-FFF2-40B4-BE49-F238E27FC236}">
                  <a16:creationId xmlns:a16="http://schemas.microsoft.com/office/drawing/2014/main" id="{CCC889D4-2CEA-4D5B-B05A-14F36A0D1152}"/>
                </a:ext>
              </a:extLst>
            </p:cNvPr>
            <p:cNvSpPr txBox="1"/>
            <p:nvPr>
              <p:custDataLst>
                <p:tags r:id="rId6"/>
              </p:custDataLst>
            </p:nvPr>
          </p:nvSpPr>
          <p:spPr>
            <a:xfrm>
              <a:off x="6282351" y="3140968"/>
              <a:ext cx="4310806" cy="3051412"/>
            </a:xfrm>
            <a:prstGeom prst="rect">
              <a:avLst/>
            </a:prstGeom>
            <a:noFill/>
          </p:spPr>
          <p:txBody>
            <a:bodyPr wrap="square" rtlCol="0">
              <a:noAutofit/>
            </a:bodyPr>
            <a:lstStyle/>
            <a:p>
              <a:pPr defTabSz="685526">
                <a:lnSpc>
                  <a:spcPct val="110000"/>
                </a:lnSpc>
                <a:spcAft>
                  <a:spcPts val="375"/>
                </a:spcAft>
                <a:defRPr/>
              </a:pPr>
              <a:r>
                <a:rPr lang="zh-CN" altLang="en-US" sz="1499" b="1" spc="112" dirty="0">
                  <a:solidFill>
                    <a:srgbClr val="C00000"/>
                  </a:solidFill>
                  <a:latin typeface="黑体" panose="02010609060101010101" pitchFamily="49" charset="-122"/>
                  <a:ea typeface="黑体" panose="02010609060101010101" pitchFamily="49" charset="-122"/>
                  <a:sym typeface="Arial" panose="020B0604020202020204" pitchFamily="34" charset="0"/>
                </a:rPr>
                <a:t>技术标准</a:t>
              </a:r>
              <a:r>
                <a:rPr lang="zh-CN" altLang="en-US" sz="1499" spc="112" dirty="0">
                  <a:solidFill>
                    <a:schemeClr val="accent2"/>
                  </a:solidFill>
                  <a:latin typeface="黑体" panose="02010609060101010101" pitchFamily="49" charset="-122"/>
                  <a:ea typeface="黑体" panose="02010609060101010101" pitchFamily="49" charset="-122"/>
                  <a:sym typeface="Arial" panose="020B0604020202020204" pitchFamily="34" charset="0"/>
                </a:rPr>
                <a:t>定义了用户接口、传输协议、信息发布标准等技术细节，是信息发布和传递的基础，是网络信息一致性的保证。</a:t>
              </a:r>
              <a:endParaRPr lang="en-US" altLang="zh-CN" sz="1499" spc="112" dirty="0">
                <a:solidFill>
                  <a:schemeClr val="accent2"/>
                </a:solidFill>
                <a:latin typeface="黑体" panose="02010609060101010101" pitchFamily="49" charset="-122"/>
                <a:ea typeface="黑体" panose="02010609060101010101" pitchFamily="49" charset="-122"/>
                <a:sym typeface="Arial" panose="020B0604020202020204" pitchFamily="34" charset="0"/>
              </a:endParaRPr>
            </a:p>
            <a:p>
              <a:pPr>
                <a:lnSpc>
                  <a:spcPct val="110000"/>
                </a:lnSpc>
                <a:spcBef>
                  <a:spcPts val="375"/>
                </a:spcBef>
                <a:defRPr/>
              </a:pPr>
              <a:r>
                <a:rPr lang="zh-CN" altLang="en-US" sz="1499" b="1" spc="112" dirty="0">
                  <a:solidFill>
                    <a:srgbClr val="C00000"/>
                  </a:solidFill>
                  <a:latin typeface="黑体" panose="02010609060101010101" pitchFamily="49" charset="-122"/>
                  <a:ea typeface="黑体" panose="02010609060101010101" pitchFamily="49" charset="-122"/>
                  <a:sym typeface="Arial" panose="020B0604020202020204" pitchFamily="34" charset="0"/>
                </a:rPr>
                <a:t>网络协议</a:t>
              </a:r>
              <a:r>
                <a:rPr lang="zh-CN" altLang="en-US" sz="1499" spc="112" dirty="0">
                  <a:solidFill>
                    <a:schemeClr val="accent2"/>
                  </a:solidFill>
                  <a:latin typeface="黑体" panose="02010609060101010101" pitchFamily="49" charset="-122"/>
                  <a:ea typeface="黑体" panose="02010609060101010101" pitchFamily="49" charset="-122"/>
                  <a:sym typeface="Arial" panose="020B0604020202020204" pitchFamily="34" charset="0"/>
                </a:rPr>
                <a:t>是计算机网络中为进行数据交换而建立的规则、标准或约定的集合。网络用户要进行通信，就必须按照通信双方预先约定好的规程进行。</a:t>
              </a:r>
            </a:p>
          </p:txBody>
        </p:sp>
      </p:grpSp>
    </p:spTree>
    <p:extLst>
      <p:ext uri="{BB962C8B-B14F-4D97-AF65-F5344CB8AC3E}">
        <p14:creationId xmlns:p14="http://schemas.microsoft.com/office/powerpoint/2010/main" val="38295200"/>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0F403524-F0E0-4258-B462-5096657D15AD}"/>
              </a:ext>
            </a:extLst>
          </p:cNvPr>
          <p:cNvGrpSpPr/>
          <p:nvPr/>
        </p:nvGrpSpPr>
        <p:grpSpPr>
          <a:xfrm>
            <a:off x="793057" y="1036232"/>
            <a:ext cx="3742618" cy="3321909"/>
            <a:chOff x="1178283" y="1380843"/>
            <a:chExt cx="4992107" cy="4430942"/>
          </a:xfrm>
        </p:grpSpPr>
        <p:sp>
          <p:nvSpPr>
            <p:cNvPr id="2" name="Freeform 12">
              <a:extLst>
                <a:ext uri="{FF2B5EF4-FFF2-40B4-BE49-F238E27FC236}">
                  <a16:creationId xmlns:a16="http://schemas.microsoft.com/office/drawing/2014/main" id="{2021824B-EF09-4EBC-BB8F-328193697C98}"/>
                </a:ext>
              </a:extLst>
            </p:cNvPr>
            <p:cNvSpPr/>
            <p:nvPr>
              <p:custDataLst>
                <p:tags r:id="rId4"/>
              </p:custDataLst>
            </p:nvPr>
          </p:nvSpPr>
          <p:spPr bwMode="auto">
            <a:xfrm>
              <a:off x="1178283" y="1380843"/>
              <a:ext cx="4992107" cy="4430942"/>
            </a:xfrm>
            <a:custGeom>
              <a:avLst/>
              <a:gdLst>
                <a:gd name="T0" fmla="*/ 1316 w 1492"/>
                <a:gd name="T1" fmla="*/ 328 h 937"/>
                <a:gd name="T2" fmla="*/ 1404 w 1492"/>
                <a:gd name="T3" fmla="*/ 281 h 937"/>
                <a:gd name="T4" fmla="*/ 1492 w 1492"/>
                <a:gd name="T5" fmla="*/ 235 h 937"/>
                <a:gd name="T6" fmla="*/ 1404 w 1492"/>
                <a:gd name="T7" fmla="*/ 188 h 937"/>
                <a:gd name="T8" fmla="*/ 562 w 1492"/>
                <a:gd name="T9" fmla="*/ 188 h 937"/>
                <a:gd name="T10" fmla="*/ 562 w 1492"/>
                <a:gd name="T11" fmla="*/ 0 h 937"/>
                <a:gd name="T12" fmla="*/ 0 w 1492"/>
                <a:gd name="T13" fmla="*/ 469 h 937"/>
                <a:gd name="T14" fmla="*/ 0 w 1492"/>
                <a:gd name="T15" fmla="*/ 469 h 937"/>
                <a:gd name="T16" fmla="*/ 562 w 1492"/>
                <a:gd name="T17" fmla="*/ 937 h 937"/>
                <a:gd name="T18" fmla="*/ 562 w 1492"/>
                <a:gd name="T19" fmla="*/ 750 h 937"/>
                <a:gd name="T20" fmla="*/ 1316 w 1492"/>
                <a:gd name="T21" fmla="*/ 750 h 937"/>
                <a:gd name="T22" fmla="*/ 1316 w 1492"/>
                <a:gd name="T23" fmla="*/ 328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2" h="937">
                  <a:moveTo>
                    <a:pt x="1316" y="328"/>
                  </a:moveTo>
                  <a:cubicBezTo>
                    <a:pt x="1316" y="302"/>
                    <a:pt x="1356" y="281"/>
                    <a:pt x="1404" y="281"/>
                  </a:cubicBezTo>
                  <a:cubicBezTo>
                    <a:pt x="1452" y="281"/>
                    <a:pt x="1492" y="260"/>
                    <a:pt x="1492" y="235"/>
                  </a:cubicBezTo>
                  <a:cubicBezTo>
                    <a:pt x="1492" y="209"/>
                    <a:pt x="1452" y="188"/>
                    <a:pt x="1404" y="188"/>
                  </a:cubicBezTo>
                  <a:cubicBezTo>
                    <a:pt x="562" y="188"/>
                    <a:pt x="562" y="188"/>
                    <a:pt x="562" y="188"/>
                  </a:cubicBezTo>
                  <a:cubicBezTo>
                    <a:pt x="562" y="0"/>
                    <a:pt x="562" y="0"/>
                    <a:pt x="562" y="0"/>
                  </a:cubicBezTo>
                  <a:cubicBezTo>
                    <a:pt x="0" y="469"/>
                    <a:pt x="0" y="469"/>
                    <a:pt x="0" y="469"/>
                  </a:cubicBezTo>
                  <a:cubicBezTo>
                    <a:pt x="0" y="469"/>
                    <a:pt x="0" y="469"/>
                    <a:pt x="0" y="469"/>
                  </a:cubicBezTo>
                  <a:cubicBezTo>
                    <a:pt x="562" y="937"/>
                    <a:pt x="562" y="937"/>
                    <a:pt x="562" y="937"/>
                  </a:cubicBezTo>
                  <a:cubicBezTo>
                    <a:pt x="562" y="750"/>
                    <a:pt x="562" y="750"/>
                    <a:pt x="562" y="750"/>
                  </a:cubicBezTo>
                  <a:cubicBezTo>
                    <a:pt x="1316" y="750"/>
                    <a:pt x="1316" y="750"/>
                    <a:pt x="1316" y="750"/>
                  </a:cubicBezTo>
                  <a:lnTo>
                    <a:pt x="1316" y="328"/>
                  </a:lnTo>
                  <a:close/>
                </a:path>
              </a:pathLst>
            </a:custGeom>
            <a:gradFill>
              <a:gsLst>
                <a:gs pos="0">
                  <a:srgbClr val="007BD3"/>
                </a:gs>
                <a:gs pos="100000">
                  <a:srgbClr val="034373"/>
                </a:gs>
              </a:gsLst>
              <a:lin scaled="0"/>
            </a:gradFill>
            <a:ln>
              <a:noFill/>
            </a:ln>
            <a:effectLst>
              <a:outerShdw blurRad="50800" dist="38100" dir="5400000" algn="t" rotWithShape="0">
                <a:prstClr val="black">
                  <a:alpha val="40000"/>
                </a:prstClr>
              </a:outerShdw>
            </a:effectLst>
          </p:spPr>
          <p:txBody>
            <a:bodyPr vert="horz" wrap="square" lIns="51422" tIns="25710" rIns="51422" bIns="25710" numCol="1" anchor="t" anchorCtr="0" compatLnSpc="1"/>
            <a:lstStyle/>
            <a:p>
              <a:endParaRPr lang="en-US" sz="900">
                <a:latin typeface="Roboto Light" charset="0"/>
                <a:ea typeface="Roboto Light" charset="0"/>
                <a:cs typeface="Roboto Light" charset="0"/>
              </a:endParaRPr>
            </a:p>
          </p:txBody>
        </p:sp>
        <p:sp>
          <p:nvSpPr>
            <p:cNvPr id="5" name="图形 37">
              <a:extLst>
                <a:ext uri="{FF2B5EF4-FFF2-40B4-BE49-F238E27FC236}">
                  <a16:creationId xmlns:a16="http://schemas.microsoft.com/office/drawing/2014/main" id="{E2C8071F-CA54-474D-AC87-1CAFE7C79ABD}"/>
                </a:ext>
              </a:extLst>
            </p:cNvPr>
            <p:cNvSpPr/>
            <p:nvPr>
              <p:custDataLst>
                <p:tags r:id="rId5"/>
              </p:custDataLst>
            </p:nvPr>
          </p:nvSpPr>
          <p:spPr>
            <a:xfrm>
              <a:off x="1973145" y="3635616"/>
              <a:ext cx="457264" cy="457264"/>
            </a:xfrm>
            <a:custGeom>
              <a:avLst/>
              <a:gdLst>
                <a:gd name="connsiteX0" fmla="*/ 20347 w 609600"/>
                <a:gd name="connsiteY0" fmla="*/ 332029 h 609600"/>
                <a:gd name="connsiteX1" fmla="*/ 277568 w 609600"/>
                <a:gd name="connsiteY1" fmla="*/ 589209 h 609600"/>
                <a:gd name="connsiteX2" fmla="*/ 312795 w 609600"/>
                <a:gd name="connsiteY2" fmla="*/ 608461 h 609600"/>
                <a:gd name="connsiteX3" fmla="*/ 332041 w 609600"/>
                <a:gd name="connsiteY3" fmla="*/ 589228 h 609600"/>
                <a:gd name="connsiteX4" fmla="*/ 589230 w 609600"/>
                <a:gd name="connsiteY4" fmla="*/ 332040 h 609600"/>
                <a:gd name="connsiteX5" fmla="*/ 608454 w 609600"/>
                <a:gd name="connsiteY5" fmla="*/ 296798 h 609600"/>
                <a:gd name="connsiteX6" fmla="*/ 589199 w 609600"/>
                <a:gd name="connsiteY6" fmla="*/ 277565 h 609600"/>
                <a:gd name="connsiteX7" fmla="*/ 332035 w 609600"/>
                <a:gd name="connsiteY7" fmla="*/ 20368 h 609600"/>
                <a:gd name="connsiteX8" fmla="*/ 296781 w 609600"/>
                <a:gd name="connsiteY8" fmla="*/ 1166 h 609600"/>
                <a:gd name="connsiteX9" fmla="*/ 277564 w 609600"/>
                <a:gd name="connsiteY9" fmla="*/ 20417 h 609600"/>
                <a:gd name="connsiteX10" fmla="*/ 20386 w 609600"/>
                <a:gd name="connsiteY10" fmla="*/ 277574 h 609600"/>
                <a:gd name="connsiteX11" fmla="*/ 1160 w 609600"/>
                <a:gd name="connsiteY11" fmla="*/ 312813 h 609600"/>
                <a:gd name="connsiteX12" fmla="*/ 20347 w 609600"/>
                <a:gd name="connsiteY12" fmla="*/ 332028 h 609600"/>
                <a:gd name="connsiteX13" fmla="*/ 20347 w 609600"/>
                <a:gd name="connsiteY13" fmla="*/ 332029 h 609600"/>
                <a:gd name="connsiteX14" fmla="*/ 139789 w 609600"/>
                <a:gd name="connsiteY14" fmla="*/ 193633 h 609600"/>
                <a:gd name="connsiteX15" fmla="*/ 153295 w 609600"/>
                <a:gd name="connsiteY15" fmla="*/ 207844 h 609600"/>
                <a:gd name="connsiteX16" fmla="*/ 145234 w 609600"/>
                <a:gd name="connsiteY16" fmla="*/ 267615 h 609600"/>
                <a:gd name="connsiteX17" fmla="*/ 116581 w 609600"/>
                <a:gd name="connsiteY17" fmla="*/ 295283 h 609600"/>
                <a:gd name="connsiteX18" fmla="*/ 55401 w 609600"/>
                <a:gd name="connsiteY18" fmla="*/ 295283 h 609600"/>
                <a:gd name="connsiteX19" fmla="*/ 42415 w 609600"/>
                <a:gd name="connsiteY19" fmla="*/ 279960 h 609600"/>
                <a:gd name="connsiteX20" fmla="*/ 139789 w 609600"/>
                <a:gd name="connsiteY20" fmla="*/ 193633 h 609600"/>
                <a:gd name="connsiteX21" fmla="*/ 279940 w 609600"/>
                <a:gd name="connsiteY21" fmla="*/ 42379 h 609600"/>
                <a:gd name="connsiteX22" fmla="*/ 295282 w 609600"/>
                <a:gd name="connsiteY22" fmla="*/ 55402 h 609600"/>
                <a:gd name="connsiteX23" fmla="*/ 295282 w 609600"/>
                <a:gd name="connsiteY23" fmla="*/ 106135 h 609600"/>
                <a:gd name="connsiteX24" fmla="*/ 266707 w 609600"/>
                <a:gd name="connsiteY24" fmla="*/ 142883 h 609600"/>
                <a:gd name="connsiteX25" fmla="*/ 266945 w 609600"/>
                <a:gd name="connsiteY25" fmla="*/ 145232 h 609600"/>
                <a:gd name="connsiteX26" fmla="*/ 204473 w 609600"/>
                <a:gd name="connsiteY26" fmla="*/ 153943 h 609600"/>
                <a:gd name="connsiteX27" fmla="*/ 192391 w 609600"/>
                <a:gd name="connsiteY27" fmla="*/ 142783 h 609600"/>
                <a:gd name="connsiteX28" fmla="*/ 279940 w 609600"/>
                <a:gd name="connsiteY28" fmla="*/ 42379 h 609600"/>
                <a:gd name="connsiteX29" fmla="*/ 279940 w 609600"/>
                <a:gd name="connsiteY29" fmla="*/ 42379 h 609600"/>
                <a:gd name="connsiteX30" fmla="*/ 329673 w 609600"/>
                <a:gd name="connsiteY30" fmla="*/ 42382 h 609600"/>
                <a:gd name="connsiteX31" fmla="*/ 417734 w 609600"/>
                <a:gd name="connsiteY31" fmla="*/ 144165 h 609600"/>
                <a:gd name="connsiteX32" fmla="*/ 407116 w 609600"/>
                <a:gd name="connsiteY32" fmla="*/ 154273 h 609600"/>
                <a:gd name="connsiteX33" fmla="*/ 342670 w 609600"/>
                <a:gd name="connsiteY33" fmla="*/ 145220 h 609600"/>
                <a:gd name="connsiteX34" fmla="*/ 342907 w 609600"/>
                <a:gd name="connsiteY34" fmla="*/ 142883 h 609600"/>
                <a:gd name="connsiteX35" fmla="*/ 314332 w 609600"/>
                <a:gd name="connsiteY35" fmla="*/ 106135 h 609600"/>
                <a:gd name="connsiteX36" fmla="*/ 314332 w 609600"/>
                <a:gd name="connsiteY36" fmla="*/ 55402 h 609600"/>
                <a:gd name="connsiteX37" fmla="*/ 329673 w 609600"/>
                <a:gd name="connsiteY37" fmla="*/ 42382 h 609600"/>
                <a:gd name="connsiteX38" fmla="*/ 567304 w 609600"/>
                <a:gd name="connsiteY38" fmla="*/ 279903 h 609600"/>
                <a:gd name="connsiteX39" fmla="*/ 554212 w 609600"/>
                <a:gd name="connsiteY39" fmla="*/ 295283 h 609600"/>
                <a:gd name="connsiteX40" fmla="*/ 493033 w 609600"/>
                <a:gd name="connsiteY40" fmla="*/ 295283 h 609600"/>
                <a:gd name="connsiteX41" fmla="*/ 464382 w 609600"/>
                <a:gd name="connsiteY41" fmla="*/ 267616 h 609600"/>
                <a:gd name="connsiteX42" fmla="*/ 456609 w 609600"/>
                <a:gd name="connsiteY42" fmla="*/ 209346 h 609600"/>
                <a:gd name="connsiteX43" fmla="*/ 471481 w 609600"/>
                <a:gd name="connsiteY43" fmla="*/ 194307 h 609600"/>
                <a:gd name="connsiteX44" fmla="*/ 567304 w 609600"/>
                <a:gd name="connsiteY44" fmla="*/ 279903 h 609600"/>
                <a:gd name="connsiteX45" fmla="*/ 455775 w 609600"/>
                <a:gd name="connsiteY45" fmla="*/ 404578 h 609600"/>
                <a:gd name="connsiteX46" fmla="*/ 464381 w 609600"/>
                <a:gd name="connsiteY46" fmla="*/ 342000 h 609600"/>
                <a:gd name="connsiteX47" fmla="*/ 493033 w 609600"/>
                <a:gd name="connsiteY47" fmla="*/ 314333 h 609600"/>
                <a:gd name="connsiteX48" fmla="*/ 554212 w 609600"/>
                <a:gd name="connsiteY48" fmla="*/ 314333 h 609600"/>
                <a:gd name="connsiteX49" fmla="*/ 567267 w 609600"/>
                <a:gd name="connsiteY49" fmla="*/ 329692 h 609600"/>
                <a:gd name="connsiteX50" fmla="*/ 469194 w 609600"/>
                <a:gd name="connsiteY50" fmla="*/ 416207 h 609600"/>
                <a:gd name="connsiteX51" fmla="*/ 455775 w 609600"/>
                <a:gd name="connsiteY51" fmla="*/ 404578 h 609600"/>
                <a:gd name="connsiteX52" fmla="*/ 455775 w 609600"/>
                <a:gd name="connsiteY52" fmla="*/ 404578 h 609600"/>
                <a:gd name="connsiteX53" fmla="*/ 329675 w 609600"/>
                <a:gd name="connsiteY53" fmla="*/ 567237 h 609600"/>
                <a:gd name="connsiteX54" fmla="*/ 314332 w 609600"/>
                <a:gd name="connsiteY54" fmla="*/ 554213 h 609600"/>
                <a:gd name="connsiteX55" fmla="*/ 314332 w 609600"/>
                <a:gd name="connsiteY55" fmla="*/ 503480 h 609600"/>
                <a:gd name="connsiteX56" fmla="*/ 342907 w 609600"/>
                <a:gd name="connsiteY56" fmla="*/ 466733 h 609600"/>
                <a:gd name="connsiteX57" fmla="*/ 342659 w 609600"/>
                <a:gd name="connsiteY57" fmla="*/ 464285 h 609600"/>
                <a:gd name="connsiteX58" fmla="*/ 404560 w 609600"/>
                <a:gd name="connsiteY58" fmla="*/ 455742 h 609600"/>
                <a:gd name="connsiteX59" fmla="*/ 416228 w 609600"/>
                <a:gd name="connsiteY59" fmla="*/ 469214 h 609600"/>
                <a:gd name="connsiteX60" fmla="*/ 329675 w 609600"/>
                <a:gd name="connsiteY60" fmla="*/ 567236 h 609600"/>
                <a:gd name="connsiteX61" fmla="*/ 329675 w 609600"/>
                <a:gd name="connsiteY61" fmla="*/ 567237 h 609600"/>
                <a:gd name="connsiteX62" fmla="*/ 279942 w 609600"/>
                <a:gd name="connsiteY62" fmla="*/ 567233 h 609600"/>
                <a:gd name="connsiteX63" fmla="*/ 193490 w 609600"/>
                <a:gd name="connsiteY63" fmla="*/ 469406 h 609600"/>
                <a:gd name="connsiteX64" fmla="*/ 206117 w 609600"/>
                <a:gd name="connsiteY64" fmla="*/ 455916 h 609600"/>
                <a:gd name="connsiteX65" fmla="*/ 266956 w 609600"/>
                <a:gd name="connsiteY65" fmla="*/ 464273 h 609600"/>
                <a:gd name="connsiteX66" fmla="*/ 266707 w 609600"/>
                <a:gd name="connsiteY66" fmla="*/ 466733 h 609600"/>
                <a:gd name="connsiteX67" fmla="*/ 295282 w 609600"/>
                <a:gd name="connsiteY67" fmla="*/ 503480 h 609600"/>
                <a:gd name="connsiteX68" fmla="*/ 295282 w 609600"/>
                <a:gd name="connsiteY68" fmla="*/ 554212 h 609600"/>
                <a:gd name="connsiteX69" fmla="*/ 279942 w 609600"/>
                <a:gd name="connsiteY69" fmla="*/ 567232 h 609600"/>
                <a:gd name="connsiteX70" fmla="*/ 279942 w 609600"/>
                <a:gd name="connsiteY70" fmla="*/ 567233 h 609600"/>
                <a:gd name="connsiteX71" fmla="*/ 141244 w 609600"/>
                <a:gd name="connsiteY71" fmla="*/ 416477 h 609600"/>
                <a:gd name="connsiteX72" fmla="*/ 42444 w 609600"/>
                <a:gd name="connsiteY72" fmla="*/ 329639 h 609600"/>
                <a:gd name="connsiteX73" fmla="*/ 55402 w 609600"/>
                <a:gd name="connsiteY73" fmla="*/ 314333 h 609600"/>
                <a:gd name="connsiteX74" fmla="*/ 116581 w 609600"/>
                <a:gd name="connsiteY74" fmla="*/ 314333 h 609600"/>
                <a:gd name="connsiteX75" fmla="*/ 145238 w 609600"/>
                <a:gd name="connsiteY75" fmla="*/ 342001 h 609600"/>
                <a:gd name="connsiteX76" fmla="*/ 153890 w 609600"/>
                <a:gd name="connsiteY76" fmla="*/ 404620 h 609600"/>
                <a:gd name="connsiteX77" fmla="*/ 141244 w 609600"/>
                <a:gd name="connsiteY77" fmla="*/ 416477 h 609600"/>
                <a:gd name="connsiteX78" fmla="*/ 173048 w 609600"/>
                <a:gd name="connsiteY78" fmla="*/ 213525 h 609600"/>
                <a:gd name="connsiteX79" fmla="*/ 211148 w 609600"/>
                <a:gd name="connsiteY79" fmla="*/ 175425 h 609600"/>
                <a:gd name="connsiteX80" fmla="*/ 210810 w 609600"/>
                <a:gd name="connsiteY80" fmla="*/ 172092 h 609600"/>
                <a:gd name="connsiteX81" fmla="*/ 273059 w 609600"/>
                <a:gd name="connsiteY81" fmla="*/ 163872 h 609600"/>
                <a:gd name="connsiteX82" fmla="*/ 295282 w 609600"/>
                <a:gd name="connsiteY82" fmla="*/ 179630 h 609600"/>
                <a:gd name="connsiteX83" fmla="*/ 295282 w 609600"/>
                <a:gd name="connsiteY83" fmla="*/ 248518 h 609600"/>
                <a:gd name="connsiteX84" fmla="*/ 248517 w 609600"/>
                <a:gd name="connsiteY84" fmla="*/ 295283 h 609600"/>
                <a:gd name="connsiteX85" fmla="*/ 190075 w 609600"/>
                <a:gd name="connsiteY85" fmla="*/ 295283 h 609600"/>
                <a:gd name="connsiteX86" fmla="*/ 164270 w 609600"/>
                <a:gd name="connsiteY86" fmla="*/ 268501 h 609600"/>
                <a:gd name="connsiteX87" fmla="*/ 171625 w 609600"/>
                <a:gd name="connsiteY87" fmla="*/ 213381 h 609600"/>
                <a:gd name="connsiteX88" fmla="*/ 173048 w 609600"/>
                <a:gd name="connsiteY88" fmla="*/ 213525 h 609600"/>
                <a:gd name="connsiteX89" fmla="*/ 304807 w 609600"/>
                <a:gd name="connsiteY89" fmla="*/ 123833 h 609600"/>
                <a:gd name="connsiteX90" fmla="*/ 323857 w 609600"/>
                <a:gd name="connsiteY90" fmla="*/ 142883 h 609600"/>
                <a:gd name="connsiteX91" fmla="*/ 304807 w 609600"/>
                <a:gd name="connsiteY91" fmla="*/ 161933 h 609600"/>
                <a:gd name="connsiteX92" fmla="*/ 285757 w 609600"/>
                <a:gd name="connsiteY92" fmla="*/ 142883 h 609600"/>
                <a:gd name="connsiteX93" fmla="*/ 304807 w 609600"/>
                <a:gd name="connsiteY93" fmla="*/ 123833 h 609600"/>
                <a:gd name="connsiteX94" fmla="*/ 336553 w 609600"/>
                <a:gd name="connsiteY94" fmla="*/ 163875 h 609600"/>
                <a:gd name="connsiteX95" fmla="*/ 400446 w 609600"/>
                <a:gd name="connsiteY95" fmla="*/ 172373 h 609600"/>
                <a:gd name="connsiteX96" fmla="*/ 400057 w 609600"/>
                <a:gd name="connsiteY96" fmla="*/ 176220 h 609600"/>
                <a:gd name="connsiteX97" fmla="*/ 438157 w 609600"/>
                <a:gd name="connsiteY97" fmla="*/ 214320 h 609600"/>
                <a:gd name="connsiteX98" fmla="*/ 438173 w 609600"/>
                <a:gd name="connsiteY98" fmla="*/ 214318 h 609600"/>
                <a:gd name="connsiteX99" fmla="*/ 445352 w 609600"/>
                <a:gd name="connsiteY99" fmla="*/ 268499 h 609600"/>
                <a:gd name="connsiteX100" fmla="*/ 419539 w 609600"/>
                <a:gd name="connsiteY100" fmla="*/ 295283 h 609600"/>
                <a:gd name="connsiteX101" fmla="*/ 361096 w 609600"/>
                <a:gd name="connsiteY101" fmla="*/ 295283 h 609600"/>
                <a:gd name="connsiteX102" fmla="*/ 314332 w 609600"/>
                <a:gd name="connsiteY102" fmla="*/ 248518 h 609600"/>
                <a:gd name="connsiteX103" fmla="*/ 314332 w 609600"/>
                <a:gd name="connsiteY103" fmla="*/ 179630 h 609600"/>
                <a:gd name="connsiteX104" fmla="*/ 336553 w 609600"/>
                <a:gd name="connsiteY104" fmla="*/ 163875 h 609600"/>
                <a:gd name="connsiteX105" fmla="*/ 437231 w 609600"/>
                <a:gd name="connsiteY105" fmla="*/ 400151 h 609600"/>
                <a:gd name="connsiteX106" fmla="*/ 400154 w 609600"/>
                <a:gd name="connsiteY106" fmla="*/ 437191 h 609600"/>
                <a:gd name="connsiteX107" fmla="*/ 336480 w 609600"/>
                <a:gd name="connsiteY107" fmla="*/ 445608 h 609600"/>
                <a:gd name="connsiteX108" fmla="*/ 314332 w 609600"/>
                <a:gd name="connsiteY108" fmla="*/ 429985 h 609600"/>
                <a:gd name="connsiteX109" fmla="*/ 314332 w 609600"/>
                <a:gd name="connsiteY109" fmla="*/ 361097 h 609600"/>
                <a:gd name="connsiteX110" fmla="*/ 361096 w 609600"/>
                <a:gd name="connsiteY110" fmla="*/ 314333 h 609600"/>
                <a:gd name="connsiteX111" fmla="*/ 419539 w 609600"/>
                <a:gd name="connsiteY111" fmla="*/ 314333 h 609600"/>
                <a:gd name="connsiteX112" fmla="*/ 445352 w 609600"/>
                <a:gd name="connsiteY112" fmla="*/ 341117 h 609600"/>
                <a:gd name="connsiteX113" fmla="*/ 437231 w 609600"/>
                <a:gd name="connsiteY113" fmla="*/ 400151 h 609600"/>
                <a:gd name="connsiteX114" fmla="*/ 304807 w 609600"/>
                <a:gd name="connsiteY114" fmla="*/ 485783 h 609600"/>
                <a:gd name="connsiteX115" fmla="*/ 285757 w 609600"/>
                <a:gd name="connsiteY115" fmla="*/ 466733 h 609600"/>
                <a:gd name="connsiteX116" fmla="*/ 304807 w 609600"/>
                <a:gd name="connsiteY116" fmla="*/ 447683 h 609600"/>
                <a:gd name="connsiteX117" fmla="*/ 323857 w 609600"/>
                <a:gd name="connsiteY117" fmla="*/ 466733 h 609600"/>
                <a:gd name="connsiteX118" fmla="*/ 304807 w 609600"/>
                <a:gd name="connsiteY118" fmla="*/ 485783 h 609600"/>
                <a:gd name="connsiteX119" fmla="*/ 273119 w 609600"/>
                <a:gd name="connsiteY119" fmla="*/ 445635 h 609600"/>
                <a:gd name="connsiteX120" fmla="*/ 211135 w 609600"/>
                <a:gd name="connsiteY120" fmla="*/ 437488 h 609600"/>
                <a:gd name="connsiteX121" fmla="*/ 211147 w 609600"/>
                <a:gd name="connsiteY121" fmla="*/ 437362 h 609600"/>
                <a:gd name="connsiteX122" fmla="*/ 173047 w 609600"/>
                <a:gd name="connsiteY122" fmla="*/ 399262 h 609600"/>
                <a:gd name="connsiteX123" fmla="*/ 172253 w 609600"/>
                <a:gd name="connsiteY123" fmla="*/ 399342 h 609600"/>
                <a:gd name="connsiteX124" fmla="*/ 164264 w 609600"/>
                <a:gd name="connsiteY124" fmla="*/ 341116 h 609600"/>
                <a:gd name="connsiteX125" fmla="*/ 190075 w 609600"/>
                <a:gd name="connsiteY125" fmla="*/ 314333 h 609600"/>
                <a:gd name="connsiteX126" fmla="*/ 248517 w 609600"/>
                <a:gd name="connsiteY126" fmla="*/ 314333 h 609600"/>
                <a:gd name="connsiteX127" fmla="*/ 295282 w 609600"/>
                <a:gd name="connsiteY127" fmla="*/ 361097 h 609600"/>
                <a:gd name="connsiteX128" fmla="*/ 295282 w 609600"/>
                <a:gd name="connsiteY128" fmla="*/ 429985 h 609600"/>
                <a:gd name="connsiteX129" fmla="*/ 273119 w 609600"/>
                <a:gd name="connsiteY129" fmla="*/ 445635 h 609600"/>
                <a:gd name="connsiteX130" fmla="*/ 304807 w 609600"/>
                <a:gd name="connsiteY130" fmla="*/ 266708 h 609600"/>
                <a:gd name="connsiteX131" fmla="*/ 342907 w 609600"/>
                <a:gd name="connsiteY131" fmla="*/ 304808 h 609600"/>
                <a:gd name="connsiteX132" fmla="*/ 304807 w 609600"/>
                <a:gd name="connsiteY132" fmla="*/ 342908 h 609600"/>
                <a:gd name="connsiteX133" fmla="*/ 266707 w 609600"/>
                <a:gd name="connsiteY133" fmla="*/ 304808 h 609600"/>
                <a:gd name="connsiteX134" fmla="*/ 304807 w 609600"/>
                <a:gd name="connsiteY134" fmla="*/ 266708 h 609600"/>
                <a:gd name="connsiteX135" fmla="*/ 456286 w 609600"/>
                <a:gd name="connsiteY135" fmla="*/ 323858 h 609600"/>
                <a:gd name="connsiteX136" fmla="*/ 437236 w 609600"/>
                <a:gd name="connsiteY136" fmla="*/ 304808 h 609600"/>
                <a:gd name="connsiteX137" fmla="*/ 456286 w 609600"/>
                <a:gd name="connsiteY137" fmla="*/ 285758 h 609600"/>
                <a:gd name="connsiteX138" fmla="*/ 475336 w 609600"/>
                <a:gd name="connsiteY138" fmla="*/ 304808 h 609600"/>
                <a:gd name="connsiteX139" fmla="*/ 456286 w 609600"/>
                <a:gd name="connsiteY139" fmla="*/ 323858 h 609600"/>
                <a:gd name="connsiteX140" fmla="*/ 153328 w 609600"/>
                <a:gd name="connsiteY140" fmla="*/ 285758 h 609600"/>
                <a:gd name="connsiteX141" fmla="*/ 172378 w 609600"/>
                <a:gd name="connsiteY141" fmla="*/ 304808 h 609600"/>
                <a:gd name="connsiteX142" fmla="*/ 153328 w 609600"/>
                <a:gd name="connsiteY142" fmla="*/ 323858 h 609600"/>
                <a:gd name="connsiteX143" fmla="*/ 134278 w 609600"/>
                <a:gd name="connsiteY143" fmla="*/ 304808 h 609600"/>
                <a:gd name="connsiteX144" fmla="*/ 153328 w 609600"/>
                <a:gd name="connsiteY144" fmla="*/ 285758 h 609600"/>
                <a:gd name="connsiteX145" fmla="*/ 173048 w 609600"/>
                <a:gd name="connsiteY145" fmla="*/ 418312 h 609600"/>
                <a:gd name="connsiteX146" fmla="*/ 192098 w 609600"/>
                <a:gd name="connsiteY146" fmla="*/ 437362 h 609600"/>
                <a:gd name="connsiteX147" fmla="*/ 173048 w 609600"/>
                <a:gd name="connsiteY147" fmla="*/ 456412 h 609600"/>
                <a:gd name="connsiteX148" fmla="*/ 153998 w 609600"/>
                <a:gd name="connsiteY148" fmla="*/ 437362 h 609600"/>
                <a:gd name="connsiteX149" fmla="*/ 173048 w 609600"/>
                <a:gd name="connsiteY149" fmla="*/ 418312 h 609600"/>
                <a:gd name="connsiteX150" fmla="*/ 438157 w 609600"/>
                <a:gd name="connsiteY150" fmla="*/ 457208 h 609600"/>
                <a:gd name="connsiteX151" fmla="*/ 419107 w 609600"/>
                <a:gd name="connsiteY151" fmla="*/ 438158 h 609600"/>
                <a:gd name="connsiteX152" fmla="*/ 438157 w 609600"/>
                <a:gd name="connsiteY152" fmla="*/ 419108 h 609600"/>
                <a:gd name="connsiteX153" fmla="*/ 457207 w 609600"/>
                <a:gd name="connsiteY153" fmla="*/ 438158 h 609600"/>
                <a:gd name="connsiteX154" fmla="*/ 438157 w 609600"/>
                <a:gd name="connsiteY154" fmla="*/ 457208 h 609600"/>
                <a:gd name="connsiteX155" fmla="*/ 438157 w 609600"/>
                <a:gd name="connsiteY155" fmla="*/ 195270 h 609600"/>
                <a:gd name="connsiteX156" fmla="*/ 419107 w 609600"/>
                <a:gd name="connsiteY156" fmla="*/ 176220 h 609600"/>
                <a:gd name="connsiteX157" fmla="*/ 438157 w 609600"/>
                <a:gd name="connsiteY157" fmla="*/ 157170 h 609600"/>
                <a:gd name="connsiteX158" fmla="*/ 457207 w 609600"/>
                <a:gd name="connsiteY158" fmla="*/ 176220 h 609600"/>
                <a:gd name="connsiteX159" fmla="*/ 438157 w 609600"/>
                <a:gd name="connsiteY159" fmla="*/ 195270 h 609600"/>
                <a:gd name="connsiteX160" fmla="*/ 173048 w 609600"/>
                <a:gd name="connsiteY160" fmla="*/ 156375 h 609600"/>
                <a:gd name="connsiteX161" fmla="*/ 192098 w 609600"/>
                <a:gd name="connsiteY161" fmla="*/ 175425 h 609600"/>
                <a:gd name="connsiteX162" fmla="*/ 173048 w 609600"/>
                <a:gd name="connsiteY162" fmla="*/ 194475 h 609600"/>
                <a:gd name="connsiteX163" fmla="*/ 153998 w 609600"/>
                <a:gd name="connsiteY163" fmla="*/ 175425 h 609600"/>
                <a:gd name="connsiteX164" fmla="*/ 173048 w 609600"/>
                <a:gd name="connsiteY164" fmla="*/ 156375 h 609600"/>
                <a:gd name="connsiteX165" fmla="*/ 47502 w 609600"/>
                <a:gd name="connsiteY165" fmla="*/ 375133 h 609600"/>
                <a:gd name="connsiteX166" fmla="*/ 135229 w 609600"/>
                <a:gd name="connsiteY166" fmla="*/ 434576 h 609600"/>
                <a:gd name="connsiteX167" fmla="*/ 134947 w 609600"/>
                <a:gd name="connsiteY167" fmla="*/ 437363 h 609600"/>
                <a:gd name="connsiteX168" fmla="*/ 173047 w 609600"/>
                <a:gd name="connsiteY168" fmla="*/ 475463 h 609600"/>
                <a:gd name="connsiteX169" fmla="*/ 175314 w 609600"/>
                <a:gd name="connsiteY169" fmla="*/ 475234 h 609600"/>
                <a:gd name="connsiteX170" fmla="*/ 234347 w 609600"/>
                <a:gd name="connsiteY170" fmla="*/ 562079 h 609600"/>
                <a:gd name="connsiteX171" fmla="*/ 47502 w 609600"/>
                <a:gd name="connsiteY171" fmla="*/ 375133 h 609600"/>
                <a:gd name="connsiteX172" fmla="*/ 304807 w 609600"/>
                <a:gd name="connsiteY172" fmla="*/ 590558 h 609600"/>
                <a:gd name="connsiteX173" fmla="*/ 295282 w 609600"/>
                <a:gd name="connsiteY173" fmla="*/ 581033 h 609600"/>
                <a:gd name="connsiteX174" fmla="*/ 304807 w 609600"/>
                <a:gd name="connsiteY174" fmla="*/ 571508 h 609600"/>
                <a:gd name="connsiteX175" fmla="*/ 314332 w 609600"/>
                <a:gd name="connsiteY175" fmla="*/ 581033 h 609600"/>
                <a:gd name="connsiteX176" fmla="*/ 304807 w 609600"/>
                <a:gd name="connsiteY176" fmla="*/ 590558 h 609600"/>
                <a:gd name="connsiteX177" fmla="*/ 375315 w 609600"/>
                <a:gd name="connsiteY177" fmla="*/ 562056 h 609600"/>
                <a:gd name="connsiteX178" fmla="*/ 434071 w 609600"/>
                <a:gd name="connsiteY178" fmla="*/ 475844 h 609600"/>
                <a:gd name="connsiteX179" fmla="*/ 438157 w 609600"/>
                <a:gd name="connsiteY179" fmla="*/ 476258 h 609600"/>
                <a:gd name="connsiteX180" fmla="*/ 476257 w 609600"/>
                <a:gd name="connsiteY180" fmla="*/ 438158 h 609600"/>
                <a:gd name="connsiteX181" fmla="*/ 475841 w 609600"/>
                <a:gd name="connsiteY181" fmla="*/ 434043 h 609600"/>
                <a:gd name="connsiteX182" fmla="*/ 562045 w 609600"/>
                <a:gd name="connsiteY182" fmla="*/ 375359 h 609600"/>
                <a:gd name="connsiteX183" fmla="*/ 375315 w 609600"/>
                <a:gd name="connsiteY183" fmla="*/ 562056 h 609600"/>
                <a:gd name="connsiteX184" fmla="*/ 581032 w 609600"/>
                <a:gd name="connsiteY184" fmla="*/ 314333 h 609600"/>
                <a:gd name="connsiteX185" fmla="*/ 571507 w 609600"/>
                <a:gd name="connsiteY185" fmla="*/ 304808 h 609600"/>
                <a:gd name="connsiteX186" fmla="*/ 581032 w 609600"/>
                <a:gd name="connsiteY186" fmla="*/ 295283 h 609600"/>
                <a:gd name="connsiteX187" fmla="*/ 590557 w 609600"/>
                <a:gd name="connsiteY187" fmla="*/ 304808 h 609600"/>
                <a:gd name="connsiteX188" fmla="*/ 581032 w 609600"/>
                <a:gd name="connsiteY188" fmla="*/ 314333 h 609600"/>
                <a:gd name="connsiteX189" fmla="*/ 561949 w 609600"/>
                <a:gd name="connsiteY189" fmla="*/ 233975 h 609600"/>
                <a:gd name="connsiteX190" fmla="*/ 476192 w 609600"/>
                <a:gd name="connsiteY190" fmla="*/ 175579 h 609600"/>
                <a:gd name="connsiteX191" fmla="*/ 438157 w 609600"/>
                <a:gd name="connsiteY191" fmla="*/ 138120 h 609600"/>
                <a:gd name="connsiteX192" fmla="*/ 435909 w 609600"/>
                <a:gd name="connsiteY192" fmla="*/ 138347 h 609600"/>
                <a:gd name="connsiteX193" fmla="*/ 375431 w 609600"/>
                <a:gd name="connsiteY193" fmla="*/ 47643 h 609600"/>
                <a:gd name="connsiteX194" fmla="*/ 561949 w 609600"/>
                <a:gd name="connsiteY194" fmla="*/ 233975 h 609600"/>
                <a:gd name="connsiteX195" fmla="*/ 304807 w 609600"/>
                <a:gd name="connsiteY195" fmla="*/ 19058 h 609600"/>
                <a:gd name="connsiteX196" fmla="*/ 314332 w 609600"/>
                <a:gd name="connsiteY196" fmla="*/ 28583 h 609600"/>
                <a:gd name="connsiteX197" fmla="*/ 304807 w 609600"/>
                <a:gd name="connsiteY197" fmla="*/ 38108 h 609600"/>
                <a:gd name="connsiteX198" fmla="*/ 295282 w 609600"/>
                <a:gd name="connsiteY198" fmla="*/ 28583 h 609600"/>
                <a:gd name="connsiteX199" fmla="*/ 304807 w 609600"/>
                <a:gd name="connsiteY199" fmla="*/ 19058 h 609600"/>
                <a:gd name="connsiteX200" fmla="*/ 234259 w 609600"/>
                <a:gd name="connsiteY200" fmla="*/ 47524 h 609600"/>
                <a:gd name="connsiteX201" fmla="*/ 174048 w 609600"/>
                <a:gd name="connsiteY201" fmla="*/ 137426 h 609600"/>
                <a:gd name="connsiteX202" fmla="*/ 173048 w 609600"/>
                <a:gd name="connsiteY202" fmla="*/ 137325 h 609600"/>
                <a:gd name="connsiteX203" fmla="*/ 134987 w 609600"/>
                <a:gd name="connsiteY203" fmla="*/ 175034 h 609600"/>
                <a:gd name="connsiteX204" fmla="*/ 47476 w 609600"/>
                <a:gd name="connsiteY204" fmla="*/ 234425 h 609600"/>
                <a:gd name="connsiteX205" fmla="*/ 234259 w 609600"/>
                <a:gd name="connsiteY205" fmla="*/ 47524 h 609600"/>
                <a:gd name="connsiteX206" fmla="*/ 28582 w 609600"/>
                <a:gd name="connsiteY206" fmla="*/ 295283 h 609600"/>
                <a:gd name="connsiteX207" fmla="*/ 38107 w 609600"/>
                <a:gd name="connsiteY207" fmla="*/ 304808 h 609600"/>
                <a:gd name="connsiteX208" fmla="*/ 28582 w 609600"/>
                <a:gd name="connsiteY208" fmla="*/ 314333 h 609600"/>
                <a:gd name="connsiteX209" fmla="*/ 19057 w 609600"/>
                <a:gd name="connsiteY209" fmla="*/ 304808 h 609600"/>
                <a:gd name="connsiteX210" fmla="*/ 28582 w 609600"/>
                <a:gd name="connsiteY210" fmla="*/ 295283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609600" h="609600">
                  <a:moveTo>
                    <a:pt x="20347" y="332029"/>
                  </a:moveTo>
                  <a:cubicBezTo>
                    <a:pt x="33183" y="468411"/>
                    <a:pt x="141184" y="576394"/>
                    <a:pt x="277568" y="589209"/>
                  </a:cubicBezTo>
                  <a:cubicBezTo>
                    <a:pt x="281980" y="604253"/>
                    <a:pt x="297751" y="612872"/>
                    <a:pt x="312795" y="608461"/>
                  </a:cubicBezTo>
                  <a:cubicBezTo>
                    <a:pt x="322065" y="605742"/>
                    <a:pt x="329316" y="598496"/>
                    <a:pt x="332041" y="589228"/>
                  </a:cubicBezTo>
                  <a:cubicBezTo>
                    <a:pt x="468412" y="576392"/>
                    <a:pt x="576393" y="468411"/>
                    <a:pt x="589230" y="332040"/>
                  </a:cubicBezTo>
                  <a:cubicBezTo>
                    <a:pt x="604270" y="327617"/>
                    <a:pt x="612877" y="311838"/>
                    <a:pt x="608454" y="296798"/>
                  </a:cubicBezTo>
                  <a:cubicBezTo>
                    <a:pt x="605727" y="287528"/>
                    <a:pt x="598472" y="280281"/>
                    <a:pt x="589199" y="277565"/>
                  </a:cubicBezTo>
                  <a:cubicBezTo>
                    <a:pt x="576039" y="141354"/>
                    <a:pt x="468244" y="33546"/>
                    <a:pt x="332035" y="20368"/>
                  </a:cubicBezTo>
                  <a:cubicBezTo>
                    <a:pt x="327602" y="5330"/>
                    <a:pt x="311819" y="-3267"/>
                    <a:pt x="296781" y="1166"/>
                  </a:cubicBezTo>
                  <a:cubicBezTo>
                    <a:pt x="287518" y="3896"/>
                    <a:pt x="280278" y="11149"/>
                    <a:pt x="277564" y="20417"/>
                  </a:cubicBezTo>
                  <a:cubicBezTo>
                    <a:pt x="141169" y="33173"/>
                    <a:pt x="33153" y="141180"/>
                    <a:pt x="20386" y="277574"/>
                  </a:cubicBezTo>
                  <a:cubicBezTo>
                    <a:pt x="5346" y="281996"/>
                    <a:pt x="-3262" y="297773"/>
                    <a:pt x="1160" y="312813"/>
                  </a:cubicBezTo>
                  <a:cubicBezTo>
                    <a:pt x="3879" y="322060"/>
                    <a:pt x="11104" y="329296"/>
                    <a:pt x="20347" y="332028"/>
                  </a:cubicBezTo>
                  <a:lnTo>
                    <a:pt x="20347" y="332029"/>
                  </a:lnTo>
                  <a:close/>
                  <a:moveTo>
                    <a:pt x="139789" y="193633"/>
                  </a:moveTo>
                  <a:cubicBezTo>
                    <a:pt x="142975" y="199467"/>
                    <a:pt x="147631" y="204366"/>
                    <a:pt x="153295" y="207844"/>
                  </a:cubicBezTo>
                  <a:cubicBezTo>
                    <a:pt x="149357" y="227579"/>
                    <a:pt x="146665" y="247542"/>
                    <a:pt x="145234" y="267615"/>
                  </a:cubicBezTo>
                  <a:cubicBezTo>
                    <a:pt x="131239" y="270713"/>
                    <a:pt x="120167" y="281404"/>
                    <a:pt x="116581" y="295283"/>
                  </a:cubicBezTo>
                  <a:lnTo>
                    <a:pt x="55401" y="295283"/>
                  </a:lnTo>
                  <a:cubicBezTo>
                    <a:pt x="53073" y="288770"/>
                    <a:pt x="48458" y="283324"/>
                    <a:pt x="42415" y="279960"/>
                  </a:cubicBezTo>
                  <a:cubicBezTo>
                    <a:pt x="53856" y="246129"/>
                    <a:pt x="88418" y="215388"/>
                    <a:pt x="139789" y="193633"/>
                  </a:cubicBezTo>
                  <a:close/>
                  <a:moveTo>
                    <a:pt x="279940" y="42379"/>
                  </a:moveTo>
                  <a:cubicBezTo>
                    <a:pt x="283302" y="48439"/>
                    <a:pt x="288756" y="53068"/>
                    <a:pt x="295282" y="55402"/>
                  </a:cubicBezTo>
                  <a:lnTo>
                    <a:pt x="295282" y="106135"/>
                  </a:lnTo>
                  <a:cubicBezTo>
                    <a:pt x="278504" y="110453"/>
                    <a:pt x="266758" y="125557"/>
                    <a:pt x="266707" y="142883"/>
                  </a:cubicBezTo>
                  <a:cubicBezTo>
                    <a:pt x="266707" y="143687"/>
                    <a:pt x="266895" y="144440"/>
                    <a:pt x="266945" y="145232"/>
                  </a:cubicBezTo>
                  <a:cubicBezTo>
                    <a:pt x="245952" y="146757"/>
                    <a:pt x="225082" y="149667"/>
                    <a:pt x="204473" y="153943"/>
                  </a:cubicBezTo>
                  <a:cubicBezTo>
                    <a:pt x="201302" y="149391"/>
                    <a:pt x="197180" y="145583"/>
                    <a:pt x="192391" y="142783"/>
                  </a:cubicBezTo>
                  <a:cubicBezTo>
                    <a:pt x="214190" y="89685"/>
                    <a:pt x="245353" y="54075"/>
                    <a:pt x="279940" y="42379"/>
                  </a:cubicBezTo>
                  <a:lnTo>
                    <a:pt x="279940" y="42379"/>
                  </a:lnTo>
                  <a:close/>
                  <a:moveTo>
                    <a:pt x="329673" y="42382"/>
                  </a:moveTo>
                  <a:cubicBezTo>
                    <a:pt x="364480" y="54179"/>
                    <a:pt x="395904" y="90374"/>
                    <a:pt x="417734" y="144165"/>
                  </a:cubicBezTo>
                  <a:cubicBezTo>
                    <a:pt x="413577" y="146819"/>
                    <a:pt x="409971" y="150251"/>
                    <a:pt x="407116" y="154273"/>
                  </a:cubicBezTo>
                  <a:cubicBezTo>
                    <a:pt x="385866" y="149790"/>
                    <a:pt x="364333" y="146766"/>
                    <a:pt x="342670" y="145220"/>
                  </a:cubicBezTo>
                  <a:cubicBezTo>
                    <a:pt x="342719" y="144432"/>
                    <a:pt x="342907" y="143683"/>
                    <a:pt x="342907" y="142883"/>
                  </a:cubicBezTo>
                  <a:cubicBezTo>
                    <a:pt x="342855" y="125557"/>
                    <a:pt x="331110" y="110453"/>
                    <a:pt x="314332" y="106135"/>
                  </a:cubicBezTo>
                  <a:lnTo>
                    <a:pt x="314332" y="55402"/>
                  </a:lnTo>
                  <a:cubicBezTo>
                    <a:pt x="320857" y="53069"/>
                    <a:pt x="326310" y="48441"/>
                    <a:pt x="329673" y="42382"/>
                  </a:cubicBezTo>
                  <a:close/>
                  <a:moveTo>
                    <a:pt x="567304" y="279903"/>
                  </a:moveTo>
                  <a:cubicBezTo>
                    <a:pt x="561211" y="283262"/>
                    <a:pt x="556555" y="288731"/>
                    <a:pt x="554212" y="295283"/>
                  </a:cubicBezTo>
                  <a:lnTo>
                    <a:pt x="493033" y="295283"/>
                  </a:lnTo>
                  <a:cubicBezTo>
                    <a:pt x="489447" y="281405"/>
                    <a:pt x="478376" y="270714"/>
                    <a:pt x="464382" y="267616"/>
                  </a:cubicBezTo>
                  <a:cubicBezTo>
                    <a:pt x="462984" y="248052"/>
                    <a:pt x="460388" y="228592"/>
                    <a:pt x="456609" y="209346"/>
                  </a:cubicBezTo>
                  <a:cubicBezTo>
                    <a:pt x="462887" y="205837"/>
                    <a:pt x="468043" y="200624"/>
                    <a:pt x="471481" y="194307"/>
                  </a:cubicBezTo>
                  <a:cubicBezTo>
                    <a:pt x="522030" y="216001"/>
                    <a:pt x="555961" y="246326"/>
                    <a:pt x="567304" y="279903"/>
                  </a:cubicBezTo>
                  <a:close/>
                  <a:moveTo>
                    <a:pt x="455775" y="404578"/>
                  </a:moveTo>
                  <a:cubicBezTo>
                    <a:pt x="460023" y="383932"/>
                    <a:pt x="462898" y="363027"/>
                    <a:pt x="464381" y="342000"/>
                  </a:cubicBezTo>
                  <a:cubicBezTo>
                    <a:pt x="478376" y="338901"/>
                    <a:pt x="489447" y="328210"/>
                    <a:pt x="493033" y="314333"/>
                  </a:cubicBezTo>
                  <a:lnTo>
                    <a:pt x="554212" y="314333"/>
                  </a:lnTo>
                  <a:cubicBezTo>
                    <a:pt x="556550" y="320870"/>
                    <a:pt x="561191" y="326331"/>
                    <a:pt x="567267" y="329692"/>
                  </a:cubicBezTo>
                  <a:cubicBezTo>
                    <a:pt x="555713" y="363689"/>
                    <a:pt x="520950" y="394470"/>
                    <a:pt x="469194" y="416207"/>
                  </a:cubicBezTo>
                  <a:cubicBezTo>
                    <a:pt x="465697" y="411330"/>
                    <a:pt x="461099" y="407346"/>
                    <a:pt x="455775" y="404578"/>
                  </a:cubicBezTo>
                  <a:lnTo>
                    <a:pt x="455775" y="404578"/>
                  </a:lnTo>
                  <a:close/>
                  <a:moveTo>
                    <a:pt x="329675" y="567237"/>
                  </a:moveTo>
                  <a:cubicBezTo>
                    <a:pt x="326312" y="561176"/>
                    <a:pt x="320858" y="556546"/>
                    <a:pt x="314332" y="554213"/>
                  </a:cubicBezTo>
                  <a:lnTo>
                    <a:pt x="314332" y="503480"/>
                  </a:lnTo>
                  <a:cubicBezTo>
                    <a:pt x="331110" y="499162"/>
                    <a:pt x="342855" y="484058"/>
                    <a:pt x="342907" y="466733"/>
                  </a:cubicBezTo>
                  <a:cubicBezTo>
                    <a:pt x="342907" y="465894"/>
                    <a:pt x="342713" y="465109"/>
                    <a:pt x="342659" y="464285"/>
                  </a:cubicBezTo>
                  <a:cubicBezTo>
                    <a:pt x="363457" y="462788"/>
                    <a:pt x="384134" y="459934"/>
                    <a:pt x="404560" y="455742"/>
                  </a:cubicBezTo>
                  <a:cubicBezTo>
                    <a:pt x="407332" y="461090"/>
                    <a:pt x="411331" y="465706"/>
                    <a:pt x="416228" y="469214"/>
                  </a:cubicBezTo>
                  <a:cubicBezTo>
                    <a:pt x="394468" y="520931"/>
                    <a:pt x="363660" y="555707"/>
                    <a:pt x="329675" y="567236"/>
                  </a:cubicBezTo>
                  <a:lnTo>
                    <a:pt x="329675" y="567237"/>
                  </a:lnTo>
                  <a:close/>
                  <a:moveTo>
                    <a:pt x="279942" y="567233"/>
                  </a:moveTo>
                  <a:cubicBezTo>
                    <a:pt x="246039" y="555725"/>
                    <a:pt x="215242" y="520996"/>
                    <a:pt x="193490" y="469406"/>
                  </a:cubicBezTo>
                  <a:cubicBezTo>
                    <a:pt x="198741" y="466012"/>
                    <a:pt x="203077" y="461379"/>
                    <a:pt x="206117" y="455916"/>
                  </a:cubicBezTo>
                  <a:cubicBezTo>
                    <a:pt x="226197" y="460000"/>
                    <a:pt x="246518" y="462791"/>
                    <a:pt x="266956" y="464273"/>
                  </a:cubicBezTo>
                  <a:cubicBezTo>
                    <a:pt x="266902" y="465102"/>
                    <a:pt x="266707" y="465891"/>
                    <a:pt x="266707" y="466733"/>
                  </a:cubicBezTo>
                  <a:cubicBezTo>
                    <a:pt x="266758" y="484057"/>
                    <a:pt x="278504" y="499162"/>
                    <a:pt x="295282" y="503480"/>
                  </a:cubicBezTo>
                  <a:lnTo>
                    <a:pt x="295282" y="554212"/>
                  </a:lnTo>
                  <a:cubicBezTo>
                    <a:pt x="288757" y="556545"/>
                    <a:pt x="283304" y="561173"/>
                    <a:pt x="279942" y="567232"/>
                  </a:cubicBezTo>
                  <a:lnTo>
                    <a:pt x="279942" y="567233"/>
                  </a:lnTo>
                  <a:close/>
                  <a:moveTo>
                    <a:pt x="141244" y="416477"/>
                  </a:moveTo>
                  <a:cubicBezTo>
                    <a:pt x="89119" y="394719"/>
                    <a:pt x="54041" y="363786"/>
                    <a:pt x="42444" y="329639"/>
                  </a:cubicBezTo>
                  <a:cubicBezTo>
                    <a:pt x="48473" y="326273"/>
                    <a:pt x="53077" y="320835"/>
                    <a:pt x="55402" y="314333"/>
                  </a:cubicBezTo>
                  <a:lnTo>
                    <a:pt x="116581" y="314333"/>
                  </a:lnTo>
                  <a:cubicBezTo>
                    <a:pt x="120167" y="328212"/>
                    <a:pt x="131241" y="338904"/>
                    <a:pt x="145238" y="342001"/>
                  </a:cubicBezTo>
                  <a:cubicBezTo>
                    <a:pt x="146737" y="363042"/>
                    <a:pt x="149627" y="383960"/>
                    <a:pt x="153890" y="404620"/>
                  </a:cubicBezTo>
                  <a:cubicBezTo>
                    <a:pt x="148822" y="407551"/>
                    <a:pt x="144495" y="411608"/>
                    <a:pt x="141244" y="416477"/>
                  </a:cubicBezTo>
                  <a:close/>
                  <a:moveTo>
                    <a:pt x="173048" y="213525"/>
                  </a:moveTo>
                  <a:cubicBezTo>
                    <a:pt x="194080" y="213502"/>
                    <a:pt x="211125" y="196457"/>
                    <a:pt x="211148" y="175425"/>
                  </a:cubicBezTo>
                  <a:cubicBezTo>
                    <a:pt x="211148" y="174283"/>
                    <a:pt x="210909" y="173208"/>
                    <a:pt x="210810" y="172092"/>
                  </a:cubicBezTo>
                  <a:cubicBezTo>
                    <a:pt x="231350" y="167943"/>
                    <a:pt x="252147" y="165197"/>
                    <a:pt x="273059" y="163872"/>
                  </a:cubicBezTo>
                  <a:cubicBezTo>
                    <a:pt x="278273" y="171682"/>
                    <a:pt x="286186" y="177293"/>
                    <a:pt x="295282" y="179630"/>
                  </a:cubicBezTo>
                  <a:lnTo>
                    <a:pt x="295282" y="248518"/>
                  </a:lnTo>
                  <a:cubicBezTo>
                    <a:pt x="271349" y="252602"/>
                    <a:pt x="252601" y="271349"/>
                    <a:pt x="248517" y="295283"/>
                  </a:cubicBezTo>
                  <a:lnTo>
                    <a:pt x="190075" y="295283"/>
                  </a:lnTo>
                  <a:cubicBezTo>
                    <a:pt x="186726" y="282470"/>
                    <a:pt x="176950" y="272324"/>
                    <a:pt x="164270" y="268501"/>
                  </a:cubicBezTo>
                  <a:cubicBezTo>
                    <a:pt x="165607" y="249996"/>
                    <a:pt x="168063" y="231589"/>
                    <a:pt x="171625" y="213381"/>
                  </a:cubicBezTo>
                  <a:cubicBezTo>
                    <a:pt x="172108" y="213399"/>
                    <a:pt x="172560" y="213525"/>
                    <a:pt x="173048" y="213525"/>
                  </a:cubicBezTo>
                  <a:close/>
                  <a:moveTo>
                    <a:pt x="304807" y="123833"/>
                  </a:moveTo>
                  <a:cubicBezTo>
                    <a:pt x="315328" y="123833"/>
                    <a:pt x="323857" y="132361"/>
                    <a:pt x="323857" y="142883"/>
                  </a:cubicBezTo>
                  <a:cubicBezTo>
                    <a:pt x="323857" y="153404"/>
                    <a:pt x="315328" y="161933"/>
                    <a:pt x="304807" y="161933"/>
                  </a:cubicBezTo>
                  <a:cubicBezTo>
                    <a:pt x="294286" y="161933"/>
                    <a:pt x="285757" y="153404"/>
                    <a:pt x="285757" y="142883"/>
                  </a:cubicBezTo>
                  <a:cubicBezTo>
                    <a:pt x="285769" y="132367"/>
                    <a:pt x="294291" y="123845"/>
                    <a:pt x="304807" y="123833"/>
                  </a:cubicBezTo>
                  <a:close/>
                  <a:moveTo>
                    <a:pt x="336553" y="163875"/>
                  </a:moveTo>
                  <a:cubicBezTo>
                    <a:pt x="358023" y="165213"/>
                    <a:pt x="379373" y="168053"/>
                    <a:pt x="400446" y="172373"/>
                  </a:cubicBezTo>
                  <a:cubicBezTo>
                    <a:pt x="400250" y="173647"/>
                    <a:pt x="400120" y="174932"/>
                    <a:pt x="400057" y="176220"/>
                  </a:cubicBezTo>
                  <a:cubicBezTo>
                    <a:pt x="400079" y="197253"/>
                    <a:pt x="417124" y="214298"/>
                    <a:pt x="438157" y="214320"/>
                  </a:cubicBezTo>
                  <a:lnTo>
                    <a:pt x="438173" y="214318"/>
                  </a:lnTo>
                  <a:cubicBezTo>
                    <a:pt x="441636" y="232221"/>
                    <a:pt x="444033" y="250312"/>
                    <a:pt x="445352" y="268499"/>
                  </a:cubicBezTo>
                  <a:cubicBezTo>
                    <a:pt x="432668" y="272320"/>
                    <a:pt x="422889" y="282467"/>
                    <a:pt x="419539" y="295283"/>
                  </a:cubicBezTo>
                  <a:lnTo>
                    <a:pt x="361096" y="295283"/>
                  </a:lnTo>
                  <a:cubicBezTo>
                    <a:pt x="357012" y="271350"/>
                    <a:pt x="338265" y="252602"/>
                    <a:pt x="314332" y="248518"/>
                  </a:cubicBezTo>
                  <a:lnTo>
                    <a:pt x="314332" y="179630"/>
                  </a:lnTo>
                  <a:cubicBezTo>
                    <a:pt x="323426" y="177294"/>
                    <a:pt x="331339" y="171684"/>
                    <a:pt x="336553" y="163875"/>
                  </a:cubicBezTo>
                  <a:close/>
                  <a:moveTo>
                    <a:pt x="437231" y="400151"/>
                  </a:moveTo>
                  <a:cubicBezTo>
                    <a:pt x="416981" y="400656"/>
                    <a:pt x="400679" y="416942"/>
                    <a:pt x="400154" y="437191"/>
                  </a:cubicBezTo>
                  <a:cubicBezTo>
                    <a:pt x="379151" y="441473"/>
                    <a:pt x="357875" y="444285"/>
                    <a:pt x="336480" y="445608"/>
                  </a:cubicBezTo>
                  <a:cubicBezTo>
                    <a:pt x="331260" y="437864"/>
                    <a:pt x="323379" y="432305"/>
                    <a:pt x="314332" y="429985"/>
                  </a:cubicBezTo>
                  <a:lnTo>
                    <a:pt x="314332" y="361097"/>
                  </a:lnTo>
                  <a:cubicBezTo>
                    <a:pt x="338265" y="357013"/>
                    <a:pt x="357012" y="338266"/>
                    <a:pt x="361096" y="314333"/>
                  </a:cubicBezTo>
                  <a:lnTo>
                    <a:pt x="419539" y="314333"/>
                  </a:lnTo>
                  <a:cubicBezTo>
                    <a:pt x="422889" y="327148"/>
                    <a:pt x="432669" y="337296"/>
                    <a:pt x="445352" y="341117"/>
                  </a:cubicBezTo>
                  <a:cubicBezTo>
                    <a:pt x="443929" y="360950"/>
                    <a:pt x="441216" y="380670"/>
                    <a:pt x="437231" y="400151"/>
                  </a:cubicBezTo>
                  <a:close/>
                  <a:moveTo>
                    <a:pt x="304807" y="485783"/>
                  </a:moveTo>
                  <a:cubicBezTo>
                    <a:pt x="294286" y="485783"/>
                    <a:pt x="285757" y="477254"/>
                    <a:pt x="285757" y="466733"/>
                  </a:cubicBezTo>
                  <a:cubicBezTo>
                    <a:pt x="285757" y="456212"/>
                    <a:pt x="294286" y="447683"/>
                    <a:pt x="304807" y="447683"/>
                  </a:cubicBezTo>
                  <a:cubicBezTo>
                    <a:pt x="315328" y="447683"/>
                    <a:pt x="323857" y="456212"/>
                    <a:pt x="323857" y="466733"/>
                  </a:cubicBezTo>
                  <a:cubicBezTo>
                    <a:pt x="323845" y="477249"/>
                    <a:pt x="315323" y="485771"/>
                    <a:pt x="304807" y="485783"/>
                  </a:cubicBezTo>
                  <a:close/>
                  <a:moveTo>
                    <a:pt x="273119" y="445635"/>
                  </a:moveTo>
                  <a:cubicBezTo>
                    <a:pt x="252297" y="444323"/>
                    <a:pt x="231588" y="441601"/>
                    <a:pt x="211135" y="437488"/>
                  </a:cubicBezTo>
                  <a:lnTo>
                    <a:pt x="211147" y="437362"/>
                  </a:lnTo>
                  <a:cubicBezTo>
                    <a:pt x="211125" y="416329"/>
                    <a:pt x="194080" y="399284"/>
                    <a:pt x="173047" y="399262"/>
                  </a:cubicBezTo>
                  <a:cubicBezTo>
                    <a:pt x="172775" y="399262"/>
                    <a:pt x="172524" y="399336"/>
                    <a:pt x="172253" y="399342"/>
                  </a:cubicBezTo>
                  <a:cubicBezTo>
                    <a:pt x="168352" y="380123"/>
                    <a:pt x="165684" y="360675"/>
                    <a:pt x="164264" y="341116"/>
                  </a:cubicBezTo>
                  <a:cubicBezTo>
                    <a:pt x="176946" y="337294"/>
                    <a:pt x="186725" y="327147"/>
                    <a:pt x="190075" y="314333"/>
                  </a:cubicBezTo>
                  <a:lnTo>
                    <a:pt x="248517" y="314333"/>
                  </a:lnTo>
                  <a:cubicBezTo>
                    <a:pt x="252601" y="338266"/>
                    <a:pt x="271349" y="357013"/>
                    <a:pt x="295282" y="361097"/>
                  </a:cubicBezTo>
                  <a:lnTo>
                    <a:pt x="295282" y="429985"/>
                  </a:lnTo>
                  <a:cubicBezTo>
                    <a:pt x="286225" y="432308"/>
                    <a:pt x="278338" y="437878"/>
                    <a:pt x="273119" y="445635"/>
                  </a:cubicBezTo>
                  <a:close/>
                  <a:moveTo>
                    <a:pt x="304807" y="266708"/>
                  </a:moveTo>
                  <a:cubicBezTo>
                    <a:pt x="325849" y="266708"/>
                    <a:pt x="342907" y="283765"/>
                    <a:pt x="342907" y="304808"/>
                  </a:cubicBezTo>
                  <a:cubicBezTo>
                    <a:pt x="342907" y="325850"/>
                    <a:pt x="325849" y="342908"/>
                    <a:pt x="304807" y="342908"/>
                  </a:cubicBezTo>
                  <a:cubicBezTo>
                    <a:pt x="283765" y="342908"/>
                    <a:pt x="266707" y="325850"/>
                    <a:pt x="266707" y="304808"/>
                  </a:cubicBezTo>
                  <a:cubicBezTo>
                    <a:pt x="266729" y="283775"/>
                    <a:pt x="283774" y="266730"/>
                    <a:pt x="304807" y="266708"/>
                  </a:cubicBezTo>
                  <a:close/>
                  <a:moveTo>
                    <a:pt x="456286" y="323858"/>
                  </a:moveTo>
                  <a:cubicBezTo>
                    <a:pt x="445765" y="323858"/>
                    <a:pt x="437236" y="315329"/>
                    <a:pt x="437236" y="304808"/>
                  </a:cubicBezTo>
                  <a:cubicBezTo>
                    <a:pt x="437236" y="294286"/>
                    <a:pt x="445765" y="285758"/>
                    <a:pt x="456286" y="285758"/>
                  </a:cubicBezTo>
                  <a:cubicBezTo>
                    <a:pt x="466807" y="285758"/>
                    <a:pt x="475336" y="294286"/>
                    <a:pt x="475336" y="304808"/>
                  </a:cubicBezTo>
                  <a:cubicBezTo>
                    <a:pt x="475324" y="315324"/>
                    <a:pt x="466802" y="323846"/>
                    <a:pt x="456286" y="323858"/>
                  </a:cubicBezTo>
                  <a:close/>
                  <a:moveTo>
                    <a:pt x="153328" y="285758"/>
                  </a:moveTo>
                  <a:cubicBezTo>
                    <a:pt x="163849" y="285758"/>
                    <a:pt x="172378" y="294286"/>
                    <a:pt x="172378" y="304808"/>
                  </a:cubicBezTo>
                  <a:cubicBezTo>
                    <a:pt x="172378" y="315329"/>
                    <a:pt x="163849" y="323858"/>
                    <a:pt x="153328" y="323858"/>
                  </a:cubicBezTo>
                  <a:cubicBezTo>
                    <a:pt x="142807" y="323858"/>
                    <a:pt x="134278" y="315329"/>
                    <a:pt x="134278" y="304808"/>
                  </a:cubicBezTo>
                  <a:cubicBezTo>
                    <a:pt x="134290" y="294292"/>
                    <a:pt x="142812" y="285770"/>
                    <a:pt x="153328" y="285758"/>
                  </a:cubicBezTo>
                  <a:close/>
                  <a:moveTo>
                    <a:pt x="173048" y="418312"/>
                  </a:moveTo>
                  <a:cubicBezTo>
                    <a:pt x="183569" y="418312"/>
                    <a:pt x="192098" y="426841"/>
                    <a:pt x="192098" y="437362"/>
                  </a:cubicBezTo>
                  <a:cubicBezTo>
                    <a:pt x="192098" y="447883"/>
                    <a:pt x="183569" y="456412"/>
                    <a:pt x="173048" y="456412"/>
                  </a:cubicBezTo>
                  <a:cubicBezTo>
                    <a:pt x="162526" y="456412"/>
                    <a:pt x="153998" y="447883"/>
                    <a:pt x="153998" y="437362"/>
                  </a:cubicBezTo>
                  <a:cubicBezTo>
                    <a:pt x="154010" y="426846"/>
                    <a:pt x="162531" y="418324"/>
                    <a:pt x="173048" y="418312"/>
                  </a:cubicBezTo>
                  <a:close/>
                  <a:moveTo>
                    <a:pt x="438157" y="457208"/>
                  </a:moveTo>
                  <a:cubicBezTo>
                    <a:pt x="427636" y="457208"/>
                    <a:pt x="419107" y="448679"/>
                    <a:pt x="419107" y="438158"/>
                  </a:cubicBezTo>
                  <a:cubicBezTo>
                    <a:pt x="419107" y="427637"/>
                    <a:pt x="427636" y="419108"/>
                    <a:pt x="438157" y="419108"/>
                  </a:cubicBezTo>
                  <a:cubicBezTo>
                    <a:pt x="448678" y="419108"/>
                    <a:pt x="457207" y="427637"/>
                    <a:pt x="457207" y="438158"/>
                  </a:cubicBezTo>
                  <a:cubicBezTo>
                    <a:pt x="457195" y="448674"/>
                    <a:pt x="448673" y="457196"/>
                    <a:pt x="438157" y="457208"/>
                  </a:cubicBezTo>
                  <a:close/>
                  <a:moveTo>
                    <a:pt x="438157" y="195270"/>
                  </a:moveTo>
                  <a:cubicBezTo>
                    <a:pt x="427636" y="195270"/>
                    <a:pt x="419107" y="186741"/>
                    <a:pt x="419107" y="176220"/>
                  </a:cubicBezTo>
                  <a:cubicBezTo>
                    <a:pt x="419107" y="165699"/>
                    <a:pt x="427636" y="157170"/>
                    <a:pt x="438157" y="157170"/>
                  </a:cubicBezTo>
                  <a:cubicBezTo>
                    <a:pt x="448678" y="157170"/>
                    <a:pt x="457207" y="165699"/>
                    <a:pt x="457207" y="176220"/>
                  </a:cubicBezTo>
                  <a:cubicBezTo>
                    <a:pt x="457195" y="186736"/>
                    <a:pt x="448673" y="195258"/>
                    <a:pt x="438157" y="195270"/>
                  </a:cubicBezTo>
                  <a:close/>
                  <a:moveTo>
                    <a:pt x="173048" y="156375"/>
                  </a:moveTo>
                  <a:cubicBezTo>
                    <a:pt x="183569" y="156375"/>
                    <a:pt x="192098" y="164904"/>
                    <a:pt x="192098" y="175425"/>
                  </a:cubicBezTo>
                  <a:cubicBezTo>
                    <a:pt x="192098" y="185946"/>
                    <a:pt x="183569" y="194475"/>
                    <a:pt x="173048" y="194475"/>
                  </a:cubicBezTo>
                  <a:cubicBezTo>
                    <a:pt x="162526" y="194475"/>
                    <a:pt x="153998" y="185946"/>
                    <a:pt x="153998" y="175425"/>
                  </a:cubicBezTo>
                  <a:cubicBezTo>
                    <a:pt x="154010" y="164909"/>
                    <a:pt x="162531" y="156387"/>
                    <a:pt x="173048" y="156375"/>
                  </a:cubicBezTo>
                  <a:close/>
                  <a:moveTo>
                    <a:pt x="47502" y="375133"/>
                  </a:moveTo>
                  <a:cubicBezTo>
                    <a:pt x="71714" y="401511"/>
                    <a:pt x="101755" y="421867"/>
                    <a:pt x="135229" y="434576"/>
                  </a:cubicBezTo>
                  <a:cubicBezTo>
                    <a:pt x="135160" y="435513"/>
                    <a:pt x="134947" y="436409"/>
                    <a:pt x="134947" y="437363"/>
                  </a:cubicBezTo>
                  <a:cubicBezTo>
                    <a:pt x="134970" y="458395"/>
                    <a:pt x="152015" y="475440"/>
                    <a:pt x="173047" y="475463"/>
                  </a:cubicBezTo>
                  <a:cubicBezTo>
                    <a:pt x="173824" y="475463"/>
                    <a:pt x="174549" y="475279"/>
                    <a:pt x="175314" y="475234"/>
                  </a:cubicBezTo>
                  <a:cubicBezTo>
                    <a:pt x="188008" y="508360"/>
                    <a:pt x="208215" y="538088"/>
                    <a:pt x="234347" y="562079"/>
                  </a:cubicBezTo>
                  <a:cubicBezTo>
                    <a:pt x="143345" y="537264"/>
                    <a:pt x="72268" y="466148"/>
                    <a:pt x="47502" y="375133"/>
                  </a:cubicBezTo>
                  <a:close/>
                  <a:moveTo>
                    <a:pt x="304807" y="590558"/>
                  </a:moveTo>
                  <a:cubicBezTo>
                    <a:pt x="299546" y="590558"/>
                    <a:pt x="295282" y="586293"/>
                    <a:pt x="295282" y="581033"/>
                  </a:cubicBezTo>
                  <a:cubicBezTo>
                    <a:pt x="295282" y="575772"/>
                    <a:pt x="299546" y="571508"/>
                    <a:pt x="304807" y="571508"/>
                  </a:cubicBezTo>
                  <a:cubicBezTo>
                    <a:pt x="310067" y="571508"/>
                    <a:pt x="314332" y="575772"/>
                    <a:pt x="314332" y="581033"/>
                  </a:cubicBezTo>
                  <a:cubicBezTo>
                    <a:pt x="314327" y="586291"/>
                    <a:pt x="310065" y="590552"/>
                    <a:pt x="304807" y="590558"/>
                  </a:cubicBezTo>
                  <a:close/>
                  <a:moveTo>
                    <a:pt x="375315" y="562056"/>
                  </a:moveTo>
                  <a:cubicBezTo>
                    <a:pt x="401278" y="538227"/>
                    <a:pt x="421386" y="508722"/>
                    <a:pt x="434071" y="475844"/>
                  </a:cubicBezTo>
                  <a:cubicBezTo>
                    <a:pt x="435424" y="476057"/>
                    <a:pt x="436788" y="476195"/>
                    <a:pt x="438157" y="476258"/>
                  </a:cubicBezTo>
                  <a:cubicBezTo>
                    <a:pt x="459190" y="476235"/>
                    <a:pt x="476234" y="459190"/>
                    <a:pt x="476257" y="438158"/>
                  </a:cubicBezTo>
                  <a:cubicBezTo>
                    <a:pt x="476194" y="436779"/>
                    <a:pt x="476055" y="435406"/>
                    <a:pt x="475841" y="434043"/>
                  </a:cubicBezTo>
                  <a:cubicBezTo>
                    <a:pt x="508710" y="421378"/>
                    <a:pt x="538211" y="401296"/>
                    <a:pt x="562045" y="375359"/>
                  </a:cubicBezTo>
                  <a:cubicBezTo>
                    <a:pt x="537216" y="466245"/>
                    <a:pt x="466205" y="537243"/>
                    <a:pt x="375315" y="562056"/>
                  </a:cubicBezTo>
                  <a:close/>
                  <a:moveTo>
                    <a:pt x="581032" y="314333"/>
                  </a:moveTo>
                  <a:cubicBezTo>
                    <a:pt x="575771" y="314333"/>
                    <a:pt x="571507" y="310068"/>
                    <a:pt x="571507" y="304808"/>
                  </a:cubicBezTo>
                  <a:cubicBezTo>
                    <a:pt x="571507" y="299547"/>
                    <a:pt x="575771" y="295283"/>
                    <a:pt x="581032" y="295283"/>
                  </a:cubicBezTo>
                  <a:cubicBezTo>
                    <a:pt x="586292" y="295283"/>
                    <a:pt x="590557" y="299547"/>
                    <a:pt x="590557" y="304808"/>
                  </a:cubicBezTo>
                  <a:cubicBezTo>
                    <a:pt x="590552" y="310066"/>
                    <a:pt x="586290" y="314327"/>
                    <a:pt x="581032" y="314333"/>
                  </a:cubicBezTo>
                  <a:close/>
                  <a:moveTo>
                    <a:pt x="561949" y="233975"/>
                  </a:moveTo>
                  <a:cubicBezTo>
                    <a:pt x="538219" y="208192"/>
                    <a:pt x="508877" y="188212"/>
                    <a:pt x="476192" y="175579"/>
                  </a:cubicBezTo>
                  <a:cubicBezTo>
                    <a:pt x="475840" y="154814"/>
                    <a:pt x="458925" y="138155"/>
                    <a:pt x="438157" y="138120"/>
                  </a:cubicBezTo>
                  <a:cubicBezTo>
                    <a:pt x="437387" y="138120"/>
                    <a:pt x="436668" y="138302"/>
                    <a:pt x="435909" y="138347"/>
                  </a:cubicBezTo>
                  <a:cubicBezTo>
                    <a:pt x="423219" y="103749"/>
                    <a:pt x="402490" y="72661"/>
                    <a:pt x="375431" y="47643"/>
                  </a:cubicBezTo>
                  <a:cubicBezTo>
                    <a:pt x="466021" y="72674"/>
                    <a:pt x="536828" y="143410"/>
                    <a:pt x="561949" y="233975"/>
                  </a:cubicBezTo>
                  <a:close/>
                  <a:moveTo>
                    <a:pt x="304807" y="19058"/>
                  </a:moveTo>
                  <a:cubicBezTo>
                    <a:pt x="310067" y="19058"/>
                    <a:pt x="314332" y="23322"/>
                    <a:pt x="314332" y="28583"/>
                  </a:cubicBezTo>
                  <a:cubicBezTo>
                    <a:pt x="314332" y="33843"/>
                    <a:pt x="310067" y="38108"/>
                    <a:pt x="304807" y="38108"/>
                  </a:cubicBezTo>
                  <a:cubicBezTo>
                    <a:pt x="299546" y="38108"/>
                    <a:pt x="295282" y="33843"/>
                    <a:pt x="295282" y="28583"/>
                  </a:cubicBezTo>
                  <a:cubicBezTo>
                    <a:pt x="295287" y="23324"/>
                    <a:pt x="299548" y="19063"/>
                    <a:pt x="304807" y="19058"/>
                  </a:cubicBezTo>
                  <a:close/>
                  <a:moveTo>
                    <a:pt x="234259" y="47524"/>
                  </a:moveTo>
                  <a:cubicBezTo>
                    <a:pt x="207370" y="72316"/>
                    <a:pt x="186736" y="103124"/>
                    <a:pt x="174048" y="137426"/>
                  </a:cubicBezTo>
                  <a:cubicBezTo>
                    <a:pt x="173707" y="137416"/>
                    <a:pt x="173390" y="137325"/>
                    <a:pt x="173048" y="137325"/>
                  </a:cubicBezTo>
                  <a:cubicBezTo>
                    <a:pt x="152177" y="137355"/>
                    <a:pt x="135211" y="154164"/>
                    <a:pt x="134987" y="175034"/>
                  </a:cubicBezTo>
                  <a:cubicBezTo>
                    <a:pt x="101592" y="187751"/>
                    <a:pt x="71627" y="208088"/>
                    <a:pt x="47476" y="234425"/>
                  </a:cubicBezTo>
                  <a:cubicBezTo>
                    <a:pt x="72210" y="143422"/>
                    <a:pt x="143273" y="72316"/>
                    <a:pt x="234259" y="47524"/>
                  </a:cubicBezTo>
                  <a:close/>
                  <a:moveTo>
                    <a:pt x="28582" y="295283"/>
                  </a:moveTo>
                  <a:cubicBezTo>
                    <a:pt x="33842" y="295283"/>
                    <a:pt x="38107" y="299547"/>
                    <a:pt x="38107" y="304808"/>
                  </a:cubicBezTo>
                  <a:cubicBezTo>
                    <a:pt x="38107" y="310068"/>
                    <a:pt x="33842" y="314333"/>
                    <a:pt x="28582" y="314333"/>
                  </a:cubicBezTo>
                  <a:cubicBezTo>
                    <a:pt x="23321" y="314333"/>
                    <a:pt x="19057" y="310068"/>
                    <a:pt x="19057" y="304808"/>
                  </a:cubicBezTo>
                  <a:cubicBezTo>
                    <a:pt x="19062" y="299549"/>
                    <a:pt x="23323" y="295288"/>
                    <a:pt x="28582" y="295283"/>
                  </a:cubicBezTo>
                  <a:close/>
                </a:path>
              </a:pathLst>
            </a:custGeom>
            <a:solidFill>
              <a:srgbClr val="FFFFFF"/>
            </a:solidFill>
            <a:ln w="9525" cap="flat">
              <a:noFill/>
              <a:prstDash val="solid"/>
              <a:miter/>
            </a:ln>
          </p:spPr>
          <p:txBody>
            <a:bodyPr rtlCol="0" anchor="ctr"/>
            <a:lstStyle/>
            <a:p>
              <a:endParaRPr lang="zh-CN" altLang="en-US" sz="1012">
                <a:solidFill>
                  <a:srgbClr val="FFFFFF"/>
                </a:solidFill>
              </a:endParaRPr>
            </a:p>
          </p:txBody>
        </p:sp>
        <p:sp>
          <p:nvSpPr>
            <p:cNvPr id="6" name="文本框 5">
              <a:extLst>
                <a:ext uri="{FF2B5EF4-FFF2-40B4-BE49-F238E27FC236}">
                  <a16:creationId xmlns:a16="http://schemas.microsoft.com/office/drawing/2014/main" id="{825393B2-187C-4598-8E47-75C0B67E6B2D}"/>
                </a:ext>
              </a:extLst>
            </p:cNvPr>
            <p:cNvSpPr txBox="1"/>
            <p:nvPr>
              <p:custDataLst>
                <p:tags r:id="rId6"/>
              </p:custDataLst>
            </p:nvPr>
          </p:nvSpPr>
          <p:spPr>
            <a:xfrm>
              <a:off x="2569989" y="2375724"/>
              <a:ext cx="2952328" cy="2565444"/>
            </a:xfrm>
            <a:prstGeom prst="rect">
              <a:avLst/>
            </a:prstGeom>
            <a:noFill/>
          </p:spPr>
          <p:txBody>
            <a:bodyPr wrap="square" tIns="0" rtlCol="0" anchor="ctr">
              <a:noAutofit/>
            </a:bodyPr>
            <a:lstStyle/>
            <a:p>
              <a:pPr indent="380848" algn="just">
                <a:lnSpc>
                  <a:spcPct val="120000"/>
                </a:lnSpc>
                <a:spcBef>
                  <a:spcPts val="750"/>
                </a:spcBef>
              </a:pPr>
              <a:r>
                <a:rPr lang="zh-CN" altLang="en-US" sz="1499" dirty="0">
                  <a:solidFill>
                    <a:srgbClr val="F8F8F8"/>
                  </a:solidFill>
                  <a:latin typeface="黑体" panose="02010609060101010101" pitchFamily="49" charset="-122"/>
                  <a:ea typeface="黑体" panose="02010609060101010101" pitchFamily="49" charset="-122"/>
                  <a:sym typeface="+mn-ea"/>
                </a:rPr>
                <a:t>在电子商务的一般框架中，前三层属于社会经济环境，取决于政府或社会其他部门，而第四层则是企业或企业与其他合作伙伴共同需要完成的业务内容。</a:t>
              </a:r>
            </a:p>
          </p:txBody>
        </p:sp>
      </p:grpSp>
      <p:grpSp>
        <p:nvGrpSpPr>
          <p:cNvPr id="9" name="组合 8">
            <a:extLst>
              <a:ext uri="{FF2B5EF4-FFF2-40B4-BE49-F238E27FC236}">
                <a16:creationId xmlns:a16="http://schemas.microsoft.com/office/drawing/2014/main" id="{B81D7514-E3BE-4E03-B8FD-4864403863C2}"/>
              </a:ext>
            </a:extLst>
          </p:cNvPr>
          <p:cNvGrpSpPr/>
          <p:nvPr/>
        </p:nvGrpSpPr>
        <p:grpSpPr>
          <a:xfrm>
            <a:off x="4741825" y="1036232"/>
            <a:ext cx="3609119" cy="3321909"/>
            <a:chOff x="6170389" y="1469109"/>
            <a:chExt cx="4814039" cy="4430942"/>
          </a:xfrm>
        </p:grpSpPr>
        <p:sp>
          <p:nvSpPr>
            <p:cNvPr id="3" name="Freeform 11">
              <a:extLst>
                <a:ext uri="{FF2B5EF4-FFF2-40B4-BE49-F238E27FC236}">
                  <a16:creationId xmlns:a16="http://schemas.microsoft.com/office/drawing/2014/main" id="{3E2B5522-5B12-4C9D-946E-CE5700A86E16}"/>
                </a:ext>
              </a:extLst>
            </p:cNvPr>
            <p:cNvSpPr/>
            <p:nvPr>
              <p:custDataLst>
                <p:tags r:id="rId1"/>
              </p:custDataLst>
            </p:nvPr>
          </p:nvSpPr>
          <p:spPr bwMode="auto">
            <a:xfrm>
              <a:off x="6170389" y="1469109"/>
              <a:ext cx="4814039" cy="4430942"/>
            </a:xfrm>
            <a:custGeom>
              <a:avLst/>
              <a:gdLst>
                <a:gd name="T0" fmla="*/ 0 w 1492"/>
                <a:gd name="T1" fmla="*/ 140 h 936"/>
                <a:gd name="T2" fmla="*/ 88 w 1492"/>
                <a:gd name="T3" fmla="*/ 187 h 936"/>
                <a:gd name="T4" fmla="*/ 930 w 1492"/>
                <a:gd name="T5" fmla="*/ 187 h 936"/>
                <a:gd name="T6" fmla="*/ 930 w 1492"/>
                <a:gd name="T7" fmla="*/ 0 h 936"/>
                <a:gd name="T8" fmla="*/ 1492 w 1492"/>
                <a:gd name="T9" fmla="*/ 468 h 936"/>
                <a:gd name="T10" fmla="*/ 930 w 1492"/>
                <a:gd name="T11" fmla="*/ 936 h 936"/>
                <a:gd name="T12" fmla="*/ 930 w 1492"/>
                <a:gd name="T13" fmla="*/ 749 h 936"/>
                <a:gd name="T14" fmla="*/ 88 w 1492"/>
                <a:gd name="T15" fmla="*/ 749 h 936"/>
                <a:gd name="T16" fmla="*/ 0 w 1492"/>
                <a:gd name="T17" fmla="*/ 702 h 936"/>
                <a:gd name="T18" fmla="*/ 0 w 1492"/>
                <a:gd name="T19" fmla="*/ 140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2" h="936">
                  <a:moveTo>
                    <a:pt x="0" y="140"/>
                  </a:moveTo>
                  <a:cubicBezTo>
                    <a:pt x="0" y="166"/>
                    <a:pt x="40" y="187"/>
                    <a:pt x="88" y="187"/>
                  </a:cubicBezTo>
                  <a:cubicBezTo>
                    <a:pt x="930" y="187"/>
                    <a:pt x="930" y="187"/>
                    <a:pt x="930" y="187"/>
                  </a:cubicBezTo>
                  <a:cubicBezTo>
                    <a:pt x="930" y="0"/>
                    <a:pt x="930" y="0"/>
                    <a:pt x="930" y="0"/>
                  </a:cubicBezTo>
                  <a:cubicBezTo>
                    <a:pt x="1492" y="468"/>
                    <a:pt x="1492" y="468"/>
                    <a:pt x="1492" y="468"/>
                  </a:cubicBezTo>
                  <a:cubicBezTo>
                    <a:pt x="930" y="936"/>
                    <a:pt x="930" y="936"/>
                    <a:pt x="930" y="936"/>
                  </a:cubicBezTo>
                  <a:cubicBezTo>
                    <a:pt x="930" y="749"/>
                    <a:pt x="930" y="749"/>
                    <a:pt x="930" y="749"/>
                  </a:cubicBezTo>
                  <a:cubicBezTo>
                    <a:pt x="88" y="749"/>
                    <a:pt x="88" y="749"/>
                    <a:pt x="88" y="749"/>
                  </a:cubicBezTo>
                  <a:cubicBezTo>
                    <a:pt x="40" y="749"/>
                    <a:pt x="0" y="728"/>
                    <a:pt x="0" y="702"/>
                  </a:cubicBezTo>
                  <a:lnTo>
                    <a:pt x="0" y="140"/>
                  </a:lnTo>
                  <a:close/>
                </a:path>
              </a:pathLst>
            </a:custGeom>
            <a:solidFill>
              <a:srgbClr val="009587"/>
            </a:solidFill>
            <a:ln>
              <a:noFill/>
            </a:ln>
            <a:effectLst>
              <a:outerShdw blurRad="50800" dist="38100" dir="5400000" algn="t" rotWithShape="0">
                <a:prstClr val="black">
                  <a:alpha val="40000"/>
                </a:prstClr>
              </a:outerShdw>
            </a:effectLst>
          </p:spPr>
          <p:txBody>
            <a:bodyPr vert="horz" wrap="square" lIns="51422" tIns="25710" rIns="51422" bIns="25710" numCol="1" anchor="t" anchorCtr="0" compatLnSpc="1"/>
            <a:lstStyle/>
            <a:p>
              <a:endParaRPr lang="en-US" sz="1574">
                <a:latin typeface="Roboto Light" charset="0"/>
                <a:ea typeface="Roboto Light" charset="0"/>
                <a:cs typeface="Roboto Light" charset="0"/>
              </a:endParaRPr>
            </a:p>
          </p:txBody>
        </p:sp>
        <p:sp>
          <p:nvSpPr>
            <p:cNvPr id="4" name="文本框 3">
              <a:extLst>
                <a:ext uri="{FF2B5EF4-FFF2-40B4-BE49-F238E27FC236}">
                  <a16:creationId xmlns:a16="http://schemas.microsoft.com/office/drawing/2014/main" id="{132FB87E-8D82-43F2-A4C2-A0F0BA1F61A3}"/>
                </a:ext>
              </a:extLst>
            </p:cNvPr>
            <p:cNvSpPr txBox="1"/>
            <p:nvPr>
              <p:custDataLst>
                <p:tags r:id="rId2"/>
              </p:custDataLst>
            </p:nvPr>
          </p:nvSpPr>
          <p:spPr>
            <a:xfrm>
              <a:off x="6170390" y="2345983"/>
              <a:ext cx="3168351" cy="2624926"/>
            </a:xfrm>
            <a:prstGeom prst="rect">
              <a:avLst/>
            </a:prstGeom>
            <a:noFill/>
          </p:spPr>
          <p:txBody>
            <a:bodyPr wrap="square" tIns="0" rtlCol="0" anchor="ctr">
              <a:noAutofit/>
            </a:bodyPr>
            <a:lstStyle/>
            <a:p>
              <a:pPr indent="380848" algn="ctr">
                <a:lnSpc>
                  <a:spcPct val="120000"/>
                </a:lnSpc>
                <a:spcBef>
                  <a:spcPts val="750"/>
                </a:spcBef>
              </a:pPr>
              <a:r>
                <a:rPr lang="zh-CN" altLang="en-US" sz="1499" dirty="0">
                  <a:solidFill>
                    <a:srgbClr val="F8F8F8"/>
                  </a:solidFill>
                  <a:latin typeface="黑体" panose="02010609060101010101" pitchFamily="49" charset="-122"/>
                  <a:ea typeface="黑体" panose="02010609060101010101" pitchFamily="49" charset="-122"/>
                  <a:sym typeface="+mn-ea"/>
                </a:rPr>
                <a:t>电子商务的一般框架是电子商务学习者应该掌握的知识与技术框架，电子商务从业者可以选择框架中的一部分或几部分去学习或从事相关岗位。</a:t>
              </a:r>
              <a:endParaRPr lang="zh-CN" altLang="en-US" sz="1499" kern="0" spc="112" dirty="0">
                <a:solidFill>
                  <a:srgbClr val="F8F8F8"/>
                </a:solidFill>
                <a:latin typeface="黑体" panose="02010609060101010101" pitchFamily="49" charset="-122"/>
                <a:ea typeface="黑体" panose="02010609060101010101" pitchFamily="49" charset="-122"/>
                <a:sym typeface="+mn-ea"/>
              </a:endParaRPr>
            </a:p>
          </p:txBody>
        </p:sp>
        <p:sp>
          <p:nvSpPr>
            <p:cNvPr id="7" name="任意形状 26">
              <a:extLst>
                <a:ext uri="{FF2B5EF4-FFF2-40B4-BE49-F238E27FC236}">
                  <a16:creationId xmlns:a16="http://schemas.microsoft.com/office/drawing/2014/main" id="{10DB88BD-51F8-46F3-B27D-522E3295AD03}"/>
                </a:ext>
              </a:extLst>
            </p:cNvPr>
            <p:cNvSpPr/>
            <p:nvPr>
              <p:custDataLst>
                <p:tags r:id="rId3"/>
              </p:custDataLst>
            </p:nvPr>
          </p:nvSpPr>
          <p:spPr>
            <a:xfrm>
              <a:off x="9435015" y="3542911"/>
              <a:ext cx="457501" cy="457501"/>
            </a:xfrm>
            <a:custGeom>
              <a:avLst/>
              <a:gdLst>
                <a:gd name="connsiteX0" fmla="*/ 260281 w 609916"/>
                <a:gd name="connsiteY0" fmla="*/ 555556 h 609916"/>
                <a:gd name="connsiteX1" fmla="*/ 273714 w 609916"/>
                <a:gd name="connsiteY1" fmla="*/ 555556 h 609916"/>
                <a:gd name="connsiteX2" fmla="*/ 276476 w 609916"/>
                <a:gd name="connsiteY2" fmla="*/ 562226 h 609916"/>
                <a:gd name="connsiteX3" fmla="*/ 273714 w 609916"/>
                <a:gd name="connsiteY3" fmla="*/ 568988 h 609916"/>
                <a:gd name="connsiteX4" fmla="*/ 266802 w 609916"/>
                <a:gd name="connsiteY4" fmla="*/ 571844 h 609916"/>
                <a:gd name="connsiteX5" fmla="*/ 257426 w 609916"/>
                <a:gd name="connsiteY5" fmla="*/ 562226 h 609916"/>
                <a:gd name="connsiteX6" fmla="*/ 260281 w 609916"/>
                <a:gd name="connsiteY6" fmla="*/ 555556 h 609916"/>
                <a:gd name="connsiteX7" fmla="*/ 571817 w 609916"/>
                <a:gd name="connsiteY7" fmla="*/ 552766 h 609916"/>
                <a:gd name="connsiteX8" fmla="*/ 552767 w 609916"/>
                <a:gd name="connsiteY8" fmla="*/ 571816 h 609916"/>
                <a:gd name="connsiteX9" fmla="*/ 571817 w 609916"/>
                <a:gd name="connsiteY9" fmla="*/ 590866 h 609916"/>
                <a:gd name="connsiteX10" fmla="*/ 590867 w 609916"/>
                <a:gd name="connsiteY10" fmla="*/ 571816 h 609916"/>
                <a:gd name="connsiteX11" fmla="*/ 571817 w 609916"/>
                <a:gd name="connsiteY11" fmla="*/ 552766 h 609916"/>
                <a:gd name="connsiteX12" fmla="*/ 38100 w 609916"/>
                <a:gd name="connsiteY12" fmla="*/ 552766 h 609916"/>
                <a:gd name="connsiteX13" fmla="*/ 19050 w 609916"/>
                <a:gd name="connsiteY13" fmla="*/ 571816 h 609916"/>
                <a:gd name="connsiteX14" fmla="*/ 38100 w 609916"/>
                <a:gd name="connsiteY14" fmla="*/ 590866 h 609916"/>
                <a:gd name="connsiteX15" fmla="*/ 57150 w 609916"/>
                <a:gd name="connsiteY15" fmla="*/ 571816 h 609916"/>
                <a:gd name="connsiteX16" fmla="*/ 38100 w 609916"/>
                <a:gd name="connsiteY16" fmla="*/ 552766 h 609916"/>
                <a:gd name="connsiteX17" fmla="*/ 571816 w 609916"/>
                <a:gd name="connsiteY17" fmla="*/ 533716 h 609916"/>
                <a:gd name="connsiteX18" fmla="*/ 571817 w 609916"/>
                <a:gd name="connsiteY18" fmla="*/ 533716 h 609916"/>
                <a:gd name="connsiteX19" fmla="*/ 571816 w 609916"/>
                <a:gd name="connsiteY19" fmla="*/ 533716 h 609916"/>
                <a:gd name="connsiteX20" fmla="*/ 487840 w 609916"/>
                <a:gd name="connsiteY20" fmla="*/ 476529 h 609916"/>
                <a:gd name="connsiteX21" fmla="*/ 494668 w 609916"/>
                <a:gd name="connsiteY21" fmla="*/ 479412 h 609916"/>
                <a:gd name="connsiteX22" fmla="*/ 552665 w 609916"/>
                <a:gd name="connsiteY22" fmla="*/ 539069 h 609916"/>
                <a:gd name="connsiteX23" fmla="*/ 571816 w 609916"/>
                <a:gd name="connsiteY23" fmla="*/ 533716 h 609916"/>
                <a:gd name="connsiteX24" fmla="*/ 598757 w 609916"/>
                <a:gd name="connsiteY24" fmla="*/ 544875 h 609916"/>
                <a:gd name="connsiteX25" fmla="*/ 609916 w 609916"/>
                <a:gd name="connsiteY25" fmla="*/ 571816 h 609916"/>
                <a:gd name="connsiteX26" fmla="*/ 571816 w 609916"/>
                <a:gd name="connsiteY26" fmla="*/ 609916 h 609916"/>
                <a:gd name="connsiteX27" fmla="*/ 533716 w 609916"/>
                <a:gd name="connsiteY27" fmla="*/ 571816 h 609916"/>
                <a:gd name="connsiteX28" fmla="*/ 539156 w 609916"/>
                <a:gd name="connsiteY28" fmla="*/ 552505 h 609916"/>
                <a:gd name="connsiteX29" fmla="*/ 487654 w 609916"/>
                <a:gd name="connsiteY29" fmla="*/ 499532 h 609916"/>
                <a:gd name="connsiteX30" fmla="*/ 305098 w 609916"/>
                <a:gd name="connsiteY30" fmla="*/ 571798 h 609916"/>
                <a:gd name="connsiteX31" fmla="*/ 295573 w 609916"/>
                <a:gd name="connsiteY31" fmla="*/ 571798 h 609916"/>
                <a:gd name="connsiteX32" fmla="*/ 295573 w 609916"/>
                <a:gd name="connsiteY32" fmla="*/ 552748 h 609916"/>
                <a:gd name="connsiteX33" fmla="*/ 305098 w 609916"/>
                <a:gd name="connsiteY33" fmla="*/ 552748 h 609916"/>
                <a:gd name="connsiteX34" fmla="*/ 481069 w 609916"/>
                <a:gd name="connsiteY34" fmla="*/ 479347 h 609916"/>
                <a:gd name="connsiteX35" fmla="*/ 487840 w 609916"/>
                <a:gd name="connsiteY35" fmla="*/ 476529 h 609916"/>
                <a:gd name="connsiteX36" fmla="*/ 206825 w 609916"/>
                <a:gd name="connsiteY36" fmla="*/ 419397 h 609916"/>
                <a:gd name="connsiteX37" fmla="*/ 295573 w 609916"/>
                <a:gd name="connsiteY37" fmla="*/ 513898 h 609916"/>
                <a:gd name="connsiteX38" fmla="*/ 295573 w 609916"/>
                <a:gd name="connsiteY38" fmla="*/ 419398 h 609916"/>
                <a:gd name="connsiteX39" fmla="*/ 564133 w 609916"/>
                <a:gd name="connsiteY39" fmla="*/ 333821 h 609916"/>
                <a:gd name="connsiteX40" fmla="*/ 565938 w 609916"/>
                <a:gd name="connsiteY40" fmla="*/ 334389 h 609916"/>
                <a:gd name="connsiteX41" fmla="*/ 567556 w 609916"/>
                <a:gd name="connsiteY41" fmla="*/ 335244 h 609916"/>
                <a:gd name="connsiteX42" fmla="*/ 568988 w 609916"/>
                <a:gd name="connsiteY42" fmla="*/ 336481 h 609916"/>
                <a:gd name="connsiteX43" fmla="*/ 571081 w 609916"/>
                <a:gd name="connsiteY43" fmla="*/ 339532 h 609916"/>
                <a:gd name="connsiteX44" fmla="*/ 571751 w 609916"/>
                <a:gd name="connsiteY44" fmla="*/ 343150 h 609916"/>
                <a:gd name="connsiteX45" fmla="*/ 568989 w 609916"/>
                <a:gd name="connsiteY45" fmla="*/ 349913 h 609916"/>
                <a:gd name="connsiteX46" fmla="*/ 555557 w 609916"/>
                <a:gd name="connsiteY46" fmla="*/ 349913 h 609916"/>
                <a:gd name="connsiteX47" fmla="*/ 553464 w 609916"/>
                <a:gd name="connsiteY47" fmla="*/ 339532 h 609916"/>
                <a:gd name="connsiteX48" fmla="*/ 555557 w 609916"/>
                <a:gd name="connsiteY48" fmla="*/ 336481 h 609916"/>
                <a:gd name="connsiteX49" fmla="*/ 564133 w 609916"/>
                <a:gd name="connsiteY49" fmla="*/ 333821 h 609916"/>
                <a:gd name="connsiteX50" fmla="*/ 38397 w 609916"/>
                <a:gd name="connsiteY50" fmla="*/ 295293 h 609916"/>
                <a:gd name="connsiteX51" fmla="*/ 57447 w 609916"/>
                <a:gd name="connsiteY51" fmla="*/ 295293 h 609916"/>
                <a:gd name="connsiteX52" fmla="*/ 57447 w 609916"/>
                <a:gd name="connsiteY52" fmla="*/ 304818 h 609916"/>
                <a:gd name="connsiteX53" fmla="*/ 130819 w 609916"/>
                <a:gd name="connsiteY53" fmla="*/ 480779 h 609916"/>
                <a:gd name="connsiteX54" fmla="*/ 130942 w 609916"/>
                <a:gd name="connsiteY54" fmla="*/ 480903 h 609916"/>
                <a:gd name="connsiteX55" fmla="*/ 130754 w 609916"/>
                <a:gd name="connsiteY55" fmla="*/ 494369 h 609916"/>
                <a:gd name="connsiteX56" fmla="*/ 70851 w 609916"/>
                <a:gd name="connsiteY56" fmla="*/ 552673 h 609916"/>
                <a:gd name="connsiteX57" fmla="*/ 76200 w 609916"/>
                <a:gd name="connsiteY57" fmla="*/ 571816 h 609916"/>
                <a:gd name="connsiteX58" fmla="*/ 38100 w 609916"/>
                <a:gd name="connsiteY58" fmla="*/ 609916 h 609916"/>
                <a:gd name="connsiteX59" fmla="*/ 38100 w 609916"/>
                <a:gd name="connsiteY59" fmla="*/ 609915 h 609916"/>
                <a:gd name="connsiteX60" fmla="*/ 0 w 609916"/>
                <a:gd name="connsiteY60" fmla="*/ 571815 h 609916"/>
                <a:gd name="connsiteX61" fmla="*/ 38100 w 609916"/>
                <a:gd name="connsiteY61" fmla="*/ 533715 h 609916"/>
                <a:gd name="connsiteX62" fmla="*/ 57422 w 609916"/>
                <a:gd name="connsiteY62" fmla="*/ 539162 h 609916"/>
                <a:gd name="connsiteX63" fmla="*/ 110644 w 609916"/>
                <a:gd name="connsiteY63" fmla="*/ 487365 h 609916"/>
                <a:gd name="connsiteX64" fmla="*/ 38397 w 609916"/>
                <a:gd name="connsiteY64" fmla="*/ 304818 h 609916"/>
                <a:gd name="connsiteX65" fmla="*/ 46062 w 609916"/>
                <a:gd name="connsiteY65" fmla="*/ 257621 h 609916"/>
                <a:gd name="connsiteX66" fmla="*/ 54638 w 609916"/>
                <a:gd name="connsiteY66" fmla="*/ 260281 h 609916"/>
                <a:gd name="connsiteX67" fmla="*/ 56731 w 609916"/>
                <a:gd name="connsiteY67" fmla="*/ 270662 h 609916"/>
                <a:gd name="connsiteX68" fmla="*/ 54638 w 609916"/>
                <a:gd name="connsiteY68" fmla="*/ 273713 h 609916"/>
                <a:gd name="connsiteX69" fmla="*/ 54392 w 609916"/>
                <a:gd name="connsiteY69" fmla="*/ 273960 h 609916"/>
                <a:gd name="connsiteX70" fmla="*/ 41207 w 609916"/>
                <a:gd name="connsiteY70" fmla="*/ 273713 h 609916"/>
                <a:gd name="connsiteX71" fmla="*/ 39114 w 609916"/>
                <a:gd name="connsiteY71" fmla="*/ 270662 h 609916"/>
                <a:gd name="connsiteX72" fmla="*/ 38351 w 609916"/>
                <a:gd name="connsiteY72" fmla="*/ 267044 h 609916"/>
                <a:gd name="connsiteX73" fmla="*/ 39114 w 609916"/>
                <a:gd name="connsiteY73" fmla="*/ 263332 h 609916"/>
                <a:gd name="connsiteX74" fmla="*/ 41207 w 609916"/>
                <a:gd name="connsiteY74" fmla="*/ 260281 h 609916"/>
                <a:gd name="connsiteX75" fmla="*/ 42639 w 609916"/>
                <a:gd name="connsiteY75" fmla="*/ 259044 h 609916"/>
                <a:gd name="connsiteX76" fmla="*/ 44258 w 609916"/>
                <a:gd name="connsiteY76" fmla="*/ 258188 h 609916"/>
                <a:gd name="connsiteX77" fmla="*/ 46062 w 609916"/>
                <a:gd name="connsiteY77" fmla="*/ 257621 h 609916"/>
                <a:gd name="connsiteX78" fmla="*/ 314623 w 609916"/>
                <a:gd name="connsiteY78" fmla="*/ 209717 h 609916"/>
                <a:gd name="connsiteX79" fmla="*/ 314623 w 609916"/>
                <a:gd name="connsiteY79" fmla="*/ 400347 h 609916"/>
                <a:gd name="connsiteX80" fmla="*/ 343198 w 609916"/>
                <a:gd name="connsiteY80" fmla="*/ 400347 h 609916"/>
                <a:gd name="connsiteX81" fmla="*/ 343198 w 609916"/>
                <a:gd name="connsiteY81" fmla="*/ 419397 h 609916"/>
                <a:gd name="connsiteX82" fmla="*/ 314623 w 609916"/>
                <a:gd name="connsiteY82" fmla="*/ 419397 h 609916"/>
                <a:gd name="connsiteX83" fmla="*/ 314623 w 609916"/>
                <a:gd name="connsiteY83" fmla="*/ 513899 h 609916"/>
                <a:gd name="connsiteX84" fmla="*/ 422440 w 609916"/>
                <a:gd name="connsiteY84" fmla="*/ 305097 h 609916"/>
                <a:gd name="connsiteX85" fmla="*/ 409526 w 609916"/>
                <a:gd name="connsiteY85" fmla="*/ 209717 h 609916"/>
                <a:gd name="connsiteX86" fmla="*/ 372892 w 609916"/>
                <a:gd name="connsiteY86" fmla="*/ 106865 h 609916"/>
                <a:gd name="connsiteX87" fmla="*/ 423095 w 609916"/>
                <a:gd name="connsiteY87" fmla="*/ 190667 h 609916"/>
                <a:gd name="connsiteX88" fmla="*/ 476521 w 609916"/>
                <a:gd name="connsiteY88" fmla="*/ 190667 h 609916"/>
                <a:gd name="connsiteX89" fmla="*/ 476521 w 609916"/>
                <a:gd name="connsiteY89" fmla="*/ 209717 h 609916"/>
                <a:gd name="connsiteX90" fmla="*/ 429003 w 609916"/>
                <a:gd name="connsiteY90" fmla="*/ 209717 h 609916"/>
                <a:gd name="connsiteX91" fmla="*/ 441490 w 609916"/>
                <a:gd name="connsiteY91" fmla="*/ 305097 h 609916"/>
                <a:gd name="connsiteX92" fmla="*/ 372892 w 609916"/>
                <a:gd name="connsiteY92" fmla="*/ 503330 h 609916"/>
                <a:gd name="connsiteX93" fmla="*/ 480596 w 609916"/>
                <a:gd name="connsiteY93" fmla="*/ 419398 h 609916"/>
                <a:gd name="connsiteX94" fmla="*/ 438448 w 609916"/>
                <a:gd name="connsiteY94" fmla="*/ 419398 h 609916"/>
                <a:gd name="connsiteX95" fmla="*/ 438448 w 609916"/>
                <a:gd name="connsiteY95" fmla="*/ 400348 h 609916"/>
                <a:gd name="connsiteX96" fmla="*/ 491654 w 609916"/>
                <a:gd name="connsiteY96" fmla="*/ 400348 h 609916"/>
                <a:gd name="connsiteX97" fmla="*/ 514648 w 609916"/>
                <a:gd name="connsiteY97" fmla="*/ 305098 h 609916"/>
                <a:gd name="connsiteX98" fmla="*/ 514648 w 609916"/>
                <a:gd name="connsiteY98" fmla="*/ 305097 h 609916"/>
                <a:gd name="connsiteX99" fmla="*/ 372892 w 609916"/>
                <a:gd name="connsiteY99" fmla="*/ 106865 h 609916"/>
                <a:gd name="connsiteX100" fmla="*/ 237304 w 609916"/>
                <a:gd name="connsiteY100" fmla="*/ 106865 h 609916"/>
                <a:gd name="connsiteX101" fmla="*/ 129684 w 609916"/>
                <a:gd name="connsiteY101" fmla="*/ 190667 h 609916"/>
                <a:gd name="connsiteX102" fmla="*/ 171720 w 609916"/>
                <a:gd name="connsiteY102" fmla="*/ 190667 h 609916"/>
                <a:gd name="connsiteX103" fmla="*/ 171720 w 609916"/>
                <a:gd name="connsiteY103" fmla="*/ 209717 h 609916"/>
                <a:gd name="connsiteX104" fmla="*/ 118609 w 609916"/>
                <a:gd name="connsiteY104" fmla="*/ 209717 h 609916"/>
                <a:gd name="connsiteX105" fmla="*/ 101379 w 609916"/>
                <a:gd name="connsiteY105" fmla="*/ 256030 h 609916"/>
                <a:gd name="connsiteX106" fmla="*/ 95548 w 609916"/>
                <a:gd name="connsiteY106" fmla="*/ 305098 h 609916"/>
                <a:gd name="connsiteX107" fmla="*/ 105836 w 609916"/>
                <a:gd name="connsiteY107" fmla="*/ 369764 h 609916"/>
                <a:gd name="connsiteX108" fmla="*/ 237304 w 609916"/>
                <a:gd name="connsiteY108" fmla="*/ 503330 h 609916"/>
                <a:gd name="connsiteX109" fmla="*/ 187057 w 609916"/>
                <a:gd name="connsiteY109" fmla="*/ 419398 h 609916"/>
                <a:gd name="connsiteX110" fmla="*/ 133648 w 609916"/>
                <a:gd name="connsiteY110" fmla="*/ 419398 h 609916"/>
                <a:gd name="connsiteX111" fmla="*/ 133648 w 609916"/>
                <a:gd name="connsiteY111" fmla="*/ 400348 h 609916"/>
                <a:gd name="connsiteX112" fmla="*/ 181159 w 609916"/>
                <a:gd name="connsiteY112" fmla="*/ 400348 h 609916"/>
                <a:gd name="connsiteX113" fmla="*/ 168706 w 609916"/>
                <a:gd name="connsiteY113" fmla="*/ 305098 h 609916"/>
                <a:gd name="connsiteX114" fmla="*/ 237304 w 609916"/>
                <a:gd name="connsiteY114" fmla="*/ 106865 h 609916"/>
                <a:gd name="connsiteX115" fmla="*/ 314623 w 609916"/>
                <a:gd name="connsiteY115" fmla="*/ 96296 h 609916"/>
                <a:gd name="connsiteX116" fmla="*/ 314623 w 609916"/>
                <a:gd name="connsiteY116" fmla="*/ 190667 h 609916"/>
                <a:gd name="connsiteX117" fmla="*/ 403325 w 609916"/>
                <a:gd name="connsiteY117" fmla="*/ 190667 h 609916"/>
                <a:gd name="connsiteX118" fmla="*/ 314623 w 609916"/>
                <a:gd name="connsiteY118" fmla="*/ 96296 h 609916"/>
                <a:gd name="connsiteX119" fmla="*/ 295573 w 609916"/>
                <a:gd name="connsiteY119" fmla="*/ 96296 h 609916"/>
                <a:gd name="connsiteX120" fmla="*/ 187756 w 609916"/>
                <a:gd name="connsiteY120" fmla="*/ 305097 h 609916"/>
                <a:gd name="connsiteX121" fmla="*/ 200632 w 609916"/>
                <a:gd name="connsiteY121" fmla="*/ 400347 h 609916"/>
                <a:gd name="connsiteX122" fmla="*/ 295573 w 609916"/>
                <a:gd name="connsiteY122" fmla="*/ 400347 h 609916"/>
                <a:gd name="connsiteX123" fmla="*/ 295573 w 609916"/>
                <a:gd name="connsiteY123" fmla="*/ 209717 h 609916"/>
                <a:gd name="connsiteX124" fmla="*/ 266970 w 609916"/>
                <a:gd name="connsiteY124" fmla="*/ 209717 h 609916"/>
                <a:gd name="connsiteX125" fmla="*/ 266970 w 609916"/>
                <a:gd name="connsiteY125" fmla="*/ 190667 h 609916"/>
                <a:gd name="connsiteX126" fmla="*/ 295573 w 609916"/>
                <a:gd name="connsiteY126" fmla="*/ 190667 h 609916"/>
                <a:gd name="connsiteX127" fmla="*/ 295573 w 609916"/>
                <a:gd name="connsiteY127" fmla="*/ 76497 h 609916"/>
                <a:gd name="connsiteX128" fmla="*/ 314623 w 609916"/>
                <a:gd name="connsiteY128" fmla="*/ 76497 h 609916"/>
                <a:gd name="connsiteX129" fmla="*/ 314623 w 609916"/>
                <a:gd name="connsiteY129" fmla="*/ 76739 h 609916"/>
                <a:gd name="connsiteX130" fmla="*/ 415910 w 609916"/>
                <a:gd name="connsiteY130" fmla="*/ 105132 h 609916"/>
                <a:gd name="connsiteX131" fmla="*/ 505114 w 609916"/>
                <a:gd name="connsiteY131" fmla="*/ 415626 h 609916"/>
                <a:gd name="connsiteX132" fmla="*/ 505114 w 609916"/>
                <a:gd name="connsiteY132" fmla="*/ 419397 h 609916"/>
                <a:gd name="connsiteX133" fmla="*/ 502942 w 609916"/>
                <a:gd name="connsiteY133" fmla="*/ 419397 h 609916"/>
                <a:gd name="connsiteX134" fmla="*/ 314623 w 609916"/>
                <a:gd name="connsiteY134" fmla="*/ 533456 h 609916"/>
                <a:gd name="connsiteX135" fmla="*/ 314623 w 609916"/>
                <a:gd name="connsiteY135" fmla="*/ 533697 h 609916"/>
                <a:gd name="connsiteX136" fmla="*/ 295574 w 609916"/>
                <a:gd name="connsiteY136" fmla="*/ 533698 h 609916"/>
                <a:gd name="connsiteX137" fmla="*/ 295574 w 609916"/>
                <a:gd name="connsiteY137" fmla="*/ 533456 h 609916"/>
                <a:gd name="connsiteX138" fmla="*/ 194339 w 609916"/>
                <a:gd name="connsiteY138" fmla="*/ 505091 h 609916"/>
                <a:gd name="connsiteX139" fmla="*/ 105054 w 609916"/>
                <a:gd name="connsiteY139" fmla="*/ 194618 h 609916"/>
                <a:gd name="connsiteX140" fmla="*/ 105054 w 609916"/>
                <a:gd name="connsiteY140" fmla="*/ 190667 h 609916"/>
                <a:gd name="connsiteX141" fmla="*/ 107329 w 609916"/>
                <a:gd name="connsiteY141" fmla="*/ 190667 h 609916"/>
                <a:gd name="connsiteX142" fmla="*/ 295573 w 609916"/>
                <a:gd name="connsiteY142" fmla="*/ 76739 h 609916"/>
                <a:gd name="connsiteX143" fmla="*/ 339398 w 609916"/>
                <a:gd name="connsiteY143" fmla="*/ 39248 h 609916"/>
                <a:gd name="connsiteX144" fmla="*/ 352006 w 609916"/>
                <a:gd name="connsiteY144" fmla="*/ 44257 h 609916"/>
                <a:gd name="connsiteX145" fmla="*/ 349913 w 609916"/>
                <a:gd name="connsiteY145" fmla="*/ 54638 h 609916"/>
                <a:gd name="connsiteX146" fmla="*/ 343150 w 609916"/>
                <a:gd name="connsiteY146" fmla="*/ 57494 h 609916"/>
                <a:gd name="connsiteX147" fmla="*/ 339532 w 609916"/>
                <a:gd name="connsiteY147" fmla="*/ 56731 h 609916"/>
                <a:gd name="connsiteX148" fmla="*/ 336481 w 609916"/>
                <a:gd name="connsiteY148" fmla="*/ 54638 h 609916"/>
                <a:gd name="connsiteX149" fmla="*/ 333719 w 609916"/>
                <a:gd name="connsiteY149" fmla="*/ 47969 h 609916"/>
                <a:gd name="connsiteX150" fmla="*/ 334389 w 609916"/>
                <a:gd name="connsiteY150" fmla="*/ 44257 h 609916"/>
                <a:gd name="connsiteX151" fmla="*/ 336481 w 609916"/>
                <a:gd name="connsiteY151" fmla="*/ 41206 h 609916"/>
                <a:gd name="connsiteX152" fmla="*/ 339398 w 609916"/>
                <a:gd name="connsiteY152" fmla="*/ 39248 h 609916"/>
                <a:gd name="connsiteX153" fmla="*/ 571816 w 609916"/>
                <a:gd name="connsiteY153" fmla="*/ 19050 h 609916"/>
                <a:gd name="connsiteX154" fmla="*/ 552766 w 609916"/>
                <a:gd name="connsiteY154" fmla="*/ 38100 h 609916"/>
                <a:gd name="connsiteX155" fmla="*/ 571816 w 609916"/>
                <a:gd name="connsiteY155" fmla="*/ 57150 h 609916"/>
                <a:gd name="connsiteX156" fmla="*/ 590866 w 609916"/>
                <a:gd name="connsiteY156" fmla="*/ 38100 h 609916"/>
                <a:gd name="connsiteX157" fmla="*/ 571816 w 609916"/>
                <a:gd name="connsiteY157" fmla="*/ 19050 h 609916"/>
                <a:gd name="connsiteX158" fmla="*/ 38100 w 609916"/>
                <a:gd name="connsiteY158" fmla="*/ 19050 h 609916"/>
                <a:gd name="connsiteX159" fmla="*/ 19050 w 609916"/>
                <a:gd name="connsiteY159" fmla="*/ 38100 h 609916"/>
                <a:gd name="connsiteX160" fmla="*/ 38100 w 609916"/>
                <a:gd name="connsiteY160" fmla="*/ 57150 h 609916"/>
                <a:gd name="connsiteX161" fmla="*/ 57150 w 609916"/>
                <a:gd name="connsiteY161" fmla="*/ 38100 h 609916"/>
                <a:gd name="connsiteX162" fmla="*/ 38100 w 609916"/>
                <a:gd name="connsiteY162" fmla="*/ 19050 h 609916"/>
                <a:gd name="connsiteX163" fmla="*/ 571816 w 609916"/>
                <a:gd name="connsiteY163" fmla="*/ 0 h 609916"/>
                <a:gd name="connsiteX164" fmla="*/ 609916 w 609916"/>
                <a:gd name="connsiteY164" fmla="*/ 38100 h 609916"/>
                <a:gd name="connsiteX165" fmla="*/ 571816 w 609916"/>
                <a:gd name="connsiteY165" fmla="*/ 76200 h 609916"/>
                <a:gd name="connsiteX166" fmla="*/ 552505 w 609916"/>
                <a:gd name="connsiteY166" fmla="*/ 70761 h 609916"/>
                <a:gd name="connsiteX167" fmla="*/ 499532 w 609916"/>
                <a:gd name="connsiteY167" fmla="*/ 122262 h 609916"/>
                <a:gd name="connsiteX168" fmla="*/ 571798 w 609916"/>
                <a:gd name="connsiteY168" fmla="*/ 304818 h 609916"/>
                <a:gd name="connsiteX169" fmla="*/ 571798 w 609916"/>
                <a:gd name="connsiteY169" fmla="*/ 314343 h 609916"/>
                <a:gd name="connsiteX170" fmla="*/ 552748 w 609916"/>
                <a:gd name="connsiteY170" fmla="*/ 314343 h 609916"/>
                <a:gd name="connsiteX171" fmla="*/ 552748 w 609916"/>
                <a:gd name="connsiteY171" fmla="*/ 304818 h 609916"/>
                <a:gd name="connsiteX172" fmla="*/ 479347 w 609916"/>
                <a:gd name="connsiteY172" fmla="*/ 128848 h 609916"/>
                <a:gd name="connsiteX173" fmla="*/ 479231 w 609916"/>
                <a:gd name="connsiteY173" fmla="*/ 128731 h 609916"/>
                <a:gd name="connsiteX174" fmla="*/ 479413 w 609916"/>
                <a:gd name="connsiteY174" fmla="*/ 115249 h 609916"/>
                <a:gd name="connsiteX175" fmla="*/ 539069 w 609916"/>
                <a:gd name="connsiteY175" fmla="*/ 57252 h 609916"/>
                <a:gd name="connsiteX176" fmla="*/ 533716 w 609916"/>
                <a:gd name="connsiteY176" fmla="*/ 38100 h 609916"/>
                <a:gd name="connsiteX177" fmla="*/ 571816 w 609916"/>
                <a:gd name="connsiteY177" fmla="*/ 0 h 609916"/>
                <a:gd name="connsiteX178" fmla="*/ 38100 w 609916"/>
                <a:gd name="connsiteY178" fmla="*/ 0 h 609916"/>
                <a:gd name="connsiteX179" fmla="*/ 76200 w 609916"/>
                <a:gd name="connsiteY179" fmla="*/ 38100 h 609916"/>
                <a:gd name="connsiteX180" fmla="*/ 70754 w 609916"/>
                <a:gd name="connsiteY180" fmla="*/ 57422 h 609916"/>
                <a:gd name="connsiteX181" fmla="*/ 122551 w 609916"/>
                <a:gd name="connsiteY181" fmla="*/ 110644 h 609916"/>
                <a:gd name="connsiteX182" fmla="*/ 305098 w 609916"/>
                <a:gd name="connsiteY182" fmla="*/ 38397 h 609916"/>
                <a:gd name="connsiteX183" fmla="*/ 314623 w 609916"/>
                <a:gd name="connsiteY183" fmla="*/ 38397 h 609916"/>
                <a:gd name="connsiteX184" fmla="*/ 314623 w 609916"/>
                <a:gd name="connsiteY184" fmla="*/ 57447 h 609916"/>
                <a:gd name="connsiteX185" fmla="*/ 305098 w 609916"/>
                <a:gd name="connsiteY185" fmla="*/ 57447 h 609916"/>
                <a:gd name="connsiteX186" fmla="*/ 129137 w 609916"/>
                <a:gd name="connsiteY186" fmla="*/ 130819 h 609916"/>
                <a:gd name="connsiteX187" fmla="*/ 122374 w 609916"/>
                <a:gd name="connsiteY187" fmla="*/ 133638 h 609916"/>
                <a:gd name="connsiteX188" fmla="*/ 122327 w 609916"/>
                <a:gd name="connsiteY188" fmla="*/ 133638 h 609916"/>
                <a:gd name="connsiteX189" fmla="*/ 115546 w 609916"/>
                <a:gd name="connsiteY189" fmla="*/ 130755 h 609916"/>
                <a:gd name="connsiteX190" fmla="*/ 57243 w 609916"/>
                <a:gd name="connsiteY190" fmla="*/ 70852 h 609916"/>
                <a:gd name="connsiteX191" fmla="*/ 38100 w 609916"/>
                <a:gd name="connsiteY191" fmla="*/ 76200 h 609916"/>
                <a:gd name="connsiteX192" fmla="*/ 0 w 609916"/>
                <a:gd name="connsiteY192" fmla="*/ 38100 h 609916"/>
                <a:gd name="connsiteX193" fmla="*/ 38100 w 609916"/>
                <a:gd name="connsiteY193" fmla="*/ 0 h 609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09916" h="609916">
                  <a:moveTo>
                    <a:pt x="260281" y="555556"/>
                  </a:moveTo>
                  <a:cubicBezTo>
                    <a:pt x="264065" y="552031"/>
                    <a:pt x="269930" y="552031"/>
                    <a:pt x="273714" y="555556"/>
                  </a:cubicBezTo>
                  <a:cubicBezTo>
                    <a:pt x="275503" y="557311"/>
                    <a:pt x="276501" y="559719"/>
                    <a:pt x="276476" y="562226"/>
                  </a:cubicBezTo>
                  <a:cubicBezTo>
                    <a:pt x="276505" y="564760"/>
                    <a:pt x="275509" y="567199"/>
                    <a:pt x="273714" y="568988"/>
                  </a:cubicBezTo>
                  <a:cubicBezTo>
                    <a:pt x="271897" y="570845"/>
                    <a:pt x="269399" y="571878"/>
                    <a:pt x="266802" y="571844"/>
                  </a:cubicBezTo>
                  <a:cubicBezTo>
                    <a:pt x="261557" y="571777"/>
                    <a:pt x="257359" y="567471"/>
                    <a:pt x="257426" y="562226"/>
                  </a:cubicBezTo>
                  <a:cubicBezTo>
                    <a:pt x="257440" y="559709"/>
                    <a:pt x="258470" y="557304"/>
                    <a:pt x="260281" y="555556"/>
                  </a:cubicBezTo>
                  <a:close/>
                  <a:moveTo>
                    <a:pt x="571817" y="552766"/>
                  </a:moveTo>
                  <a:cubicBezTo>
                    <a:pt x="561296" y="552766"/>
                    <a:pt x="552767" y="561295"/>
                    <a:pt x="552767" y="571816"/>
                  </a:cubicBezTo>
                  <a:cubicBezTo>
                    <a:pt x="552767" y="582337"/>
                    <a:pt x="561296" y="590866"/>
                    <a:pt x="571817" y="590866"/>
                  </a:cubicBezTo>
                  <a:cubicBezTo>
                    <a:pt x="582332" y="590853"/>
                    <a:pt x="590853" y="582332"/>
                    <a:pt x="590867" y="571816"/>
                  </a:cubicBezTo>
                  <a:cubicBezTo>
                    <a:pt x="590867" y="561295"/>
                    <a:pt x="582338" y="552766"/>
                    <a:pt x="571817" y="552766"/>
                  </a:cubicBezTo>
                  <a:close/>
                  <a:moveTo>
                    <a:pt x="38100" y="552766"/>
                  </a:moveTo>
                  <a:cubicBezTo>
                    <a:pt x="27584" y="552779"/>
                    <a:pt x="19063" y="561300"/>
                    <a:pt x="19050" y="571816"/>
                  </a:cubicBezTo>
                  <a:cubicBezTo>
                    <a:pt x="19050" y="582337"/>
                    <a:pt x="27578" y="590866"/>
                    <a:pt x="38100" y="590866"/>
                  </a:cubicBezTo>
                  <a:cubicBezTo>
                    <a:pt x="48621" y="590866"/>
                    <a:pt x="57150" y="582337"/>
                    <a:pt x="57150" y="571816"/>
                  </a:cubicBezTo>
                  <a:cubicBezTo>
                    <a:pt x="57150" y="561295"/>
                    <a:pt x="48621" y="552766"/>
                    <a:pt x="38100" y="552766"/>
                  </a:cubicBezTo>
                  <a:close/>
                  <a:moveTo>
                    <a:pt x="571816" y="533716"/>
                  </a:moveTo>
                  <a:lnTo>
                    <a:pt x="571817" y="533716"/>
                  </a:lnTo>
                  <a:lnTo>
                    <a:pt x="571816" y="533716"/>
                  </a:lnTo>
                  <a:close/>
                  <a:moveTo>
                    <a:pt x="487840" y="476529"/>
                  </a:moveTo>
                  <a:cubicBezTo>
                    <a:pt x="490388" y="476640"/>
                    <a:pt x="492812" y="477663"/>
                    <a:pt x="494668" y="479412"/>
                  </a:cubicBezTo>
                  <a:lnTo>
                    <a:pt x="552665" y="539069"/>
                  </a:lnTo>
                  <a:lnTo>
                    <a:pt x="571816" y="533716"/>
                  </a:lnTo>
                  <a:lnTo>
                    <a:pt x="598757" y="544875"/>
                  </a:lnTo>
                  <a:cubicBezTo>
                    <a:pt x="605652" y="551770"/>
                    <a:pt x="609916" y="561295"/>
                    <a:pt x="609916" y="571816"/>
                  </a:cubicBezTo>
                  <a:cubicBezTo>
                    <a:pt x="609916" y="592858"/>
                    <a:pt x="592858" y="609916"/>
                    <a:pt x="571816" y="609916"/>
                  </a:cubicBezTo>
                  <a:cubicBezTo>
                    <a:pt x="550774" y="609916"/>
                    <a:pt x="533716" y="592858"/>
                    <a:pt x="533716" y="571816"/>
                  </a:cubicBezTo>
                  <a:cubicBezTo>
                    <a:pt x="533751" y="565006"/>
                    <a:pt x="535631" y="558332"/>
                    <a:pt x="539156" y="552505"/>
                  </a:cubicBezTo>
                  <a:lnTo>
                    <a:pt x="487654" y="499532"/>
                  </a:lnTo>
                  <a:cubicBezTo>
                    <a:pt x="438316" y="546133"/>
                    <a:pt x="372964" y="572003"/>
                    <a:pt x="305098" y="571798"/>
                  </a:cubicBezTo>
                  <a:lnTo>
                    <a:pt x="295573" y="571798"/>
                  </a:lnTo>
                  <a:lnTo>
                    <a:pt x="295573" y="552748"/>
                  </a:lnTo>
                  <a:lnTo>
                    <a:pt x="305098" y="552748"/>
                  </a:lnTo>
                  <a:cubicBezTo>
                    <a:pt x="371239" y="552940"/>
                    <a:pt x="434669" y="526482"/>
                    <a:pt x="481069" y="479347"/>
                  </a:cubicBezTo>
                  <a:cubicBezTo>
                    <a:pt x="482861" y="477544"/>
                    <a:pt x="485298" y="476530"/>
                    <a:pt x="487840" y="476529"/>
                  </a:cubicBezTo>
                  <a:close/>
                  <a:moveTo>
                    <a:pt x="206825" y="419397"/>
                  </a:moveTo>
                  <a:cubicBezTo>
                    <a:pt x="226153" y="472212"/>
                    <a:pt x="258442" y="508540"/>
                    <a:pt x="295573" y="513898"/>
                  </a:cubicBezTo>
                  <a:lnTo>
                    <a:pt x="295573" y="419398"/>
                  </a:lnTo>
                  <a:close/>
                  <a:moveTo>
                    <a:pt x="564133" y="333821"/>
                  </a:moveTo>
                  <a:cubicBezTo>
                    <a:pt x="564748" y="333963"/>
                    <a:pt x="565352" y="334153"/>
                    <a:pt x="565938" y="334389"/>
                  </a:cubicBezTo>
                  <a:cubicBezTo>
                    <a:pt x="566514" y="334677"/>
                    <a:pt x="567082" y="334956"/>
                    <a:pt x="567556" y="335244"/>
                  </a:cubicBezTo>
                  <a:cubicBezTo>
                    <a:pt x="568077" y="335603"/>
                    <a:pt x="568557" y="336018"/>
                    <a:pt x="568988" y="336481"/>
                  </a:cubicBezTo>
                  <a:cubicBezTo>
                    <a:pt x="569876" y="337353"/>
                    <a:pt x="570587" y="338390"/>
                    <a:pt x="571081" y="339532"/>
                  </a:cubicBezTo>
                  <a:cubicBezTo>
                    <a:pt x="571544" y="340681"/>
                    <a:pt x="571772" y="341912"/>
                    <a:pt x="571751" y="343150"/>
                  </a:cubicBezTo>
                  <a:cubicBezTo>
                    <a:pt x="571780" y="345685"/>
                    <a:pt x="570784" y="348124"/>
                    <a:pt x="568989" y="349913"/>
                  </a:cubicBezTo>
                  <a:cubicBezTo>
                    <a:pt x="565269" y="353597"/>
                    <a:pt x="559277" y="353597"/>
                    <a:pt x="555557" y="349913"/>
                  </a:cubicBezTo>
                  <a:cubicBezTo>
                    <a:pt x="552889" y="347160"/>
                    <a:pt x="552071" y="343104"/>
                    <a:pt x="553464" y="339532"/>
                  </a:cubicBezTo>
                  <a:cubicBezTo>
                    <a:pt x="553924" y="338372"/>
                    <a:pt x="554640" y="337329"/>
                    <a:pt x="555557" y="336481"/>
                  </a:cubicBezTo>
                  <a:cubicBezTo>
                    <a:pt x="557763" y="334171"/>
                    <a:pt x="561007" y="333165"/>
                    <a:pt x="564133" y="333821"/>
                  </a:cubicBezTo>
                  <a:close/>
                  <a:moveTo>
                    <a:pt x="38397" y="295293"/>
                  </a:moveTo>
                  <a:lnTo>
                    <a:pt x="57447" y="295293"/>
                  </a:lnTo>
                  <a:lnTo>
                    <a:pt x="57447" y="304818"/>
                  </a:lnTo>
                  <a:cubicBezTo>
                    <a:pt x="57255" y="370950"/>
                    <a:pt x="83701" y="434374"/>
                    <a:pt x="130819" y="480779"/>
                  </a:cubicBezTo>
                  <a:cubicBezTo>
                    <a:pt x="130861" y="480820"/>
                    <a:pt x="130902" y="480861"/>
                    <a:pt x="130942" y="480903"/>
                  </a:cubicBezTo>
                  <a:cubicBezTo>
                    <a:pt x="134609" y="484673"/>
                    <a:pt x="134525" y="490702"/>
                    <a:pt x="130754" y="494369"/>
                  </a:cubicBezTo>
                  <a:lnTo>
                    <a:pt x="70851" y="552673"/>
                  </a:lnTo>
                  <a:cubicBezTo>
                    <a:pt x="74316" y="558460"/>
                    <a:pt x="76163" y="565071"/>
                    <a:pt x="76200" y="571816"/>
                  </a:cubicBezTo>
                  <a:cubicBezTo>
                    <a:pt x="76179" y="592849"/>
                    <a:pt x="59133" y="609895"/>
                    <a:pt x="38100" y="609916"/>
                  </a:cubicBezTo>
                  <a:lnTo>
                    <a:pt x="38100" y="609915"/>
                  </a:lnTo>
                  <a:cubicBezTo>
                    <a:pt x="17058" y="609915"/>
                    <a:pt x="0" y="592857"/>
                    <a:pt x="0" y="571815"/>
                  </a:cubicBezTo>
                  <a:cubicBezTo>
                    <a:pt x="0" y="550773"/>
                    <a:pt x="17058" y="533715"/>
                    <a:pt x="38100" y="533715"/>
                  </a:cubicBezTo>
                  <a:cubicBezTo>
                    <a:pt x="44915" y="533750"/>
                    <a:pt x="51593" y="535632"/>
                    <a:pt x="57422" y="539162"/>
                  </a:cubicBezTo>
                  <a:lnTo>
                    <a:pt x="110644" y="487365"/>
                  </a:lnTo>
                  <a:cubicBezTo>
                    <a:pt x="64053" y="438026"/>
                    <a:pt x="38190" y="372678"/>
                    <a:pt x="38397" y="304818"/>
                  </a:cubicBezTo>
                  <a:close/>
                  <a:moveTo>
                    <a:pt x="46062" y="257621"/>
                  </a:moveTo>
                  <a:cubicBezTo>
                    <a:pt x="49183" y="257073"/>
                    <a:pt x="52376" y="258064"/>
                    <a:pt x="54638" y="260281"/>
                  </a:cubicBezTo>
                  <a:cubicBezTo>
                    <a:pt x="57307" y="263034"/>
                    <a:pt x="58125" y="267090"/>
                    <a:pt x="56731" y="270662"/>
                  </a:cubicBezTo>
                  <a:cubicBezTo>
                    <a:pt x="56237" y="271805"/>
                    <a:pt x="55526" y="272841"/>
                    <a:pt x="54638" y="273713"/>
                  </a:cubicBezTo>
                  <a:cubicBezTo>
                    <a:pt x="54558" y="273797"/>
                    <a:pt x="54476" y="273879"/>
                    <a:pt x="54392" y="273960"/>
                  </a:cubicBezTo>
                  <a:cubicBezTo>
                    <a:pt x="50683" y="277532"/>
                    <a:pt x="44780" y="277422"/>
                    <a:pt x="41207" y="273713"/>
                  </a:cubicBezTo>
                  <a:cubicBezTo>
                    <a:pt x="40289" y="272866"/>
                    <a:pt x="39574" y="271823"/>
                    <a:pt x="39114" y="270662"/>
                  </a:cubicBezTo>
                  <a:cubicBezTo>
                    <a:pt x="38625" y="269518"/>
                    <a:pt x="38365" y="268288"/>
                    <a:pt x="38351" y="267044"/>
                  </a:cubicBezTo>
                  <a:cubicBezTo>
                    <a:pt x="38357" y="265768"/>
                    <a:pt x="38616" y="264507"/>
                    <a:pt x="39114" y="263332"/>
                  </a:cubicBezTo>
                  <a:cubicBezTo>
                    <a:pt x="39574" y="262171"/>
                    <a:pt x="40289" y="261129"/>
                    <a:pt x="41207" y="260281"/>
                  </a:cubicBezTo>
                  <a:cubicBezTo>
                    <a:pt x="41616" y="259796"/>
                    <a:pt x="42100" y="259379"/>
                    <a:pt x="42639" y="259044"/>
                  </a:cubicBezTo>
                  <a:cubicBezTo>
                    <a:pt x="43114" y="258756"/>
                    <a:pt x="43681" y="258477"/>
                    <a:pt x="44258" y="258188"/>
                  </a:cubicBezTo>
                  <a:cubicBezTo>
                    <a:pt x="44825" y="257993"/>
                    <a:pt x="45495" y="257807"/>
                    <a:pt x="46062" y="257621"/>
                  </a:cubicBezTo>
                  <a:close/>
                  <a:moveTo>
                    <a:pt x="314623" y="209717"/>
                  </a:moveTo>
                  <a:lnTo>
                    <a:pt x="314623" y="400347"/>
                  </a:lnTo>
                  <a:lnTo>
                    <a:pt x="343198" y="400347"/>
                  </a:lnTo>
                  <a:lnTo>
                    <a:pt x="343198" y="419397"/>
                  </a:lnTo>
                  <a:lnTo>
                    <a:pt x="314623" y="419397"/>
                  </a:lnTo>
                  <a:lnTo>
                    <a:pt x="314623" y="513899"/>
                  </a:lnTo>
                  <a:cubicBezTo>
                    <a:pt x="374884" y="505204"/>
                    <a:pt x="422440" y="414912"/>
                    <a:pt x="422440" y="305097"/>
                  </a:cubicBezTo>
                  <a:cubicBezTo>
                    <a:pt x="422584" y="272859"/>
                    <a:pt x="418238" y="240757"/>
                    <a:pt x="409526" y="209717"/>
                  </a:cubicBezTo>
                  <a:close/>
                  <a:moveTo>
                    <a:pt x="372892" y="106865"/>
                  </a:moveTo>
                  <a:cubicBezTo>
                    <a:pt x="395887" y="130537"/>
                    <a:pt x="413073" y="159224"/>
                    <a:pt x="423095" y="190667"/>
                  </a:cubicBezTo>
                  <a:lnTo>
                    <a:pt x="476521" y="190667"/>
                  </a:lnTo>
                  <a:lnTo>
                    <a:pt x="476521" y="209717"/>
                  </a:lnTo>
                  <a:lnTo>
                    <a:pt x="429003" y="209717"/>
                  </a:lnTo>
                  <a:cubicBezTo>
                    <a:pt x="437400" y="240811"/>
                    <a:pt x="441600" y="272889"/>
                    <a:pt x="441490" y="305097"/>
                  </a:cubicBezTo>
                  <a:cubicBezTo>
                    <a:pt x="441490" y="389799"/>
                    <a:pt x="413839" y="463835"/>
                    <a:pt x="372892" y="503330"/>
                  </a:cubicBezTo>
                  <a:cubicBezTo>
                    <a:pt x="417121" y="488096"/>
                    <a:pt x="455017" y="458564"/>
                    <a:pt x="480596" y="419398"/>
                  </a:cubicBezTo>
                  <a:lnTo>
                    <a:pt x="438448" y="419398"/>
                  </a:lnTo>
                  <a:lnTo>
                    <a:pt x="438448" y="400348"/>
                  </a:lnTo>
                  <a:lnTo>
                    <a:pt x="491654" y="400348"/>
                  </a:lnTo>
                  <a:cubicBezTo>
                    <a:pt x="506788" y="370879"/>
                    <a:pt x="514671" y="338225"/>
                    <a:pt x="514648" y="305098"/>
                  </a:cubicBezTo>
                  <a:lnTo>
                    <a:pt x="514648" y="305097"/>
                  </a:lnTo>
                  <a:cubicBezTo>
                    <a:pt x="514529" y="215544"/>
                    <a:pt x="457598" y="135931"/>
                    <a:pt x="372892" y="106865"/>
                  </a:cubicBezTo>
                  <a:close/>
                  <a:moveTo>
                    <a:pt x="237304" y="106865"/>
                  </a:moveTo>
                  <a:cubicBezTo>
                    <a:pt x="193125" y="122082"/>
                    <a:pt x="155263" y="151564"/>
                    <a:pt x="129684" y="190667"/>
                  </a:cubicBezTo>
                  <a:lnTo>
                    <a:pt x="171720" y="190667"/>
                  </a:lnTo>
                  <a:lnTo>
                    <a:pt x="171720" y="209717"/>
                  </a:lnTo>
                  <a:lnTo>
                    <a:pt x="118609" y="209717"/>
                  </a:lnTo>
                  <a:cubicBezTo>
                    <a:pt x="111021" y="224468"/>
                    <a:pt x="105250" y="240019"/>
                    <a:pt x="101379" y="256030"/>
                  </a:cubicBezTo>
                  <a:lnTo>
                    <a:pt x="95548" y="305098"/>
                  </a:lnTo>
                  <a:lnTo>
                    <a:pt x="105836" y="369764"/>
                  </a:lnTo>
                  <a:cubicBezTo>
                    <a:pt x="125868" y="431298"/>
                    <a:pt x="173775" y="481531"/>
                    <a:pt x="237304" y="503330"/>
                  </a:cubicBezTo>
                  <a:cubicBezTo>
                    <a:pt x="214279" y="479623"/>
                    <a:pt x="197077" y="450890"/>
                    <a:pt x="187057" y="419398"/>
                  </a:cubicBezTo>
                  <a:lnTo>
                    <a:pt x="133648" y="419398"/>
                  </a:lnTo>
                  <a:lnTo>
                    <a:pt x="133648" y="400348"/>
                  </a:lnTo>
                  <a:lnTo>
                    <a:pt x="181159" y="400348"/>
                  </a:lnTo>
                  <a:cubicBezTo>
                    <a:pt x="172785" y="369294"/>
                    <a:pt x="168597" y="337260"/>
                    <a:pt x="168706" y="305098"/>
                  </a:cubicBezTo>
                  <a:cubicBezTo>
                    <a:pt x="168706" y="220396"/>
                    <a:pt x="196358" y="146360"/>
                    <a:pt x="237304" y="106865"/>
                  </a:cubicBezTo>
                  <a:close/>
                  <a:moveTo>
                    <a:pt x="314623" y="96296"/>
                  </a:moveTo>
                  <a:lnTo>
                    <a:pt x="314623" y="190667"/>
                  </a:lnTo>
                  <a:lnTo>
                    <a:pt x="403325" y="190667"/>
                  </a:lnTo>
                  <a:cubicBezTo>
                    <a:pt x="383992" y="137922"/>
                    <a:pt x="351724" y="101649"/>
                    <a:pt x="314623" y="96296"/>
                  </a:cubicBezTo>
                  <a:close/>
                  <a:moveTo>
                    <a:pt x="295573" y="96296"/>
                  </a:moveTo>
                  <a:cubicBezTo>
                    <a:pt x="235312" y="104991"/>
                    <a:pt x="187756" y="195283"/>
                    <a:pt x="187756" y="305097"/>
                  </a:cubicBezTo>
                  <a:cubicBezTo>
                    <a:pt x="187613" y="337291"/>
                    <a:pt x="191946" y="369348"/>
                    <a:pt x="200632" y="400347"/>
                  </a:cubicBezTo>
                  <a:lnTo>
                    <a:pt x="295573" y="400347"/>
                  </a:lnTo>
                  <a:lnTo>
                    <a:pt x="295573" y="209717"/>
                  </a:lnTo>
                  <a:lnTo>
                    <a:pt x="266970" y="209717"/>
                  </a:lnTo>
                  <a:lnTo>
                    <a:pt x="266970" y="190667"/>
                  </a:lnTo>
                  <a:lnTo>
                    <a:pt x="295573" y="190667"/>
                  </a:lnTo>
                  <a:close/>
                  <a:moveTo>
                    <a:pt x="295573" y="76497"/>
                  </a:moveTo>
                  <a:lnTo>
                    <a:pt x="314623" y="76497"/>
                  </a:lnTo>
                  <a:lnTo>
                    <a:pt x="314623" y="76739"/>
                  </a:lnTo>
                  <a:cubicBezTo>
                    <a:pt x="350134" y="78195"/>
                    <a:pt x="384816" y="87917"/>
                    <a:pt x="415910" y="105132"/>
                  </a:cubicBezTo>
                  <a:cubicBezTo>
                    <a:pt x="526283" y="166239"/>
                    <a:pt x="566221" y="305252"/>
                    <a:pt x="505114" y="415626"/>
                  </a:cubicBezTo>
                  <a:lnTo>
                    <a:pt x="505114" y="419397"/>
                  </a:lnTo>
                  <a:lnTo>
                    <a:pt x="502942" y="419397"/>
                  </a:lnTo>
                  <a:cubicBezTo>
                    <a:pt x="463799" y="487113"/>
                    <a:pt x="392768" y="530134"/>
                    <a:pt x="314623" y="533456"/>
                  </a:cubicBezTo>
                  <a:lnTo>
                    <a:pt x="314623" y="533697"/>
                  </a:lnTo>
                  <a:lnTo>
                    <a:pt x="295574" y="533698"/>
                  </a:lnTo>
                  <a:lnTo>
                    <a:pt x="295574" y="533456"/>
                  </a:lnTo>
                  <a:cubicBezTo>
                    <a:pt x="260082" y="532000"/>
                    <a:pt x="225419" y="522288"/>
                    <a:pt x="194339" y="505091"/>
                  </a:cubicBezTo>
                  <a:cubicBezTo>
                    <a:pt x="83949" y="444012"/>
                    <a:pt x="43975" y="305008"/>
                    <a:pt x="105054" y="194618"/>
                  </a:cubicBezTo>
                  <a:lnTo>
                    <a:pt x="105054" y="190667"/>
                  </a:lnTo>
                  <a:lnTo>
                    <a:pt x="107329" y="190667"/>
                  </a:lnTo>
                  <a:cubicBezTo>
                    <a:pt x="146490" y="123023"/>
                    <a:pt x="217481" y="80058"/>
                    <a:pt x="295573" y="76739"/>
                  </a:cubicBezTo>
                  <a:close/>
                  <a:moveTo>
                    <a:pt x="339398" y="39248"/>
                  </a:moveTo>
                  <a:cubicBezTo>
                    <a:pt x="344263" y="37150"/>
                    <a:pt x="349908" y="39392"/>
                    <a:pt x="352006" y="44257"/>
                  </a:cubicBezTo>
                  <a:cubicBezTo>
                    <a:pt x="353401" y="47829"/>
                    <a:pt x="352583" y="51886"/>
                    <a:pt x="349913" y="54638"/>
                  </a:cubicBezTo>
                  <a:cubicBezTo>
                    <a:pt x="348134" y="56459"/>
                    <a:pt x="345697" y="57488"/>
                    <a:pt x="343150" y="57494"/>
                  </a:cubicBezTo>
                  <a:cubicBezTo>
                    <a:pt x="341906" y="57483"/>
                    <a:pt x="340675" y="57223"/>
                    <a:pt x="339532" y="56731"/>
                  </a:cubicBezTo>
                  <a:cubicBezTo>
                    <a:pt x="338371" y="56271"/>
                    <a:pt x="337328" y="55555"/>
                    <a:pt x="336481" y="54638"/>
                  </a:cubicBezTo>
                  <a:cubicBezTo>
                    <a:pt x="334707" y="52873"/>
                    <a:pt x="333712" y="50471"/>
                    <a:pt x="333719" y="47969"/>
                  </a:cubicBezTo>
                  <a:cubicBezTo>
                    <a:pt x="333694" y="46699"/>
                    <a:pt x="333921" y="45438"/>
                    <a:pt x="334389" y="44257"/>
                  </a:cubicBezTo>
                  <a:cubicBezTo>
                    <a:pt x="334849" y="43096"/>
                    <a:pt x="335564" y="42053"/>
                    <a:pt x="336481" y="41206"/>
                  </a:cubicBezTo>
                  <a:cubicBezTo>
                    <a:pt x="337325" y="40380"/>
                    <a:pt x="338314" y="39716"/>
                    <a:pt x="339398" y="39248"/>
                  </a:cubicBezTo>
                  <a:close/>
                  <a:moveTo>
                    <a:pt x="571816" y="19050"/>
                  </a:moveTo>
                  <a:cubicBezTo>
                    <a:pt x="561301" y="19064"/>
                    <a:pt x="552780" y="27585"/>
                    <a:pt x="552766" y="38100"/>
                  </a:cubicBezTo>
                  <a:cubicBezTo>
                    <a:pt x="552766" y="48621"/>
                    <a:pt x="561295" y="57150"/>
                    <a:pt x="571816" y="57150"/>
                  </a:cubicBezTo>
                  <a:cubicBezTo>
                    <a:pt x="582337" y="57150"/>
                    <a:pt x="590866" y="48621"/>
                    <a:pt x="590866" y="38100"/>
                  </a:cubicBezTo>
                  <a:cubicBezTo>
                    <a:pt x="590866" y="27579"/>
                    <a:pt x="582337" y="19050"/>
                    <a:pt x="571816" y="19050"/>
                  </a:cubicBezTo>
                  <a:close/>
                  <a:moveTo>
                    <a:pt x="38100" y="19050"/>
                  </a:moveTo>
                  <a:cubicBezTo>
                    <a:pt x="27579" y="19050"/>
                    <a:pt x="19050" y="27579"/>
                    <a:pt x="19050" y="38100"/>
                  </a:cubicBezTo>
                  <a:cubicBezTo>
                    <a:pt x="19064" y="48615"/>
                    <a:pt x="27585" y="57136"/>
                    <a:pt x="38100" y="57150"/>
                  </a:cubicBezTo>
                  <a:cubicBezTo>
                    <a:pt x="48621" y="57150"/>
                    <a:pt x="57150" y="48621"/>
                    <a:pt x="57150" y="38100"/>
                  </a:cubicBezTo>
                  <a:cubicBezTo>
                    <a:pt x="57150" y="27579"/>
                    <a:pt x="48621" y="19050"/>
                    <a:pt x="38100" y="19050"/>
                  </a:cubicBezTo>
                  <a:close/>
                  <a:moveTo>
                    <a:pt x="571816" y="0"/>
                  </a:moveTo>
                  <a:cubicBezTo>
                    <a:pt x="592858" y="0"/>
                    <a:pt x="609916" y="17058"/>
                    <a:pt x="609916" y="38100"/>
                  </a:cubicBezTo>
                  <a:cubicBezTo>
                    <a:pt x="609916" y="59142"/>
                    <a:pt x="592858" y="76200"/>
                    <a:pt x="571816" y="76200"/>
                  </a:cubicBezTo>
                  <a:cubicBezTo>
                    <a:pt x="565006" y="76165"/>
                    <a:pt x="558332" y="74285"/>
                    <a:pt x="552505" y="70761"/>
                  </a:cubicBezTo>
                  <a:lnTo>
                    <a:pt x="499532" y="122262"/>
                  </a:lnTo>
                  <a:cubicBezTo>
                    <a:pt x="546133" y="171600"/>
                    <a:pt x="572003" y="236952"/>
                    <a:pt x="571798" y="304818"/>
                  </a:cubicBezTo>
                  <a:lnTo>
                    <a:pt x="571798" y="314343"/>
                  </a:lnTo>
                  <a:lnTo>
                    <a:pt x="552748" y="314343"/>
                  </a:lnTo>
                  <a:lnTo>
                    <a:pt x="552748" y="304818"/>
                  </a:lnTo>
                  <a:cubicBezTo>
                    <a:pt x="552940" y="238678"/>
                    <a:pt x="526482" y="175248"/>
                    <a:pt x="479347" y="128848"/>
                  </a:cubicBezTo>
                  <a:cubicBezTo>
                    <a:pt x="479308" y="128809"/>
                    <a:pt x="479270" y="128770"/>
                    <a:pt x="479231" y="128731"/>
                  </a:cubicBezTo>
                  <a:cubicBezTo>
                    <a:pt x="475559" y="124958"/>
                    <a:pt x="475640" y="118922"/>
                    <a:pt x="479413" y="115249"/>
                  </a:cubicBezTo>
                  <a:lnTo>
                    <a:pt x="539069" y="57252"/>
                  </a:lnTo>
                  <a:cubicBezTo>
                    <a:pt x="535602" y="51463"/>
                    <a:pt x="533753" y="44848"/>
                    <a:pt x="533716" y="38100"/>
                  </a:cubicBezTo>
                  <a:cubicBezTo>
                    <a:pt x="533716" y="17058"/>
                    <a:pt x="550774" y="0"/>
                    <a:pt x="571816" y="0"/>
                  </a:cubicBezTo>
                  <a:close/>
                  <a:moveTo>
                    <a:pt x="38100" y="0"/>
                  </a:moveTo>
                  <a:cubicBezTo>
                    <a:pt x="59142" y="0"/>
                    <a:pt x="76200" y="17058"/>
                    <a:pt x="76200" y="38100"/>
                  </a:cubicBezTo>
                  <a:cubicBezTo>
                    <a:pt x="76165" y="44915"/>
                    <a:pt x="74283" y="51592"/>
                    <a:pt x="70754" y="57422"/>
                  </a:cubicBezTo>
                  <a:lnTo>
                    <a:pt x="122551" y="110644"/>
                  </a:lnTo>
                  <a:cubicBezTo>
                    <a:pt x="171890" y="64053"/>
                    <a:pt x="237238" y="38190"/>
                    <a:pt x="305098" y="38397"/>
                  </a:cubicBezTo>
                  <a:lnTo>
                    <a:pt x="314623" y="38397"/>
                  </a:lnTo>
                  <a:lnTo>
                    <a:pt x="314623" y="57447"/>
                  </a:lnTo>
                  <a:lnTo>
                    <a:pt x="305098" y="57447"/>
                  </a:lnTo>
                  <a:cubicBezTo>
                    <a:pt x="238965" y="57255"/>
                    <a:pt x="175541" y="83701"/>
                    <a:pt x="129137" y="130819"/>
                  </a:cubicBezTo>
                  <a:cubicBezTo>
                    <a:pt x="127349" y="132624"/>
                    <a:pt x="124914" y="133639"/>
                    <a:pt x="122374" y="133638"/>
                  </a:cubicBezTo>
                  <a:lnTo>
                    <a:pt x="122327" y="133638"/>
                  </a:lnTo>
                  <a:cubicBezTo>
                    <a:pt x="119772" y="133625"/>
                    <a:pt x="117329" y="132586"/>
                    <a:pt x="115546" y="130755"/>
                  </a:cubicBezTo>
                  <a:lnTo>
                    <a:pt x="57243" y="70852"/>
                  </a:lnTo>
                  <a:cubicBezTo>
                    <a:pt x="51456" y="74316"/>
                    <a:pt x="44845" y="76163"/>
                    <a:pt x="38100" y="76200"/>
                  </a:cubicBezTo>
                  <a:cubicBezTo>
                    <a:pt x="17058" y="76200"/>
                    <a:pt x="0" y="59142"/>
                    <a:pt x="0" y="38100"/>
                  </a:cubicBezTo>
                  <a:cubicBezTo>
                    <a:pt x="0" y="17058"/>
                    <a:pt x="17058" y="0"/>
                    <a:pt x="38100" y="0"/>
                  </a:cubicBezTo>
                  <a:close/>
                </a:path>
              </a:pathLst>
            </a:custGeom>
            <a:solidFill>
              <a:srgbClr val="FFFFFF"/>
            </a:solidFill>
            <a:ln w="9525" cap="flat">
              <a:noFill/>
              <a:prstDash val="solid"/>
              <a:miter/>
            </a:ln>
          </p:spPr>
          <p:txBody>
            <a:bodyPr rtlCol="0" anchor="ctr"/>
            <a:lstStyle/>
            <a:p>
              <a:endParaRPr lang="zh-CN" altLang="en-US" sz="1012"/>
            </a:p>
          </p:txBody>
        </p:sp>
      </p:grpSp>
    </p:spTree>
    <p:extLst>
      <p:ext uri="{BB962C8B-B14F-4D97-AF65-F5344CB8AC3E}">
        <p14:creationId xmlns:p14="http://schemas.microsoft.com/office/powerpoint/2010/main" val="141134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7">
            <a:extLst>
              <a:ext uri="{FF2B5EF4-FFF2-40B4-BE49-F238E27FC236}">
                <a16:creationId xmlns:a16="http://schemas.microsoft.com/office/drawing/2014/main" id="{65300889-18DE-4283-833D-C03AB676CA5E}"/>
              </a:ext>
            </a:extLst>
          </p:cNvPr>
          <p:cNvSpPr txBox="1"/>
          <p:nvPr/>
        </p:nvSpPr>
        <p:spPr>
          <a:xfrm>
            <a:off x="361177" y="2968761"/>
            <a:ext cx="3725092" cy="2125325"/>
          </a:xfrm>
          <a:prstGeom prst="rect">
            <a:avLst/>
          </a:prstGeom>
          <a:noFill/>
        </p:spPr>
        <p:txBody>
          <a:bodyPr wrap="square" rtlCol="0">
            <a:spAutoFit/>
          </a:bodyPr>
          <a:lstStyle/>
          <a:p>
            <a:pPr marL="214227" indent="-214227">
              <a:spcBef>
                <a:spcPts val="375"/>
              </a:spcBef>
              <a:buClr>
                <a:srgbClr val="21A3D0"/>
              </a:buClr>
              <a:buFont typeface="Wingdings" panose="05000000000000000000" pitchFamily="2" charset="2"/>
              <a:buChar char="Ø"/>
            </a:pPr>
            <a:r>
              <a:rPr lang="zh-CN" altLang="en-US" sz="1649" dirty="0">
                <a:solidFill>
                  <a:schemeClr val="accent2"/>
                </a:solidFill>
                <a:latin typeface="黑体" panose="02010609060101010101" pitchFamily="49" charset="-122"/>
                <a:ea typeface="黑体" panose="02010609060101010101" pitchFamily="49" charset="-122"/>
              </a:rPr>
              <a:t>通过降低成本，提高效率来获取利润</a:t>
            </a:r>
          </a:p>
          <a:p>
            <a:pPr marL="214227" indent="-214227">
              <a:spcBef>
                <a:spcPts val="375"/>
              </a:spcBef>
              <a:buClr>
                <a:srgbClr val="21A3D0"/>
              </a:buClr>
              <a:buFont typeface="Wingdings" panose="05000000000000000000" pitchFamily="2" charset="2"/>
              <a:buChar char="Ø"/>
            </a:pPr>
            <a:r>
              <a:rPr lang="zh-CN" altLang="en-US" sz="1649" dirty="0">
                <a:solidFill>
                  <a:schemeClr val="accent2"/>
                </a:solidFill>
                <a:latin typeface="黑体" panose="02010609060101010101" pitchFamily="49" charset="-122"/>
                <a:ea typeface="黑体" panose="02010609060101010101" pitchFamily="49" charset="-122"/>
              </a:rPr>
              <a:t>广告收入</a:t>
            </a:r>
          </a:p>
          <a:p>
            <a:pPr marL="214227" indent="-214227">
              <a:spcBef>
                <a:spcPts val="375"/>
              </a:spcBef>
              <a:buClr>
                <a:srgbClr val="21A3D0"/>
              </a:buClr>
              <a:buFont typeface="Wingdings" panose="05000000000000000000" pitchFamily="2" charset="2"/>
              <a:buChar char="Ø"/>
            </a:pPr>
            <a:r>
              <a:rPr lang="zh-CN" altLang="en-US" sz="1649" dirty="0">
                <a:solidFill>
                  <a:schemeClr val="accent2"/>
                </a:solidFill>
                <a:latin typeface="黑体" panose="02010609060101010101" pitchFamily="49" charset="-122"/>
                <a:ea typeface="黑体" panose="02010609060101010101" pitchFamily="49" charset="-122"/>
              </a:rPr>
              <a:t>网上交易</a:t>
            </a:r>
          </a:p>
          <a:p>
            <a:pPr marL="214227" indent="-214227">
              <a:spcBef>
                <a:spcPts val="375"/>
              </a:spcBef>
              <a:buClr>
                <a:srgbClr val="21A3D0"/>
              </a:buClr>
              <a:buFont typeface="Wingdings" panose="05000000000000000000" pitchFamily="2" charset="2"/>
              <a:buChar char="Ø"/>
            </a:pPr>
            <a:r>
              <a:rPr lang="zh-CN" altLang="en-US" sz="1649" dirty="0">
                <a:solidFill>
                  <a:schemeClr val="accent2"/>
                </a:solidFill>
                <a:latin typeface="黑体" panose="02010609060101010101" pitchFamily="49" charset="-122"/>
                <a:ea typeface="黑体" panose="02010609060101010101" pitchFamily="49" charset="-122"/>
              </a:rPr>
              <a:t>提供交易平台</a:t>
            </a:r>
          </a:p>
          <a:p>
            <a:pPr marL="214227" indent="-214227">
              <a:spcBef>
                <a:spcPts val="375"/>
              </a:spcBef>
              <a:buClr>
                <a:srgbClr val="21A3D0"/>
              </a:buClr>
              <a:buFont typeface="Wingdings" panose="05000000000000000000" pitchFamily="2" charset="2"/>
              <a:buChar char="Ø"/>
            </a:pPr>
            <a:r>
              <a:rPr lang="zh-CN" altLang="en-US" sz="1649" dirty="0">
                <a:solidFill>
                  <a:schemeClr val="accent2"/>
                </a:solidFill>
                <a:latin typeface="黑体" panose="02010609060101010101" pitchFamily="49" charset="-122"/>
                <a:ea typeface="黑体" panose="02010609060101010101" pitchFamily="49" charset="-122"/>
              </a:rPr>
              <a:t>提供电子商务的基础技术服务</a:t>
            </a:r>
          </a:p>
          <a:p>
            <a:pPr marL="214227" indent="-214227">
              <a:spcBef>
                <a:spcPts val="375"/>
              </a:spcBef>
              <a:buClr>
                <a:srgbClr val="21A3D0"/>
              </a:buClr>
              <a:buFont typeface="Wingdings" panose="05000000000000000000" pitchFamily="2" charset="2"/>
              <a:buChar char="Ø"/>
            </a:pPr>
            <a:r>
              <a:rPr lang="zh-CN" altLang="en-US" sz="1649" dirty="0">
                <a:solidFill>
                  <a:schemeClr val="accent2"/>
                </a:solidFill>
                <a:latin typeface="黑体" panose="02010609060101010101" pitchFamily="49" charset="-122"/>
                <a:ea typeface="黑体" panose="02010609060101010101" pitchFamily="49" charset="-122"/>
              </a:rPr>
              <a:t>作为传统商务活动的辅助手段</a:t>
            </a:r>
          </a:p>
        </p:txBody>
      </p:sp>
      <p:sp>
        <p:nvSpPr>
          <p:cNvPr id="5" name="TextBox 51">
            <a:extLst>
              <a:ext uri="{FF2B5EF4-FFF2-40B4-BE49-F238E27FC236}">
                <a16:creationId xmlns:a16="http://schemas.microsoft.com/office/drawing/2014/main" id="{64F651E6-3A0B-41C1-A859-7E889B8155A0}"/>
              </a:ext>
            </a:extLst>
          </p:cNvPr>
          <p:cNvSpPr txBox="1"/>
          <p:nvPr/>
        </p:nvSpPr>
        <p:spPr>
          <a:xfrm>
            <a:off x="4140120" y="2968761"/>
            <a:ext cx="4588718" cy="2125325"/>
          </a:xfrm>
          <a:prstGeom prst="rect">
            <a:avLst/>
          </a:prstGeom>
          <a:noFill/>
        </p:spPr>
        <p:txBody>
          <a:bodyPr wrap="square" rtlCol="0">
            <a:spAutoFit/>
          </a:bodyPr>
          <a:lstStyle/>
          <a:p>
            <a:pPr marL="214227" indent="-214227">
              <a:spcBef>
                <a:spcPts val="375"/>
              </a:spcBef>
              <a:buClr>
                <a:srgbClr val="21A3D0"/>
              </a:buClr>
              <a:buFont typeface="Wingdings" panose="05000000000000000000" pitchFamily="2" charset="2"/>
              <a:buChar char="Ø"/>
            </a:pPr>
            <a:r>
              <a:rPr lang="zh-CN" altLang="en-US" sz="1649" dirty="0">
                <a:solidFill>
                  <a:schemeClr val="accent2"/>
                </a:solidFill>
                <a:latin typeface="黑体" panose="02010609060101010101" pitchFamily="49" charset="-122"/>
                <a:ea typeface="黑体" panose="02010609060101010101" pitchFamily="49" charset="-122"/>
              </a:rPr>
              <a:t>电子商务本身不是高技术，只是高技术的应用</a:t>
            </a:r>
          </a:p>
          <a:p>
            <a:pPr marL="214227" indent="-214227">
              <a:spcBef>
                <a:spcPts val="375"/>
              </a:spcBef>
              <a:buClr>
                <a:srgbClr val="21A3D0"/>
              </a:buClr>
              <a:buFont typeface="Wingdings" panose="05000000000000000000" pitchFamily="2" charset="2"/>
              <a:buChar char="Ø"/>
            </a:pPr>
            <a:r>
              <a:rPr lang="zh-CN" altLang="en-US" sz="1649" dirty="0">
                <a:solidFill>
                  <a:schemeClr val="accent2"/>
                </a:solidFill>
                <a:latin typeface="黑体" panose="02010609060101010101" pitchFamily="49" charset="-122"/>
                <a:ea typeface="黑体" panose="02010609060101010101" pitchFamily="49" charset="-122"/>
              </a:rPr>
              <a:t>电子商务的本质是商务，而非技术</a:t>
            </a:r>
          </a:p>
          <a:p>
            <a:pPr marL="214227" indent="-214227">
              <a:spcBef>
                <a:spcPts val="375"/>
              </a:spcBef>
              <a:buClr>
                <a:srgbClr val="21A3D0"/>
              </a:buClr>
              <a:buFont typeface="Wingdings" panose="05000000000000000000" pitchFamily="2" charset="2"/>
              <a:buChar char="Ø"/>
            </a:pPr>
            <a:r>
              <a:rPr lang="zh-CN" altLang="en-US" sz="1649" dirty="0">
                <a:solidFill>
                  <a:schemeClr val="accent2"/>
                </a:solidFill>
                <a:latin typeface="黑体" panose="02010609060101010101" pitchFamily="49" charset="-122"/>
                <a:ea typeface="黑体" panose="02010609060101010101" pitchFamily="49" charset="-122"/>
              </a:rPr>
              <a:t>电子商务不仅建网站，它是事关企业发展、全局的战略问题</a:t>
            </a:r>
          </a:p>
          <a:p>
            <a:pPr marL="214227" indent="-214227">
              <a:spcBef>
                <a:spcPts val="375"/>
              </a:spcBef>
              <a:buClr>
                <a:srgbClr val="21A3D0"/>
              </a:buClr>
              <a:buFont typeface="Wingdings" panose="05000000000000000000" pitchFamily="2" charset="2"/>
              <a:buChar char="Ø"/>
            </a:pPr>
            <a:r>
              <a:rPr lang="zh-CN" altLang="en-US" sz="1649" dirty="0">
                <a:solidFill>
                  <a:schemeClr val="accent2"/>
                </a:solidFill>
                <a:latin typeface="黑体" panose="02010609060101010101" pitchFamily="49" charset="-122"/>
                <a:ea typeface="黑体" panose="02010609060101010101" pitchFamily="49" charset="-122"/>
              </a:rPr>
              <a:t>电子商务是改良而非革命 </a:t>
            </a:r>
          </a:p>
          <a:p>
            <a:pPr marL="214227" indent="-214227">
              <a:spcBef>
                <a:spcPts val="375"/>
              </a:spcBef>
              <a:buClr>
                <a:srgbClr val="21A3D0"/>
              </a:buClr>
              <a:buFont typeface="Wingdings" panose="05000000000000000000" pitchFamily="2" charset="2"/>
              <a:buChar char="Ø"/>
            </a:pPr>
            <a:r>
              <a:rPr lang="zh-CN" altLang="en-US" sz="1649" dirty="0">
                <a:solidFill>
                  <a:schemeClr val="accent2"/>
                </a:solidFill>
                <a:latin typeface="黑体" panose="02010609060101010101" pitchFamily="49" charset="-122"/>
                <a:ea typeface="黑体" panose="02010609060101010101" pitchFamily="49" charset="-122"/>
              </a:rPr>
              <a:t>电子商务不仅是网上销售产品</a:t>
            </a:r>
          </a:p>
          <a:p>
            <a:pPr marL="214227" indent="-214227">
              <a:spcBef>
                <a:spcPts val="375"/>
              </a:spcBef>
              <a:buClr>
                <a:srgbClr val="21A3D0"/>
              </a:buClr>
              <a:buFont typeface="Wingdings" panose="05000000000000000000" pitchFamily="2" charset="2"/>
              <a:buChar char="Ø"/>
            </a:pPr>
            <a:r>
              <a:rPr lang="zh-CN" altLang="en-US" sz="1649" dirty="0">
                <a:solidFill>
                  <a:schemeClr val="accent2"/>
                </a:solidFill>
                <a:latin typeface="黑体" panose="02010609060101010101" pitchFamily="49" charset="-122"/>
                <a:ea typeface="黑体" panose="02010609060101010101" pitchFamily="49" charset="-122"/>
              </a:rPr>
              <a:t>电子商务不是泡沫</a:t>
            </a:r>
          </a:p>
        </p:txBody>
      </p:sp>
      <p:grpSp>
        <p:nvGrpSpPr>
          <p:cNvPr id="8" name="组合 7">
            <a:extLst>
              <a:ext uri="{FF2B5EF4-FFF2-40B4-BE49-F238E27FC236}">
                <a16:creationId xmlns:a16="http://schemas.microsoft.com/office/drawing/2014/main" id="{4C0BFE1C-BF68-4145-8D2D-FF82718AE090}"/>
              </a:ext>
            </a:extLst>
          </p:cNvPr>
          <p:cNvGrpSpPr/>
          <p:nvPr/>
        </p:nvGrpSpPr>
        <p:grpSpPr>
          <a:xfrm>
            <a:off x="1017286" y="682278"/>
            <a:ext cx="2412874" cy="2223226"/>
            <a:chOff x="1356911" y="1196752"/>
            <a:chExt cx="3218422" cy="2965459"/>
          </a:xfrm>
        </p:grpSpPr>
        <p:pic>
          <p:nvPicPr>
            <p:cNvPr id="3" name="图片 2">
              <a:extLst>
                <a:ext uri="{FF2B5EF4-FFF2-40B4-BE49-F238E27FC236}">
                  <a16:creationId xmlns:a16="http://schemas.microsoft.com/office/drawing/2014/main" id="{659A2414-81CA-493A-9C6C-9A65333B35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6911" y="1196752"/>
              <a:ext cx="3218422" cy="2965459"/>
            </a:xfrm>
            <a:prstGeom prst="rect">
              <a:avLst/>
            </a:prstGeom>
          </p:spPr>
        </p:pic>
        <p:sp>
          <p:nvSpPr>
            <p:cNvPr id="6" name="TextBox 46">
              <a:extLst>
                <a:ext uri="{FF2B5EF4-FFF2-40B4-BE49-F238E27FC236}">
                  <a16:creationId xmlns:a16="http://schemas.microsoft.com/office/drawing/2014/main" id="{68791309-EC43-470E-B7D1-0146D544461C}"/>
                </a:ext>
              </a:extLst>
            </p:cNvPr>
            <p:cNvSpPr txBox="1"/>
            <p:nvPr/>
          </p:nvSpPr>
          <p:spPr>
            <a:xfrm rot="21324496">
              <a:off x="1768122" y="2697543"/>
              <a:ext cx="2396000" cy="950716"/>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lnSpc>
                  <a:spcPct val="120000"/>
                </a:lnSpc>
                <a:defRPr/>
              </a:pPr>
              <a:r>
                <a:rPr lang="zh-CN" altLang="en-US" sz="1799" dirty="0">
                  <a:solidFill>
                    <a:sysClr val="window" lastClr="FFFFFF"/>
                  </a:solidFill>
                  <a:latin typeface="黑体" panose="02010609060101010101" pitchFamily="49" charset="-122"/>
                  <a:ea typeface="黑体" panose="02010609060101010101" pitchFamily="49" charset="-122"/>
                </a:rPr>
                <a:t>开展电子商务的利润来源</a:t>
              </a:r>
            </a:p>
          </p:txBody>
        </p:sp>
      </p:grpSp>
      <p:grpSp>
        <p:nvGrpSpPr>
          <p:cNvPr id="9" name="组合 8">
            <a:extLst>
              <a:ext uri="{FF2B5EF4-FFF2-40B4-BE49-F238E27FC236}">
                <a16:creationId xmlns:a16="http://schemas.microsoft.com/office/drawing/2014/main" id="{1E80F3C2-85CF-4E8E-8DD5-386446CD502C}"/>
              </a:ext>
            </a:extLst>
          </p:cNvPr>
          <p:cNvGrpSpPr/>
          <p:nvPr/>
        </p:nvGrpSpPr>
        <p:grpSpPr>
          <a:xfrm>
            <a:off x="5228042" y="682278"/>
            <a:ext cx="2412874" cy="2223226"/>
            <a:chOff x="6973446" y="908720"/>
            <a:chExt cx="3218422" cy="2965459"/>
          </a:xfrm>
        </p:grpSpPr>
        <p:pic>
          <p:nvPicPr>
            <p:cNvPr id="2" name="图片 1">
              <a:extLst>
                <a:ext uri="{FF2B5EF4-FFF2-40B4-BE49-F238E27FC236}">
                  <a16:creationId xmlns:a16="http://schemas.microsoft.com/office/drawing/2014/main" id="{2DE7564D-81CD-406F-A3E3-AFCC5A7F60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3446" y="908720"/>
              <a:ext cx="3218422" cy="2965459"/>
            </a:xfrm>
            <a:prstGeom prst="rect">
              <a:avLst/>
            </a:prstGeom>
          </p:spPr>
        </p:pic>
        <p:sp>
          <p:nvSpPr>
            <p:cNvPr id="7" name="TextBox 48">
              <a:extLst>
                <a:ext uri="{FF2B5EF4-FFF2-40B4-BE49-F238E27FC236}">
                  <a16:creationId xmlns:a16="http://schemas.microsoft.com/office/drawing/2014/main" id="{AFB77514-9931-4841-A2B8-3B69967961DC}"/>
                </a:ext>
              </a:extLst>
            </p:cNvPr>
            <p:cNvSpPr txBox="1"/>
            <p:nvPr/>
          </p:nvSpPr>
          <p:spPr>
            <a:xfrm rot="21324496">
              <a:off x="7384657" y="2451421"/>
              <a:ext cx="2396000" cy="950716"/>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lvl="0" algn="ctr">
                <a:lnSpc>
                  <a:spcPct val="120000"/>
                </a:lnSpc>
                <a:defRPr/>
              </a:pPr>
              <a:r>
                <a:rPr lang="zh-CN" altLang="en-US" sz="1799" dirty="0">
                  <a:solidFill>
                    <a:sysClr val="window" lastClr="FFFFFF"/>
                  </a:solidFill>
                  <a:latin typeface="黑体" panose="02010609060101010101" pitchFamily="49" charset="-122"/>
                  <a:ea typeface="黑体" panose="02010609060101010101" pitchFamily="49" charset="-122"/>
                </a:rPr>
                <a:t>开展电子商务应注意的几个问题</a:t>
              </a:r>
            </a:p>
          </p:txBody>
        </p:sp>
      </p:grpSp>
    </p:spTree>
    <p:extLst>
      <p:ext uri="{BB962C8B-B14F-4D97-AF65-F5344CB8AC3E}">
        <p14:creationId xmlns:p14="http://schemas.microsoft.com/office/powerpoint/2010/main" val="18061994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par>
                          <p:cTn id="17" fill="hold">
                            <p:stCondLst>
                              <p:cond delay="1500"/>
                            </p:stCondLst>
                            <p:childTnLst>
                              <p:par>
                                <p:cTn id="18" presetID="3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800" decel="100000"/>
                                        <p:tgtEl>
                                          <p:spTgt spid="9"/>
                                        </p:tgtEl>
                                      </p:cBhvr>
                                    </p:animEffect>
                                    <p:anim calcmode="lin" valueType="num">
                                      <p:cBhvr>
                                        <p:cTn id="21" dur="800" decel="100000" fill="hold"/>
                                        <p:tgtEl>
                                          <p:spTgt spid="9"/>
                                        </p:tgtEl>
                                        <p:attrNameLst>
                                          <p:attrName>style.rotation</p:attrName>
                                        </p:attrNameLst>
                                      </p:cBhvr>
                                      <p:tavLst>
                                        <p:tav tm="0">
                                          <p:val>
                                            <p:fltVal val="-90"/>
                                          </p:val>
                                        </p:tav>
                                        <p:tav tm="100000">
                                          <p:val>
                                            <p:fltVal val="0"/>
                                          </p:val>
                                        </p:tav>
                                      </p:tavLst>
                                    </p:anim>
                                    <p:anim calcmode="lin" valueType="num">
                                      <p:cBhvr>
                                        <p:cTn id="22" dur="800" decel="100000" fill="hold"/>
                                        <p:tgtEl>
                                          <p:spTgt spid="9"/>
                                        </p:tgtEl>
                                        <p:attrNameLst>
                                          <p:attrName>ppt_x</p:attrName>
                                        </p:attrNameLst>
                                      </p:cBhvr>
                                      <p:tavLst>
                                        <p:tav tm="0">
                                          <p:val>
                                            <p:strVal val="#ppt_x+0.4"/>
                                          </p:val>
                                        </p:tav>
                                        <p:tav tm="100000">
                                          <p:val>
                                            <p:strVal val="#ppt_x-0.05"/>
                                          </p:val>
                                        </p:tav>
                                      </p:tavLst>
                                    </p:anim>
                                    <p:anim calcmode="lin" valueType="num">
                                      <p:cBhvr>
                                        <p:cTn id="23" dur="800" decel="100000" fill="hold"/>
                                        <p:tgtEl>
                                          <p:spTgt spid="9"/>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up)">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5F301DF9-DDD2-47A5-82EC-1CBC58B6A1EB}"/>
              </a:ext>
            </a:extLst>
          </p:cNvPr>
          <p:cNvSpPr txBox="1"/>
          <p:nvPr/>
        </p:nvSpPr>
        <p:spPr>
          <a:xfrm>
            <a:off x="563621" y="1085543"/>
            <a:ext cx="8016759" cy="2762423"/>
          </a:xfrm>
          <a:prstGeom prst="rect">
            <a:avLst/>
          </a:prstGeom>
          <a:noFill/>
        </p:spPr>
        <p:txBody>
          <a:bodyPr wrap="square" rtlCol="0" anchor="t">
            <a:spAutoFit/>
          </a:bodyPr>
          <a:lstStyle/>
          <a:p>
            <a:pPr algn="ctr">
              <a:spcBef>
                <a:spcPts val="750"/>
              </a:spcBef>
            </a:pPr>
            <a:r>
              <a:rPr lang="zh-CN" altLang="en-US" sz="2399" dirty="0">
                <a:solidFill>
                  <a:srgbClr val="0070C0"/>
                </a:solidFill>
                <a:latin typeface="方正大黑简体" panose="03000509000000000000" pitchFamily="65" charset="-122"/>
                <a:ea typeface="方正大黑简体" panose="03000509000000000000" pitchFamily="65" charset="-122"/>
                <a:cs typeface="+mn-ea"/>
              </a:rPr>
              <a:t>电子商务改变了人们的生活方式和企业的经营管理模式</a:t>
            </a:r>
          </a:p>
          <a:p>
            <a:pPr indent="458816" algn="just">
              <a:lnSpc>
                <a:spcPct val="150000"/>
              </a:lnSpc>
              <a:spcBef>
                <a:spcPts val="750"/>
              </a:spcBef>
            </a:pPr>
            <a:r>
              <a:rPr lang="zh-CN" altLang="en-US" sz="1949" dirty="0">
                <a:solidFill>
                  <a:schemeClr val="accent2"/>
                </a:solidFill>
                <a:latin typeface="+mj-lt"/>
                <a:ea typeface="黑体" panose="02010609060101010101" pitchFamily="49" charset="-122"/>
                <a:cs typeface="+mn-ea"/>
              </a:rPr>
              <a:t>电子商务改变了人们的生活方式。零售新业态加速了线上与线下的融合，促进了新消费，数字经济也将转向深化应用、规范发展、普惠共享的新阶段。我们足不出户就可以悠然自得地在网上购物，网上银行、支付宝、微信钱包等多种支付形式的出现，大大改变了人们的消费和支付方式，人们只需一部手机就可以购物、乘坐交通工具、交水电费等。</a:t>
            </a:r>
          </a:p>
        </p:txBody>
      </p:sp>
    </p:spTree>
    <p:extLst>
      <p:ext uri="{BB962C8B-B14F-4D97-AF65-F5344CB8AC3E}">
        <p14:creationId xmlns:p14="http://schemas.microsoft.com/office/powerpoint/2010/main" val="3911419288"/>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AD6CFF40-AF5F-45D2-A364-38122A598242}"/>
              </a:ext>
            </a:extLst>
          </p:cNvPr>
          <p:cNvSpPr txBox="1"/>
          <p:nvPr/>
        </p:nvSpPr>
        <p:spPr>
          <a:xfrm>
            <a:off x="388772" y="574309"/>
            <a:ext cx="8367661" cy="4357155"/>
          </a:xfrm>
          <a:prstGeom prst="rect">
            <a:avLst/>
          </a:prstGeom>
          <a:noFill/>
        </p:spPr>
        <p:txBody>
          <a:bodyPr wrap="square" rtlCol="0">
            <a:spAutoFit/>
          </a:bodyPr>
          <a:lstStyle/>
          <a:p>
            <a:pPr algn="ctr">
              <a:lnSpc>
                <a:spcPct val="120000"/>
              </a:lnSpc>
              <a:spcBef>
                <a:spcPts val="750"/>
              </a:spcBef>
            </a:pPr>
            <a:r>
              <a:rPr lang="zh-CN" altLang="en-US" sz="1799" b="1" dirty="0">
                <a:solidFill>
                  <a:schemeClr val="accent2"/>
                </a:solidFill>
                <a:latin typeface="+mj-lt"/>
                <a:ea typeface="黑体" panose="02010609060101010101" pitchFamily="49" charset="-122"/>
              </a:rPr>
              <a:t>了解亚马逊</a:t>
            </a:r>
          </a:p>
          <a:p>
            <a:pPr indent="458816" algn="just">
              <a:lnSpc>
                <a:spcPct val="120000"/>
              </a:lnSpc>
              <a:spcBef>
                <a:spcPts val="750"/>
              </a:spcBef>
            </a:pPr>
            <a:r>
              <a:rPr lang="zh-CN" altLang="en-US" sz="1649" dirty="0">
                <a:solidFill>
                  <a:schemeClr val="accent2"/>
                </a:solidFill>
                <a:latin typeface="+mj-lt"/>
                <a:ea typeface="黑体" panose="02010609060101010101" pitchFamily="49" charset="-122"/>
              </a:rPr>
              <a:t>亚马逊是全球最早开展电子商务活动的公司之一。亚马逊一开始只经营网络图书销售业务，后来扩电子商务基础与实务（双色 第</a:t>
            </a:r>
            <a:r>
              <a:rPr lang="en-US" altLang="zh-CN" sz="1649" dirty="0">
                <a:solidFill>
                  <a:schemeClr val="accent2"/>
                </a:solidFill>
                <a:latin typeface="+mj-lt"/>
                <a:ea typeface="黑体" panose="02010609060101010101" pitchFamily="49" charset="-122"/>
              </a:rPr>
              <a:t>2</a:t>
            </a:r>
            <a:r>
              <a:rPr lang="zh-CN" altLang="en-US" sz="1649" dirty="0">
                <a:solidFill>
                  <a:schemeClr val="accent2"/>
                </a:solidFill>
                <a:latin typeface="+mj-lt"/>
                <a:ea typeface="黑体" panose="02010609060101010101" pitchFamily="49" charset="-122"/>
              </a:rPr>
              <a:t>版）。</a:t>
            </a:r>
            <a:endParaRPr lang="en-US" altLang="zh-CN" sz="1649" dirty="0">
              <a:solidFill>
                <a:schemeClr val="accent2"/>
              </a:solidFill>
              <a:latin typeface="+mj-lt"/>
              <a:ea typeface="黑体" panose="02010609060101010101" pitchFamily="49" charset="-122"/>
            </a:endParaRPr>
          </a:p>
          <a:p>
            <a:pPr indent="458816" algn="just">
              <a:lnSpc>
                <a:spcPct val="120000"/>
              </a:lnSpc>
              <a:spcBef>
                <a:spcPts val="750"/>
              </a:spcBef>
            </a:pPr>
            <a:r>
              <a:rPr lang="en-US" altLang="zh-CN" sz="1649" dirty="0">
                <a:solidFill>
                  <a:schemeClr val="accent2"/>
                </a:solidFill>
                <a:latin typeface="+mj-lt"/>
                <a:ea typeface="黑体" panose="02010609060101010101" pitchFamily="49" charset="-122"/>
              </a:rPr>
              <a:t>1</a:t>
            </a:r>
            <a:r>
              <a:rPr lang="zh-CN" altLang="en-US" sz="1649" dirty="0">
                <a:solidFill>
                  <a:schemeClr val="accent2"/>
                </a:solidFill>
                <a:latin typeface="+mj-lt"/>
                <a:ea typeface="黑体" panose="02010609060101010101" pitchFamily="49" charset="-122"/>
              </a:rPr>
              <a:t>．亚马逊的发展</a:t>
            </a:r>
          </a:p>
          <a:p>
            <a:pPr indent="458816" algn="just">
              <a:lnSpc>
                <a:spcPct val="130000"/>
              </a:lnSpc>
              <a:spcBef>
                <a:spcPts val="750"/>
              </a:spcBef>
            </a:pPr>
            <a:r>
              <a:rPr lang="zh-CN" altLang="en-US" sz="1649" dirty="0">
                <a:solidFill>
                  <a:schemeClr val="accent2"/>
                </a:solidFill>
                <a:latin typeface="+mj-lt"/>
                <a:ea typeface="黑体" panose="02010609060101010101" pitchFamily="49" charset="-122"/>
              </a:rPr>
              <a:t>亚马逊是美国最大的电子商务公司，总部位于华盛顿州的西雅图市。</a:t>
            </a:r>
            <a:r>
              <a:rPr lang="en-US" altLang="zh-CN" sz="1649" dirty="0">
                <a:solidFill>
                  <a:schemeClr val="accent2"/>
                </a:solidFill>
                <a:latin typeface="+mj-lt"/>
                <a:ea typeface="黑体" panose="02010609060101010101" pitchFamily="49" charset="-122"/>
              </a:rPr>
              <a:t>2021</a:t>
            </a:r>
            <a:r>
              <a:rPr lang="zh-CN" altLang="en-US" sz="1649" dirty="0">
                <a:solidFill>
                  <a:schemeClr val="accent2"/>
                </a:solidFill>
                <a:latin typeface="+mj-lt"/>
                <a:ea typeface="黑体" panose="02010609060101010101" pitchFamily="49" charset="-122"/>
              </a:rPr>
              <a:t>年，亚马逊的营收达</a:t>
            </a:r>
            <a:r>
              <a:rPr lang="en-US" altLang="zh-CN" sz="1649" dirty="0">
                <a:solidFill>
                  <a:schemeClr val="accent2"/>
                </a:solidFill>
                <a:latin typeface="+mj-lt"/>
                <a:ea typeface="黑体" panose="02010609060101010101" pitchFamily="49" charset="-122"/>
              </a:rPr>
              <a:t>4 698</a:t>
            </a:r>
            <a:r>
              <a:rPr lang="zh-CN" altLang="en-US" sz="1649" dirty="0">
                <a:solidFill>
                  <a:schemeClr val="accent2"/>
                </a:solidFill>
                <a:latin typeface="+mj-lt"/>
                <a:ea typeface="黑体" panose="02010609060101010101" pitchFamily="49" charset="-122"/>
              </a:rPr>
              <a:t>亿美元，较上年同比增长</a:t>
            </a:r>
            <a:r>
              <a:rPr lang="en-US" altLang="zh-CN" sz="1649" dirty="0">
                <a:solidFill>
                  <a:schemeClr val="accent2"/>
                </a:solidFill>
                <a:latin typeface="+mj-lt"/>
                <a:ea typeface="黑体" panose="02010609060101010101" pitchFamily="49" charset="-122"/>
              </a:rPr>
              <a:t>22%</a:t>
            </a:r>
            <a:r>
              <a:rPr lang="zh-CN" altLang="en-US" sz="1649" dirty="0">
                <a:solidFill>
                  <a:schemeClr val="accent2"/>
                </a:solidFill>
                <a:latin typeface="+mj-lt"/>
                <a:ea typeface="黑体" panose="02010609060101010101" pitchFamily="49" charset="-122"/>
              </a:rPr>
              <a:t>，净利润</a:t>
            </a:r>
            <a:r>
              <a:rPr lang="en-US" altLang="zh-CN" sz="1649" dirty="0">
                <a:solidFill>
                  <a:schemeClr val="accent2"/>
                </a:solidFill>
                <a:latin typeface="+mj-lt"/>
                <a:ea typeface="黑体" panose="02010609060101010101" pitchFamily="49" charset="-122"/>
              </a:rPr>
              <a:t>334</a:t>
            </a:r>
            <a:r>
              <a:rPr lang="zh-CN" altLang="en-US" sz="1649" dirty="0">
                <a:solidFill>
                  <a:schemeClr val="accent2"/>
                </a:solidFill>
                <a:latin typeface="+mj-lt"/>
                <a:ea typeface="黑体" panose="02010609060101010101" pitchFamily="49" charset="-122"/>
              </a:rPr>
              <a:t>亿美元。亚马逊占据了美国电子商务行业</a:t>
            </a:r>
            <a:r>
              <a:rPr lang="en-US" altLang="zh-CN" sz="1649" dirty="0">
                <a:solidFill>
                  <a:schemeClr val="accent2"/>
                </a:solidFill>
                <a:latin typeface="+mj-lt"/>
                <a:ea typeface="黑体" panose="02010609060101010101" pitchFamily="49" charset="-122"/>
              </a:rPr>
              <a:t>56.7%</a:t>
            </a:r>
            <a:r>
              <a:rPr lang="zh-CN" altLang="en-US" sz="1649" dirty="0">
                <a:solidFill>
                  <a:schemeClr val="accent2"/>
                </a:solidFill>
                <a:latin typeface="+mj-lt"/>
                <a:ea typeface="黑体" panose="02010609060101010101" pitchFamily="49" charset="-122"/>
              </a:rPr>
              <a:t>的市场份额。除了北美洲和欧洲，亚洲的日本、中国和印度也有其足迹。亚马逊成为完全意义上的全品类线上商城，得益于其强大的物流体系和平台上第三方卖家的支持。</a:t>
            </a:r>
          </a:p>
          <a:p>
            <a:pPr indent="458816" algn="just">
              <a:lnSpc>
                <a:spcPct val="130000"/>
              </a:lnSpc>
              <a:spcBef>
                <a:spcPts val="750"/>
              </a:spcBef>
            </a:pPr>
            <a:r>
              <a:rPr lang="zh-CN" altLang="en-US" sz="1649" dirty="0">
                <a:solidFill>
                  <a:schemeClr val="accent2"/>
                </a:solidFill>
                <a:latin typeface="+mj-lt"/>
                <a:ea typeface="黑体" panose="02010609060101010101" pitchFamily="49" charset="-122"/>
              </a:rPr>
              <a:t>随着中国跨境电商市场的迅速发展，亚马逊在中国以“海外购”和“全球开店”为“双引擎”，成为中国消费者便捷选购国际产品、中国企业轻松拓展境外零售与商业采购市场的桥梁。</a:t>
            </a:r>
          </a:p>
        </p:txBody>
      </p:sp>
    </p:spTree>
    <p:extLst>
      <p:ext uri="{BB962C8B-B14F-4D97-AF65-F5344CB8AC3E}">
        <p14:creationId xmlns:p14="http://schemas.microsoft.com/office/powerpoint/2010/main" val="1033890469"/>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AD6CFF40-AF5F-45D2-A364-38122A598242}"/>
              </a:ext>
            </a:extLst>
          </p:cNvPr>
          <p:cNvSpPr txBox="1"/>
          <p:nvPr/>
        </p:nvSpPr>
        <p:spPr>
          <a:xfrm>
            <a:off x="388170" y="763775"/>
            <a:ext cx="8367661" cy="4075539"/>
          </a:xfrm>
          <a:prstGeom prst="rect">
            <a:avLst/>
          </a:prstGeom>
          <a:noFill/>
        </p:spPr>
        <p:txBody>
          <a:bodyPr wrap="square" rtlCol="0">
            <a:spAutoFit/>
          </a:bodyPr>
          <a:lstStyle/>
          <a:p>
            <a:pPr indent="458816" algn="just">
              <a:lnSpc>
                <a:spcPct val="120000"/>
              </a:lnSpc>
              <a:spcBef>
                <a:spcPts val="750"/>
              </a:spcBef>
            </a:pPr>
            <a:r>
              <a:rPr lang="en-US" altLang="zh-CN" sz="1649" dirty="0">
                <a:solidFill>
                  <a:schemeClr val="accent2"/>
                </a:solidFill>
                <a:latin typeface="+mj-lt"/>
                <a:ea typeface="黑体" panose="02010609060101010101" pitchFamily="49" charset="-122"/>
              </a:rPr>
              <a:t>2</a:t>
            </a:r>
            <a:r>
              <a:rPr lang="zh-CN" altLang="en-US" sz="1649" dirty="0">
                <a:solidFill>
                  <a:schemeClr val="accent2"/>
                </a:solidFill>
                <a:latin typeface="+mj-lt"/>
                <a:ea typeface="黑体" panose="02010609060101010101" pitchFamily="49" charset="-122"/>
              </a:rPr>
              <a:t>．亚马逊“海外购”</a:t>
            </a:r>
          </a:p>
          <a:p>
            <a:pPr indent="458816" algn="just">
              <a:lnSpc>
                <a:spcPct val="130000"/>
              </a:lnSpc>
              <a:spcBef>
                <a:spcPts val="750"/>
              </a:spcBef>
            </a:pPr>
            <a:r>
              <a:rPr lang="zh-CN" altLang="en-US" sz="1649" dirty="0">
                <a:solidFill>
                  <a:schemeClr val="accent2"/>
                </a:solidFill>
                <a:latin typeface="+mj-lt"/>
                <a:ea typeface="黑体" panose="02010609060101010101" pitchFamily="49" charset="-122"/>
              </a:rPr>
              <a:t>亚马逊“海外购”商店于</a:t>
            </a:r>
            <a:r>
              <a:rPr lang="en-US" altLang="zh-CN" sz="1649" dirty="0">
                <a:solidFill>
                  <a:schemeClr val="accent2"/>
                </a:solidFill>
                <a:latin typeface="+mj-lt"/>
                <a:ea typeface="黑体" panose="02010609060101010101" pitchFamily="49" charset="-122"/>
              </a:rPr>
              <a:t>2014</a:t>
            </a:r>
            <a:r>
              <a:rPr lang="zh-CN" altLang="en-US" sz="1649" dirty="0">
                <a:solidFill>
                  <a:schemeClr val="accent2"/>
                </a:solidFill>
                <a:latin typeface="+mj-lt"/>
                <a:ea typeface="黑体" panose="02010609060101010101" pitchFamily="49" charset="-122"/>
              </a:rPr>
              <a:t>年上线，此后不断扩充，涵盖了美国、英国、日本和德国的产品，成为亚马逊第一个涵盖多站点的全球商店。</a:t>
            </a:r>
          </a:p>
          <a:p>
            <a:pPr indent="458816" algn="just">
              <a:lnSpc>
                <a:spcPct val="130000"/>
              </a:lnSpc>
              <a:spcBef>
                <a:spcPts val="750"/>
              </a:spcBef>
            </a:pPr>
            <a:r>
              <a:rPr lang="zh-CN" altLang="en-US" sz="1649" dirty="0">
                <a:solidFill>
                  <a:schemeClr val="accent2"/>
                </a:solidFill>
                <a:latin typeface="+mj-lt"/>
                <a:ea typeface="黑体" panose="02010609060101010101" pitchFamily="49" charset="-122"/>
              </a:rPr>
              <a:t>除了持续扩充选品，亚马逊还将其最成功的会员项目之一</a:t>
            </a:r>
            <a:r>
              <a:rPr lang="en-US" altLang="zh-CN" sz="1649" dirty="0">
                <a:solidFill>
                  <a:schemeClr val="accent2"/>
                </a:solidFill>
                <a:latin typeface="+mj-lt"/>
                <a:ea typeface="黑体" panose="02010609060101010101" pitchFamily="49" charset="-122"/>
              </a:rPr>
              <a:t>——“</a:t>
            </a:r>
            <a:r>
              <a:rPr lang="zh-CN" altLang="en-US" sz="1649" dirty="0">
                <a:solidFill>
                  <a:schemeClr val="accent2"/>
                </a:solidFill>
                <a:latin typeface="+mj-lt"/>
                <a:ea typeface="黑体" panose="02010609060101010101" pitchFamily="49" charset="-122"/>
              </a:rPr>
              <a:t>亚马逊</a:t>
            </a:r>
            <a:r>
              <a:rPr lang="en-US" altLang="zh-CN" sz="1649" dirty="0">
                <a:solidFill>
                  <a:schemeClr val="accent2"/>
                </a:solidFill>
                <a:latin typeface="+mj-lt"/>
                <a:ea typeface="黑体" panose="02010609060101010101" pitchFamily="49" charset="-122"/>
              </a:rPr>
              <a:t>Prime </a:t>
            </a:r>
            <a:r>
              <a:rPr lang="zh-CN" altLang="en-US" sz="1649" dirty="0">
                <a:solidFill>
                  <a:schemeClr val="accent2"/>
                </a:solidFill>
                <a:latin typeface="+mj-lt"/>
                <a:ea typeface="黑体" panose="02010609060101010101" pitchFamily="49" charset="-122"/>
              </a:rPr>
              <a:t>会员”带到了中国。</a:t>
            </a:r>
          </a:p>
          <a:p>
            <a:pPr indent="458816" algn="just">
              <a:lnSpc>
                <a:spcPct val="130000"/>
              </a:lnSpc>
              <a:spcBef>
                <a:spcPts val="750"/>
              </a:spcBef>
            </a:pPr>
            <a:r>
              <a:rPr lang="zh-CN" altLang="en-US" sz="1649" dirty="0">
                <a:solidFill>
                  <a:schemeClr val="accent2"/>
                </a:solidFill>
                <a:latin typeface="+mj-lt"/>
                <a:ea typeface="黑体" panose="02010609060101010101" pitchFamily="49" charset="-122"/>
              </a:rPr>
              <a:t>基于中国消费者在跨境网购中的痛点，“亚马逊</a:t>
            </a:r>
            <a:r>
              <a:rPr lang="en-US" altLang="zh-CN" sz="1649" dirty="0">
                <a:solidFill>
                  <a:schemeClr val="accent2"/>
                </a:solidFill>
                <a:latin typeface="+mj-lt"/>
                <a:ea typeface="黑体" panose="02010609060101010101" pitchFamily="49" charset="-122"/>
              </a:rPr>
              <a:t>Prime </a:t>
            </a:r>
            <a:r>
              <a:rPr lang="zh-CN" altLang="en-US" sz="1649" dirty="0">
                <a:solidFill>
                  <a:schemeClr val="accent2"/>
                </a:solidFill>
                <a:latin typeface="+mj-lt"/>
                <a:ea typeface="黑体" panose="02010609060101010101" pitchFamily="49" charset="-122"/>
              </a:rPr>
              <a:t>会员”为中国消费者提供了全球首项跨境订单全年无限次免费配送的会员服务。</a:t>
            </a:r>
          </a:p>
          <a:p>
            <a:pPr indent="458816" algn="just">
              <a:lnSpc>
                <a:spcPct val="130000"/>
              </a:lnSpc>
              <a:spcBef>
                <a:spcPts val="750"/>
              </a:spcBef>
            </a:pPr>
            <a:r>
              <a:rPr lang="zh-CN" altLang="en-US" sz="1649" dirty="0">
                <a:solidFill>
                  <a:schemeClr val="accent2"/>
                </a:solidFill>
                <a:latin typeface="+mj-lt"/>
                <a:ea typeface="黑体" panose="02010609060101010101" pitchFamily="49" charset="-122"/>
              </a:rPr>
              <a:t>在亚马逊内部，有一个独特的创新方法论</a:t>
            </a:r>
            <a:r>
              <a:rPr lang="en-US" altLang="zh-CN" sz="1649" dirty="0">
                <a:solidFill>
                  <a:schemeClr val="accent2"/>
                </a:solidFill>
                <a:latin typeface="+mj-lt"/>
                <a:ea typeface="黑体" panose="02010609060101010101" pitchFamily="49" charset="-122"/>
              </a:rPr>
              <a:t>——</a:t>
            </a:r>
            <a:r>
              <a:rPr lang="zh-CN" altLang="en-US" sz="1649" dirty="0">
                <a:solidFill>
                  <a:schemeClr val="accent2"/>
                </a:solidFill>
                <a:latin typeface="+mj-lt"/>
                <a:ea typeface="黑体" panose="02010609060101010101" pitchFamily="49" charset="-122"/>
              </a:rPr>
              <a:t>逆向工作法，即亚马逊的创新总是以消费者需求作为本源。亚马逊“海外购”在跨境前置仓、智能尺码助手、千人千面等方面的创新，都是基于对消费者需求的洞察、为了优化消费者体验而进行的创新。同样，</a:t>
            </a:r>
            <a:r>
              <a:rPr lang="en-US" altLang="zh-CN" sz="1649" dirty="0">
                <a:solidFill>
                  <a:schemeClr val="accent2"/>
                </a:solidFill>
                <a:latin typeface="+mj-lt"/>
                <a:ea typeface="黑体" panose="02010609060101010101" pitchFamily="49" charset="-122"/>
              </a:rPr>
              <a:t>Prime </a:t>
            </a:r>
            <a:r>
              <a:rPr lang="zh-CN" altLang="en-US" sz="1649" dirty="0">
                <a:solidFill>
                  <a:schemeClr val="accent2"/>
                </a:solidFill>
                <a:latin typeface="+mj-lt"/>
                <a:ea typeface="黑体" panose="02010609060101010101" pitchFamily="49" charset="-122"/>
              </a:rPr>
              <a:t>会员服务也是围绕消费者在购物过程中的痛点，不断改善消费者权益、优化消费者体验。</a:t>
            </a:r>
          </a:p>
        </p:txBody>
      </p:sp>
    </p:spTree>
    <p:extLst>
      <p:ext uri="{BB962C8B-B14F-4D97-AF65-F5344CB8AC3E}">
        <p14:creationId xmlns:p14="http://schemas.microsoft.com/office/powerpoint/2010/main" val="3266512526"/>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AD6CFF40-AF5F-45D2-A364-38122A598242}"/>
              </a:ext>
            </a:extLst>
          </p:cNvPr>
          <p:cNvSpPr txBox="1"/>
          <p:nvPr/>
        </p:nvSpPr>
        <p:spPr>
          <a:xfrm>
            <a:off x="388170" y="844233"/>
            <a:ext cx="8367661" cy="3762633"/>
          </a:xfrm>
          <a:prstGeom prst="rect">
            <a:avLst/>
          </a:prstGeom>
          <a:noFill/>
        </p:spPr>
        <p:txBody>
          <a:bodyPr wrap="square" rtlCol="0">
            <a:spAutoFit/>
          </a:bodyPr>
          <a:lstStyle/>
          <a:p>
            <a:pPr indent="458816" algn="just">
              <a:lnSpc>
                <a:spcPct val="120000"/>
              </a:lnSpc>
              <a:spcBef>
                <a:spcPts val="750"/>
              </a:spcBef>
            </a:pPr>
            <a:r>
              <a:rPr lang="en-US" altLang="zh-CN" sz="1649" dirty="0">
                <a:solidFill>
                  <a:schemeClr val="accent2"/>
                </a:solidFill>
                <a:latin typeface="+mj-lt"/>
                <a:ea typeface="黑体" panose="02010609060101010101" pitchFamily="49" charset="-122"/>
              </a:rPr>
              <a:t>3</a:t>
            </a:r>
            <a:r>
              <a:rPr lang="zh-CN" altLang="en-US" sz="1649" dirty="0">
                <a:solidFill>
                  <a:schemeClr val="accent2"/>
                </a:solidFill>
                <a:latin typeface="+mj-lt"/>
                <a:ea typeface="黑体" panose="02010609060101010101" pitchFamily="49" charset="-122"/>
              </a:rPr>
              <a:t>．亚马逊“全球开店”</a:t>
            </a:r>
          </a:p>
          <a:p>
            <a:pPr indent="458816" algn="just">
              <a:lnSpc>
                <a:spcPct val="140000"/>
              </a:lnSpc>
              <a:spcBef>
                <a:spcPts val="750"/>
              </a:spcBef>
            </a:pPr>
            <a:r>
              <a:rPr lang="zh-CN" altLang="en-US" sz="1649" dirty="0">
                <a:solidFill>
                  <a:schemeClr val="accent2"/>
                </a:solidFill>
                <a:latin typeface="+mj-lt"/>
                <a:ea typeface="黑体" panose="02010609060101010101" pitchFamily="49" charset="-122"/>
              </a:rPr>
              <a:t>亚马逊于</a:t>
            </a:r>
            <a:r>
              <a:rPr lang="en-US" altLang="zh-CN" sz="1649" dirty="0">
                <a:solidFill>
                  <a:schemeClr val="accent2"/>
                </a:solidFill>
                <a:latin typeface="+mj-lt"/>
                <a:ea typeface="黑体" panose="02010609060101010101" pitchFamily="49" charset="-122"/>
              </a:rPr>
              <a:t>2012</a:t>
            </a:r>
            <a:r>
              <a:rPr lang="zh-CN" altLang="en-US" sz="1649" dirty="0">
                <a:solidFill>
                  <a:schemeClr val="accent2"/>
                </a:solidFill>
                <a:latin typeface="+mj-lt"/>
                <a:ea typeface="黑体" panose="02010609060101010101" pitchFamily="49" charset="-122"/>
              </a:rPr>
              <a:t>年在中国推出了“全球开店”业务。在亚马逊“全球开店”的助力下，越来越多的中国卖家通过跨境出口直接接触到亚马逊全球数亿消费者及大量的企业，拓展了全球业务。在本书出版前，包括亚马逊在美国、加拿大、德国、英国、法国、意大利、西班牙、日本、墨西哥等在内的站点已向中国卖家全面开放，数十万名中国卖家已加入了亚马逊“全球开店”。</a:t>
            </a:r>
          </a:p>
          <a:p>
            <a:pPr indent="458816" algn="just">
              <a:lnSpc>
                <a:spcPct val="140000"/>
              </a:lnSpc>
              <a:spcBef>
                <a:spcPts val="750"/>
              </a:spcBef>
            </a:pPr>
            <a:r>
              <a:rPr lang="en-US" altLang="zh-CN" sz="1649" dirty="0">
                <a:solidFill>
                  <a:schemeClr val="accent2"/>
                </a:solidFill>
                <a:latin typeface="+mj-lt"/>
                <a:ea typeface="黑体" panose="02010609060101010101" pitchFamily="49" charset="-122"/>
              </a:rPr>
              <a:t>2022</a:t>
            </a:r>
            <a:r>
              <a:rPr lang="zh-CN" altLang="en-US" sz="1649" dirty="0">
                <a:solidFill>
                  <a:schemeClr val="accent2"/>
                </a:solidFill>
                <a:latin typeface="+mj-lt"/>
                <a:ea typeface="黑体" panose="02010609060101010101" pitchFamily="49" charset="-122"/>
              </a:rPr>
              <a:t>年，亚马逊“全球开店”宣布品牌升级，提出助力出口跨境电商企业打造全球品牌的新主张</a:t>
            </a:r>
            <a:r>
              <a:rPr lang="en-US" altLang="zh-CN" sz="1649" dirty="0">
                <a:solidFill>
                  <a:schemeClr val="accent2"/>
                </a:solidFill>
                <a:latin typeface="+mj-lt"/>
                <a:ea typeface="黑体" panose="02010609060101010101" pitchFamily="49" charset="-122"/>
              </a:rPr>
              <a:t>——“</a:t>
            </a:r>
            <a:r>
              <a:rPr lang="zh-CN" altLang="en-US" sz="1649" dirty="0">
                <a:solidFill>
                  <a:schemeClr val="accent2"/>
                </a:solidFill>
                <a:latin typeface="+mj-lt"/>
                <a:ea typeface="黑体" panose="02010609060101010101" pitchFamily="49" charset="-122"/>
              </a:rPr>
              <a:t>共创全球品牌新格局”，围绕三大战略重点稳步推进。这三大战略包括：支持卖家布局全球业务，实现多元化拓展；完善本地化服务，赋能卖家数字化转型；推动卖家打造全球品牌，创造长期价值。</a:t>
            </a:r>
          </a:p>
        </p:txBody>
      </p:sp>
    </p:spTree>
    <p:extLst>
      <p:ext uri="{BB962C8B-B14F-4D97-AF65-F5344CB8AC3E}">
        <p14:creationId xmlns:p14="http://schemas.microsoft.com/office/powerpoint/2010/main" val="574091105"/>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AD6CFF40-AF5F-45D2-A364-38122A598242}"/>
              </a:ext>
            </a:extLst>
          </p:cNvPr>
          <p:cNvSpPr txBox="1"/>
          <p:nvPr/>
        </p:nvSpPr>
        <p:spPr>
          <a:xfrm>
            <a:off x="455651" y="1114157"/>
            <a:ext cx="8232699" cy="2214004"/>
          </a:xfrm>
          <a:prstGeom prst="rect">
            <a:avLst/>
          </a:prstGeom>
          <a:noFill/>
        </p:spPr>
        <p:txBody>
          <a:bodyPr wrap="square" rtlCol="0">
            <a:spAutoFit/>
          </a:bodyPr>
          <a:lstStyle/>
          <a:p>
            <a:pPr indent="458816" algn="just">
              <a:spcBef>
                <a:spcPts val="750"/>
              </a:spcBef>
            </a:pPr>
            <a:r>
              <a:rPr lang="zh-CN" altLang="en-US" sz="1949" b="1" dirty="0">
                <a:solidFill>
                  <a:schemeClr val="accent2"/>
                </a:solidFill>
                <a:latin typeface="+mj-lt"/>
                <a:ea typeface="黑体" panose="02010609060101010101" pitchFamily="49" charset="-122"/>
              </a:rPr>
              <a:t>思考讨论：</a:t>
            </a:r>
            <a:endParaRPr lang="en-US" altLang="zh-CN" sz="1949" b="1" dirty="0">
              <a:solidFill>
                <a:schemeClr val="accent2"/>
              </a:solidFill>
              <a:latin typeface="+mj-lt"/>
              <a:ea typeface="黑体" panose="02010609060101010101" pitchFamily="49" charset="-122"/>
            </a:endParaRPr>
          </a:p>
          <a:p>
            <a:pPr indent="458816" algn="just">
              <a:lnSpc>
                <a:spcPct val="150000"/>
              </a:lnSpc>
              <a:spcBef>
                <a:spcPts val="750"/>
              </a:spcBef>
            </a:pPr>
            <a:r>
              <a:rPr lang="en-US" altLang="zh-CN" sz="1649" dirty="0">
                <a:solidFill>
                  <a:schemeClr val="accent2"/>
                </a:solidFill>
                <a:latin typeface="+mj-lt"/>
                <a:ea typeface="黑体" panose="02010609060101010101" pitchFamily="49" charset="-122"/>
              </a:rPr>
              <a:t>1</a:t>
            </a:r>
            <a:r>
              <a:rPr lang="zh-CN" altLang="en-US" sz="1649" dirty="0">
                <a:solidFill>
                  <a:schemeClr val="accent2"/>
                </a:solidFill>
                <a:latin typeface="+mj-lt"/>
                <a:ea typeface="黑体" panose="02010609060101010101" pitchFamily="49" charset="-122"/>
              </a:rPr>
              <a:t>．亚马逊（中国）的跨境电商“双引擎”战略是什么？请做简要分析。</a:t>
            </a:r>
          </a:p>
          <a:p>
            <a:pPr indent="458816" algn="just">
              <a:lnSpc>
                <a:spcPct val="150000"/>
              </a:lnSpc>
              <a:spcBef>
                <a:spcPts val="750"/>
              </a:spcBef>
            </a:pPr>
            <a:r>
              <a:rPr lang="en-US" altLang="zh-CN" sz="1649" dirty="0">
                <a:solidFill>
                  <a:schemeClr val="accent2"/>
                </a:solidFill>
                <a:latin typeface="+mj-lt"/>
                <a:ea typeface="黑体" panose="02010609060101010101" pitchFamily="49" charset="-122"/>
              </a:rPr>
              <a:t>2</a:t>
            </a:r>
            <a:r>
              <a:rPr lang="zh-CN" altLang="en-US" sz="1649" dirty="0">
                <a:solidFill>
                  <a:schemeClr val="accent2"/>
                </a:solidFill>
                <a:latin typeface="+mj-lt"/>
                <a:ea typeface="黑体" panose="02010609060101010101" pitchFamily="49" charset="-122"/>
              </a:rPr>
              <a:t>．亚马逊给中国的零售业带来了什么启示？</a:t>
            </a:r>
            <a:r>
              <a:rPr lang="zh-CN" altLang="en-US" sz="1799" dirty="0">
                <a:solidFill>
                  <a:srgbClr val="C00000"/>
                </a:solidFill>
                <a:ea typeface="黑体" panose="02010609060101010101" pitchFamily="49" charset="-122"/>
              </a:rPr>
              <a:t>根据案例内容，回答下列问题：</a:t>
            </a:r>
            <a:endParaRPr lang="en-US" altLang="zh-CN" sz="1799" dirty="0">
              <a:solidFill>
                <a:srgbClr val="C00000"/>
              </a:solidFill>
              <a:ea typeface="黑体" panose="02010609060101010101" pitchFamily="49" charset="-122"/>
            </a:endParaRPr>
          </a:p>
          <a:p>
            <a:pPr indent="458816">
              <a:lnSpc>
                <a:spcPct val="150000"/>
              </a:lnSpc>
              <a:spcBef>
                <a:spcPts val="375"/>
              </a:spcBef>
            </a:pPr>
            <a:r>
              <a:rPr lang="zh-CN" altLang="en-US" sz="1649" dirty="0">
                <a:solidFill>
                  <a:srgbClr val="C00000"/>
                </a:solidFill>
                <a:ea typeface="黑体" panose="02010609060101010101" pitchFamily="49" charset="-122"/>
              </a:rPr>
              <a:t>（</a:t>
            </a:r>
            <a:r>
              <a:rPr lang="en-US" altLang="zh-CN" sz="1649" dirty="0">
                <a:solidFill>
                  <a:srgbClr val="C00000"/>
                </a:solidFill>
                <a:ea typeface="黑体" panose="02010609060101010101" pitchFamily="49" charset="-122"/>
              </a:rPr>
              <a:t>1</a:t>
            </a:r>
            <a:r>
              <a:rPr lang="zh-CN" altLang="en-US" sz="1649" dirty="0">
                <a:solidFill>
                  <a:srgbClr val="C00000"/>
                </a:solidFill>
                <a:ea typeface="黑体" panose="02010609060101010101" pitchFamily="49" charset="-122"/>
              </a:rPr>
              <a:t>）亚马逊中国的跨境电商“双引擎”战略是什么？请简要分析。</a:t>
            </a:r>
            <a:endParaRPr lang="en-US" altLang="zh-CN" sz="1649" dirty="0">
              <a:solidFill>
                <a:srgbClr val="C00000"/>
              </a:solidFill>
              <a:ea typeface="黑体" panose="02010609060101010101" pitchFamily="49" charset="-122"/>
            </a:endParaRPr>
          </a:p>
          <a:p>
            <a:pPr indent="458816">
              <a:lnSpc>
                <a:spcPct val="150000"/>
              </a:lnSpc>
              <a:spcBef>
                <a:spcPts val="375"/>
              </a:spcBef>
            </a:pPr>
            <a:r>
              <a:rPr lang="zh-CN" altLang="en-US" sz="1649" dirty="0">
                <a:solidFill>
                  <a:srgbClr val="C00000"/>
                </a:solidFill>
                <a:ea typeface="黑体" panose="02010609060101010101" pitchFamily="49" charset="-122"/>
              </a:rPr>
              <a:t>（</a:t>
            </a:r>
            <a:r>
              <a:rPr lang="en-US" altLang="zh-CN" sz="1649" dirty="0">
                <a:solidFill>
                  <a:srgbClr val="C00000"/>
                </a:solidFill>
                <a:ea typeface="黑体" panose="02010609060101010101" pitchFamily="49" charset="-122"/>
              </a:rPr>
              <a:t>2</a:t>
            </a:r>
            <a:r>
              <a:rPr lang="zh-CN" altLang="en-US" sz="1649" dirty="0">
                <a:solidFill>
                  <a:srgbClr val="C00000"/>
                </a:solidFill>
                <a:ea typeface="黑体" panose="02010609060101010101" pitchFamily="49" charset="-122"/>
              </a:rPr>
              <a:t>）亚马逊中国给中国的零售业带来什么启示？</a:t>
            </a:r>
          </a:p>
        </p:txBody>
      </p:sp>
    </p:spTree>
    <p:extLst>
      <p:ext uri="{BB962C8B-B14F-4D97-AF65-F5344CB8AC3E}">
        <p14:creationId xmlns:p14="http://schemas.microsoft.com/office/powerpoint/2010/main" val="35484526"/>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A621522-8C13-411A-AD78-4C3BDBD87968}"/>
              </a:ext>
            </a:extLst>
          </p:cNvPr>
          <p:cNvSpPr/>
          <p:nvPr/>
        </p:nvSpPr>
        <p:spPr>
          <a:xfrm>
            <a:off x="787170" y="763256"/>
            <a:ext cx="7611873" cy="3616989"/>
          </a:xfrm>
          <a:prstGeom prst="rect">
            <a:avLst/>
          </a:prstGeom>
          <a:noFill/>
          <a:ln w="9525">
            <a:noFill/>
          </a:ln>
        </p:spPr>
        <p:txBody>
          <a:bodyPr anchor="t"/>
          <a:lstStyle/>
          <a:p>
            <a:pPr algn="ctr">
              <a:lnSpc>
                <a:spcPct val="130000"/>
              </a:lnSpc>
              <a:spcBef>
                <a:spcPts val="750"/>
              </a:spcBef>
            </a:pPr>
            <a:r>
              <a:rPr lang="zh-CN" altLang="en-US" sz="2399" dirty="0">
                <a:latin typeface="方正大黑简体" panose="03000509000000000000" pitchFamily="65" charset="-122"/>
                <a:ea typeface="方正大黑简体" panose="03000509000000000000" pitchFamily="65" charset="-122"/>
              </a:rPr>
              <a:t>常见的电子商务学习网站</a:t>
            </a:r>
          </a:p>
          <a:p>
            <a:pPr>
              <a:lnSpc>
                <a:spcPct val="130000"/>
              </a:lnSpc>
              <a:spcBef>
                <a:spcPts val="750"/>
              </a:spcBef>
            </a:pPr>
            <a:r>
              <a:rPr lang="zh-CN" altLang="en-US" sz="2099" dirty="0">
                <a:solidFill>
                  <a:schemeClr val="accent2"/>
                </a:solidFill>
                <a:latin typeface="+mj-lt"/>
                <a:ea typeface="黑体" panose="02010609060101010101" pitchFamily="49" charset="-122"/>
              </a:rPr>
              <a:t>艾瑞网电子商务学习频道：</a:t>
            </a:r>
            <a:r>
              <a:rPr lang="en-US" altLang="zh-CN" sz="1499" dirty="0">
                <a:solidFill>
                  <a:schemeClr val="accent2"/>
                </a:solidFill>
                <a:latin typeface="+mj-lt"/>
                <a:ea typeface="黑体" panose="02010609060101010101" pitchFamily="49" charset="-122"/>
                <a:hlinkClick r:id="rId2"/>
              </a:rPr>
              <a:t>https://top.chinaz.com/site_ec.iresearch.cn.html</a:t>
            </a:r>
            <a:r>
              <a:rPr lang="en-US" altLang="zh-CN" sz="1499" dirty="0">
                <a:solidFill>
                  <a:schemeClr val="accent2"/>
                </a:solidFill>
                <a:latin typeface="+mj-lt"/>
                <a:ea typeface="黑体" panose="02010609060101010101" pitchFamily="49" charset="-122"/>
                <a:hlinkClick r:id="rId3"/>
              </a:rPr>
              <a:t> </a:t>
            </a:r>
            <a:endParaRPr lang="en-US" altLang="zh-CN" sz="1499" dirty="0">
              <a:solidFill>
                <a:schemeClr val="accent2"/>
              </a:solidFill>
              <a:latin typeface="+mj-lt"/>
              <a:ea typeface="黑体" panose="02010609060101010101" pitchFamily="49" charset="-122"/>
            </a:endParaRPr>
          </a:p>
          <a:p>
            <a:pPr>
              <a:lnSpc>
                <a:spcPct val="130000"/>
              </a:lnSpc>
              <a:spcBef>
                <a:spcPts val="750"/>
              </a:spcBef>
            </a:pPr>
            <a:r>
              <a:rPr lang="zh-CN" altLang="en-US" sz="2099" dirty="0">
                <a:solidFill>
                  <a:schemeClr val="accent2"/>
                </a:solidFill>
                <a:latin typeface="+mj-lt"/>
                <a:ea typeface="黑体" panose="02010609060101010101" pitchFamily="49" charset="-122"/>
              </a:rPr>
              <a:t>中国电子商务研究中心（网经社）： </a:t>
            </a:r>
            <a:r>
              <a:rPr lang="en-US" altLang="zh-CN" sz="2099" dirty="0">
                <a:solidFill>
                  <a:schemeClr val="accent2"/>
                </a:solidFill>
                <a:latin typeface="+mj-lt"/>
                <a:ea typeface="黑体" panose="02010609060101010101" pitchFamily="49" charset="-122"/>
                <a:hlinkClick r:id="rId4"/>
              </a:rPr>
              <a:t>http://www.100ec.cn</a:t>
            </a:r>
            <a:endParaRPr lang="en-US" altLang="zh-CN" sz="2099" dirty="0">
              <a:solidFill>
                <a:schemeClr val="accent2"/>
              </a:solidFill>
              <a:latin typeface="+mj-lt"/>
              <a:ea typeface="黑体" panose="02010609060101010101" pitchFamily="49" charset="-122"/>
            </a:endParaRPr>
          </a:p>
          <a:p>
            <a:pPr>
              <a:lnSpc>
                <a:spcPct val="130000"/>
              </a:lnSpc>
              <a:spcBef>
                <a:spcPts val="750"/>
              </a:spcBef>
            </a:pPr>
            <a:r>
              <a:rPr lang="zh-CN" altLang="en-US" sz="2099" dirty="0">
                <a:solidFill>
                  <a:schemeClr val="accent2"/>
                </a:solidFill>
                <a:latin typeface="+mj-lt"/>
                <a:ea typeface="黑体" panose="02010609060101010101" pitchFamily="49" charset="-122"/>
              </a:rPr>
              <a:t>亿邦动力网：</a:t>
            </a:r>
            <a:r>
              <a:rPr lang="en-US" altLang="zh-CN" sz="2099" dirty="0">
                <a:solidFill>
                  <a:schemeClr val="accent2"/>
                </a:solidFill>
                <a:latin typeface="+mj-lt"/>
                <a:ea typeface="黑体" panose="02010609060101010101" pitchFamily="49" charset="-122"/>
                <a:hlinkClick r:id="rId5"/>
              </a:rPr>
              <a:t>http://www.ebrun.com/</a:t>
            </a:r>
            <a:endParaRPr lang="en-US" altLang="zh-CN" sz="2099" dirty="0">
              <a:solidFill>
                <a:schemeClr val="accent2"/>
              </a:solidFill>
              <a:latin typeface="+mj-lt"/>
              <a:ea typeface="黑体" panose="02010609060101010101" pitchFamily="49" charset="-122"/>
            </a:endParaRPr>
          </a:p>
          <a:p>
            <a:pPr>
              <a:lnSpc>
                <a:spcPct val="130000"/>
              </a:lnSpc>
              <a:spcBef>
                <a:spcPts val="750"/>
              </a:spcBef>
            </a:pPr>
            <a:r>
              <a:rPr lang="zh-CN" altLang="en-US" sz="2099" dirty="0">
                <a:solidFill>
                  <a:schemeClr val="accent2"/>
                </a:solidFill>
                <a:latin typeface="+mj-lt"/>
                <a:ea typeface="黑体" panose="02010609060101010101" pitchFamily="49" charset="-122"/>
              </a:rPr>
              <a:t>派代网： </a:t>
            </a:r>
            <a:r>
              <a:rPr lang="en-US" altLang="zh-CN" sz="2099" dirty="0">
                <a:solidFill>
                  <a:schemeClr val="accent2"/>
                </a:solidFill>
                <a:latin typeface="+mj-lt"/>
                <a:ea typeface="黑体" panose="02010609060101010101" pitchFamily="49" charset="-122"/>
                <a:hlinkClick r:id="rId6"/>
              </a:rPr>
              <a:t>http://www.paidai.com/</a:t>
            </a:r>
            <a:endParaRPr lang="en-US" altLang="zh-CN" sz="2099" dirty="0">
              <a:solidFill>
                <a:schemeClr val="accent2"/>
              </a:solidFill>
              <a:latin typeface="+mj-lt"/>
              <a:ea typeface="黑体" panose="02010609060101010101" pitchFamily="49" charset="-122"/>
            </a:endParaRPr>
          </a:p>
          <a:p>
            <a:pPr>
              <a:lnSpc>
                <a:spcPct val="130000"/>
              </a:lnSpc>
              <a:spcBef>
                <a:spcPts val="750"/>
              </a:spcBef>
            </a:pPr>
            <a:r>
              <a:rPr lang="zh-CN" altLang="en-US" sz="2099" dirty="0">
                <a:solidFill>
                  <a:schemeClr val="accent2"/>
                </a:solidFill>
                <a:latin typeface="+mj-lt"/>
                <a:ea typeface="黑体" panose="02010609060101010101" pitchFamily="49" charset="-122"/>
              </a:rPr>
              <a:t>新浪科技网：</a:t>
            </a:r>
            <a:r>
              <a:rPr lang="en-US" altLang="zh-CN" sz="2099" dirty="0">
                <a:solidFill>
                  <a:srgbClr val="C00000"/>
                </a:solidFill>
                <a:latin typeface="+mj-lt"/>
                <a:ea typeface="黑体" panose="02010609060101010101" pitchFamily="49" charset="-122"/>
                <a:hlinkClick r:id="rId7">
                  <a:extLst>
                    <a:ext uri="{A12FA001-AC4F-418D-AE19-62706E023703}">
                      <ahyp:hlinkClr xmlns:ahyp="http://schemas.microsoft.com/office/drawing/2018/hyperlinkcolor" val="tx"/>
                    </a:ext>
                  </a:extLst>
                </a:hlinkClick>
              </a:rPr>
              <a:t>http://tech.sina.com.cn/</a:t>
            </a:r>
            <a:endParaRPr lang="en-US" altLang="zh-CN" sz="2099" dirty="0">
              <a:solidFill>
                <a:srgbClr val="C00000"/>
              </a:solidFill>
              <a:latin typeface="+mj-lt"/>
              <a:ea typeface="黑体" panose="02010609060101010101" pitchFamily="49" charset="-122"/>
            </a:endParaRPr>
          </a:p>
          <a:p>
            <a:pPr>
              <a:lnSpc>
                <a:spcPct val="130000"/>
              </a:lnSpc>
              <a:spcBef>
                <a:spcPts val="750"/>
              </a:spcBef>
            </a:pPr>
            <a:r>
              <a:rPr lang="zh-CN" altLang="en-US" sz="2099" dirty="0">
                <a:solidFill>
                  <a:schemeClr val="accent2"/>
                </a:solidFill>
                <a:latin typeface="+mj-lt"/>
                <a:ea typeface="黑体" panose="02010609060101010101" pitchFamily="49" charset="-122"/>
              </a:rPr>
              <a:t>赛迪顾问：</a:t>
            </a:r>
            <a:r>
              <a:rPr lang="en-US" altLang="zh-CN" sz="2099" dirty="0">
                <a:solidFill>
                  <a:schemeClr val="accent2"/>
                </a:solidFill>
                <a:latin typeface="+mj-lt"/>
                <a:ea typeface="黑体" panose="02010609060101010101" pitchFamily="49" charset="-122"/>
                <a:hlinkClick r:id="rId8"/>
              </a:rPr>
              <a:t>http://www.ccidconsulting.com/</a:t>
            </a:r>
            <a:endParaRPr lang="en-US" altLang="zh-CN" sz="2099" dirty="0">
              <a:solidFill>
                <a:schemeClr val="accent2"/>
              </a:solidFill>
              <a:latin typeface="+mj-lt"/>
              <a:ea typeface="黑体" panose="02010609060101010101" pitchFamily="49" charset="-122"/>
            </a:endParaRPr>
          </a:p>
        </p:txBody>
      </p:sp>
    </p:spTree>
    <p:extLst>
      <p:ext uri="{BB962C8B-B14F-4D97-AF65-F5344CB8AC3E}">
        <p14:creationId xmlns:p14="http://schemas.microsoft.com/office/powerpoint/2010/main" val="3014889048"/>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AD6CFF40-AF5F-45D2-A364-38122A598242}"/>
              </a:ext>
            </a:extLst>
          </p:cNvPr>
          <p:cNvSpPr txBox="1"/>
          <p:nvPr/>
        </p:nvSpPr>
        <p:spPr>
          <a:xfrm>
            <a:off x="509636" y="1114158"/>
            <a:ext cx="8124729" cy="2843151"/>
          </a:xfrm>
          <a:prstGeom prst="rect">
            <a:avLst/>
          </a:prstGeom>
          <a:noFill/>
        </p:spPr>
        <p:txBody>
          <a:bodyPr wrap="square" rtlCol="0">
            <a:spAutoFit/>
          </a:bodyPr>
          <a:lstStyle/>
          <a:p>
            <a:pPr indent="458816" algn="just">
              <a:lnSpc>
                <a:spcPct val="150000"/>
              </a:lnSpc>
              <a:spcBef>
                <a:spcPts val="750"/>
              </a:spcBef>
            </a:pPr>
            <a:r>
              <a:rPr lang="zh-CN" altLang="en-US" sz="1949" dirty="0">
                <a:solidFill>
                  <a:schemeClr val="accent2"/>
                </a:solidFill>
                <a:latin typeface="+mj-lt"/>
                <a:ea typeface="黑体" panose="02010609060101010101" pitchFamily="49" charset="-122"/>
              </a:rPr>
              <a:t>本章介绍了电子商务的概念、电子商务的分类、电子商务的发展、电子商务系统的组成及一般框架、电子商务的法律环境等内容。</a:t>
            </a:r>
          </a:p>
          <a:p>
            <a:pPr indent="458816" algn="just">
              <a:lnSpc>
                <a:spcPct val="150000"/>
              </a:lnSpc>
              <a:spcBef>
                <a:spcPts val="750"/>
              </a:spcBef>
            </a:pPr>
            <a:r>
              <a:rPr lang="zh-CN" altLang="en-US" sz="1949" dirty="0">
                <a:solidFill>
                  <a:schemeClr val="accent2"/>
                </a:solidFill>
                <a:latin typeface="+mj-lt"/>
                <a:ea typeface="黑体" panose="02010609060101010101" pitchFamily="49" charset="-122"/>
              </a:rPr>
              <a:t>建议读者在学习时注意以下几点：电子商务本身并不是高新技术，它只是对高新技术的应用；电子商务的本质是商务的电子化，而非技术；对企业来说，电子商务不只是建立网站，更是一个事关企业发展全局的战略问题；电子商务是改良而非革命。</a:t>
            </a:r>
            <a:endParaRPr lang="en-US" altLang="zh-CN" sz="1949" dirty="0">
              <a:solidFill>
                <a:schemeClr val="accent2"/>
              </a:solidFill>
              <a:latin typeface="+mj-lt"/>
              <a:ea typeface="黑体" panose="02010609060101010101" pitchFamily="49" charset="-122"/>
            </a:endParaRPr>
          </a:p>
        </p:txBody>
      </p:sp>
    </p:spTree>
    <p:extLst>
      <p:ext uri="{BB962C8B-B14F-4D97-AF65-F5344CB8AC3E}">
        <p14:creationId xmlns:p14="http://schemas.microsoft.com/office/powerpoint/2010/main" val="2406915966"/>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a:xfrm>
            <a:off x="4093793" y="1092512"/>
            <a:ext cx="2674451" cy="1323439"/>
          </a:xfrm>
          <a:prstGeom prst="rect">
            <a:avLst/>
          </a:prstGeom>
        </p:spPr>
        <p:txBody>
          <a:bodyPr wrap="square">
            <a:spAutoFit/>
          </a:bodyPr>
          <a:lstStyle/>
          <a:p>
            <a:pPr fontAlgn="auto">
              <a:spcBef>
                <a:spcPct val="0"/>
              </a:spcBef>
              <a:spcAft>
                <a:spcPct val="0"/>
              </a:spcAft>
              <a:defRPr/>
            </a:pPr>
            <a:r>
              <a:rPr lang="en-US" altLang="zh-CN" sz="8000" spc="300">
                <a:solidFill>
                  <a:schemeClr val="tx1">
                    <a:lumMod val="65000"/>
                    <a:lumOff val="35000"/>
                  </a:schemeClr>
                </a:solidFill>
                <a:latin typeface="Agency FB" panose="020B0503020202020204" pitchFamily="34" charset="0"/>
                <a:ea typeface="微软雅黑" panose="020B0503020204020204" pitchFamily="34" charset="-122"/>
                <a:cs typeface="+mn-ea"/>
                <a:sym typeface="+mn-lt"/>
              </a:rPr>
              <a:t>04</a:t>
            </a:r>
            <a:endParaRPr lang="zh-CN" altLang="en-US" sz="8000" spc="300">
              <a:solidFill>
                <a:schemeClr val="tx1">
                  <a:lumMod val="65000"/>
                  <a:lumOff val="35000"/>
                </a:schemeClr>
              </a:solidFill>
              <a:latin typeface="Agency FB" panose="020B0503020202020204" pitchFamily="34" charset="0"/>
              <a:ea typeface="微软雅黑" panose="020B0503020204020204" pitchFamily="34" charset="-122"/>
              <a:cs typeface="+mn-ea"/>
              <a:sym typeface="+mn-lt"/>
            </a:endParaRPr>
          </a:p>
        </p:txBody>
      </p:sp>
      <p:sp>
        <p:nvSpPr>
          <p:cNvPr id="36" name="TextBox 7"/>
          <p:cNvSpPr>
            <a:spLocks noChangeArrowheads="1"/>
          </p:cNvSpPr>
          <p:nvPr/>
        </p:nvSpPr>
        <p:spPr bwMode="auto">
          <a:xfrm>
            <a:off x="1331640" y="2425481"/>
            <a:ext cx="6876764" cy="677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440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电子商务的发展现状与趋势</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childTnLst>
                          </p:cTn>
                        </p:par>
                        <p:par>
                          <p:cTn id="8" fill="hold" nodeType="afterGroup">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36"/>
                                        </p:tgtEl>
                                        <p:attrNameLst>
                                          <p:attrName>style.visibility</p:attrName>
                                        </p:attrNameLst>
                                      </p:cBhvr>
                                      <p:to>
                                        <p:strVal val="visible"/>
                                      </p:to>
                                    </p:set>
                                    <p:anim by="(-#ppt_w*2)" calcmode="lin" valueType="num">
                                      <p:cBhvr rctx="PPT">
                                        <p:cTn id="11" dur="500" autoRev="1" fill="hold">
                                          <p:stCondLst>
                                            <p:cond delay="0"/>
                                          </p:stCondLst>
                                        </p:cTn>
                                        <p:tgtEl>
                                          <p:spTgt spid="36"/>
                                        </p:tgtEl>
                                        <p:attrNameLst>
                                          <p:attrName>ppt_w</p:attrName>
                                        </p:attrNameLst>
                                      </p:cBhvr>
                                    </p:anim>
                                    <p:anim by="(#ppt_w*0.50)" calcmode="lin" valueType="num">
                                      <p:cBhvr>
                                        <p:cTn id="12" dur="500" decel="50000" autoRev="1" fill="hold">
                                          <p:stCondLst>
                                            <p:cond delay="0"/>
                                          </p:stCondLst>
                                        </p:cTn>
                                        <p:tgtEl>
                                          <p:spTgt spid="36"/>
                                        </p:tgtEl>
                                        <p:attrNameLst>
                                          <p:attrName>ppt_x</p:attrName>
                                        </p:attrNameLst>
                                      </p:cBhvr>
                                    </p:anim>
                                    <p:anim from="(-#ppt_h/2)" to="(#ppt_y)" calcmode="lin" valueType="num">
                                      <p:cBhvr>
                                        <p:cTn id="13" dur="1000" fill="hold">
                                          <p:stCondLst>
                                            <p:cond delay="0"/>
                                          </p:stCondLst>
                                        </p:cTn>
                                        <p:tgtEl>
                                          <p:spTgt spid="36"/>
                                        </p:tgtEl>
                                        <p:attrNameLst>
                                          <p:attrName>ppt_y</p:attrName>
                                        </p:attrNameLst>
                                      </p:cBhvr>
                                    </p:anim>
                                    <p:animRot by="21600000">
                                      <p:cBhvr>
                                        <p:cTn id="14" dur="1000" fill="hold">
                                          <p:stCondLst>
                                            <p:cond delay="0"/>
                                          </p:stCondLst>
                                        </p:cTn>
                                        <p:tgtEl>
                                          <p:spTgt spid="36"/>
                                        </p:tgtEl>
                                        <p:attrNameLst>
                                          <p:attrName>r</p:attrName>
                                        </p:attrNameLst>
                                      </p:cBhvr>
                                    </p:animRot>
                                  </p:childTnLst>
                                </p:cTn>
                              </p:par>
                            </p:childTnLst>
                          </p:cTn>
                        </p:par>
                        <p:par>
                          <p:cTn id="15" fill="hold" nodeType="afterGroup">
                            <p:stCondLst>
                              <p:cond delay="1500"/>
                            </p:stCondLst>
                            <p:childTnLst>
                              <p:par>
                                <p:cTn id="16" presetID="36" presetClass="emph" presetSubtype="0" fill="hold" grpId="1" nodeType="afterEffect">
                                  <p:stCondLst>
                                    <p:cond delay="0"/>
                                  </p:stCondLst>
                                  <p:iterate type="lt">
                                    <p:tmPct val="10000"/>
                                  </p:iterate>
                                  <p:childTnLst>
                                    <p:animScale>
                                      <p:cBhvr>
                                        <p:cTn id="17" dur="250" autoRev="1" fill="hold">
                                          <p:stCondLst>
                                            <p:cond delay="0"/>
                                          </p:stCondLst>
                                        </p:cTn>
                                        <p:tgtEl>
                                          <p:spTgt spid="36"/>
                                        </p:tgtEl>
                                      </p:cBhvr>
                                      <p:to x="80000" y="100000"/>
                                    </p:animScale>
                                    <p:anim by="(#ppt_w*0.10)" calcmode="lin" valueType="num">
                                      <p:cBhvr>
                                        <p:cTn id="18" dur="250" autoRev="1" fill="hold">
                                          <p:stCondLst>
                                            <p:cond delay="0"/>
                                          </p:stCondLst>
                                        </p:cTn>
                                        <p:tgtEl>
                                          <p:spTgt spid="36"/>
                                        </p:tgtEl>
                                        <p:attrNameLst>
                                          <p:attrName>ppt_x</p:attrName>
                                        </p:attrNameLst>
                                      </p:cBhvr>
                                    </p:anim>
                                    <p:anim by="(-#ppt_w*0.10)" calcmode="lin" valueType="num">
                                      <p:cBhvr>
                                        <p:cTn id="19" dur="250" autoRev="1" fill="hold">
                                          <p:stCondLst>
                                            <p:cond delay="0"/>
                                          </p:stCondLst>
                                        </p:cTn>
                                        <p:tgtEl>
                                          <p:spTgt spid="36"/>
                                        </p:tgtEl>
                                        <p:attrNameLst>
                                          <p:attrName>ppt_y</p:attrName>
                                        </p:attrNameLst>
                                      </p:cBhvr>
                                    </p:anim>
                                    <p:animRot by="-480000">
                                      <p:cBhvr>
                                        <p:cTn id="20" dur="250" autoRev="1" fill="hold">
                                          <p:stCondLst>
                                            <p:cond delay="0"/>
                                          </p:stCondLst>
                                        </p:cTn>
                                        <p:tgtEl>
                                          <p:spTgt spid="3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6"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txBox="1"/>
          <p:nvPr/>
        </p:nvSpPr>
        <p:spPr>
          <a:xfrm>
            <a:off x="450973" y="296017"/>
            <a:ext cx="4722418"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2800" b="1">
                <a:solidFill>
                  <a:srgbClr val="31ACB4"/>
                </a:solidFill>
                <a:latin typeface="华文新魏" panose="02010800040101010101" pitchFamily="2" charset="-122"/>
                <a:ea typeface="华文新魏" panose="02010800040101010101" pitchFamily="2" charset="-122"/>
              </a:rPr>
              <a:t>一、我国电子商务的发展现状</a:t>
            </a:r>
          </a:p>
        </p:txBody>
      </p:sp>
      <p:pic>
        <p:nvPicPr>
          <p:cNvPr id="34" name="图片 33"/>
          <p:cNvPicPr>
            <a:picLocks noChangeAspect="1"/>
          </p:cNvPicPr>
          <p:nvPr/>
        </p:nvPicPr>
        <p:blipFill>
          <a:blip r:embed="rId3"/>
          <a:stretch>
            <a:fillRect/>
          </a:stretch>
        </p:blipFill>
        <p:spPr>
          <a:xfrm rot="2854581">
            <a:off x="-4212140" y="468484"/>
            <a:ext cx="6855716" cy="5996349"/>
          </a:xfrm>
          <a:prstGeom prst="rect">
            <a:avLst/>
          </a:prstGeom>
        </p:spPr>
      </p:pic>
      <p:pic>
        <p:nvPicPr>
          <p:cNvPr id="35" name="图片 34"/>
          <p:cNvPicPr>
            <a:picLocks noChangeAspect="1"/>
          </p:cNvPicPr>
          <p:nvPr/>
        </p:nvPicPr>
        <p:blipFill>
          <a:blip r:embed="rId3"/>
          <a:stretch>
            <a:fillRect/>
          </a:stretch>
        </p:blipFill>
        <p:spPr>
          <a:xfrm rot="15931791" flipH="1">
            <a:off x="5912531" y="-2322681"/>
            <a:ext cx="6855716" cy="5996349"/>
          </a:xfrm>
          <a:prstGeom prst="rect">
            <a:avLst/>
          </a:prstGeom>
        </p:spPr>
      </p:pic>
      <p:sp>
        <p:nvSpPr>
          <p:cNvPr id="2" name="文本框 1"/>
          <p:cNvSpPr txBox="1"/>
          <p:nvPr/>
        </p:nvSpPr>
        <p:spPr>
          <a:xfrm>
            <a:off x="1115616" y="987574"/>
            <a:ext cx="6669026" cy="1156855"/>
          </a:xfrm>
          <a:prstGeom prst="rect">
            <a:avLst/>
          </a:prstGeom>
          <a:noFill/>
        </p:spPr>
        <p:txBody>
          <a:bodyPr wrap="square" rtlCol="0">
            <a:spAutoFit/>
          </a:bodyPr>
          <a:lstStyle/>
          <a:p>
            <a:pPr indent="457200">
              <a:lnSpc>
                <a:spcPct val="150000"/>
              </a:lnSpc>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自</a:t>
            </a:r>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1995</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年将电子商务引入国内以来，在政府及信息化主管部门的大力支持与指引下，我国电子商务得到了很大的发展。我国电子商务发展的现状主要呈现以下几个特点</a:t>
            </a:r>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 </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6" name="Group 4"/>
          <p:cNvGrpSpPr/>
          <p:nvPr/>
        </p:nvGrpSpPr>
        <p:grpSpPr>
          <a:xfrm>
            <a:off x="2767310" y="4326602"/>
            <a:ext cx="3624227" cy="809626"/>
            <a:chOff x="5334003" y="2343151"/>
            <a:chExt cx="2892411" cy="1230379"/>
          </a:xfrm>
        </p:grpSpPr>
        <p:sp>
          <p:nvSpPr>
            <p:cNvPr id="7" name="Oval 14"/>
            <p:cNvSpPr/>
            <p:nvPr/>
          </p:nvSpPr>
          <p:spPr>
            <a:xfrm>
              <a:off x="5334003" y="2343151"/>
              <a:ext cx="2892411" cy="123037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Oval 13"/>
            <p:cNvSpPr/>
            <p:nvPr/>
          </p:nvSpPr>
          <p:spPr>
            <a:xfrm>
              <a:off x="5693535" y="2496091"/>
              <a:ext cx="2173345" cy="9245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 name="Oval 12"/>
            <p:cNvSpPr/>
            <p:nvPr/>
          </p:nvSpPr>
          <p:spPr>
            <a:xfrm>
              <a:off x="5968064" y="2612871"/>
              <a:ext cx="1624284" cy="690941"/>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 name="Oval 10"/>
            <p:cNvSpPr/>
            <p:nvPr/>
          </p:nvSpPr>
          <p:spPr>
            <a:xfrm>
              <a:off x="6306170" y="2742808"/>
              <a:ext cx="948070" cy="4310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11" name="Group 79"/>
          <p:cNvGrpSpPr/>
          <p:nvPr/>
        </p:nvGrpSpPr>
        <p:grpSpPr>
          <a:xfrm rot="207002">
            <a:off x="4634993" y="3103629"/>
            <a:ext cx="1962371" cy="1759510"/>
            <a:chOff x="2622651" y="2286465"/>
            <a:chExt cx="1101722" cy="1531746"/>
          </a:xfrm>
        </p:grpSpPr>
        <p:sp>
          <p:nvSpPr>
            <p:cNvPr id="12" name="Rectangle 17"/>
            <p:cNvSpPr/>
            <p:nvPr/>
          </p:nvSpPr>
          <p:spPr>
            <a:xfrm>
              <a:off x="2646144" y="2310520"/>
              <a:ext cx="44872" cy="150769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3" name="Freeform: Shape 20"/>
            <p:cNvSpPr/>
            <p:nvPr/>
          </p:nvSpPr>
          <p:spPr>
            <a:xfrm flipV="1">
              <a:off x="2622651" y="2286465"/>
              <a:ext cx="1101722" cy="780022"/>
            </a:xfrm>
            <a:custGeom>
              <a:avLst/>
              <a:gdLst>
                <a:gd name="connsiteX0" fmla="*/ 0 w 1403183"/>
                <a:gd name="connsiteY0" fmla="*/ 82868 h 993459"/>
                <a:gd name="connsiteX1" fmla="*/ 89060 w 1403183"/>
                <a:gd name="connsiteY1" fmla="*/ 82868 h 993459"/>
                <a:gd name="connsiteX2" fmla="*/ 0 w 1403183"/>
                <a:gd name="connsiteY2" fmla="*/ 0 h 993459"/>
                <a:gd name="connsiteX3" fmla="*/ 0 w 1403183"/>
                <a:gd name="connsiteY3" fmla="*/ 993459 h 993459"/>
                <a:gd name="connsiteX4" fmla="*/ 891540 w 1403183"/>
                <a:gd name="connsiteY4" fmla="*/ 993459 h 993459"/>
                <a:gd name="connsiteX5" fmla="*/ 1272540 w 1403183"/>
                <a:gd name="connsiteY5" fmla="*/ 993459 h 993459"/>
                <a:gd name="connsiteX6" fmla="*/ 1403183 w 1403183"/>
                <a:gd name="connsiteY6" fmla="*/ 993459 h 993459"/>
                <a:gd name="connsiteX7" fmla="*/ 1300854 w 1403183"/>
                <a:gd name="connsiteY7" fmla="*/ 82868 h 993459"/>
                <a:gd name="connsiteX8" fmla="*/ 891540 w 1403183"/>
                <a:gd name="connsiteY8" fmla="*/ 82868 h 993459"/>
                <a:gd name="connsiteX9" fmla="*/ 891540 w 1403183"/>
                <a:gd name="connsiteY9" fmla="*/ 82869 h 993459"/>
                <a:gd name="connsiteX10" fmla="*/ 0 w 1403183"/>
                <a:gd name="connsiteY10" fmla="*/ 82869 h 99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3183" h="993459">
                  <a:moveTo>
                    <a:pt x="0" y="82868"/>
                  </a:moveTo>
                  <a:lnTo>
                    <a:pt x="89060" y="82868"/>
                  </a:lnTo>
                  <a:lnTo>
                    <a:pt x="0" y="0"/>
                  </a:lnTo>
                  <a:close/>
                  <a:moveTo>
                    <a:pt x="0" y="993459"/>
                  </a:moveTo>
                  <a:lnTo>
                    <a:pt x="891540" y="993459"/>
                  </a:lnTo>
                  <a:lnTo>
                    <a:pt x="1272540" y="993459"/>
                  </a:lnTo>
                  <a:lnTo>
                    <a:pt x="1403183" y="993459"/>
                  </a:lnTo>
                  <a:lnTo>
                    <a:pt x="1300854" y="82868"/>
                  </a:lnTo>
                  <a:lnTo>
                    <a:pt x="891540" y="82868"/>
                  </a:lnTo>
                  <a:lnTo>
                    <a:pt x="891540" y="82869"/>
                  </a:lnTo>
                  <a:lnTo>
                    <a:pt x="0" y="8286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14" name="Group 80"/>
          <p:cNvGrpSpPr/>
          <p:nvPr/>
        </p:nvGrpSpPr>
        <p:grpSpPr>
          <a:xfrm>
            <a:off x="4478307" y="2072170"/>
            <a:ext cx="1834006" cy="2733161"/>
            <a:chOff x="2502174" y="1328876"/>
            <a:chExt cx="1101721" cy="2490069"/>
          </a:xfrm>
        </p:grpSpPr>
        <p:sp>
          <p:nvSpPr>
            <p:cNvPr id="15" name="Rectangle 16"/>
            <p:cNvSpPr/>
            <p:nvPr/>
          </p:nvSpPr>
          <p:spPr>
            <a:xfrm>
              <a:off x="2536577" y="1379731"/>
              <a:ext cx="44872" cy="243921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6" name="Freeform: Shape 15"/>
            <p:cNvSpPr/>
            <p:nvPr/>
          </p:nvSpPr>
          <p:spPr>
            <a:xfrm flipV="1">
              <a:off x="2502174" y="1328876"/>
              <a:ext cx="1101721" cy="780022"/>
            </a:xfrm>
            <a:custGeom>
              <a:avLst/>
              <a:gdLst>
                <a:gd name="connsiteX0" fmla="*/ 0 w 1403183"/>
                <a:gd name="connsiteY0" fmla="*/ 82868 h 993459"/>
                <a:gd name="connsiteX1" fmla="*/ 89060 w 1403183"/>
                <a:gd name="connsiteY1" fmla="*/ 82868 h 993459"/>
                <a:gd name="connsiteX2" fmla="*/ 0 w 1403183"/>
                <a:gd name="connsiteY2" fmla="*/ 0 h 993459"/>
                <a:gd name="connsiteX3" fmla="*/ 0 w 1403183"/>
                <a:gd name="connsiteY3" fmla="*/ 993459 h 993459"/>
                <a:gd name="connsiteX4" fmla="*/ 891540 w 1403183"/>
                <a:gd name="connsiteY4" fmla="*/ 993459 h 993459"/>
                <a:gd name="connsiteX5" fmla="*/ 1272540 w 1403183"/>
                <a:gd name="connsiteY5" fmla="*/ 993459 h 993459"/>
                <a:gd name="connsiteX6" fmla="*/ 1403183 w 1403183"/>
                <a:gd name="connsiteY6" fmla="*/ 993459 h 993459"/>
                <a:gd name="connsiteX7" fmla="*/ 1300854 w 1403183"/>
                <a:gd name="connsiteY7" fmla="*/ 82868 h 993459"/>
                <a:gd name="connsiteX8" fmla="*/ 891540 w 1403183"/>
                <a:gd name="connsiteY8" fmla="*/ 82868 h 993459"/>
                <a:gd name="connsiteX9" fmla="*/ 891540 w 1403183"/>
                <a:gd name="connsiteY9" fmla="*/ 82869 h 993459"/>
                <a:gd name="connsiteX10" fmla="*/ 0 w 1403183"/>
                <a:gd name="connsiteY10" fmla="*/ 82869 h 99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3183" h="993459">
                  <a:moveTo>
                    <a:pt x="0" y="82868"/>
                  </a:moveTo>
                  <a:lnTo>
                    <a:pt x="89060" y="82868"/>
                  </a:lnTo>
                  <a:lnTo>
                    <a:pt x="0" y="0"/>
                  </a:lnTo>
                  <a:close/>
                  <a:moveTo>
                    <a:pt x="0" y="993459"/>
                  </a:moveTo>
                  <a:lnTo>
                    <a:pt x="891540" y="993459"/>
                  </a:lnTo>
                  <a:lnTo>
                    <a:pt x="1272540" y="993459"/>
                  </a:lnTo>
                  <a:lnTo>
                    <a:pt x="1403183" y="993459"/>
                  </a:lnTo>
                  <a:lnTo>
                    <a:pt x="1300854" y="82868"/>
                  </a:lnTo>
                  <a:lnTo>
                    <a:pt x="891540" y="82868"/>
                  </a:lnTo>
                  <a:lnTo>
                    <a:pt x="891540" y="82869"/>
                  </a:lnTo>
                  <a:lnTo>
                    <a:pt x="0" y="8286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17" name="Group 78"/>
          <p:cNvGrpSpPr/>
          <p:nvPr/>
        </p:nvGrpSpPr>
        <p:grpSpPr>
          <a:xfrm>
            <a:off x="2428153" y="3417800"/>
            <a:ext cx="1853595" cy="1429683"/>
            <a:chOff x="1203017" y="2378842"/>
            <a:chExt cx="1113327" cy="1451419"/>
          </a:xfrm>
        </p:grpSpPr>
        <p:sp>
          <p:nvSpPr>
            <p:cNvPr id="18" name="Rectangle 18"/>
            <p:cNvSpPr/>
            <p:nvPr/>
          </p:nvSpPr>
          <p:spPr>
            <a:xfrm rot="21265748">
              <a:off x="2273267" y="2400409"/>
              <a:ext cx="43077" cy="142985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9" name="Freeform: Shape 21"/>
            <p:cNvSpPr/>
            <p:nvPr/>
          </p:nvSpPr>
          <p:spPr>
            <a:xfrm rot="21293750" flipH="1" flipV="1">
              <a:off x="1203017" y="2378842"/>
              <a:ext cx="1101721" cy="780022"/>
            </a:xfrm>
            <a:custGeom>
              <a:avLst/>
              <a:gdLst>
                <a:gd name="connsiteX0" fmla="*/ 0 w 1403183"/>
                <a:gd name="connsiteY0" fmla="*/ 82868 h 993459"/>
                <a:gd name="connsiteX1" fmla="*/ 89060 w 1403183"/>
                <a:gd name="connsiteY1" fmla="*/ 82868 h 993459"/>
                <a:gd name="connsiteX2" fmla="*/ 0 w 1403183"/>
                <a:gd name="connsiteY2" fmla="*/ 0 h 993459"/>
                <a:gd name="connsiteX3" fmla="*/ 0 w 1403183"/>
                <a:gd name="connsiteY3" fmla="*/ 993459 h 993459"/>
                <a:gd name="connsiteX4" fmla="*/ 891540 w 1403183"/>
                <a:gd name="connsiteY4" fmla="*/ 993459 h 993459"/>
                <a:gd name="connsiteX5" fmla="*/ 1272540 w 1403183"/>
                <a:gd name="connsiteY5" fmla="*/ 993459 h 993459"/>
                <a:gd name="connsiteX6" fmla="*/ 1403183 w 1403183"/>
                <a:gd name="connsiteY6" fmla="*/ 993459 h 993459"/>
                <a:gd name="connsiteX7" fmla="*/ 1300854 w 1403183"/>
                <a:gd name="connsiteY7" fmla="*/ 82868 h 993459"/>
                <a:gd name="connsiteX8" fmla="*/ 891540 w 1403183"/>
                <a:gd name="connsiteY8" fmla="*/ 82868 h 993459"/>
                <a:gd name="connsiteX9" fmla="*/ 891540 w 1403183"/>
                <a:gd name="connsiteY9" fmla="*/ 82869 h 993459"/>
                <a:gd name="connsiteX10" fmla="*/ 0 w 1403183"/>
                <a:gd name="connsiteY10" fmla="*/ 82869 h 99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3183" h="993459">
                  <a:moveTo>
                    <a:pt x="0" y="82868"/>
                  </a:moveTo>
                  <a:lnTo>
                    <a:pt x="89060" y="82868"/>
                  </a:lnTo>
                  <a:lnTo>
                    <a:pt x="0" y="0"/>
                  </a:lnTo>
                  <a:close/>
                  <a:moveTo>
                    <a:pt x="0" y="993459"/>
                  </a:moveTo>
                  <a:lnTo>
                    <a:pt x="891540" y="993459"/>
                  </a:lnTo>
                  <a:lnTo>
                    <a:pt x="1272540" y="993459"/>
                  </a:lnTo>
                  <a:lnTo>
                    <a:pt x="1403183" y="993459"/>
                  </a:lnTo>
                  <a:lnTo>
                    <a:pt x="1300854" y="82868"/>
                  </a:lnTo>
                  <a:lnTo>
                    <a:pt x="891540" y="82868"/>
                  </a:lnTo>
                  <a:lnTo>
                    <a:pt x="891540" y="82869"/>
                  </a:lnTo>
                  <a:lnTo>
                    <a:pt x="0" y="82869"/>
                  </a:lnTo>
                  <a:close/>
                </a:path>
              </a:pathLst>
            </a:cu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20" name="Group 77"/>
          <p:cNvGrpSpPr/>
          <p:nvPr/>
        </p:nvGrpSpPr>
        <p:grpSpPr>
          <a:xfrm>
            <a:off x="2255663" y="2422443"/>
            <a:ext cx="2141017" cy="2366926"/>
            <a:chOff x="760557" y="1435268"/>
            <a:chExt cx="1651613" cy="2402911"/>
          </a:xfrm>
        </p:grpSpPr>
        <p:sp>
          <p:nvSpPr>
            <p:cNvPr id="21" name="Rectangle 19"/>
            <p:cNvSpPr/>
            <p:nvPr/>
          </p:nvSpPr>
          <p:spPr>
            <a:xfrm rot="21426202">
              <a:off x="2369093" y="1554149"/>
              <a:ext cx="43077" cy="228403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2" name="Freeform: Shape 22"/>
            <p:cNvSpPr/>
            <p:nvPr/>
          </p:nvSpPr>
          <p:spPr>
            <a:xfrm rot="21430906" flipH="1" flipV="1">
              <a:off x="760557" y="1435268"/>
              <a:ext cx="1635233" cy="905359"/>
            </a:xfrm>
            <a:custGeom>
              <a:avLst/>
              <a:gdLst>
                <a:gd name="connsiteX0" fmla="*/ 0 w 1403183"/>
                <a:gd name="connsiteY0" fmla="*/ 82868 h 993459"/>
                <a:gd name="connsiteX1" fmla="*/ 89060 w 1403183"/>
                <a:gd name="connsiteY1" fmla="*/ 82868 h 993459"/>
                <a:gd name="connsiteX2" fmla="*/ 0 w 1403183"/>
                <a:gd name="connsiteY2" fmla="*/ 0 h 993459"/>
                <a:gd name="connsiteX3" fmla="*/ 0 w 1403183"/>
                <a:gd name="connsiteY3" fmla="*/ 993459 h 993459"/>
                <a:gd name="connsiteX4" fmla="*/ 891540 w 1403183"/>
                <a:gd name="connsiteY4" fmla="*/ 993459 h 993459"/>
                <a:gd name="connsiteX5" fmla="*/ 1272540 w 1403183"/>
                <a:gd name="connsiteY5" fmla="*/ 993459 h 993459"/>
                <a:gd name="connsiteX6" fmla="*/ 1403183 w 1403183"/>
                <a:gd name="connsiteY6" fmla="*/ 993459 h 993459"/>
                <a:gd name="connsiteX7" fmla="*/ 1300854 w 1403183"/>
                <a:gd name="connsiteY7" fmla="*/ 82868 h 993459"/>
                <a:gd name="connsiteX8" fmla="*/ 891540 w 1403183"/>
                <a:gd name="connsiteY8" fmla="*/ 82868 h 993459"/>
                <a:gd name="connsiteX9" fmla="*/ 891540 w 1403183"/>
                <a:gd name="connsiteY9" fmla="*/ 82869 h 993459"/>
                <a:gd name="connsiteX10" fmla="*/ 0 w 1403183"/>
                <a:gd name="connsiteY10" fmla="*/ 82869 h 99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3183" h="993459">
                  <a:moveTo>
                    <a:pt x="0" y="82868"/>
                  </a:moveTo>
                  <a:lnTo>
                    <a:pt x="89060" y="82868"/>
                  </a:lnTo>
                  <a:lnTo>
                    <a:pt x="0" y="0"/>
                  </a:lnTo>
                  <a:close/>
                  <a:moveTo>
                    <a:pt x="0" y="993459"/>
                  </a:moveTo>
                  <a:lnTo>
                    <a:pt x="891540" y="993459"/>
                  </a:lnTo>
                  <a:lnTo>
                    <a:pt x="1272540" y="993459"/>
                  </a:lnTo>
                  <a:lnTo>
                    <a:pt x="1403183" y="993459"/>
                  </a:lnTo>
                  <a:lnTo>
                    <a:pt x="1300854" y="82868"/>
                  </a:lnTo>
                  <a:lnTo>
                    <a:pt x="891540" y="82868"/>
                  </a:lnTo>
                  <a:lnTo>
                    <a:pt x="891540" y="82869"/>
                  </a:lnTo>
                  <a:lnTo>
                    <a:pt x="0" y="8286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23" name="TextBox 148"/>
          <p:cNvSpPr txBox="1"/>
          <p:nvPr/>
        </p:nvSpPr>
        <p:spPr bwMode="auto">
          <a:xfrm>
            <a:off x="4270459" y="2129239"/>
            <a:ext cx="2275256" cy="676428"/>
          </a:xfrm>
          <a:prstGeom prst="rect">
            <a:avLst/>
          </a:prstGeom>
          <a:noFill/>
        </p:spPr>
        <p:txBody>
          <a:bodyPr wrap="none" lIns="90000" tIns="46800" rIns="90000" bIns="46800" anchor="ctr" anchorCtr="1">
            <a:noAutofit/>
          </a:bodyPr>
          <a:lstStyle/>
          <a:p>
            <a:pPr>
              <a:lnSpc>
                <a:spcPct val="120000"/>
              </a:lnSpc>
            </a:pPr>
            <a:r>
              <a:rPr lang="en-US" altLang="zh-CN" sz="1400">
                <a:latin typeface="微软雅黑" panose="020B0503020204020204" pitchFamily="34" charset="-122"/>
                <a:ea typeface="微软雅黑" panose="020B0503020204020204" pitchFamily="34" charset="-122"/>
              </a:rPr>
              <a:t>2,</a:t>
            </a:r>
            <a:r>
              <a:rPr lang="zh-CN" altLang="en-US" sz="1400">
                <a:latin typeface="微软雅黑" panose="020B0503020204020204" pitchFamily="34" charset="-122"/>
                <a:ea typeface="微软雅黑" panose="020B0503020204020204" pitchFamily="34" charset="-122"/>
              </a:rPr>
              <a:t>电子商务活动已经</a:t>
            </a:r>
            <a:endParaRPr lang="en-US" altLang="zh-CN" sz="1400">
              <a:latin typeface="微软雅黑" panose="020B0503020204020204" pitchFamily="34" charset="-122"/>
              <a:ea typeface="微软雅黑" panose="020B0503020204020204" pitchFamily="34" charset="-122"/>
            </a:endParaRPr>
          </a:p>
          <a:p>
            <a:pPr>
              <a:lnSpc>
                <a:spcPct val="120000"/>
              </a:lnSpc>
            </a:pPr>
            <a:r>
              <a:rPr lang="zh-CN" altLang="en-US" sz="1400">
                <a:latin typeface="微软雅黑" panose="020B0503020204020204" pitchFamily="34" charset="-122"/>
                <a:ea typeface="微软雅黑" panose="020B0503020204020204" pitchFamily="34" charset="-122"/>
              </a:rPr>
              <a:t>渗透到各个领域 </a:t>
            </a:r>
            <a:endParaRPr lang="zh-CN" altLang="en-US" sz="1400">
              <a:effectLst/>
              <a:latin typeface="微软雅黑" panose="020B0503020204020204" pitchFamily="34" charset="-122"/>
              <a:ea typeface="微软雅黑" panose="020B0503020204020204" pitchFamily="34" charset="-122"/>
            </a:endParaRPr>
          </a:p>
        </p:txBody>
      </p:sp>
      <p:sp>
        <p:nvSpPr>
          <p:cNvPr id="24" name="TextBox 149"/>
          <p:cNvSpPr txBox="1"/>
          <p:nvPr/>
        </p:nvSpPr>
        <p:spPr bwMode="auto">
          <a:xfrm rot="254343">
            <a:off x="4766765" y="3252594"/>
            <a:ext cx="1565911" cy="500273"/>
          </a:xfrm>
          <a:prstGeom prst="rect">
            <a:avLst/>
          </a:prstGeom>
          <a:noFill/>
        </p:spPr>
        <p:txBody>
          <a:bodyPr wrap="none" lIns="90000" tIns="46800" rIns="90000" bIns="46800" anchor="ctr" anchorCtr="1">
            <a:normAutofit/>
          </a:bodyPr>
          <a:lstStyle/>
          <a:p>
            <a:r>
              <a:rPr lang="en-US" altLang="zh-CN" sz="1400">
                <a:ea typeface="微软雅黑" panose="020B0503020204020204" pitchFamily="34" charset="-122"/>
              </a:rPr>
              <a:t>4,</a:t>
            </a:r>
            <a:r>
              <a:rPr lang="zh-CN" altLang="en-US" sz="1400">
                <a:ea typeface="微软雅黑" panose="020B0503020204020204" pitchFamily="34" charset="-122"/>
              </a:rPr>
              <a:t>地区发展不平衡 </a:t>
            </a:r>
            <a:endParaRPr lang="zh-CN" altLang="en-US" sz="1400">
              <a:effectLst/>
              <a:ea typeface="微软雅黑" panose="020B0503020204020204" pitchFamily="34" charset="-122"/>
            </a:endParaRPr>
          </a:p>
        </p:txBody>
      </p:sp>
      <p:sp>
        <p:nvSpPr>
          <p:cNvPr id="25" name="TextBox 150"/>
          <p:cNvSpPr txBox="1"/>
          <p:nvPr/>
        </p:nvSpPr>
        <p:spPr bwMode="auto">
          <a:xfrm rot="21284564">
            <a:off x="2683908" y="3431714"/>
            <a:ext cx="1452398" cy="664454"/>
          </a:xfrm>
          <a:prstGeom prst="rect">
            <a:avLst/>
          </a:prstGeom>
          <a:noFill/>
        </p:spPr>
        <p:txBody>
          <a:bodyPr wrap="none" lIns="90000" tIns="46800" rIns="90000" bIns="46800" anchor="ctr" anchorCtr="1">
            <a:normAutofit/>
          </a:bodyPr>
          <a:lstStyle/>
          <a:p>
            <a:r>
              <a:rPr lang="en-US" altLang="zh-CN" sz="1400">
                <a:latin typeface="微软雅黑" panose="020B0503020204020204" pitchFamily="34" charset="-122"/>
                <a:ea typeface="微软雅黑" panose="020B0503020204020204" pitchFamily="34" charset="-122"/>
              </a:rPr>
              <a:t>3,</a:t>
            </a:r>
            <a:r>
              <a:rPr lang="zh-CN" altLang="en-US" sz="1400">
                <a:latin typeface="微软雅黑" panose="020B0503020204020204" pitchFamily="34" charset="-122"/>
                <a:ea typeface="微软雅黑" panose="020B0503020204020204" pitchFamily="34" charset="-122"/>
              </a:rPr>
              <a:t>电子商务发展</a:t>
            </a:r>
            <a:endParaRPr lang="en-US" altLang="zh-CN" sz="1400">
              <a:latin typeface="微软雅黑" panose="020B0503020204020204" pitchFamily="34" charset="-122"/>
              <a:ea typeface="微软雅黑" panose="020B0503020204020204" pitchFamily="34" charset="-122"/>
            </a:endParaRPr>
          </a:p>
          <a:p>
            <a:r>
              <a:rPr lang="zh-CN" altLang="en-US" sz="1400">
                <a:latin typeface="微软雅黑" panose="020B0503020204020204" pitchFamily="34" charset="-122"/>
                <a:ea typeface="微软雅黑" panose="020B0503020204020204" pitchFamily="34" charset="-122"/>
              </a:rPr>
              <a:t>总体水平不高 </a:t>
            </a:r>
            <a:endParaRPr lang="zh-CN" altLang="en-US" sz="1400">
              <a:effectLst/>
              <a:latin typeface="微软雅黑" panose="020B0503020204020204" pitchFamily="34" charset="-122"/>
              <a:ea typeface="微软雅黑" panose="020B0503020204020204" pitchFamily="34" charset="-122"/>
            </a:endParaRPr>
          </a:p>
        </p:txBody>
      </p:sp>
      <p:sp>
        <p:nvSpPr>
          <p:cNvPr id="26" name="TextBox 151"/>
          <p:cNvSpPr txBox="1"/>
          <p:nvPr/>
        </p:nvSpPr>
        <p:spPr bwMode="auto">
          <a:xfrm>
            <a:off x="2316278" y="2500037"/>
            <a:ext cx="2019883" cy="494994"/>
          </a:xfrm>
          <a:prstGeom prst="rect">
            <a:avLst/>
          </a:prstGeom>
          <a:noFill/>
        </p:spPr>
        <p:txBody>
          <a:bodyPr wrap="none" lIns="90000" tIns="46800" rIns="90000" bIns="46800" anchor="ctr" anchorCtr="1">
            <a:normAutofit/>
          </a:bodyPr>
          <a:lstStyle/>
          <a:p>
            <a:r>
              <a:rPr lang="en-US" altLang="zh-CN" sz="1400">
                <a:ea typeface="微软雅黑" panose="020B0503020204020204" pitchFamily="34" charset="-122"/>
              </a:rPr>
              <a:t>1,</a:t>
            </a:r>
            <a:r>
              <a:rPr lang="zh-CN" altLang="en-US" sz="1400">
                <a:ea typeface="微软雅黑" panose="020B0503020204020204" pitchFamily="34" charset="-122"/>
              </a:rPr>
              <a:t>我国电子商务起步较早</a:t>
            </a:r>
            <a:endParaRPr lang="zh-CN" altLang="en-US" sz="1400">
              <a:effectLst/>
              <a:ea typeface="微软雅黑" panose="020B0503020204020204" pitchFamily="34" charset="-122"/>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up)">
                                      <p:cBhvr>
                                        <p:cTn id="7" dur="500"/>
                                        <p:tgtEl>
                                          <p:spTgt spid="35"/>
                                        </p:tgtEl>
                                      </p:cBhvr>
                                    </p:animEffect>
                                  </p:childTnLst>
                                </p:cTn>
                              </p:par>
                              <p:par>
                                <p:cTn id="8" presetID="22" presetClass="entr" presetSubtype="4"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wipe(down)">
                                      <p:cBhvr>
                                        <p:cTn id="10" dur="500"/>
                                        <p:tgtEl>
                                          <p:spTgt spid="34"/>
                                        </p:tgtEl>
                                      </p:cBhvr>
                                    </p:animEffect>
                                  </p:childTnLst>
                                </p:cTn>
                              </p:par>
                            </p:childTnLst>
                          </p:cTn>
                        </p:par>
                        <p:par>
                          <p:cTn id="11" fill="hold" nodeType="afterGroup">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par>
                          <p:cTn id="16" fill="hold" nodeType="afterGroup">
                            <p:stCondLst>
                              <p:cond delay="1000"/>
                            </p:stCondLst>
                            <p:childTnLst>
                              <p:par>
                                <p:cTn id="17" presetID="53"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nodeType="afterGroup">
                            <p:stCondLst>
                              <p:cond delay="1500"/>
                            </p:stCondLst>
                            <p:childTnLst>
                              <p:par>
                                <p:cTn id="23" presetID="2" presetClass="entr" presetSubtype="1"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0-#ppt_h/2"/>
                                          </p:val>
                                        </p:tav>
                                        <p:tav tm="100000">
                                          <p:val>
                                            <p:strVal val="#ppt_y"/>
                                          </p:val>
                                        </p:tav>
                                      </p:tavLst>
                                    </p:anim>
                                  </p:childTnLst>
                                </p:cTn>
                              </p:par>
                              <p:par>
                                <p:cTn id="27" presetID="2" presetClass="entr" presetSubtype="1"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0-#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0-#ppt_h/2"/>
                                          </p:val>
                                        </p:tav>
                                        <p:tav tm="100000">
                                          <p:val>
                                            <p:strVal val="#ppt_y"/>
                                          </p:val>
                                        </p:tav>
                                      </p:tavLst>
                                    </p:anim>
                                  </p:childTnLst>
                                </p:cTn>
                              </p:par>
                              <p:par>
                                <p:cTn id="35" presetID="2" presetClass="entr" presetSubtype="1"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ppt_x"/>
                                          </p:val>
                                        </p:tav>
                                        <p:tav tm="100000">
                                          <p:val>
                                            <p:strVal val="#ppt_x"/>
                                          </p:val>
                                        </p:tav>
                                      </p:tavLst>
                                    </p:anim>
                                    <p:anim calcmode="lin" valueType="num">
                                      <p:cBhvr additive="base">
                                        <p:cTn id="42" dur="500" fill="hold"/>
                                        <p:tgtEl>
                                          <p:spTgt spid="23"/>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500" fill="hold"/>
                                        <p:tgtEl>
                                          <p:spTgt spid="24"/>
                                        </p:tgtEl>
                                        <p:attrNameLst>
                                          <p:attrName>ppt_x</p:attrName>
                                        </p:attrNameLst>
                                      </p:cBhvr>
                                      <p:tavLst>
                                        <p:tav tm="0">
                                          <p:val>
                                            <p:strVal val="#ppt_x"/>
                                          </p:val>
                                        </p:tav>
                                        <p:tav tm="100000">
                                          <p:val>
                                            <p:strVal val="#ppt_x"/>
                                          </p:val>
                                        </p:tav>
                                      </p:tavLst>
                                    </p:anim>
                                    <p:anim calcmode="lin" valueType="num">
                                      <p:cBhvr additive="base">
                                        <p:cTn id="46" dur="500" fill="hold"/>
                                        <p:tgtEl>
                                          <p:spTgt spid="24"/>
                                        </p:tgtEl>
                                        <p:attrNameLst>
                                          <p:attrName>ppt_y</p:attrName>
                                        </p:attrNameLst>
                                      </p:cBhvr>
                                      <p:tavLst>
                                        <p:tav tm="0">
                                          <p:val>
                                            <p:strVal val="0-#ppt_h/2"/>
                                          </p:val>
                                        </p:tav>
                                        <p:tav tm="100000">
                                          <p:val>
                                            <p:strVal val="#ppt_y"/>
                                          </p:val>
                                        </p:tav>
                                      </p:tavLst>
                                    </p:anim>
                                  </p:childTnLst>
                                </p:cTn>
                              </p:par>
                              <p:par>
                                <p:cTn id="47" presetID="2" presetClass="entr" presetSubtype="1"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ppt_x"/>
                                          </p:val>
                                        </p:tav>
                                        <p:tav tm="100000">
                                          <p:val>
                                            <p:strVal val="#ppt_x"/>
                                          </p:val>
                                        </p:tav>
                                      </p:tavLst>
                                    </p:anim>
                                    <p:anim calcmode="lin" valueType="num">
                                      <p:cBhvr additive="base">
                                        <p:cTn id="50" dur="500" fill="hold"/>
                                        <p:tgtEl>
                                          <p:spTgt spid="25"/>
                                        </p:tgtEl>
                                        <p:attrNameLst>
                                          <p:attrName>ppt_y</p:attrName>
                                        </p:attrNameLst>
                                      </p:cBhvr>
                                      <p:tavLst>
                                        <p:tav tm="0">
                                          <p:val>
                                            <p:strVal val="0-#ppt_h/2"/>
                                          </p:val>
                                        </p:tav>
                                        <p:tav tm="100000">
                                          <p:val>
                                            <p:strVal val="#ppt_y"/>
                                          </p:val>
                                        </p:tav>
                                      </p:tavLst>
                                    </p:anim>
                                  </p:childTnLst>
                                </p:cTn>
                              </p:par>
                              <p:par>
                                <p:cTn id="51" presetID="2" presetClass="entr" presetSubtype="1"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500" fill="hold"/>
                                        <p:tgtEl>
                                          <p:spTgt spid="26"/>
                                        </p:tgtEl>
                                        <p:attrNameLst>
                                          <p:attrName>ppt_x</p:attrName>
                                        </p:attrNameLst>
                                      </p:cBhvr>
                                      <p:tavLst>
                                        <p:tav tm="0">
                                          <p:val>
                                            <p:strVal val="#ppt_x"/>
                                          </p:val>
                                        </p:tav>
                                        <p:tav tm="100000">
                                          <p:val>
                                            <p:strVal val="#ppt_x"/>
                                          </p:val>
                                        </p:tav>
                                      </p:tavLst>
                                    </p:anim>
                                    <p:anim calcmode="lin" valueType="num">
                                      <p:cBhvr additive="base">
                                        <p:cTn id="54"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p:bldP spid="24" grpId="0"/>
      <p:bldP spid="25" grpId="0"/>
      <p:bldP spid="2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a:blip r:embed="rId3"/>
          <a:stretch>
            <a:fillRect/>
          </a:stretch>
        </p:blipFill>
        <p:spPr>
          <a:xfrm rot="2854581">
            <a:off x="-4483345" y="310107"/>
            <a:ext cx="6855716" cy="5996349"/>
          </a:xfrm>
          <a:prstGeom prst="rect">
            <a:avLst/>
          </a:prstGeom>
        </p:spPr>
      </p:pic>
      <p:pic>
        <p:nvPicPr>
          <p:cNvPr id="35" name="图片 34"/>
          <p:cNvPicPr>
            <a:picLocks noChangeAspect="1"/>
          </p:cNvPicPr>
          <p:nvPr/>
        </p:nvPicPr>
        <p:blipFill>
          <a:blip r:embed="rId3"/>
          <a:stretch>
            <a:fillRect/>
          </a:stretch>
        </p:blipFill>
        <p:spPr>
          <a:xfrm rot="15931791" flipH="1">
            <a:off x="5984539" y="-2674163"/>
            <a:ext cx="6855716" cy="5996349"/>
          </a:xfrm>
          <a:prstGeom prst="rect">
            <a:avLst/>
          </a:prstGeom>
        </p:spPr>
      </p:pic>
      <p:sp>
        <p:nvSpPr>
          <p:cNvPr id="8" name="文本框 7"/>
          <p:cNvSpPr txBox="1"/>
          <p:nvPr/>
        </p:nvSpPr>
        <p:spPr>
          <a:xfrm>
            <a:off x="691096" y="324011"/>
            <a:ext cx="4947185" cy="593560"/>
          </a:xfrm>
          <a:prstGeom prst="rect">
            <a:avLst/>
          </a:prstGeom>
          <a:noFill/>
        </p:spPr>
        <p:txBody>
          <a:bodyPr wrap="square">
            <a:spAutoFit/>
          </a:bodyPr>
          <a:lstStyle/>
          <a:p>
            <a:pPr marL="0" marR="0" lvl="0" indent="0" algn="l" defTabSz="914400" rtl="0" eaLnBrk="1" fontAlgn="auto" latinLnBrk="0" hangingPunct="1">
              <a:lnSpc>
                <a:spcPct val="150000"/>
              </a:lnSpc>
              <a:spcBef>
                <a:spcPts val="3000"/>
              </a:spcBef>
              <a:spcAft>
                <a:spcPct val="0"/>
              </a:spcAft>
              <a:buClrTx/>
              <a:buSzTx/>
              <a:buFontTx/>
              <a:buNone/>
              <a:defRPr/>
            </a:pPr>
            <a:r>
              <a:rPr kumimoji="0" lang="en-US" altLang="zh-CN" sz="2400" b="1" i="0" u="none" strike="noStrike" kern="1200" cap="none" spc="0" normalizeH="0" baseline="0" noProof="0">
                <a:ln>
                  <a:noFill/>
                </a:ln>
                <a:solidFill>
                  <a:srgbClr val="31ACB4"/>
                </a:solidFill>
                <a:effectLst/>
                <a:uLnTx/>
                <a:uFillTx/>
                <a:latin typeface="华文新魏" panose="02010800040101010101" pitchFamily="2" charset="-122"/>
                <a:ea typeface="华文新魏" panose="02010800040101010101" pitchFamily="2" charset="-122"/>
              </a:rPr>
              <a:t>1.</a:t>
            </a:r>
            <a:r>
              <a:rPr kumimoji="0" lang="zh-CN" altLang="en-US" sz="2400" b="1" i="0" u="none" strike="noStrike" kern="1200" cap="none" spc="0" normalizeH="0" baseline="0" noProof="0">
                <a:ln>
                  <a:noFill/>
                </a:ln>
                <a:solidFill>
                  <a:srgbClr val="31ACB4"/>
                </a:solidFill>
                <a:effectLst/>
                <a:uLnTx/>
                <a:uFillTx/>
                <a:latin typeface="华文新魏" panose="02010800040101010101" pitchFamily="2" charset="-122"/>
                <a:ea typeface="华文新魏" panose="02010800040101010101" pitchFamily="2" charset="-122"/>
              </a:rPr>
              <a:t>我国电子商务起步较早</a:t>
            </a:r>
            <a:endParaRPr kumimoji="0" lang="en-US" altLang="zh-CN" sz="2400" b="1" i="0" u="none" strike="noStrike" kern="1200" cap="none" spc="0" normalizeH="0" baseline="0" noProof="0">
              <a:ln>
                <a:noFill/>
              </a:ln>
              <a:solidFill>
                <a:srgbClr val="31ACB4"/>
              </a:solidFill>
              <a:effectLst/>
              <a:uLnTx/>
              <a:uFillTx/>
              <a:latin typeface="华文新魏" panose="02010800040101010101" pitchFamily="2" charset="-122"/>
              <a:ea typeface="华文新魏" panose="02010800040101010101" pitchFamily="2" charset="-122"/>
            </a:endParaRPr>
          </a:p>
        </p:txBody>
      </p:sp>
      <p:graphicFrame>
        <p:nvGraphicFramePr>
          <p:cNvPr id="2" name="图示 1"/>
          <p:cNvGraphicFramePr/>
          <p:nvPr/>
        </p:nvGraphicFramePr>
        <p:xfrm>
          <a:off x="1043608" y="1219160"/>
          <a:ext cx="6840760" cy="36568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8" name="Picture 3"/>
          <p:cNvPicPr>
            <a:picLocks noChangeAspect="1"/>
          </p:cNvPicPr>
          <p:nvPr/>
        </p:nvPicPr>
        <p:blipFill>
          <a:blip r:embed="rId9"/>
          <a:stretch>
            <a:fillRect/>
          </a:stretch>
        </p:blipFill>
        <p:spPr>
          <a:xfrm flipH="1">
            <a:off x="11328400" y="10858500"/>
            <a:ext cx="0" cy="0"/>
          </a:xfrm>
          <a:prstGeom prst="rect">
            <a:avLst/>
          </a:prstGeom>
          <a:ln>
            <a:noFill/>
          </a:ln>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up)">
                                      <p:cBhvr>
                                        <p:cTn id="7" dur="500"/>
                                        <p:tgtEl>
                                          <p:spTgt spid="35"/>
                                        </p:tgtEl>
                                      </p:cBhvr>
                                    </p:animEffect>
                                  </p:childTnLst>
                                </p:cTn>
                              </p:par>
                              <p:par>
                                <p:cTn id="8" presetID="22" presetClass="entr" presetSubtype="4"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wipe(down)">
                                      <p:cBhvr>
                                        <p:cTn id="10" dur="500"/>
                                        <p:tgtEl>
                                          <p:spTgt spid="34"/>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2"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txBox="1"/>
          <p:nvPr/>
        </p:nvSpPr>
        <p:spPr>
          <a:xfrm>
            <a:off x="611560" y="485754"/>
            <a:ext cx="5201147"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en-US" altLang="zh-CN" sz="2400" b="1">
                <a:solidFill>
                  <a:srgbClr val="31ACB4"/>
                </a:solidFill>
                <a:latin typeface="华文新魏" panose="02010800040101010101" pitchFamily="2" charset="-122"/>
                <a:ea typeface="华文新魏" panose="02010800040101010101" pitchFamily="2" charset="-122"/>
              </a:rPr>
              <a:t>2.</a:t>
            </a:r>
            <a:r>
              <a:rPr lang="zh-CN" altLang="en-US" sz="2400" b="1">
                <a:solidFill>
                  <a:srgbClr val="31ACB4"/>
                </a:solidFill>
                <a:latin typeface="华文新魏" panose="02010800040101010101" pitchFamily="2" charset="-122"/>
                <a:ea typeface="华文新魏" panose="02010800040101010101" pitchFamily="2" charset="-122"/>
              </a:rPr>
              <a:t>电子商务活动已经渗透到各个领域</a:t>
            </a:r>
          </a:p>
        </p:txBody>
      </p:sp>
      <p:pic>
        <p:nvPicPr>
          <p:cNvPr id="34" name="图片 33"/>
          <p:cNvPicPr>
            <a:picLocks noChangeAspect="1"/>
          </p:cNvPicPr>
          <p:nvPr/>
        </p:nvPicPr>
        <p:blipFill>
          <a:blip r:embed="rId3"/>
          <a:stretch>
            <a:fillRect/>
          </a:stretch>
        </p:blipFill>
        <p:spPr>
          <a:xfrm rot="2854581">
            <a:off x="-4212140" y="468484"/>
            <a:ext cx="6855716" cy="5996349"/>
          </a:xfrm>
          <a:prstGeom prst="rect">
            <a:avLst/>
          </a:prstGeom>
        </p:spPr>
      </p:pic>
      <p:pic>
        <p:nvPicPr>
          <p:cNvPr id="35" name="图片 34"/>
          <p:cNvPicPr>
            <a:picLocks noChangeAspect="1"/>
          </p:cNvPicPr>
          <p:nvPr/>
        </p:nvPicPr>
        <p:blipFill>
          <a:blip r:embed="rId3"/>
          <a:stretch>
            <a:fillRect/>
          </a:stretch>
        </p:blipFill>
        <p:spPr>
          <a:xfrm rot="15931791" flipH="1">
            <a:off x="5912531" y="-2322681"/>
            <a:ext cx="6855716" cy="5996349"/>
          </a:xfrm>
          <a:prstGeom prst="rect">
            <a:avLst/>
          </a:prstGeom>
        </p:spPr>
      </p:pic>
      <p:sp>
        <p:nvSpPr>
          <p:cNvPr id="2" name="文本框 1"/>
          <p:cNvSpPr txBox="1"/>
          <p:nvPr/>
        </p:nvSpPr>
        <p:spPr>
          <a:xfrm>
            <a:off x="1079612" y="987574"/>
            <a:ext cx="6984776" cy="4025234"/>
          </a:xfrm>
          <a:prstGeom prst="foldedCorner">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indent="457200">
              <a:lnSpc>
                <a:spcPct val="150000"/>
              </a:lnSpc>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电子信息产业发展研究院于</a:t>
            </a:r>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2007</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年</a:t>
            </a:r>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8</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月对我国企业信息化建设现状的调查结果显示，</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endParaRPr>
          </a:p>
          <a:p>
            <a:pPr indent="457200">
              <a:lnSpc>
                <a:spcPct val="150000"/>
              </a:lnSpc>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在接受调查的北京、上海、广州等</a:t>
            </a:r>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10</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个主要城市的机械、电子、汽车、电力等</a:t>
            </a:r>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13</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个行业中，有 </a:t>
            </a:r>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60.3%</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的企业参与了电子商务。从另一个侧面反映我国电子商务发展水平的是，到</a:t>
            </a:r>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2007</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年底我国政府机构中已有</a:t>
            </a:r>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86</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个部委和国务院直属机构加入“政府上网工程”行列，</a:t>
            </a:r>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31</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个省、市、 自治区政府通过“全国办公业务资源网”实现了业务联网。而“十二金工程”的推进，将很快实现海关、商检、税务、外汇管理、统计、银行等及企业之间及时准确的信息数据传递与交换，为电子商务的普及打下坚实基础。 </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up)">
                                      <p:cBhvr>
                                        <p:cTn id="7" dur="500"/>
                                        <p:tgtEl>
                                          <p:spTgt spid="35"/>
                                        </p:tgtEl>
                                      </p:cBhvr>
                                    </p:animEffect>
                                  </p:childTnLst>
                                </p:cTn>
                              </p:par>
                              <p:par>
                                <p:cTn id="8" presetID="22" presetClass="entr" presetSubtype="4"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wipe(down)">
                                      <p:cBhvr>
                                        <p:cTn id="10" dur="500"/>
                                        <p:tgtEl>
                                          <p:spTgt spid="34"/>
                                        </p:tgtEl>
                                      </p:cBhvr>
                                    </p:animEffect>
                                  </p:childTnLst>
                                </p:cTn>
                              </p:par>
                            </p:childTnLst>
                          </p:cTn>
                        </p:par>
                        <p:par>
                          <p:cTn id="11" fill="hold" nodeType="afterGroup">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additive="base">
                                        <p:cTn id="14" dur="500" fill="hold"/>
                                        <p:tgtEl>
                                          <p:spTgt spid="33"/>
                                        </p:tgtEl>
                                        <p:attrNameLst>
                                          <p:attrName>ppt_x</p:attrName>
                                        </p:attrNameLst>
                                      </p:cBhvr>
                                      <p:tavLst>
                                        <p:tav tm="0">
                                          <p:val>
                                            <p:strVal val="#ppt_x"/>
                                          </p:val>
                                        </p:tav>
                                        <p:tav tm="100000">
                                          <p:val>
                                            <p:strVal val="#ppt_x"/>
                                          </p:val>
                                        </p:tav>
                                      </p:tavLst>
                                    </p:anim>
                                    <p:anim calcmode="lin" valueType="num">
                                      <p:cBhvr additive="base">
                                        <p:cTn id="15" dur="500" fill="hold"/>
                                        <p:tgtEl>
                                          <p:spTgt spid="33"/>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5F301DF9-DDD2-47A5-82EC-1CBC58B6A1EB}"/>
              </a:ext>
            </a:extLst>
          </p:cNvPr>
          <p:cNvSpPr txBox="1"/>
          <p:nvPr/>
        </p:nvSpPr>
        <p:spPr>
          <a:xfrm>
            <a:off x="388996" y="890889"/>
            <a:ext cx="8367661" cy="3293081"/>
          </a:xfrm>
          <a:prstGeom prst="rect">
            <a:avLst/>
          </a:prstGeom>
          <a:noFill/>
        </p:spPr>
        <p:txBody>
          <a:bodyPr wrap="square" rtlCol="0" anchor="t">
            <a:spAutoFit/>
          </a:bodyPr>
          <a:lstStyle/>
          <a:p>
            <a:pPr indent="458816" algn="just">
              <a:lnSpc>
                <a:spcPct val="150000"/>
              </a:lnSpc>
              <a:spcBef>
                <a:spcPts val="750"/>
              </a:spcBef>
            </a:pPr>
            <a:r>
              <a:rPr lang="zh-CN" altLang="en-US" sz="1949" dirty="0">
                <a:solidFill>
                  <a:schemeClr val="accent2"/>
                </a:solidFill>
                <a:latin typeface="+mj-lt"/>
                <a:ea typeface="黑体" panose="02010609060101010101" pitchFamily="49" charset="-122"/>
                <a:cs typeface="+mn-ea"/>
              </a:rPr>
              <a:t>电子商务改变了企业的经营管理模式。在电子商务构架下，企业信息传递的方式由单向的“一对多”到双向的“多对多”转换，信息无须经过中间环节就可以到达沟通的双方，效率明显提高。一位外资企业的员工说：“自公司开展移动电子商务以来，我们随时随地都能了解最新的商机，随时随地都可以和客户取得联系，业务越来越好开展了。”</a:t>
            </a:r>
          </a:p>
          <a:p>
            <a:pPr indent="458816" algn="just">
              <a:lnSpc>
                <a:spcPct val="150000"/>
              </a:lnSpc>
              <a:spcBef>
                <a:spcPts val="750"/>
              </a:spcBef>
            </a:pPr>
            <a:r>
              <a:rPr lang="zh-CN" altLang="en-US" sz="1949" dirty="0">
                <a:solidFill>
                  <a:srgbClr val="C00000"/>
                </a:solidFill>
                <a:latin typeface="+mj-lt"/>
                <a:ea typeface="黑体" panose="02010609060101010101" pitchFamily="49" charset="-122"/>
                <a:cs typeface="+mn-ea"/>
              </a:rPr>
              <a:t>那么，究竟什么是电子商务呢？电子商务的分类是怎样的？电子商务的一般框架是什么？电子商务发展趋势是怎样的？</a:t>
            </a:r>
            <a:endParaRPr lang="zh-CN" altLang="en-US" sz="1799" dirty="0">
              <a:solidFill>
                <a:srgbClr val="C00000"/>
              </a:solidFill>
              <a:latin typeface="+mj-lt"/>
              <a:ea typeface="黑体" panose="02010609060101010101" pitchFamily="49" charset="-122"/>
              <a:cs typeface="+mn-ea"/>
            </a:endParaRPr>
          </a:p>
        </p:txBody>
      </p:sp>
    </p:spTree>
    <p:extLst>
      <p:ext uri="{BB962C8B-B14F-4D97-AF65-F5344CB8AC3E}">
        <p14:creationId xmlns:p14="http://schemas.microsoft.com/office/powerpoint/2010/main" val="3280588714"/>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a:blip r:embed="rId3"/>
          <a:stretch>
            <a:fillRect/>
          </a:stretch>
        </p:blipFill>
        <p:spPr>
          <a:xfrm rot="3067736">
            <a:off x="-4163466" y="1552183"/>
            <a:ext cx="6855716" cy="5996349"/>
          </a:xfrm>
          <a:prstGeom prst="rect">
            <a:avLst/>
          </a:prstGeom>
        </p:spPr>
      </p:pic>
      <p:pic>
        <p:nvPicPr>
          <p:cNvPr id="35" name="图片 34"/>
          <p:cNvPicPr>
            <a:picLocks noChangeAspect="1"/>
          </p:cNvPicPr>
          <p:nvPr/>
        </p:nvPicPr>
        <p:blipFill>
          <a:blip r:embed="rId3"/>
          <a:stretch>
            <a:fillRect/>
          </a:stretch>
        </p:blipFill>
        <p:spPr>
          <a:xfrm rot="15931791" flipH="1">
            <a:off x="5912531" y="-2322681"/>
            <a:ext cx="6855716" cy="5996349"/>
          </a:xfrm>
          <a:prstGeom prst="rect">
            <a:avLst/>
          </a:prstGeom>
        </p:spPr>
      </p:pic>
      <p:pic>
        <p:nvPicPr>
          <p:cNvPr id="8" name="图形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85709" y="3028950"/>
            <a:ext cx="2155574" cy="2155574"/>
          </a:xfrm>
          <a:prstGeom prst="rect">
            <a:avLst/>
          </a:prstGeom>
        </p:spPr>
      </p:pic>
      <p:pic>
        <p:nvPicPr>
          <p:cNvPr id="5" name="图形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0262" y="441641"/>
            <a:ext cx="3240360" cy="2587309"/>
          </a:xfrm>
          <a:prstGeom prst="rect">
            <a:avLst/>
          </a:prstGeom>
        </p:spPr>
      </p:pic>
      <p:sp>
        <p:nvSpPr>
          <p:cNvPr id="2" name="文本框 1"/>
          <p:cNvSpPr txBox="1"/>
          <p:nvPr/>
        </p:nvSpPr>
        <p:spPr>
          <a:xfrm>
            <a:off x="395536" y="214566"/>
            <a:ext cx="7416824" cy="2357184"/>
          </a:xfrm>
          <a:prstGeom prst="rect">
            <a:avLst/>
          </a:prstGeom>
          <a:noFill/>
        </p:spPr>
        <p:txBody>
          <a:bodyPr wrap="square" rtlCol="0">
            <a:spAutoFit/>
          </a:bodyPr>
          <a:lstStyle/>
          <a:p>
            <a:pPr indent="457200">
              <a:lnSpc>
                <a:spcPct val="150000"/>
              </a:lnSpc>
            </a:pPr>
            <a:r>
              <a:rPr lang="en-US" altLang="zh-CN" sz="2000" b="1">
                <a:solidFill>
                  <a:srgbClr val="31ACB4"/>
                </a:solidFill>
                <a:latin typeface="微软雅黑" panose="020B0503020204020204" pitchFamily="34" charset="-122"/>
                <a:ea typeface="微软雅黑" panose="020B0503020204020204" pitchFamily="34" charset="-122"/>
              </a:rPr>
              <a:t>3.</a:t>
            </a:r>
            <a:r>
              <a:rPr lang="zh-CN" altLang="en-US" sz="2000" b="1">
                <a:solidFill>
                  <a:srgbClr val="31ACB4"/>
                </a:solidFill>
                <a:latin typeface="微软雅黑" panose="020B0503020204020204" pitchFamily="34" charset="-122"/>
                <a:ea typeface="微软雅黑" panose="020B0503020204020204" pitchFamily="34" charset="-122"/>
              </a:rPr>
              <a:t>电子商务发展总体水平不高</a:t>
            </a:r>
            <a:endParaRPr lang="en-US" altLang="zh-CN" sz="2000" b="1">
              <a:solidFill>
                <a:srgbClr val="31ACB4"/>
              </a:solidFill>
              <a:latin typeface="微软雅黑" panose="020B0503020204020204" pitchFamily="34" charset="-122"/>
              <a:ea typeface="微软雅黑" panose="020B0503020204020204" pitchFamily="34" charset="-122"/>
            </a:endParaRPr>
          </a:p>
          <a:p>
            <a:pPr indent="457200">
              <a:lnSpc>
                <a:spcPct val="150000"/>
              </a:lnSpc>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电子商务是一种以信息互联网络为载体的商务活动新模式，它的发展受制于信息网络基础设施水平和对应于网络经济的社会法规、诚信环境状况。尽管政府高度重视电子商务的发展，但我国毕竟是发展中国家，各项社会性基础设施不甚完备，与发达国家相比仍有较大差距。而保障电子商务活动规范、安全运行的社会法规、诚信环境不完备，则是制约我国电子商务发展的更直接、更深层的因素。</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1222908" y="3147814"/>
            <a:ext cx="7344816" cy="1618520"/>
          </a:xfrm>
          <a:prstGeom prst="rect">
            <a:avLst/>
          </a:prstGeom>
          <a:noFill/>
        </p:spPr>
        <p:txBody>
          <a:bodyPr wrap="square">
            <a:spAutoFit/>
          </a:bodyPr>
          <a:lstStyle/>
          <a:p>
            <a:pPr marL="0" marR="0" lvl="0" indent="457200" algn="l" defTabSz="914400" rtl="0" eaLnBrk="1" fontAlgn="auto" latinLnBrk="0" hangingPunct="1">
              <a:lnSpc>
                <a:spcPct val="150000"/>
              </a:lnSpc>
              <a:spcBef>
                <a:spcPct val="0"/>
              </a:spcBef>
              <a:spcAft>
                <a:spcPct val="0"/>
              </a:spcAft>
              <a:buClrTx/>
              <a:buSzTx/>
              <a:buFontTx/>
              <a:buNone/>
              <a:defRPr/>
            </a:pPr>
            <a:r>
              <a:rPr kumimoji="0" lang="en-US" altLang="zh-CN" sz="2000" b="1" i="0" u="none" strike="noStrike" kern="1200" cap="none" spc="0" normalizeH="0" baseline="0" noProof="0">
                <a:ln>
                  <a:noFill/>
                </a:ln>
                <a:solidFill>
                  <a:srgbClr val="31ACB4"/>
                </a:solidFill>
                <a:effectLst/>
                <a:uLnTx/>
                <a:uFillTx/>
                <a:latin typeface="微软雅黑" panose="020B0503020204020204" pitchFamily="34" charset="-122"/>
                <a:ea typeface="微软雅黑" panose="020B0503020204020204" pitchFamily="34" charset="-122"/>
                <a:cs typeface="+mn-cs"/>
              </a:rPr>
              <a:t>4.</a:t>
            </a:r>
            <a:r>
              <a:rPr kumimoji="0" lang="zh-CN" altLang="en-US" sz="2000" b="1" i="0" u="none" strike="noStrike" kern="1200" cap="none" spc="0" normalizeH="0" baseline="0" noProof="0">
                <a:ln>
                  <a:noFill/>
                </a:ln>
                <a:solidFill>
                  <a:srgbClr val="31ACB4"/>
                </a:solidFill>
                <a:effectLst/>
                <a:uLnTx/>
                <a:uFillTx/>
                <a:latin typeface="微软雅黑" panose="020B0503020204020204" pitchFamily="34" charset="-122"/>
                <a:ea typeface="微软雅黑" panose="020B0503020204020204" pitchFamily="34" charset="-122"/>
                <a:cs typeface="+mn-cs"/>
              </a:rPr>
              <a:t>地区发展不平衡</a:t>
            </a:r>
            <a:endParaRPr kumimoji="0" lang="en-US" altLang="zh-CN" sz="2000" b="1" i="0" u="none" strike="noStrike" kern="1200" cap="none" spc="0" normalizeH="0" baseline="0" noProof="0">
              <a:ln>
                <a:noFill/>
              </a:ln>
              <a:solidFill>
                <a:srgbClr val="31ACB4"/>
              </a:solidFill>
              <a:effectLst/>
              <a:uLnTx/>
              <a:uFillTx/>
              <a:latin typeface="微软雅黑" panose="020B0503020204020204" pitchFamily="34" charset="-122"/>
              <a:ea typeface="微软雅黑" panose="020B0503020204020204" pitchFamily="34" charset="-122"/>
              <a:cs typeface="+mn-cs"/>
            </a:endParaRPr>
          </a:p>
          <a:p>
            <a:pPr marL="0" marR="0" lvl="0" indent="457200" algn="l" defTabSz="914400" rtl="0" eaLnBrk="1" fontAlgn="auto" latinLnBrk="0" hangingPunct="1">
              <a:lnSpc>
                <a:spcPct val="150000"/>
              </a:lnSpc>
              <a:spcBef>
                <a:spcPct val="0"/>
              </a:spcBef>
              <a:spcAft>
                <a:spcPct val="0"/>
              </a:spcAft>
              <a:buClrTx/>
              <a:buSzTx/>
              <a:buFontTx/>
              <a:buNone/>
              <a:defRPr/>
            </a:pPr>
            <a:r>
              <a:rPr kumimoji="0" lang="zh-CN" altLang="en-US" sz="1600" b="0" i="0" u="none" strike="noStrike" kern="1200" cap="none" spc="0" normalizeH="0" baseline="0"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我国经济在行业和地域上发展不平衡，东南沿海与中西部地区存在很大的差异，因此造成了电子商务发展的不平衡。目前，沿海地区电子商务发展比中西部地区快，沿海地区城市的电子商务发展比乡镇要快。</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up)">
                                      <p:cBhvr>
                                        <p:cTn id="7" dur="500"/>
                                        <p:tgtEl>
                                          <p:spTgt spid="35"/>
                                        </p:tgtEl>
                                      </p:cBhvr>
                                    </p:animEffect>
                                  </p:childTnLst>
                                </p:cTn>
                              </p:par>
                              <p:par>
                                <p:cTn id="8" presetID="22" presetClass="entr" presetSubtype="4"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wipe(down)">
                                      <p:cBhvr>
                                        <p:cTn id="10" dur="500"/>
                                        <p:tgtEl>
                                          <p:spTgt spid="3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nodeType="afterGroup">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txBox="1"/>
          <p:nvPr/>
        </p:nvSpPr>
        <p:spPr>
          <a:xfrm>
            <a:off x="450973" y="296017"/>
            <a:ext cx="4506208"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2400" b="1">
                <a:solidFill>
                  <a:srgbClr val="384DE8"/>
                </a:solidFill>
                <a:latin typeface="微软雅黑" panose="020B0503020204020204" pitchFamily="34" charset="-122"/>
                <a:ea typeface="微软雅黑" panose="020B0503020204020204" pitchFamily="34" charset="-122"/>
              </a:rPr>
              <a:t>二、电子商务的发展趋势 </a:t>
            </a:r>
          </a:p>
        </p:txBody>
      </p:sp>
      <p:pic>
        <p:nvPicPr>
          <p:cNvPr id="34" name="图片 33"/>
          <p:cNvPicPr>
            <a:picLocks noChangeAspect="1"/>
          </p:cNvPicPr>
          <p:nvPr/>
        </p:nvPicPr>
        <p:blipFill>
          <a:blip r:embed="rId3"/>
          <a:stretch>
            <a:fillRect/>
          </a:stretch>
        </p:blipFill>
        <p:spPr>
          <a:xfrm rot="2854581">
            <a:off x="-4212140" y="468484"/>
            <a:ext cx="6855716" cy="5996349"/>
          </a:xfrm>
          <a:prstGeom prst="rect">
            <a:avLst/>
          </a:prstGeom>
        </p:spPr>
      </p:pic>
      <p:pic>
        <p:nvPicPr>
          <p:cNvPr id="35" name="图片 34"/>
          <p:cNvPicPr>
            <a:picLocks noChangeAspect="1"/>
          </p:cNvPicPr>
          <p:nvPr/>
        </p:nvPicPr>
        <p:blipFill>
          <a:blip r:embed="rId3"/>
          <a:stretch>
            <a:fillRect/>
          </a:stretch>
        </p:blipFill>
        <p:spPr>
          <a:xfrm rot="15931791" flipH="1">
            <a:off x="5912531" y="-2322681"/>
            <a:ext cx="6855716" cy="5996349"/>
          </a:xfrm>
          <a:prstGeom prst="rect">
            <a:avLst/>
          </a:prstGeom>
        </p:spPr>
      </p:pic>
      <p:sp>
        <p:nvSpPr>
          <p:cNvPr id="2" name="文本框 1"/>
          <p:cNvSpPr txBox="1"/>
          <p:nvPr/>
        </p:nvSpPr>
        <p:spPr>
          <a:xfrm>
            <a:off x="735045" y="717027"/>
            <a:ext cx="7308812" cy="1156855"/>
          </a:xfrm>
          <a:prstGeom prst="rect">
            <a:avLst/>
          </a:prstGeom>
          <a:noFill/>
        </p:spPr>
        <p:txBody>
          <a:bodyPr wrap="square" rtlCol="0">
            <a:spAutoFit/>
          </a:bodyPr>
          <a:lstStyle/>
          <a:p>
            <a:pPr indent="457200">
              <a:lnSpc>
                <a:spcPct val="150000"/>
              </a:lnSpc>
            </a:pPr>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21</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世纪将进入电子商务时代，这是社会发展的必然，人们将别无选择地生活在电子商务时代。</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endParaRPr>
          </a:p>
          <a:p>
            <a:pPr indent="457200">
              <a:lnSpc>
                <a:spcPct val="150000"/>
              </a:lnSpc>
            </a:pP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1642643" y="1487071"/>
            <a:ext cx="1991540" cy="3003999"/>
            <a:chOff x="2477041" y="765569"/>
            <a:chExt cx="2287867" cy="3394963"/>
          </a:xfrm>
        </p:grpSpPr>
        <p:grpSp>
          <p:nvGrpSpPr>
            <p:cNvPr id="7" name="组合 6"/>
            <p:cNvGrpSpPr/>
            <p:nvPr/>
          </p:nvGrpSpPr>
          <p:grpSpPr>
            <a:xfrm flipH="1">
              <a:off x="3118043" y="765569"/>
              <a:ext cx="1646865" cy="3394963"/>
              <a:chOff x="3509" y="406"/>
              <a:chExt cx="1485" cy="3131"/>
            </a:xfrm>
          </p:grpSpPr>
          <p:sp>
            <p:nvSpPr>
              <p:cNvPr id="16" name="任意多边形: 形状 15"/>
              <p:cNvSpPr/>
              <p:nvPr/>
            </p:nvSpPr>
            <p:spPr bwMode="auto">
              <a:xfrm>
                <a:off x="4921" y="1988"/>
                <a:ext cx="24" cy="23"/>
              </a:xfrm>
              <a:custGeom>
                <a:avLst/>
                <a:gdLst>
                  <a:gd name="T0" fmla="*/ 12 w 12"/>
                  <a:gd name="T1" fmla="*/ 7 h 12"/>
                  <a:gd name="T2" fmla="*/ 11 w 12"/>
                  <a:gd name="T3" fmla="*/ 6 h 12"/>
                  <a:gd name="T4" fmla="*/ 11 w 12"/>
                  <a:gd name="T5" fmla="*/ 5 h 12"/>
                  <a:gd name="T6" fmla="*/ 12 w 12"/>
                  <a:gd name="T7" fmla="*/ 5 h 12"/>
                  <a:gd name="T8" fmla="*/ 12 w 12"/>
                  <a:gd name="T9" fmla="*/ 4 h 12"/>
                  <a:gd name="T10" fmla="*/ 12 w 12"/>
                  <a:gd name="T11" fmla="*/ 3 h 12"/>
                  <a:gd name="T12" fmla="*/ 10 w 12"/>
                  <a:gd name="T13" fmla="*/ 2 h 12"/>
                  <a:gd name="T14" fmla="*/ 10 w 12"/>
                  <a:gd name="T15" fmla="*/ 3 h 12"/>
                  <a:gd name="T16" fmla="*/ 9 w 12"/>
                  <a:gd name="T17" fmla="*/ 2 h 12"/>
                  <a:gd name="T18" fmla="*/ 9 w 12"/>
                  <a:gd name="T19" fmla="*/ 1 h 12"/>
                  <a:gd name="T20" fmla="*/ 9 w 12"/>
                  <a:gd name="T21" fmla="*/ 0 h 12"/>
                  <a:gd name="T22" fmla="*/ 8 w 12"/>
                  <a:gd name="T23" fmla="*/ 0 h 12"/>
                  <a:gd name="T24" fmla="*/ 7 w 12"/>
                  <a:gd name="T25" fmla="*/ 0 h 12"/>
                  <a:gd name="T26" fmla="*/ 6 w 12"/>
                  <a:gd name="T27" fmla="*/ 1 h 12"/>
                  <a:gd name="T28" fmla="*/ 5 w 12"/>
                  <a:gd name="T29" fmla="*/ 1 h 12"/>
                  <a:gd name="T30" fmla="*/ 5 w 12"/>
                  <a:gd name="T31" fmla="*/ 0 h 12"/>
                  <a:gd name="T32" fmla="*/ 4 w 12"/>
                  <a:gd name="T33" fmla="*/ 0 h 12"/>
                  <a:gd name="T34" fmla="*/ 3 w 12"/>
                  <a:gd name="T35" fmla="*/ 0 h 12"/>
                  <a:gd name="T36" fmla="*/ 3 w 12"/>
                  <a:gd name="T37" fmla="*/ 1 h 12"/>
                  <a:gd name="T38" fmla="*/ 3 w 12"/>
                  <a:gd name="T39" fmla="*/ 2 h 12"/>
                  <a:gd name="T40" fmla="*/ 2 w 12"/>
                  <a:gd name="T41" fmla="*/ 3 h 12"/>
                  <a:gd name="T42" fmla="*/ 2 w 12"/>
                  <a:gd name="T43" fmla="*/ 3 h 12"/>
                  <a:gd name="T44" fmla="*/ 0 w 12"/>
                  <a:gd name="T45" fmla="*/ 3 h 12"/>
                  <a:gd name="T46" fmla="*/ 0 w 12"/>
                  <a:gd name="T47" fmla="*/ 4 h 12"/>
                  <a:gd name="T48" fmla="*/ 1 w 12"/>
                  <a:gd name="T49" fmla="*/ 5 h 12"/>
                  <a:gd name="T50" fmla="*/ 1 w 12"/>
                  <a:gd name="T51" fmla="*/ 5 h 12"/>
                  <a:gd name="T52" fmla="*/ 1 w 12"/>
                  <a:gd name="T53" fmla="*/ 6 h 12"/>
                  <a:gd name="T54" fmla="*/ 1 w 12"/>
                  <a:gd name="T55" fmla="*/ 7 h 12"/>
                  <a:gd name="T56" fmla="*/ 0 w 12"/>
                  <a:gd name="T57" fmla="*/ 8 h 12"/>
                  <a:gd name="T58" fmla="*/ 1 w 12"/>
                  <a:gd name="T59" fmla="*/ 9 h 12"/>
                  <a:gd name="T60" fmla="*/ 2 w 12"/>
                  <a:gd name="T61" fmla="*/ 9 h 12"/>
                  <a:gd name="T62" fmla="*/ 2 w 12"/>
                  <a:gd name="T63" fmla="*/ 9 h 12"/>
                  <a:gd name="T64" fmla="*/ 3 w 12"/>
                  <a:gd name="T65" fmla="*/ 10 h 12"/>
                  <a:gd name="T66" fmla="*/ 3 w 12"/>
                  <a:gd name="T67" fmla="*/ 10 h 12"/>
                  <a:gd name="T68" fmla="*/ 3 w 12"/>
                  <a:gd name="T69" fmla="*/ 11 h 12"/>
                  <a:gd name="T70" fmla="*/ 4 w 12"/>
                  <a:gd name="T71" fmla="*/ 12 h 12"/>
                  <a:gd name="T72" fmla="*/ 5 w 12"/>
                  <a:gd name="T73" fmla="*/ 11 h 12"/>
                  <a:gd name="T74" fmla="*/ 6 w 12"/>
                  <a:gd name="T75" fmla="*/ 11 h 12"/>
                  <a:gd name="T76" fmla="*/ 7 w 12"/>
                  <a:gd name="T77" fmla="*/ 11 h 12"/>
                  <a:gd name="T78" fmla="*/ 7 w 12"/>
                  <a:gd name="T79" fmla="*/ 11 h 12"/>
                  <a:gd name="T80" fmla="*/ 8 w 12"/>
                  <a:gd name="T81" fmla="*/ 12 h 12"/>
                  <a:gd name="T82" fmla="*/ 9 w 12"/>
                  <a:gd name="T83" fmla="*/ 11 h 12"/>
                  <a:gd name="T84" fmla="*/ 9 w 12"/>
                  <a:gd name="T85" fmla="*/ 10 h 12"/>
                  <a:gd name="T86" fmla="*/ 9 w 12"/>
                  <a:gd name="T87" fmla="*/ 9 h 12"/>
                  <a:gd name="T88" fmla="*/ 10 w 12"/>
                  <a:gd name="T89" fmla="*/ 9 h 12"/>
                  <a:gd name="T90" fmla="*/ 11 w 12"/>
                  <a:gd name="T91" fmla="*/ 9 h 12"/>
                  <a:gd name="T92" fmla="*/ 12 w 12"/>
                  <a:gd name="T93" fmla="*/ 9 h 12"/>
                  <a:gd name="T94" fmla="*/ 12 w 12"/>
                  <a:gd name="T95" fmla="*/ 8 h 12"/>
                  <a:gd name="T96" fmla="*/ 12 w 12"/>
                  <a:gd name="T97" fmla="*/ 7 h 12"/>
                  <a:gd name="T98" fmla="*/ 7 w 12"/>
                  <a:gd name="T99" fmla="*/ 8 h 12"/>
                  <a:gd name="T100" fmla="*/ 4 w 12"/>
                  <a:gd name="T101" fmla="*/ 7 h 12"/>
                  <a:gd name="T102" fmla="*/ 5 w 12"/>
                  <a:gd name="T103" fmla="*/ 4 h 12"/>
                  <a:gd name="T104" fmla="*/ 8 w 12"/>
                  <a:gd name="T105" fmla="*/ 5 h 12"/>
                  <a:gd name="T106" fmla="*/ 7 w 12"/>
                  <a:gd name="T107"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 h="12">
                    <a:moveTo>
                      <a:pt x="12" y="7"/>
                    </a:moveTo>
                    <a:cubicBezTo>
                      <a:pt x="11" y="6"/>
                      <a:pt x="11" y="6"/>
                      <a:pt x="11" y="6"/>
                    </a:cubicBezTo>
                    <a:cubicBezTo>
                      <a:pt x="11" y="6"/>
                      <a:pt x="11" y="6"/>
                      <a:pt x="11" y="5"/>
                    </a:cubicBezTo>
                    <a:cubicBezTo>
                      <a:pt x="12" y="5"/>
                      <a:pt x="12" y="5"/>
                      <a:pt x="12" y="5"/>
                    </a:cubicBezTo>
                    <a:cubicBezTo>
                      <a:pt x="12" y="5"/>
                      <a:pt x="12" y="4"/>
                      <a:pt x="12" y="4"/>
                    </a:cubicBezTo>
                    <a:cubicBezTo>
                      <a:pt x="12" y="3"/>
                      <a:pt x="12" y="3"/>
                      <a:pt x="12" y="3"/>
                    </a:cubicBezTo>
                    <a:cubicBezTo>
                      <a:pt x="11" y="2"/>
                      <a:pt x="11" y="2"/>
                      <a:pt x="10" y="2"/>
                    </a:cubicBezTo>
                    <a:cubicBezTo>
                      <a:pt x="10" y="3"/>
                      <a:pt x="10" y="3"/>
                      <a:pt x="10" y="3"/>
                    </a:cubicBezTo>
                    <a:cubicBezTo>
                      <a:pt x="9" y="3"/>
                      <a:pt x="9" y="2"/>
                      <a:pt x="9" y="2"/>
                    </a:cubicBezTo>
                    <a:cubicBezTo>
                      <a:pt x="9" y="1"/>
                      <a:pt x="9" y="1"/>
                      <a:pt x="9" y="1"/>
                    </a:cubicBezTo>
                    <a:cubicBezTo>
                      <a:pt x="9" y="1"/>
                      <a:pt x="9" y="0"/>
                      <a:pt x="9" y="0"/>
                    </a:cubicBezTo>
                    <a:cubicBezTo>
                      <a:pt x="8" y="0"/>
                      <a:pt x="8" y="0"/>
                      <a:pt x="8" y="0"/>
                    </a:cubicBezTo>
                    <a:cubicBezTo>
                      <a:pt x="7" y="0"/>
                      <a:pt x="7" y="0"/>
                      <a:pt x="7" y="0"/>
                    </a:cubicBezTo>
                    <a:cubicBezTo>
                      <a:pt x="6" y="1"/>
                      <a:pt x="6" y="1"/>
                      <a:pt x="6" y="1"/>
                    </a:cubicBezTo>
                    <a:cubicBezTo>
                      <a:pt x="6" y="1"/>
                      <a:pt x="6" y="1"/>
                      <a:pt x="5" y="1"/>
                    </a:cubicBezTo>
                    <a:cubicBezTo>
                      <a:pt x="5" y="0"/>
                      <a:pt x="5" y="0"/>
                      <a:pt x="5" y="0"/>
                    </a:cubicBezTo>
                    <a:cubicBezTo>
                      <a:pt x="5" y="0"/>
                      <a:pt x="4" y="0"/>
                      <a:pt x="4" y="0"/>
                    </a:cubicBezTo>
                    <a:cubicBezTo>
                      <a:pt x="3" y="0"/>
                      <a:pt x="3" y="0"/>
                      <a:pt x="3" y="0"/>
                    </a:cubicBezTo>
                    <a:cubicBezTo>
                      <a:pt x="3" y="1"/>
                      <a:pt x="2" y="1"/>
                      <a:pt x="3" y="1"/>
                    </a:cubicBezTo>
                    <a:cubicBezTo>
                      <a:pt x="3" y="2"/>
                      <a:pt x="3" y="2"/>
                      <a:pt x="3" y="2"/>
                    </a:cubicBezTo>
                    <a:cubicBezTo>
                      <a:pt x="3" y="2"/>
                      <a:pt x="2" y="3"/>
                      <a:pt x="2" y="3"/>
                    </a:cubicBezTo>
                    <a:cubicBezTo>
                      <a:pt x="2" y="3"/>
                      <a:pt x="2" y="3"/>
                      <a:pt x="2" y="3"/>
                    </a:cubicBezTo>
                    <a:cubicBezTo>
                      <a:pt x="1" y="2"/>
                      <a:pt x="1" y="3"/>
                      <a:pt x="0" y="3"/>
                    </a:cubicBezTo>
                    <a:cubicBezTo>
                      <a:pt x="0" y="4"/>
                      <a:pt x="0" y="4"/>
                      <a:pt x="0" y="4"/>
                    </a:cubicBezTo>
                    <a:cubicBezTo>
                      <a:pt x="0" y="4"/>
                      <a:pt x="0" y="5"/>
                      <a:pt x="1" y="5"/>
                    </a:cubicBezTo>
                    <a:cubicBezTo>
                      <a:pt x="1" y="5"/>
                      <a:pt x="1" y="5"/>
                      <a:pt x="1" y="5"/>
                    </a:cubicBezTo>
                    <a:cubicBezTo>
                      <a:pt x="1" y="6"/>
                      <a:pt x="1" y="6"/>
                      <a:pt x="1" y="6"/>
                    </a:cubicBezTo>
                    <a:cubicBezTo>
                      <a:pt x="1" y="7"/>
                      <a:pt x="1" y="7"/>
                      <a:pt x="1" y="7"/>
                    </a:cubicBezTo>
                    <a:cubicBezTo>
                      <a:pt x="0" y="7"/>
                      <a:pt x="0" y="7"/>
                      <a:pt x="0" y="8"/>
                    </a:cubicBezTo>
                    <a:cubicBezTo>
                      <a:pt x="1" y="9"/>
                      <a:pt x="1" y="9"/>
                      <a:pt x="1" y="9"/>
                    </a:cubicBezTo>
                    <a:cubicBezTo>
                      <a:pt x="1" y="9"/>
                      <a:pt x="1" y="9"/>
                      <a:pt x="2" y="9"/>
                    </a:cubicBezTo>
                    <a:cubicBezTo>
                      <a:pt x="2" y="9"/>
                      <a:pt x="2" y="9"/>
                      <a:pt x="2" y="9"/>
                    </a:cubicBezTo>
                    <a:cubicBezTo>
                      <a:pt x="3" y="9"/>
                      <a:pt x="3" y="9"/>
                      <a:pt x="3" y="10"/>
                    </a:cubicBezTo>
                    <a:cubicBezTo>
                      <a:pt x="3" y="10"/>
                      <a:pt x="3" y="10"/>
                      <a:pt x="3" y="10"/>
                    </a:cubicBezTo>
                    <a:cubicBezTo>
                      <a:pt x="3" y="11"/>
                      <a:pt x="3" y="11"/>
                      <a:pt x="3" y="11"/>
                    </a:cubicBezTo>
                    <a:cubicBezTo>
                      <a:pt x="4" y="12"/>
                      <a:pt x="4" y="12"/>
                      <a:pt x="4" y="12"/>
                    </a:cubicBezTo>
                    <a:cubicBezTo>
                      <a:pt x="5" y="12"/>
                      <a:pt x="5" y="12"/>
                      <a:pt x="5" y="11"/>
                    </a:cubicBezTo>
                    <a:cubicBezTo>
                      <a:pt x="6" y="11"/>
                      <a:pt x="6" y="11"/>
                      <a:pt x="6" y="11"/>
                    </a:cubicBezTo>
                    <a:cubicBezTo>
                      <a:pt x="6" y="11"/>
                      <a:pt x="6" y="11"/>
                      <a:pt x="7" y="11"/>
                    </a:cubicBezTo>
                    <a:cubicBezTo>
                      <a:pt x="7" y="11"/>
                      <a:pt x="7" y="11"/>
                      <a:pt x="7" y="11"/>
                    </a:cubicBezTo>
                    <a:cubicBezTo>
                      <a:pt x="7" y="12"/>
                      <a:pt x="8" y="12"/>
                      <a:pt x="8" y="12"/>
                    </a:cubicBezTo>
                    <a:cubicBezTo>
                      <a:pt x="9" y="11"/>
                      <a:pt x="9" y="11"/>
                      <a:pt x="9" y="11"/>
                    </a:cubicBezTo>
                    <a:cubicBezTo>
                      <a:pt x="9" y="11"/>
                      <a:pt x="10" y="11"/>
                      <a:pt x="9" y="10"/>
                    </a:cubicBezTo>
                    <a:cubicBezTo>
                      <a:pt x="9" y="9"/>
                      <a:pt x="9" y="9"/>
                      <a:pt x="9" y="9"/>
                    </a:cubicBezTo>
                    <a:cubicBezTo>
                      <a:pt x="9" y="9"/>
                      <a:pt x="10" y="9"/>
                      <a:pt x="10" y="9"/>
                    </a:cubicBezTo>
                    <a:cubicBezTo>
                      <a:pt x="11" y="9"/>
                      <a:pt x="11" y="9"/>
                      <a:pt x="11" y="9"/>
                    </a:cubicBezTo>
                    <a:cubicBezTo>
                      <a:pt x="11" y="9"/>
                      <a:pt x="12" y="9"/>
                      <a:pt x="12" y="9"/>
                    </a:cubicBezTo>
                    <a:cubicBezTo>
                      <a:pt x="12" y="8"/>
                      <a:pt x="12" y="8"/>
                      <a:pt x="12" y="8"/>
                    </a:cubicBezTo>
                    <a:cubicBezTo>
                      <a:pt x="12" y="7"/>
                      <a:pt x="12" y="7"/>
                      <a:pt x="12" y="7"/>
                    </a:cubicBezTo>
                    <a:close/>
                    <a:moveTo>
                      <a:pt x="7" y="8"/>
                    </a:moveTo>
                    <a:cubicBezTo>
                      <a:pt x="6" y="9"/>
                      <a:pt x="4" y="8"/>
                      <a:pt x="4" y="7"/>
                    </a:cubicBezTo>
                    <a:cubicBezTo>
                      <a:pt x="3" y="6"/>
                      <a:pt x="4" y="4"/>
                      <a:pt x="5" y="4"/>
                    </a:cubicBezTo>
                    <a:cubicBezTo>
                      <a:pt x="6" y="3"/>
                      <a:pt x="8" y="4"/>
                      <a:pt x="8" y="5"/>
                    </a:cubicBezTo>
                    <a:cubicBezTo>
                      <a:pt x="9" y="6"/>
                      <a:pt x="8" y="8"/>
                      <a:pt x="7" y="8"/>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 name="任意多边形: 形状 16"/>
              <p:cNvSpPr/>
              <p:nvPr/>
            </p:nvSpPr>
            <p:spPr bwMode="auto">
              <a:xfrm>
                <a:off x="4951" y="1847"/>
                <a:ext cx="23" cy="24"/>
              </a:xfrm>
              <a:custGeom>
                <a:avLst/>
                <a:gdLst>
                  <a:gd name="T0" fmla="*/ 12 w 12"/>
                  <a:gd name="T1" fmla="*/ 6 h 12"/>
                  <a:gd name="T2" fmla="*/ 11 w 12"/>
                  <a:gd name="T3" fmla="*/ 6 h 12"/>
                  <a:gd name="T4" fmla="*/ 11 w 12"/>
                  <a:gd name="T5" fmla="*/ 5 h 12"/>
                  <a:gd name="T6" fmla="*/ 12 w 12"/>
                  <a:gd name="T7" fmla="*/ 5 h 12"/>
                  <a:gd name="T8" fmla="*/ 12 w 12"/>
                  <a:gd name="T9" fmla="*/ 4 h 12"/>
                  <a:gd name="T10" fmla="*/ 12 w 12"/>
                  <a:gd name="T11" fmla="*/ 3 h 12"/>
                  <a:gd name="T12" fmla="*/ 10 w 12"/>
                  <a:gd name="T13" fmla="*/ 2 h 12"/>
                  <a:gd name="T14" fmla="*/ 10 w 12"/>
                  <a:gd name="T15" fmla="*/ 3 h 12"/>
                  <a:gd name="T16" fmla="*/ 9 w 12"/>
                  <a:gd name="T17" fmla="*/ 2 h 12"/>
                  <a:gd name="T18" fmla="*/ 9 w 12"/>
                  <a:gd name="T19" fmla="*/ 1 h 12"/>
                  <a:gd name="T20" fmla="*/ 9 w 12"/>
                  <a:gd name="T21" fmla="*/ 0 h 12"/>
                  <a:gd name="T22" fmla="*/ 8 w 12"/>
                  <a:gd name="T23" fmla="*/ 0 h 12"/>
                  <a:gd name="T24" fmla="*/ 7 w 12"/>
                  <a:gd name="T25" fmla="*/ 0 h 12"/>
                  <a:gd name="T26" fmla="*/ 6 w 12"/>
                  <a:gd name="T27" fmla="*/ 1 h 12"/>
                  <a:gd name="T28" fmla="*/ 6 w 12"/>
                  <a:gd name="T29" fmla="*/ 1 h 12"/>
                  <a:gd name="T30" fmla="*/ 5 w 12"/>
                  <a:gd name="T31" fmla="*/ 0 h 12"/>
                  <a:gd name="T32" fmla="*/ 4 w 12"/>
                  <a:gd name="T33" fmla="*/ 0 h 12"/>
                  <a:gd name="T34" fmla="*/ 3 w 12"/>
                  <a:gd name="T35" fmla="*/ 0 h 12"/>
                  <a:gd name="T36" fmla="*/ 3 w 12"/>
                  <a:gd name="T37" fmla="*/ 1 h 12"/>
                  <a:gd name="T38" fmla="*/ 3 w 12"/>
                  <a:gd name="T39" fmla="*/ 2 h 12"/>
                  <a:gd name="T40" fmla="*/ 2 w 12"/>
                  <a:gd name="T41" fmla="*/ 3 h 12"/>
                  <a:gd name="T42" fmla="*/ 2 w 12"/>
                  <a:gd name="T43" fmla="*/ 3 h 12"/>
                  <a:gd name="T44" fmla="*/ 0 w 12"/>
                  <a:gd name="T45" fmla="*/ 3 h 12"/>
                  <a:gd name="T46" fmla="*/ 0 w 12"/>
                  <a:gd name="T47" fmla="*/ 4 h 12"/>
                  <a:gd name="T48" fmla="*/ 1 w 12"/>
                  <a:gd name="T49" fmla="*/ 5 h 12"/>
                  <a:gd name="T50" fmla="*/ 1 w 12"/>
                  <a:gd name="T51" fmla="*/ 5 h 12"/>
                  <a:gd name="T52" fmla="*/ 1 w 12"/>
                  <a:gd name="T53" fmla="*/ 6 h 12"/>
                  <a:gd name="T54" fmla="*/ 1 w 12"/>
                  <a:gd name="T55" fmla="*/ 7 h 12"/>
                  <a:gd name="T56" fmla="*/ 0 w 12"/>
                  <a:gd name="T57" fmla="*/ 8 h 12"/>
                  <a:gd name="T58" fmla="*/ 1 w 12"/>
                  <a:gd name="T59" fmla="*/ 9 h 12"/>
                  <a:gd name="T60" fmla="*/ 2 w 12"/>
                  <a:gd name="T61" fmla="*/ 9 h 12"/>
                  <a:gd name="T62" fmla="*/ 2 w 12"/>
                  <a:gd name="T63" fmla="*/ 9 h 12"/>
                  <a:gd name="T64" fmla="*/ 3 w 12"/>
                  <a:gd name="T65" fmla="*/ 10 h 12"/>
                  <a:gd name="T66" fmla="*/ 3 w 12"/>
                  <a:gd name="T67" fmla="*/ 10 h 12"/>
                  <a:gd name="T68" fmla="*/ 3 w 12"/>
                  <a:gd name="T69" fmla="*/ 11 h 12"/>
                  <a:gd name="T70" fmla="*/ 4 w 12"/>
                  <a:gd name="T71" fmla="*/ 12 h 12"/>
                  <a:gd name="T72" fmla="*/ 5 w 12"/>
                  <a:gd name="T73" fmla="*/ 11 h 12"/>
                  <a:gd name="T74" fmla="*/ 6 w 12"/>
                  <a:gd name="T75" fmla="*/ 11 h 12"/>
                  <a:gd name="T76" fmla="*/ 7 w 12"/>
                  <a:gd name="T77" fmla="*/ 11 h 12"/>
                  <a:gd name="T78" fmla="*/ 7 w 12"/>
                  <a:gd name="T79" fmla="*/ 11 h 12"/>
                  <a:gd name="T80" fmla="*/ 8 w 12"/>
                  <a:gd name="T81" fmla="*/ 12 h 12"/>
                  <a:gd name="T82" fmla="*/ 9 w 12"/>
                  <a:gd name="T83" fmla="*/ 11 h 12"/>
                  <a:gd name="T84" fmla="*/ 9 w 12"/>
                  <a:gd name="T85" fmla="*/ 10 h 12"/>
                  <a:gd name="T86" fmla="*/ 9 w 12"/>
                  <a:gd name="T87" fmla="*/ 9 h 12"/>
                  <a:gd name="T88" fmla="*/ 10 w 12"/>
                  <a:gd name="T89" fmla="*/ 9 h 12"/>
                  <a:gd name="T90" fmla="*/ 11 w 12"/>
                  <a:gd name="T91" fmla="*/ 9 h 12"/>
                  <a:gd name="T92" fmla="*/ 12 w 12"/>
                  <a:gd name="T93" fmla="*/ 9 h 12"/>
                  <a:gd name="T94" fmla="*/ 12 w 12"/>
                  <a:gd name="T95" fmla="*/ 8 h 12"/>
                  <a:gd name="T96" fmla="*/ 12 w 12"/>
                  <a:gd name="T97" fmla="*/ 6 h 12"/>
                  <a:gd name="T98" fmla="*/ 7 w 12"/>
                  <a:gd name="T99" fmla="*/ 8 h 12"/>
                  <a:gd name="T100" fmla="*/ 4 w 12"/>
                  <a:gd name="T101" fmla="*/ 7 h 12"/>
                  <a:gd name="T102" fmla="*/ 5 w 12"/>
                  <a:gd name="T103" fmla="*/ 4 h 12"/>
                  <a:gd name="T104" fmla="*/ 8 w 12"/>
                  <a:gd name="T105" fmla="*/ 5 h 12"/>
                  <a:gd name="T106" fmla="*/ 7 w 12"/>
                  <a:gd name="T107"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 h="12">
                    <a:moveTo>
                      <a:pt x="12" y="6"/>
                    </a:moveTo>
                    <a:cubicBezTo>
                      <a:pt x="11" y="6"/>
                      <a:pt x="11" y="6"/>
                      <a:pt x="11" y="6"/>
                    </a:cubicBezTo>
                    <a:cubicBezTo>
                      <a:pt x="11" y="6"/>
                      <a:pt x="11" y="6"/>
                      <a:pt x="11" y="5"/>
                    </a:cubicBezTo>
                    <a:cubicBezTo>
                      <a:pt x="12" y="5"/>
                      <a:pt x="12" y="5"/>
                      <a:pt x="12" y="5"/>
                    </a:cubicBezTo>
                    <a:cubicBezTo>
                      <a:pt x="12" y="5"/>
                      <a:pt x="12" y="4"/>
                      <a:pt x="12" y="4"/>
                    </a:cubicBezTo>
                    <a:cubicBezTo>
                      <a:pt x="12" y="3"/>
                      <a:pt x="12" y="3"/>
                      <a:pt x="12" y="3"/>
                    </a:cubicBezTo>
                    <a:cubicBezTo>
                      <a:pt x="11" y="2"/>
                      <a:pt x="11" y="2"/>
                      <a:pt x="10" y="2"/>
                    </a:cubicBezTo>
                    <a:cubicBezTo>
                      <a:pt x="10" y="3"/>
                      <a:pt x="10" y="3"/>
                      <a:pt x="10" y="3"/>
                    </a:cubicBezTo>
                    <a:cubicBezTo>
                      <a:pt x="9" y="3"/>
                      <a:pt x="9" y="2"/>
                      <a:pt x="9" y="2"/>
                    </a:cubicBezTo>
                    <a:cubicBezTo>
                      <a:pt x="9" y="1"/>
                      <a:pt x="9" y="1"/>
                      <a:pt x="9" y="1"/>
                    </a:cubicBezTo>
                    <a:cubicBezTo>
                      <a:pt x="9" y="1"/>
                      <a:pt x="9" y="0"/>
                      <a:pt x="9" y="0"/>
                    </a:cubicBezTo>
                    <a:cubicBezTo>
                      <a:pt x="8" y="0"/>
                      <a:pt x="8" y="0"/>
                      <a:pt x="8" y="0"/>
                    </a:cubicBezTo>
                    <a:cubicBezTo>
                      <a:pt x="7" y="0"/>
                      <a:pt x="7" y="0"/>
                      <a:pt x="7" y="0"/>
                    </a:cubicBezTo>
                    <a:cubicBezTo>
                      <a:pt x="6" y="1"/>
                      <a:pt x="6" y="1"/>
                      <a:pt x="6" y="1"/>
                    </a:cubicBezTo>
                    <a:cubicBezTo>
                      <a:pt x="6" y="1"/>
                      <a:pt x="6" y="1"/>
                      <a:pt x="6" y="1"/>
                    </a:cubicBezTo>
                    <a:cubicBezTo>
                      <a:pt x="5" y="0"/>
                      <a:pt x="5" y="0"/>
                      <a:pt x="5" y="0"/>
                    </a:cubicBezTo>
                    <a:cubicBezTo>
                      <a:pt x="5" y="0"/>
                      <a:pt x="4" y="0"/>
                      <a:pt x="4" y="0"/>
                    </a:cubicBezTo>
                    <a:cubicBezTo>
                      <a:pt x="3" y="0"/>
                      <a:pt x="3" y="0"/>
                      <a:pt x="3" y="0"/>
                    </a:cubicBezTo>
                    <a:cubicBezTo>
                      <a:pt x="3" y="0"/>
                      <a:pt x="2" y="1"/>
                      <a:pt x="3" y="1"/>
                    </a:cubicBezTo>
                    <a:cubicBezTo>
                      <a:pt x="3" y="2"/>
                      <a:pt x="3" y="2"/>
                      <a:pt x="3" y="2"/>
                    </a:cubicBezTo>
                    <a:cubicBezTo>
                      <a:pt x="3" y="2"/>
                      <a:pt x="2" y="3"/>
                      <a:pt x="2" y="3"/>
                    </a:cubicBezTo>
                    <a:cubicBezTo>
                      <a:pt x="2" y="3"/>
                      <a:pt x="2" y="3"/>
                      <a:pt x="2" y="3"/>
                    </a:cubicBezTo>
                    <a:cubicBezTo>
                      <a:pt x="1" y="2"/>
                      <a:pt x="1" y="3"/>
                      <a:pt x="0" y="3"/>
                    </a:cubicBezTo>
                    <a:cubicBezTo>
                      <a:pt x="0" y="4"/>
                      <a:pt x="0" y="4"/>
                      <a:pt x="0" y="4"/>
                    </a:cubicBezTo>
                    <a:cubicBezTo>
                      <a:pt x="0" y="4"/>
                      <a:pt x="0" y="5"/>
                      <a:pt x="1" y="5"/>
                    </a:cubicBezTo>
                    <a:cubicBezTo>
                      <a:pt x="1" y="5"/>
                      <a:pt x="1" y="5"/>
                      <a:pt x="1" y="5"/>
                    </a:cubicBezTo>
                    <a:cubicBezTo>
                      <a:pt x="1" y="6"/>
                      <a:pt x="1" y="6"/>
                      <a:pt x="1" y="6"/>
                    </a:cubicBezTo>
                    <a:cubicBezTo>
                      <a:pt x="1" y="7"/>
                      <a:pt x="1" y="7"/>
                      <a:pt x="1" y="7"/>
                    </a:cubicBezTo>
                    <a:cubicBezTo>
                      <a:pt x="0" y="7"/>
                      <a:pt x="0" y="7"/>
                      <a:pt x="0" y="8"/>
                    </a:cubicBezTo>
                    <a:cubicBezTo>
                      <a:pt x="1" y="9"/>
                      <a:pt x="1" y="9"/>
                      <a:pt x="1" y="9"/>
                    </a:cubicBezTo>
                    <a:cubicBezTo>
                      <a:pt x="1" y="9"/>
                      <a:pt x="1" y="9"/>
                      <a:pt x="2" y="9"/>
                    </a:cubicBezTo>
                    <a:cubicBezTo>
                      <a:pt x="2" y="9"/>
                      <a:pt x="2" y="9"/>
                      <a:pt x="2" y="9"/>
                    </a:cubicBezTo>
                    <a:cubicBezTo>
                      <a:pt x="3" y="9"/>
                      <a:pt x="3" y="9"/>
                      <a:pt x="3" y="10"/>
                    </a:cubicBezTo>
                    <a:cubicBezTo>
                      <a:pt x="3" y="10"/>
                      <a:pt x="3" y="10"/>
                      <a:pt x="3" y="10"/>
                    </a:cubicBezTo>
                    <a:cubicBezTo>
                      <a:pt x="3" y="11"/>
                      <a:pt x="3" y="11"/>
                      <a:pt x="3" y="11"/>
                    </a:cubicBezTo>
                    <a:cubicBezTo>
                      <a:pt x="4" y="12"/>
                      <a:pt x="4" y="12"/>
                      <a:pt x="4" y="12"/>
                    </a:cubicBezTo>
                    <a:cubicBezTo>
                      <a:pt x="5" y="12"/>
                      <a:pt x="5" y="12"/>
                      <a:pt x="5" y="11"/>
                    </a:cubicBezTo>
                    <a:cubicBezTo>
                      <a:pt x="6" y="11"/>
                      <a:pt x="6" y="11"/>
                      <a:pt x="6" y="11"/>
                    </a:cubicBezTo>
                    <a:cubicBezTo>
                      <a:pt x="6" y="11"/>
                      <a:pt x="6" y="11"/>
                      <a:pt x="7" y="11"/>
                    </a:cubicBezTo>
                    <a:cubicBezTo>
                      <a:pt x="7" y="11"/>
                      <a:pt x="7" y="11"/>
                      <a:pt x="7" y="11"/>
                    </a:cubicBezTo>
                    <a:cubicBezTo>
                      <a:pt x="7" y="12"/>
                      <a:pt x="8" y="12"/>
                      <a:pt x="8" y="12"/>
                    </a:cubicBezTo>
                    <a:cubicBezTo>
                      <a:pt x="9" y="11"/>
                      <a:pt x="9" y="11"/>
                      <a:pt x="9" y="11"/>
                    </a:cubicBezTo>
                    <a:cubicBezTo>
                      <a:pt x="9" y="11"/>
                      <a:pt x="10" y="11"/>
                      <a:pt x="9" y="10"/>
                    </a:cubicBezTo>
                    <a:cubicBezTo>
                      <a:pt x="9" y="9"/>
                      <a:pt x="9" y="9"/>
                      <a:pt x="9" y="9"/>
                    </a:cubicBezTo>
                    <a:cubicBezTo>
                      <a:pt x="9" y="9"/>
                      <a:pt x="10" y="9"/>
                      <a:pt x="10" y="9"/>
                    </a:cubicBezTo>
                    <a:cubicBezTo>
                      <a:pt x="11" y="9"/>
                      <a:pt x="11" y="9"/>
                      <a:pt x="11" y="9"/>
                    </a:cubicBezTo>
                    <a:cubicBezTo>
                      <a:pt x="11" y="9"/>
                      <a:pt x="12" y="9"/>
                      <a:pt x="12" y="9"/>
                    </a:cubicBezTo>
                    <a:cubicBezTo>
                      <a:pt x="12" y="8"/>
                      <a:pt x="12" y="8"/>
                      <a:pt x="12" y="8"/>
                    </a:cubicBezTo>
                    <a:cubicBezTo>
                      <a:pt x="12" y="7"/>
                      <a:pt x="12" y="7"/>
                      <a:pt x="12" y="6"/>
                    </a:cubicBezTo>
                    <a:close/>
                    <a:moveTo>
                      <a:pt x="7" y="8"/>
                    </a:moveTo>
                    <a:cubicBezTo>
                      <a:pt x="6" y="9"/>
                      <a:pt x="4" y="8"/>
                      <a:pt x="4" y="7"/>
                    </a:cubicBezTo>
                    <a:cubicBezTo>
                      <a:pt x="3" y="6"/>
                      <a:pt x="4" y="4"/>
                      <a:pt x="5" y="4"/>
                    </a:cubicBezTo>
                    <a:cubicBezTo>
                      <a:pt x="6" y="3"/>
                      <a:pt x="8" y="4"/>
                      <a:pt x="8" y="5"/>
                    </a:cubicBezTo>
                    <a:cubicBezTo>
                      <a:pt x="9" y="6"/>
                      <a:pt x="8" y="7"/>
                      <a:pt x="7" y="8"/>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 name="任意多边形: 形状 17"/>
              <p:cNvSpPr/>
              <p:nvPr/>
            </p:nvSpPr>
            <p:spPr bwMode="auto">
              <a:xfrm>
                <a:off x="4342" y="756"/>
                <a:ext cx="14" cy="22"/>
              </a:xfrm>
              <a:custGeom>
                <a:avLst/>
                <a:gdLst>
                  <a:gd name="T0" fmla="*/ 0 w 7"/>
                  <a:gd name="T1" fmla="*/ 4 h 11"/>
                  <a:gd name="T2" fmla="*/ 1 w 7"/>
                  <a:gd name="T3" fmla="*/ 5 h 11"/>
                  <a:gd name="T4" fmla="*/ 0 w 7"/>
                  <a:gd name="T5" fmla="*/ 7 h 11"/>
                  <a:gd name="T6" fmla="*/ 5 w 7"/>
                  <a:gd name="T7" fmla="*/ 11 h 11"/>
                  <a:gd name="T8" fmla="*/ 7 w 7"/>
                  <a:gd name="T9" fmla="*/ 5 h 11"/>
                  <a:gd name="T10" fmla="*/ 5 w 7"/>
                  <a:gd name="T11" fmla="*/ 0 h 11"/>
                  <a:gd name="T12" fmla="*/ 0 w 7"/>
                  <a:gd name="T13" fmla="*/ 4 h 11"/>
                </a:gdLst>
                <a:ahLst/>
                <a:cxnLst>
                  <a:cxn ang="0">
                    <a:pos x="T0" y="T1"/>
                  </a:cxn>
                  <a:cxn ang="0">
                    <a:pos x="T2" y="T3"/>
                  </a:cxn>
                  <a:cxn ang="0">
                    <a:pos x="T4" y="T5"/>
                  </a:cxn>
                  <a:cxn ang="0">
                    <a:pos x="T6" y="T7"/>
                  </a:cxn>
                  <a:cxn ang="0">
                    <a:pos x="T8" y="T9"/>
                  </a:cxn>
                  <a:cxn ang="0">
                    <a:pos x="T10" y="T11"/>
                  </a:cxn>
                  <a:cxn ang="0">
                    <a:pos x="T12" y="T13"/>
                  </a:cxn>
                </a:cxnLst>
                <a:rect l="0" t="0" r="r" b="b"/>
                <a:pathLst>
                  <a:path w="7" h="11">
                    <a:moveTo>
                      <a:pt x="0" y="4"/>
                    </a:moveTo>
                    <a:cubicBezTo>
                      <a:pt x="0" y="5"/>
                      <a:pt x="1" y="5"/>
                      <a:pt x="1" y="5"/>
                    </a:cubicBezTo>
                    <a:cubicBezTo>
                      <a:pt x="1" y="6"/>
                      <a:pt x="0" y="6"/>
                      <a:pt x="0" y="7"/>
                    </a:cubicBezTo>
                    <a:cubicBezTo>
                      <a:pt x="5" y="11"/>
                      <a:pt x="5" y="11"/>
                      <a:pt x="5" y="11"/>
                    </a:cubicBezTo>
                    <a:cubicBezTo>
                      <a:pt x="6" y="10"/>
                      <a:pt x="7" y="8"/>
                      <a:pt x="7" y="5"/>
                    </a:cubicBezTo>
                    <a:cubicBezTo>
                      <a:pt x="7" y="3"/>
                      <a:pt x="6" y="1"/>
                      <a:pt x="5" y="0"/>
                    </a:cubicBezTo>
                    <a:lnTo>
                      <a:pt x="0" y="4"/>
                    </a:ln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 name="任意多边形: 形状 18"/>
              <p:cNvSpPr/>
              <p:nvPr/>
            </p:nvSpPr>
            <p:spPr bwMode="auto">
              <a:xfrm>
                <a:off x="4327" y="748"/>
                <a:ext cx="21" cy="14"/>
              </a:xfrm>
              <a:custGeom>
                <a:avLst/>
                <a:gdLst>
                  <a:gd name="T0" fmla="*/ 5 w 11"/>
                  <a:gd name="T1" fmla="*/ 6 h 7"/>
                  <a:gd name="T2" fmla="*/ 7 w 11"/>
                  <a:gd name="T3" fmla="*/ 7 h 7"/>
                  <a:gd name="T4" fmla="*/ 11 w 11"/>
                  <a:gd name="T5" fmla="*/ 2 h 7"/>
                  <a:gd name="T6" fmla="*/ 5 w 11"/>
                  <a:gd name="T7" fmla="*/ 0 h 7"/>
                  <a:gd name="T8" fmla="*/ 0 w 11"/>
                  <a:gd name="T9" fmla="*/ 2 h 7"/>
                  <a:gd name="T10" fmla="*/ 4 w 11"/>
                  <a:gd name="T11" fmla="*/ 7 h 7"/>
                  <a:gd name="T12" fmla="*/ 5 w 11"/>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11" h="7">
                    <a:moveTo>
                      <a:pt x="5" y="6"/>
                    </a:moveTo>
                    <a:cubicBezTo>
                      <a:pt x="6" y="6"/>
                      <a:pt x="6" y="6"/>
                      <a:pt x="7" y="7"/>
                    </a:cubicBezTo>
                    <a:cubicBezTo>
                      <a:pt x="11" y="2"/>
                      <a:pt x="11" y="2"/>
                      <a:pt x="11" y="2"/>
                    </a:cubicBezTo>
                    <a:cubicBezTo>
                      <a:pt x="9" y="1"/>
                      <a:pt x="7" y="0"/>
                      <a:pt x="5" y="0"/>
                    </a:cubicBezTo>
                    <a:cubicBezTo>
                      <a:pt x="3" y="0"/>
                      <a:pt x="1" y="1"/>
                      <a:pt x="0" y="2"/>
                    </a:cubicBezTo>
                    <a:cubicBezTo>
                      <a:pt x="4" y="7"/>
                      <a:pt x="4" y="7"/>
                      <a:pt x="4" y="7"/>
                    </a:cubicBezTo>
                    <a:cubicBezTo>
                      <a:pt x="4" y="6"/>
                      <a:pt x="5" y="6"/>
                      <a:pt x="5" y="6"/>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 name="任意多边形: 形状 19"/>
              <p:cNvSpPr/>
              <p:nvPr/>
            </p:nvSpPr>
            <p:spPr bwMode="auto">
              <a:xfrm>
                <a:off x="4319" y="756"/>
                <a:ext cx="14" cy="22"/>
              </a:xfrm>
              <a:custGeom>
                <a:avLst/>
                <a:gdLst>
                  <a:gd name="T0" fmla="*/ 6 w 7"/>
                  <a:gd name="T1" fmla="*/ 6 h 11"/>
                  <a:gd name="T2" fmla="*/ 7 w 7"/>
                  <a:gd name="T3" fmla="*/ 4 h 11"/>
                  <a:gd name="T4" fmla="*/ 2 w 7"/>
                  <a:gd name="T5" fmla="*/ 0 h 11"/>
                  <a:gd name="T6" fmla="*/ 0 w 7"/>
                  <a:gd name="T7" fmla="*/ 6 h 11"/>
                  <a:gd name="T8" fmla="*/ 2 w 7"/>
                  <a:gd name="T9" fmla="*/ 11 h 11"/>
                  <a:gd name="T10" fmla="*/ 7 w 7"/>
                  <a:gd name="T11" fmla="*/ 7 h 11"/>
                  <a:gd name="T12" fmla="*/ 6 w 7"/>
                  <a:gd name="T13" fmla="*/ 6 h 11"/>
                </a:gdLst>
                <a:ahLst/>
                <a:cxnLst>
                  <a:cxn ang="0">
                    <a:pos x="T0" y="T1"/>
                  </a:cxn>
                  <a:cxn ang="0">
                    <a:pos x="T2" y="T3"/>
                  </a:cxn>
                  <a:cxn ang="0">
                    <a:pos x="T4" y="T5"/>
                  </a:cxn>
                  <a:cxn ang="0">
                    <a:pos x="T6" y="T7"/>
                  </a:cxn>
                  <a:cxn ang="0">
                    <a:pos x="T8" y="T9"/>
                  </a:cxn>
                  <a:cxn ang="0">
                    <a:pos x="T10" y="T11"/>
                  </a:cxn>
                  <a:cxn ang="0">
                    <a:pos x="T12" y="T13"/>
                  </a:cxn>
                </a:cxnLst>
                <a:rect l="0" t="0" r="r" b="b"/>
                <a:pathLst>
                  <a:path w="7" h="11">
                    <a:moveTo>
                      <a:pt x="6" y="6"/>
                    </a:moveTo>
                    <a:cubicBezTo>
                      <a:pt x="6" y="5"/>
                      <a:pt x="6" y="5"/>
                      <a:pt x="7" y="4"/>
                    </a:cubicBezTo>
                    <a:cubicBezTo>
                      <a:pt x="2" y="0"/>
                      <a:pt x="2" y="0"/>
                      <a:pt x="2" y="0"/>
                    </a:cubicBezTo>
                    <a:cubicBezTo>
                      <a:pt x="1" y="2"/>
                      <a:pt x="0" y="3"/>
                      <a:pt x="0" y="6"/>
                    </a:cubicBezTo>
                    <a:cubicBezTo>
                      <a:pt x="0" y="8"/>
                      <a:pt x="1" y="10"/>
                      <a:pt x="2" y="11"/>
                    </a:cubicBezTo>
                    <a:cubicBezTo>
                      <a:pt x="7" y="7"/>
                      <a:pt x="7" y="7"/>
                      <a:pt x="7" y="7"/>
                    </a:cubicBezTo>
                    <a:cubicBezTo>
                      <a:pt x="6" y="6"/>
                      <a:pt x="6" y="6"/>
                      <a:pt x="6" y="6"/>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 name="任意多边形: 形状 20"/>
              <p:cNvSpPr/>
              <p:nvPr/>
            </p:nvSpPr>
            <p:spPr bwMode="auto">
              <a:xfrm>
                <a:off x="4327" y="772"/>
                <a:ext cx="21" cy="13"/>
              </a:xfrm>
              <a:custGeom>
                <a:avLst/>
                <a:gdLst>
                  <a:gd name="T0" fmla="*/ 5 w 11"/>
                  <a:gd name="T1" fmla="*/ 1 h 7"/>
                  <a:gd name="T2" fmla="*/ 4 w 11"/>
                  <a:gd name="T3" fmla="*/ 0 h 7"/>
                  <a:gd name="T4" fmla="*/ 0 w 11"/>
                  <a:gd name="T5" fmla="*/ 5 h 7"/>
                  <a:gd name="T6" fmla="*/ 5 w 11"/>
                  <a:gd name="T7" fmla="*/ 7 h 7"/>
                  <a:gd name="T8" fmla="*/ 11 w 11"/>
                  <a:gd name="T9" fmla="*/ 5 h 7"/>
                  <a:gd name="T10" fmla="*/ 7 w 11"/>
                  <a:gd name="T11" fmla="*/ 0 h 7"/>
                  <a:gd name="T12" fmla="*/ 5 w 11"/>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11" h="7">
                    <a:moveTo>
                      <a:pt x="5" y="1"/>
                    </a:moveTo>
                    <a:cubicBezTo>
                      <a:pt x="5" y="1"/>
                      <a:pt x="5" y="1"/>
                      <a:pt x="4" y="0"/>
                    </a:cubicBezTo>
                    <a:cubicBezTo>
                      <a:pt x="0" y="5"/>
                      <a:pt x="0" y="5"/>
                      <a:pt x="0" y="5"/>
                    </a:cubicBezTo>
                    <a:cubicBezTo>
                      <a:pt x="1" y="6"/>
                      <a:pt x="3" y="7"/>
                      <a:pt x="5" y="7"/>
                    </a:cubicBezTo>
                    <a:cubicBezTo>
                      <a:pt x="8" y="7"/>
                      <a:pt x="10" y="6"/>
                      <a:pt x="11" y="5"/>
                    </a:cubicBezTo>
                    <a:cubicBezTo>
                      <a:pt x="7" y="0"/>
                      <a:pt x="7" y="0"/>
                      <a:pt x="7" y="0"/>
                    </a:cubicBezTo>
                    <a:cubicBezTo>
                      <a:pt x="6" y="1"/>
                      <a:pt x="6" y="1"/>
                      <a:pt x="5" y="1"/>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 name="任意多边形: 形状 21"/>
              <p:cNvSpPr/>
              <p:nvPr/>
            </p:nvSpPr>
            <p:spPr bwMode="auto">
              <a:xfrm>
                <a:off x="4303" y="723"/>
                <a:ext cx="84" cy="94"/>
              </a:xfrm>
              <a:custGeom>
                <a:avLst/>
                <a:gdLst>
                  <a:gd name="T0" fmla="*/ 43 w 43"/>
                  <a:gd name="T1" fmla="*/ 34 h 48"/>
                  <a:gd name="T2" fmla="*/ 43 w 43"/>
                  <a:gd name="T3" fmla="*/ 32 h 48"/>
                  <a:gd name="T4" fmla="*/ 42 w 43"/>
                  <a:gd name="T5" fmla="*/ 8 h 48"/>
                  <a:gd name="T6" fmla="*/ 34 w 43"/>
                  <a:gd name="T7" fmla="*/ 0 h 48"/>
                  <a:gd name="T8" fmla="*/ 8 w 43"/>
                  <a:gd name="T9" fmla="*/ 0 h 48"/>
                  <a:gd name="T10" fmla="*/ 0 w 43"/>
                  <a:gd name="T11" fmla="*/ 9 h 48"/>
                  <a:gd name="T12" fmla="*/ 0 w 43"/>
                  <a:gd name="T13" fmla="*/ 31 h 48"/>
                  <a:gd name="T14" fmla="*/ 0 w 43"/>
                  <a:gd name="T15" fmla="*/ 35 h 48"/>
                  <a:gd name="T16" fmla="*/ 0 w 43"/>
                  <a:gd name="T17" fmla="*/ 46 h 48"/>
                  <a:gd name="T18" fmla="*/ 2 w 43"/>
                  <a:gd name="T19" fmla="*/ 48 h 48"/>
                  <a:gd name="T20" fmla="*/ 9 w 43"/>
                  <a:gd name="T21" fmla="*/ 48 h 48"/>
                  <a:gd name="T22" fmla="*/ 11 w 43"/>
                  <a:gd name="T23" fmla="*/ 46 h 48"/>
                  <a:gd name="T24" fmla="*/ 11 w 43"/>
                  <a:gd name="T25" fmla="*/ 45 h 48"/>
                  <a:gd name="T26" fmla="*/ 32 w 43"/>
                  <a:gd name="T27" fmla="*/ 44 h 48"/>
                  <a:gd name="T28" fmla="*/ 32 w 43"/>
                  <a:gd name="T29" fmla="*/ 46 h 48"/>
                  <a:gd name="T30" fmla="*/ 34 w 43"/>
                  <a:gd name="T31" fmla="*/ 48 h 48"/>
                  <a:gd name="T32" fmla="*/ 41 w 43"/>
                  <a:gd name="T33" fmla="*/ 48 h 48"/>
                  <a:gd name="T34" fmla="*/ 43 w 43"/>
                  <a:gd name="T35" fmla="*/ 46 h 48"/>
                  <a:gd name="T36" fmla="*/ 43 w 43"/>
                  <a:gd name="T37" fmla="*/ 34 h 48"/>
                  <a:gd name="T38" fmla="*/ 17 w 43"/>
                  <a:gd name="T39" fmla="*/ 35 h 48"/>
                  <a:gd name="T40" fmla="*/ 5 w 43"/>
                  <a:gd name="T41" fmla="*/ 23 h 48"/>
                  <a:gd name="T42" fmla="*/ 17 w 43"/>
                  <a:gd name="T43" fmla="*/ 10 h 48"/>
                  <a:gd name="T44" fmla="*/ 30 w 43"/>
                  <a:gd name="T45" fmla="*/ 22 h 48"/>
                  <a:gd name="T46" fmla="*/ 17 w 43"/>
                  <a:gd name="T47" fmla="*/ 35 h 48"/>
                  <a:gd name="T48" fmla="*/ 37 w 43"/>
                  <a:gd name="T49" fmla="*/ 20 h 48"/>
                  <a:gd name="T50" fmla="*/ 37 w 43"/>
                  <a:gd name="T51" fmla="*/ 28 h 48"/>
                  <a:gd name="T52" fmla="*/ 36 w 43"/>
                  <a:gd name="T53" fmla="*/ 29 h 48"/>
                  <a:gd name="T54" fmla="*/ 35 w 43"/>
                  <a:gd name="T55" fmla="*/ 28 h 48"/>
                  <a:gd name="T56" fmla="*/ 35 w 43"/>
                  <a:gd name="T57" fmla="*/ 20 h 48"/>
                  <a:gd name="T58" fmla="*/ 34 w 43"/>
                  <a:gd name="T59" fmla="*/ 18 h 48"/>
                  <a:gd name="T60" fmla="*/ 34 w 43"/>
                  <a:gd name="T61" fmla="*/ 18 h 48"/>
                  <a:gd name="T62" fmla="*/ 36 w 43"/>
                  <a:gd name="T63" fmla="*/ 16 h 48"/>
                  <a:gd name="T64" fmla="*/ 38 w 43"/>
                  <a:gd name="T65" fmla="*/ 18 h 48"/>
                  <a:gd name="T66" fmla="*/ 38 w 43"/>
                  <a:gd name="T67" fmla="*/ 18 h 48"/>
                  <a:gd name="T68" fmla="*/ 37 w 43"/>
                  <a:gd name="T69" fmla="*/ 2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48">
                    <a:moveTo>
                      <a:pt x="43" y="34"/>
                    </a:moveTo>
                    <a:cubicBezTo>
                      <a:pt x="43" y="32"/>
                      <a:pt x="43" y="32"/>
                      <a:pt x="43" y="32"/>
                    </a:cubicBezTo>
                    <a:cubicBezTo>
                      <a:pt x="42" y="8"/>
                      <a:pt x="42" y="8"/>
                      <a:pt x="42" y="8"/>
                    </a:cubicBezTo>
                    <a:cubicBezTo>
                      <a:pt x="42" y="1"/>
                      <a:pt x="39" y="0"/>
                      <a:pt x="34" y="0"/>
                    </a:cubicBezTo>
                    <a:cubicBezTo>
                      <a:pt x="8" y="0"/>
                      <a:pt x="8" y="0"/>
                      <a:pt x="8" y="0"/>
                    </a:cubicBezTo>
                    <a:cubicBezTo>
                      <a:pt x="3" y="0"/>
                      <a:pt x="0" y="2"/>
                      <a:pt x="0" y="9"/>
                    </a:cubicBezTo>
                    <a:cubicBezTo>
                      <a:pt x="0" y="31"/>
                      <a:pt x="0" y="31"/>
                      <a:pt x="0" y="31"/>
                    </a:cubicBezTo>
                    <a:cubicBezTo>
                      <a:pt x="0" y="35"/>
                      <a:pt x="0" y="35"/>
                      <a:pt x="0" y="35"/>
                    </a:cubicBezTo>
                    <a:cubicBezTo>
                      <a:pt x="0" y="46"/>
                      <a:pt x="0" y="46"/>
                      <a:pt x="0" y="46"/>
                    </a:cubicBezTo>
                    <a:cubicBezTo>
                      <a:pt x="0" y="47"/>
                      <a:pt x="1" y="48"/>
                      <a:pt x="2" y="48"/>
                    </a:cubicBezTo>
                    <a:cubicBezTo>
                      <a:pt x="9" y="48"/>
                      <a:pt x="9" y="48"/>
                      <a:pt x="9" y="48"/>
                    </a:cubicBezTo>
                    <a:cubicBezTo>
                      <a:pt x="10" y="48"/>
                      <a:pt x="11" y="47"/>
                      <a:pt x="11" y="46"/>
                    </a:cubicBezTo>
                    <a:cubicBezTo>
                      <a:pt x="11" y="45"/>
                      <a:pt x="11" y="45"/>
                      <a:pt x="11" y="45"/>
                    </a:cubicBezTo>
                    <a:cubicBezTo>
                      <a:pt x="32" y="44"/>
                      <a:pt x="32" y="44"/>
                      <a:pt x="32" y="44"/>
                    </a:cubicBezTo>
                    <a:cubicBezTo>
                      <a:pt x="32" y="46"/>
                      <a:pt x="32" y="46"/>
                      <a:pt x="32" y="46"/>
                    </a:cubicBezTo>
                    <a:cubicBezTo>
                      <a:pt x="32" y="47"/>
                      <a:pt x="33" y="48"/>
                      <a:pt x="34" y="48"/>
                    </a:cubicBezTo>
                    <a:cubicBezTo>
                      <a:pt x="41" y="48"/>
                      <a:pt x="41" y="48"/>
                      <a:pt x="41" y="48"/>
                    </a:cubicBezTo>
                    <a:cubicBezTo>
                      <a:pt x="42" y="48"/>
                      <a:pt x="43" y="47"/>
                      <a:pt x="43" y="46"/>
                    </a:cubicBezTo>
                    <a:lnTo>
                      <a:pt x="43" y="34"/>
                    </a:lnTo>
                    <a:close/>
                    <a:moveTo>
                      <a:pt x="17" y="35"/>
                    </a:moveTo>
                    <a:cubicBezTo>
                      <a:pt x="11" y="35"/>
                      <a:pt x="5" y="30"/>
                      <a:pt x="5" y="23"/>
                    </a:cubicBezTo>
                    <a:cubicBezTo>
                      <a:pt x="5" y="16"/>
                      <a:pt x="10" y="10"/>
                      <a:pt x="17" y="10"/>
                    </a:cubicBezTo>
                    <a:cubicBezTo>
                      <a:pt x="24" y="10"/>
                      <a:pt x="30" y="16"/>
                      <a:pt x="30" y="22"/>
                    </a:cubicBezTo>
                    <a:cubicBezTo>
                      <a:pt x="30" y="29"/>
                      <a:pt x="24" y="35"/>
                      <a:pt x="17" y="35"/>
                    </a:cubicBezTo>
                    <a:close/>
                    <a:moveTo>
                      <a:pt x="37" y="20"/>
                    </a:moveTo>
                    <a:cubicBezTo>
                      <a:pt x="37" y="28"/>
                      <a:pt x="37" y="28"/>
                      <a:pt x="37" y="28"/>
                    </a:cubicBezTo>
                    <a:cubicBezTo>
                      <a:pt x="37" y="29"/>
                      <a:pt x="37" y="29"/>
                      <a:pt x="36" y="29"/>
                    </a:cubicBezTo>
                    <a:cubicBezTo>
                      <a:pt x="35" y="29"/>
                      <a:pt x="35" y="29"/>
                      <a:pt x="35" y="28"/>
                    </a:cubicBezTo>
                    <a:cubicBezTo>
                      <a:pt x="35" y="20"/>
                      <a:pt x="35" y="20"/>
                      <a:pt x="35" y="20"/>
                    </a:cubicBezTo>
                    <a:cubicBezTo>
                      <a:pt x="34" y="20"/>
                      <a:pt x="34" y="19"/>
                      <a:pt x="34" y="18"/>
                    </a:cubicBezTo>
                    <a:cubicBezTo>
                      <a:pt x="34" y="18"/>
                      <a:pt x="34" y="18"/>
                      <a:pt x="34" y="18"/>
                    </a:cubicBezTo>
                    <a:cubicBezTo>
                      <a:pt x="34" y="16"/>
                      <a:pt x="35" y="16"/>
                      <a:pt x="36" y="16"/>
                    </a:cubicBezTo>
                    <a:cubicBezTo>
                      <a:pt x="37" y="15"/>
                      <a:pt x="38" y="16"/>
                      <a:pt x="38" y="18"/>
                    </a:cubicBezTo>
                    <a:cubicBezTo>
                      <a:pt x="38" y="18"/>
                      <a:pt x="38" y="18"/>
                      <a:pt x="38" y="18"/>
                    </a:cubicBezTo>
                    <a:cubicBezTo>
                      <a:pt x="38" y="19"/>
                      <a:pt x="38" y="20"/>
                      <a:pt x="37" y="20"/>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 name="任意多边形: 形状 22"/>
              <p:cNvSpPr/>
              <p:nvPr/>
            </p:nvSpPr>
            <p:spPr bwMode="auto">
              <a:xfrm>
                <a:off x="4937" y="1947"/>
                <a:ext cx="51" cy="43"/>
              </a:xfrm>
              <a:custGeom>
                <a:avLst/>
                <a:gdLst>
                  <a:gd name="T0" fmla="*/ 22 w 26"/>
                  <a:gd name="T1" fmla="*/ 4 h 22"/>
                  <a:gd name="T2" fmla="*/ 22 w 26"/>
                  <a:gd name="T3" fmla="*/ 3 h 22"/>
                  <a:gd name="T4" fmla="*/ 22 w 26"/>
                  <a:gd name="T5" fmla="*/ 3 h 22"/>
                  <a:gd name="T6" fmla="*/ 19 w 26"/>
                  <a:gd name="T7" fmla="*/ 3 h 22"/>
                  <a:gd name="T8" fmla="*/ 19 w 26"/>
                  <a:gd name="T9" fmla="*/ 4 h 22"/>
                  <a:gd name="T10" fmla="*/ 18 w 26"/>
                  <a:gd name="T11" fmla="*/ 4 h 22"/>
                  <a:gd name="T12" fmla="*/ 17 w 26"/>
                  <a:gd name="T13" fmla="*/ 2 h 22"/>
                  <a:gd name="T14" fmla="*/ 14 w 26"/>
                  <a:gd name="T15" fmla="*/ 0 h 22"/>
                  <a:gd name="T16" fmla="*/ 12 w 26"/>
                  <a:gd name="T17" fmla="*/ 0 h 22"/>
                  <a:gd name="T18" fmla="*/ 9 w 26"/>
                  <a:gd name="T19" fmla="*/ 2 h 22"/>
                  <a:gd name="T20" fmla="*/ 9 w 26"/>
                  <a:gd name="T21" fmla="*/ 4 h 22"/>
                  <a:gd name="T22" fmla="*/ 8 w 26"/>
                  <a:gd name="T23" fmla="*/ 4 h 22"/>
                  <a:gd name="T24" fmla="*/ 7 w 26"/>
                  <a:gd name="T25" fmla="*/ 3 h 22"/>
                  <a:gd name="T26" fmla="*/ 5 w 26"/>
                  <a:gd name="T27" fmla="*/ 3 h 22"/>
                  <a:gd name="T28" fmla="*/ 4 w 26"/>
                  <a:gd name="T29" fmla="*/ 4 h 22"/>
                  <a:gd name="T30" fmla="*/ 4 w 26"/>
                  <a:gd name="T31" fmla="*/ 4 h 22"/>
                  <a:gd name="T32" fmla="*/ 0 w 26"/>
                  <a:gd name="T33" fmla="*/ 8 h 22"/>
                  <a:gd name="T34" fmla="*/ 1 w 26"/>
                  <a:gd name="T35" fmla="*/ 17 h 22"/>
                  <a:gd name="T36" fmla="*/ 5 w 26"/>
                  <a:gd name="T37" fmla="*/ 22 h 22"/>
                  <a:gd name="T38" fmla="*/ 22 w 26"/>
                  <a:gd name="T39" fmla="*/ 21 h 22"/>
                  <a:gd name="T40" fmla="*/ 26 w 26"/>
                  <a:gd name="T41" fmla="*/ 17 h 22"/>
                  <a:gd name="T42" fmla="*/ 26 w 26"/>
                  <a:gd name="T43" fmla="*/ 8 h 22"/>
                  <a:gd name="T44" fmla="*/ 22 w 26"/>
                  <a:gd name="T45" fmla="*/ 4 h 22"/>
                  <a:gd name="T46" fmla="*/ 10 w 26"/>
                  <a:gd name="T47" fmla="*/ 2 h 22"/>
                  <a:gd name="T48" fmla="*/ 12 w 26"/>
                  <a:gd name="T49" fmla="*/ 1 h 22"/>
                  <a:gd name="T50" fmla="*/ 14 w 26"/>
                  <a:gd name="T51" fmla="*/ 1 h 22"/>
                  <a:gd name="T52" fmla="*/ 16 w 26"/>
                  <a:gd name="T53" fmla="*/ 2 h 22"/>
                  <a:gd name="T54" fmla="*/ 16 w 26"/>
                  <a:gd name="T55" fmla="*/ 4 h 22"/>
                  <a:gd name="T56" fmla="*/ 10 w 26"/>
                  <a:gd name="T57" fmla="*/ 4 h 22"/>
                  <a:gd name="T58" fmla="*/ 10 w 26"/>
                  <a:gd name="T5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 h="22">
                    <a:moveTo>
                      <a:pt x="22" y="4"/>
                    </a:moveTo>
                    <a:cubicBezTo>
                      <a:pt x="22" y="4"/>
                      <a:pt x="22" y="3"/>
                      <a:pt x="22" y="3"/>
                    </a:cubicBezTo>
                    <a:cubicBezTo>
                      <a:pt x="22" y="3"/>
                      <a:pt x="22" y="3"/>
                      <a:pt x="22" y="3"/>
                    </a:cubicBezTo>
                    <a:cubicBezTo>
                      <a:pt x="19" y="3"/>
                      <a:pt x="19" y="3"/>
                      <a:pt x="19" y="3"/>
                    </a:cubicBezTo>
                    <a:cubicBezTo>
                      <a:pt x="19" y="3"/>
                      <a:pt x="19" y="3"/>
                      <a:pt x="19" y="4"/>
                    </a:cubicBezTo>
                    <a:cubicBezTo>
                      <a:pt x="18" y="4"/>
                      <a:pt x="18" y="4"/>
                      <a:pt x="18" y="4"/>
                    </a:cubicBezTo>
                    <a:cubicBezTo>
                      <a:pt x="17" y="2"/>
                      <a:pt x="17" y="2"/>
                      <a:pt x="17" y="2"/>
                    </a:cubicBezTo>
                    <a:cubicBezTo>
                      <a:pt x="17" y="0"/>
                      <a:pt x="16" y="0"/>
                      <a:pt x="14" y="0"/>
                    </a:cubicBezTo>
                    <a:cubicBezTo>
                      <a:pt x="12" y="0"/>
                      <a:pt x="12" y="0"/>
                      <a:pt x="12" y="0"/>
                    </a:cubicBezTo>
                    <a:cubicBezTo>
                      <a:pt x="10" y="0"/>
                      <a:pt x="9" y="0"/>
                      <a:pt x="9" y="2"/>
                    </a:cubicBezTo>
                    <a:cubicBezTo>
                      <a:pt x="9" y="4"/>
                      <a:pt x="9" y="4"/>
                      <a:pt x="9" y="4"/>
                    </a:cubicBezTo>
                    <a:cubicBezTo>
                      <a:pt x="8" y="4"/>
                      <a:pt x="8" y="4"/>
                      <a:pt x="8" y="4"/>
                    </a:cubicBezTo>
                    <a:cubicBezTo>
                      <a:pt x="8" y="3"/>
                      <a:pt x="7" y="3"/>
                      <a:pt x="7" y="3"/>
                    </a:cubicBezTo>
                    <a:cubicBezTo>
                      <a:pt x="5" y="3"/>
                      <a:pt x="5" y="3"/>
                      <a:pt x="5" y="3"/>
                    </a:cubicBezTo>
                    <a:cubicBezTo>
                      <a:pt x="4" y="3"/>
                      <a:pt x="4" y="4"/>
                      <a:pt x="4" y="4"/>
                    </a:cubicBezTo>
                    <a:cubicBezTo>
                      <a:pt x="4" y="4"/>
                      <a:pt x="4" y="4"/>
                      <a:pt x="4" y="4"/>
                    </a:cubicBezTo>
                    <a:cubicBezTo>
                      <a:pt x="2" y="4"/>
                      <a:pt x="0" y="6"/>
                      <a:pt x="0" y="8"/>
                    </a:cubicBezTo>
                    <a:cubicBezTo>
                      <a:pt x="1" y="17"/>
                      <a:pt x="1" y="17"/>
                      <a:pt x="1" y="17"/>
                    </a:cubicBezTo>
                    <a:cubicBezTo>
                      <a:pt x="1" y="20"/>
                      <a:pt x="3" y="22"/>
                      <a:pt x="5" y="22"/>
                    </a:cubicBezTo>
                    <a:cubicBezTo>
                      <a:pt x="22" y="21"/>
                      <a:pt x="22" y="21"/>
                      <a:pt x="22" y="21"/>
                    </a:cubicBezTo>
                    <a:cubicBezTo>
                      <a:pt x="24" y="21"/>
                      <a:pt x="26" y="19"/>
                      <a:pt x="26" y="17"/>
                    </a:cubicBezTo>
                    <a:cubicBezTo>
                      <a:pt x="26" y="8"/>
                      <a:pt x="26" y="8"/>
                      <a:pt x="26" y="8"/>
                    </a:cubicBezTo>
                    <a:cubicBezTo>
                      <a:pt x="26" y="6"/>
                      <a:pt x="24" y="4"/>
                      <a:pt x="22" y="4"/>
                    </a:cubicBezTo>
                    <a:close/>
                    <a:moveTo>
                      <a:pt x="10" y="2"/>
                    </a:moveTo>
                    <a:cubicBezTo>
                      <a:pt x="10" y="2"/>
                      <a:pt x="10" y="1"/>
                      <a:pt x="12" y="1"/>
                    </a:cubicBezTo>
                    <a:cubicBezTo>
                      <a:pt x="14" y="1"/>
                      <a:pt x="14" y="1"/>
                      <a:pt x="14" y="1"/>
                    </a:cubicBezTo>
                    <a:cubicBezTo>
                      <a:pt x="16" y="1"/>
                      <a:pt x="16" y="2"/>
                      <a:pt x="16" y="2"/>
                    </a:cubicBezTo>
                    <a:cubicBezTo>
                      <a:pt x="16" y="4"/>
                      <a:pt x="16" y="4"/>
                      <a:pt x="16" y="4"/>
                    </a:cubicBezTo>
                    <a:cubicBezTo>
                      <a:pt x="10" y="4"/>
                      <a:pt x="10" y="4"/>
                      <a:pt x="10" y="4"/>
                    </a:cubicBezTo>
                    <a:lnTo>
                      <a:pt x="10" y="2"/>
                    </a:ln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 name="任意多边形: 形状 23"/>
              <p:cNvSpPr/>
              <p:nvPr/>
            </p:nvSpPr>
            <p:spPr bwMode="auto">
              <a:xfrm>
                <a:off x="4737" y="1106"/>
                <a:ext cx="59" cy="84"/>
              </a:xfrm>
              <a:custGeom>
                <a:avLst/>
                <a:gdLst>
                  <a:gd name="T0" fmla="*/ 29 w 30"/>
                  <a:gd name="T1" fmla="*/ 8 h 43"/>
                  <a:gd name="T2" fmla="*/ 22 w 30"/>
                  <a:gd name="T3" fmla="*/ 0 h 43"/>
                  <a:gd name="T4" fmla="*/ 7 w 30"/>
                  <a:gd name="T5" fmla="*/ 1 h 43"/>
                  <a:gd name="T6" fmla="*/ 0 w 30"/>
                  <a:gd name="T7" fmla="*/ 8 h 43"/>
                  <a:gd name="T8" fmla="*/ 1 w 30"/>
                  <a:gd name="T9" fmla="*/ 36 h 43"/>
                  <a:gd name="T10" fmla="*/ 8 w 30"/>
                  <a:gd name="T11" fmla="*/ 43 h 43"/>
                  <a:gd name="T12" fmla="*/ 23 w 30"/>
                  <a:gd name="T13" fmla="*/ 43 h 43"/>
                  <a:gd name="T14" fmla="*/ 30 w 30"/>
                  <a:gd name="T15" fmla="*/ 35 h 43"/>
                  <a:gd name="T16" fmla="*/ 29 w 30"/>
                  <a:gd name="T17" fmla="*/ 8 h 43"/>
                  <a:gd name="T18" fmla="*/ 17 w 30"/>
                  <a:gd name="T19" fmla="*/ 40 h 43"/>
                  <a:gd name="T20" fmla="*/ 14 w 30"/>
                  <a:gd name="T21" fmla="*/ 40 h 43"/>
                  <a:gd name="T22" fmla="*/ 13 w 30"/>
                  <a:gd name="T23" fmla="*/ 40 h 43"/>
                  <a:gd name="T24" fmla="*/ 13 w 30"/>
                  <a:gd name="T25" fmla="*/ 38 h 43"/>
                  <a:gd name="T26" fmla="*/ 14 w 30"/>
                  <a:gd name="T27" fmla="*/ 37 h 43"/>
                  <a:gd name="T28" fmla="*/ 17 w 30"/>
                  <a:gd name="T29" fmla="*/ 37 h 43"/>
                  <a:gd name="T30" fmla="*/ 18 w 30"/>
                  <a:gd name="T31" fmla="*/ 38 h 43"/>
                  <a:gd name="T32" fmla="*/ 18 w 30"/>
                  <a:gd name="T33" fmla="*/ 40 h 43"/>
                  <a:gd name="T34" fmla="*/ 17 w 30"/>
                  <a:gd name="T35" fmla="*/ 40 h 43"/>
                  <a:gd name="T36" fmla="*/ 22 w 30"/>
                  <a:gd name="T37" fmla="*/ 33 h 43"/>
                  <a:gd name="T38" fmla="*/ 9 w 30"/>
                  <a:gd name="T39" fmla="*/ 34 h 43"/>
                  <a:gd name="T40" fmla="*/ 4 w 30"/>
                  <a:gd name="T41" fmla="*/ 29 h 43"/>
                  <a:gd name="T42" fmla="*/ 4 w 30"/>
                  <a:gd name="T43" fmla="*/ 9 h 43"/>
                  <a:gd name="T44" fmla="*/ 8 w 30"/>
                  <a:gd name="T45" fmla="*/ 4 h 43"/>
                  <a:gd name="T46" fmla="*/ 21 w 30"/>
                  <a:gd name="T47" fmla="*/ 4 h 43"/>
                  <a:gd name="T48" fmla="*/ 26 w 30"/>
                  <a:gd name="T49" fmla="*/ 9 h 43"/>
                  <a:gd name="T50" fmla="*/ 26 w 30"/>
                  <a:gd name="T51" fmla="*/ 29 h 43"/>
                  <a:gd name="T52" fmla="*/ 22 w 30"/>
                  <a:gd name="T53" fmla="*/ 3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 h="43">
                    <a:moveTo>
                      <a:pt x="29" y="8"/>
                    </a:moveTo>
                    <a:cubicBezTo>
                      <a:pt x="29" y="4"/>
                      <a:pt x="26" y="0"/>
                      <a:pt x="22" y="0"/>
                    </a:cubicBezTo>
                    <a:cubicBezTo>
                      <a:pt x="7" y="1"/>
                      <a:pt x="7" y="1"/>
                      <a:pt x="7" y="1"/>
                    </a:cubicBezTo>
                    <a:cubicBezTo>
                      <a:pt x="3" y="1"/>
                      <a:pt x="0" y="4"/>
                      <a:pt x="0" y="8"/>
                    </a:cubicBezTo>
                    <a:cubicBezTo>
                      <a:pt x="1" y="36"/>
                      <a:pt x="1" y="36"/>
                      <a:pt x="1" y="36"/>
                    </a:cubicBezTo>
                    <a:cubicBezTo>
                      <a:pt x="1" y="40"/>
                      <a:pt x="4" y="43"/>
                      <a:pt x="8" y="43"/>
                    </a:cubicBezTo>
                    <a:cubicBezTo>
                      <a:pt x="23" y="43"/>
                      <a:pt x="23" y="43"/>
                      <a:pt x="23" y="43"/>
                    </a:cubicBezTo>
                    <a:cubicBezTo>
                      <a:pt x="27" y="43"/>
                      <a:pt x="30" y="39"/>
                      <a:pt x="30" y="35"/>
                    </a:cubicBezTo>
                    <a:lnTo>
                      <a:pt x="29" y="8"/>
                    </a:lnTo>
                    <a:close/>
                    <a:moveTo>
                      <a:pt x="17" y="40"/>
                    </a:moveTo>
                    <a:cubicBezTo>
                      <a:pt x="14" y="40"/>
                      <a:pt x="14" y="40"/>
                      <a:pt x="14" y="40"/>
                    </a:cubicBezTo>
                    <a:cubicBezTo>
                      <a:pt x="13" y="40"/>
                      <a:pt x="13" y="40"/>
                      <a:pt x="13" y="40"/>
                    </a:cubicBezTo>
                    <a:cubicBezTo>
                      <a:pt x="13" y="38"/>
                      <a:pt x="13" y="38"/>
                      <a:pt x="13" y="38"/>
                    </a:cubicBezTo>
                    <a:cubicBezTo>
                      <a:pt x="13" y="37"/>
                      <a:pt x="13" y="37"/>
                      <a:pt x="14" y="37"/>
                    </a:cubicBezTo>
                    <a:cubicBezTo>
                      <a:pt x="17" y="37"/>
                      <a:pt x="17" y="37"/>
                      <a:pt x="17" y="37"/>
                    </a:cubicBezTo>
                    <a:cubicBezTo>
                      <a:pt x="17" y="37"/>
                      <a:pt x="18" y="37"/>
                      <a:pt x="18" y="38"/>
                    </a:cubicBezTo>
                    <a:cubicBezTo>
                      <a:pt x="18" y="40"/>
                      <a:pt x="18" y="40"/>
                      <a:pt x="18" y="40"/>
                    </a:cubicBezTo>
                    <a:cubicBezTo>
                      <a:pt x="18" y="40"/>
                      <a:pt x="17" y="40"/>
                      <a:pt x="17" y="40"/>
                    </a:cubicBezTo>
                    <a:close/>
                    <a:moveTo>
                      <a:pt x="22" y="33"/>
                    </a:moveTo>
                    <a:cubicBezTo>
                      <a:pt x="9" y="34"/>
                      <a:pt x="9" y="34"/>
                      <a:pt x="9" y="34"/>
                    </a:cubicBezTo>
                    <a:cubicBezTo>
                      <a:pt x="6" y="34"/>
                      <a:pt x="4" y="32"/>
                      <a:pt x="4" y="29"/>
                    </a:cubicBezTo>
                    <a:cubicBezTo>
                      <a:pt x="4" y="9"/>
                      <a:pt x="4" y="9"/>
                      <a:pt x="4" y="9"/>
                    </a:cubicBezTo>
                    <a:cubicBezTo>
                      <a:pt x="3" y="7"/>
                      <a:pt x="5" y="5"/>
                      <a:pt x="8" y="4"/>
                    </a:cubicBezTo>
                    <a:cubicBezTo>
                      <a:pt x="21" y="4"/>
                      <a:pt x="21" y="4"/>
                      <a:pt x="21" y="4"/>
                    </a:cubicBezTo>
                    <a:cubicBezTo>
                      <a:pt x="24" y="4"/>
                      <a:pt x="26" y="6"/>
                      <a:pt x="26" y="9"/>
                    </a:cubicBezTo>
                    <a:cubicBezTo>
                      <a:pt x="26" y="29"/>
                      <a:pt x="26" y="29"/>
                      <a:pt x="26" y="29"/>
                    </a:cubicBezTo>
                    <a:cubicBezTo>
                      <a:pt x="26" y="31"/>
                      <a:pt x="24" y="33"/>
                      <a:pt x="22" y="33"/>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5" name="任意多边形: 形状 24"/>
              <p:cNvSpPr/>
              <p:nvPr/>
            </p:nvSpPr>
            <p:spPr bwMode="auto">
              <a:xfrm>
                <a:off x="4800" y="1112"/>
                <a:ext cx="8" cy="76"/>
              </a:xfrm>
              <a:custGeom>
                <a:avLst/>
                <a:gdLst>
                  <a:gd name="T0" fmla="*/ 2 w 4"/>
                  <a:gd name="T1" fmla="*/ 0 h 39"/>
                  <a:gd name="T2" fmla="*/ 0 w 4"/>
                  <a:gd name="T3" fmla="*/ 1 h 39"/>
                  <a:gd name="T4" fmla="*/ 1 w 4"/>
                  <a:gd name="T5" fmla="*/ 37 h 39"/>
                  <a:gd name="T6" fmla="*/ 3 w 4"/>
                  <a:gd name="T7" fmla="*/ 39 h 39"/>
                  <a:gd name="T8" fmla="*/ 4 w 4"/>
                  <a:gd name="T9" fmla="*/ 37 h 39"/>
                  <a:gd name="T10" fmla="*/ 4 w 4"/>
                  <a:gd name="T11" fmla="*/ 1 h 39"/>
                  <a:gd name="T12" fmla="*/ 2 w 4"/>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4" h="39">
                    <a:moveTo>
                      <a:pt x="2" y="0"/>
                    </a:moveTo>
                    <a:cubicBezTo>
                      <a:pt x="1" y="0"/>
                      <a:pt x="0" y="0"/>
                      <a:pt x="0" y="1"/>
                    </a:cubicBezTo>
                    <a:cubicBezTo>
                      <a:pt x="1" y="37"/>
                      <a:pt x="1" y="37"/>
                      <a:pt x="1" y="37"/>
                    </a:cubicBezTo>
                    <a:cubicBezTo>
                      <a:pt x="1" y="38"/>
                      <a:pt x="1" y="39"/>
                      <a:pt x="3" y="39"/>
                    </a:cubicBezTo>
                    <a:cubicBezTo>
                      <a:pt x="4" y="39"/>
                      <a:pt x="4" y="38"/>
                      <a:pt x="4" y="37"/>
                    </a:cubicBezTo>
                    <a:cubicBezTo>
                      <a:pt x="4" y="1"/>
                      <a:pt x="4" y="1"/>
                      <a:pt x="4" y="1"/>
                    </a:cubicBezTo>
                    <a:cubicBezTo>
                      <a:pt x="4" y="0"/>
                      <a:pt x="3" y="0"/>
                      <a:pt x="2" y="0"/>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 name="任意多边形: 形状 25"/>
              <p:cNvSpPr/>
              <p:nvPr/>
            </p:nvSpPr>
            <p:spPr bwMode="auto">
              <a:xfrm>
                <a:off x="4808" y="1114"/>
                <a:ext cx="4" cy="27"/>
              </a:xfrm>
              <a:custGeom>
                <a:avLst/>
                <a:gdLst>
                  <a:gd name="T0" fmla="*/ 1 w 2"/>
                  <a:gd name="T1" fmla="*/ 0 h 14"/>
                  <a:gd name="T2" fmla="*/ 0 w 2"/>
                  <a:gd name="T3" fmla="*/ 1 h 14"/>
                  <a:gd name="T4" fmla="*/ 0 w 2"/>
                  <a:gd name="T5" fmla="*/ 13 h 14"/>
                  <a:gd name="T6" fmla="*/ 1 w 2"/>
                  <a:gd name="T7" fmla="*/ 14 h 14"/>
                  <a:gd name="T8" fmla="*/ 2 w 2"/>
                  <a:gd name="T9" fmla="*/ 13 h 14"/>
                  <a:gd name="T10" fmla="*/ 1 w 2"/>
                  <a:gd name="T11" fmla="*/ 1 h 14"/>
                  <a:gd name="T12" fmla="*/ 1 w 2"/>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 h="14">
                    <a:moveTo>
                      <a:pt x="1" y="0"/>
                    </a:moveTo>
                    <a:cubicBezTo>
                      <a:pt x="0" y="0"/>
                      <a:pt x="0" y="1"/>
                      <a:pt x="0" y="1"/>
                    </a:cubicBezTo>
                    <a:cubicBezTo>
                      <a:pt x="0" y="13"/>
                      <a:pt x="0" y="13"/>
                      <a:pt x="0" y="13"/>
                    </a:cubicBezTo>
                    <a:cubicBezTo>
                      <a:pt x="0" y="14"/>
                      <a:pt x="1" y="14"/>
                      <a:pt x="1" y="14"/>
                    </a:cubicBezTo>
                    <a:cubicBezTo>
                      <a:pt x="1" y="14"/>
                      <a:pt x="2" y="14"/>
                      <a:pt x="2" y="13"/>
                    </a:cubicBezTo>
                    <a:cubicBezTo>
                      <a:pt x="1" y="1"/>
                      <a:pt x="1" y="1"/>
                      <a:pt x="1" y="1"/>
                    </a:cubicBezTo>
                    <a:cubicBezTo>
                      <a:pt x="1" y="1"/>
                      <a:pt x="1" y="0"/>
                      <a:pt x="1" y="0"/>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7" name="任意多边形: 形状 26"/>
              <p:cNvSpPr/>
              <p:nvPr/>
            </p:nvSpPr>
            <p:spPr bwMode="auto">
              <a:xfrm>
                <a:off x="4747" y="1126"/>
                <a:ext cx="37" cy="5"/>
              </a:xfrm>
              <a:custGeom>
                <a:avLst/>
                <a:gdLst>
                  <a:gd name="T0" fmla="*/ 19 w 19"/>
                  <a:gd name="T1" fmla="*/ 1 h 3"/>
                  <a:gd name="T2" fmla="*/ 18 w 19"/>
                  <a:gd name="T3" fmla="*/ 3 h 3"/>
                  <a:gd name="T4" fmla="*/ 2 w 19"/>
                  <a:gd name="T5" fmla="*/ 3 h 3"/>
                  <a:gd name="T6" fmla="*/ 0 w 19"/>
                  <a:gd name="T7" fmla="*/ 2 h 3"/>
                  <a:gd name="T8" fmla="*/ 0 w 19"/>
                  <a:gd name="T9" fmla="*/ 2 h 3"/>
                  <a:gd name="T10" fmla="*/ 2 w 19"/>
                  <a:gd name="T11" fmla="*/ 0 h 3"/>
                  <a:gd name="T12" fmla="*/ 18 w 19"/>
                  <a:gd name="T13" fmla="*/ 0 h 3"/>
                  <a:gd name="T14" fmla="*/ 19 w 19"/>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3">
                    <a:moveTo>
                      <a:pt x="19" y="1"/>
                    </a:moveTo>
                    <a:cubicBezTo>
                      <a:pt x="19" y="2"/>
                      <a:pt x="18" y="3"/>
                      <a:pt x="18" y="3"/>
                    </a:cubicBezTo>
                    <a:cubicBezTo>
                      <a:pt x="2" y="3"/>
                      <a:pt x="2" y="3"/>
                      <a:pt x="2" y="3"/>
                    </a:cubicBezTo>
                    <a:cubicBezTo>
                      <a:pt x="1" y="3"/>
                      <a:pt x="0" y="2"/>
                      <a:pt x="0" y="2"/>
                    </a:cubicBezTo>
                    <a:cubicBezTo>
                      <a:pt x="0" y="2"/>
                      <a:pt x="0" y="2"/>
                      <a:pt x="0" y="2"/>
                    </a:cubicBezTo>
                    <a:cubicBezTo>
                      <a:pt x="0" y="1"/>
                      <a:pt x="1" y="0"/>
                      <a:pt x="2" y="0"/>
                    </a:cubicBezTo>
                    <a:cubicBezTo>
                      <a:pt x="18" y="0"/>
                      <a:pt x="18" y="0"/>
                      <a:pt x="18" y="0"/>
                    </a:cubicBezTo>
                    <a:cubicBezTo>
                      <a:pt x="18" y="0"/>
                      <a:pt x="19" y="1"/>
                      <a:pt x="19" y="1"/>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8" name="任意多边形: 形状 27"/>
              <p:cNvSpPr/>
              <p:nvPr/>
            </p:nvSpPr>
            <p:spPr bwMode="auto">
              <a:xfrm>
                <a:off x="4747" y="1135"/>
                <a:ext cx="37" cy="6"/>
              </a:xfrm>
              <a:custGeom>
                <a:avLst/>
                <a:gdLst>
                  <a:gd name="T0" fmla="*/ 19 w 19"/>
                  <a:gd name="T1" fmla="*/ 1 h 3"/>
                  <a:gd name="T2" fmla="*/ 18 w 19"/>
                  <a:gd name="T3" fmla="*/ 2 h 3"/>
                  <a:gd name="T4" fmla="*/ 2 w 19"/>
                  <a:gd name="T5" fmla="*/ 3 h 3"/>
                  <a:gd name="T6" fmla="*/ 0 w 19"/>
                  <a:gd name="T7" fmla="*/ 2 h 3"/>
                  <a:gd name="T8" fmla="*/ 0 w 19"/>
                  <a:gd name="T9" fmla="*/ 2 h 3"/>
                  <a:gd name="T10" fmla="*/ 2 w 19"/>
                  <a:gd name="T11" fmla="*/ 0 h 3"/>
                  <a:gd name="T12" fmla="*/ 18 w 19"/>
                  <a:gd name="T13" fmla="*/ 0 h 3"/>
                  <a:gd name="T14" fmla="*/ 19 w 19"/>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3">
                    <a:moveTo>
                      <a:pt x="19" y="1"/>
                    </a:moveTo>
                    <a:cubicBezTo>
                      <a:pt x="19" y="2"/>
                      <a:pt x="18" y="2"/>
                      <a:pt x="18" y="2"/>
                    </a:cubicBezTo>
                    <a:cubicBezTo>
                      <a:pt x="2" y="3"/>
                      <a:pt x="2" y="3"/>
                      <a:pt x="2" y="3"/>
                    </a:cubicBezTo>
                    <a:cubicBezTo>
                      <a:pt x="1" y="3"/>
                      <a:pt x="0" y="2"/>
                      <a:pt x="0" y="2"/>
                    </a:cubicBezTo>
                    <a:cubicBezTo>
                      <a:pt x="0" y="2"/>
                      <a:pt x="0" y="2"/>
                      <a:pt x="0" y="2"/>
                    </a:cubicBezTo>
                    <a:cubicBezTo>
                      <a:pt x="0" y="1"/>
                      <a:pt x="1" y="0"/>
                      <a:pt x="2" y="0"/>
                    </a:cubicBezTo>
                    <a:cubicBezTo>
                      <a:pt x="18" y="0"/>
                      <a:pt x="18" y="0"/>
                      <a:pt x="18" y="0"/>
                    </a:cubicBezTo>
                    <a:cubicBezTo>
                      <a:pt x="18" y="0"/>
                      <a:pt x="19" y="0"/>
                      <a:pt x="19" y="1"/>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9" name="任意多边形: 形状 28"/>
              <p:cNvSpPr/>
              <p:nvPr/>
            </p:nvSpPr>
            <p:spPr bwMode="auto">
              <a:xfrm>
                <a:off x="4747" y="1145"/>
                <a:ext cx="37" cy="6"/>
              </a:xfrm>
              <a:custGeom>
                <a:avLst/>
                <a:gdLst>
                  <a:gd name="T0" fmla="*/ 19 w 19"/>
                  <a:gd name="T1" fmla="*/ 1 h 3"/>
                  <a:gd name="T2" fmla="*/ 18 w 19"/>
                  <a:gd name="T3" fmla="*/ 2 h 3"/>
                  <a:gd name="T4" fmla="*/ 2 w 19"/>
                  <a:gd name="T5" fmla="*/ 3 h 3"/>
                  <a:gd name="T6" fmla="*/ 0 w 19"/>
                  <a:gd name="T7" fmla="*/ 1 h 3"/>
                  <a:gd name="T8" fmla="*/ 0 w 19"/>
                  <a:gd name="T9" fmla="*/ 1 h 3"/>
                  <a:gd name="T10" fmla="*/ 2 w 19"/>
                  <a:gd name="T11" fmla="*/ 0 h 3"/>
                  <a:gd name="T12" fmla="*/ 18 w 19"/>
                  <a:gd name="T13" fmla="*/ 0 h 3"/>
                  <a:gd name="T14" fmla="*/ 19 w 19"/>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3">
                    <a:moveTo>
                      <a:pt x="19" y="1"/>
                    </a:moveTo>
                    <a:cubicBezTo>
                      <a:pt x="19" y="2"/>
                      <a:pt x="19" y="2"/>
                      <a:pt x="18" y="2"/>
                    </a:cubicBezTo>
                    <a:cubicBezTo>
                      <a:pt x="2" y="3"/>
                      <a:pt x="2" y="3"/>
                      <a:pt x="2" y="3"/>
                    </a:cubicBezTo>
                    <a:cubicBezTo>
                      <a:pt x="1" y="3"/>
                      <a:pt x="0" y="2"/>
                      <a:pt x="0" y="1"/>
                    </a:cubicBezTo>
                    <a:cubicBezTo>
                      <a:pt x="0" y="1"/>
                      <a:pt x="0" y="1"/>
                      <a:pt x="0" y="1"/>
                    </a:cubicBezTo>
                    <a:cubicBezTo>
                      <a:pt x="0" y="1"/>
                      <a:pt x="1" y="0"/>
                      <a:pt x="2" y="0"/>
                    </a:cubicBezTo>
                    <a:cubicBezTo>
                      <a:pt x="18" y="0"/>
                      <a:pt x="18" y="0"/>
                      <a:pt x="18" y="0"/>
                    </a:cubicBezTo>
                    <a:cubicBezTo>
                      <a:pt x="19" y="0"/>
                      <a:pt x="19" y="0"/>
                      <a:pt x="19" y="1"/>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0" name="任意多边形: 形状 29"/>
              <p:cNvSpPr/>
              <p:nvPr/>
            </p:nvSpPr>
            <p:spPr bwMode="auto">
              <a:xfrm>
                <a:off x="4763" y="1153"/>
                <a:ext cx="21" cy="6"/>
              </a:xfrm>
              <a:custGeom>
                <a:avLst/>
                <a:gdLst>
                  <a:gd name="T0" fmla="*/ 11 w 11"/>
                  <a:gd name="T1" fmla="*/ 2 h 3"/>
                  <a:gd name="T2" fmla="*/ 10 w 11"/>
                  <a:gd name="T3" fmla="*/ 3 h 3"/>
                  <a:gd name="T4" fmla="*/ 2 w 11"/>
                  <a:gd name="T5" fmla="*/ 3 h 3"/>
                  <a:gd name="T6" fmla="*/ 0 w 11"/>
                  <a:gd name="T7" fmla="*/ 2 h 3"/>
                  <a:gd name="T8" fmla="*/ 0 w 11"/>
                  <a:gd name="T9" fmla="*/ 2 h 3"/>
                  <a:gd name="T10" fmla="*/ 1 w 11"/>
                  <a:gd name="T11" fmla="*/ 0 h 3"/>
                  <a:gd name="T12" fmla="*/ 10 w 11"/>
                  <a:gd name="T13" fmla="*/ 0 h 3"/>
                  <a:gd name="T14" fmla="*/ 11 w 11"/>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3">
                    <a:moveTo>
                      <a:pt x="11" y="2"/>
                    </a:moveTo>
                    <a:cubicBezTo>
                      <a:pt x="11" y="2"/>
                      <a:pt x="11" y="3"/>
                      <a:pt x="10" y="3"/>
                    </a:cubicBezTo>
                    <a:cubicBezTo>
                      <a:pt x="2" y="3"/>
                      <a:pt x="2" y="3"/>
                      <a:pt x="2" y="3"/>
                    </a:cubicBezTo>
                    <a:cubicBezTo>
                      <a:pt x="1" y="3"/>
                      <a:pt x="0" y="3"/>
                      <a:pt x="0" y="2"/>
                    </a:cubicBezTo>
                    <a:cubicBezTo>
                      <a:pt x="0" y="2"/>
                      <a:pt x="0" y="2"/>
                      <a:pt x="0" y="2"/>
                    </a:cubicBezTo>
                    <a:cubicBezTo>
                      <a:pt x="0" y="1"/>
                      <a:pt x="1" y="0"/>
                      <a:pt x="1" y="0"/>
                    </a:cubicBezTo>
                    <a:cubicBezTo>
                      <a:pt x="10" y="0"/>
                      <a:pt x="10" y="0"/>
                      <a:pt x="10" y="0"/>
                    </a:cubicBezTo>
                    <a:cubicBezTo>
                      <a:pt x="11" y="0"/>
                      <a:pt x="11" y="1"/>
                      <a:pt x="11" y="2"/>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 name="任意多边形: 形状 30"/>
              <p:cNvSpPr/>
              <p:nvPr/>
            </p:nvSpPr>
            <p:spPr bwMode="auto">
              <a:xfrm>
                <a:off x="4262" y="697"/>
                <a:ext cx="77" cy="10"/>
              </a:xfrm>
              <a:custGeom>
                <a:avLst/>
                <a:gdLst>
                  <a:gd name="T0" fmla="*/ 0 w 39"/>
                  <a:gd name="T1" fmla="*/ 3 h 5"/>
                  <a:gd name="T2" fmla="*/ 2 w 39"/>
                  <a:gd name="T3" fmla="*/ 5 h 5"/>
                  <a:gd name="T4" fmla="*/ 37 w 39"/>
                  <a:gd name="T5" fmla="*/ 4 h 5"/>
                  <a:gd name="T6" fmla="*/ 39 w 39"/>
                  <a:gd name="T7" fmla="*/ 2 h 5"/>
                  <a:gd name="T8" fmla="*/ 37 w 39"/>
                  <a:gd name="T9" fmla="*/ 0 h 5"/>
                  <a:gd name="T10" fmla="*/ 2 w 39"/>
                  <a:gd name="T11" fmla="*/ 1 h 5"/>
                  <a:gd name="T12" fmla="*/ 0 w 39"/>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39" h="5">
                    <a:moveTo>
                      <a:pt x="0" y="3"/>
                    </a:moveTo>
                    <a:cubicBezTo>
                      <a:pt x="0" y="4"/>
                      <a:pt x="1" y="5"/>
                      <a:pt x="2" y="5"/>
                    </a:cubicBezTo>
                    <a:cubicBezTo>
                      <a:pt x="37" y="4"/>
                      <a:pt x="37" y="4"/>
                      <a:pt x="37" y="4"/>
                    </a:cubicBezTo>
                    <a:cubicBezTo>
                      <a:pt x="38" y="4"/>
                      <a:pt x="39" y="3"/>
                      <a:pt x="39" y="2"/>
                    </a:cubicBezTo>
                    <a:cubicBezTo>
                      <a:pt x="39" y="1"/>
                      <a:pt x="38" y="0"/>
                      <a:pt x="37" y="0"/>
                    </a:cubicBezTo>
                    <a:cubicBezTo>
                      <a:pt x="2" y="1"/>
                      <a:pt x="2" y="1"/>
                      <a:pt x="2" y="1"/>
                    </a:cubicBezTo>
                    <a:cubicBezTo>
                      <a:pt x="1" y="1"/>
                      <a:pt x="0" y="2"/>
                      <a:pt x="0" y="3"/>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 name="任意多边形: 形状 31"/>
              <p:cNvSpPr/>
              <p:nvPr/>
            </p:nvSpPr>
            <p:spPr bwMode="auto">
              <a:xfrm>
                <a:off x="4266" y="695"/>
                <a:ext cx="26" cy="4"/>
              </a:xfrm>
              <a:custGeom>
                <a:avLst/>
                <a:gdLst>
                  <a:gd name="T0" fmla="*/ 0 w 13"/>
                  <a:gd name="T1" fmla="*/ 1 h 2"/>
                  <a:gd name="T2" fmla="*/ 0 w 13"/>
                  <a:gd name="T3" fmla="*/ 2 h 2"/>
                  <a:gd name="T4" fmla="*/ 13 w 13"/>
                  <a:gd name="T5" fmla="*/ 1 h 2"/>
                  <a:gd name="T6" fmla="*/ 13 w 13"/>
                  <a:gd name="T7" fmla="*/ 1 h 2"/>
                  <a:gd name="T8" fmla="*/ 13 w 13"/>
                  <a:gd name="T9" fmla="*/ 0 h 2"/>
                  <a:gd name="T10" fmla="*/ 0 w 13"/>
                  <a:gd name="T11" fmla="*/ 0 h 2"/>
                  <a:gd name="T12" fmla="*/ 0 w 13"/>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13" h="2">
                    <a:moveTo>
                      <a:pt x="0" y="1"/>
                    </a:moveTo>
                    <a:cubicBezTo>
                      <a:pt x="0" y="1"/>
                      <a:pt x="0" y="2"/>
                      <a:pt x="0" y="2"/>
                    </a:cubicBezTo>
                    <a:cubicBezTo>
                      <a:pt x="13" y="1"/>
                      <a:pt x="13" y="1"/>
                      <a:pt x="13" y="1"/>
                    </a:cubicBezTo>
                    <a:cubicBezTo>
                      <a:pt x="13" y="1"/>
                      <a:pt x="13" y="1"/>
                      <a:pt x="13" y="1"/>
                    </a:cubicBezTo>
                    <a:cubicBezTo>
                      <a:pt x="13" y="0"/>
                      <a:pt x="13" y="0"/>
                      <a:pt x="13" y="0"/>
                    </a:cubicBezTo>
                    <a:cubicBezTo>
                      <a:pt x="0" y="0"/>
                      <a:pt x="0" y="0"/>
                      <a:pt x="0" y="0"/>
                    </a:cubicBezTo>
                    <a:cubicBezTo>
                      <a:pt x="0" y="0"/>
                      <a:pt x="0" y="1"/>
                      <a:pt x="0" y="1"/>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 name="任意多边形: 形状 35"/>
              <p:cNvSpPr/>
              <p:nvPr/>
            </p:nvSpPr>
            <p:spPr bwMode="auto">
              <a:xfrm>
                <a:off x="4475" y="1611"/>
                <a:ext cx="10" cy="76"/>
              </a:xfrm>
              <a:custGeom>
                <a:avLst/>
                <a:gdLst>
                  <a:gd name="T0" fmla="*/ 2 w 5"/>
                  <a:gd name="T1" fmla="*/ 0 h 39"/>
                  <a:gd name="T2" fmla="*/ 0 w 5"/>
                  <a:gd name="T3" fmla="*/ 2 h 39"/>
                  <a:gd name="T4" fmla="*/ 1 w 5"/>
                  <a:gd name="T5" fmla="*/ 37 h 39"/>
                  <a:gd name="T6" fmla="*/ 3 w 5"/>
                  <a:gd name="T7" fmla="*/ 39 h 39"/>
                  <a:gd name="T8" fmla="*/ 5 w 5"/>
                  <a:gd name="T9" fmla="*/ 37 h 39"/>
                  <a:gd name="T10" fmla="*/ 4 w 5"/>
                  <a:gd name="T11" fmla="*/ 2 h 39"/>
                  <a:gd name="T12" fmla="*/ 2 w 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5" h="39">
                    <a:moveTo>
                      <a:pt x="2" y="0"/>
                    </a:moveTo>
                    <a:cubicBezTo>
                      <a:pt x="1" y="0"/>
                      <a:pt x="0" y="1"/>
                      <a:pt x="0" y="2"/>
                    </a:cubicBezTo>
                    <a:cubicBezTo>
                      <a:pt x="1" y="37"/>
                      <a:pt x="1" y="37"/>
                      <a:pt x="1" y="37"/>
                    </a:cubicBezTo>
                    <a:cubicBezTo>
                      <a:pt x="1" y="38"/>
                      <a:pt x="2" y="39"/>
                      <a:pt x="3" y="39"/>
                    </a:cubicBezTo>
                    <a:cubicBezTo>
                      <a:pt x="4" y="39"/>
                      <a:pt x="5" y="38"/>
                      <a:pt x="5" y="37"/>
                    </a:cubicBezTo>
                    <a:cubicBezTo>
                      <a:pt x="4" y="2"/>
                      <a:pt x="4" y="2"/>
                      <a:pt x="4" y="2"/>
                    </a:cubicBezTo>
                    <a:cubicBezTo>
                      <a:pt x="4" y="1"/>
                      <a:pt x="3" y="0"/>
                      <a:pt x="2" y="0"/>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 name="任意多边形: 形状 36"/>
              <p:cNvSpPr/>
              <p:nvPr/>
            </p:nvSpPr>
            <p:spPr bwMode="auto">
              <a:xfrm>
                <a:off x="4483" y="1614"/>
                <a:ext cx="4" cy="26"/>
              </a:xfrm>
              <a:custGeom>
                <a:avLst/>
                <a:gdLst>
                  <a:gd name="T0" fmla="*/ 1 w 2"/>
                  <a:gd name="T1" fmla="*/ 0 h 13"/>
                  <a:gd name="T2" fmla="*/ 0 w 2"/>
                  <a:gd name="T3" fmla="*/ 0 h 13"/>
                  <a:gd name="T4" fmla="*/ 1 w 2"/>
                  <a:gd name="T5" fmla="*/ 12 h 13"/>
                  <a:gd name="T6" fmla="*/ 1 w 2"/>
                  <a:gd name="T7" fmla="*/ 13 h 13"/>
                  <a:gd name="T8" fmla="*/ 2 w 2"/>
                  <a:gd name="T9" fmla="*/ 12 h 13"/>
                  <a:gd name="T10" fmla="*/ 2 w 2"/>
                  <a:gd name="T11" fmla="*/ 0 h 13"/>
                  <a:gd name="T12" fmla="*/ 1 w 2"/>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2" h="13">
                    <a:moveTo>
                      <a:pt x="1" y="0"/>
                    </a:moveTo>
                    <a:cubicBezTo>
                      <a:pt x="1" y="0"/>
                      <a:pt x="0" y="0"/>
                      <a:pt x="0" y="0"/>
                    </a:cubicBezTo>
                    <a:cubicBezTo>
                      <a:pt x="1" y="12"/>
                      <a:pt x="1" y="12"/>
                      <a:pt x="1" y="12"/>
                    </a:cubicBezTo>
                    <a:cubicBezTo>
                      <a:pt x="1" y="13"/>
                      <a:pt x="1" y="13"/>
                      <a:pt x="1" y="13"/>
                    </a:cubicBezTo>
                    <a:cubicBezTo>
                      <a:pt x="2" y="13"/>
                      <a:pt x="2" y="13"/>
                      <a:pt x="2" y="12"/>
                    </a:cubicBezTo>
                    <a:cubicBezTo>
                      <a:pt x="2" y="0"/>
                      <a:pt x="2" y="0"/>
                      <a:pt x="2" y="0"/>
                    </a:cubicBezTo>
                    <a:cubicBezTo>
                      <a:pt x="2" y="0"/>
                      <a:pt x="1" y="0"/>
                      <a:pt x="1" y="0"/>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 name="任意多边形: 形状 37"/>
              <p:cNvSpPr/>
              <p:nvPr/>
            </p:nvSpPr>
            <p:spPr bwMode="auto">
              <a:xfrm>
                <a:off x="4810" y="1618"/>
                <a:ext cx="76" cy="92"/>
              </a:xfrm>
              <a:custGeom>
                <a:avLst/>
                <a:gdLst>
                  <a:gd name="T0" fmla="*/ 25 w 39"/>
                  <a:gd name="T1" fmla="*/ 0 h 47"/>
                  <a:gd name="T2" fmla="*/ 1 w 39"/>
                  <a:gd name="T3" fmla="*/ 13 h 47"/>
                  <a:gd name="T4" fmla="*/ 14 w 39"/>
                  <a:gd name="T5" fmla="*/ 46 h 47"/>
                  <a:gd name="T6" fmla="*/ 39 w 39"/>
                  <a:gd name="T7" fmla="*/ 34 h 47"/>
                  <a:gd name="T8" fmla="*/ 4 w 39"/>
                  <a:gd name="T9" fmla="*/ 12 h 47"/>
                  <a:gd name="T10" fmla="*/ 26 w 39"/>
                  <a:gd name="T11" fmla="*/ 4 h 47"/>
                  <a:gd name="T12" fmla="*/ 32 w 39"/>
                  <a:gd name="T13" fmla="*/ 11 h 47"/>
                  <a:gd name="T14" fmla="*/ 11 w 39"/>
                  <a:gd name="T15" fmla="*/ 19 h 47"/>
                  <a:gd name="T16" fmla="*/ 4 w 39"/>
                  <a:gd name="T17" fmla="*/ 12 h 47"/>
                  <a:gd name="T18" fmla="*/ 6 w 39"/>
                  <a:gd name="T19" fmla="*/ 22 h 47"/>
                  <a:gd name="T20" fmla="*/ 11 w 39"/>
                  <a:gd name="T21" fmla="*/ 23 h 47"/>
                  <a:gd name="T22" fmla="*/ 11 w 39"/>
                  <a:gd name="T23" fmla="*/ 26 h 47"/>
                  <a:gd name="T24" fmla="*/ 6 w 39"/>
                  <a:gd name="T25" fmla="*/ 26 h 47"/>
                  <a:gd name="T26" fmla="*/ 7 w 39"/>
                  <a:gd name="T27" fmla="*/ 30 h 47"/>
                  <a:gd name="T28" fmla="*/ 11 w 39"/>
                  <a:gd name="T29" fmla="*/ 29 h 47"/>
                  <a:gd name="T30" fmla="*/ 13 w 39"/>
                  <a:gd name="T31" fmla="*/ 32 h 47"/>
                  <a:gd name="T32" fmla="*/ 8 w 39"/>
                  <a:gd name="T33" fmla="*/ 34 h 47"/>
                  <a:gd name="T34" fmla="*/ 7 w 39"/>
                  <a:gd name="T35" fmla="*/ 30 h 47"/>
                  <a:gd name="T36" fmla="*/ 9 w 39"/>
                  <a:gd name="T37" fmla="*/ 41 h 47"/>
                  <a:gd name="T38" fmla="*/ 8 w 39"/>
                  <a:gd name="T39" fmla="*/ 38 h 47"/>
                  <a:gd name="T40" fmla="*/ 12 w 39"/>
                  <a:gd name="T41" fmla="*/ 36 h 47"/>
                  <a:gd name="T42" fmla="*/ 14 w 39"/>
                  <a:gd name="T43" fmla="*/ 39 h 47"/>
                  <a:gd name="T44" fmla="*/ 13 w 39"/>
                  <a:gd name="T45" fmla="*/ 22 h 47"/>
                  <a:gd name="T46" fmla="*/ 18 w 39"/>
                  <a:gd name="T47" fmla="*/ 21 h 47"/>
                  <a:gd name="T48" fmla="*/ 19 w 39"/>
                  <a:gd name="T49" fmla="*/ 24 h 47"/>
                  <a:gd name="T50" fmla="*/ 14 w 39"/>
                  <a:gd name="T51" fmla="*/ 26 h 47"/>
                  <a:gd name="T52" fmla="*/ 13 w 39"/>
                  <a:gd name="T53" fmla="*/ 22 h 47"/>
                  <a:gd name="T54" fmla="*/ 15 w 39"/>
                  <a:gd name="T55" fmla="*/ 29 h 47"/>
                  <a:gd name="T56" fmla="*/ 20 w 39"/>
                  <a:gd name="T57" fmla="*/ 29 h 47"/>
                  <a:gd name="T58" fmla="*/ 19 w 39"/>
                  <a:gd name="T59" fmla="*/ 32 h 47"/>
                  <a:gd name="T60" fmla="*/ 14 w 39"/>
                  <a:gd name="T61" fmla="*/ 32 h 47"/>
                  <a:gd name="T62" fmla="*/ 20 w 39"/>
                  <a:gd name="T63" fmla="*/ 40 h 47"/>
                  <a:gd name="T64" fmla="*/ 15 w 39"/>
                  <a:gd name="T65" fmla="*/ 39 h 47"/>
                  <a:gd name="T66" fmla="*/ 16 w 39"/>
                  <a:gd name="T67" fmla="*/ 36 h 47"/>
                  <a:gd name="T68" fmla="*/ 21 w 39"/>
                  <a:gd name="T69" fmla="*/ 36 h 47"/>
                  <a:gd name="T70" fmla="*/ 20 w 39"/>
                  <a:gd name="T71" fmla="*/ 40 h 47"/>
                  <a:gd name="T72" fmla="*/ 21 w 39"/>
                  <a:gd name="T73" fmla="*/ 20 h 47"/>
                  <a:gd name="T74" fmla="*/ 26 w 39"/>
                  <a:gd name="T75" fmla="*/ 21 h 47"/>
                  <a:gd name="T76" fmla="*/ 26 w 39"/>
                  <a:gd name="T77" fmla="*/ 24 h 47"/>
                  <a:gd name="T78" fmla="*/ 21 w 39"/>
                  <a:gd name="T79" fmla="*/ 24 h 47"/>
                  <a:gd name="T80" fmla="*/ 21 w 39"/>
                  <a:gd name="T81" fmla="*/ 29 h 47"/>
                  <a:gd name="T82" fmla="*/ 26 w 39"/>
                  <a:gd name="T83" fmla="*/ 27 h 47"/>
                  <a:gd name="T84" fmla="*/ 27 w 39"/>
                  <a:gd name="T85" fmla="*/ 30 h 47"/>
                  <a:gd name="T86" fmla="*/ 23 w 39"/>
                  <a:gd name="T87" fmla="*/ 32 h 47"/>
                  <a:gd name="T88" fmla="*/ 21 w 39"/>
                  <a:gd name="T89" fmla="*/ 29 h 47"/>
                  <a:gd name="T90" fmla="*/ 23 w 39"/>
                  <a:gd name="T91" fmla="*/ 39 h 47"/>
                  <a:gd name="T92" fmla="*/ 22 w 39"/>
                  <a:gd name="T93" fmla="*/ 36 h 47"/>
                  <a:gd name="T94" fmla="*/ 27 w 39"/>
                  <a:gd name="T95" fmla="*/ 34 h 47"/>
                  <a:gd name="T96" fmla="*/ 28 w 39"/>
                  <a:gd name="T97" fmla="*/ 38 h 47"/>
                  <a:gd name="T98" fmla="*/ 28 w 39"/>
                  <a:gd name="T99" fmla="*/ 20 h 47"/>
                  <a:gd name="T100" fmla="*/ 32 w 39"/>
                  <a:gd name="T101" fmla="*/ 19 h 47"/>
                  <a:gd name="T102" fmla="*/ 34 w 39"/>
                  <a:gd name="T103" fmla="*/ 22 h 47"/>
                  <a:gd name="T104" fmla="*/ 29 w 39"/>
                  <a:gd name="T105" fmla="*/ 24 h 47"/>
                  <a:gd name="T106" fmla="*/ 28 w 39"/>
                  <a:gd name="T107" fmla="*/ 20 h 47"/>
                  <a:gd name="T108" fmla="*/ 29 w 39"/>
                  <a:gd name="T109" fmla="*/ 27 h 47"/>
                  <a:gd name="T110" fmla="*/ 34 w 39"/>
                  <a:gd name="T111" fmla="*/ 27 h 47"/>
                  <a:gd name="T112" fmla="*/ 34 w 39"/>
                  <a:gd name="T113" fmla="*/ 30 h 47"/>
                  <a:gd name="T114" fmla="*/ 29 w 39"/>
                  <a:gd name="T115" fmla="*/ 30 h 47"/>
                  <a:gd name="T116" fmla="*/ 35 w 39"/>
                  <a:gd name="T117" fmla="*/ 38 h 47"/>
                  <a:gd name="T118" fmla="*/ 30 w 39"/>
                  <a:gd name="T119" fmla="*/ 37 h 47"/>
                  <a:gd name="T120" fmla="*/ 30 w 39"/>
                  <a:gd name="T121" fmla="*/ 34 h 47"/>
                  <a:gd name="T122" fmla="*/ 35 w 39"/>
                  <a:gd name="T123" fmla="*/ 34 h 47"/>
                  <a:gd name="T124" fmla="*/ 35 w 39"/>
                  <a:gd name="T125" fmla="*/ 3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 h="47">
                    <a:moveTo>
                      <a:pt x="35" y="8"/>
                    </a:moveTo>
                    <a:cubicBezTo>
                      <a:pt x="35" y="3"/>
                      <a:pt x="30" y="0"/>
                      <a:pt x="25" y="0"/>
                    </a:cubicBezTo>
                    <a:cubicBezTo>
                      <a:pt x="9" y="3"/>
                      <a:pt x="9" y="3"/>
                      <a:pt x="9" y="3"/>
                    </a:cubicBezTo>
                    <a:cubicBezTo>
                      <a:pt x="4" y="3"/>
                      <a:pt x="0" y="8"/>
                      <a:pt x="1" y="13"/>
                    </a:cubicBezTo>
                    <a:cubicBezTo>
                      <a:pt x="4" y="39"/>
                      <a:pt x="4" y="39"/>
                      <a:pt x="4" y="39"/>
                    </a:cubicBezTo>
                    <a:cubicBezTo>
                      <a:pt x="5" y="43"/>
                      <a:pt x="9" y="47"/>
                      <a:pt x="14" y="46"/>
                    </a:cubicBezTo>
                    <a:cubicBezTo>
                      <a:pt x="31" y="44"/>
                      <a:pt x="31" y="44"/>
                      <a:pt x="31" y="44"/>
                    </a:cubicBezTo>
                    <a:cubicBezTo>
                      <a:pt x="36" y="43"/>
                      <a:pt x="39" y="39"/>
                      <a:pt x="39" y="34"/>
                    </a:cubicBezTo>
                    <a:lnTo>
                      <a:pt x="35" y="8"/>
                    </a:lnTo>
                    <a:close/>
                    <a:moveTo>
                      <a:pt x="4" y="12"/>
                    </a:moveTo>
                    <a:cubicBezTo>
                      <a:pt x="4" y="9"/>
                      <a:pt x="6" y="6"/>
                      <a:pt x="9" y="6"/>
                    </a:cubicBezTo>
                    <a:cubicBezTo>
                      <a:pt x="26" y="4"/>
                      <a:pt x="26" y="4"/>
                      <a:pt x="26" y="4"/>
                    </a:cubicBezTo>
                    <a:cubicBezTo>
                      <a:pt x="29" y="3"/>
                      <a:pt x="31" y="5"/>
                      <a:pt x="32" y="8"/>
                    </a:cubicBezTo>
                    <a:cubicBezTo>
                      <a:pt x="32" y="11"/>
                      <a:pt x="32" y="11"/>
                      <a:pt x="32" y="11"/>
                    </a:cubicBezTo>
                    <a:cubicBezTo>
                      <a:pt x="33" y="14"/>
                      <a:pt x="30" y="17"/>
                      <a:pt x="27" y="17"/>
                    </a:cubicBezTo>
                    <a:cubicBezTo>
                      <a:pt x="11" y="19"/>
                      <a:pt x="11" y="19"/>
                      <a:pt x="11" y="19"/>
                    </a:cubicBezTo>
                    <a:cubicBezTo>
                      <a:pt x="8" y="20"/>
                      <a:pt x="5" y="17"/>
                      <a:pt x="5" y="14"/>
                    </a:cubicBezTo>
                    <a:lnTo>
                      <a:pt x="4" y="12"/>
                    </a:lnTo>
                    <a:close/>
                    <a:moveTo>
                      <a:pt x="6" y="23"/>
                    </a:moveTo>
                    <a:cubicBezTo>
                      <a:pt x="6" y="23"/>
                      <a:pt x="6" y="22"/>
                      <a:pt x="6" y="22"/>
                    </a:cubicBezTo>
                    <a:cubicBezTo>
                      <a:pt x="10" y="22"/>
                      <a:pt x="10" y="22"/>
                      <a:pt x="10" y="22"/>
                    </a:cubicBezTo>
                    <a:cubicBezTo>
                      <a:pt x="11" y="22"/>
                      <a:pt x="11" y="22"/>
                      <a:pt x="11" y="23"/>
                    </a:cubicBezTo>
                    <a:cubicBezTo>
                      <a:pt x="12" y="25"/>
                      <a:pt x="12" y="25"/>
                      <a:pt x="12" y="25"/>
                    </a:cubicBezTo>
                    <a:cubicBezTo>
                      <a:pt x="12" y="26"/>
                      <a:pt x="11" y="26"/>
                      <a:pt x="11" y="26"/>
                    </a:cubicBezTo>
                    <a:cubicBezTo>
                      <a:pt x="7" y="27"/>
                      <a:pt x="7" y="27"/>
                      <a:pt x="7" y="27"/>
                    </a:cubicBezTo>
                    <a:cubicBezTo>
                      <a:pt x="7" y="27"/>
                      <a:pt x="6" y="26"/>
                      <a:pt x="6" y="26"/>
                    </a:cubicBezTo>
                    <a:lnTo>
                      <a:pt x="6" y="23"/>
                    </a:lnTo>
                    <a:close/>
                    <a:moveTo>
                      <a:pt x="7" y="30"/>
                    </a:moveTo>
                    <a:cubicBezTo>
                      <a:pt x="7" y="30"/>
                      <a:pt x="7" y="30"/>
                      <a:pt x="7" y="29"/>
                    </a:cubicBezTo>
                    <a:cubicBezTo>
                      <a:pt x="11" y="29"/>
                      <a:pt x="11" y="29"/>
                      <a:pt x="11" y="29"/>
                    </a:cubicBezTo>
                    <a:cubicBezTo>
                      <a:pt x="12" y="29"/>
                      <a:pt x="12" y="29"/>
                      <a:pt x="12" y="30"/>
                    </a:cubicBezTo>
                    <a:cubicBezTo>
                      <a:pt x="13" y="32"/>
                      <a:pt x="13" y="32"/>
                      <a:pt x="13" y="32"/>
                    </a:cubicBezTo>
                    <a:cubicBezTo>
                      <a:pt x="13" y="33"/>
                      <a:pt x="12" y="33"/>
                      <a:pt x="12" y="33"/>
                    </a:cubicBezTo>
                    <a:cubicBezTo>
                      <a:pt x="8" y="34"/>
                      <a:pt x="8" y="34"/>
                      <a:pt x="8" y="34"/>
                    </a:cubicBezTo>
                    <a:cubicBezTo>
                      <a:pt x="7" y="34"/>
                      <a:pt x="7" y="34"/>
                      <a:pt x="7" y="33"/>
                    </a:cubicBezTo>
                    <a:lnTo>
                      <a:pt x="7" y="30"/>
                    </a:lnTo>
                    <a:close/>
                    <a:moveTo>
                      <a:pt x="13" y="40"/>
                    </a:moveTo>
                    <a:cubicBezTo>
                      <a:pt x="9" y="41"/>
                      <a:pt x="9" y="41"/>
                      <a:pt x="9" y="41"/>
                    </a:cubicBezTo>
                    <a:cubicBezTo>
                      <a:pt x="8" y="41"/>
                      <a:pt x="8" y="41"/>
                      <a:pt x="8" y="40"/>
                    </a:cubicBezTo>
                    <a:cubicBezTo>
                      <a:pt x="8" y="38"/>
                      <a:pt x="8" y="38"/>
                      <a:pt x="8" y="38"/>
                    </a:cubicBezTo>
                    <a:cubicBezTo>
                      <a:pt x="7" y="37"/>
                      <a:pt x="8" y="37"/>
                      <a:pt x="8" y="37"/>
                    </a:cubicBezTo>
                    <a:cubicBezTo>
                      <a:pt x="12" y="36"/>
                      <a:pt x="12" y="36"/>
                      <a:pt x="12" y="36"/>
                    </a:cubicBezTo>
                    <a:cubicBezTo>
                      <a:pt x="13" y="36"/>
                      <a:pt x="13" y="36"/>
                      <a:pt x="13" y="37"/>
                    </a:cubicBezTo>
                    <a:cubicBezTo>
                      <a:pt x="14" y="39"/>
                      <a:pt x="14" y="39"/>
                      <a:pt x="14" y="39"/>
                    </a:cubicBezTo>
                    <a:cubicBezTo>
                      <a:pt x="14" y="40"/>
                      <a:pt x="13" y="40"/>
                      <a:pt x="13" y="40"/>
                    </a:cubicBezTo>
                    <a:close/>
                    <a:moveTo>
                      <a:pt x="13" y="22"/>
                    </a:moveTo>
                    <a:cubicBezTo>
                      <a:pt x="13" y="22"/>
                      <a:pt x="13" y="21"/>
                      <a:pt x="14" y="21"/>
                    </a:cubicBezTo>
                    <a:cubicBezTo>
                      <a:pt x="18" y="21"/>
                      <a:pt x="18" y="21"/>
                      <a:pt x="18" y="21"/>
                    </a:cubicBezTo>
                    <a:cubicBezTo>
                      <a:pt x="18" y="21"/>
                      <a:pt x="19" y="21"/>
                      <a:pt x="19" y="22"/>
                    </a:cubicBezTo>
                    <a:cubicBezTo>
                      <a:pt x="19" y="24"/>
                      <a:pt x="19" y="24"/>
                      <a:pt x="19" y="24"/>
                    </a:cubicBezTo>
                    <a:cubicBezTo>
                      <a:pt x="19" y="25"/>
                      <a:pt x="19" y="25"/>
                      <a:pt x="18" y="25"/>
                    </a:cubicBezTo>
                    <a:cubicBezTo>
                      <a:pt x="14" y="26"/>
                      <a:pt x="14" y="26"/>
                      <a:pt x="14" y="26"/>
                    </a:cubicBezTo>
                    <a:cubicBezTo>
                      <a:pt x="14" y="26"/>
                      <a:pt x="13" y="25"/>
                      <a:pt x="13" y="25"/>
                    </a:cubicBezTo>
                    <a:lnTo>
                      <a:pt x="13" y="22"/>
                    </a:lnTo>
                    <a:close/>
                    <a:moveTo>
                      <a:pt x="14" y="30"/>
                    </a:moveTo>
                    <a:cubicBezTo>
                      <a:pt x="14" y="29"/>
                      <a:pt x="14" y="29"/>
                      <a:pt x="15" y="29"/>
                    </a:cubicBezTo>
                    <a:cubicBezTo>
                      <a:pt x="19" y="28"/>
                      <a:pt x="19" y="28"/>
                      <a:pt x="19" y="28"/>
                    </a:cubicBezTo>
                    <a:cubicBezTo>
                      <a:pt x="19" y="28"/>
                      <a:pt x="20" y="28"/>
                      <a:pt x="20" y="29"/>
                    </a:cubicBezTo>
                    <a:cubicBezTo>
                      <a:pt x="20" y="31"/>
                      <a:pt x="20" y="31"/>
                      <a:pt x="20" y="31"/>
                    </a:cubicBezTo>
                    <a:cubicBezTo>
                      <a:pt x="20" y="32"/>
                      <a:pt x="20" y="32"/>
                      <a:pt x="19" y="32"/>
                    </a:cubicBezTo>
                    <a:cubicBezTo>
                      <a:pt x="15" y="33"/>
                      <a:pt x="15" y="33"/>
                      <a:pt x="15" y="33"/>
                    </a:cubicBezTo>
                    <a:cubicBezTo>
                      <a:pt x="15" y="33"/>
                      <a:pt x="14" y="33"/>
                      <a:pt x="14" y="32"/>
                    </a:cubicBezTo>
                    <a:lnTo>
                      <a:pt x="14" y="30"/>
                    </a:lnTo>
                    <a:close/>
                    <a:moveTo>
                      <a:pt x="20" y="40"/>
                    </a:moveTo>
                    <a:cubicBezTo>
                      <a:pt x="16" y="40"/>
                      <a:pt x="16" y="40"/>
                      <a:pt x="16" y="40"/>
                    </a:cubicBezTo>
                    <a:cubicBezTo>
                      <a:pt x="16" y="40"/>
                      <a:pt x="15" y="40"/>
                      <a:pt x="15" y="39"/>
                    </a:cubicBezTo>
                    <a:cubicBezTo>
                      <a:pt x="15" y="37"/>
                      <a:pt x="15" y="37"/>
                      <a:pt x="15" y="37"/>
                    </a:cubicBezTo>
                    <a:cubicBezTo>
                      <a:pt x="15" y="36"/>
                      <a:pt x="15" y="36"/>
                      <a:pt x="16" y="36"/>
                    </a:cubicBezTo>
                    <a:cubicBezTo>
                      <a:pt x="20" y="35"/>
                      <a:pt x="20" y="35"/>
                      <a:pt x="20" y="35"/>
                    </a:cubicBezTo>
                    <a:cubicBezTo>
                      <a:pt x="20" y="35"/>
                      <a:pt x="20" y="35"/>
                      <a:pt x="21" y="36"/>
                    </a:cubicBezTo>
                    <a:cubicBezTo>
                      <a:pt x="21" y="39"/>
                      <a:pt x="21" y="39"/>
                      <a:pt x="21" y="39"/>
                    </a:cubicBezTo>
                    <a:cubicBezTo>
                      <a:pt x="21" y="39"/>
                      <a:pt x="21" y="39"/>
                      <a:pt x="20" y="40"/>
                    </a:cubicBezTo>
                    <a:close/>
                    <a:moveTo>
                      <a:pt x="20" y="21"/>
                    </a:moveTo>
                    <a:cubicBezTo>
                      <a:pt x="20" y="21"/>
                      <a:pt x="21" y="21"/>
                      <a:pt x="21" y="20"/>
                    </a:cubicBezTo>
                    <a:cubicBezTo>
                      <a:pt x="25" y="20"/>
                      <a:pt x="25" y="20"/>
                      <a:pt x="25" y="20"/>
                    </a:cubicBezTo>
                    <a:cubicBezTo>
                      <a:pt x="25" y="20"/>
                      <a:pt x="26" y="20"/>
                      <a:pt x="26" y="21"/>
                    </a:cubicBezTo>
                    <a:cubicBezTo>
                      <a:pt x="26" y="23"/>
                      <a:pt x="26" y="23"/>
                      <a:pt x="26" y="23"/>
                    </a:cubicBezTo>
                    <a:cubicBezTo>
                      <a:pt x="26" y="24"/>
                      <a:pt x="26" y="24"/>
                      <a:pt x="26" y="24"/>
                    </a:cubicBezTo>
                    <a:cubicBezTo>
                      <a:pt x="22" y="25"/>
                      <a:pt x="22" y="25"/>
                      <a:pt x="22" y="25"/>
                    </a:cubicBezTo>
                    <a:cubicBezTo>
                      <a:pt x="21" y="25"/>
                      <a:pt x="21" y="24"/>
                      <a:pt x="21" y="24"/>
                    </a:cubicBezTo>
                    <a:lnTo>
                      <a:pt x="20" y="21"/>
                    </a:lnTo>
                    <a:close/>
                    <a:moveTo>
                      <a:pt x="21" y="29"/>
                    </a:moveTo>
                    <a:cubicBezTo>
                      <a:pt x="21" y="28"/>
                      <a:pt x="22" y="28"/>
                      <a:pt x="22" y="28"/>
                    </a:cubicBezTo>
                    <a:cubicBezTo>
                      <a:pt x="26" y="27"/>
                      <a:pt x="26" y="27"/>
                      <a:pt x="26" y="27"/>
                    </a:cubicBezTo>
                    <a:cubicBezTo>
                      <a:pt x="26" y="27"/>
                      <a:pt x="27" y="27"/>
                      <a:pt x="27" y="28"/>
                    </a:cubicBezTo>
                    <a:cubicBezTo>
                      <a:pt x="27" y="30"/>
                      <a:pt x="27" y="30"/>
                      <a:pt x="27" y="30"/>
                    </a:cubicBezTo>
                    <a:cubicBezTo>
                      <a:pt x="27" y="31"/>
                      <a:pt x="27" y="31"/>
                      <a:pt x="26" y="31"/>
                    </a:cubicBezTo>
                    <a:cubicBezTo>
                      <a:pt x="23" y="32"/>
                      <a:pt x="23" y="32"/>
                      <a:pt x="23" y="32"/>
                    </a:cubicBezTo>
                    <a:cubicBezTo>
                      <a:pt x="22" y="32"/>
                      <a:pt x="22" y="32"/>
                      <a:pt x="22" y="31"/>
                    </a:cubicBezTo>
                    <a:lnTo>
                      <a:pt x="21" y="29"/>
                    </a:lnTo>
                    <a:close/>
                    <a:moveTo>
                      <a:pt x="27" y="39"/>
                    </a:moveTo>
                    <a:cubicBezTo>
                      <a:pt x="23" y="39"/>
                      <a:pt x="23" y="39"/>
                      <a:pt x="23" y="39"/>
                    </a:cubicBezTo>
                    <a:cubicBezTo>
                      <a:pt x="23" y="39"/>
                      <a:pt x="23" y="39"/>
                      <a:pt x="22" y="38"/>
                    </a:cubicBezTo>
                    <a:cubicBezTo>
                      <a:pt x="22" y="36"/>
                      <a:pt x="22" y="36"/>
                      <a:pt x="22" y="36"/>
                    </a:cubicBezTo>
                    <a:cubicBezTo>
                      <a:pt x="22" y="35"/>
                      <a:pt x="22" y="35"/>
                      <a:pt x="23" y="35"/>
                    </a:cubicBezTo>
                    <a:cubicBezTo>
                      <a:pt x="27" y="34"/>
                      <a:pt x="27" y="34"/>
                      <a:pt x="27" y="34"/>
                    </a:cubicBezTo>
                    <a:cubicBezTo>
                      <a:pt x="27" y="34"/>
                      <a:pt x="28" y="35"/>
                      <a:pt x="28" y="35"/>
                    </a:cubicBezTo>
                    <a:cubicBezTo>
                      <a:pt x="28" y="38"/>
                      <a:pt x="28" y="38"/>
                      <a:pt x="28" y="38"/>
                    </a:cubicBezTo>
                    <a:cubicBezTo>
                      <a:pt x="28" y="38"/>
                      <a:pt x="28" y="38"/>
                      <a:pt x="27" y="39"/>
                    </a:cubicBezTo>
                    <a:close/>
                    <a:moveTo>
                      <a:pt x="28" y="20"/>
                    </a:moveTo>
                    <a:cubicBezTo>
                      <a:pt x="28" y="20"/>
                      <a:pt x="28" y="20"/>
                      <a:pt x="28" y="20"/>
                    </a:cubicBezTo>
                    <a:cubicBezTo>
                      <a:pt x="32" y="19"/>
                      <a:pt x="32" y="19"/>
                      <a:pt x="32" y="19"/>
                    </a:cubicBezTo>
                    <a:cubicBezTo>
                      <a:pt x="33" y="19"/>
                      <a:pt x="33" y="19"/>
                      <a:pt x="33" y="20"/>
                    </a:cubicBezTo>
                    <a:cubicBezTo>
                      <a:pt x="34" y="22"/>
                      <a:pt x="34" y="22"/>
                      <a:pt x="34" y="22"/>
                    </a:cubicBezTo>
                    <a:cubicBezTo>
                      <a:pt x="34" y="23"/>
                      <a:pt x="33" y="23"/>
                      <a:pt x="33" y="23"/>
                    </a:cubicBezTo>
                    <a:cubicBezTo>
                      <a:pt x="29" y="24"/>
                      <a:pt x="29" y="24"/>
                      <a:pt x="29" y="24"/>
                    </a:cubicBezTo>
                    <a:cubicBezTo>
                      <a:pt x="28" y="24"/>
                      <a:pt x="28" y="24"/>
                      <a:pt x="28" y="23"/>
                    </a:cubicBezTo>
                    <a:lnTo>
                      <a:pt x="28" y="20"/>
                    </a:lnTo>
                    <a:close/>
                    <a:moveTo>
                      <a:pt x="29" y="28"/>
                    </a:moveTo>
                    <a:cubicBezTo>
                      <a:pt x="28" y="27"/>
                      <a:pt x="29" y="27"/>
                      <a:pt x="29" y="27"/>
                    </a:cubicBezTo>
                    <a:cubicBezTo>
                      <a:pt x="33" y="26"/>
                      <a:pt x="33" y="26"/>
                      <a:pt x="33" y="26"/>
                    </a:cubicBezTo>
                    <a:cubicBezTo>
                      <a:pt x="34" y="26"/>
                      <a:pt x="34" y="26"/>
                      <a:pt x="34" y="27"/>
                    </a:cubicBezTo>
                    <a:cubicBezTo>
                      <a:pt x="35" y="29"/>
                      <a:pt x="35" y="29"/>
                      <a:pt x="35" y="29"/>
                    </a:cubicBezTo>
                    <a:cubicBezTo>
                      <a:pt x="35" y="30"/>
                      <a:pt x="34" y="30"/>
                      <a:pt x="34" y="30"/>
                    </a:cubicBezTo>
                    <a:cubicBezTo>
                      <a:pt x="30" y="31"/>
                      <a:pt x="30" y="31"/>
                      <a:pt x="30" y="31"/>
                    </a:cubicBezTo>
                    <a:cubicBezTo>
                      <a:pt x="29" y="31"/>
                      <a:pt x="29" y="31"/>
                      <a:pt x="29" y="30"/>
                    </a:cubicBezTo>
                    <a:lnTo>
                      <a:pt x="29" y="28"/>
                    </a:lnTo>
                    <a:close/>
                    <a:moveTo>
                      <a:pt x="35" y="38"/>
                    </a:moveTo>
                    <a:cubicBezTo>
                      <a:pt x="31" y="38"/>
                      <a:pt x="31" y="38"/>
                      <a:pt x="31" y="38"/>
                    </a:cubicBezTo>
                    <a:cubicBezTo>
                      <a:pt x="30" y="38"/>
                      <a:pt x="30" y="38"/>
                      <a:pt x="30" y="37"/>
                    </a:cubicBezTo>
                    <a:cubicBezTo>
                      <a:pt x="29" y="35"/>
                      <a:pt x="29" y="35"/>
                      <a:pt x="29" y="35"/>
                    </a:cubicBezTo>
                    <a:cubicBezTo>
                      <a:pt x="29" y="34"/>
                      <a:pt x="30" y="34"/>
                      <a:pt x="30" y="34"/>
                    </a:cubicBezTo>
                    <a:cubicBezTo>
                      <a:pt x="34" y="33"/>
                      <a:pt x="34" y="33"/>
                      <a:pt x="34" y="33"/>
                    </a:cubicBezTo>
                    <a:cubicBezTo>
                      <a:pt x="35" y="33"/>
                      <a:pt x="35" y="34"/>
                      <a:pt x="35" y="34"/>
                    </a:cubicBezTo>
                    <a:cubicBezTo>
                      <a:pt x="35" y="37"/>
                      <a:pt x="35" y="37"/>
                      <a:pt x="35" y="37"/>
                    </a:cubicBezTo>
                    <a:cubicBezTo>
                      <a:pt x="36" y="37"/>
                      <a:pt x="35" y="38"/>
                      <a:pt x="35" y="38"/>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 name="任意多边形: 形状 38"/>
              <p:cNvSpPr/>
              <p:nvPr/>
            </p:nvSpPr>
            <p:spPr bwMode="auto">
              <a:xfrm>
                <a:off x="4822" y="1632"/>
                <a:ext cx="21" cy="22"/>
              </a:xfrm>
              <a:custGeom>
                <a:avLst/>
                <a:gdLst>
                  <a:gd name="T0" fmla="*/ 9 w 11"/>
                  <a:gd name="T1" fmla="*/ 3 h 11"/>
                  <a:gd name="T2" fmla="*/ 7 w 11"/>
                  <a:gd name="T3" fmla="*/ 4 h 11"/>
                  <a:gd name="T4" fmla="*/ 7 w 11"/>
                  <a:gd name="T5" fmla="*/ 1 h 11"/>
                  <a:gd name="T6" fmla="*/ 5 w 11"/>
                  <a:gd name="T7" fmla="*/ 0 h 11"/>
                  <a:gd name="T8" fmla="*/ 4 w 11"/>
                  <a:gd name="T9" fmla="*/ 2 h 11"/>
                  <a:gd name="T10" fmla="*/ 4 w 11"/>
                  <a:gd name="T11" fmla="*/ 4 h 11"/>
                  <a:gd name="T12" fmla="*/ 2 w 11"/>
                  <a:gd name="T13" fmla="*/ 4 h 11"/>
                  <a:gd name="T14" fmla="*/ 1 w 11"/>
                  <a:gd name="T15" fmla="*/ 6 h 11"/>
                  <a:gd name="T16" fmla="*/ 2 w 11"/>
                  <a:gd name="T17" fmla="*/ 7 h 11"/>
                  <a:gd name="T18" fmla="*/ 5 w 11"/>
                  <a:gd name="T19" fmla="*/ 7 h 11"/>
                  <a:gd name="T20" fmla="*/ 5 w 11"/>
                  <a:gd name="T21" fmla="*/ 9 h 11"/>
                  <a:gd name="T22" fmla="*/ 7 w 11"/>
                  <a:gd name="T23" fmla="*/ 11 h 11"/>
                  <a:gd name="T24" fmla="*/ 8 w 11"/>
                  <a:gd name="T25" fmla="*/ 9 h 11"/>
                  <a:gd name="T26" fmla="*/ 8 w 11"/>
                  <a:gd name="T27" fmla="*/ 7 h 11"/>
                  <a:gd name="T28" fmla="*/ 10 w 11"/>
                  <a:gd name="T29" fmla="*/ 6 h 11"/>
                  <a:gd name="T30" fmla="*/ 11 w 11"/>
                  <a:gd name="T31" fmla="*/ 5 h 11"/>
                  <a:gd name="T32" fmla="*/ 9 w 11"/>
                  <a:gd name="T33"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1">
                    <a:moveTo>
                      <a:pt x="9" y="3"/>
                    </a:moveTo>
                    <a:cubicBezTo>
                      <a:pt x="7" y="4"/>
                      <a:pt x="7" y="4"/>
                      <a:pt x="7" y="4"/>
                    </a:cubicBezTo>
                    <a:cubicBezTo>
                      <a:pt x="7" y="1"/>
                      <a:pt x="7" y="1"/>
                      <a:pt x="7" y="1"/>
                    </a:cubicBezTo>
                    <a:cubicBezTo>
                      <a:pt x="7" y="1"/>
                      <a:pt x="6" y="0"/>
                      <a:pt x="5" y="0"/>
                    </a:cubicBezTo>
                    <a:cubicBezTo>
                      <a:pt x="4" y="0"/>
                      <a:pt x="4" y="1"/>
                      <a:pt x="4" y="2"/>
                    </a:cubicBezTo>
                    <a:cubicBezTo>
                      <a:pt x="4" y="4"/>
                      <a:pt x="4" y="4"/>
                      <a:pt x="4" y="4"/>
                    </a:cubicBezTo>
                    <a:cubicBezTo>
                      <a:pt x="2" y="4"/>
                      <a:pt x="2" y="4"/>
                      <a:pt x="2" y="4"/>
                    </a:cubicBezTo>
                    <a:cubicBezTo>
                      <a:pt x="1" y="4"/>
                      <a:pt x="0" y="5"/>
                      <a:pt x="1" y="6"/>
                    </a:cubicBezTo>
                    <a:cubicBezTo>
                      <a:pt x="1" y="7"/>
                      <a:pt x="1" y="7"/>
                      <a:pt x="2" y="7"/>
                    </a:cubicBezTo>
                    <a:cubicBezTo>
                      <a:pt x="5" y="7"/>
                      <a:pt x="5" y="7"/>
                      <a:pt x="5" y="7"/>
                    </a:cubicBezTo>
                    <a:cubicBezTo>
                      <a:pt x="5" y="9"/>
                      <a:pt x="5" y="9"/>
                      <a:pt x="5" y="9"/>
                    </a:cubicBezTo>
                    <a:cubicBezTo>
                      <a:pt x="5" y="10"/>
                      <a:pt x="6" y="11"/>
                      <a:pt x="7" y="11"/>
                    </a:cubicBezTo>
                    <a:cubicBezTo>
                      <a:pt x="7" y="11"/>
                      <a:pt x="8" y="10"/>
                      <a:pt x="8" y="9"/>
                    </a:cubicBezTo>
                    <a:cubicBezTo>
                      <a:pt x="8" y="7"/>
                      <a:pt x="8" y="7"/>
                      <a:pt x="8" y="7"/>
                    </a:cubicBezTo>
                    <a:cubicBezTo>
                      <a:pt x="10" y="6"/>
                      <a:pt x="10" y="6"/>
                      <a:pt x="10" y="6"/>
                    </a:cubicBezTo>
                    <a:cubicBezTo>
                      <a:pt x="11" y="6"/>
                      <a:pt x="11" y="6"/>
                      <a:pt x="11" y="5"/>
                    </a:cubicBezTo>
                    <a:cubicBezTo>
                      <a:pt x="11" y="4"/>
                      <a:pt x="10" y="3"/>
                      <a:pt x="9" y="3"/>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 name="任意多边形: 形状 39"/>
              <p:cNvSpPr/>
              <p:nvPr/>
            </p:nvSpPr>
            <p:spPr bwMode="auto">
              <a:xfrm>
                <a:off x="4847" y="1636"/>
                <a:ext cx="21" cy="8"/>
              </a:xfrm>
              <a:custGeom>
                <a:avLst/>
                <a:gdLst>
                  <a:gd name="T0" fmla="*/ 9 w 11"/>
                  <a:gd name="T1" fmla="*/ 0 h 4"/>
                  <a:gd name="T2" fmla="*/ 1 w 11"/>
                  <a:gd name="T3" fmla="*/ 1 h 4"/>
                  <a:gd name="T4" fmla="*/ 0 w 11"/>
                  <a:gd name="T5" fmla="*/ 2 h 4"/>
                  <a:gd name="T6" fmla="*/ 2 w 11"/>
                  <a:gd name="T7" fmla="*/ 4 h 4"/>
                  <a:gd name="T8" fmla="*/ 9 w 11"/>
                  <a:gd name="T9" fmla="*/ 3 h 4"/>
                  <a:gd name="T10" fmla="*/ 11 w 11"/>
                  <a:gd name="T11" fmla="*/ 1 h 4"/>
                  <a:gd name="T12" fmla="*/ 9 w 11"/>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1" h="4">
                    <a:moveTo>
                      <a:pt x="9" y="0"/>
                    </a:moveTo>
                    <a:cubicBezTo>
                      <a:pt x="1" y="1"/>
                      <a:pt x="1" y="1"/>
                      <a:pt x="1" y="1"/>
                    </a:cubicBezTo>
                    <a:cubicBezTo>
                      <a:pt x="1" y="1"/>
                      <a:pt x="0" y="2"/>
                      <a:pt x="0" y="2"/>
                    </a:cubicBezTo>
                    <a:cubicBezTo>
                      <a:pt x="0" y="3"/>
                      <a:pt x="1" y="4"/>
                      <a:pt x="2" y="4"/>
                    </a:cubicBezTo>
                    <a:cubicBezTo>
                      <a:pt x="9" y="3"/>
                      <a:pt x="9" y="3"/>
                      <a:pt x="9" y="3"/>
                    </a:cubicBezTo>
                    <a:cubicBezTo>
                      <a:pt x="10" y="3"/>
                      <a:pt x="11" y="2"/>
                      <a:pt x="11" y="1"/>
                    </a:cubicBezTo>
                    <a:cubicBezTo>
                      <a:pt x="11" y="0"/>
                      <a:pt x="10" y="0"/>
                      <a:pt x="9" y="0"/>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 name="任意多边形: 形状 40"/>
              <p:cNvSpPr/>
              <p:nvPr/>
            </p:nvSpPr>
            <p:spPr bwMode="auto">
              <a:xfrm>
                <a:off x="4434" y="1270"/>
                <a:ext cx="39" cy="61"/>
              </a:xfrm>
              <a:custGeom>
                <a:avLst/>
                <a:gdLst>
                  <a:gd name="T0" fmla="*/ 15 w 20"/>
                  <a:gd name="T1" fmla="*/ 0 h 31"/>
                  <a:gd name="T2" fmla="*/ 5 w 20"/>
                  <a:gd name="T3" fmla="*/ 0 h 31"/>
                  <a:gd name="T4" fmla="*/ 0 w 20"/>
                  <a:gd name="T5" fmla="*/ 5 h 31"/>
                  <a:gd name="T6" fmla="*/ 0 w 20"/>
                  <a:gd name="T7" fmla="*/ 26 h 31"/>
                  <a:gd name="T8" fmla="*/ 5 w 20"/>
                  <a:gd name="T9" fmla="*/ 31 h 31"/>
                  <a:gd name="T10" fmla="*/ 15 w 20"/>
                  <a:gd name="T11" fmla="*/ 30 h 31"/>
                  <a:gd name="T12" fmla="*/ 20 w 20"/>
                  <a:gd name="T13" fmla="*/ 26 h 31"/>
                  <a:gd name="T14" fmla="*/ 19 w 20"/>
                  <a:gd name="T15" fmla="*/ 5 h 31"/>
                  <a:gd name="T16" fmla="*/ 15 w 20"/>
                  <a:gd name="T17" fmla="*/ 0 h 31"/>
                  <a:gd name="T18" fmla="*/ 18 w 20"/>
                  <a:gd name="T19" fmla="*/ 26 h 31"/>
                  <a:gd name="T20" fmla="*/ 15 w 20"/>
                  <a:gd name="T21" fmla="*/ 28 h 31"/>
                  <a:gd name="T22" fmla="*/ 5 w 20"/>
                  <a:gd name="T23" fmla="*/ 29 h 31"/>
                  <a:gd name="T24" fmla="*/ 3 w 20"/>
                  <a:gd name="T25" fmla="*/ 26 h 31"/>
                  <a:gd name="T26" fmla="*/ 2 w 20"/>
                  <a:gd name="T27" fmla="*/ 5 h 31"/>
                  <a:gd name="T28" fmla="*/ 5 w 20"/>
                  <a:gd name="T29" fmla="*/ 2 h 31"/>
                  <a:gd name="T30" fmla="*/ 15 w 20"/>
                  <a:gd name="T31" fmla="*/ 2 h 31"/>
                  <a:gd name="T32" fmla="*/ 17 w 20"/>
                  <a:gd name="T33" fmla="*/ 5 h 31"/>
                  <a:gd name="T34" fmla="*/ 18 w 20"/>
                  <a:gd name="T35"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31">
                    <a:moveTo>
                      <a:pt x="15" y="0"/>
                    </a:moveTo>
                    <a:cubicBezTo>
                      <a:pt x="5" y="0"/>
                      <a:pt x="5" y="0"/>
                      <a:pt x="5" y="0"/>
                    </a:cubicBezTo>
                    <a:cubicBezTo>
                      <a:pt x="2" y="0"/>
                      <a:pt x="0" y="3"/>
                      <a:pt x="0" y="5"/>
                    </a:cubicBezTo>
                    <a:cubicBezTo>
                      <a:pt x="0" y="26"/>
                      <a:pt x="0" y="26"/>
                      <a:pt x="0" y="26"/>
                    </a:cubicBezTo>
                    <a:cubicBezTo>
                      <a:pt x="1" y="29"/>
                      <a:pt x="3" y="31"/>
                      <a:pt x="5" y="31"/>
                    </a:cubicBezTo>
                    <a:cubicBezTo>
                      <a:pt x="15" y="30"/>
                      <a:pt x="15" y="30"/>
                      <a:pt x="15" y="30"/>
                    </a:cubicBezTo>
                    <a:cubicBezTo>
                      <a:pt x="18" y="30"/>
                      <a:pt x="20" y="28"/>
                      <a:pt x="20" y="26"/>
                    </a:cubicBezTo>
                    <a:cubicBezTo>
                      <a:pt x="19" y="5"/>
                      <a:pt x="19" y="5"/>
                      <a:pt x="19" y="5"/>
                    </a:cubicBezTo>
                    <a:cubicBezTo>
                      <a:pt x="19" y="2"/>
                      <a:pt x="17" y="0"/>
                      <a:pt x="15" y="0"/>
                    </a:cubicBezTo>
                    <a:close/>
                    <a:moveTo>
                      <a:pt x="18" y="26"/>
                    </a:moveTo>
                    <a:cubicBezTo>
                      <a:pt x="18" y="27"/>
                      <a:pt x="17" y="28"/>
                      <a:pt x="15" y="28"/>
                    </a:cubicBezTo>
                    <a:cubicBezTo>
                      <a:pt x="5" y="29"/>
                      <a:pt x="5" y="29"/>
                      <a:pt x="5" y="29"/>
                    </a:cubicBezTo>
                    <a:cubicBezTo>
                      <a:pt x="4" y="29"/>
                      <a:pt x="3" y="28"/>
                      <a:pt x="3" y="26"/>
                    </a:cubicBezTo>
                    <a:cubicBezTo>
                      <a:pt x="2" y="5"/>
                      <a:pt x="2" y="5"/>
                      <a:pt x="2" y="5"/>
                    </a:cubicBezTo>
                    <a:cubicBezTo>
                      <a:pt x="2" y="4"/>
                      <a:pt x="3" y="2"/>
                      <a:pt x="5" y="2"/>
                    </a:cubicBezTo>
                    <a:cubicBezTo>
                      <a:pt x="15" y="2"/>
                      <a:pt x="15" y="2"/>
                      <a:pt x="15" y="2"/>
                    </a:cubicBezTo>
                    <a:cubicBezTo>
                      <a:pt x="16" y="2"/>
                      <a:pt x="17" y="3"/>
                      <a:pt x="17" y="5"/>
                    </a:cubicBezTo>
                    <a:lnTo>
                      <a:pt x="18" y="26"/>
                    </a:ln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 name="任意多边形: 形状 41"/>
              <p:cNvSpPr/>
              <p:nvPr/>
            </p:nvSpPr>
            <p:spPr bwMode="auto">
              <a:xfrm>
                <a:off x="4450" y="1315"/>
                <a:ext cx="8" cy="8"/>
              </a:xfrm>
              <a:custGeom>
                <a:avLst/>
                <a:gdLst>
                  <a:gd name="T0" fmla="*/ 3 w 4"/>
                  <a:gd name="T1" fmla="*/ 0 h 4"/>
                  <a:gd name="T2" fmla="*/ 1 w 4"/>
                  <a:gd name="T3" fmla="*/ 0 h 4"/>
                  <a:gd name="T4" fmla="*/ 0 w 4"/>
                  <a:gd name="T5" fmla="*/ 1 h 4"/>
                  <a:gd name="T6" fmla="*/ 0 w 4"/>
                  <a:gd name="T7" fmla="*/ 3 h 4"/>
                  <a:gd name="T8" fmla="*/ 1 w 4"/>
                  <a:gd name="T9" fmla="*/ 4 h 4"/>
                  <a:gd name="T10" fmla="*/ 3 w 4"/>
                  <a:gd name="T11" fmla="*/ 4 h 4"/>
                  <a:gd name="T12" fmla="*/ 4 w 4"/>
                  <a:gd name="T13" fmla="*/ 3 h 4"/>
                  <a:gd name="T14" fmla="*/ 4 w 4"/>
                  <a:gd name="T15" fmla="*/ 1 h 4"/>
                  <a:gd name="T16" fmla="*/ 3 w 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3" y="0"/>
                    </a:moveTo>
                    <a:cubicBezTo>
                      <a:pt x="1" y="0"/>
                      <a:pt x="1" y="0"/>
                      <a:pt x="1" y="0"/>
                    </a:cubicBezTo>
                    <a:cubicBezTo>
                      <a:pt x="1" y="0"/>
                      <a:pt x="0" y="1"/>
                      <a:pt x="0" y="1"/>
                    </a:cubicBezTo>
                    <a:cubicBezTo>
                      <a:pt x="0" y="3"/>
                      <a:pt x="0" y="3"/>
                      <a:pt x="0" y="3"/>
                    </a:cubicBezTo>
                    <a:cubicBezTo>
                      <a:pt x="0" y="4"/>
                      <a:pt x="1" y="4"/>
                      <a:pt x="1" y="4"/>
                    </a:cubicBezTo>
                    <a:cubicBezTo>
                      <a:pt x="3" y="4"/>
                      <a:pt x="3" y="4"/>
                      <a:pt x="3" y="4"/>
                    </a:cubicBezTo>
                    <a:cubicBezTo>
                      <a:pt x="4" y="4"/>
                      <a:pt x="4" y="4"/>
                      <a:pt x="4" y="3"/>
                    </a:cubicBezTo>
                    <a:cubicBezTo>
                      <a:pt x="4" y="1"/>
                      <a:pt x="4" y="1"/>
                      <a:pt x="4" y="1"/>
                    </a:cubicBezTo>
                    <a:cubicBezTo>
                      <a:pt x="4" y="1"/>
                      <a:pt x="4" y="0"/>
                      <a:pt x="3" y="0"/>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 name="任意多边形: 形状 42"/>
              <p:cNvSpPr/>
              <p:nvPr/>
            </p:nvSpPr>
            <p:spPr bwMode="auto">
              <a:xfrm>
                <a:off x="4440" y="1278"/>
                <a:ext cx="28" cy="35"/>
              </a:xfrm>
              <a:custGeom>
                <a:avLst/>
                <a:gdLst>
                  <a:gd name="T0" fmla="*/ 12 w 14"/>
                  <a:gd name="T1" fmla="*/ 0 h 18"/>
                  <a:gd name="T2" fmla="*/ 1 w 14"/>
                  <a:gd name="T3" fmla="*/ 0 h 18"/>
                  <a:gd name="T4" fmla="*/ 0 w 14"/>
                  <a:gd name="T5" fmla="*/ 1 h 18"/>
                  <a:gd name="T6" fmla="*/ 1 w 14"/>
                  <a:gd name="T7" fmla="*/ 17 h 18"/>
                  <a:gd name="T8" fmla="*/ 1 w 14"/>
                  <a:gd name="T9" fmla="*/ 18 h 18"/>
                  <a:gd name="T10" fmla="*/ 13 w 14"/>
                  <a:gd name="T11" fmla="*/ 18 h 18"/>
                  <a:gd name="T12" fmla="*/ 14 w 14"/>
                  <a:gd name="T13" fmla="*/ 17 h 18"/>
                  <a:gd name="T14" fmla="*/ 13 w 14"/>
                  <a:gd name="T15" fmla="*/ 1 h 18"/>
                  <a:gd name="T16" fmla="*/ 12 w 14"/>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8">
                    <a:moveTo>
                      <a:pt x="12" y="0"/>
                    </a:moveTo>
                    <a:cubicBezTo>
                      <a:pt x="1" y="0"/>
                      <a:pt x="1" y="0"/>
                      <a:pt x="1" y="0"/>
                    </a:cubicBezTo>
                    <a:cubicBezTo>
                      <a:pt x="1" y="0"/>
                      <a:pt x="0" y="1"/>
                      <a:pt x="0" y="1"/>
                    </a:cubicBezTo>
                    <a:cubicBezTo>
                      <a:pt x="1" y="17"/>
                      <a:pt x="1" y="17"/>
                      <a:pt x="1" y="17"/>
                    </a:cubicBezTo>
                    <a:cubicBezTo>
                      <a:pt x="1" y="18"/>
                      <a:pt x="1" y="18"/>
                      <a:pt x="1" y="18"/>
                    </a:cubicBezTo>
                    <a:cubicBezTo>
                      <a:pt x="13" y="18"/>
                      <a:pt x="13" y="18"/>
                      <a:pt x="13" y="18"/>
                    </a:cubicBezTo>
                    <a:cubicBezTo>
                      <a:pt x="13" y="18"/>
                      <a:pt x="14" y="17"/>
                      <a:pt x="14" y="17"/>
                    </a:cubicBezTo>
                    <a:cubicBezTo>
                      <a:pt x="13" y="1"/>
                      <a:pt x="13" y="1"/>
                      <a:pt x="13" y="1"/>
                    </a:cubicBezTo>
                    <a:cubicBezTo>
                      <a:pt x="13" y="0"/>
                      <a:pt x="13" y="0"/>
                      <a:pt x="12" y="0"/>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 name="任意多边形: 形状 43"/>
              <p:cNvSpPr/>
              <p:nvPr/>
            </p:nvSpPr>
            <p:spPr bwMode="auto">
              <a:xfrm>
                <a:off x="4344" y="918"/>
                <a:ext cx="55" cy="67"/>
              </a:xfrm>
              <a:custGeom>
                <a:avLst/>
                <a:gdLst>
                  <a:gd name="T0" fmla="*/ 24 w 28"/>
                  <a:gd name="T1" fmla="*/ 5 h 34"/>
                  <a:gd name="T2" fmla="*/ 15 w 28"/>
                  <a:gd name="T3" fmla="*/ 1 h 34"/>
                  <a:gd name="T4" fmla="*/ 9 w 28"/>
                  <a:gd name="T5" fmla="*/ 4 h 34"/>
                  <a:gd name="T6" fmla="*/ 1 w 28"/>
                  <a:gd name="T7" fmla="*/ 23 h 34"/>
                  <a:gd name="T8" fmla="*/ 3 w 28"/>
                  <a:gd name="T9" fmla="*/ 29 h 34"/>
                  <a:gd name="T10" fmla="*/ 12 w 28"/>
                  <a:gd name="T11" fmla="*/ 33 h 34"/>
                  <a:gd name="T12" fmla="*/ 19 w 28"/>
                  <a:gd name="T13" fmla="*/ 31 h 34"/>
                  <a:gd name="T14" fmla="*/ 27 w 28"/>
                  <a:gd name="T15" fmla="*/ 11 h 34"/>
                  <a:gd name="T16" fmla="*/ 24 w 28"/>
                  <a:gd name="T17" fmla="*/ 5 h 34"/>
                  <a:gd name="T18" fmla="*/ 17 w 28"/>
                  <a:gd name="T19" fmla="*/ 30 h 34"/>
                  <a:gd name="T20" fmla="*/ 13 w 28"/>
                  <a:gd name="T21" fmla="*/ 31 h 34"/>
                  <a:gd name="T22" fmla="*/ 4 w 28"/>
                  <a:gd name="T23" fmla="*/ 27 h 34"/>
                  <a:gd name="T24" fmla="*/ 3 w 28"/>
                  <a:gd name="T25" fmla="*/ 24 h 34"/>
                  <a:gd name="T26" fmla="*/ 11 w 28"/>
                  <a:gd name="T27" fmla="*/ 5 h 34"/>
                  <a:gd name="T28" fmla="*/ 14 w 28"/>
                  <a:gd name="T29" fmla="*/ 3 h 34"/>
                  <a:gd name="T30" fmla="*/ 24 w 28"/>
                  <a:gd name="T31" fmla="*/ 7 h 34"/>
                  <a:gd name="T32" fmla="*/ 25 w 28"/>
                  <a:gd name="T33" fmla="*/ 11 h 34"/>
                  <a:gd name="T34" fmla="*/ 17 w 28"/>
                  <a:gd name="T35" fmla="*/ 3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34">
                    <a:moveTo>
                      <a:pt x="24" y="5"/>
                    </a:moveTo>
                    <a:cubicBezTo>
                      <a:pt x="15" y="1"/>
                      <a:pt x="15" y="1"/>
                      <a:pt x="15" y="1"/>
                    </a:cubicBezTo>
                    <a:cubicBezTo>
                      <a:pt x="13" y="0"/>
                      <a:pt x="10" y="1"/>
                      <a:pt x="9" y="4"/>
                    </a:cubicBezTo>
                    <a:cubicBezTo>
                      <a:pt x="1" y="23"/>
                      <a:pt x="1" y="23"/>
                      <a:pt x="1" y="23"/>
                    </a:cubicBezTo>
                    <a:cubicBezTo>
                      <a:pt x="0" y="25"/>
                      <a:pt x="1" y="28"/>
                      <a:pt x="3" y="29"/>
                    </a:cubicBezTo>
                    <a:cubicBezTo>
                      <a:pt x="12" y="33"/>
                      <a:pt x="12" y="33"/>
                      <a:pt x="12" y="33"/>
                    </a:cubicBezTo>
                    <a:cubicBezTo>
                      <a:pt x="15" y="34"/>
                      <a:pt x="18" y="33"/>
                      <a:pt x="19" y="31"/>
                    </a:cubicBezTo>
                    <a:cubicBezTo>
                      <a:pt x="27" y="11"/>
                      <a:pt x="27" y="11"/>
                      <a:pt x="27" y="11"/>
                    </a:cubicBezTo>
                    <a:cubicBezTo>
                      <a:pt x="28" y="9"/>
                      <a:pt x="27" y="6"/>
                      <a:pt x="24" y="5"/>
                    </a:cubicBezTo>
                    <a:close/>
                    <a:moveTo>
                      <a:pt x="17" y="30"/>
                    </a:moveTo>
                    <a:cubicBezTo>
                      <a:pt x="16" y="31"/>
                      <a:pt x="15" y="32"/>
                      <a:pt x="13" y="31"/>
                    </a:cubicBezTo>
                    <a:cubicBezTo>
                      <a:pt x="4" y="27"/>
                      <a:pt x="4" y="27"/>
                      <a:pt x="4" y="27"/>
                    </a:cubicBezTo>
                    <a:cubicBezTo>
                      <a:pt x="3" y="27"/>
                      <a:pt x="2" y="25"/>
                      <a:pt x="3" y="24"/>
                    </a:cubicBezTo>
                    <a:cubicBezTo>
                      <a:pt x="11" y="5"/>
                      <a:pt x="11" y="5"/>
                      <a:pt x="11" y="5"/>
                    </a:cubicBezTo>
                    <a:cubicBezTo>
                      <a:pt x="11" y="3"/>
                      <a:pt x="13" y="3"/>
                      <a:pt x="14" y="3"/>
                    </a:cubicBezTo>
                    <a:cubicBezTo>
                      <a:pt x="24" y="7"/>
                      <a:pt x="24" y="7"/>
                      <a:pt x="24" y="7"/>
                    </a:cubicBezTo>
                    <a:cubicBezTo>
                      <a:pt x="25" y="8"/>
                      <a:pt x="26" y="9"/>
                      <a:pt x="25" y="11"/>
                    </a:cubicBezTo>
                    <a:lnTo>
                      <a:pt x="17" y="30"/>
                    </a:ln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 name="任意多边形: 形状 44"/>
              <p:cNvSpPr/>
              <p:nvPr/>
            </p:nvSpPr>
            <p:spPr bwMode="auto">
              <a:xfrm>
                <a:off x="4360" y="965"/>
                <a:ext cx="8" cy="8"/>
              </a:xfrm>
              <a:custGeom>
                <a:avLst/>
                <a:gdLst>
                  <a:gd name="T0" fmla="*/ 4 w 4"/>
                  <a:gd name="T1" fmla="*/ 1 h 4"/>
                  <a:gd name="T2" fmla="*/ 2 w 4"/>
                  <a:gd name="T3" fmla="*/ 0 h 4"/>
                  <a:gd name="T4" fmla="*/ 1 w 4"/>
                  <a:gd name="T5" fmla="*/ 1 h 4"/>
                  <a:gd name="T6" fmla="*/ 0 w 4"/>
                  <a:gd name="T7" fmla="*/ 2 h 4"/>
                  <a:gd name="T8" fmla="*/ 0 w 4"/>
                  <a:gd name="T9" fmla="*/ 3 h 4"/>
                  <a:gd name="T10" fmla="*/ 2 w 4"/>
                  <a:gd name="T11" fmla="*/ 4 h 4"/>
                  <a:gd name="T12" fmla="*/ 3 w 4"/>
                  <a:gd name="T13" fmla="*/ 4 h 4"/>
                  <a:gd name="T14" fmla="*/ 4 w 4"/>
                  <a:gd name="T15" fmla="*/ 2 h 4"/>
                  <a:gd name="T16" fmla="*/ 4 w 4"/>
                  <a:gd name="T1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4" y="1"/>
                    </a:moveTo>
                    <a:cubicBezTo>
                      <a:pt x="2" y="0"/>
                      <a:pt x="2" y="0"/>
                      <a:pt x="2" y="0"/>
                    </a:cubicBezTo>
                    <a:cubicBezTo>
                      <a:pt x="1" y="0"/>
                      <a:pt x="1" y="0"/>
                      <a:pt x="1" y="1"/>
                    </a:cubicBezTo>
                    <a:cubicBezTo>
                      <a:pt x="0" y="2"/>
                      <a:pt x="0" y="2"/>
                      <a:pt x="0" y="2"/>
                    </a:cubicBezTo>
                    <a:cubicBezTo>
                      <a:pt x="0" y="3"/>
                      <a:pt x="0" y="3"/>
                      <a:pt x="0" y="3"/>
                    </a:cubicBezTo>
                    <a:cubicBezTo>
                      <a:pt x="2" y="4"/>
                      <a:pt x="2" y="4"/>
                      <a:pt x="2" y="4"/>
                    </a:cubicBezTo>
                    <a:cubicBezTo>
                      <a:pt x="3" y="4"/>
                      <a:pt x="3" y="4"/>
                      <a:pt x="3" y="4"/>
                    </a:cubicBezTo>
                    <a:cubicBezTo>
                      <a:pt x="4" y="2"/>
                      <a:pt x="4" y="2"/>
                      <a:pt x="4" y="2"/>
                    </a:cubicBezTo>
                    <a:cubicBezTo>
                      <a:pt x="4" y="2"/>
                      <a:pt x="4" y="1"/>
                      <a:pt x="4" y="1"/>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 name="任意多边形: 形状 45"/>
              <p:cNvSpPr/>
              <p:nvPr/>
            </p:nvSpPr>
            <p:spPr bwMode="auto">
              <a:xfrm>
                <a:off x="4354" y="928"/>
                <a:ext cx="37" cy="41"/>
              </a:xfrm>
              <a:custGeom>
                <a:avLst/>
                <a:gdLst>
                  <a:gd name="T0" fmla="*/ 18 w 19"/>
                  <a:gd name="T1" fmla="*/ 4 h 21"/>
                  <a:gd name="T2" fmla="*/ 8 w 19"/>
                  <a:gd name="T3" fmla="*/ 0 h 21"/>
                  <a:gd name="T4" fmla="*/ 7 w 19"/>
                  <a:gd name="T5" fmla="*/ 0 h 21"/>
                  <a:gd name="T6" fmla="*/ 1 w 19"/>
                  <a:gd name="T7" fmla="*/ 15 h 21"/>
                  <a:gd name="T8" fmla="*/ 1 w 19"/>
                  <a:gd name="T9" fmla="*/ 16 h 21"/>
                  <a:gd name="T10" fmla="*/ 11 w 19"/>
                  <a:gd name="T11" fmla="*/ 20 h 21"/>
                  <a:gd name="T12" fmla="*/ 12 w 19"/>
                  <a:gd name="T13" fmla="*/ 20 h 21"/>
                  <a:gd name="T14" fmla="*/ 19 w 19"/>
                  <a:gd name="T15" fmla="*/ 5 h 21"/>
                  <a:gd name="T16" fmla="*/ 18 w 19"/>
                  <a:gd name="T17"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18" y="4"/>
                    </a:moveTo>
                    <a:cubicBezTo>
                      <a:pt x="8" y="0"/>
                      <a:pt x="8" y="0"/>
                      <a:pt x="8" y="0"/>
                    </a:cubicBezTo>
                    <a:cubicBezTo>
                      <a:pt x="7" y="0"/>
                      <a:pt x="7" y="0"/>
                      <a:pt x="7" y="0"/>
                    </a:cubicBezTo>
                    <a:cubicBezTo>
                      <a:pt x="1" y="15"/>
                      <a:pt x="1" y="15"/>
                      <a:pt x="1" y="15"/>
                    </a:cubicBezTo>
                    <a:cubicBezTo>
                      <a:pt x="0" y="15"/>
                      <a:pt x="1" y="16"/>
                      <a:pt x="1" y="16"/>
                    </a:cubicBezTo>
                    <a:cubicBezTo>
                      <a:pt x="11" y="20"/>
                      <a:pt x="11" y="20"/>
                      <a:pt x="11" y="20"/>
                    </a:cubicBezTo>
                    <a:cubicBezTo>
                      <a:pt x="12" y="21"/>
                      <a:pt x="12" y="20"/>
                      <a:pt x="12" y="20"/>
                    </a:cubicBezTo>
                    <a:cubicBezTo>
                      <a:pt x="19" y="5"/>
                      <a:pt x="19" y="5"/>
                      <a:pt x="19" y="5"/>
                    </a:cubicBezTo>
                    <a:cubicBezTo>
                      <a:pt x="19" y="5"/>
                      <a:pt x="19" y="4"/>
                      <a:pt x="18" y="4"/>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 name="任意多边形: 形状 46"/>
              <p:cNvSpPr/>
              <p:nvPr/>
            </p:nvSpPr>
            <p:spPr bwMode="auto">
              <a:xfrm>
                <a:off x="3701" y="2751"/>
                <a:ext cx="94" cy="127"/>
              </a:xfrm>
              <a:custGeom>
                <a:avLst/>
                <a:gdLst>
                  <a:gd name="T0" fmla="*/ 34 w 48"/>
                  <a:gd name="T1" fmla="*/ 20 h 65"/>
                  <a:gd name="T2" fmla="*/ 41 w 48"/>
                  <a:gd name="T3" fmla="*/ 11 h 65"/>
                  <a:gd name="T4" fmla="*/ 32 w 48"/>
                  <a:gd name="T5" fmla="*/ 0 h 65"/>
                  <a:gd name="T6" fmla="*/ 16 w 48"/>
                  <a:gd name="T7" fmla="*/ 0 h 65"/>
                  <a:gd name="T8" fmla="*/ 7 w 48"/>
                  <a:gd name="T9" fmla="*/ 11 h 65"/>
                  <a:gd name="T10" fmla="*/ 14 w 48"/>
                  <a:gd name="T11" fmla="*/ 19 h 65"/>
                  <a:gd name="T12" fmla="*/ 0 w 48"/>
                  <a:gd name="T13" fmla="*/ 42 h 65"/>
                  <a:gd name="T14" fmla="*/ 24 w 48"/>
                  <a:gd name="T15" fmla="*/ 65 h 65"/>
                  <a:gd name="T16" fmla="*/ 48 w 48"/>
                  <a:gd name="T17" fmla="*/ 41 h 65"/>
                  <a:gd name="T18" fmla="*/ 34 w 48"/>
                  <a:gd name="T19" fmla="*/ 20 h 65"/>
                  <a:gd name="T20" fmla="*/ 29 w 48"/>
                  <a:gd name="T21" fmla="*/ 3 h 65"/>
                  <a:gd name="T22" fmla="*/ 34 w 48"/>
                  <a:gd name="T23" fmla="*/ 11 h 65"/>
                  <a:gd name="T24" fmla="*/ 29 w 48"/>
                  <a:gd name="T25" fmla="*/ 11 h 65"/>
                  <a:gd name="T26" fmla="*/ 29 w 48"/>
                  <a:gd name="T27" fmla="*/ 3 h 65"/>
                  <a:gd name="T28" fmla="*/ 12 w 48"/>
                  <a:gd name="T29" fmla="*/ 11 h 65"/>
                  <a:gd name="T30" fmla="*/ 17 w 48"/>
                  <a:gd name="T31" fmla="*/ 10 h 65"/>
                  <a:gd name="T32" fmla="*/ 18 w 48"/>
                  <a:gd name="T33" fmla="*/ 18 h 65"/>
                  <a:gd name="T34" fmla="*/ 12 w 48"/>
                  <a:gd name="T35" fmla="*/ 11 h 65"/>
                  <a:gd name="T36" fmla="*/ 24 w 48"/>
                  <a:gd name="T37" fmla="*/ 59 h 65"/>
                  <a:gd name="T38" fmla="*/ 6 w 48"/>
                  <a:gd name="T39" fmla="*/ 41 h 65"/>
                  <a:gd name="T40" fmla="*/ 23 w 48"/>
                  <a:gd name="T41" fmla="*/ 24 h 65"/>
                  <a:gd name="T42" fmla="*/ 41 w 48"/>
                  <a:gd name="T43" fmla="*/ 41 h 65"/>
                  <a:gd name="T44" fmla="*/ 24 w 48"/>
                  <a:gd name="T4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65">
                    <a:moveTo>
                      <a:pt x="34" y="20"/>
                    </a:moveTo>
                    <a:cubicBezTo>
                      <a:pt x="41" y="11"/>
                      <a:pt x="41" y="11"/>
                      <a:pt x="41" y="11"/>
                    </a:cubicBezTo>
                    <a:cubicBezTo>
                      <a:pt x="32" y="0"/>
                      <a:pt x="32" y="0"/>
                      <a:pt x="32" y="0"/>
                    </a:cubicBezTo>
                    <a:cubicBezTo>
                      <a:pt x="16" y="0"/>
                      <a:pt x="16" y="0"/>
                      <a:pt x="16" y="0"/>
                    </a:cubicBezTo>
                    <a:cubicBezTo>
                      <a:pt x="7" y="11"/>
                      <a:pt x="7" y="11"/>
                      <a:pt x="7" y="11"/>
                    </a:cubicBezTo>
                    <a:cubicBezTo>
                      <a:pt x="14" y="19"/>
                      <a:pt x="14" y="19"/>
                      <a:pt x="14" y="19"/>
                    </a:cubicBezTo>
                    <a:cubicBezTo>
                      <a:pt x="6" y="23"/>
                      <a:pt x="0" y="32"/>
                      <a:pt x="0" y="42"/>
                    </a:cubicBezTo>
                    <a:cubicBezTo>
                      <a:pt x="0" y="55"/>
                      <a:pt x="11" y="65"/>
                      <a:pt x="24" y="65"/>
                    </a:cubicBezTo>
                    <a:cubicBezTo>
                      <a:pt x="37" y="65"/>
                      <a:pt x="48" y="54"/>
                      <a:pt x="48" y="41"/>
                    </a:cubicBezTo>
                    <a:cubicBezTo>
                      <a:pt x="48" y="31"/>
                      <a:pt x="42" y="23"/>
                      <a:pt x="34" y="20"/>
                    </a:cubicBezTo>
                    <a:close/>
                    <a:moveTo>
                      <a:pt x="29" y="3"/>
                    </a:moveTo>
                    <a:cubicBezTo>
                      <a:pt x="34" y="11"/>
                      <a:pt x="34" y="11"/>
                      <a:pt x="34" y="11"/>
                    </a:cubicBezTo>
                    <a:cubicBezTo>
                      <a:pt x="29" y="11"/>
                      <a:pt x="29" y="11"/>
                      <a:pt x="29" y="11"/>
                    </a:cubicBezTo>
                    <a:lnTo>
                      <a:pt x="29" y="3"/>
                    </a:lnTo>
                    <a:close/>
                    <a:moveTo>
                      <a:pt x="12" y="11"/>
                    </a:moveTo>
                    <a:cubicBezTo>
                      <a:pt x="17" y="10"/>
                      <a:pt x="17" y="10"/>
                      <a:pt x="17" y="10"/>
                    </a:cubicBezTo>
                    <a:cubicBezTo>
                      <a:pt x="18" y="18"/>
                      <a:pt x="18" y="18"/>
                      <a:pt x="18" y="18"/>
                    </a:cubicBezTo>
                    <a:lnTo>
                      <a:pt x="12" y="11"/>
                    </a:lnTo>
                    <a:close/>
                    <a:moveTo>
                      <a:pt x="24" y="59"/>
                    </a:moveTo>
                    <a:cubicBezTo>
                      <a:pt x="14" y="59"/>
                      <a:pt x="6" y="51"/>
                      <a:pt x="6" y="41"/>
                    </a:cubicBezTo>
                    <a:cubicBezTo>
                      <a:pt x="6" y="32"/>
                      <a:pt x="14" y="24"/>
                      <a:pt x="23" y="24"/>
                    </a:cubicBezTo>
                    <a:cubicBezTo>
                      <a:pt x="33" y="24"/>
                      <a:pt x="41" y="31"/>
                      <a:pt x="41" y="41"/>
                    </a:cubicBezTo>
                    <a:cubicBezTo>
                      <a:pt x="41" y="51"/>
                      <a:pt x="34" y="59"/>
                      <a:pt x="24" y="59"/>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 name="任意多边形: 形状 47"/>
              <p:cNvSpPr/>
              <p:nvPr/>
            </p:nvSpPr>
            <p:spPr bwMode="auto">
              <a:xfrm>
                <a:off x="4614" y="791"/>
                <a:ext cx="102" cy="215"/>
              </a:xfrm>
              <a:custGeom>
                <a:avLst/>
                <a:gdLst>
                  <a:gd name="T0" fmla="*/ 0 w 52"/>
                  <a:gd name="T1" fmla="*/ 0 h 110"/>
                  <a:gd name="T2" fmla="*/ 2 w 52"/>
                  <a:gd name="T3" fmla="*/ 110 h 110"/>
                  <a:gd name="T4" fmla="*/ 51 w 52"/>
                  <a:gd name="T5" fmla="*/ 54 h 110"/>
                  <a:gd name="T6" fmla="*/ 0 w 52"/>
                  <a:gd name="T7" fmla="*/ 0 h 110"/>
                </a:gdLst>
                <a:ahLst/>
                <a:cxnLst>
                  <a:cxn ang="0">
                    <a:pos x="T0" y="T1"/>
                  </a:cxn>
                  <a:cxn ang="0">
                    <a:pos x="T2" y="T3"/>
                  </a:cxn>
                  <a:cxn ang="0">
                    <a:pos x="T4" y="T5"/>
                  </a:cxn>
                  <a:cxn ang="0">
                    <a:pos x="T6" y="T7"/>
                  </a:cxn>
                </a:cxnLst>
                <a:rect l="0" t="0" r="r" b="b"/>
                <a:pathLst>
                  <a:path w="52" h="110">
                    <a:moveTo>
                      <a:pt x="0" y="0"/>
                    </a:moveTo>
                    <a:cubicBezTo>
                      <a:pt x="2" y="110"/>
                      <a:pt x="2" y="110"/>
                      <a:pt x="2" y="110"/>
                    </a:cubicBezTo>
                    <a:cubicBezTo>
                      <a:pt x="30" y="107"/>
                      <a:pt x="52" y="83"/>
                      <a:pt x="51" y="54"/>
                    </a:cubicBezTo>
                    <a:cubicBezTo>
                      <a:pt x="51" y="25"/>
                      <a:pt x="28" y="2"/>
                      <a:pt x="0" y="0"/>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 name="任意多边形: 形状 48"/>
              <p:cNvSpPr/>
              <p:nvPr/>
            </p:nvSpPr>
            <p:spPr bwMode="auto">
              <a:xfrm>
                <a:off x="4499" y="791"/>
                <a:ext cx="100" cy="106"/>
              </a:xfrm>
              <a:custGeom>
                <a:avLst/>
                <a:gdLst>
                  <a:gd name="T0" fmla="*/ 51 w 51"/>
                  <a:gd name="T1" fmla="*/ 53 h 54"/>
                  <a:gd name="T2" fmla="*/ 49 w 51"/>
                  <a:gd name="T3" fmla="*/ 0 h 54"/>
                  <a:gd name="T4" fmla="*/ 0 w 51"/>
                  <a:gd name="T5" fmla="*/ 54 h 54"/>
                  <a:gd name="T6" fmla="*/ 51 w 51"/>
                  <a:gd name="T7" fmla="*/ 53 h 54"/>
                </a:gdLst>
                <a:ahLst/>
                <a:cxnLst>
                  <a:cxn ang="0">
                    <a:pos x="T0" y="T1"/>
                  </a:cxn>
                  <a:cxn ang="0">
                    <a:pos x="T2" y="T3"/>
                  </a:cxn>
                  <a:cxn ang="0">
                    <a:pos x="T4" y="T5"/>
                  </a:cxn>
                  <a:cxn ang="0">
                    <a:pos x="T6" y="T7"/>
                  </a:cxn>
                </a:cxnLst>
                <a:rect l="0" t="0" r="r" b="b"/>
                <a:pathLst>
                  <a:path w="51" h="54">
                    <a:moveTo>
                      <a:pt x="51" y="53"/>
                    </a:moveTo>
                    <a:cubicBezTo>
                      <a:pt x="49" y="0"/>
                      <a:pt x="49" y="0"/>
                      <a:pt x="49" y="0"/>
                    </a:cubicBezTo>
                    <a:cubicBezTo>
                      <a:pt x="22" y="3"/>
                      <a:pt x="1" y="26"/>
                      <a:pt x="0" y="54"/>
                    </a:cubicBezTo>
                    <a:lnTo>
                      <a:pt x="51" y="53"/>
                    </a:ln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 name="任意多边形: 形状 49"/>
              <p:cNvSpPr/>
              <p:nvPr/>
            </p:nvSpPr>
            <p:spPr bwMode="auto">
              <a:xfrm>
                <a:off x="4501" y="912"/>
                <a:ext cx="100" cy="94"/>
              </a:xfrm>
              <a:custGeom>
                <a:avLst/>
                <a:gdLst>
                  <a:gd name="T0" fmla="*/ 0 w 51"/>
                  <a:gd name="T1" fmla="*/ 1 h 48"/>
                  <a:gd name="T2" fmla="*/ 51 w 51"/>
                  <a:gd name="T3" fmla="*/ 48 h 48"/>
                  <a:gd name="T4" fmla="*/ 50 w 51"/>
                  <a:gd name="T5" fmla="*/ 0 h 48"/>
                  <a:gd name="T6" fmla="*/ 0 w 51"/>
                  <a:gd name="T7" fmla="*/ 1 h 48"/>
                </a:gdLst>
                <a:ahLst/>
                <a:cxnLst>
                  <a:cxn ang="0">
                    <a:pos x="T0" y="T1"/>
                  </a:cxn>
                  <a:cxn ang="0">
                    <a:pos x="T2" y="T3"/>
                  </a:cxn>
                  <a:cxn ang="0">
                    <a:pos x="T4" y="T5"/>
                  </a:cxn>
                  <a:cxn ang="0">
                    <a:pos x="T6" y="T7"/>
                  </a:cxn>
                </a:cxnLst>
                <a:rect l="0" t="0" r="r" b="b"/>
                <a:pathLst>
                  <a:path w="51" h="48">
                    <a:moveTo>
                      <a:pt x="0" y="1"/>
                    </a:moveTo>
                    <a:cubicBezTo>
                      <a:pt x="4" y="27"/>
                      <a:pt x="25" y="46"/>
                      <a:pt x="51" y="48"/>
                    </a:cubicBezTo>
                    <a:cubicBezTo>
                      <a:pt x="50" y="0"/>
                      <a:pt x="50" y="0"/>
                      <a:pt x="50" y="0"/>
                    </a:cubicBezTo>
                    <a:lnTo>
                      <a:pt x="0" y="1"/>
                    </a:ln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 name="任意多边形: 形状 50"/>
              <p:cNvSpPr/>
              <p:nvPr/>
            </p:nvSpPr>
            <p:spPr bwMode="auto">
              <a:xfrm>
                <a:off x="4415" y="1943"/>
                <a:ext cx="37" cy="86"/>
              </a:xfrm>
              <a:custGeom>
                <a:avLst/>
                <a:gdLst>
                  <a:gd name="T0" fmla="*/ 19 w 19"/>
                  <a:gd name="T1" fmla="*/ 38 h 44"/>
                  <a:gd name="T2" fmla="*/ 13 w 19"/>
                  <a:gd name="T3" fmla="*/ 44 h 44"/>
                  <a:gd name="T4" fmla="*/ 7 w 19"/>
                  <a:gd name="T5" fmla="*/ 44 h 44"/>
                  <a:gd name="T6" fmla="*/ 1 w 19"/>
                  <a:gd name="T7" fmla="*/ 38 h 44"/>
                  <a:gd name="T8" fmla="*/ 0 w 19"/>
                  <a:gd name="T9" fmla="*/ 7 h 44"/>
                  <a:gd name="T10" fmla="*/ 6 w 19"/>
                  <a:gd name="T11" fmla="*/ 1 h 44"/>
                  <a:gd name="T12" fmla="*/ 12 w 19"/>
                  <a:gd name="T13" fmla="*/ 1 h 44"/>
                  <a:gd name="T14" fmla="*/ 19 w 19"/>
                  <a:gd name="T15" fmla="*/ 7 h 44"/>
                  <a:gd name="T16" fmla="*/ 19 w 19"/>
                  <a:gd name="T17"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44">
                    <a:moveTo>
                      <a:pt x="19" y="38"/>
                    </a:moveTo>
                    <a:cubicBezTo>
                      <a:pt x="19" y="41"/>
                      <a:pt x="17" y="44"/>
                      <a:pt x="13" y="44"/>
                    </a:cubicBezTo>
                    <a:cubicBezTo>
                      <a:pt x="7" y="44"/>
                      <a:pt x="7" y="44"/>
                      <a:pt x="7" y="44"/>
                    </a:cubicBezTo>
                    <a:cubicBezTo>
                      <a:pt x="4" y="44"/>
                      <a:pt x="1" y="42"/>
                      <a:pt x="1" y="38"/>
                    </a:cubicBezTo>
                    <a:cubicBezTo>
                      <a:pt x="0" y="7"/>
                      <a:pt x="0" y="7"/>
                      <a:pt x="0" y="7"/>
                    </a:cubicBezTo>
                    <a:cubicBezTo>
                      <a:pt x="0" y="4"/>
                      <a:pt x="3" y="1"/>
                      <a:pt x="6" y="1"/>
                    </a:cubicBezTo>
                    <a:cubicBezTo>
                      <a:pt x="12" y="1"/>
                      <a:pt x="12" y="1"/>
                      <a:pt x="12" y="1"/>
                    </a:cubicBezTo>
                    <a:cubicBezTo>
                      <a:pt x="16" y="0"/>
                      <a:pt x="19" y="3"/>
                      <a:pt x="19" y="7"/>
                    </a:cubicBezTo>
                    <a:lnTo>
                      <a:pt x="19" y="38"/>
                    </a:ln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 name="任意多边形: 形状 51"/>
              <p:cNvSpPr/>
              <p:nvPr/>
            </p:nvSpPr>
            <p:spPr bwMode="auto">
              <a:xfrm>
                <a:off x="4466" y="1919"/>
                <a:ext cx="39" cy="110"/>
              </a:xfrm>
              <a:custGeom>
                <a:avLst/>
                <a:gdLst>
                  <a:gd name="T0" fmla="*/ 20 w 20"/>
                  <a:gd name="T1" fmla="*/ 49 h 56"/>
                  <a:gd name="T2" fmla="*/ 14 w 20"/>
                  <a:gd name="T3" fmla="*/ 55 h 56"/>
                  <a:gd name="T4" fmla="*/ 7 w 20"/>
                  <a:gd name="T5" fmla="*/ 56 h 56"/>
                  <a:gd name="T6" fmla="*/ 1 w 20"/>
                  <a:gd name="T7" fmla="*/ 50 h 56"/>
                  <a:gd name="T8" fmla="*/ 0 w 20"/>
                  <a:gd name="T9" fmla="*/ 6 h 56"/>
                  <a:gd name="T10" fmla="*/ 6 w 20"/>
                  <a:gd name="T11" fmla="*/ 0 h 56"/>
                  <a:gd name="T12" fmla="*/ 13 w 20"/>
                  <a:gd name="T13" fmla="*/ 0 h 56"/>
                  <a:gd name="T14" fmla="*/ 19 w 20"/>
                  <a:gd name="T15" fmla="*/ 6 h 56"/>
                  <a:gd name="T16" fmla="*/ 20 w 20"/>
                  <a:gd name="T17" fmla="*/ 4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56">
                    <a:moveTo>
                      <a:pt x="20" y="49"/>
                    </a:moveTo>
                    <a:cubicBezTo>
                      <a:pt x="20" y="53"/>
                      <a:pt x="17" y="55"/>
                      <a:pt x="14" y="55"/>
                    </a:cubicBezTo>
                    <a:cubicBezTo>
                      <a:pt x="7" y="56"/>
                      <a:pt x="7" y="56"/>
                      <a:pt x="7" y="56"/>
                    </a:cubicBezTo>
                    <a:cubicBezTo>
                      <a:pt x="4" y="56"/>
                      <a:pt x="1" y="53"/>
                      <a:pt x="1" y="50"/>
                    </a:cubicBezTo>
                    <a:cubicBezTo>
                      <a:pt x="0" y="6"/>
                      <a:pt x="0" y="6"/>
                      <a:pt x="0" y="6"/>
                    </a:cubicBezTo>
                    <a:cubicBezTo>
                      <a:pt x="0" y="3"/>
                      <a:pt x="3" y="0"/>
                      <a:pt x="6" y="0"/>
                    </a:cubicBezTo>
                    <a:cubicBezTo>
                      <a:pt x="13" y="0"/>
                      <a:pt x="13" y="0"/>
                      <a:pt x="13" y="0"/>
                    </a:cubicBezTo>
                    <a:cubicBezTo>
                      <a:pt x="16" y="0"/>
                      <a:pt x="19" y="2"/>
                      <a:pt x="19" y="6"/>
                    </a:cubicBezTo>
                    <a:lnTo>
                      <a:pt x="20" y="49"/>
                    </a:ln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 name="任意多边形: 形状 52"/>
              <p:cNvSpPr/>
              <p:nvPr/>
            </p:nvSpPr>
            <p:spPr bwMode="auto">
              <a:xfrm>
                <a:off x="4518" y="1888"/>
                <a:ext cx="40" cy="139"/>
              </a:xfrm>
              <a:custGeom>
                <a:avLst/>
                <a:gdLst>
                  <a:gd name="T0" fmla="*/ 20 w 20"/>
                  <a:gd name="T1" fmla="*/ 65 h 71"/>
                  <a:gd name="T2" fmla="*/ 14 w 20"/>
                  <a:gd name="T3" fmla="*/ 71 h 71"/>
                  <a:gd name="T4" fmla="*/ 7 w 20"/>
                  <a:gd name="T5" fmla="*/ 71 h 71"/>
                  <a:gd name="T6" fmla="*/ 1 w 20"/>
                  <a:gd name="T7" fmla="*/ 65 h 71"/>
                  <a:gd name="T8" fmla="*/ 0 w 20"/>
                  <a:gd name="T9" fmla="*/ 6 h 71"/>
                  <a:gd name="T10" fmla="*/ 6 w 20"/>
                  <a:gd name="T11" fmla="*/ 0 h 71"/>
                  <a:gd name="T12" fmla="*/ 12 w 20"/>
                  <a:gd name="T13" fmla="*/ 0 h 71"/>
                  <a:gd name="T14" fmla="*/ 18 w 20"/>
                  <a:gd name="T15" fmla="*/ 6 h 71"/>
                  <a:gd name="T16" fmla="*/ 20 w 20"/>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71">
                    <a:moveTo>
                      <a:pt x="20" y="65"/>
                    </a:moveTo>
                    <a:cubicBezTo>
                      <a:pt x="20" y="68"/>
                      <a:pt x="17" y="71"/>
                      <a:pt x="14" y="71"/>
                    </a:cubicBezTo>
                    <a:cubicBezTo>
                      <a:pt x="7" y="71"/>
                      <a:pt x="7" y="71"/>
                      <a:pt x="7" y="71"/>
                    </a:cubicBezTo>
                    <a:cubicBezTo>
                      <a:pt x="4" y="71"/>
                      <a:pt x="1" y="68"/>
                      <a:pt x="1" y="65"/>
                    </a:cubicBezTo>
                    <a:cubicBezTo>
                      <a:pt x="0" y="6"/>
                      <a:pt x="0" y="6"/>
                      <a:pt x="0" y="6"/>
                    </a:cubicBezTo>
                    <a:cubicBezTo>
                      <a:pt x="0" y="3"/>
                      <a:pt x="2" y="0"/>
                      <a:pt x="6" y="0"/>
                    </a:cubicBezTo>
                    <a:cubicBezTo>
                      <a:pt x="12" y="0"/>
                      <a:pt x="12" y="0"/>
                      <a:pt x="12" y="0"/>
                    </a:cubicBezTo>
                    <a:cubicBezTo>
                      <a:pt x="15" y="0"/>
                      <a:pt x="18" y="2"/>
                      <a:pt x="18" y="6"/>
                    </a:cubicBezTo>
                    <a:lnTo>
                      <a:pt x="20" y="65"/>
                    </a:ln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 name="任意多边形: 形状 53"/>
              <p:cNvSpPr/>
              <p:nvPr/>
            </p:nvSpPr>
            <p:spPr bwMode="auto">
              <a:xfrm>
                <a:off x="4407" y="2041"/>
                <a:ext cx="209" cy="37"/>
              </a:xfrm>
              <a:custGeom>
                <a:avLst/>
                <a:gdLst>
                  <a:gd name="T0" fmla="*/ 7 w 107"/>
                  <a:gd name="T1" fmla="*/ 19 h 19"/>
                  <a:gd name="T2" fmla="*/ 1 w 107"/>
                  <a:gd name="T3" fmla="*/ 13 h 19"/>
                  <a:gd name="T4" fmla="*/ 0 w 107"/>
                  <a:gd name="T5" fmla="*/ 8 h 19"/>
                  <a:gd name="T6" fmla="*/ 6 w 107"/>
                  <a:gd name="T7" fmla="*/ 2 h 19"/>
                  <a:gd name="T8" fmla="*/ 100 w 107"/>
                  <a:gd name="T9" fmla="*/ 0 h 19"/>
                  <a:gd name="T10" fmla="*/ 106 w 107"/>
                  <a:gd name="T11" fmla="*/ 6 h 19"/>
                  <a:gd name="T12" fmla="*/ 107 w 107"/>
                  <a:gd name="T13" fmla="*/ 11 h 19"/>
                  <a:gd name="T14" fmla="*/ 101 w 107"/>
                  <a:gd name="T15" fmla="*/ 17 h 19"/>
                  <a:gd name="T16" fmla="*/ 7 w 107"/>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19">
                    <a:moveTo>
                      <a:pt x="7" y="19"/>
                    </a:moveTo>
                    <a:cubicBezTo>
                      <a:pt x="3" y="19"/>
                      <a:pt x="1" y="16"/>
                      <a:pt x="1" y="13"/>
                    </a:cubicBezTo>
                    <a:cubicBezTo>
                      <a:pt x="0" y="8"/>
                      <a:pt x="0" y="8"/>
                      <a:pt x="0" y="8"/>
                    </a:cubicBezTo>
                    <a:cubicBezTo>
                      <a:pt x="0" y="4"/>
                      <a:pt x="3" y="2"/>
                      <a:pt x="6" y="2"/>
                    </a:cubicBezTo>
                    <a:cubicBezTo>
                      <a:pt x="100" y="0"/>
                      <a:pt x="100" y="0"/>
                      <a:pt x="100" y="0"/>
                    </a:cubicBezTo>
                    <a:cubicBezTo>
                      <a:pt x="104" y="0"/>
                      <a:pt x="106" y="2"/>
                      <a:pt x="106" y="6"/>
                    </a:cubicBezTo>
                    <a:cubicBezTo>
                      <a:pt x="107" y="11"/>
                      <a:pt x="107" y="11"/>
                      <a:pt x="107" y="11"/>
                    </a:cubicBezTo>
                    <a:cubicBezTo>
                      <a:pt x="107" y="14"/>
                      <a:pt x="104" y="17"/>
                      <a:pt x="101" y="17"/>
                    </a:cubicBezTo>
                    <a:lnTo>
                      <a:pt x="7" y="19"/>
                    </a:ln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5" name="任意多边形: 形状 54"/>
              <p:cNvSpPr/>
              <p:nvPr/>
            </p:nvSpPr>
            <p:spPr bwMode="auto">
              <a:xfrm>
                <a:off x="4567" y="1918"/>
                <a:ext cx="39" cy="109"/>
              </a:xfrm>
              <a:custGeom>
                <a:avLst/>
                <a:gdLst>
                  <a:gd name="T0" fmla="*/ 20 w 20"/>
                  <a:gd name="T1" fmla="*/ 49 h 56"/>
                  <a:gd name="T2" fmla="*/ 14 w 20"/>
                  <a:gd name="T3" fmla="*/ 55 h 56"/>
                  <a:gd name="T4" fmla="*/ 7 w 20"/>
                  <a:gd name="T5" fmla="*/ 55 h 56"/>
                  <a:gd name="T6" fmla="*/ 1 w 20"/>
                  <a:gd name="T7" fmla="*/ 50 h 56"/>
                  <a:gd name="T8" fmla="*/ 0 w 20"/>
                  <a:gd name="T9" fmla="*/ 6 h 56"/>
                  <a:gd name="T10" fmla="*/ 6 w 20"/>
                  <a:gd name="T11" fmla="*/ 0 h 56"/>
                  <a:gd name="T12" fmla="*/ 12 w 20"/>
                  <a:gd name="T13" fmla="*/ 0 h 56"/>
                  <a:gd name="T14" fmla="*/ 19 w 20"/>
                  <a:gd name="T15" fmla="*/ 6 h 56"/>
                  <a:gd name="T16" fmla="*/ 20 w 20"/>
                  <a:gd name="T17" fmla="*/ 4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56">
                    <a:moveTo>
                      <a:pt x="20" y="49"/>
                    </a:moveTo>
                    <a:cubicBezTo>
                      <a:pt x="20" y="52"/>
                      <a:pt x="17" y="55"/>
                      <a:pt x="14" y="55"/>
                    </a:cubicBezTo>
                    <a:cubicBezTo>
                      <a:pt x="7" y="55"/>
                      <a:pt x="7" y="55"/>
                      <a:pt x="7" y="55"/>
                    </a:cubicBezTo>
                    <a:cubicBezTo>
                      <a:pt x="4" y="56"/>
                      <a:pt x="1" y="53"/>
                      <a:pt x="1" y="50"/>
                    </a:cubicBezTo>
                    <a:cubicBezTo>
                      <a:pt x="0" y="6"/>
                      <a:pt x="0" y="6"/>
                      <a:pt x="0" y="6"/>
                    </a:cubicBezTo>
                    <a:cubicBezTo>
                      <a:pt x="0" y="3"/>
                      <a:pt x="2" y="0"/>
                      <a:pt x="6" y="0"/>
                    </a:cubicBezTo>
                    <a:cubicBezTo>
                      <a:pt x="12" y="0"/>
                      <a:pt x="12" y="0"/>
                      <a:pt x="12" y="0"/>
                    </a:cubicBezTo>
                    <a:cubicBezTo>
                      <a:pt x="16" y="0"/>
                      <a:pt x="19" y="2"/>
                      <a:pt x="19" y="6"/>
                    </a:cubicBezTo>
                    <a:lnTo>
                      <a:pt x="20" y="49"/>
                    </a:ln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6" name="任意多边形: 形状 55"/>
              <p:cNvSpPr/>
              <p:nvPr/>
            </p:nvSpPr>
            <p:spPr bwMode="auto">
              <a:xfrm>
                <a:off x="3936" y="2381"/>
                <a:ext cx="21" cy="49"/>
              </a:xfrm>
              <a:custGeom>
                <a:avLst/>
                <a:gdLst>
                  <a:gd name="T0" fmla="*/ 11 w 11"/>
                  <a:gd name="T1" fmla="*/ 22 h 25"/>
                  <a:gd name="T2" fmla="*/ 8 w 11"/>
                  <a:gd name="T3" fmla="*/ 25 h 25"/>
                  <a:gd name="T4" fmla="*/ 4 w 11"/>
                  <a:gd name="T5" fmla="*/ 25 h 25"/>
                  <a:gd name="T6" fmla="*/ 0 w 11"/>
                  <a:gd name="T7" fmla="*/ 22 h 25"/>
                  <a:gd name="T8" fmla="*/ 0 w 11"/>
                  <a:gd name="T9" fmla="*/ 4 h 25"/>
                  <a:gd name="T10" fmla="*/ 3 w 11"/>
                  <a:gd name="T11" fmla="*/ 0 h 25"/>
                  <a:gd name="T12" fmla="*/ 7 w 11"/>
                  <a:gd name="T13" fmla="*/ 0 h 25"/>
                  <a:gd name="T14" fmla="*/ 11 w 11"/>
                  <a:gd name="T15" fmla="*/ 3 h 25"/>
                  <a:gd name="T16" fmla="*/ 11 w 11"/>
                  <a:gd name="T17"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5">
                    <a:moveTo>
                      <a:pt x="11" y="22"/>
                    </a:moveTo>
                    <a:cubicBezTo>
                      <a:pt x="11" y="24"/>
                      <a:pt x="9" y="25"/>
                      <a:pt x="8" y="25"/>
                    </a:cubicBezTo>
                    <a:cubicBezTo>
                      <a:pt x="4" y="25"/>
                      <a:pt x="4" y="25"/>
                      <a:pt x="4" y="25"/>
                    </a:cubicBezTo>
                    <a:cubicBezTo>
                      <a:pt x="2" y="25"/>
                      <a:pt x="0" y="24"/>
                      <a:pt x="0" y="22"/>
                    </a:cubicBezTo>
                    <a:cubicBezTo>
                      <a:pt x="0" y="4"/>
                      <a:pt x="0" y="4"/>
                      <a:pt x="0" y="4"/>
                    </a:cubicBezTo>
                    <a:cubicBezTo>
                      <a:pt x="0" y="2"/>
                      <a:pt x="1" y="0"/>
                      <a:pt x="3" y="0"/>
                    </a:cubicBezTo>
                    <a:cubicBezTo>
                      <a:pt x="7" y="0"/>
                      <a:pt x="7" y="0"/>
                      <a:pt x="7" y="0"/>
                    </a:cubicBezTo>
                    <a:cubicBezTo>
                      <a:pt x="9" y="0"/>
                      <a:pt x="11" y="1"/>
                      <a:pt x="11" y="3"/>
                    </a:cubicBezTo>
                    <a:lnTo>
                      <a:pt x="11" y="22"/>
                    </a:ln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 name="任意多边形: 形状 56"/>
              <p:cNvSpPr/>
              <p:nvPr/>
            </p:nvSpPr>
            <p:spPr bwMode="auto">
              <a:xfrm>
                <a:off x="3965" y="2365"/>
                <a:ext cx="22" cy="65"/>
              </a:xfrm>
              <a:custGeom>
                <a:avLst/>
                <a:gdLst>
                  <a:gd name="T0" fmla="*/ 11 w 11"/>
                  <a:gd name="T1" fmla="*/ 29 h 33"/>
                  <a:gd name="T2" fmla="*/ 8 w 11"/>
                  <a:gd name="T3" fmla="*/ 33 h 33"/>
                  <a:gd name="T4" fmla="*/ 4 w 11"/>
                  <a:gd name="T5" fmla="*/ 33 h 33"/>
                  <a:gd name="T6" fmla="*/ 0 w 11"/>
                  <a:gd name="T7" fmla="*/ 29 h 33"/>
                  <a:gd name="T8" fmla="*/ 0 w 11"/>
                  <a:gd name="T9" fmla="*/ 4 h 33"/>
                  <a:gd name="T10" fmla="*/ 3 w 11"/>
                  <a:gd name="T11" fmla="*/ 0 h 33"/>
                  <a:gd name="T12" fmla="*/ 7 w 11"/>
                  <a:gd name="T13" fmla="*/ 0 h 33"/>
                  <a:gd name="T14" fmla="*/ 11 w 11"/>
                  <a:gd name="T15" fmla="*/ 4 h 33"/>
                  <a:gd name="T16" fmla="*/ 11 w 11"/>
                  <a:gd name="T17" fmla="*/ 2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33">
                    <a:moveTo>
                      <a:pt x="11" y="29"/>
                    </a:moveTo>
                    <a:cubicBezTo>
                      <a:pt x="11" y="31"/>
                      <a:pt x="10" y="33"/>
                      <a:pt x="8" y="33"/>
                    </a:cubicBezTo>
                    <a:cubicBezTo>
                      <a:pt x="4" y="33"/>
                      <a:pt x="4" y="33"/>
                      <a:pt x="4" y="33"/>
                    </a:cubicBezTo>
                    <a:cubicBezTo>
                      <a:pt x="2" y="33"/>
                      <a:pt x="0" y="31"/>
                      <a:pt x="0" y="29"/>
                    </a:cubicBezTo>
                    <a:cubicBezTo>
                      <a:pt x="0" y="4"/>
                      <a:pt x="0" y="4"/>
                      <a:pt x="0" y="4"/>
                    </a:cubicBezTo>
                    <a:cubicBezTo>
                      <a:pt x="0" y="2"/>
                      <a:pt x="1" y="1"/>
                      <a:pt x="3" y="0"/>
                    </a:cubicBezTo>
                    <a:cubicBezTo>
                      <a:pt x="7" y="0"/>
                      <a:pt x="7" y="0"/>
                      <a:pt x="7" y="0"/>
                    </a:cubicBezTo>
                    <a:cubicBezTo>
                      <a:pt x="9" y="0"/>
                      <a:pt x="11" y="2"/>
                      <a:pt x="11" y="4"/>
                    </a:cubicBezTo>
                    <a:lnTo>
                      <a:pt x="11" y="29"/>
                    </a:ln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 name="任意多边形: 形状 57"/>
              <p:cNvSpPr/>
              <p:nvPr/>
            </p:nvSpPr>
            <p:spPr bwMode="auto">
              <a:xfrm>
                <a:off x="3994" y="2348"/>
                <a:ext cx="24" cy="82"/>
              </a:xfrm>
              <a:custGeom>
                <a:avLst/>
                <a:gdLst>
                  <a:gd name="T0" fmla="*/ 12 w 12"/>
                  <a:gd name="T1" fmla="*/ 38 h 42"/>
                  <a:gd name="T2" fmla="*/ 9 w 12"/>
                  <a:gd name="T3" fmla="*/ 42 h 42"/>
                  <a:gd name="T4" fmla="*/ 5 w 12"/>
                  <a:gd name="T5" fmla="*/ 42 h 42"/>
                  <a:gd name="T6" fmla="*/ 1 w 12"/>
                  <a:gd name="T7" fmla="*/ 38 h 42"/>
                  <a:gd name="T8" fmla="*/ 0 w 12"/>
                  <a:gd name="T9" fmla="*/ 4 h 42"/>
                  <a:gd name="T10" fmla="*/ 4 w 12"/>
                  <a:gd name="T11" fmla="*/ 0 h 42"/>
                  <a:gd name="T12" fmla="*/ 8 w 12"/>
                  <a:gd name="T13" fmla="*/ 0 h 42"/>
                  <a:gd name="T14" fmla="*/ 11 w 12"/>
                  <a:gd name="T15" fmla="*/ 3 h 42"/>
                  <a:gd name="T16" fmla="*/ 12 w 12"/>
                  <a:gd name="T17" fmla="*/ 3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42">
                    <a:moveTo>
                      <a:pt x="12" y="38"/>
                    </a:moveTo>
                    <a:cubicBezTo>
                      <a:pt x="12" y="40"/>
                      <a:pt x="11" y="41"/>
                      <a:pt x="9" y="42"/>
                    </a:cubicBezTo>
                    <a:cubicBezTo>
                      <a:pt x="5" y="42"/>
                      <a:pt x="5" y="42"/>
                      <a:pt x="5" y="42"/>
                    </a:cubicBezTo>
                    <a:cubicBezTo>
                      <a:pt x="3" y="42"/>
                      <a:pt x="1" y="40"/>
                      <a:pt x="1" y="38"/>
                    </a:cubicBezTo>
                    <a:cubicBezTo>
                      <a:pt x="0" y="4"/>
                      <a:pt x="0" y="4"/>
                      <a:pt x="0" y="4"/>
                    </a:cubicBezTo>
                    <a:cubicBezTo>
                      <a:pt x="0" y="2"/>
                      <a:pt x="2" y="0"/>
                      <a:pt x="4" y="0"/>
                    </a:cubicBezTo>
                    <a:cubicBezTo>
                      <a:pt x="8" y="0"/>
                      <a:pt x="8" y="0"/>
                      <a:pt x="8" y="0"/>
                    </a:cubicBezTo>
                    <a:cubicBezTo>
                      <a:pt x="10" y="0"/>
                      <a:pt x="11" y="1"/>
                      <a:pt x="11" y="3"/>
                    </a:cubicBezTo>
                    <a:lnTo>
                      <a:pt x="12" y="38"/>
                    </a:ln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 name="任意多边形: 形状 58"/>
              <p:cNvSpPr/>
              <p:nvPr/>
            </p:nvSpPr>
            <p:spPr bwMode="auto">
              <a:xfrm>
                <a:off x="3932" y="2436"/>
                <a:ext cx="121" cy="23"/>
              </a:xfrm>
              <a:custGeom>
                <a:avLst/>
                <a:gdLst>
                  <a:gd name="T0" fmla="*/ 3 w 62"/>
                  <a:gd name="T1" fmla="*/ 12 h 12"/>
                  <a:gd name="T2" fmla="*/ 0 w 62"/>
                  <a:gd name="T3" fmla="*/ 8 h 12"/>
                  <a:gd name="T4" fmla="*/ 0 w 62"/>
                  <a:gd name="T5" fmla="*/ 5 h 12"/>
                  <a:gd name="T6" fmla="*/ 3 w 62"/>
                  <a:gd name="T7" fmla="*/ 2 h 12"/>
                  <a:gd name="T8" fmla="*/ 58 w 62"/>
                  <a:gd name="T9" fmla="*/ 0 h 12"/>
                  <a:gd name="T10" fmla="*/ 61 w 62"/>
                  <a:gd name="T11" fmla="*/ 4 h 12"/>
                  <a:gd name="T12" fmla="*/ 62 w 62"/>
                  <a:gd name="T13" fmla="*/ 7 h 12"/>
                  <a:gd name="T14" fmla="*/ 58 w 62"/>
                  <a:gd name="T15" fmla="*/ 11 h 12"/>
                  <a:gd name="T16" fmla="*/ 3 w 62"/>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12">
                    <a:moveTo>
                      <a:pt x="3" y="12"/>
                    </a:moveTo>
                    <a:cubicBezTo>
                      <a:pt x="1" y="12"/>
                      <a:pt x="0" y="10"/>
                      <a:pt x="0" y="8"/>
                    </a:cubicBezTo>
                    <a:cubicBezTo>
                      <a:pt x="0" y="5"/>
                      <a:pt x="0" y="5"/>
                      <a:pt x="0" y="5"/>
                    </a:cubicBezTo>
                    <a:cubicBezTo>
                      <a:pt x="0" y="3"/>
                      <a:pt x="1" y="2"/>
                      <a:pt x="3" y="2"/>
                    </a:cubicBezTo>
                    <a:cubicBezTo>
                      <a:pt x="58" y="0"/>
                      <a:pt x="58" y="0"/>
                      <a:pt x="58" y="0"/>
                    </a:cubicBezTo>
                    <a:cubicBezTo>
                      <a:pt x="60" y="0"/>
                      <a:pt x="61" y="2"/>
                      <a:pt x="61" y="4"/>
                    </a:cubicBezTo>
                    <a:cubicBezTo>
                      <a:pt x="62" y="7"/>
                      <a:pt x="62" y="7"/>
                      <a:pt x="62" y="7"/>
                    </a:cubicBezTo>
                    <a:cubicBezTo>
                      <a:pt x="62" y="9"/>
                      <a:pt x="60" y="11"/>
                      <a:pt x="58" y="11"/>
                    </a:cubicBezTo>
                    <a:lnTo>
                      <a:pt x="3" y="12"/>
                    </a:ln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 name="任意多边形: 形状 59"/>
              <p:cNvSpPr/>
              <p:nvPr/>
            </p:nvSpPr>
            <p:spPr bwMode="auto">
              <a:xfrm>
                <a:off x="4024" y="2365"/>
                <a:ext cx="23" cy="63"/>
              </a:xfrm>
              <a:custGeom>
                <a:avLst/>
                <a:gdLst>
                  <a:gd name="T0" fmla="*/ 12 w 12"/>
                  <a:gd name="T1" fmla="*/ 29 h 32"/>
                  <a:gd name="T2" fmla="*/ 8 w 12"/>
                  <a:gd name="T3" fmla="*/ 32 h 32"/>
                  <a:gd name="T4" fmla="*/ 4 w 12"/>
                  <a:gd name="T5" fmla="*/ 32 h 32"/>
                  <a:gd name="T6" fmla="*/ 1 w 12"/>
                  <a:gd name="T7" fmla="*/ 29 h 32"/>
                  <a:gd name="T8" fmla="*/ 0 w 12"/>
                  <a:gd name="T9" fmla="*/ 3 h 32"/>
                  <a:gd name="T10" fmla="*/ 4 w 12"/>
                  <a:gd name="T11" fmla="*/ 0 h 32"/>
                  <a:gd name="T12" fmla="*/ 7 w 12"/>
                  <a:gd name="T13" fmla="*/ 0 h 32"/>
                  <a:gd name="T14" fmla="*/ 11 w 12"/>
                  <a:gd name="T15" fmla="*/ 3 h 32"/>
                  <a:gd name="T16" fmla="*/ 12 w 12"/>
                  <a:gd name="T17"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32">
                    <a:moveTo>
                      <a:pt x="12" y="29"/>
                    </a:moveTo>
                    <a:cubicBezTo>
                      <a:pt x="12" y="31"/>
                      <a:pt x="10" y="32"/>
                      <a:pt x="8" y="32"/>
                    </a:cubicBezTo>
                    <a:cubicBezTo>
                      <a:pt x="4" y="32"/>
                      <a:pt x="4" y="32"/>
                      <a:pt x="4" y="32"/>
                    </a:cubicBezTo>
                    <a:cubicBezTo>
                      <a:pt x="2" y="32"/>
                      <a:pt x="1" y="31"/>
                      <a:pt x="1" y="29"/>
                    </a:cubicBezTo>
                    <a:cubicBezTo>
                      <a:pt x="0" y="3"/>
                      <a:pt x="0" y="3"/>
                      <a:pt x="0" y="3"/>
                    </a:cubicBezTo>
                    <a:cubicBezTo>
                      <a:pt x="0" y="2"/>
                      <a:pt x="2" y="0"/>
                      <a:pt x="4" y="0"/>
                    </a:cubicBezTo>
                    <a:cubicBezTo>
                      <a:pt x="7" y="0"/>
                      <a:pt x="7" y="0"/>
                      <a:pt x="7" y="0"/>
                    </a:cubicBezTo>
                    <a:cubicBezTo>
                      <a:pt x="9" y="0"/>
                      <a:pt x="11" y="1"/>
                      <a:pt x="11" y="3"/>
                    </a:cubicBezTo>
                    <a:lnTo>
                      <a:pt x="12" y="29"/>
                    </a:ln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 name="任意多边形: 形状 60"/>
              <p:cNvSpPr/>
              <p:nvPr/>
            </p:nvSpPr>
            <p:spPr bwMode="auto">
              <a:xfrm>
                <a:off x="4235" y="1296"/>
                <a:ext cx="21" cy="41"/>
              </a:xfrm>
              <a:custGeom>
                <a:avLst/>
                <a:gdLst>
                  <a:gd name="T0" fmla="*/ 10 w 11"/>
                  <a:gd name="T1" fmla="*/ 19 h 21"/>
                  <a:gd name="T2" fmla="*/ 6 w 11"/>
                  <a:gd name="T3" fmla="*/ 21 h 21"/>
                  <a:gd name="T4" fmla="*/ 3 w 11"/>
                  <a:gd name="T5" fmla="*/ 21 h 21"/>
                  <a:gd name="T6" fmla="*/ 0 w 11"/>
                  <a:gd name="T7" fmla="*/ 18 h 21"/>
                  <a:gd name="T8" fmla="*/ 1 w 11"/>
                  <a:gd name="T9" fmla="*/ 3 h 21"/>
                  <a:gd name="T10" fmla="*/ 5 w 11"/>
                  <a:gd name="T11" fmla="*/ 0 h 21"/>
                  <a:gd name="T12" fmla="*/ 8 w 11"/>
                  <a:gd name="T13" fmla="*/ 0 h 21"/>
                  <a:gd name="T14" fmla="*/ 11 w 11"/>
                  <a:gd name="T15" fmla="*/ 3 h 21"/>
                  <a:gd name="T16" fmla="*/ 10 w 11"/>
                  <a:gd name="T17"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1">
                    <a:moveTo>
                      <a:pt x="10" y="19"/>
                    </a:moveTo>
                    <a:cubicBezTo>
                      <a:pt x="9" y="20"/>
                      <a:pt x="8" y="21"/>
                      <a:pt x="6" y="21"/>
                    </a:cubicBezTo>
                    <a:cubicBezTo>
                      <a:pt x="3" y="21"/>
                      <a:pt x="3" y="21"/>
                      <a:pt x="3" y="21"/>
                    </a:cubicBezTo>
                    <a:cubicBezTo>
                      <a:pt x="2" y="21"/>
                      <a:pt x="0" y="20"/>
                      <a:pt x="0" y="18"/>
                    </a:cubicBezTo>
                    <a:cubicBezTo>
                      <a:pt x="1" y="3"/>
                      <a:pt x="1" y="3"/>
                      <a:pt x="1" y="3"/>
                    </a:cubicBezTo>
                    <a:cubicBezTo>
                      <a:pt x="2" y="1"/>
                      <a:pt x="3" y="0"/>
                      <a:pt x="5" y="0"/>
                    </a:cubicBezTo>
                    <a:cubicBezTo>
                      <a:pt x="8" y="0"/>
                      <a:pt x="8" y="0"/>
                      <a:pt x="8" y="0"/>
                    </a:cubicBezTo>
                    <a:cubicBezTo>
                      <a:pt x="9" y="0"/>
                      <a:pt x="11" y="2"/>
                      <a:pt x="11" y="3"/>
                    </a:cubicBezTo>
                    <a:lnTo>
                      <a:pt x="10" y="19"/>
                    </a:ln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 name="任意多边形: 形状 61"/>
              <p:cNvSpPr/>
              <p:nvPr/>
            </p:nvSpPr>
            <p:spPr bwMode="auto">
              <a:xfrm>
                <a:off x="4260" y="1286"/>
                <a:ext cx="22" cy="53"/>
              </a:xfrm>
              <a:custGeom>
                <a:avLst/>
                <a:gdLst>
                  <a:gd name="T0" fmla="*/ 9 w 11"/>
                  <a:gd name="T1" fmla="*/ 24 h 27"/>
                  <a:gd name="T2" fmla="*/ 6 w 11"/>
                  <a:gd name="T3" fmla="*/ 27 h 27"/>
                  <a:gd name="T4" fmla="*/ 3 w 11"/>
                  <a:gd name="T5" fmla="*/ 27 h 27"/>
                  <a:gd name="T6" fmla="*/ 0 w 11"/>
                  <a:gd name="T7" fmla="*/ 24 h 27"/>
                  <a:gd name="T8" fmla="*/ 2 w 11"/>
                  <a:gd name="T9" fmla="*/ 3 h 27"/>
                  <a:gd name="T10" fmla="*/ 5 w 11"/>
                  <a:gd name="T11" fmla="*/ 0 h 27"/>
                  <a:gd name="T12" fmla="*/ 8 w 11"/>
                  <a:gd name="T13" fmla="*/ 0 h 27"/>
                  <a:gd name="T14" fmla="*/ 11 w 11"/>
                  <a:gd name="T15" fmla="*/ 3 h 27"/>
                  <a:gd name="T16" fmla="*/ 9 w 11"/>
                  <a:gd name="T17"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7">
                    <a:moveTo>
                      <a:pt x="9" y="24"/>
                    </a:moveTo>
                    <a:cubicBezTo>
                      <a:pt x="9" y="26"/>
                      <a:pt x="8" y="27"/>
                      <a:pt x="6" y="27"/>
                    </a:cubicBezTo>
                    <a:cubicBezTo>
                      <a:pt x="3" y="27"/>
                      <a:pt x="3" y="27"/>
                      <a:pt x="3" y="27"/>
                    </a:cubicBezTo>
                    <a:cubicBezTo>
                      <a:pt x="1" y="27"/>
                      <a:pt x="0" y="25"/>
                      <a:pt x="0" y="24"/>
                    </a:cubicBezTo>
                    <a:cubicBezTo>
                      <a:pt x="2" y="3"/>
                      <a:pt x="2" y="3"/>
                      <a:pt x="2" y="3"/>
                    </a:cubicBezTo>
                    <a:cubicBezTo>
                      <a:pt x="2" y="1"/>
                      <a:pt x="3" y="0"/>
                      <a:pt x="5" y="0"/>
                    </a:cubicBezTo>
                    <a:cubicBezTo>
                      <a:pt x="8" y="0"/>
                      <a:pt x="8" y="0"/>
                      <a:pt x="8" y="0"/>
                    </a:cubicBezTo>
                    <a:cubicBezTo>
                      <a:pt x="10" y="0"/>
                      <a:pt x="11" y="2"/>
                      <a:pt x="11" y="3"/>
                    </a:cubicBezTo>
                    <a:lnTo>
                      <a:pt x="9" y="24"/>
                    </a:ln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 name="任意多边形: 形状 62"/>
              <p:cNvSpPr/>
              <p:nvPr/>
            </p:nvSpPr>
            <p:spPr bwMode="auto">
              <a:xfrm>
                <a:off x="4286" y="1272"/>
                <a:ext cx="21" cy="69"/>
              </a:xfrm>
              <a:custGeom>
                <a:avLst/>
                <a:gdLst>
                  <a:gd name="T0" fmla="*/ 9 w 11"/>
                  <a:gd name="T1" fmla="*/ 32 h 35"/>
                  <a:gd name="T2" fmla="*/ 6 w 11"/>
                  <a:gd name="T3" fmla="*/ 35 h 35"/>
                  <a:gd name="T4" fmla="*/ 3 w 11"/>
                  <a:gd name="T5" fmla="*/ 35 h 35"/>
                  <a:gd name="T6" fmla="*/ 0 w 11"/>
                  <a:gd name="T7" fmla="*/ 32 h 35"/>
                  <a:gd name="T8" fmla="*/ 2 w 11"/>
                  <a:gd name="T9" fmla="*/ 3 h 35"/>
                  <a:gd name="T10" fmla="*/ 5 w 11"/>
                  <a:gd name="T11" fmla="*/ 0 h 35"/>
                  <a:gd name="T12" fmla="*/ 8 w 11"/>
                  <a:gd name="T13" fmla="*/ 0 h 35"/>
                  <a:gd name="T14" fmla="*/ 11 w 11"/>
                  <a:gd name="T15" fmla="*/ 3 h 35"/>
                  <a:gd name="T16" fmla="*/ 9 w 11"/>
                  <a:gd name="T17" fmla="*/ 3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35">
                    <a:moveTo>
                      <a:pt x="9" y="32"/>
                    </a:moveTo>
                    <a:cubicBezTo>
                      <a:pt x="9" y="34"/>
                      <a:pt x="8" y="35"/>
                      <a:pt x="6" y="35"/>
                    </a:cubicBezTo>
                    <a:cubicBezTo>
                      <a:pt x="3" y="35"/>
                      <a:pt x="3" y="35"/>
                      <a:pt x="3" y="35"/>
                    </a:cubicBezTo>
                    <a:cubicBezTo>
                      <a:pt x="1" y="35"/>
                      <a:pt x="0" y="33"/>
                      <a:pt x="0" y="32"/>
                    </a:cubicBezTo>
                    <a:cubicBezTo>
                      <a:pt x="2" y="3"/>
                      <a:pt x="2" y="3"/>
                      <a:pt x="2" y="3"/>
                    </a:cubicBezTo>
                    <a:cubicBezTo>
                      <a:pt x="2" y="1"/>
                      <a:pt x="4" y="0"/>
                      <a:pt x="5" y="0"/>
                    </a:cubicBezTo>
                    <a:cubicBezTo>
                      <a:pt x="8" y="0"/>
                      <a:pt x="8" y="0"/>
                      <a:pt x="8" y="0"/>
                    </a:cubicBezTo>
                    <a:cubicBezTo>
                      <a:pt x="10" y="0"/>
                      <a:pt x="11" y="2"/>
                      <a:pt x="11" y="3"/>
                    </a:cubicBezTo>
                    <a:lnTo>
                      <a:pt x="9" y="32"/>
                    </a:ln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 name="任意多边形: 形状 63"/>
              <p:cNvSpPr/>
              <p:nvPr/>
            </p:nvSpPr>
            <p:spPr bwMode="auto">
              <a:xfrm>
                <a:off x="4229" y="1343"/>
                <a:ext cx="102" cy="23"/>
              </a:xfrm>
              <a:custGeom>
                <a:avLst/>
                <a:gdLst>
                  <a:gd name="T0" fmla="*/ 3 w 52"/>
                  <a:gd name="T1" fmla="*/ 9 h 12"/>
                  <a:gd name="T2" fmla="*/ 0 w 52"/>
                  <a:gd name="T3" fmla="*/ 6 h 12"/>
                  <a:gd name="T4" fmla="*/ 1 w 52"/>
                  <a:gd name="T5" fmla="*/ 3 h 12"/>
                  <a:gd name="T6" fmla="*/ 4 w 52"/>
                  <a:gd name="T7" fmla="*/ 1 h 12"/>
                  <a:gd name="T8" fmla="*/ 49 w 52"/>
                  <a:gd name="T9" fmla="*/ 3 h 12"/>
                  <a:gd name="T10" fmla="*/ 52 w 52"/>
                  <a:gd name="T11" fmla="*/ 7 h 12"/>
                  <a:gd name="T12" fmla="*/ 52 w 52"/>
                  <a:gd name="T13" fmla="*/ 9 h 12"/>
                  <a:gd name="T14" fmla="*/ 49 w 52"/>
                  <a:gd name="T15" fmla="*/ 12 h 12"/>
                  <a:gd name="T16" fmla="*/ 3 w 52"/>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12">
                    <a:moveTo>
                      <a:pt x="3" y="9"/>
                    </a:moveTo>
                    <a:cubicBezTo>
                      <a:pt x="2" y="9"/>
                      <a:pt x="0" y="8"/>
                      <a:pt x="0" y="6"/>
                    </a:cubicBezTo>
                    <a:cubicBezTo>
                      <a:pt x="1" y="3"/>
                      <a:pt x="1" y="3"/>
                      <a:pt x="1" y="3"/>
                    </a:cubicBezTo>
                    <a:cubicBezTo>
                      <a:pt x="1" y="2"/>
                      <a:pt x="2" y="0"/>
                      <a:pt x="4" y="1"/>
                    </a:cubicBezTo>
                    <a:cubicBezTo>
                      <a:pt x="49" y="3"/>
                      <a:pt x="49" y="3"/>
                      <a:pt x="49" y="3"/>
                    </a:cubicBezTo>
                    <a:cubicBezTo>
                      <a:pt x="51" y="3"/>
                      <a:pt x="52" y="5"/>
                      <a:pt x="52" y="7"/>
                    </a:cubicBezTo>
                    <a:cubicBezTo>
                      <a:pt x="52" y="9"/>
                      <a:pt x="52" y="9"/>
                      <a:pt x="52" y="9"/>
                    </a:cubicBezTo>
                    <a:cubicBezTo>
                      <a:pt x="52" y="11"/>
                      <a:pt x="50" y="12"/>
                      <a:pt x="49" y="12"/>
                    </a:cubicBezTo>
                    <a:lnTo>
                      <a:pt x="3" y="9"/>
                    </a:ln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 name="任意多边形: 形状 64"/>
              <p:cNvSpPr/>
              <p:nvPr/>
            </p:nvSpPr>
            <p:spPr bwMode="auto">
              <a:xfrm>
                <a:off x="4309" y="1288"/>
                <a:ext cx="22" cy="55"/>
              </a:xfrm>
              <a:custGeom>
                <a:avLst/>
                <a:gdLst>
                  <a:gd name="T0" fmla="*/ 10 w 11"/>
                  <a:gd name="T1" fmla="*/ 25 h 28"/>
                  <a:gd name="T2" fmla="*/ 6 w 11"/>
                  <a:gd name="T3" fmla="*/ 28 h 28"/>
                  <a:gd name="T4" fmla="*/ 3 w 11"/>
                  <a:gd name="T5" fmla="*/ 27 h 28"/>
                  <a:gd name="T6" fmla="*/ 0 w 11"/>
                  <a:gd name="T7" fmla="*/ 24 h 28"/>
                  <a:gd name="T8" fmla="*/ 2 w 11"/>
                  <a:gd name="T9" fmla="*/ 3 h 28"/>
                  <a:gd name="T10" fmla="*/ 5 w 11"/>
                  <a:gd name="T11" fmla="*/ 1 h 28"/>
                  <a:gd name="T12" fmla="*/ 8 w 11"/>
                  <a:gd name="T13" fmla="*/ 1 h 28"/>
                  <a:gd name="T14" fmla="*/ 11 w 11"/>
                  <a:gd name="T15" fmla="*/ 4 h 28"/>
                  <a:gd name="T16" fmla="*/ 10 w 11"/>
                  <a:gd name="T17"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8">
                    <a:moveTo>
                      <a:pt x="10" y="25"/>
                    </a:moveTo>
                    <a:cubicBezTo>
                      <a:pt x="9" y="27"/>
                      <a:pt x="8" y="28"/>
                      <a:pt x="6" y="28"/>
                    </a:cubicBezTo>
                    <a:cubicBezTo>
                      <a:pt x="3" y="27"/>
                      <a:pt x="3" y="27"/>
                      <a:pt x="3" y="27"/>
                    </a:cubicBezTo>
                    <a:cubicBezTo>
                      <a:pt x="2" y="27"/>
                      <a:pt x="0" y="26"/>
                      <a:pt x="0" y="24"/>
                    </a:cubicBezTo>
                    <a:cubicBezTo>
                      <a:pt x="2" y="3"/>
                      <a:pt x="2" y="3"/>
                      <a:pt x="2" y="3"/>
                    </a:cubicBezTo>
                    <a:cubicBezTo>
                      <a:pt x="2" y="2"/>
                      <a:pt x="3" y="0"/>
                      <a:pt x="5" y="1"/>
                    </a:cubicBezTo>
                    <a:cubicBezTo>
                      <a:pt x="8" y="1"/>
                      <a:pt x="8" y="1"/>
                      <a:pt x="8" y="1"/>
                    </a:cubicBezTo>
                    <a:cubicBezTo>
                      <a:pt x="10" y="1"/>
                      <a:pt x="11" y="2"/>
                      <a:pt x="11" y="4"/>
                    </a:cubicBezTo>
                    <a:lnTo>
                      <a:pt x="10" y="25"/>
                    </a:ln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 name="任意多边形: 形状 65"/>
              <p:cNvSpPr/>
              <p:nvPr/>
            </p:nvSpPr>
            <p:spPr bwMode="auto">
              <a:xfrm>
                <a:off x="4026" y="1724"/>
                <a:ext cx="50" cy="31"/>
              </a:xfrm>
              <a:custGeom>
                <a:avLst/>
                <a:gdLst>
                  <a:gd name="T0" fmla="*/ 11 w 26"/>
                  <a:gd name="T1" fmla="*/ 16 h 16"/>
                  <a:gd name="T2" fmla="*/ 15 w 26"/>
                  <a:gd name="T3" fmla="*/ 16 h 16"/>
                  <a:gd name="T4" fmla="*/ 23 w 26"/>
                  <a:gd name="T5" fmla="*/ 16 h 16"/>
                  <a:gd name="T6" fmla="*/ 26 w 26"/>
                  <a:gd name="T7" fmla="*/ 2 h 16"/>
                  <a:gd name="T8" fmla="*/ 23 w 26"/>
                  <a:gd name="T9" fmla="*/ 0 h 16"/>
                  <a:gd name="T10" fmla="*/ 15 w 26"/>
                  <a:gd name="T11" fmla="*/ 0 h 16"/>
                  <a:gd name="T12" fmla="*/ 11 w 26"/>
                  <a:gd name="T13" fmla="*/ 0 h 16"/>
                  <a:gd name="T14" fmla="*/ 3 w 26"/>
                  <a:gd name="T15" fmla="*/ 0 h 16"/>
                  <a:gd name="T16" fmla="*/ 0 w 26"/>
                  <a:gd name="T17" fmla="*/ 2 h 16"/>
                  <a:gd name="T18" fmla="*/ 4 w 26"/>
                  <a:gd name="T19" fmla="*/ 16 h 16"/>
                  <a:gd name="T20" fmla="*/ 11 w 26"/>
                  <a:gd name="T2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16">
                    <a:moveTo>
                      <a:pt x="11" y="16"/>
                    </a:moveTo>
                    <a:cubicBezTo>
                      <a:pt x="15" y="16"/>
                      <a:pt x="15" y="16"/>
                      <a:pt x="15" y="16"/>
                    </a:cubicBezTo>
                    <a:cubicBezTo>
                      <a:pt x="23" y="16"/>
                      <a:pt x="23" y="16"/>
                      <a:pt x="23" y="16"/>
                    </a:cubicBezTo>
                    <a:cubicBezTo>
                      <a:pt x="26" y="2"/>
                      <a:pt x="26" y="2"/>
                      <a:pt x="26" y="2"/>
                    </a:cubicBezTo>
                    <a:cubicBezTo>
                      <a:pt x="26" y="2"/>
                      <a:pt x="26" y="0"/>
                      <a:pt x="23" y="0"/>
                    </a:cubicBezTo>
                    <a:cubicBezTo>
                      <a:pt x="22" y="0"/>
                      <a:pt x="18" y="0"/>
                      <a:pt x="15" y="0"/>
                    </a:cubicBezTo>
                    <a:cubicBezTo>
                      <a:pt x="13" y="0"/>
                      <a:pt x="11" y="0"/>
                      <a:pt x="11" y="0"/>
                    </a:cubicBezTo>
                    <a:cubicBezTo>
                      <a:pt x="8" y="0"/>
                      <a:pt x="4" y="0"/>
                      <a:pt x="3" y="0"/>
                    </a:cubicBezTo>
                    <a:cubicBezTo>
                      <a:pt x="1" y="0"/>
                      <a:pt x="0" y="2"/>
                      <a:pt x="0" y="2"/>
                    </a:cubicBezTo>
                    <a:cubicBezTo>
                      <a:pt x="4" y="16"/>
                      <a:pt x="4" y="16"/>
                      <a:pt x="4" y="16"/>
                    </a:cubicBezTo>
                    <a:lnTo>
                      <a:pt x="11" y="16"/>
                    </a:ln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 name="任意多边形: 形状 66"/>
              <p:cNvSpPr/>
              <p:nvPr/>
            </p:nvSpPr>
            <p:spPr bwMode="auto">
              <a:xfrm>
                <a:off x="3998" y="1761"/>
                <a:ext cx="110" cy="131"/>
              </a:xfrm>
              <a:custGeom>
                <a:avLst/>
                <a:gdLst>
                  <a:gd name="T0" fmla="*/ 18 w 56"/>
                  <a:gd name="T1" fmla="*/ 1 h 67"/>
                  <a:gd name="T2" fmla="*/ 0 w 56"/>
                  <a:gd name="T3" fmla="*/ 50 h 67"/>
                  <a:gd name="T4" fmla="*/ 39 w 56"/>
                  <a:gd name="T5" fmla="*/ 67 h 67"/>
                  <a:gd name="T6" fmla="*/ 56 w 56"/>
                  <a:gd name="T7" fmla="*/ 30 h 67"/>
                  <a:gd name="T8" fmla="*/ 35 w 56"/>
                  <a:gd name="T9" fmla="*/ 19 h 67"/>
                  <a:gd name="T10" fmla="*/ 34 w 56"/>
                  <a:gd name="T11" fmla="*/ 21 h 67"/>
                  <a:gd name="T12" fmla="*/ 29 w 56"/>
                  <a:gd name="T13" fmla="*/ 20 h 67"/>
                  <a:gd name="T14" fmla="*/ 24 w 56"/>
                  <a:gd name="T15" fmla="*/ 24 h 67"/>
                  <a:gd name="T16" fmla="*/ 29 w 56"/>
                  <a:gd name="T17" fmla="*/ 28 h 67"/>
                  <a:gd name="T18" fmla="*/ 37 w 56"/>
                  <a:gd name="T19" fmla="*/ 36 h 67"/>
                  <a:gd name="T20" fmla="*/ 35 w 56"/>
                  <a:gd name="T21" fmla="*/ 41 h 67"/>
                  <a:gd name="T22" fmla="*/ 30 w 56"/>
                  <a:gd name="T23" fmla="*/ 44 h 67"/>
                  <a:gd name="T24" fmla="*/ 30 w 56"/>
                  <a:gd name="T25" fmla="*/ 47 h 67"/>
                  <a:gd name="T26" fmla="*/ 27 w 56"/>
                  <a:gd name="T27" fmla="*/ 47 h 67"/>
                  <a:gd name="T28" fmla="*/ 26 w 56"/>
                  <a:gd name="T29" fmla="*/ 46 h 67"/>
                  <a:gd name="T30" fmla="*/ 22 w 56"/>
                  <a:gd name="T31" fmla="*/ 44 h 67"/>
                  <a:gd name="T32" fmla="*/ 19 w 56"/>
                  <a:gd name="T33" fmla="*/ 42 h 67"/>
                  <a:gd name="T34" fmla="*/ 20 w 56"/>
                  <a:gd name="T35" fmla="*/ 40 h 67"/>
                  <a:gd name="T36" fmla="*/ 21 w 56"/>
                  <a:gd name="T37" fmla="*/ 40 h 67"/>
                  <a:gd name="T38" fmla="*/ 24 w 56"/>
                  <a:gd name="T39" fmla="*/ 40 h 67"/>
                  <a:gd name="T40" fmla="*/ 29 w 56"/>
                  <a:gd name="T41" fmla="*/ 40 h 67"/>
                  <a:gd name="T42" fmla="*/ 32 w 56"/>
                  <a:gd name="T43" fmla="*/ 38 h 67"/>
                  <a:gd name="T44" fmla="*/ 32 w 56"/>
                  <a:gd name="T45" fmla="*/ 35 h 67"/>
                  <a:gd name="T46" fmla="*/ 29 w 56"/>
                  <a:gd name="T47" fmla="*/ 33 h 67"/>
                  <a:gd name="T48" fmla="*/ 24 w 56"/>
                  <a:gd name="T49" fmla="*/ 31 h 67"/>
                  <a:gd name="T50" fmla="*/ 20 w 56"/>
                  <a:gd name="T51" fmla="*/ 27 h 67"/>
                  <a:gd name="T52" fmla="*/ 21 w 56"/>
                  <a:gd name="T53" fmla="*/ 20 h 67"/>
                  <a:gd name="T54" fmla="*/ 26 w 56"/>
                  <a:gd name="T55" fmla="*/ 15 h 67"/>
                  <a:gd name="T56" fmla="*/ 27 w 56"/>
                  <a:gd name="T57" fmla="*/ 14 h 67"/>
                  <a:gd name="T58" fmla="*/ 31 w 56"/>
                  <a:gd name="T59" fmla="*/ 14 h 67"/>
                  <a:gd name="T60" fmla="*/ 31 w 56"/>
                  <a:gd name="T61" fmla="*/ 17 h 67"/>
                  <a:gd name="T62" fmla="*/ 34 w 56"/>
                  <a:gd name="T63" fmla="*/ 17 h 67"/>
                  <a:gd name="T64" fmla="*/ 35 w 56"/>
                  <a:gd name="T65" fmla="*/ 18 h 67"/>
                  <a:gd name="T66" fmla="*/ 35 w 56"/>
                  <a:gd name="T67" fmla="*/ 1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 h="67">
                    <a:moveTo>
                      <a:pt x="36" y="0"/>
                    </a:moveTo>
                    <a:cubicBezTo>
                      <a:pt x="18" y="1"/>
                      <a:pt x="18" y="1"/>
                      <a:pt x="18" y="1"/>
                    </a:cubicBezTo>
                    <a:cubicBezTo>
                      <a:pt x="9" y="1"/>
                      <a:pt x="0" y="21"/>
                      <a:pt x="0" y="31"/>
                    </a:cubicBezTo>
                    <a:cubicBezTo>
                      <a:pt x="0" y="50"/>
                      <a:pt x="0" y="50"/>
                      <a:pt x="0" y="50"/>
                    </a:cubicBezTo>
                    <a:cubicBezTo>
                      <a:pt x="0" y="60"/>
                      <a:pt x="8" y="67"/>
                      <a:pt x="17" y="67"/>
                    </a:cubicBezTo>
                    <a:cubicBezTo>
                      <a:pt x="39" y="67"/>
                      <a:pt x="39" y="67"/>
                      <a:pt x="39" y="67"/>
                    </a:cubicBezTo>
                    <a:cubicBezTo>
                      <a:pt x="49" y="67"/>
                      <a:pt x="56" y="59"/>
                      <a:pt x="56" y="49"/>
                    </a:cubicBezTo>
                    <a:cubicBezTo>
                      <a:pt x="56" y="30"/>
                      <a:pt x="56" y="30"/>
                      <a:pt x="56" y="30"/>
                    </a:cubicBezTo>
                    <a:cubicBezTo>
                      <a:pt x="56" y="20"/>
                      <a:pt x="46" y="0"/>
                      <a:pt x="36" y="0"/>
                    </a:cubicBezTo>
                    <a:close/>
                    <a:moveTo>
                      <a:pt x="35" y="19"/>
                    </a:moveTo>
                    <a:cubicBezTo>
                      <a:pt x="35" y="20"/>
                      <a:pt x="35" y="20"/>
                      <a:pt x="35" y="21"/>
                    </a:cubicBezTo>
                    <a:cubicBezTo>
                      <a:pt x="35" y="21"/>
                      <a:pt x="34" y="21"/>
                      <a:pt x="34" y="21"/>
                    </a:cubicBezTo>
                    <a:cubicBezTo>
                      <a:pt x="34" y="21"/>
                      <a:pt x="33" y="21"/>
                      <a:pt x="32" y="20"/>
                    </a:cubicBezTo>
                    <a:cubicBezTo>
                      <a:pt x="31" y="20"/>
                      <a:pt x="30" y="20"/>
                      <a:pt x="29" y="20"/>
                    </a:cubicBezTo>
                    <a:cubicBezTo>
                      <a:pt x="27" y="20"/>
                      <a:pt x="26" y="21"/>
                      <a:pt x="25" y="21"/>
                    </a:cubicBezTo>
                    <a:cubicBezTo>
                      <a:pt x="25" y="22"/>
                      <a:pt x="24" y="23"/>
                      <a:pt x="24" y="24"/>
                    </a:cubicBezTo>
                    <a:cubicBezTo>
                      <a:pt x="24" y="25"/>
                      <a:pt x="25" y="26"/>
                      <a:pt x="25" y="26"/>
                    </a:cubicBezTo>
                    <a:cubicBezTo>
                      <a:pt x="26" y="27"/>
                      <a:pt x="27" y="28"/>
                      <a:pt x="29" y="28"/>
                    </a:cubicBezTo>
                    <a:cubicBezTo>
                      <a:pt x="32" y="29"/>
                      <a:pt x="33" y="30"/>
                      <a:pt x="35" y="32"/>
                    </a:cubicBezTo>
                    <a:cubicBezTo>
                      <a:pt x="36" y="33"/>
                      <a:pt x="37" y="34"/>
                      <a:pt x="37" y="36"/>
                    </a:cubicBezTo>
                    <a:cubicBezTo>
                      <a:pt x="37" y="37"/>
                      <a:pt x="37" y="38"/>
                      <a:pt x="36" y="39"/>
                    </a:cubicBezTo>
                    <a:cubicBezTo>
                      <a:pt x="36" y="40"/>
                      <a:pt x="35" y="41"/>
                      <a:pt x="35" y="41"/>
                    </a:cubicBezTo>
                    <a:cubicBezTo>
                      <a:pt x="34" y="42"/>
                      <a:pt x="34" y="42"/>
                      <a:pt x="33" y="43"/>
                    </a:cubicBezTo>
                    <a:cubicBezTo>
                      <a:pt x="32" y="43"/>
                      <a:pt x="31" y="43"/>
                      <a:pt x="30" y="44"/>
                    </a:cubicBezTo>
                    <a:cubicBezTo>
                      <a:pt x="30" y="46"/>
                      <a:pt x="30" y="46"/>
                      <a:pt x="30" y="46"/>
                    </a:cubicBezTo>
                    <a:cubicBezTo>
                      <a:pt x="30" y="47"/>
                      <a:pt x="30" y="47"/>
                      <a:pt x="30" y="47"/>
                    </a:cubicBezTo>
                    <a:cubicBezTo>
                      <a:pt x="30" y="47"/>
                      <a:pt x="30" y="47"/>
                      <a:pt x="30" y="47"/>
                    </a:cubicBezTo>
                    <a:cubicBezTo>
                      <a:pt x="27" y="47"/>
                      <a:pt x="27" y="47"/>
                      <a:pt x="27" y="47"/>
                    </a:cubicBezTo>
                    <a:cubicBezTo>
                      <a:pt x="27" y="47"/>
                      <a:pt x="26" y="47"/>
                      <a:pt x="26" y="47"/>
                    </a:cubicBezTo>
                    <a:cubicBezTo>
                      <a:pt x="26" y="47"/>
                      <a:pt x="26" y="47"/>
                      <a:pt x="26" y="46"/>
                    </a:cubicBezTo>
                    <a:cubicBezTo>
                      <a:pt x="26" y="44"/>
                      <a:pt x="26" y="44"/>
                      <a:pt x="26" y="44"/>
                    </a:cubicBezTo>
                    <a:cubicBezTo>
                      <a:pt x="24" y="44"/>
                      <a:pt x="23" y="44"/>
                      <a:pt x="22" y="44"/>
                    </a:cubicBezTo>
                    <a:cubicBezTo>
                      <a:pt x="20" y="43"/>
                      <a:pt x="20" y="43"/>
                      <a:pt x="19" y="43"/>
                    </a:cubicBezTo>
                    <a:cubicBezTo>
                      <a:pt x="19" y="43"/>
                      <a:pt x="19" y="42"/>
                      <a:pt x="19" y="42"/>
                    </a:cubicBezTo>
                    <a:cubicBezTo>
                      <a:pt x="19" y="42"/>
                      <a:pt x="19" y="41"/>
                      <a:pt x="19" y="41"/>
                    </a:cubicBezTo>
                    <a:cubicBezTo>
                      <a:pt x="19" y="40"/>
                      <a:pt x="19" y="40"/>
                      <a:pt x="20" y="40"/>
                    </a:cubicBezTo>
                    <a:cubicBezTo>
                      <a:pt x="20" y="39"/>
                      <a:pt x="20" y="39"/>
                      <a:pt x="20" y="39"/>
                    </a:cubicBezTo>
                    <a:cubicBezTo>
                      <a:pt x="20" y="39"/>
                      <a:pt x="20" y="39"/>
                      <a:pt x="21" y="40"/>
                    </a:cubicBezTo>
                    <a:cubicBezTo>
                      <a:pt x="21" y="40"/>
                      <a:pt x="22" y="40"/>
                      <a:pt x="22" y="40"/>
                    </a:cubicBezTo>
                    <a:cubicBezTo>
                      <a:pt x="23" y="40"/>
                      <a:pt x="23" y="40"/>
                      <a:pt x="24" y="40"/>
                    </a:cubicBezTo>
                    <a:cubicBezTo>
                      <a:pt x="25" y="40"/>
                      <a:pt x="25" y="40"/>
                      <a:pt x="26" y="40"/>
                    </a:cubicBezTo>
                    <a:cubicBezTo>
                      <a:pt x="27" y="40"/>
                      <a:pt x="28" y="40"/>
                      <a:pt x="29" y="40"/>
                    </a:cubicBezTo>
                    <a:cubicBezTo>
                      <a:pt x="29" y="40"/>
                      <a:pt x="30" y="40"/>
                      <a:pt x="30" y="40"/>
                    </a:cubicBezTo>
                    <a:cubicBezTo>
                      <a:pt x="31" y="39"/>
                      <a:pt x="31" y="39"/>
                      <a:pt x="32" y="38"/>
                    </a:cubicBezTo>
                    <a:cubicBezTo>
                      <a:pt x="32" y="38"/>
                      <a:pt x="32" y="37"/>
                      <a:pt x="32" y="37"/>
                    </a:cubicBezTo>
                    <a:cubicBezTo>
                      <a:pt x="32" y="36"/>
                      <a:pt x="32" y="36"/>
                      <a:pt x="32" y="35"/>
                    </a:cubicBezTo>
                    <a:cubicBezTo>
                      <a:pt x="32" y="35"/>
                      <a:pt x="31" y="34"/>
                      <a:pt x="31" y="34"/>
                    </a:cubicBezTo>
                    <a:cubicBezTo>
                      <a:pt x="31" y="34"/>
                      <a:pt x="30" y="33"/>
                      <a:pt x="29" y="33"/>
                    </a:cubicBezTo>
                    <a:cubicBezTo>
                      <a:pt x="29" y="32"/>
                      <a:pt x="28" y="32"/>
                      <a:pt x="27" y="32"/>
                    </a:cubicBezTo>
                    <a:cubicBezTo>
                      <a:pt x="26" y="31"/>
                      <a:pt x="25" y="31"/>
                      <a:pt x="24" y="31"/>
                    </a:cubicBezTo>
                    <a:cubicBezTo>
                      <a:pt x="23" y="30"/>
                      <a:pt x="23" y="30"/>
                      <a:pt x="22" y="29"/>
                    </a:cubicBezTo>
                    <a:cubicBezTo>
                      <a:pt x="21" y="28"/>
                      <a:pt x="21" y="28"/>
                      <a:pt x="20" y="27"/>
                    </a:cubicBezTo>
                    <a:cubicBezTo>
                      <a:pt x="20" y="26"/>
                      <a:pt x="20" y="25"/>
                      <a:pt x="20" y="24"/>
                    </a:cubicBezTo>
                    <a:cubicBezTo>
                      <a:pt x="20" y="22"/>
                      <a:pt x="20" y="21"/>
                      <a:pt x="21" y="20"/>
                    </a:cubicBezTo>
                    <a:cubicBezTo>
                      <a:pt x="22" y="18"/>
                      <a:pt x="24" y="18"/>
                      <a:pt x="26" y="17"/>
                    </a:cubicBezTo>
                    <a:cubicBezTo>
                      <a:pt x="26" y="15"/>
                      <a:pt x="26" y="15"/>
                      <a:pt x="26" y="15"/>
                    </a:cubicBezTo>
                    <a:cubicBezTo>
                      <a:pt x="26" y="14"/>
                      <a:pt x="26" y="14"/>
                      <a:pt x="27" y="14"/>
                    </a:cubicBezTo>
                    <a:cubicBezTo>
                      <a:pt x="27" y="14"/>
                      <a:pt x="27" y="14"/>
                      <a:pt x="27" y="14"/>
                    </a:cubicBezTo>
                    <a:cubicBezTo>
                      <a:pt x="30" y="13"/>
                      <a:pt x="30" y="13"/>
                      <a:pt x="30" y="13"/>
                    </a:cubicBezTo>
                    <a:cubicBezTo>
                      <a:pt x="30" y="13"/>
                      <a:pt x="31" y="14"/>
                      <a:pt x="31" y="14"/>
                    </a:cubicBezTo>
                    <a:cubicBezTo>
                      <a:pt x="31" y="14"/>
                      <a:pt x="31" y="14"/>
                      <a:pt x="31" y="15"/>
                    </a:cubicBezTo>
                    <a:cubicBezTo>
                      <a:pt x="31" y="17"/>
                      <a:pt x="31" y="17"/>
                      <a:pt x="31" y="17"/>
                    </a:cubicBezTo>
                    <a:cubicBezTo>
                      <a:pt x="31" y="17"/>
                      <a:pt x="32" y="17"/>
                      <a:pt x="32" y="17"/>
                    </a:cubicBezTo>
                    <a:cubicBezTo>
                      <a:pt x="33" y="17"/>
                      <a:pt x="33" y="17"/>
                      <a:pt x="34" y="17"/>
                    </a:cubicBezTo>
                    <a:cubicBezTo>
                      <a:pt x="34" y="17"/>
                      <a:pt x="34" y="17"/>
                      <a:pt x="35" y="17"/>
                    </a:cubicBezTo>
                    <a:cubicBezTo>
                      <a:pt x="35" y="18"/>
                      <a:pt x="35" y="18"/>
                      <a:pt x="35" y="18"/>
                    </a:cubicBezTo>
                    <a:cubicBezTo>
                      <a:pt x="35" y="18"/>
                      <a:pt x="35" y="18"/>
                      <a:pt x="35" y="18"/>
                    </a:cubicBezTo>
                    <a:cubicBezTo>
                      <a:pt x="35" y="19"/>
                      <a:pt x="35" y="19"/>
                      <a:pt x="35" y="19"/>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 name="任意多边形: 形状 67"/>
              <p:cNvSpPr/>
              <p:nvPr/>
            </p:nvSpPr>
            <p:spPr bwMode="auto">
              <a:xfrm>
                <a:off x="4071" y="1747"/>
                <a:ext cx="47" cy="36"/>
              </a:xfrm>
              <a:custGeom>
                <a:avLst/>
                <a:gdLst>
                  <a:gd name="T0" fmla="*/ 24 w 24"/>
                  <a:gd name="T1" fmla="*/ 9 h 18"/>
                  <a:gd name="T2" fmla="*/ 1 w 24"/>
                  <a:gd name="T3" fmla="*/ 4 h 18"/>
                  <a:gd name="T4" fmla="*/ 1 w 24"/>
                  <a:gd name="T5" fmla="*/ 4 h 18"/>
                  <a:gd name="T6" fmla="*/ 1 w 24"/>
                  <a:gd name="T7" fmla="*/ 4 h 18"/>
                  <a:gd name="T8" fmla="*/ 1 w 24"/>
                  <a:gd name="T9" fmla="*/ 4 h 18"/>
                  <a:gd name="T10" fmla="*/ 1 w 24"/>
                  <a:gd name="T11" fmla="*/ 5 h 18"/>
                  <a:gd name="T12" fmla="*/ 1 w 24"/>
                  <a:gd name="T13" fmla="*/ 5 h 18"/>
                  <a:gd name="T14" fmla="*/ 19 w 24"/>
                  <a:gd name="T15" fmla="*/ 17 h 18"/>
                  <a:gd name="T16" fmla="*/ 21 w 24"/>
                  <a:gd name="T17" fmla="*/ 16 h 18"/>
                  <a:gd name="T18" fmla="*/ 8 w 24"/>
                  <a:gd name="T19" fmla="*/ 5 h 18"/>
                  <a:gd name="T20" fmla="*/ 22 w 24"/>
                  <a:gd name="T21" fmla="*/ 10 h 18"/>
                  <a:gd name="T22" fmla="*/ 24 w 24"/>
                  <a:gd name="T23"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18">
                    <a:moveTo>
                      <a:pt x="24" y="9"/>
                    </a:moveTo>
                    <a:cubicBezTo>
                      <a:pt x="17" y="0"/>
                      <a:pt x="4" y="3"/>
                      <a:pt x="1" y="4"/>
                    </a:cubicBezTo>
                    <a:cubicBezTo>
                      <a:pt x="1" y="4"/>
                      <a:pt x="1" y="4"/>
                      <a:pt x="1" y="4"/>
                    </a:cubicBezTo>
                    <a:cubicBezTo>
                      <a:pt x="1" y="4"/>
                      <a:pt x="1" y="4"/>
                      <a:pt x="1" y="4"/>
                    </a:cubicBezTo>
                    <a:cubicBezTo>
                      <a:pt x="1" y="4"/>
                      <a:pt x="1" y="4"/>
                      <a:pt x="1" y="4"/>
                    </a:cubicBezTo>
                    <a:cubicBezTo>
                      <a:pt x="0" y="5"/>
                      <a:pt x="1" y="5"/>
                      <a:pt x="1" y="5"/>
                    </a:cubicBezTo>
                    <a:cubicBezTo>
                      <a:pt x="1" y="5"/>
                      <a:pt x="1" y="6"/>
                      <a:pt x="1" y="5"/>
                    </a:cubicBezTo>
                    <a:cubicBezTo>
                      <a:pt x="14" y="8"/>
                      <a:pt x="18" y="16"/>
                      <a:pt x="19" y="17"/>
                    </a:cubicBezTo>
                    <a:cubicBezTo>
                      <a:pt x="21" y="18"/>
                      <a:pt x="21" y="16"/>
                      <a:pt x="21" y="16"/>
                    </a:cubicBezTo>
                    <a:cubicBezTo>
                      <a:pt x="19" y="10"/>
                      <a:pt x="13" y="7"/>
                      <a:pt x="8" y="5"/>
                    </a:cubicBezTo>
                    <a:cubicBezTo>
                      <a:pt x="16" y="6"/>
                      <a:pt x="21" y="10"/>
                      <a:pt x="22" y="10"/>
                    </a:cubicBezTo>
                    <a:cubicBezTo>
                      <a:pt x="24" y="11"/>
                      <a:pt x="24" y="9"/>
                      <a:pt x="24" y="9"/>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 name="任意多边形: 形状 68"/>
              <p:cNvSpPr/>
              <p:nvPr/>
            </p:nvSpPr>
            <p:spPr bwMode="auto">
              <a:xfrm>
                <a:off x="4436" y="3030"/>
                <a:ext cx="200" cy="168"/>
              </a:xfrm>
              <a:custGeom>
                <a:avLst/>
                <a:gdLst>
                  <a:gd name="T0" fmla="*/ 86 w 102"/>
                  <a:gd name="T1" fmla="*/ 15 h 86"/>
                  <a:gd name="T2" fmla="*/ 86 w 102"/>
                  <a:gd name="T3" fmla="*/ 15 h 86"/>
                  <a:gd name="T4" fmla="*/ 84 w 102"/>
                  <a:gd name="T5" fmla="*/ 12 h 86"/>
                  <a:gd name="T6" fmla="*/ 75 w 102"/>
                  <a:gd name="T7" fmla="*/ 12 h 86"/>
                  <a:gd name="T8" fmla="*/ 73 w 102"/>
                  <a:gd name="T9" fmla="*/ 15 h 86"/>
                  <a:gd name="T10" fmla="*/ 68 w 102"/>
                  <a:gd name="T11" fmla="*/ 15 h 86"/>
                  <a:gd name="T12" fmla="*/ 67 w 102"/>
                  <a:gd name="T13" fmla="*/ 8 h 86"/>
                  <a:gd name="T14" fmla="*/ 55 w 102"/>
                  <a:gd name="T15" fmla="*/ 0 h 86"/>
                  <a:gd name="T16" fmla="*/ 46 w 102"/>
                  <a:gd name="T17" fmla="*/ 0 h 86"/>
                  <a:gd name="T18" fmla="*/ 33 w 102"/>
                  <a:gd name="T19" fmla="*/ 9 h 86"/>
                  <a:gd name="T20" fmla="*/ 33 w 102"/>
                  <a:gd name="T21" fmla="*/ 15 h 86"/>
                  <a:gd name="T22" fmla="*/ 28 w 102"/>
                  <a:gd name="T23" fmla="*/ 16 h 86"/>
                  <a:gd name="T24" fmla="*/ 26 w 102"/>
                  <a:gd name="T25" fmla="*/ 13 h 86"/>
                  <a:gd name="T26" fmla="*/ 17 w 102"/>
                  <a:gd name="T27" fmla="*/ 14 h 86"/>
                  <a:gd name="T28" fmla="*/ 15 w 102"/>
                  <a:gd name="T29" fmla="*/ 16 h 86"/>
                  <a:gd name="T30" fmla="*/ 15 w 102"/>
                  <a:gd name="T31" fmla="*/ 16 h 86"/>
                  <a:gd name="T32" fmla="*/ 0 w 102"/>
                  <a:gd name="T33" fmla="*/ 34 h 86"/>
                  <a:gd name="T34" fmla="*/ 0 w 102"/>
                  <a:gd name="T35" fmla="*/ 68 h 86"/>
                  <a:gd name="T36" fmla="*/ 19 w 102"/>
                  <a:gd name="T37" fmla="*/ 86 h 86"/>
                  <a:gd name="T38" fmla="*/ 84 w 102"/>
                  <a:gd name="T39" fmla="*/ 84 h 86"/>
                  <a:gd name="T40" fmla="*/ 102 w 102"/>
                  <a:gd name="T41" fmla="*/ 66 h 86"/>
                  <a:gd name="T42" fmla="*/ 101 w 102"/>
                  <a:gd name="T43" fmla="*/ 32 h 86"/>
                  <a:gd name="T44" fmla="*/ 86 w 102"/>
                  <a:gd name="T45" fmla="*/ 15 h 86"/>
                  <a:gd name="T46" fmla="*/ 39 w 102"/>
                  <a:gd name="T47" fmla="*/ 9 h 86"/>
                  <a:gd name="T48" fmla="*/ 46 w 102"/>
                  <a:gd name="T49" fmla="*/ 6 h 86"/>
                  <a:gd name="T50" fmla="*/ 55 w 102"/>
                  <a:gd name="T51" fmla="*/ 6 h 86"/>
                  <a:gd name="T52" fmla="*/ 61 w 102"/>
                  <a:gd name="T53" fmla="*/ 9 h 86"/>
                  <a:gd name="T54" fmla="*/ 61 w 102"/>
                  <a:gd name="T55" fmla="*/ 15 h 86"/>
                  <a:gd name="T56" fmla="*/ 40 w 102"/>
                  <a:gd name="T57" fmla="*/ 15 h 86"/>
                  <a:gd name="T58" fmla="*/ 39 w 102"/>
                  <a:gd name="T59" fmla="*/ 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2" h="86">
                    <a:moveTo>
                      <a:pt x="86" y="15"/>
                    </a:moveTo>
                    <a:cubicBezTo>
                      <a:pt x="86" y="15"/>
                      <a:pt x="86" y="15"/>
                      <a:pt x="86" y="15"/>
                    </a:cubicBezTo>
                    <a:cubicBezTo>
                      <a:pt x="86" y="13"/>
                      <a:pt x="85" y="12"/>
                      <a:pt x="84" y="12"/>
                    </a:cubicBezTo>
                    <a:cubicBezTo>
                      <a:pt x="75" y="12"/>
                      <a:pt x="75" y="12"/>
                      <a:pt x="75" y="12"/>
                    </a:cubicBezTo>
                    <a:cubicBezTo>
                      <a:pt x="74" y="12"/>
                      <a:pt x="73" y="13"/>
                      <a:pt x="73" y="15"/>
                    </a:cubicBezTo>
                    <a:cubicBezTo>
                      <a:pt x="68" y="15"/>
                      <a:pt x="68" y="15"/>
                      <a:pt x="68" y="15"/>
                    </a:cubicBezTo>
                    <a:cubicBezTo>
                      <a:pt x="67" y="8"/>
                      <a:pt x="67" y="8"/>
                      <a:pt x="67" y="8"/>
                    </a:cubicBezTo>
                    <a:cubicBezTo>
                      <a:pt x="67" y="1"/>
                      <a:pt x="62" y="0"/>
                      <a:pt x="55" y="0"/>
                    </a:cubicBezTo>
                    <a:cubicBezTo>
                      <a:pt x="46" y="0"/>
                      <a:pt x="46" y="0"/>
                      <a:pt x="46" y="0"/>
                    </a:cubicBezTo>
                    <a:cubicBezTo>
                      <a:pt x="39" y="0"/>
                      <a:pt x="33" y="2"/>
                      <a:pt x="33" y="9"/>
                    </a:cubicBezTo>
                    <a:cubicBezTo>
                      <a:pt x="33" y="15"/>
                      <a:pt x="33" y="15"/>
                      <a:pt x="33" y="15"/>
                    </a:cubicBezTo>
                    <a:cubicBezTo>
                      <a:pt x="28" y="16"/>
                      <a:pt x="28" y="16"/>
                      <a:pt x="28" y="16"/>
                    </a:cubicBezTo>
                    <a:cubicBezTo>
                      <a:pt x="28" y="14"/>
                      <a:pt x="27" y="13"/>
                      <a:pt x="26" y="13"/>
                    </a:cubicBezTo>
                    <a:cubicBezTo>
                      <a:pt x="17" y="14"/>
                      <a:pt x="17" y="14"/>
                      <a:pt x="17" y="14"/>
                    </a:cubicBezTo>
                    <a:cubicBezTo>
                      <a:pt x="16" y="14"/>
                      <a:pt x="15" y="15"/>
                      <a:pt x="15" y="16"/>
                    </a:cubicBezTo>
                    <a:cubicBezTo>
                      <a:pt x="15" y="16"/>
                      <a:pt x="15" y="16"/>
                      <a:pt x="15" y="16"/>
                    </a:cubicBezTo>
                    <a:cubicBezTo>
                      <a:pt x="6" y="17"/>
                      <a:pt x="0" y="25"/>
                      <a:pt x="0" y="34"/>
                    </a:cubicBezTo>
                    <a:cubicBezTo>
                      <a:pt x="0" y="68"/>
                      <a:pt x="0" y="68"/>
                      <a:pt x="0" y="68"/>
                    </a:cubicBezTo>
                    <a:cubicBezTo>
                      <a:pt x="1" y="78"/>
                      <a:pt x="9" y="86"/>
                      <a:pt x="19" y="86"/>
                    </a:cubicBezTo>
                    <a:cubicBezTo>
                      <a:pt x="84" y="84"/>
                      <a:pt x="84" y="84"/>
                      <a:pt x="84" y="84"/>
                    </a:cubicBezTo>
                    <a:cubicBezTo>
                      <a:pt x="94" y="84"/>
                      <a:pt x="102" y="76"/>
                      <a:pt x="102" y="66"/>
                    </a:cubicBezTo>
                    <a:cubicBezTo>
                      <a:pt x="101" y="32"/>
                      <a:pt x="101" y="32"/>
                      <a:pt x="101" y="32"/>
                    </a:cubicBezTo>
                    <a:cubicBezTo>
                      <a:pt x="101" y="23"/>
                      <a:pt x="94" y="16"/>
                      <a:pt x="86" y="15"/>
                    </a:cubicBezTo>
                    <a:close/>
                    <a:moveTo>
                      <a:pt x="39" y="9"/>
                    </a:moveTo>
                    <a:cubicBezTo>
                      <a:pt x="39" y="8"/>
                      <a:pt x="39" y="6"/>
                      <a:pt x="46" y="6"/>
                    </a:cubicBezTo>
                    <a:cubicBezTo>
                      <a:pt x="55" y="6"/>
                      <a:pt x="55" y="6"/>
                      <a:pt x="55" y="6"/>
                    </a:cubicBezTo>
                    <a:cubicBezTo>
                      <a:pt x="61" y="6"/>
                      <a:pt x="61" y="7"/>
                      <a:pt x="61" y="9"/>
                    </a:cubicBezTo>
                    <a:cubicBezTo>
                      <a:pt x="61" y="15"/>
                      <a:pt x="61" y="15"/>
                      <a:pt x="61" y="15"/>
                    </a:cubicBezTo>
                    <a:cubicBezTo>
                      <a:pt x="40" y="15"/>
                      <a:pt x="40" y="15"/>
                      <a:pt x="40" y="15"/>
                    </a:cubicBezTo>
                    <a:lnTo>
                      <a:pt x="39" y="9"/>
                    </a:ln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 name="任意多边形: 形状 69"/>
              <p:cNvSpPr/>
              <p:nvPr/>
            </p:nvSpPr>
            <p:spPr bwMode="auto">
              <a:xfrm>
                <a:off x="3854" y="3071"/>
                <a:ext cx="148" cy="125"/>
              </a:xfrm>
              <a:custGeom>
                <a:avLst/>
                <a:gdLst>
                  <a:gd name="T0" fmla="*/ 64 w 76"/>
                  <a:gd name="T1" fmla="*/ 11 h 64"/>
                  <a:gd name="T2" fmla="*/ 64 w 76"/>
                  <a:gd name="T3" fmla="*/ 11 h 64"/>
                  <a:gd name="T4" fmla="*/ 62 w 76"/>
                  <a:gd name="T5" fmla="*/ 9 h 64"/>
                  <a:gd name="T6" fmla="*/ 56 w 76"/>
                  <a:gd name="T7" fmla="*/ 10 h 64"/>
                  <a:gd name="T8" fmla="*/ 54 w 76"/>
                  <a:gd name="T9" fmla="*/ 11 h 64"/>
                  <a:gd name="T10" fmla="*/ 50 w 76"/>
                  <a:gd name="T11" fmla="*/ 11 h 64"/>
                  <a:gd name="T12" fmla="*/ 50 w 76"/>
                  <a:gd name="T13" fmla="*/ 7 h 64"/>
                  <a:gd name="T14" fmla="*/ 41 w 76"/>
                  <a:gd name="T15" fmla="*/ 0 h 64"/>
                  <a:gd name="T16" fmla="*/ 34 w 76"/>
                  <a:gd name="T17" fmla="*/ 0 h 64"/>
                  <a:gd name="T18" fmla="*/ 25 w 76"/>
                  <a:gd name="T19" fmla="*/ 7 h 64"/>
                  <a:gd name="T20" fmla="*/ 25 w 76"/>
                  <a:gd name="T21" fmla="*/ 12 h 64"/>
                  <a:gd name="T22" fmla="*/ 21 w 76"/>
                  <a:gd name="T23" fmla="*/ 12 h 64"/>
                  <a:gd name="T24" fmla="*/ 19 w 76"/>
                  <a:gd name="T25" fmla="*/ 10 h 64"/>
                  <a:gd name="T26" fmla="*/ 13 w 76"/>
                  <a:gd name="T27" fmla="*/ 11 h 64"/>
                  <a:gd name="T28" fmla="*/ 11 w 76"/>
                  <a:gd name="T29" fmla="*/ 12 h 64"/>
                  <a:gd name="T30" fmla="*/ 11 w 76"/>
                  <a:gd name="T31" fmla="*/ 12 h 64"/>
                  <a:gd name="T32" fmla="*/ 0 w 76"/>
                  <a:gd name="T33" fmla="*/ 26 h 64"/>
                  <a:gd name="T34" fmla="*/ 1 w 76"/>
                  <a:gd name="T35" fmla="*/ 51 h 64"/>
                  <a:gd name="T36" fmla="*/ 14 w 76"/>
                  <a:gd name="T37" fmla="*/ 64 h 64"/>
                  <a:gd name="T38" fmla="*/ 63 w 76"/>
                  <a:gd name="T39" fmla="*/ 63 h 64"/>
                  <a:gd name="T40" fmla="*/ 76 w 76"/>
                  <a:gd name="T41" fmla="*/ 49 h 64"/>
                  <a:gd name="T42" fmla="*/ 75 w 76"/>
                  <a:gd name="T43" fmla="*/ 24 h 64"/>
                  <a:gd name="T44" fmla="*/ 64 w 76"/>
                  <a:gd name="T45" fmla="*/ 11 h 64"/>
                  <a:gd name="T46" fmla="*/ 30 w 76"/>
                  <a:gd name="T47" fmla="*/ 7 h 64"/>
                  <a:gd name="T48" fmla="*/ 34 w 76"/>
                  <a:gd name="T49" fmla="*/ 5 h 64"/>
                  <a:gd name="T50" fmla="*/ 41 w 76"/>
                  <a:gd name="T51" fmla="*/ 5 h 64"/>
                  <a:gd name="T52" fmla="*/ 46 w 76"/>
                  <a:gd name="T53" fmla="*/ 7 h 64"/>
                  <a:gd name="T54" fmla="*/ 46 w 76"/>
                  <a:gd name="T55" fmla="*/ 11 h 64"/>
                  <a:gd name="T56" fmla="*/ 30 w 76"/>
                  <a:gd name="T57" fmla="*/ 12 h 64"/>
                  <a:gd name="T58" fmla="*/ 30 w 76"/>
                  <a:gd name="T59" fmla="*/ 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6" h="64">
                    <a:moveTo>
                      <a:pt x="64" y="11"/>
                    </a:moveTo>
                    <a:cubicBezTo>
                      <a:pt x="64" y="11"/>
                      <a:pt x="64" y="11"/>
                      <a:pt x="64" y="11"/>
                    </a:cubicBezTo>
                    <a:cubicBezTo>
                      <a:pt x="64" y="10"/>
                      <a:pt x="63" y="9"/>
                      <a:pt x="62" y="9"/>
                    </a:cubicBezTo>
                    <a:cubicBezTo>
                      <a:pt x="56" y="10"/>
                      <a:pt x="56" y="10"/>
                      <a:pt x="56" y="10"/>
                    </a:cubicBezTo>
                    <a:cubicBezTo>
                      <a:pt x="55" y="10"/>
                      <a:pt x="54" y="10"/>
                      <a:pt x="54" y="11"/>
                    </a:cubicBezTo>
                    <a:cubicBezTo>
                      <a:pt x="50" y="11"/>
                      <a:pt x="50" y="11"/>
                      <a:pt x="50" y="11"/>
                    </a:cubicBezTo>
                    <a:cubicBezTo>
                      <a:pt x="50" y="7"/>
                      <a:pt x="50" y="7"/>
                      <a:pt x="50" y="7"/>
                    </a:cubicBezTo>
                    <a:cubicBezTo>
                      <a:pt x="50" y="2"/>
                      <a:pt x="46" y="0"/>
                      <a:pt x="41" y="0"/>
                    </a:cubicBezTo>
                    <a:cubicBezTo>
                      <a:pt x="34" y="0"/>
                      <a:pt x="34" y="0"/>
                      <a:pt x="34" y="0"/>
                    </a:cubicBezTo>
                    <a:cubicBezTo>
                      <a:pt x="29" y="0"/>
                      <a:pt x="25" y="2"/>
                      <a:pt x="25" y="7"/>
                    </a:cubicBezTo>
                    <a:cubicBezTo>
                      <a:pt x="25" y="12"/>
                      <a:pt x="25" y="12"/>
                      <a:pt x="25" y="12"/>
                    </a:cubicBezTo>
                    <a:cubicBezTo>
                      <a:pt x="21" y="12"/>
                      <a:pt x="21" y="12"/>
                      <a:pt x="21" y="12"/>
                    </a:cubicBezTo>
                    <a:cubicBezTo>
                      <a:pt x="21" y="11"/>
                      <a:pt x="20" y="10"/>
                      <a:pt x="19" y="10"/>
                    </a:cubicBezTo>
                    <a:cubicBezTo>
                      <a:pt x="13" y="11"/>
                      <a:pt x="13" y="11"/>
                      <a:pt x="13" y="11"/>
                    </a:cubicBezTo>
                    <a:cubicBezTo>
                      <a:pt x="12" y="11"/>
                      <a:pt x="11" y="11"/>
                      <a:pt x="11" y="12"/>
                    </a:cubicBezTo>
                    <a:cubicBezTo>
                      <a:pt x="11" y="12"/>
                      <a:pt x="11" y="12"/>
                      <a:pt x="11" y="12"/>
                    </a:cubicBezTo>
                    <a:cubicBezTo>
                      <a:pt x="5" y="13"/>
                      <a:pt x="0" y="19"/>
                      <a:pt x="0" y="26"/>
                    </a:cubicBezTo>
                    <a:cubicBezTo>
                      <a:pt x="1" y="51"/>
                      <a:pt x="1" y="51"/>
                      <a:pt x="1" y="51"/>
                    </a:cubicBezTo>
                    <a:cubicBezTo>
                      <a:pt x="1" y="58"/>
                      <a:pt x="7" y="64"/>
                      <a:pt x="14" y="64"/>
                    </a:cubicBezTo>
                    <a:cubicBezTo>
                      <a:pt x="63" y="63"/>
                      <a:pt x="63" y="63"/>
                      <a:pt x="63" y="63"/>
                    </a:cubicBezTo>
                    <a:cubicBezTo>
                      <a:pt x="70" y="63"/>
                      <a:pt x="76" y="57"/>
                      <a:pt x="76" y="49"/>
                    </a:cubicBezTo>
                    <a:cubicBezTo>
                      <a:pt x="75" y="24"/>
                      <a:pt x="75" y="24"/>
                      <a:pt x="75" y="24"/>
                    </a:cubicBezTo>
                    <a:cubicBezTo>
                      <a:pt x="75" y="18"/>
                      <a:pt x="70" y="12"/>
                      <a:pt x="64" y="11"/>
                    </a:cubicBezTo>
                    <a:close/>
                    <a:moveTo>
                      <a:pt x="30" y="7"/>
                    </a:moveTo>
                    <a:cubicBezTo>
                      <a:pt x="29" y="6"/>
                      <a:pt x="29" y="5"/>
                      <a:pt x="34" y="5"/>
                    </a:cubicBezTo>
                    <a:cubicBezTo>
                      <a:pt x="41" y="5"/>
                      <a:pt x="41" y="5"/>
                      <a:pt x="41" y="5"/>
                    </a:cubicBezTo>
                    <a:cubicBezTo>
                      <a:pt x="46" y="5"/>
                      <a:pt x="46" y="6"/>
                      <a:pt x="46" y="7"/>
                    </a:cubicBezTo>
                    <a:cubicBezTo>
                      <a:pt x="46" y="11"/>
                      <a:pt x="46" y="11"/>
                      <a:pt x="46" y="11"/>
                    </a:cubicBezTo>
                    <a:cubicBezTo>
                      <a:pt x="30" y="12"/>
                      <a:pt x="30" y="12"/>
                      <a:pt x="30" y="12"/>
                    </a:cubicBezTo>
                    <a:lnTo>
                      <a:pt x="30" y="7"/>
                    </a:ln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 name="任意多边形: 形状 70"/>
              <p:cNvSpPr/>
              <p:nvPr/>
            </p:nvSpPr>
            <p:spPr bwMode="auto">
              <a:xfrm>
                <a:off x="4125" y="1869"/>
                <a:ext cx="258" cy="217"/>
              </a:xfrm>
              <a:custGeom>
                <a:avLst/>
                <a:gdLst>
                  <a:gd name="T0" fmla="*/ 111 w 132"/>
                  <a:gd name="T1" fmla="*/ 19 h 111"/>
                  <a:gd name="T2" fmla="*/ 111 w 132"/>
                  <a:gd name="T3" fmla="*/ 19 h 111"/>
                  <a:gd name="T4" fmla="*/ 108 w 132"/>
                  <a:gd name="T5" fmla="*/ 16 h 111"/>
                  <a:gd name="T6" fmla="*/ 97 w 132"/>
                  <a:gd name="T7" fmla="*/ 16 h 111"/>
                  <a:gd name="T8" fmla="*/ 94 w 132"/>
                  <a:gd name="T9" fmla="*/ 19 h 111"/>
                  <a:gd name="T10" fmla="*/ 87 w 132"/>
                  <a:gd name="T11" fmla="*/ 19 h 111"/>
                  <a:gd name="T12" fmla="*/ 87 w 132"/>
                  <a:gd name="T13" fmla="*/ 11 h 111"/>
                  <a:gd name="T14" fmla="*/ 71 w 132"/>
                  <a:gd name="T15" fmla="*/ 0 h 111"/>
                  <a:gd name="T16" fmla="*/ 59 w 132"/>
                  <a:gd name="T17" fmla="*/ 0 h 111"/>
                  <a:gd name="T18" fmla="*/ 44 w 132"/>
                  <a:gd name="T19" fmla="*/ 12 h 111"/>
                  <a:gd name="T20" fmla="*/ 44 w 132"/>
                  <a:gd name="T21" fmla="*/ 20 h 111"/>
                  <a:gd name="T22" fmla="*/ 37 w 132"/>
                  <a:gd name="T23" fmla="*/ 21 h 111"/>
                  <a:gd name="T24" fmla="*/ 34 w 132"/>
                  <a:gd name="T25" fmla="*/ 18 h 111"/>
                  <a:gd name="T26" fmla="*/ 23 w 132"/>
                  <a:gd name="T27" fmla="*/ 18 h 111"/>
                  <a:gd name="T28" fmla="*/ 20 w 132"/>
                  <a:gd name="T29" fmla="*/ 21 h 111"/>
                  <a:gd name="T30" fmla="*/ 20 w 132"/>
                  <a:gd name="T31" fmla="*/ 21 h 111"/>
                  <a:gd name="T32" fmla="*/ 1 w 132"/>
                  <a:gd name="T33" fmla="*/ 44 h 111"/>
                  <a:gd name="T34" fmla="*/ 2 w 132"/>
                  <a:gd name="T35" fmla="*/ 88 h 111"/>
                  <a:gd name="T36" fmla="*/ 25 w 132"/>
                  <a:gd name="T37" fmla="*/ 111 h 111"/>
                  <a:gd name="T38" fmla="*/ 109 w 132"/>
                  <a:gd name="T39" fmla="*/ 109 h 111"/>
                  <a:gd name="T40" fmla="*/ 131 w 132"/>
                  <a:gd name="T41" fmla="*/ 85 h 111"/>
                  <a:gd name="T42" fmla="*/ 131 w 132"/>
                  <a:gd name="T43" fmla="*/ 42 h 111"/>
                  <a:gd name="T44" fmla="*/ 111 w 132"/>
                  <a:gd name="T45" fmla="*/ 19 h 111"/>
                  <a:gd name="T46" fmla="*/ 51 w 132"/>
                  <a:gd name="T47" fmla="*/ 12 h 111"/>
                  <a:gd name="T48" fmla="*/ 60 w 132"/>
                  <a:gd name="T49" fmla="*/ 8 h 111"/>
                  <a:gd name="T50" fmla="*/ 71 w 132"/>
                  <a:gd name="T51" fmla="*/ 8 h 111"/>
                  <a:gd name="T52" fmla="*/ 79 w 132"/>
                  <a:gd name="T53" fmla="*/ 12 h 111"/>
                  <a:gd name="T54" fmla="*/ 80 w 132"/>
                  <a:gd name="T55" fmla="*/ 20 h 111"/>
                  <a:gd name="T56" fmla="*/ 52 w 132"/>
                  <a:gd name="T57" fmla="*/ 20 h 111"/>
                  <a:gd name="T58" fmla="*/ 51 w 132"/>
                  <a:gd name="T59" fmla="*/ 1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2" h="110">
                    <a:moveTo>
                      <a:pt x="111" y="19"/>
                    </a:moveTo>
                    <a:cubicBezTo>
                      <a:pt x="111" y="19"/>
                      <a:pt x="111" y="19"/>
                      <a:pt x="111" y="19"/>
                    </a:cubicBezTo>
                    <a:cubicBezTo>
                      <a:pt x="111" y="17"/>
                      <a:pt x="110" y="16"/>
                      <a:pt x="108" y="16"/>
                    </a:cubicBezTo>
                    <a:cubicBezTo>
                      <a:pt x="97" y="16"/>
                      <a:pt x="97" y="16"/>
                      <a:pt x="97" y="16"/>
                    </a:cubicBezTo>
                    <a:cubicBezTo>
                      <a:pt x="95" y="16"/>
                      <a:pt x="94" y="18"/>
                      <a:pt x="94" y="19"/>
                    </a:cubicBezTo>
                    <a:cubicBezTo>
                      <a:pt x="87" y="19"/>
                      <a:pt x="87" y="19"/>
                      <a:pt x="87" y="19"/>
                    </a:cubicBezTo>
                    <a:cubicBezTo>
                      <a:pt x="87" y="11"/>
                      <a:pt x="87" y="11"/>
                      <a:pt x="87" y="11"/>
                    </a:cubicBezTo>
                    <a:cubicBezTo>
                      <a:pt x="87" y="2"/>
                      <a:pt x="80" y="0"/>
                      <a:pt x="71" y="0"/>
                    </a:cubicBezTo>
                    <a:cubicBezTo>
                      <a:pt x="59" y="0"/>
                      <a:pt x="59" y="0"/>
                      <a:pt x="59" y="0"/>
                    </a:cubicBezTo>
                    <a:cubicBezTo>
                      <a:pt x="51" y="1"/>
                      <a:pt x="43" y="3"/>
                      <a:pt x="44" y="12"/>
                    </a:cubicBezTo>
                    <a:cubicBezTo>
                      <a:pt x="44" y="20"/>
                      <a:pt x="44" y="20"/>
                      <a:pt x="44" y="20"/>
                    </a:cubicBezTo>
                    <a:cubicBezTo>
                      <a:pt x="37" y="21"/>
                      <a:pt x="37" y="21"/>
                      <a:pt x="37" y="21"/>
                    </a:cubicBezTo>
                    <a:cubicBezTo>
                      <a:pt x="37" y="19"/>
                      <a:pt x="36" y="18"/>
                      <a:pt x="34" y="18"/>
                    </a:cubicBezTo>
                    <a:cubicBezTo>
                      <a:pt x="23" y="18"/>
                      <a:pt x="23" y="18"/>
                      <a:pt x="23" y="18"/>
                    </a:cubicBezTo>
                    <a:cubicBezTo>
                      <a:pt x="21" y="18"/>
                      <a:pt x="20" y="19"/>
                      <a:pt x="20" y="21"/>
                    </a:cubicBezTo>
                    <a:cubicBezTo>
                      <a:pt x="20" y="21"/>
                      <a:pt x="20" y="21"/>
                      <a:pt x="20" y="21"/>
                    </a:cubicBezTo>
                    <a:cubicBezTo>
                      <a:pt x="9" y="23"/>
                      <a:pt x="0" y="33"/>
                      <a:pt x="1" y="44"/>
                    </a:cubicBezTo>
                    <a:cubicBezTo>
                      <a:pt x="2" y="88"/>
                      <a:pt x="2" y="88"/>
                      <a:pt x="2" y="88"/>
                    </a:cubicBezTo>
                    <a:cubicBezTo>
                      <a:pt x="2" y="101"/>
                      <a:pt x="12" y="111"/>
                      <a:pt x="25" y="111"/>
                    </a:cubicBezTo>
                    <a:cubicBezTo>
                      <a:pt x="109" y="109"/>
                      <a:pt x="109" y="109"/>
                      <a:pt x="109" y="109"/>
                    </a:cubicBezTo>
                    <a:cubicBezTo>
                      <a:pt x="122" y="108"/>
                      <a:pt x="132" y="98"/>
                      <a:pt x="131" y="85"/>
                    </a:cubicBezTo>
                    <a:cubicBezTo>
                      <a:pt x="131" y="42"/>
                      <a:pt x="131" y="42"/>
                      <a:pt x="131" y="42"/>
                    </a:cubicBezTo>
                    <a:cubicBezTo>
                      <a:pt x="130" y="30"/>
                      <a:pt x="122" y="21"/>
                      <a:pt x="111" y="19"/>
                    </a:cubicBezTo>
                    <a:close/>
                    <a:moveTo>
                      <a:pt x="51" y="12"/>
                    </a:moveTo>
                    <a:cubicBezTo>
                      <a:pt x="51" y="11"/>
                      <a:pt x="51" y="9"/>
                      <a:pt x="60" y="8"/>
                    </a:cubicBezTo>
                    <a:cubicBezTo>
                      <a:pt x="71" y="8"/>
                      <a:pt x="71" y="8"/>
                      <a:pt x="71" y="8"/>
                    </a:cubicBezTo>
                    <a:cubicBezTo>
                      <a:pt x="79" y="8"/>
                      <a:pt x="79" y="10"/>
                      <a:pt x="79" y="12"/>
                    </a:cubicBezTo>
                    <a:cubicBezTo>
                      <a:pt x="80" y="20"/>
                      <a:pt x="80" y="20"/>
                      <a:pt x="80" y="20"/>
                    </a:cubicBezTo>
                    <a:cubicBezTo>
                      <a:pt x="52" y="20"/>
                      <a:pt x="52" y="20"/>
                      <a:pt x="52" y="20"/>
                    </a:cubicBezTo>
                    <a:lnTo>
                      <a:pt x="51" y="12"/>
                    </a:lnTo>
                    <a:close/>
                  </a:path>
                </a:pathLst>
              </a:custGeom>
              <a:solidFill>
                <a:schemeClr val="bg2">
                  <a:lumMod val="2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2" name="任意多边形: 形状 71"/>
              <p:cNvSpPr/>
              <p:nvPr/>
            </p:nvSpPr>
            <p:spPr bwMode="auto">
              <a:xfrm>
                <a:off x="4333" y="2350"/>
                <a:ext cx="217" cy="223"/>
              </a:xfrm>
              <a:custGeom>
                <a:avLst/>
                <a:gdLst>
                  <a:gd name="T0" fmla="*/ 110 w 111"/>
                  <a:gd name="T1" fmla="*/ 65 h 114"/>
                  <a:gd name="T2" fmla="*/ 110 w 111"/>
                  <a:gd name="T3" fmla="*/ 20 h 114"/>
                  <a:gd name="T4" fmla="*/ 89 w 111"/>
                  <a:gd name="T5" fmla="*/ 1 h 114"/>
                  <a:gd name="T6" fmla="*/ 19 w 111"/>
                  <a:gd name="T7" fmla="*/ 2 h 114"/>
                  <a:gd name="T8" fmla="*/ 0 w 111"/>
                  <a:gd name="T9" fmla="*/ 23 h 114"/>
                  <a:gd name="T10" fmla="*/ 1 w 111"/>
                  <a:gd name="T11" fmla="*/ 68 h 114"/>
                  <a:gd name="T12" fmla="*/ 21 w 111"/>
                  <a:gd name="T13" fmla="*/ 87 h 114"/>
                  <a:gd name="T14" fmla="*/ 48 w 111"/>
                  <a:gd name="T15" fmla="*/ 87 h 114"/>
                  <a:gd name="T16" fmla="*/ 48 w 111"/>
                  <a:gd name="T17" fmla="*/ 101 h 114"/>
                  <a:gd name="T18" fmla="*/ 16 w 111"/>
                  <a:gd name="T19" fmla="*/ 102 h 114"/>
                  <a:gd name="T20" fmla="*/ 10 w 111"/>
                  <a:gd name="T21" fmla="*/ 108 h 114"/>
                  <a:gd name="T22" fmla="*/ 17 w 111"/>
                  <a:gd name="T23" fmla="*/ 114 h 114"/>
                  <a:gd name="T24" fmla="*/ 97 w 111"/>
                  <a:gd name="T25" fmla="*/ 113 h 114"/>
                  <a:gd name="T26" fmla="*/ 103 w 111"/>
                  <a:gd name="T27" fmla="*/ 106 h 114"/>
                  <a:gd name="T28" fmla="*/ 96 w 111"/>
                  <a:gd name="T29" fmla="*/ 100 h 114"/>
                  <a:gd name="T30" fmla="*/ 65 w 111"/>
                  <a:gd name="T31" fmla="*/ 101 h 114"/>
                  <a:gd name="T32" fmla="*/ 65 w 111"/>
                  <a:gd name="T33" fmla="*/ 86 h 114"/>
                  <a:gd name="T34" fmla="*/ 91 w 111"/>
                  <a:gd name="T35" fmla="*/ 86 h 114"/>
                  <a:gd name="T36" fmla="*/ 110 w 111"/>
                  <a:gd name="T37" fmla="*/ 65 h 114"/>
                  <a:gd name="T38" fmla="*/ 21 w 111"/>
                  <a:gd name="T39" fmla="*/ 79 h 114"/>
                  <a:gd name="T40" fmla="*/ 8 w 111"/>
                  <a:gd name="T41" fmla="*/ 67 h 114"/>
                  <a:gd name="T42" fmla="*/ 7 w 111"/>
                  <a:gd name="T43" fmla="*/ 22 h 114"/>
                  <a:gd name="T44" fmla="*/ 19 w 111"/>
                  <a:gd name="T45" fmla="*/ 10 h 114"/>
                  <a:gd name="T46" fmla="*/ 89 w 111"/>
                  <a:gd name="T47" fmla="*/ 8 h 114"/>
                  <a:gd name="T48" fmla="*/ 102 w 111"/>
                  <a:gd name="T49" fmla="*/ 20 h 114"/>
                  <a:gd name="T50" fmla="*/ 103 w 111"/>
                  <a:gd name="T51" fmla="*/ 65 h 114"/>
                  <a:gd name="T52" fmla="*/ 91 w 111"/>
                  <a:gd name="T53" fmla="*/ 78 h 114"/>
                  <a:gd name="T54" fmla="*/ 21 w 111"/>
                  <a:gd name="T55" fmla="*/ 7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0" h="114">
                    <a:moveTo>
                      <a:pt x="110" y="65"/>
                    </a:moveTo>
                    <a:cubicBezTo>
                      <a:pt x="110" y="20"/>
                      <a:pt x="110" y="20"/>
                      <a:pt x="110" y="20"/>
                    </a:cubicBezTo>
                    <a:cubicBezTo>
                      <a:pt x="109" y="9"/>
                      <a:pt x="100" y="0"/>
                      <a:pt x="89" y="1"/>
                    </a:cubicBezTo>
                    <a:cubicBezTo>
                      <a:pt x="19" y="2"/>
                      <a:pt x="19" y="2"/>
                      <a:pt x="19" y="2"/>
                    </a:cubicBezTo>
                    <a:cubicBezTo>
                      <a:pt x="8" y="2"/>
                      <a:pt x="0" y="11"/>
                      <a:pt x="0" y="23"/>
                    </a:cubicBezTo>
                    <a:cubicBezTo>
                      <a:pt x="1" y="68"/>
                      <a:pt x="1" y="68"/>
                      <a:pt x="1" y="68"/>
                    </a:cubicBezTo>
                    <a:cubicBezTo>
                      <a:pt x="1" y="79"/>
                      <a:pt x="10" y="87"/>
                      <a:pt x="21" y="87"/>
                    </a:cubicBezTo>
                    <a:cubicBezTo>
                      <a:pt x="48" y="87"/>
                      <a:pt x="48" y="87"/>
                      <a:pt x="48" y="87"/>
                    </a:cubicBezTo>
                    <a:cubicBezTo>
                      <a:pt x="48" y="101"/>
                      <a:pt x="48" y="101"/>
                      <a:pt x="48" y="101"/>
                    </a:cubicBezTo>
                    <a:cubicBezTo>
                      <a:pt x="16" y="102"/>
                      <a:pt x="16" y="102"/>
                      <a:pt x="16" y="102"/>
                    </a:cubicBezTo>
                    <a:cubicBezTo>
                      <a:pt x="13" y="102"/>
                      <a:pt x="10" y="105"/>
                      <a:pt x="10" y="108"/>
                    </a:cubicBezTo>
                    <a:cubicBezTo>
                      <a:pt x="10" y="112"/>
                      <a:pt x="13" y="114"/>
                      <a:pt x="17" y="114"/>
                    </a:cubicBezTo>
                    <a:cubicBezTo>
                      <a:pt x="97" y="113"/>
                      <a:pt x="97" y="113"/>
                      <a:pt x="97" y="113"/>
                    </a:cubicBezTo>
                    <a:cubicBezTo>
                      <a:pt x="100" y="113"/>
                      <a:pt x="103" y="110"/>
                      <a:pt x="103" y="106"/>
                    </a:cubicBezTo>
                    <a:cubicBezTo>
                      <a:pt x="103" y="103"/>
                      <a:pt x="100" y="100"/>
                      <a:pt x="96" y="100"/>
                    </a:cubicBezTo>
                    <a:cubicBezTo>
                      <a:pt x="65" y="101"/>
                      <a:pt x="65" y="101"/>
                      <a:pt x="65" y="101"/>
                    </a:cubicBezTo>
                    <a:cubicBezTo>
                      <a:pt x="65" y="86"/>
                      <a:pt x="65" y="86"/>
                      <a:pt x="65" y="86"/>
                    </a:cubicBezTo>
                    <a:cubicBezTo>
                      <a:pt x="91" y="86"/>
                      <a:pt x="91" y="86"/>
                      <a:pt x="91" y="86"/>
                    </a:cubicBezTo>
                    <a:cubicBezTo>
                      <a:pt x="102" y="86"/>
                      <a:pt x="111" y="76"/>
                      <a:pt x="110" y="65"/>
                    </a:cubicBezTo>
                    <a:close/>
                    <a:moveTo>
                      <a:pt x="21" y="79"/>
                    </a:moveTo>
                    <a:cubicBezTo>
                      <a:pt x="14" y="80"/>
                      <a:pt x="8" y="74"/>
                      <a:pt x="8" y="67"/>
                    </a:cubicBezTo>
                    <a:cubicBezTo>
                      <a:pt x="7" y="22"/>
                      <a:pt x="7" y="22"/>
                      <a:pt x="7" y="22"/>
                    </a:cubicBezTo>
                    <a:cubicBezTo>
                      <a:pt x="7" y="15"/>
                      <a:pt x="13" y="10"/>
                      <a:pt x="19" y="10"/>
                    </a:cubicBezTo>
                    <a:cubicBezTo>
                      <a:pt x="89" y="8"/>
                      <a:pt x="89" y="8"/>
                      <a:pt x="89" y="8"/>
                    </a:cubicBezTo>
                    <a:cubicBezTo>
                      <a:pt x="96" y="8"/>
                      <a:pt x="102" y="13"/>
                      <a:pt x="102" y="20"/>
                    </a:cubicBezTo>
                    <a:cubicBezTo>
                      <a:pt x="103" y="65"/>
                      <a:pt x="103" y="65"/>
                      <a:pt x="103" y="65"/>
                    </a:cubicBezTo>
                    <a:cubicBezTo>
                      <a:pt x="103" y="72"/>
                      <a:pt x="98" y="78"/>
                      <a:pt x="91" y="78"/>
                    </a:cubicBezTo>
                    <a:lnTo>
                      <a:pt x="21" y="79"/>
                    </a:ln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 name="任意多边形: 形状 72"/>
              <p:cNvSpPr/>
              <p:nvPr/>
            </p:nvSpPr>
            <p:spPr bwMode="auto">
              <a:xfrm>
                <a:off x="4366" y="2391"/>
                <a:ext cx="145" cy="15"/>
              </a:xfrm>
              <a:custGeom>
                <a:avLst/>
                <a:gdLst>
                  <a:gd name="T0" fmla="*/ 74 w 74"/>
                  <a:gd name="T1" fmla="*/ 3 h 8"/>
                  <a:gd name="T2" fmla="*/ 71 w 74"/>
                  <a:gd name="T3" fmla="*/ 7 h 8"/>
                  <a:gd name="T4" fmla="*/ 4 w 74"/>
                  <a:gd name="T5" fmla="*/ 8 h 8"/>
                  <a:gd name="T6" fmla="*/ 0 w 74"/>
                  <a:gd name="T7" fmla="*/ 5 h 8"/>
                  <a:gd name="T8" fmla="*/ 0 w 74"/>
                  <a:gd name="T9" fmla="*/ 5 h 8"/>
                  <a:gd name="T10" fmla="*/ 4 w 74"/>
                  <a:gd name="T11" fmla="*/ 1 h 8"/>
                  <a:gd name="T12" fmla="*/ 71 w 74"/>
                  <a:gd name="T13" fmla="*/ 0 h 8"/>
                  <a:gd name="T14" fmla="*/ 74 w 74"/>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8">
                    <a:moveTo>
                      <a:pt x="74" y="3"/>
                    </a:moveTo>
                    <a:cubicBezTo>
                      <a:pt x="74" y="5"/>
                      <a:pt x="73" y="7"/>
                      <a:pt x="71" y="7"/>
                    </a:cubicBezTo>
                    <a:cubicBezTo>
                      <a:pt x="4" y="8"/>
                      <a:pt x="4" y="8"/>
                      <a:pt x="4" y="8"/>
                    </a:cubicBezTo>
                    <a:cubicBezTo>
                      <a:pt x="2" y="8"/>
                      <a:pt x="0" y="7"/>
                      <a:pt x="0" y="5"/>
                    </a:cubicBezTo>
                    <a:cubicBezTo>
                      <a:pt x="0" y="5"/>
                      <a:pt x="0" y="5"/>
                      <a:pt x="0" y="5"/>
                    </a:cubicBezTo>
                    <a:cubicBezTo>
                      <a:pt x="0" y="3"/>
                      <a:pt x="2" y="2"/>
                      <a:pt x="4" y="1"/>
                    </a:cubicBezTo>
                    <a:cubicBezTo>
                      <a:pt x="71" y="0"/>
                      <a:pt x="71" y="0"/>
                      <a:pt x="71" y="0"/>
                    </a:cubicBezTo>
                    <a:cubicBezTo>
                      <a:pt x="72" y="0"/>
                      <a:pt x="74" y="1"/>
                      <a:pt x="74" y="3"/>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4" name="任意多边形: 形状 73"/>
              <p:cNvSpPr/>
              <p:nvPr/>
            </p:nvSpPr>
            <p:spPr bwMode="auto">
              <a:xfrm>
                <a:off x="4366" y="2414"/>
                <a:ext cx="145" cy="18"/>
              </a:xfrm>
              <a:custGeom>
                <a:avLst/>
                <a:gdLst>
                  <a:gd name="T0" fmla="*/ 74 w 74"/>
                  <a:gd name="T1" fmla="*/ 4 h 9"/>
                  <a:gd name="T2" fmla="*/ 71 w 74"/>
                  <a:gd name="T3" fmla="*/ 7 h 9"/>
                  <a:gd name="T4" fmla="*/ 4 w 74"/>
                  <a:gd name="T5" fmla="*/ 9 h 9"/>
                  <a:gd name="T6" fmla="*/ 0 w 74"/>
                  <a:gd name="T7" fmla="*/ 5 h 9"/>
                  <a:gd name="T8" fmla="*/ 0 w 74"/>
                  <a:gd name="T9" fmla="*/ 5 h 9"/>
                  <a:gd name="T10" fmla="*/ 4 w 74"/>
                  <a:gd name="T11" fmla="*/ 2 h 9"/>
                  <a:gd name="T12" fmla="*/ 71 w 74"/>
                  <a:gd name="T13" fmla="*/ 0 h 9"/>
                  <a:gd name="T14" fmla="*/ 74 w 74"/>
                  <a:gd name="T15" fmla="*/ 4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9">
                    <a:moveTo>
                      <a:pt x="74" y="4"/>
                    </a:moveTo>
                    <a:cubicBezTo>
                      <a:pt x="74" y="6"/>
                      <a:pt x="73" y="7"/>
                      <a:pt x="71" y="7"/>
                    </a:cubicBezTo>
                    <a:cubicBezTo>
                      <a:pt x="4" y="9"/>
                      <a:pt x="4" y="9"/>
                      <a:pt x="4" y="9"/>
                    </a:cubicBezTo>
                    <a:cubicBezTo>
                      <a:pt x="2" y="9"/>
                      <a:pt x="1" y="7"/>
                      <a:pt x="0" y="5"/>
                    </a:cubicBezTo>
                    <a:cubicBezTo>
                      <a:pt x="0" y="5"/>
                      <a:pt x="0" y="5"/>
                      <a:pt x="0" y="5"/>
                    </a:cubicBezTo>
                    <a:cubicBezTo>
                      <a:pt x="0" y="4"/>
                      <a:pt x="2" y="2"/>
                      <a:pt x="4" y="2"/>
                    </a:cubicBezTo>
                    <a:cubicBezTo>
                      <a:pt x="71" y="0"/>
                      <a:pt x="71" y="0"/>
                      <a:pt x="71" y="0"/>
                    </a:cubicBezTo>
                    <a:cubicBezTo>
                      <a:pt x="73" y="0"/>
                      <a:pt x="74" y="2"/>
                      <a:pt x="74" y="4"/>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5" name="任意多边形: 形状 74"/>
              <p:cNvSpPr/>
              <p:nvPr/>
            </p:nvSpPr>
            <p:spPr bwMode="auto">
              <a:xfrm>
                <a:off x="4368" y="2440"/>
                <a:ext cx="145" cy="15"/>
              </a:xfrm>
              <a:custGeom>
                <a:avLst/>
                <a:gdLst>
                  <a:gd name="T0" fmla="*/ 74 w 74"/>
                  <a:gd name="T1" fmla="*/ 3 h 8"/>
                  <a:gd name="T2" fmla="*/ 70 w 74"/>
                  <a:gd name="T3" fmla="*/ 7 h 8"/>
                  <a:gd name="T4" fmla="*/ 3 w 74"/>
                  <a:gd name="T5" fmla="*/ 8 h 8"/>
                  <a:gd name="T6" fmla="*/ 0 w 74"/>
                  <a:gd name="T7" fmla="*/ 5 h 8"/>
                  <a:gd name="T8" fmla="*/ 0 w 74"/>
                  <a:gd name="T9" fmla="*/ 5 h 8"/>
                  <a:gd name="T10" fmla="*/ 3 w 74"/>
                  <a:gd name="T11" fmla="*/ 1 h 8"/>
                  <a:gd name="T12" fmla="*/ 70 w 74"/>
                  <a:gd name="T13" fmla="*/ 0 h 8"/>
                  <a:gd name="T14" fmla="*/ 74 w 74"/>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8">
                    <a:moveTo>
                      <a:pt x="74" y="3"/>
                    </a:moveTo>
                    <a:cubicBezTo>
                      <a:pt x="74" y="5"/>
                      <a:pt x="72" y="7"/>
                      <a:pt x="70" y="7"/>
                    </a:cubicBezTo>
                    <a:cubicBezTo>
                      <a:pt x="3" y="8"/>
                      <a:pt x="3" y="8"/>
                      <a:pt x="3" y="8"/>
                    </a:cubicBezTo>
                    <a:cubicBezTo>
                      <a:pt x="1" y="8"/>
                      <a:pt x="0" y="7"/>
                      <a:pt x="0" y="5"/>
                    </a:cubicBezTo>
                    <a:cubicBezTo>
                      <a:pt x="0" y="5"/>
                      <a:pt x="0" y="5"/>
                      <a:pt x="0" y="5"/>
                    </a:cubicBezTo>
                    <a:cubicBezTo>
                      <a:pt x="0" y="3"/>
                      <a:pt x="1" y="1"/>
                      <a:pt x="3" y="1"/>
                    </a:cubicBezTo>
                    <a:cubicBezTo>
                      <a:pt x="70" y="0"/>
                      <a:pt x="70" y="0"/>
                      <a:pt x="70" y="0"/>
                    </a:cubicBezTo>
                    <a:cubicBezTo>
                      <a:pt x="72" y="0"/>
                      <a:pt x="74" y="1"/>
                      <a:pt x="74" y="3"/>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6" name="任意多边形: 形状 75"/>
              <p:cNvSpPr/>
              <p:nvPr/>
            </p:nvSpPr>
            <p:spPr bwMode="auto">
              <a:xfrm>
                <a:off x="4407" y="2463"/>
                <a:ext cx="106" cy="16"/>
              </a:xfrm>
              <a:custGeom>
                <a:avLst/>
                <a:gdLst>
                  <a:gd name="T0" fmla="*/ 54 w 54"/>
                  <a:gd name="T1" fmla="*/ 4 h 8"/>
                  <a:gd name="T2" fmla="*/ 51 w 54"/>
                  <a:gd name="T3" fmla="*/ 7 h 8"/>
                  <a:gd name="T4" fmla="*/ 4 w 54"/>
                  <a:gd name="T5" fmla="*/ 8 h 8"/>
                  <a:gd name="T6" fmla="*/ 0 w 54"/>
                  <a:gd name="T7" fmla="*/ 5 h 8"/>
                  <a:gd name="T8" fmla="*/ 0 w 54"/>
                  <a:gd name="T9" fmla="*/ 5 h 8"/>
                  <a:gd name="T10" fmla="*/ 3 w 54"/>
                  <a:gd name="T11" fmla="*/ 1 h 8"/>
                  <a:gd name="T12" fmla="*/ 50 w 54"/>
                  <a:gd name="T13" fmla="*/ 0 h 8"/>
                  <a:gd name="T14" fmla="*/ 54 w 54"/>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8">
                    <a:moveTo>
                      <a:pt x="54" y="4"/>
                    </a:moveTo>
                    <a:cubicBezTo>
                      <a:pt x="54" y="6"/>
                      <a:pt x="52" y="7"/>
                      <a:pt x="51" y="7"/>
                    </a:cubicBezTo>
                    <a:cubicBezTo>
                      <a:pt x="4" y="8"/>
                      <a:pt x="4" y="8"/>
                      <a:pt x="4" y="8"/>
                    </a:cubicBezTo>
                    <a:cubicBezTo>
                      <a:pt x="2" y="8"/>
                      <a:pt x="0" y="7"/>
                      <a:pt x="0" y="5"/>
                    </a:cubicBezTo>
                    <a:cubicBezTo>
                      <a:pt x="0" y="5"/>
                      <a:pt x="0" y="5"/>
                      <a:pt x="0" y="5"/>
                    </a:cubicBezTo>
                    <a:cubicBezTo>
                      <a:pt x="0" y="3"/>
                      <a:pt x="2" y="1"/>
                      <a:pt x="3" y="1"/>
                    </a:cubicBezTo>
                    <a:cubicBezTo>
                      <a:pt x="50" y="0"/>
                      <a:pt x="50" y="0"/>
                      <a:pt x="50" y="0"/>
                    </a:cubicBezTo>
                    <a:cubicBezTo>
                      <a:pt x="52" y="0"/>
                      <a:pt x="54" y="2"/>
                      <a:pt x="54" y="4"/>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7" name="任意多边形: 形状 76"/>
              <p:cNvSpPr/>
              <p:nvPr/>
            </p:nvSpPr>
            <p:spPr bwMode="auto">
              <a:xfrm>
                <a:off x="4638" y="1880"/>
                <a:ext cx="185" cy="190"/>
              </a:xfrm>
              <a:custGeom>
                <a:avLst/>
                <a:gdLst>
                  <a:gd name="T0" fmla="*/ 94 w 95"/>
                  <a:gd name="T1" fmla="*/ 55 h 97"/>
                  <a:gd name="T2" fmla="*/ 94 w 95"/>
                  <a:gd name="T3" fmla="*/ 17 h 97"/>
                  <a:gd name="T4" fmla="*/ 76 w 95"/>
                  <a:gd name="T5" fmla="*/ 1 h 97"/>
                  <a:gd name="T6" fmla="*/ 17 w 95"/>
                  <a:gd name="T7" fmla="*/ 2 h 97"/>
                  <a:gd name="T8" fmla="*/ 1 w 95"/>
                  <a:gd name="T9" fmla="*/ 19 h 97"/>
                  <a:gd name="T10" fmla="*/ 1 w 95"/>
                  <a:gd name="T11" fmla="*/ 57 h 97"/>
                  <a:gd name="T12" fmla="*/ 19 w 95"/>
                  <a:gd name="T13" fmla="*/ 74 h 97"/>
                  <a:gd name="T14" fmla="*/ 41 w 95"/>
                  <a:gd name="T15" fmla="*/ 73 h 97"/>
                  <a:gd name="T16" fmla="*/ 41 w 95"/>
                  <a:gd name="T17" fmla="*/ 85 h 97"/>
                  <a:gd name="T18" fmla="*/ 15 w 95"/>
                  <a:gd name="T19" fmla="*/ 86 h 97"/>
                  <a:gd name="T20" fmla="*/ 9 w 95"/>
                  <a:gd name="T21" fmla="*/ 92 h 97"/>
                  <a:gd name="T22" fmla="*/ 15 w 95"/>
                  <a:gd name="T23" fmla="*/ 97 h 97"/>
                  <a:gd name="T24" fmla="*/ 83 w 95"/>
                  <a:gd name="T25" fmla="*/ 95 h 97"/>
                  <a:gd name="T26" fmla="*/ 88 w 95"/>
                  <a:gd name="T27" fmla="*/ 90 h 97"/>
                  <a:gd name="T28" fmla="*/ 82 w 95"/>
                  <a:gd name="T29" fmla="*/ 85 h 97"/>
                  <a:gd name="T30" fmla="*/ 56 w 95"/>
                  <a:gd name="T31" fmla="*/ 85 h 97"/>
                  <a:gd name="T32" fmla="*/ 55 w 95"/>
                  <a:gd name="T33" fmla="*/ 73 h 97"/>
                  <a:gd name="T34" fmla="*/ 78 w 95"/>
                  <a:gd name="T35" fmla="*/ 73 h 97"/>
                  <a:gd name="T36" fmla="*/ 94 w 95"/>
                  <a:gd name="T37" fmla="*/ 55 h 97"/>
                  <a:gd name="T38" fmla="*/ 19 w 95"/>
                  <a:gd name="T39" fmla="*/ 67 h 97"/>
                  <a:gd name="T40" fmla="*/ 8 w 95"/>
                  <a:gd name="T41" fmla="*/ 57 h 97"/>
                  <a:gd name="T42" fmla="*/ 7 w 95"/>
                  <a:gd name="T43" fmla="*/ 19 h 97"/>
                  <a:gd name="T44" fmla="*/ 17 w 95"/>
                  <a:gd name="T45" fmla="*/ 8 h 97"/>
                  <a:gd name="T46" fmla="*/ 76 w 95"/>
                  <a:gd name="T47" fmla="*/ 7 h 97"/>
                  <a:gd name="T48" fmla="*/ 87 w 95"/>
                  <a:gd name="T49" fmla="*/ 17 h 97"/>
                  <a:gd name="T50" fmla="*/ 88 w 95"/>
                  <a:gd name="T51" fmla="*/ 55 h 97"/>
                  <a:gd name="T52" fmla="*/ 78 w 95"/>
                  <a:gd name="T53" fmla="*/ 66 h 97"/>
                  <a:gd name="T54" fmla="*/ 19 w 95"/>
                  <a:gd name="T55" fmla="*/ 6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5" h="97">
                    <a:moveTo>
                      <a:pt x="94" y="55"/>
                    </a:moveTo>
                    <a:cubicBezTo>
                      <a:pt x="94" y="17"/>
                      <a:pt x="94" y="17"/>
                      <a:pt x="94" y="17"/>
                    </a:cubicBezTo>
                    <a:cubicBezTo>
                      <a:pt x="93" y="8"/>
                      <a:pt x="86" y="0"/>
                      <a:pt x="76" y="1"/>
                    </a:cubicBezTo>
                    <a:cubicBezTo>
                      <a:pt x="17" y="2"/>
                      <a:pt x="17" y="2"/>
                      <a:pt x="17" y="2"/>
                    </a:cubicBezTo>
                    <a:cubicBezTo>
                      <a:pt x="8" y="2"/>
                      <a:pt x="0" y="10"/>
                      <a:pt x="1" y="19"/>
                    </a:cubicBezTo>
                    <a:cubicBezTo>
                      <a:pt x="1" y="57"/>
                      <a:pt x="1" y="57"/>
                      <a:pt x="1" y="57"/>
                    </a:cubicBezTo>
                    <a:cubicBezTo>
                      <a:pt x="2" y="67"/>
                      <a:pt x="9" y="74"/>
                      <a:pt x="19" y="74"/>
                    </a:cubicBezTo>
                    <a:cubicBezTo>
                      <a:pt x="41" y="73"/>
                      <a:pt x="41" y="73"/>
                      <a:pt x="41" y="73"/>
                    </a:cubicBezTo>
                    <a:cubicBezTo>
                      <a:pt x="41" y="85"/>
                      <a:pt x="41" y="85"/>
                      <a:pt x="41" y="85"/>
                    </a:cubicBezTo>
                    <a:cubicBezTo>
                      <a:pt x="15" y="86"/>
                      <a:pt x="15" y="86"/>
                      <a:pt x="15" y="86"/>
                    </a:cubicBezTo>
                    <a:cubicBezTo>
                      <a:pt x="12" y="86"/>
                      <a:pt x="9" y="89"/>
                      <a:pt x="9" y="92"/>
                    </a:cubicBezTo>
                    <a:cubicBezTo>
                      <a:pt x="10" y="94"/>
                      <a:pt x="12" y="97"/>
                      <a:pt x="15" y="97"/>
                    </a:cubicBezTo>
                    <a:cubicBezTo>
                      <a:pt x="83" y="95"/>
                      <a:pt x="83" y="95"/>
                      <a:pt x="83" y="95"/>
                    </a:cubicBezTo>
                    <a:cubicBezTo>
                      <a:pt x="86" y="95"/>
                      <a:pt x="88" y="93"/>
                      <a:pt x="88" y="90"/>
                    </a:cubicBezTo>
                    <a:cubicBezTo>
                      <a:pt x="88" y="87"/>
                      <a:pt x="85" y="84"/>
                      <a:pt x="82" y="85"/>
                    </a:cubicBezTo>
                    <a:cubicBezTo>
                      <a:pt x="56" y="85"/>
                      <a:pt x="56" y="85"/>
                      <a:pt x="56" y="85"/>
                    </a:cubicBezTo>
                    <a:cubicBezTo>
                      <a:pt x="55" y="73"/>
                      <a:pt x="55" y="73"/>
                      <a:pt x="55" y="73"/>
                    </a:cubicBezTo>
                    <a:cubicBezTo>
                      <a:pt x="78" y="73"/>
                      <a:pt x="78" y="73"/>
                      <a:pt x="78" y="73"/>
                    </a:cubicBezTo>
                    <a:cubicBezTo>
                      <a:pt x="87" y="72"/>
                      <a:pt x="95" y="65"/>
                      <a:pt x="94" y="55"/>
                    </a:cubicBezTo>
                    <a:close/>
                    <a:moveTo>
                      <a:pt x="19" y="67"/>
                    </a:moveTo>
                    <a:cubicBezTo>
                      <a:pt x="13" y="67"/>
                      <a:pt x="8" y="63"/>
                      <a:pt x="8" y="57"/>
                    </a:cubicBezTo>
                    <a:cubicBezTo>
                      <a:pt x="7" y="19"/>
                      <a:pt x="7" y="19"/>
                      <a:pt x="7" y="19"/>
                    </a:cubicBezTo>
                    <a:cubicBezTo>
                      <a:pt x="7" y="13"/>
                      <a:pt x="12" y="8"/>
                      <a:pt x="17" y="8"/>
                    </a:cubicBezTo>
                    <a:cubicBezTo>
                      <a:pt x="76" y="7"/>
                      <a:pt x="76" y="7"/>
                      <a:pt x="76" y="7"/>
                    </a:cubicBezTo>
                    <a:cubicBezTo>
                      <a:pt x="82" y="7"/>
                      <a:pt x="87" y="11"/>
                      <a:pt x="87" y="17"/>
                    </a:cubicBezTo>
                    <a:cubicBezTo>
                      <a:pt x="88" y="55"/>
                      <a:pt x="88" y="55"/>
                      <a:pt x="88" y="55"/>
                    </a:cubicBezTo>
                    <a:cubicBezTo>
                      <a:pt x="88" y="61"/>
                      <a:pt x="83" y="66"/>
                      <a:pt x="78" y="66"/>
                    </a:cubicBezTo>
                    <a:lnTo>
                      <a:pt x="19" y="67"/>
                    </a:ln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8" name="任意多边形: 形状 77"/>
              <p:cNvSpPr/>
              <p:nvPr/>
            </p:nvSpPr>
            <p:spPr bwMode="auto">
              <a:xfrm>
                <a:off x="4667" y="1916"/>
                <a:ext cx="123" cy="13"/>
              </a:xfrm>
              <a:custGeom>
                <a:avLst/>
                <a:gdLst>
                  <a:gd name="T0" fmla="*/ 63 w 63"/>
                  <a:gd name="T1" fmla="*/ 3 h 7"/>
                  <a:gd name="T2" fmla="*/ 60 w 63"/>
                  <a:gd name="T3" fmla="*/ 6 h 7"/>
                  <a:gd name="T4" fmla="*/ 3 w 63"/>
                  <a:gd name="T5" fmla="*/ 7 h 7"/>
                  <a:gd name="T6" fmla="*/ 0 w 63"/>
                  <a:gd name="T7" fmla="*/ 4 h 7"/>
                  <a:gd name="T8" fmla="*/ 0 w 63"/>
                  <a:gd name="T9" fmla="*/ 4 h 7"/>
                  <a:gd name="T10" fmla="*/ 3 w 63"/>
                  <a:gd name="T11" fmla="*/ 1 h 7"/>
                  <a:gd name="T12" fmla="*/ 60 w 63"/>
                  <a:gd name="T13" fmla="*/ 0 h 7"/>
                  <a:gd name="T14" fmla="*/ 63 w 63"/>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7">
                    <a:moveTo>
                      <a:pt x="63" y="3"/>
                    </a:moveTo>
                    <a:cubicBezTo>
                      <a:pt x="63" y="4"/>
                      <a:pt x="62" y="6"/>
                      <a:pt x="60" y="6"/>
                    </a:cubicBezTo>
                    <a:cubicBezTo>
                      <a:pt x="3" y="7"/>
                      <a:pt x="3" y="7"/>
                      <a:pt x="3" y="7"/>
                    </a:cubicBezTo>
                    <a:cubicBezTo>
                      <a:pt x="2" y="7"/>
                      <a:pt x="0" y="6"/>
                      <a:pt x="0" y="4"/>
                    </a:cubicBezTo>
                    <a:cubicBezTo>
                      <a:pt x="0" y="4"/>
                      <a:pt x="0" y="4"/>
                      <a:pt x="0" y="4"/>
                    </a:cubicBezTo>
                    <a:cubicBezTo>
                      <a:pt x="0" y="2"/>
                      <a:pt x="2" y="1"/>
                      <a:pt x="3" y="1"/>
                    </a:cubicBezTo>
                    <a:cubicBezTo>
                      <a:pt x="60" y="0"/>
                      <a:pt x="60" y="0"/>
                      <a:pt x="60" y="0"/>
                    </a:cubicBezTo>
                    <a:cubicBezTo>
                      <a:pt x="62" y="0"/>
                      <a:pt x="63" y="1"/>
                      <a:pt x="63" y="3"/>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9" name="任意多边形: 形状 78"/>
              <p:cNvSpPr/>
              <p:nvPr/>
            </p:nvSpPr>
            <p:spPr bwMode="auto">
              <a:xfrm>
                <a:off x="4669" y="1935"/>
                <a:ext cx="121" cy="14"/>
              </a:xfrm>
              <a:custGeom>
                <a:avLst/>
                <a:gdLst>
                  <a:gd name="T0" fmla="*/ 62 w 62"/>
                  <a:gd name="T1" fmla="*/ 3 h 7"/>
                  <a:gd name="T2" fmla="*/ 59 w 62"/>
                  <a:gd name="T3" fmla="*/ 6 h 7"/>
                  <a:gd name="T4" fmla="*/ 3 w 62"/>
                  <a:gd name="T5" fmla="*/ 7 h 7"/>
                  <a:gd name="T6" fmla="*/ 0 w 62"/>
                  <a:gd name="T7" fmla="*/ 5 h 7"/>
                  <a:gd name="T8" fmla="*/ 0 w 62"/>
                  <a:gd name="T9" fmla="*/ 5 h 7"/>
                  <a:gd name="T10" fmla="*/ 3 w 62"/>
                  <a:gd name="T11" fmla="*/ 2 h 7"/>
                  <a:gd name="T12" fmla="*/ 59 w 62"/>
                  <a:gd name="T13" fmla="*/ 0 h 7"/>
                  <a:gd name="T14" fmla="*/ 62 w 62"/>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7">
                    <a:moveTo>
                      <a:pt x="62" y="3"/>
                    </a:moveTo>
                    <a:cubicBezTo>
                      <a:pt x="62" y="5"/>
                      <a:pt x="61" y="6"/>
                      <a:pt x="59" y="6"/>
                    </a:cubicBezTo>
                    <a:cubicBezTo>
                      <a:pt x="3" y="7"/>
                      <a:pt x="3" y="7"/>
                      <a:pt x="3" y="7"/>
                    </a:cubicBezTo>
                    <a:cubicBezTo>
                      <a:pt x="1" y="7"/>
                      <a:pt x="0" y="6"/>
                      <a:pt x="0" y="5"/>
                    </a:cubicBezTo>
                    <a:cubicBezTo>
                      <a:pt x="0" y="5"/>
                      <a:pt x="0" y="5"/>
                      <a:pt x="0" y="5"/>
                    </a:cubicBezTo>
                    <a:cubicBezTo>
                      <a:pt x="0" y="3"/>
                      <a:pt x="1" y="2"/>
                      <a:pt x="3" y="2"/>
                    </a:cubicBezTo>
                    <a:cubicBezTo>
                      <a:pt x="59" y="0"/>
                      <a:pt x="59" y="0"/>
                      <a:pt x="59" y="0"/>
                    </a:cubicBezTo>
                    <a:cubicBezTo>
                      <a:pt x="61" y="0"/>
                      <a:pt x="62" y="2"/>
                      <a:pt x="62" y="3"/>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0" name="任意多边形: 形状 79"/>
              <p:cNvSpPr/>
              <p:nvPr/>
            </p:nvSpPr>
            <p:spPr bwMode="auto">
              <a:xfrm>
                <a:off x="4669" y="1957"/>
                <a:ext cx="121" cy="13"/>
              </a:xfrm>
              <a:custGeom>
                <a:avLst/>
                <a:gdLst>
                  <a:gd name="T0" fmla="*/ 62 w 62"/>
                  <a:gd name="T1" fmla="*/ 3 h 7"/>
                  <a:gd name="T2" fmla="*/ 60 w 62"/>
                  <a:gd name="T3" fmla="*/ 6 h 7"/>
                  <a:gd name="T4" fmla="*/ 3 w 62"/>
                  <a:gd name="T5" fmla="*/ 7 h 7"/>
                  <a:gd name="T6" fmla="*/ 0 w 62"/>
                  <a:gd name="T7" fmla="*/ 4 h 7"/>
                  <a:gd name="T8" fmla="*/ 0 w 62"/>
                  <a:gd name="T9" fmla="*/ 4 h 7"/>
                  <a:gd name="T10" fmla="*/ 3 w 62"/>
                  <a:gd name="T11" fmla="*/ 1 h 7"/>
                  <a:gd name="T12" fmla="*/ 59 w 62"/>
                  <a:gd name="T13" fmla="*/ 0 h 7"/>
                  <a:gd name="T14" fmla="*/ 62 w 62"/>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7">
                    <a:moveTo>
                      <a:pt x="62" y="3"/>
                    </a:moveTo>
                    <a:cubicBezTo>
                      <a:pt x="62" y="4"/>
                      <a:pt x="61" y="6"/>
                      <a:pt x="60" y="6"/>
                    </a:cubicBezTo>
                    <a:cubicBezTo>
                      <a:pt x="3" y="7"/>
                      <a:pt x="3" y="7"/>
                      <a:pt x="3" y="7"/>
                    </a:cubicBezTo>
                    <a:cubicBezTo>
                      <a:pt x="1" y="7"/>
                      <a:pt x="0" y="6"/>
                      <a:pt x="0" y="4"/>
                    </a:cubicBezTo>
                    <a:cubicBezTo>
                      <a:pt x="0" y="4"/>
                      <a:pt x="0" y="4"/>
                      <a:pt x="0" y="4"/>
                    </a:cubicBezTo>
                    <a:cubicBezTo>
                      <a:pt x="0" y="3"/>
                      <a:pt x="1" y="1"/>
                      <a:pt x="3" y="1"/>
                    </a:cubicBezTo>
                    <a:cubicBezTo>
                      <a:pt x="59" y="0"/>
                      <a:pt x="59" y="0"/>
                      <a:pt x="59" y="0"/>
                    </a:cubicBezTo>
                    <a:cubicBezTo>
                      <a:pt x="61" y="0"/>
                      <a:pt x="62" y="1"/>
                      <a:pt x="62" y="3"/>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1" name="任意多边形: 形状 80"/>
              <p:cNvSpPr/>
              <p:nvPr/>
            </p:nvSpPr>
            <p:spPr bwMode="auto">
              <a:xfrm>
                <a:off x="4702" y="1976"/>
                <a:ext cx="90" cy="14"/>
              </a:xfrm>
              <a:custGeom>
                <a:avLst/>
                <a:gdLst>
                  <a:gd name="T0" fmla="*/ 46 w 46"/>
                  <a:gd name="T1" fmla="*/ 3 h 7"/>
                  <a:gd name="T2" fmla="*/ 43 w 46"/>
                  <a:gd name="T3" fmla="*/ 6 h 7"/>
                  <a:gd name="T4" fmla="*/ 3 w 46"/>
                  <a:gd name="T5" fmla="*/ 7 h 7"/>
                  <a:gd name="T6" fmla="*/ 0 w 46"/>
                  <a:gd name="T7" fmla="*/ 4 h 7"/>
                  <a:gd name="T8" fmla="*/ 0 w 46"/>
                  <a:gd name="T9" fmla="*/ 4 h 7"/>
                  <a:gd name="T10" fmla="*/ 3 w 46"/>
                  <a:gd name="T11" fmla="*/ 1 h 7"/>
                  <a:gd name="T12" fmla="*/ 43 w 46"/>
                  <a:gd name="T13" fmla="*/ 0 h 7"/>
                  <a:gd name="T14" fmla="*/ 46 w 46"/>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7">
                    <a:moveTo>
                      <a:pt x="46" y="3"/>
                    </a:moveTo>
                    <a:cubicBezTo>
                      <a:pt x="46" y="5"/>
                      <a:pt x="44" y="6"/>
                      <a:pt x="43" y="6"/>
                    </a:cubicBezTo>
                    <a:cubicBezTo>
                      <a:pt x="3" y="7"/>
                      <a:pt x="3" y="7"/>
                      <a:pt x="3" y="7"/>
                    </a:cubicBezTo>
                    <a:cubicBezTo>
                      <a:pt x="1" y="7"/>
                      <a:pt x="0" y="6"/>
                      <a:pt x="0" y="4"/>
                    </a:cubicBezTo>
                    <a:cubicBezTo>
                      <a:pt x="0" y="4"/>
                      <a:pt x="0" y="4"/>
                      <a:pt x="0" y="4"/>
                    </a:cubicBezTo>
                    <a:cubicBezTo>
                      <a:pt x="0" y="3"/>
                      <a:pt x="1" y="1"/>
                      <a:pt x="3" y="1"/>
                    </a:cubicBezTo>
                    <a:cubicBezTo>
                      <a:pt x="43" y="0"/>
                      <a:pt x="43" y="0"/>
                      <a:pt x="43" y="0"/>
                    </a:cubicBezTo>
                    <a:cubicBezTo>
                      <a:pt x="44" y="0"/>
                      <a:pt x="46" y="2"/>
                      <a:pt x="46" y="3"/>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2" name="任意多边形: 形状 81"/>
              <p:cNvSpPr/>
              <p:nvPr/>
            </p:nvSpPr>
            <p:spPr bwMode="auto">
              <a:xfrm>
                <a:off x="4575" y="2868"/>
                <a:ext cx="160" cy="164"/>
              </a:xfrm>
              <a:custGeom>
                <a:avLst/>
                <a:gdLst>
                  <a:gd name="T0" fmla="*/ 82 w 82"/>
                  <a:gd name="T1" fmla="*/ 48 h 84"/>
                  <a:gd name="T2" fmla="*/ 82 w 82"/>
                  <a:gd name="T3" fmla="*/ 15 h 84"/>
                  <a:gd name="T4" fmla="*/ 66 w 82"/>
                  <a:gd name="T5" fmla="*/ 0 h 84"/>
                  <a:gd name="T6" fmla="*/ 15 w 82"/>
                  <a:gd name="T7" fmla="*/ 1 h 84"/>
                  <a:gd name="T8" fmla="*/ 0 w 82"/>
                  <a:gd name="T9" fmla="*/ 16 h 84"/>
                  <a:gd name="T10" fmla="*/ 1 w 82"/>
                  <a:gd name="T11" fmla="*/ 50 h 84"/>
                  <a:gd name="T12" fmla="*/ 16 w 82"/>
                  <a:gd name="T13" fmla="*/ 64 h 84"/>
                  <a:gd name="T14" fmla="*/ 36 w 82"/>
                  <a:gd name="T15" fmla="*/ 64 h 84"/>
                  <a:gd name="T16" fmla="*/ 36 w 82"/>
                  <a:gd name="T17" fmla="*/ 74 h 84"/>
                  <a:gd name="T18" fmla="*/ 13 w 82"/>
                  <a:gd name="T19" fmla="*/ 75 h 84"/>
                  <a:gd name="T20" fmla="*/ 8 w 82"/>
                  <a:gd name="T21" fmla="*/ 80 h 84"/>
                  <a:gd name="T22" fmla="*/ 13 w 82"/>
                  <a:gd name="T23" fmla="*/ 84 h 84"/>
                  <a:gd name="T24" fmla="*/ 72 w 82"/>
                  <a:gd name="T25" fmla="*/ 83 h 84"/>
                  <a:gd name="T26" fmla="*/ 77 w 82"/>
                  <a:gd name="T27" fmla="*/ 78 h 84"/>
                  <a:gd name="T28" fmla="*/ 72 w 82"/>
                  <a:gd name="T29" fmla="*/ 74 h 84"/>
                  <a:gd name="T30" fmla="*/ 49 w 82"/>
                  <a:gd name="T31" fmla="*/ 74 h 84"/>
                  <a:gd name="T32" fmla="*/ 48 w 82"/>
                  <a:gd name="T33" fmla="*/ 64 h 84"/>
                  <a:gd name="T34" fmla="*/ 68 w 82"/>
                  <a:gd name="T35" fmla="*/ 63 h 84"/>
                  <a:gd name="T36" fmla="*/ 82 w 82"/>
                  <a:gd name="T37" fmla="*/ 48 h 84"/>
                  <a:gd name="T38" fmla="*/ 16 w 82"/>
                  <a:gd name="T39" fmla="*/ 58 h 84"/>
                  <a:gd name="T40" fmla="*/ 7 w 82"/>
                  <a:gd name="T41" fmla="*/ 49 h 84"/>
                  <a:gd name="T42" fmla="*/ 6 w 82"/>
                  <a:gd name="T43" fmla="*/ 16 h 84"/>
                  <a:gd name="T44" fmla="*/ 15 w 82"/>
                  <a:gd name="T45" fmla="*/ 7 h 84"/>
                  <a:gd name="T46" fmla="*/ 67 w 82"/>
                  <a:gd name="T47" fmla="*/ 6 h 84"/>
                  <a:gd name="T48" fmla="*/ 76 w 82"/>
                  <a:gd name="T49" fmla="*/ 15 h 84"/>
                  <a:gd name="T50" fmla="*/ 77 w 82"/>
                  <a:gd name="T51" fmla="*/ 48 h 84"/>
                  <a:gd name="T52" fmla="*/ 68 w 82"/>
                  <a:gd name="T53" fmla="*/ 57 h 84"/>
                  <a:gd name="T54" fmla="*/ 16 w 82"/>
                  <a:gd name="T55" fmla="*/ 5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2" h="84">
                    <a:moveTo>
                      <a:pt x="82" y="48"/>
                    </a:moveTo>
                    <a:cubicBezTo>
                      <a:pt x="82" y="15"/>
                      <a:pt x="82" y="15"/>
                      <a:pt x="82" y="15"/>
                    </a:cubicBezTo>
                    <a:cubicBezTo>
                      <a:pt x="81" y="7"/>
                      <a:pt x="75" y="0"/>
                      <a:pt x="66" y="0"/>
                    </a:cubicBezTo>
                    <a:cubicBezTo>
                      <a:pt x="15" y="1"/>
                      <a:pt x="15" y="1"/>
                      <a:pt x="15" y="1"/>
                    </a:cubicBezTo>
                    <a:cubicBezTo>
                      <a:pt x="7" y="2"/>
                      <a:pt x="0" y="8"/>
                      <a:pt x="0" y="16"/>
                    </a:cubicBezTo>
                    <a:cubicBezTo>
                      <a:pt x="1" y="50"/>
                      <a:pt x="1" y="50"/>
                      <a:pt x="1" y="50"/>
                    </a:cubicBezTo>
                    <a:cubicBezTo>
                      <a:pt x="1" y="58"/>
                      <a:pt x="8" y="64"/>
                      <a:pt x="16" y="64"/>
                    </a:cubicBezTo>
                    <a:cubicBezTo>
                      <a:pt x="36" y="64"/>
                      <a:pt x="36" y="64"/>
                      <a:pt x="36" y="64"/>
                    </a:cubicBezTo>
                    <a:cubicBezTo>
                      <a:pt x="36" y="74"/>
                      <a:pt x="36" y="74"/>
                      <a:pt x="36" y="74"/>
                    </a:cubicBezTo>
                    <a:cubicBezTo>
                      <a:pt x="13" y="75"/>
                      <a:pt x="13" y="75"/>
                      <a:pt x="13" y="75"/>
                    </a:cubicBezTo>
                    <a:cubicBezTo>
                      <a:pt x="10" y="75"/>
                      <a:pt x="8" y="77"/>
                      <a:pt x="8" y="80"/>
                    </a:cubicBezTo>
                    <a:cubicBezTo>
                      <a:pt x="8" y="82"/>
                      <a:pt x="10" y="84"/>
                      <a:pt x="13" y="84"/>
                    </a:cubicBezTo>
                    <a:cubicBezTo>
                      <a:pt x="72" y="83"/>
                      <a:pt x="72" y="83"/>
                      <a:pt x="72" y="83"/>
                    </a:cubicBezTo>
                    <a:cubicBezTo>
                      <a:pt x="75" y="83"/>
                      <a:pt x="77" y="81"/>
                      <a:pt x="77" y="78"/>
                    </a:cubicBezTo>
                    <a:cubicBezTo>
                      <a:pt x="77" y="76"/>
                      <a:pt x="74" y="74"/>
                      <a:pt x="72" y="74"/>
                    </a:cubicBezTo>
                    <a:cubicBezTo>
                      <a:pt x="49" y="74"/>
                      <a:pt x="49" y="74"/>
                      <a:pt x="49" y="74"/>
                    </a:cubicBezTo>
                    <a:cubicBezTo>
                      <a:pt x="48" y="64"/>
                      <a:pt x="48" y="64"/>
                      <a:pt x="48" y="64"/>
                    </a:cubicBezTo>
                    <a:cubicBezTo>
                      <a:pt x="68" y="63"/>
                      <a:pt x="68" y="63"/>
                      <a:pt x="68" y="63"/>
                    </a:cubicBezTo>
                    <a:cubicBezTo>
                      <a:pt x="76" y="63"/>
                      <a:pt x="82" y="56"/>
                      <a:pt x="82" y="48"/>
                    </a:cubicBezTo>
                    <a:close/>
                    <a:moveTo>
                      <a:pt x="16" y="58"/>
                    </a:moveTo>
                    <a:cubicBezTo>
                      <a:pt x="11" y="59"/>
                      <a:pt x="7" y="55"/>
                      <a:pt x="7" y="49"/>
                    </a:cubicBezTo>
                    <a:cubicBezTo>
                      <a:pt x="6" y="16"/>
                      <a:pt x="6" y="16"/>
                      <a:pt x="6" y="16"/>
                    </a:cubicBezTo>
                    <a:cubicBezTo>
                      <a:pt x="6" y="11"/>
                      <a:pt x="10" y="7"/>
                      <a:pt x="15" y="7"/>
                    </a:cubicBezTo>
                    <a:cubicBezTo>
                      <a:pt x="67" y="6"/>
                      <a:pt x="67" y="6"/>
                      <a:pt x="67" y="6"/>
                    </a:cubicBezTo>
                    <a:cubicBezTo>
                      <a:pt x="72" y="6"/>
                      <a:pt x="76" y="10"/>
                      <a:pt x="76" y="15"/>
                    </a:cubicBezTo>
                    <a:cubicBezTo>
                      <a:pt x="77" y="48"/>
                      <a:pt x="77" y="48"/>
                      <a:pt x="77" y="48"/>
                    </a:cubicBezTo>
                    <a:cubicBezTo>
                      <a:pt x="77" y="53"/>
                      <a:pt x="73" y="57"/>
                      <a:pt x="68" y="57"/>
                    </a:cubicBezTo>
                    <a:lnTo>
                      <a:pt x="16" y="58"/>
                    </a:ln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3" name="任意多边形: 形状 82"/>
              <p:cNvSpPr/>
              <p:nvPr/>
            </p:nvSpPr>
            <p:spPr bwMode="auto">
              <a:xfrm>
                <a:off x="4601" y="2897"/>
                <a:ext cx="107" cy="14"/>
              </a:xfrm>
              <a:custGeom>
                <a:avLst/>
                <a:gdLst>
                  <a:gd name="T0" fmla="*/ 55 w 55"/>
                  <a:gd name="T1" fmla="*/ 3 h 7"/>
                  <a:gd name="T2" fmla="*/ 53 w 55"/>
                  <a:gd name="T3" fmla="*/ 5 h 7"/>
                  <a:gd name="T4" fmla="*/ 3 w 55"/>
                  <a:gd name="T5" fmla="*/ 7 h 7"/>
                  <a:gd name="T6" fmla="*/ 0 w 55"/>
                  <a:gd name="T7" fmla="*/ 4 h 7"/>
                  <a:gd name="T8" fmla="*/ 0 w 55"/>
                  <a:gd name="T9" fmla="*/ 4 h 7"/>
                  <a:gd name="T10" fmla="*/ 3 w 55"/>
                  <a:gd name="T11" fmla="*/ 1 h 7"/>
                  <a:gd name="T12" fmla="*/ 52 w 55"/>
                  <a:gd name="T13" fmla="*/ 0 h 7"/>
                  <a:gd name="T14" fmla="*/ 55 w 55"/>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7">
                    <a:moveTo>
                      <a:pt x="55" y="3"/>
                    </a:moveTo>
                    <a:cubicBezTo>
                      <a:pt x="55" y="4"/>
                      <a:pt x="54" y="5"/>
                      <a:pt x="53" y="5"/>
                    </a:cubicBezTo>
                    <a:cubicBezTo>
                      <a:pt x="3" y="7"/>
                      <a:pt x="3" y="7"/>
                      <a:pt x="3" y="7"/>
                    </a:cubicBezTo>
                    <a:cubicBezTo>
                      <a:pt x="2" y="7"/>
                      <a:pt x="0" y="5"/>
                      <a:pt x="0" y="4"/>
                    </a:cubicBezTo>
                    <a:cubicBezTo>
                      <a:pt x="0" y="4"/>
                      <a:pt x="0" y="4"/>
                      <a:pt x="0" y="4"/>
                    </a:cubicBezTo>
                    <a:cubicBezTo>
                      <a:pt x="0" y="3"/>
                      <a:pt x="1" y="1"/>
                      <a:pt x="3" y="1"/>
                    </a:cubicBezTo>
                    <a:cubicBezTo>
                      <a:pt x="52" y="0"/>
                      <a:pt x="52" y="0"/>
                      <a:pt x="52" y="0"/>
                    </a:cubicBezTo>
                    <a:cubicBezTo>
                      <a:pt x="54" y="0"/>
                      <a:pt x="55" y="1"/>
                      <a:pt x="55" y="3"/>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4" name="任意多边形: 形状 83"/>
              <p:cNvSpPr/>
              <p:nvPr/>
            </p:nvSpPr>
            <p:spPr bwMode="auto">
              <a:xfrm>
                <a:off x="4603" y="2917"/>
                <a:ext cx="105" cy="11"/>
              </a:xfrm>
              <a:custGeom>
                <a:avLst/>
                <a:gdLst>
                  <a:gd name="T0" fmla="*/ 54 w 54"/>
                  <a:gd name="T1" fmla="*/ 2 h 6"/>
                  <a:gd name="T2" fmla="*/ 52 w 54"/>
                  <a:gd name="T3" fmla="*/ 5 h 6"/>
                  <a:gd name="T4" fmla="*/ 2 w 54"/>
                  <a:gd name="T5" fmla="*/ 6 h 6"/>
                  <a:gd name="T6" fmla="*/ 0 w 54"/>
                  <a:gd name="T7" fmla="*/ 3 h 6"/>
                  <a:gd name="T8" fmla="*/ 0 w 54"/>
                  <a:gd name="T9" fmla="*/ 3 h 6"/>
                  <a:gd name="T10" fmla="*/ 2 w 54"/>
                  <a:gd name="T11" fmla="*/ 1 h 6"/>
                  <a:gd name="T12" fmla="*/ 52 w 54"/>
                  <a:gd name="T13" fmla="*/ 0 h 6"/>
                  <a:gd name="T14" fmla="*/ 54 w 54"/>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6">
                    <a:moveTo>
                      <a:pt x="54" y="2"/>
                    </a:moveTo>
                    <a:cubicBezTo>
                      <a:pt x="54" y="3"/>
                      <a:pt x="53" y="5"/>
                      <a:pt x="52" y="5"/>
                    </a:cubicBezTo>
                    <a:cubicBezTo>
                      <a:pt x="2" y="6"/>
                      <a:pt x="2" y="6"/>
                      <a:pt x="2" y="6"/>
                    </a:cubicBezTo>
                    <a:cubicBezTo>
                      <a:pt x="1" y="6"/>
                      <a:pt x="0" y="5"/>
                      <a:pt x="0" y="3"/>
                    </a:cubicBezTo>
                    <a:cubicBezTo>
                      <a:pt x="0" y="3"/>
                      <a:pt x="0" y="3"/>
                      <a:pt x="0" y="3"/>
                    </a:cubicBezTo>
                    <a:cubicBezTo>
                      <a:pt x="0" y="2"/>
                      <a:pt x="1" y="1"/>
                      <a:pt x="2" y="1"/>
                    </a:cubicBezTo>
                    <a:cubicBezTo>
                      <a:pt x="52" y="0"/>
                      <a:pt x="52" y="0"/>
                      <a:pt x="52" y="0"/>
                    </a:cubicBezTo>
                    <a:cubicBezTo>
                      <a:pt x="53" y="0"/>
                      <a:pt x="54" y="1"/>
                      <a:pt x="54" y="2"/>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5" name="任意多边形: 形状 84"/>
              <p:cNvSpPr/>
              <p:nvPr/>
            </p:nvSpPr>
            <p:spPr bwMode="auto">
              <a:xfrm>
                <a:off x="4603" y="2934"/>
                <a:ext cx="105" cy="12"/>
              </a:xfrm>
              <a:custGeom>
                <a:avLst/>
                <a:gdLst>
                  <a:gd name="T0" fmla="*/ 54 w 54"/>
                  <a:gd name="T1" fmla="*/ 2 h 6"/>
                  <a:gd name="T2" fmla="*/ 52 w 54"/>
                  <a:gd name="T3" fmla="*/ 5 h 6"/>
                  <a:gd name="T4" fmla="*/ 2 w 54"/>
                  <a:gd name="T5" fmla="*/ 6 h 6"/>
                  <a:gd name="T6" fmla="*/ 0 w 54"/>
                  <a:gd name="T7" fmla="*/ 3 h 6"/>
                  <a:gd name="T8" fmla="*/ 0 w 54"/>
                  <a:gd name="T9" fmla="*/ 3 h 6"/>
                  <a:gd name="T10" fmla="*/ 2 w 54"/>
                  <a:gd name="T11" fmla="*/ 1 h 6"/>
                  <a:gd name="T12" fmla="*/ 52 w 54"/>
                  <a:gd name="T13" fmla="*/ 0 h 6"/>
                  <a:gd name="T14" fmla="*/ 54 w 54"/>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6">
                    <a:moveTo>
                      <a:pt x="54" y="2"/>
                    </a:moveTo>
                    <a:cubicBezTo>
                      <a:pt x="54" y="4"/>
                      <a:pt x="53" y="5"/>
                      <a:pt x="52" y="5"/>
                    </a:cubicBezTo>
                    <a:cubicBezTo>
                      <a:pt x="2" y="6"/>
                      <a:pt x="2" y="6"/>
                      <a:pt x="2" y="6"/>
                    </a:cubicBezTo>
                    <a:cubicBezTo>
                      <a:pt x="1" y="6"/>
                      <a:pt x="0" y="5"/>
                      <a:pt x="0" y="3"/>
                    </a:cubicBezTo>
                    <a:cubicBezTo>
                      <a:pt x="0" y="3"/>
                      <a:pt x="0" y="3"/>
                      <a:pt x="0" y="3"/>
                    </a:cubicBezTo>
                    <a:cubicBezTo>
                      <a:pt x="0" y="2"/>
                      <a:pt x="1" y="1"/>
                      <a:pt x="2" y="1"/>
                    </a:cubicBezTo>
                    <a:cubicBezTo>
                      <a:pt x="52" y="0"/>
                      <a:pt x="52" y="0"/>
                      <a:pt x="52" y="0"/>
                    </a:cubicBezTo>
                    <a:cubicBezTo>
                      <a:pt x="53" y="0"/>
                      <a:pt x="54" y="1"/>
                      <a:pt x="54" y="2"/>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6" name="任意多边形: 形状 85"/>
              <p:cNvSpPr/>
              <p:nvPr/>
            </p:nvSpPr>
            <p:spPr bwMode="auto">
              <a:xfrm>
                <a:off x="4632" y="2952"/>
                <a:ext cx="78" cy="12"/>
              </a:xfrm>
              <a:custGeom>
                <a:avLst/>
                <a:gdLst>
                  <a:gd name="T0" fmla="*/ 40 w 40"/>
                  <a:gd name="T1" fmla="*/ 2 h 6"/>
                  <a:gd name="T2" fmla="*/ 37 w 40"/>
                  <a:gd name="T3" fmla="*/ 5 h 6"/>
                  <a:gd name="T4" fmla="*/ 2 w 40"/>
                  <a:gd name="T5" fmla="*/ 6 h 6"/>
                  <a:gd name="T6" fmla="*/ 0 w 40"/>
                  <a:gd name="T7" fmla="*/ 3 h 6"/>
                  <a:gd name="T8" fmla="*/ 0 w 40"/>
                  <a:gd name="T9" fmla="*/ 3 h 6"/>
                  <a:gd name="T10" fmla="*/ 2 w 40"/>
                  <a:gd name="T11" fmla="*/ 1 h 6"/>
                  <a:gd name="T12" fmla="*/ 37 w 40"/>
                  <a:gd name="T13" fmla="*/ 0 h 6"/>
                  <a:gd name="T14" fmla="*/ 40 w 40"/>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6">
                    <a:moveTo>
                      <a:pt x="40" y="2"/>
                    </a:moveTo>
                    <a:cubicBezTo>
                      <a:pt x="40" y="4"/>
                      <a:pt x="39" y="5"/>
                      <a:pt x="37" y="5"/>
                    </a:cubicBezTo>
                    <a:cubicBezTo>
                      <a:pt x="2" y="6"/>
                      <a:pt x="2" y="6"/>
                      <a:pt x="2" y="6"/>
                    </a:cubicBezTo>
                    <a:cubicBezTo>
                      <a:pt x="1" y="6"/>
                      <a:pt x="0" y="5"/>
                      <a:pt x="0" y="3"/>
                    </a:cubicBezTo>
                    <a:cubicBezTo>
                      <a:pt x="0" y="3"/>
                      <a:pt x="0" y="3"/>
                      <a:pt x="0" y="3"/>
                    </a:cubicBezTo>
                    <a:cubicBezTo>
                      <a:pt x="0" y="2"/>
                      <a:pt x="1" y="1"/>
                      <a:pt x="2" y="1"/>
                    </a:cubicBezTo>
                    <a:cubicBezTo>
                      <a:pt x="37" y="0"/>
                      <a:pt x="37" y="0"/>
                      <a:pt x="37" y="0"/>
                    </a:cubicBezTo>
                    <a:cubicBezTo>
                      <a:pt x="38" y="0"/>
                      <a:pt x="40" y="1"/>
                      <a:pt x="40" y="2"/>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7" name="任意多边形: 形状 86"/>
              <p:cNvSpPr/>
              <p:nvPr/>
            </p:nvSpPr>
            <p:spPr bwMode="auto">
              <a:xfrm>
                <a:off x="4487" y="1393"/>
                <a:ext cx="299" cy="225"/>
              </a:xfrm>
              <a:custGeom>
                <a:avLst/>
                <a:gdLst>
                  <a:gd name="T0" fmla="*/ 128 w 153"/>
                  <a:gd name="T1" fmla="*/ 1 h 115"/>
                  <a:gd name="T2" fmla="*/ 23 w 153"/>
                  <a:gd name="T3" fmla="*/ 3 h 115"/>
                  <a:gd name="T4" fmla="*/ 0 w 153"/>
                  <a:gd name="T5" fmla="*/ 27 h 115"/>
                  <a:gd name="T6" fmla="*/ 1 w 153"/>
                  <a:gd name="T7" fmla="*/ 91 h 115"/>
                  <a:gd name="T8" fmla="*/ 25 w 153"/>
                  <a:gd name="T9" fmla="*/ 114 h 115"/>
                  <a:gd name="T10" fmla="*/ 130 w 153"/>
                  <a:gd name="T11" fmla="*/ 112 h 115"/>
                  <a:gd name="T12" fmla="*/ 153 w 153"/>
                  <a:gd name="T13" fmla="*/ 88 h 115"/>
                  <a:gd name="T14" fmla="*/ 152 w 153"/>
                  <a:gd name="T15" fmla="*/ 24 h 115"/>
                  <a:gd name="T16" fmla="*/ 128 w 153"/>
                  <a:gd name="T17" fmla="*/ 1 h 115"/>
                  <a:gd name="T18" fmla="*/ 23 w 153"/>
                  <a:gd name="T19" fmla="*/ 13 h 115"/>
                  <a:gd name="T20" fmla="*/ 128 w 153"/>
                  <a:gd name="T21" fmla="*/ 11 h 115"/>
                  <a:gd name="T22" fmla="*/ 141 w 153"/>
                  <a:gd name="T23" fmla="*/ 24 h 115"/>
                  <a:gd name="T24" fmla="*/ 142 w 153"/>
                  <a:gd name="T25" fmla="*/ 30 h 115"/>
                  <a:gd name="T26" fmla="*/ 10 w 153"/>
                  <a:gd name="T27" fmla="*/ 33 h 115"/>
                  <a:gd name="T28" fmla="*/ 10 w 153"/>
                  <a:gd name="T29" fmla="*/ 27 h 115"/>
                  <a:gd name="T30" fmla="*/ 23 w 153"/>
                  <a:gd name="T31" fmla="*/ 13 h 115"/>
                  <a:gd name="T32" fmla="*/ 130 w 153"/>
                  <a:gd name="T33" fmla="*/ 102 h 115"/>
                  <a:gd name="T34" fmla="*/ 25 w 153"/>
                  <a:gd name="T35" fmla="*/ 104 h 115"/>
                  <a:gd name="T36" fmla="*/ 12 w 153"/>
                  <a:gd name="T37" fmla="*/ 91 h 115"/>
                  <a:gd name="T38" fmla="*/ 11 w 153"/>
                  <a:gd name="T39" fmla="*/ 58 h 115"/>
                  <a:gd name="T40" fmla="*/ 142 w 153"/>
                  <a:gd name="T41" fmla="*/ 55 h 115"/>
                  <a:gd name="T42" fmla="*/ 143 w 153"/>
                  <a:gd name="T43" fmla="*/ 88 h 115"/>
                  <a:gd name="T44" fmla="*/ 130 w 153"/>
                  <a:gd name="T45" fmla="*/ 10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15">
                    <a:moveTo>
                      <a:pt x="128" y="1"/>
                    </a:moveTo>
                    <a:cubicBezTo>
                      <a:pt x="23" y="3"/>
                      <a:pt x="23" y="3"/>
                      <a:pt x="23" y="3"/>
                    </a:cubicBezTo>
                    <a:cubicBezTo>
                      <a:pt x="10" y="3"/>
                      <a:pt x="0" y="14"/>
                      <a:pt x="0" y="27"/>
                    </a:cubicBezTo>
                    <a:cubicBezTo>
                      <a:pt x="1" y="91"/>
                      <a:pt x="1" y="91"/>
                      <a:pt x="1" y="91"/>
                    </a:cubicBezTo>
                    <a:cubicBezTo>
                      <a:pt x="2" y="104"/>
                      <a:pt x="12" y="115"/>
                      <a:pt x="25" y="114"/>
                    </a:cubicBezTo>
                    <a:cubicBezTo>
                      <a:pt x="130" y="112"/>
                      <a:pt x="130" y="112"/>
                      <a:pt x="130" y="112"/>
                    </a:cubicBezTo>
                    <a:cubicBezTo>
                      <a:pt x="143" y="112"/>
                      <a:pt x="153" y="101"/>
                      <a:pt x="153" y="88"/>
                    </a:cubicBezTo>
                    <a:cubicBezTo>
                      <a:pt x="152" y="24"/>
                      <a:pt x="152" y="24"/>
                      <a:pt x="152" y="24"/>
                    </a:cubicBezTo>
                    <a:cubicBezTo>
                      <a:pt x="151" y="11"/>
                      <a:pt x="141" y="0"/>
                      <a:pt x="128" y="1"/>
                    </a:cubicBezTo>
                    <a:close/>
                    <a:moveTo>
                      <a:pt x="23" y="13"/>
                    </a:moveTo>
                    <a:cubicBezTo>
                      <a:pt x="128" y="11"/>
                      <a:pt x="128" y="11"/>
                      <a:pt x="128" y="11"/>
                    </a:cubicBezTo>
                    <a:cubicBezTo>
                      <a:pt x="135" y="11"/>
                      <a:pt x="141" y="16"/>
                      <a:pt x="141" y="24"/>
                    </a:cubicBezTo>
                    <a:cubicBezTo>
                      <a:pt x="142" y="30"/>
                      <a:pt x="142" y="30"/>
                      <a:pt x="142" y="30"/>
                    </a:cubicBezTo>
                    <a:cubicBezTo>
                      <a:pt x="10" y="33"/>
                      <a:pt x="10" y="33"/>
                      <a:pt x="10" y="33"/>
                    </a:cubicBezTo>
                    <a:cubicBezTo>
                      <a:pt x="10" y="27"/>
                      <a:pt x="10" y="27"/>
                      <a:pt x="10" y="27"/>
                    </a:cubicBezTo>
                    <a:cubicBezTo>
                      <a:pt x="10" y="19"/>
                      <a:pt x="16" y="13"/>
                      <a:pt x="23" y="13"/>
                    </a:cubicBezTo>
                    <a:close/>
                    <a:moveTo>
                      <a:pt x="130" y="102"/>
                    </a:moveTo>
                    <a:cubicBezTo>
                      <a:pt x="25" y="104"/>
                      <a:pt x="25" y="104"/>
                      <a:pt x="25" y="104"/>
                    </a:cubicBezTo>
                    <a:cubicBezTo>
                      <a:pt x="18" y="104"/>
                      <a:pt x="12" y="98"/>
                      <a:pt x="12" y="91"/>
                    </a:cubicBezTo>
                    <a:cubicBezTo>
                      <a:pt x="11" y="58"/>
                      <a:pt x="11" y="58"/>
                      <a:pt x="11" y="58"/>
                    </a:cubicBezTo>
                    <a:cubicBezTo>
                      <a:pt x="142" y="55"/>
                      <a:pt x="142" y="55"/>
                      <a:pt x="142" y="55"/>
                    </a:cubicBezTo>
                    <a:cubicBezTo>
                      <a:pt x="143" y="88"/>
                      <a:pt x="143" y="88"/>
                      <a:pt x="143" y="88"/>
                    </a:cubicBezTo>
                    <a:cubicBezTo>
                      <a:pt x="143" y="96"/>
                      <a:pt x="137" y="102"/>
                      <a:pt x="130" y="102"/>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8" name="任意多边形: 形状 87"/>
              <p:cNvSpPr/>
              <p:nvPr/>
            </p:nvSpPr>
            <p:spPr bwMode="auto">
              <a:xfrm>
                <a:off x="4528" y="1521"/>
                <a:ext cx="145" cy="23"/>
              </a:xfrm>
              <a:custGeom>
                <a:avLst/>
                <a:gdLst>
                  <a:gd name="T0" fmla="*/ 74 w 74"/>
                  <a:gd name="T1" fmla="*/ 5 h 12"/>
                  <a:gd name="T2" fmla="*/ 69 w 74"/>
                  <a:gd name="T3" fmla="*/ 10 h 12"/>
                  <a:gd name="T4" fmla="*/ 5 w 74"/>
                  <a:gd name="T5" fmla="*/ 12 h 12"/>
                  <a:gd name="T6" fmla="*/ 0 w 74"/>
                  <a:gd name="T7" fmla="*/ 6 h 12"/>
                  <a:gd name="T8" fmla="*/ 0 w 74"/>
                  <a:gd name="T9" fmla="*/ 6 h 12"/>
                  <a:gd name="T10" fmla="*/ 5 w 74"/>
                  <a:gd name="T11" fmla="*/ 1 h 12"/>
                  <a:gd name="T12" fmla="*/ 68 w 74"/>
                  <a:gd name="T13" fmla="*/ 0 h 12"/>
                  <a:gd name="T14" fmla="*/ 74 w 74"/>
                  <a:gd name="T15" fmla="*/ 5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12">
                    <a:moveTo>
                      <a:pt x="74" y="5"/>
                    </a:moveTo>
                    <a:cubicBezTo>
                      <a:pt x="74" y="8"/>
                      <a:pt x="71" y="10"/>
                      <a:pt x="69" y="10"/>
                    </a:cubicBezTo>
                    <a:cubicBezTo>
                      <a:pt x="5" y="12"/>
                      <a:pt x="5" y="12"/>
                      <a:pt x="5" y="12"/>
                    </a:cubicBezTo>
                    <a:cubicBezTo>
                      <a:pt x="2" y="12"/>
                      <a:pt x="0" y="9"/>
                      <a:pt x="0" y="6"/>
                    </a:cubicBezTo>
                    <a:cubicBezTo>
                      <a:pt x="0" y="6"/>
                      <a:pt x="0" y="6"/>
                      <a:pt x="0" y="6"/>
                    </a:cubicBezTo>
                    <a:cubicBezTo>
                      <a:pt x="0" y="4"/>
                      <a:pt x="2" y="1"/>
                      <a:pt x="5" y="1"/>
                    </a:cubicBezTo>
                    <a:cubicBezTo>
                      <a:pt x="68" y="0"/>
                      <a:pt x="68" y="0"/>
                      <a:pt x="68" y="0"/>
                    </a:cubicBezTo>
                    <a:cubicBezTo>
                      <a:pt x="71" y="0"/>
                      <a:pt x="74" y="2"/>
                      <a:pt x="74" y="5"/>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9" name="任意多边形: 形状 88"/>
              <p:cNvSpPr/>
              <p:nvPr/>
            </p:nvSpPr>
            <p:spPr bwMode="auto">
              <a:xfrm>
                <a:off x="4528" y="1558"/>
                <a:ext cx="86" cy="21"/>
              </a:xfrm>
              <a:custGeom>
                <a:avLst/>
                <a:gdLst>
                  <a:gd name="T0" fmla="*/ 44 w 44"/>
                  <a:gd name="T1" fmla="*/ 5 h 11"/>
                  <a:gd name="T2" fmla="*/ 39 w 44"/>
                  <a:gd name="T3" fmla="*/ 11 h 11"/>
                  <a:gd name="T4" fmla="*/ 5 w 44"/>
                  <a:gd name="T5" fmla="*/ 11 h 11"/>
                  <a:gd name="T6" fmla="*/ 0 w 44"/>
                  <a:gd name="T7" fmla="*/ 6 h 11"/>
                  <a:gd name="T8" fmla="*/ 0 w 44"/>
                  <a:gd name="T9" fmla="*/ 6 h 11"/>
                  <a:gd name="T10" fmla="*/ 5 w 44"/>
                  <a:gd name="T11" fmla="*/ 1 h 11"/>
                  <a:gd name="T12" fmla="*/ 39 w 44"/>
                  <a:gd name="T13" fmla="*/ 0 h 11"/>
                  <a:gd name="T14" fmla="*/ 44 w 44"/>
                  <a:gd name="T15" fmla="*/ 5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11">
                    <a:moveTo>
                      <a:pt x="44" y="5"/>
                    </a:moveTo>
                    <a:cubicBezTo>
                      <a:pt x="44" y="8"/>
                      <a:pt x="42" y="11"/>
                      <a:pt x="39" y="11"/>
                    </a:cubicBezTo>
                    <a:cubicBezTo>
                      <a:pt x="5" y="11"/>
                      <a:pt x="5" y="11"/>
                      <a:pt x="5" y="11"/>
                    </a:cubicBezTo>
                    <a:cubicBezTo>
                      <a:pt x="3" y="11"/>
                      <a:pt x="0" y="9"/>
                      <a:pt x="0" y="6"/>
                    </a:cubicBezTo>
                    <a:cubicBezTo>
                      <a:pt x="0" y="6"/>
                      <a:pt x="0" y="6"/>
                      <a:pt x="0" y="6"/>
                    </a:cubicBezTo>
                    <a:cubicBezTo>
                      <a:pt x="0" y="3"/>
                      <a:pt x="2" y="1"/>
                      <a:pt x="5" y="1"/>
                    </a:cubicBezTo>
                    <a:cubicBezTo>
                      <a:pt x="39" y="0"/>
                      <a:pt x="39" y="0"/>
                      <a:pt x="39" y="0"/>
                    </a:cubicBezTo>
                    <a:cubicBezTo>
                      <a:pt x="41" y="0"/>
                      <a:pt x="44" y="2"/>
                      <a:pt x="44" y="5"/>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0" name="任意多边形: 形状 89"/>
              <p:cNvSpPr/>
              <p:nvPr/>
            </p:nvSpPr>
            <p:spPr bwMode="auto">
              <a:xfrm>
                <a:off x="3695" y="2893"/>
                <a:ext cx="225" cy="168"/>
              </a:xfrm>
              <a:custGeom>
                <a:avLst/>
                <a:gdLst>
                  <a:gd name="T0" fmla="*/ 95 w 115"/>
                  <a:gd name="T1" fmla="*/ 1 h 86"/>
                  <a:gd name="T2" fmla="*/ 17 w 115"/>
                  <a:gd name="T3" fmla="*/ 2 h 86"/>
                  <a:gd name="T4" fmla="*/ 0 w 115"/>
                  <a:gd name="T5" fmla="*/ 20 h 86"/>
                  <a:gd name="T6" fmla="*/ 1 w 115"/>
                  <a:gd name="T7" fmla="*/ 68 h 86"/>
                  <a:gd name="T8" fmla="*/ 19 w 115"/>
                  <a:gd name="T9" fmla="*/ 86 h 86"/>
                  <a:gd name="T10" fmla="*/ 97 w 115"/>
                  <a:gd name="T11" fmla="*/ 84 h 86"/>
                  <a:gd name="T12" fmla="*/ 114 w 115"/>
                  <a:gd name="T13" fmla="*/ 66 h 86"/>
                  <a:gd name="T14" fmla="*/ 113 w 115"/>
                  <a:gd name="T15" fmla="*/ 18 h 86"/>
                  <a:gd name="T16" fmla="*/ 95 w 115"/>
                  <a:gd name="T17" fmla="*/ 1 h 86"/>
                  <a:gd name="T18" fmla="*/ 17 w 115"/>
                  <a:gd name="T19" fmla="*/ 10 h 86"/>
                  <a:gd name="T20" fmla="*/ 96 w 115"/>
                  <a:gd name="T21" fmla="*/ 8 h 86"/>
                  <a:gd name="T22" fmla="*/ 106 w 115"/>
                  <a:gd name="T23" fmla="*/ 18 h 86"/>
                  <a:gd name="T24" fmla="*/ 106 w 115"/>
                  <a:gd name="T25" fmla="*/ 22 h 86"/>
                  <a:gd name="T26" fmla="*/ 8 w 115"/>
                  <a:gd name="T27" fmla="*/ 25 h 86"/>
                  <a:gd name="T28" fmla="*/ 8 w 115"/>
                  <a:gd name="T29" fmla="*/ 20 h 86"/>
                  <a:gd name="T30" fmla="*/ 17 w 115"/>
                  <a:gd name="T31" fmla="*/ 10 h 86"/>
                  <a:gd name="T32" fmla="*/ 97 w 115"/>
                  <a:gd name="T33" fmla="*/ 76 h 86"/>
                  <a:gd name="T34" fmla="*/ 19 w 115"/>
                  <a:gd name="T35" fmla="*/ 78 h 86"/>
                  <a:gd name="T36" fmla="*/ 9 w 115"/>
                  <a:gd name="T37" fmla="*/ 68 h 86"/>
                  <a:gd name="T38" fmla="*/ 8 w 115"/>
                  <a:gd name="T39" fmla="*/ 43 h 86"/>
                  <a:gd name="T40" fmla="*/ 106 w 115"/>
                  <a:gd name="T41" fmla="*/ 41 h 86"/>
                  <a:gd name="T42" fmla="*/ 107 w 115"/>
                  <a:gd name="T43" fmla="*/ 66 h 86"/>
                  <a:gd name="T44" fmla="*/ 97 w 115"/>
                  <a:gd name="T45" fmla="*/ 7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5" h="86">
                    <a:moveTo>
                      <a:pt x="95" y="1"/>
                    </a:moveTo>
                    <a:cubicBezTo>
                      <a:pt x="17" y="2"/>
                      <a:pt x="17" y="2"/>
                      <a:pt x="17" y="2"/>
                    </a:cubicBezTo>
                    <a:cubicBezTo>
                      <a:pt x="7" y="2"/>
                      <a:pt x="0" y="10"/>
                      <a:pt x="0" y="20"/>
                    </a:cubicBezTo>
                    <a:cubicBezTo>
                      <a:pt x="1" y="68"/>
                      <a:pt x="1" y="68"/>
                      <a:pt x="1" y="68"/>
                    </a:cubicBezTo>
                    <a:cubicBezTo>
                      <a:pt x="1" y="78"/>
                      <a:pt x="9" y="86"/>
                      <a:pt x="19" y="86"/>
                    </a:cubicBezTo>
                    <a:cubicBezTo>
                      <a:pt x="97" y="84"/>
                      <a:pt x="97" y="84"/>
                      <a:pt x="97" y="84"/>
                    </a:cubicBezTo>
                    <a:cubicBezTo>
                      <a:pt x="107" y="84"/>
                      <a:pt x="115" y="76"/>
                      <a:pt x="114" y="66"/>
                    </a:cubicBezTo>
                    <a:cubicBezTo>
                      <a:pt x="113" y="18"/>
                      <a:pt x="113" y="18"/>
                      <a:pt x="113" y="18"/>
                    </a:cubicBezTo>
                    <a:cubicBezTo>
                      <a:pt x="113" y="8"/>
                      <a:pt x="105" y="0"/>
                      <a:pt x="95" y="1"/>
                    </a:cubicBezTo>
                    <a:close/>
                    <a:moveTo>
                      <a:pt x="17" y="10"/>
                    </a:moveTo>
                    <a:cubicBezTo>
                      <a:pt x="96" y="8"/>
                      <a:pt x="96" y="8"/>
                      <a:pt x="96" y="8"/>
                    </a:cubicBezTo>
                    <a:cubicBezTo>
                      <a:pt x="101" y="8"/>
                      <a:pt x="106" y="12"/>
                      <a:pt x="106" y="18"/>
                    </a:cubicBezTo>
                    <a:cubicBezTo>
                      <a:pt x="106" y="22"/>
                      <a:pt x="106" y="22"/>
                      <a:pt x="106" y="22"/>
                    </a:cubicBezTo>
                    <a:cubicBezTo>
                      <a:pt x="8" y="25"/>
                      <a:pt x="8" y="25"/>
                      <a:pt x="8" y="25"/>
                    </a:cubicBezTo>
                    <a:cubicBezTo>
                      <a:pt x="8" y="20"/>
                      <a:pt x="8" y="20"/>
                      <a:pt x="8" y="20"/>
                    </a:cubicBezTo>
                    <a:cubicBezTo>
                      <a:pt x="7" y="15"/>
                      <a:pt x="12" y="10"/>
                      <a:pt x="17" y="10"/>
                    </a:cubicBezTo>
                    <a:close/>
                    <a:moveTo>
                      <a:pt x="97" y="76"/>
                    </a:moveTo>
                    <a:cubicBezTo>
                      <a:pt x="19" y="78"/>
                      <a:pt x="19" y="78"/>
                      <a:pt x="19" y="78"/>
                    </a:cubicBezTo>
                    <a:cubicBezTo>
                      <a:pt x="13" y="78"/>
                      <a:pt x="9" y="74"/>
                      <a:pt x="9" y="68"/>
                    </a:cubicBezTo>
                    <a:cubicBezTo>
                      <a:pt x="8" y="43"/>
                      <a:pt x="8" y="43"/>
                      <a:pt x="8" y="43"/>
                    </a:cubicBezTo>
                    <a:cubicBezTo>
                      <a:pt x="106" y="41"/>
                      <a:pt x="106" y="41"/>
                      <a:pt x="106" y="41"/>
                    </a:cubicBezTo>
                    <a:cubicBezTo>
                      <a:pt x="107" y="66"/>
                      <a:pt x="107" y="66"/>
                      <a:pt x="107" y="66"/>
                    </a:cubicBezTo>
                    <a:cubicBezTo>
                      <a:pt x="107" y="72"/>
                      <a:pt x="103" y="76"/>
                      <a:pt x="97" y="76"/>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1" name="任意多边形: 形状 90"/>
              <p:cNvSpPr/>
              <p:nvPr/>
            </p:nvSpPr>
            <p:spPr bwMode="auto">
              <a:xfrm>
                <a:off x="3725" y="2987"/>
                <a:ext cx="109" cy="18"/>
              </a:xfrm>
              <a:custGeom>
                <a:avLst/>
                <a:gdLst>
                  <a:gd name="T0" fmla="*/ 56 w 56"/>
                  <a:gd name="T1" fmla="*/ 4 h 9"/>
                  <a:gd name="T2" fmla="*/ 52 w 56"/>
                  <a:gd name="T3" fmla="*/ 8 h 9"/>
                  <a:gd name="T4" fmla="*/ 4 w 56"/>
                  <a:gd name="T5" fmla="*/ 9 h 9"/>
                  <a:gd name="T6" fmla="*/ 0 w 56"/>
                  <a:gd name="T7" fmla="*/ 6 h 9"/>
                  <a:gd name="T8" fmla="*/ 0 w 56"/>
                  <a:gd name="T9" fmla="*/ 6 h 9"/>
                  <a:gd name="T10" fmla="*/ 4 w 56"/>
                  <a:gd name="T11" fmla="*/ 2 h 9"/>
                  <a:gd name="T12" fmla="*/ 52 w 56"/>
                  <a:gd name="T13" fmla="*/ 1 h 9"/>
                  <a:gd name="T14" fmla="*/ 56 w 56"/>
                  <a:gd name="T15" fmla="*/ 4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9">
                    <a:moveTo>
                      <a:pt x="56" y="4"/>
                    </a:moveTo>
                    <a:cubicBezTo>
                      <a:pt x="56" y="7"/>
                      <a:pt x="54" y="8"/>
                      <a:pt x="52" y="8"/>
                    </a:cubicBezTo>
                    <a:cubicBezTo>
                      <a:pt x="4" y="9"/>
                      <a:pt x="4" y="9"/>
                      <a:pt x="4" y="9"/>
                    </a:cubicBezTo>
                    <a:cubicBezTo>
                      <a:pt x="2" y="9"/>
                      <a:pt x="1" y="8"/>
                      <a:pt x="0" y="6"/>
                    </a:cubicBezTo>
                    <a:cubicBezTo>
                      <a:pt x="0" y="6"/>
                      <a:pt x="0" y="6"/>
                      <a:pt x="0" y="6"/>
                    </a:cubicBezTo>
                    <a:cubicBezTo>
                      <a:pt x="0" y="3"/>
                      <a:pt x="2" y="2"/>
                      <a:pt x="4" y="2"/>
                    </a:cubicBezTo>
                    <a:cubicBezTo>
                      <a:pt x="52" y="1"/>
                      <a:pt x="52" y="1"/>
                      <a:pt x="52" y="1"/>
                    </a:cubicBezTo>
                    <a:cubicBezTo>
                      <a:pt x="54" y="0"/>
                      <a:pt x="56" y="2"/>
                      <a:pt x="56" y="4"/>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2" name="任意多边形: 形状 91"/>
              <p:cNvSpPr/>
              <p:nvPr/>
            </p:nvSpPr>
            <p:spPr bwMode="auto">
              <a:xfrm>
                <a:off x="3726" y="3016"/>
                <a:ext cx="65" cy="16"/>
              </a:xfrm>
              <a:custGeom>
                <a:avLst/>
                <a:gdLst>
                  <a:gd name="T0" fmla="*/ 32 w 33"/>
                  <a:gd name="T1" fmla="*/ 4 h 8"/>
                  <a:gd name="T2" fmla="*/ 29 w 33"/>
                  <a:gd name="T3" fmla="*/ 8 h 8"/>
                  <a:gd name="T4" fmla="*/ 4 w 33"/>
                  <a:gd name="T5" fmla="*/ 8 h 8"/>
                  <a:gd name="T6" fmla="*/ 0 w 33"/>
                  <a:gd name="T7" fmla="*/ 5 h 8"/>
                  <a:gd name="T8" fmla="*/ 0 w 33"/>
                  <a:gd name="T9" fmla="*/ 5 h 8"/>
                  <a:gd name="T10" fmla="*/ 4 w 33"/>
                  <a:gd name="T11" fmla="*/ 1 h 8"/>
                  <a:gd name="T12" fmla="*/ 29 w 33"/>
                  <a:gd name="T13" fmla="*/ 0 h 8"/>
                  <a:gd name="T14" fmla="*/ 32 w 33"/>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8">
                    <a:moveTo>
                      <a:pt x="32" y="4"/>
                    </a:moveTo>
                    <a:cubicBezTo>
                      <a:pt x="33" y="6"/>
                      <a:pt x="31" y="8"/>
                      <a:pt x="29" y="8"/>
                    </a:cubicBezTo>
                    <a:cubicBezTo>
                      <a:pt x="4" y="8"/>
                      <a:pt x="4" y="8"/>
                      <a:pt x="4" y="8"/>
                    </a:cubicBezTo>
                    <a:cubicBezTo>
                      <a:pt x="2" y="8"/>
                      <a:pt x="0" y="7"/>
                      <a:pt x="0" y="5"/>
                    </a:cubicBezTo>
                    <a:cubicBezTo>
                      <a:pt x="0" y="5"/>
                      <a:pt x="0" y="5"/>
                      <a:pt x="0" y="5"/>
                    </a:cubicBezTo>
                    <a:cubicBezTo>
                      <a:pt x="0" y="2"/>
                      <a:pt x="1" y="1"/>
                      <a:pt x="4" y="1"/>
                    </a:cubicBezTo>
                    <a:cubicBezTo>
                      <a:pt x="29" y="0"/>
                      <a:pt x="29" y="0"/>
                      <a:pt x="29" y="0"/>
                    </a:cubicBezTo>
                    <a:cubicBezTo>
                      <a:pt x="31" y="0"/>
                      <a:pt x="32" y="2"/>
                      <a:pt x="32" y="4"/>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3" name="任意多边形: 形状 92"/>
              <p:cNvSpPr/>
              <p:nvPr/>
            </p:nvSpPr>
            <p:spPr bwMode="auto">
              <a:xfrm>
                <a:off x="3813" y="2647"/>
                <a:ext cx="27" cy="59"/>
              </a:xfrm>
              <a:custGeom>
                <a:avLst/>
                <a:gdLst>
                  <a:gd name="T0" fmla="*/ 2 w 14"/>
                  <a:gd name="T1" fmla="*/ 15 h 30"/>
                  <a:gd name="T2" fmla="*/ 0 w 14"/>
                  <a:gd name="T3" fmla="*/ 19 h 30"/>
                  <a:gd name="T4" fmla="*/ 1 w 14"/>
                  <a:gd name="T5" fmla="*/ 22 h 30"/>
                  <a:gd name="T6" fmla="*/ 2 w 14"/>
                  <a:gd name="T7" fmla="*/ 24 h 30"/>
                  <a:gd name="T8" fmla="*/ 4 w 14"/>
                  <a:gd name="T9" fmla="*/ 25 h 30"/>
                  <a:gd name="T10" fmla="*/ 4 w 14"/>
                  <a:gd name="T11" fmla="*/ 29 h 30"/>
                  <a:gd name="T12" fmla="*/ 5 w 14"/>
                  <a:gd name="T13" fmla="*/ 30 h 30"/>
                  <a:gd name="T14" fmla="*/ 6 w 14"/>
                  <a:gd name="T15" fmla="*/ 29 h 30"/>
                  <a:gd name="T16" fmla="*/ 6 w 14"/>
                  <a:gd name="T17" fmla="*/ 25 h 30"/>
                  <a:gd name="T18" fmla="*/ 8 w 14"/>
                  <a:gd name="T19" fmla="*/ 26 h 30"/>
                  <a:gd name="T20" fmla="*/ 8 w 14"/>
                  <a:gd name="T21" fmla="*/ 29 h 30"/>
                  <a:gd name="T22" fmla="*/ 9 w 14"/>
                  <a:gd name="T23" fmla="*/ 30 h 30"/>
                  <a:gd name="T24" fmla="*/ 10 w 14"/>
                  <a:gd name="T25" fmla="*/ 29 h 30"/>
                  <a:gd name="T26" fmla="*/ 10 w 14"/>
                  <a:gd name="T27" fmla="*/ 26 h 30"/>
                  <a:gd name="T28" fmla="*/ 12 w 14"/>
                  <a:gd name="T29" fmla="*/ 25 h 30"/>
                  <a:gd name="T30" fmla="*/ 14 w 14"/>
                  <a:gd name="T31" fmla="*/ 25 h 30"/>
                  <a:gd name="T32" fmla="*/ 14 w 14"/>
                  <a:gd name="T33" fmla="*/ 24 h 30"/>
                  <a:gd name="T34" fmla="*/ 14 w 14"/>
                  <a:gd name="T35" fmla="*/ 23 h 30"/>
                  <a:gd name="T36" fmla="*/ 14 w 14"/>
                  <a:gd name="T37" fmla="*/ 22 h 30"/>
                  <a:gd name="T38" fmla="*/ 14 w 14"/>
                  <a:gd name="T39" fmla="*/ 21 h 30"/>
                  <a:gd name="T40" fmla="*/ 11 w 14"/>
                  <a:gd name="T41" fmla="*/ 22 h 30"/>
                  <a:gd name="T42" fmla="*/ 10 w 14"/>
                  <a:gd name="T43" fmla="*/ 22 h 30"/>
                  <a:gd name="T44" fmla="*/ 10 w 14"/>
                  <a:gd name="T45" fmla="*/ 15 h 30"/>
                  <a:gd name="T46" fmla="*/ 10 w 14"/>
                  <a:gd name="T47" fmla="*/ 15 h 30"/>
                  <a:gd name="T48" fmla="*/ 12 w 14"/>
                  <a:gd name="T49" fmla="*/ 14 h 30"/>
                  <a:gd name="T50" fmla="*/ 14 w 14"/>
                  <a:gd name="T51" fmla="*/ 12 h 30"/>
                  <a:gd name="T52" fmla="*/ 14 w 14"/>
                  <a:gd name="T53" fmla="*/ 10 h 30"/>
                  <a:gd name="T54" fmla="*/ 14 w 14"/>
                  <a:gd name="T55" fmla="*/ 8 h 30"/>
                  <a:gd name="T56" fmla="*/ 12 w 14"/>
                  <a:gd name="T57" fmla="*/ 6 h 30"/>
                  <a:gd name="T58" fmla="*/ 10 w 14"/>
                  <a:gd name="T59" fmla="*/ 5 h 30"/>
                  <a:gd name="T60" fmla="*/ 10 w 14"/>
                  <a:gd name="T61" fmla="*/ 2 h 30"/>
                  <a:gd name="T62" fmla="*/ 9 w 14"/>
                  <a:gd name="T63" fmla="*/ 1 h 30"/>
                  <a:gd name="T64" fmla="*/ 8 w 14"/>
                  <a:gd name="T65" fmla="*/ 1 h 30"/>
                  <a:gd name="T66" fmla="*/ 8 w 14"/>
                  <a:gd name="T67" fmla="*/ 4 h 30"/>
                  <a:gd name="T68" fmla="*/ 7 w 14"/>
                  <a:gd name="T69" fmla="*/ 4 h 30"/>
                  <a:gd name="T70" fmla="*/ 6 w 14"/>
                  <a:gd name="T71" fmla="*/ 4 h 30"/>
                  <a:gd name="T72" fmla="*/ 7 w 14"/>
                  <a:gd name="T73" fmla="*/ 1 h 30"/>
                  <a:gd name="T74" fmla="*/ 6 w 14"/>
                  <a:gd name="T75" fmla="*/ 0 h 30"/>
                  <a:gd name="T76" fmla="*/ 5 w 14"/>
                  <a:gd name="T77" fmla="*/ 1 h 30"/>
                  <a:gd name="T78" fmla="*/ 5 w 14"/>
                  <a:gd name="T79" fmla="*/ 4 h 30"/>
                  <a:gd name="T80" fmla="*/ 3 w 14"/>
                  <a:gd name="T81" fmla="*/ 4 h 30"/>
                  <a:gd name="T82" fmla="*/ 2 w 14"/>
                  <a:gd name="T83" fmla="*/ 4 h 30"/>
                  <a:gd name="T84" fmla="*/ 2 w 14"/>
                  <a:gd name="T85" fmla="*/ 5 h 30"/>
                  <a:gd name="T86" fmla="*/ 1 w 14"/>
                  <a:gd name="T87" fmla="*/ 5 h 30"/>
                  <a:gd name="T88" fmla="*/ 1 w 14"/>
                  <a:gd name="T89" fmla="*/ 6 h 30"/>
                  <a:gd name="T90" fmla="*/ 2 w 14"/>
                  <a:gd name="T91" fmla="*/ 7 h 30"/>
                  <a:gd name="T92" fmla="*/ 2 w 14"/>
                  <a:gd name="T93" fmla="*/ 8 h 30"/>
                  <a:gd name="T94" fmla="*/ 4 w 14"/>
                  <a:gd name="T95" fmla="*/ 8 h 30"/>
                  <a:gd name="T96" fmla="*/ 5 w 14"/>
                  <a:gd name="T97" fmla="*/ 7 h 30"/>
                  <a:gd name="T98" fmla="*/ 4 w 14"/>
                  <a:gd name="T99" fmla="*/ 14 h 30"/>
                  <a:gd name="T100" fmla="*/ 2 w 14"/>
                  <a:gd name="T101" fmla="*/ 15 h 30"/>
                  <a:gd name="T102" fmla="*/ 6 w 14"/>
                  <a:gd name="T103" fmla="*/ 17 h 30"/>
                  <a:gd name="T104" fmla="*/ 8 w 14"/>
                  <a:gd name="T105" fmla="*/ 16 h 30"/>
                  <a:gd name="T106" fmla="*/ 8 w 14"/>
                  <a:gd name="T107" fmla="*/ 22 h 30"/>
                  <a:gd name="T108" fmla="*/ 6 w 14"/>
                  <a:gd name="T109" fmla="*/ 22 h 30"/>
                  <a:gd name="T110" fmla="*/ 6 w 14"/>
                  <a:gd name="T111" fmla="*/ 17 h 30"/>
                  <a:gd name="T112" fmla="*/ 6 w 14"/>
                  <a:gd name="T113" fmla="*/ 7 h 30"/>
                  <a:gd name="T114" fmla="*/ 8 w 14"/>
                  <a:gd name="T115" fmla="*/ 8 h 30"/>
                  <a:gd name="T116" fmla="*/ 8 w 14"/>
                  <a:gd name="T117" fmla="*/ 12 h 30"/>
                  <a:gd name="T118" fmla="*/ 6 w 14"/>
                  <a:gd name="T119" fmla="*/ 13 h 30"/>
                  <a:gd name="T120" fmla="*/ 6 w 14"/>
                  <a:gd name="T121"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 h="30">
                    <a:moveTo>
                      <a:pt x="2" y="15"/>
                    </a:moveTo>
                    <a:cubicBezTo>
                      <a:pt x="1" y="16"/>
                      <a:pt x="0" y="18"/>
                      <a:pt x="0" y="19"/>
                    </a:cubicBezTo>
                    <a:cubicBezTo>
                      <a:pt x="0" y="20"/>
                      <a:pt x="0" y="21"/>
                      <a:pt x="1" y="22"/>
                    </a:cubicBezTo>
                    <a:cubicBezTo>
                      <a:pt x="1" y="23"/>
                      <a:pt x="2" y="24"/>
                      <a:pt x="2" y="24"/>
                    </a:cubicBezTo>
                    <a:cubicBezTo>
                      <a:pt x="3" y="24"/>
                      <a:pt x="3" y="25"/>
                      <a:pt x="4" y="25"/>
                    </a:cubicBezTo>
                    <a:cubicBezTo>
                      <a:pt x="4" y="29"/>
                      <a:pt x="4" y="29"/>
                      <a:pt x="4" y="29"/>
                    </a:cubicBezTo>
                    <a:cubicBezTo>
                      <a:pt x="4" y="29"/>
                      <a:pt x="4" y="30"/>
                      <a:pt x="5" y="30"/>
                    </a:cubicBezTo>
                    <a:cubicBezTo>
                      <a:pt x="5" y="30"/>
                      <a:pt x="6" y="29"/>
                      <a:pt x="6" y="29"/>
                    </a:cubicBezTo>
                    <a:cubicBezTo>
                      <a:pt x="6" y="25"/>
                      <a:pt x="6" y="25"/>
                      <a:pt x="6" y="25"/>
                    </a:cubicBezTo>
                    <a:cubicBezTo>
                      <a:pt x="7" y="25"/>
                      <a:pt x="7" y="26"/>
                      <a:pt x="8" y="26"/>
                    </a:cubicBezTo>
                    <a:cubicBezTo>
                      <a:pt x="8" y="29"/>
                      <a:pt x="8" y="29"/>
                      <a:pt x="8" y="29"/>
                    </a:cubicBezTo>
                    <a:cubicBezTo>
                      <a:pt x="8" y="29"/>
                      <a:pt x="8" y="30"/>
                      <a:pt x="9" y="30"/>
                    </a:cubicBezTo>
                    <a:cubicBezTo>
                      <a:pt x="9" y="30"/>
                      <a:pt x="10" y="29"/>
                      <a:pt x="10" y="29"/>
                    </a:cubicBezTo>
                    <a:cubicBezTo>
                      <a:pt x="10" y="26"/>
                      <a:pt x="10" y="26"/>
                      <a:pt x="10" y="26"/>
                    </a:cubicBezTo>
                    <a:cubicBezTo>
                      <a:pt x="11" y="26"/>
                      <a:pt x="11" y="25"/>
                      <a:pt x="12" y="25"/>
                    </a:cubicBezTo>
                    <a:cubicBezTo>
                      <a:pt x="13" y="25"/>
                      <a:pt x="14" y="25"/>
                      <a:pt x="14" y="25"/>
                    </a:cubicBezTo>
                    <a:cubicBezTo>
                      <a:pt x="14" y="24"/>
                      <a:pt x="14" y="24"/>
                      <a:pt x="14" y="24"/>
                    </a:cubicBezTo>
                    <a:cubicBezTo>
                      <a:pt x="14" y="23"/>
                      <a:pt x="14" y="23"/>
                      <a:pt x="14" y="23"/>
                    </a:cubicBezTo>
                    <a:cubicBezTo>
                      <a:pt x="14" y="22"/>
                      <a:pt x="14" y="22"/>
                      <a:pt x="14" y="22"/>
                    </a:cubicBezTo>
                    <a:cubicBezTo>
                      <a:pt x="14" y="21"/>
                      <a:pt x="14" y="21"/>
                      <a:pt x="14" y="21"/>
                    </a:cubicBezTo>
                    <a:cubicBezTo>
                      <a:pt x="13" y="21"/>
                      <a:pt x="12" y="22"/>
                      <a:pt x="11" y="22"/>
                    </a:cubicBezTo>
                    <a:cubicBezTo>
                      <a:pt x="11" y="22"/>
                      <a:pt x="10" y="22"/>
                      <a:pt x="10" y="22"/>
                    </a:cubicBezTo>
                    <a:cubicBezTo>
                      <a:pt x="10" y="15"/>
                      <a:pt x="10" y="15"/>
                      <a:pt x="10" y="15"/>
                    </a:cubicBezTo>
                    <a:cubicBezTo>
                      <a:pt x="10" y="15"/>
                      <a:pt x="10" y="15"/>
                      <a:pt x="10" y="15"/>
                    </a:cubicBezTo>
                    <a:cubicBezTo>
                      <a:pt x="11" y="15"/>
                      <a:pt x="12" y="14"/>
                      <a:pt x="12" y="14"/>
                    </a:cubicBezTo>
                    <a:cubicBezTo>
                      <a:pt x="13" y="13"/>
                      <a:pt x="13" y="13"/>
                      <a:pt x="14" y="12"/>
                    </a:cubicBezTo>
                    <a:cubicBezTo>
                      <a:pt x="14" y="12"/>
                      <a:pt x="14" y="11"/>
                      <a:pt x="14" y="10"/>
                    </a:cubicBezTo>
                    <a:cubicBezTo>
                      <a:pt x="14" y="9"/>
                      <a:pt x="14" y="8"/>
                      <a:pt x="14" y="8"/>
                    </a:cubicBezTo>
                    <a:cubicBezTo>
                      <a:pt x="13" y="7"/>
                      <a:pt x="13" y="6"/>
                      <a:pt x="12" y="6"/>
                    </a:cubicBezTo>
                    <a:cubicBezTo>
                      <a:pt x="12" y="5"/>
                      <a:pt x="11" y="5"/>
                      <a:pt x="10" y="5"/>
                    </a:cubicBezTo>
                    <a:cubicBezTo>
                      <a:pt x="10" y="2"/>
                      <a:pt x="10" y="2"/>
                      <a:pt x="10" y="2"/>
                    </a:cubicBezTo>
                    <a:cubicBezTo>
                      <a:pt x="10" y="1"/>
                      <a:pt x="10" y="1"/>
                      <a:pt x="9" y="1"/>
                    </a:cubicBezTo>
                    <a:cubicBezTo>
                      <a:pt x="9" y="1"/>
                      <a:pt x="8" y="1"/>
                      <a:pt x="8" y="1"/>
                    </a:cubicBezTo>
                    <a:cubicBezTo>
                      <a:pt x="8" y="4"/>
                      <a:pt x="8" y="4"/>
                      <a:pt x="8" y="4"/>
                    </a:cubicBezTo>
                    <a:cubicBezTo>
                      <a:pt x="8" y="4"/>
                      <a:pt x="7" y="4"/>
                      <a:pt x="7" y="4"/>
                    </a:cubicBezTo>
                    <a:cubicBezTo>
                      <a:pt x="7" y="4"/>
                      <a:pt x="7" y="4"/>
                      <a:pt x="6" y="4"/>
                    </a:cubicBezTo>
                    <a:cubicBezTo>
                      <a:pt x="7" y="1"/>
                      <a:pt x="7" y="1"/>
                      <a:pt x="7" y="1"/>
                    </a:cubicBezTo>
                    <a:cubicBezTo>
                      <a:pt x="7" y="1"/>
                      <a:pt x="6" y="0"/>
                      <a:pt x="6" y="0"/>
                    </a:cubicBezTo>
                    <a:cubicBezTo>
                      <a:pt x="5" y="0"/>
                      <a:pt x="5" y="1"/>
                      <a:pt x="5" y="1"/>
                    </a:cubicBezTo>
                    <a:cubicBezTo>
                      <a:pt x="5" y="4"/>
                      <a:pt x="5" y="4"/>
                      <a:pt x="5" y="4"/>
                    </a:cubicBezTo>
                    <a:cubicBezTo>
                      <a:pt x="4" y="4"/>
                      <a:pt x="4" y="4"/>
                      <a:pt x="3" y="4"/>
                    </a:cubicBezTo>
                    <a:cubicBezTo>
                      <a:pt x="3" y="4"/>
                      <a:pt x="3" y="4"/>
                      <a:pt x="2" y="4"/>
                    </a:cubicBezTo>
                    <a:cubicBezTo>
                      <a:pt x="2" y="4"/>
                      <a:pt x="2" y="4"/>
                      <a:pt x="2" y="5"/>
                    </a:cubicBezTo>
                    <a:cubicBezTo>
                      <a:pt x="1" y="5"/>
                      <a:pt x="1" y="5"/>
                      <a:pt x="1" y="5"/>
                    </a:cubicBezTo>
                    <a:cubicBezTo>
                      <a:pt x="1" y="6"/>
                      <a:pt x="1" y="6"/>
                      <a:pt x="1" y="6"/>
                    </a:cubicBezTo>
                    <a:cubicBezTo>
                      <a:pt x="2" y="7"/>
                      <a:pt x="2" y="7"/>
                      <a:pt x="2" y="7"/>
                    </a:cubicBezTo>
                    <a:cubicBezTo>
                      <a:pt x="2" y="8"/>
                      <a:pt x="2" y="8"/>
                      <a:pt x="2" y="8"/>
                    </a:cubicBezTo>
                    <a:cubicBezTo>
                      <a:pt x="3" y="8"/>
                      <a:pt x="3" y="8"/>
                      <a:pt x="4" y="8"/>
                    </a:cubicBezTo>
                    <a:cubicBezTo>
                      <a:pt x="4" y="8"/>
                      <a:pt x="4" y="7"/>
                      <a:pt x="5" y="7"/>
                    </a:cubicBezTo>
                    <a:cubicBezTo>
                      <a:pt x="4" y="14"/>
                      <a:pt x="4" y="14"/>
                      <a:pt x="4" y="14"/>
                    </a:cubicBezTo>
                    <a:cubicBezTo>
                      <a:pt x="3" y="14"/>
                      <a:pt x="2" y="15"/>
                      <a:pt x="2" y="15"/>
                    </a:cubicBezTo>
                    <a:close/>
                    <a:moveTo>
                      <a:pt x="6" y="17"/>
                    </a:moveTo>
                    <a:cubicBezTo>
                      <a:pt x="7" y="17"/>
                      <a:pt x="7" y="16"/>
                      <a:pt x="8" y="16"/>
                    </a:cubicBezTo>
                    <a:cubicBezTo>
                      <a:pt x="8" y="22"/>
                      <a:pt x="8" y="22"/>
                      <a:pt x="8" y="22"/>
                    </a:cubicBezTo>
                    <a:cubicBezTo>
                      <a:pt x="7" y="22"/>
                      <a:pt x="7" y="22"/>
                      <a:pt x="6" y="22"/>
                    </a:cubicBezTo>
                    <a:lnTo>
                      <a:pt x="6" y="17"/>
                    </a:lnTo>
                    <a:close/>
                    <a:moveTo>
                      <a:pt x="6" y="7"/>
                    </a:moveTo>
                    <a:cubicBezTo>
                      <a:pt x="7" y="7"/>
                      <a:pt x="8" y="7"/>
                      <a:pt x="8" y="8"/>
                    </a:cubicBezTo>
                    <a:cubicBezTo>
                      <a:pt x="8" y="12"/>
                      <a:pt x="8" y="12"/>
                      <a:pt x="8" y="12"/>
                    </a:cubicBezTo>
                    <a:cubicBezTo>
                      <a:pt x="8" y="12"/>
                      <a:pt x="7" y="12"/>
                      <a:pt x="6" y="13"/>
                    </a:cubicBezTo>
                    <a:lnTo>
                      <a:pt x="6" y="7"/>
                    </a:ln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4" name="任意多边形: 形状 93"/>
              <p:cNvSpPr/>
              <p:nvPr/>
            </p:nvSpPr>
            <p:spPr bwMode="auto">
              <a:xfrm>
                <a:off x="3769" y="2619"/>
                <a:ext cx="116" cy="171"/>
              </a:xfrm>
              <a:custGeom>
                <a:avLst/>
                <a:gdLst>
                  <a:gd name="T0" fmla="*/ 21 w 59"/>
                  <a:gd name="T1" fmla="*/ 57 h 87"/>
                  <a:gd name="T2" fmla="*/ 20 w 59"/>
                  <a:gd name="T3" fmla="*/ 81 h 87"/>
                  <a:gd name="T4" fmla="*/ 25 w 59"/>
                  <a:gd name="T5" fmla="*/ 87 h 87"/>
                  <a:gd name="T6" fmla="*/ 31 w 59"/>
                  <a:gd name="T7" fmla="*/ 87 h 87"/>
                  <a:gd name="T8" fmla="*/ 36 w 59"/>
                  <a:gd name="T9" fmla="*/ 82 h 87"/>
                  <a:gd name="T10" fmla="*/ 37 w 59"/>
                  <a:gd name="T11" fmla="*/ 57 h 87"/>
                  <a:gd name="T12" fmla="*/ 58 w 59"/>
                  <a:gd name="T13" fmla="*/ 30 h 87"/>
                  <a:gd name="T14" fmla="*/ 30 w 59"/>
                  <a:gd name="T15" fmla="*/ 0 h 87"/>
                  <a:gd name="T16" fmla="*/ 1 w 59"/>
                  <a:gd name="T17" fmla="*/ 28 h 87"/>
                  <a:gd name="T18" fmla="*/ 21 w 59"/>
                  <a:gd name="T19" fmla="*/ 57 h 87"/>
                  <a:gd name="T20" fmla="*/ 9 w 59"/>
                  <a:gd name="T21" fmla="*/ 29 h 87"/>
                  <a:gd name="T22" fmla="*/ 30 w 59"/>
                  <a:gd name="T23" fmla="*/ 9 h 87"/>
                  <a:gd name="T24" fmla="*/ 50 w 59"/>
                  <a:gd name="T25" fmla="*/ 30 h 87"/>
                  <a:gd name="T26" fmla="*/ 29 w 59"/>
                  <a:gd name="T27" fmla="*/ 50 h 87"/>
                  <a:gd name="T28" fmla="*/ 9 w 59"/>
                  <a:gd name="T29" fmla="*/ 2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87">
                    <a:moveTo>
                      <a:pt x="21" y="57"/>
                    </a:moveTo>
                    <a:cubicBezTo>
                      <a:pt x="20" y="81"/>
                      <a:pt x="20" y="81"/>
                      <a:pt x="20" y="81"/>
                    </a:cubicBezTo>
                    <a:cubicBezTo>
                      <a:pt x="20" y="84"/>
                      <a:pt x="22" y="87"/>
                      <a:pt x="25" y="87"/>
                    </a:cubicBezTo>
                    <a:cubicBezTo>
                      <a:pt x="31" y="87"/>
                      <a:pt x="31" y="87"/>
                      <a:pt x="31" y="87"/>
                    </a:cubicBezTo>
                    <a:cubicBezTo>
                      <a:pt x="33" y="87"/>
                      <a:pt x="36" y="85"/>
                      <a:pt x="36" y="82"/>
                    </a:cubicBezTo>
                    <a:cubicBezTo>
                      <a:pt x="37" y="57"/>
                      <a:pt x="37" y="57"/>
                      <a:pt x="37" y="57"/>
                    </a:cubicBezTo>
                    <a:cubicBezTo>
                      <a:pt x="49" y="54"/>
                      <a:pt x="58" y="43"/>
                      <a:pt x="58" y="30"/>
                    </a:cubicBezTo>
                    <a:cubicBezTo>
                      <a:pt x="59" y="14"/>
                      <a:pt x="46" y="1"/>
                      <a:pt x="30" y="0"/>
                    </a:cubicBezTo>
                    <a:cubicBezTo>
                      <a:pt x="14" y="0"/>
                      <a:pt x="1" y="12"/>
                      <a:pt x="1" y="28"/>
                    </a:cubicBezTo>
                    <a:cubicBezTo>
                      <a:pt x="0" y="42"/>
                      <a:pt x="9" y="53"/>
                      <a:pt x="21" y="57"/>
                    </a:cubicBezTo>
                    <a:close/>
                    <a:moveTo>
                      <a:pt x="9" y="29"/>
                    </a:moveTo>
                    <a:cubicBezTo>
                      <a:pt x="9" y="17"/>
                      <a:pt x="19" y="8"/>
                      <a:pt x="30" y="9"/>
                    </a:cubicBezTo>
                    <a:cubicBezTo>
                      <a:pt x="41" y="9"/>
                      <a:pt x="50" y="18"/>
                      <a:pt x="50" y="30"/>
                    </a:cubicBezTo>
                    <a:cubicBezTo>
                      <a:pt x="50" y="41"/>
                      <a:pt x="40" y="50"/>
                      <a:pt x="29" y="50"/>
                    </a:cubicBezTo>
                    <a:cubicBezTo>
                      <a:pt x="18" y="49"/>
                      <a:pt x="9" y="40"/>
                      <a:pt x="9" y="29"/>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5" name="任意多边形: 形状 94"/>
              <p:cNvSpPr/>
              <p:nvPr/>
            </p:nvSpPr>
            <p:spPr bwMode="auto">
              <a:xfrm>
                <a:off x="3703" y="2598"/>
                <a:ext cx="209" cy="135"/>
              </a:xfrm>
              <a:custGeom>
                <a:avLst/>
                <a:gdLst>
                  <a:gd name="T0" fmla="*/ 15 w 107"/>
                  <a:gd name="T1" fmla="*/ 1 h 69"/>
                  <a:gd name="T2" fmla="*/ 94 w 107"/>
                  <a:gd name="T3" fmla="*/ 3 h 69"/>
                  <a:gd name="T4" fmla="*/ 107 w 107"/>
                  <a:gd name="T5" fmla="*/ 17 h 69"/>
                  <a:gd name="T6" fmla="*/ 106 w 107"/>
                  <a:gd name="T7" fmla="*/ 55 h 69"/>
                  <a:gd name="T8" fmla="*/ 92 w 107"/>
                  <a:gd name="T9" fmla="*/ 69 h 69"/>
                  <a:gd name="T10" fmla="*/ 86 w 107"/>
                  <a:gd name="T11" fmla="*/ 68 h 69"/>
                  <a:gd name="T12" fmla="*/ 92 w 107"/>
                  <a:gd name="T13" fmla="*/ 63 h 69"/>
                  <a:gd name="T14" fmla="*/ 92 w 107"/>
                  <a:gd name="T15" fmla="*/ 63 h 69"/>
                  <a:gd name="T16" fmla="*/ 100 w 107"/>
                  <a:gd name="T17" fmla="*/ 55 h 69"/>
                  <a:gd name="T18" fmla="*/ 101 w 107"/>
                  <a:gd name="T19" fmla="*/ 17 h 69"/>
                  <a:gd name="T20" fmla="*/ 94 w 107"/>
                  <a:gd name="T21" fmla="*/ 9 h 69"/>
                  <a:gd name="T22" fmla="*/ 15 w 107"/>
                  <a:gd name="T23" fmla="*/ 7 h 69"/>
                  <a:gd name="T24" fmla="*/ 7 w 107"/>
                  <a:gd name="T25" fmla="*/ 14 h 69"/>
                  <a:gd name="T26" fmla="*/ 6 w 107"/>
                  <a:gd name="T27" fmla="*/ 52 h 69"/>
                  <a:gd name="T28" fmla="*/ 13 w 107"/>
                  <a:gd name="T29" fmla="*/ 60 h 69"/>
                  <a:gd name="T30" fmla="*/ 34 w 107"/>
                  <a:gd name="T31" fmla="*/ 61 h 69"/>
                  <a:gd name="T32" fmla="*/ 39 w 107"/>
                  <a:gd name="T33" fmla="*/ 67 h 69"/>
                  <a:gd name="T34" fmla="*/ 13 w 107"/>
                  <a:gd name="T35" fmla="*/ 66 h 69"/>
                  <a:gd name="T36" fmla="*/ 0 w 107"/>
                  <a:gd name="T37" fmla="*/ 52 h 69"/>
                  <a:gd name="T38" fmla="*/ 1 w 107"/>
                  <a:gd name="T39" fmla="*/ 14 h 69"/>
                  <a:gd name="T40" fmla="*/ 15 w 107"/>
                  <a:gd name="T41" fmla="*/ 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7" h="69">
                    <a:moveTo>
                      <a:pt x="15" y="1"/>
                    </a:moveTo>
                    <a:cubicBezTo>
                      <a:pt x="94" y="3"/>
                      <a:pt x="94" y="3"/>
                      <a:pt x="94" y="3"/>
                    </a:cubicBezTo>
                    <a:cubicBezTo>
                      <a:pt x="101" y="3"/>
                      <a:pt x="107" y="9"/>
                      <a:pt x="107" y="17"/>
                    </a:cubicBezTo>
                    <a:cubicBezTo>
                      <a:pt x="106" y="55"/>
                      <a:pt x="106" y="55"/>
                      <a:pt x="106" y="55"/>
                    </a:cubicBezTo>
                    <a:cubicBezTo>
                      <a:pt x="106" y="63"/>
                      <a:pt x="99" y="69"/>
                      <a:pt x="92" y="69"/>
                    </a:cubicBezTo>
                    <a:cubicBezTo>
                      <a:pt x="86" y="68"/>
                      <a:pt x="86" y="68"/>
                      <a:pt x="86" y="68"/>
                    </a:cubicBezTo>
                    <a:cubicBezTo>
                      <a:pt x="89" y="67"/>
                      <a:pt x="90" y="65"/>
                      <a:pt x="92" y="63"/>
                    </a:cubicBezTo>
                    <a:cubicBezTo>
                      <a:pt x="92" y="63"/>
                      <a:pt x="92" y="63"/>
                      <a:pt x="92" y="63"/>
                    </a:cubicBezTo>
                    <a:cubicBezTo>
                      <a:pt x="96" y="63"/>
                      <a:pt x="100" y="59"/>
                      <a:pt x="100" y="55"/>
                    </a:cubicBezTo>
                    <a:cubicBezTo>
                      <a:pt x="101" y="17"/>
                      <a:pt x="101" y="17"/>
                      <a:pt x="101" y="17"/>
                    </a:cubicBezTo>
                    <a:cubicBezTo>
                      <a:pt x="101" y="12"/>
                      <a:pt x="98" y="9"/>
                      <a:pt x="94" y="9"/>
                    </a:cubicBezTo>
                    <a:cubicBezTo>
                      <a:pt x="15" y="7"/>
                      <a:pt x="15" y="7"/>
                      <a:pt x="15" y="7"/>
                    </a:cubicBezTo>
                    <a:cubicBezTo>
                      <a:pt x="11" y="6"/>
                      <a:pt x="7" y="10"/>
                      <a:pt x="7" y="14"/>
                    </a:cubicBezTo>
                    <a:cubicBezTo>
                      <a:pt x="6" y="52"/>
                      <a:pt x="6" y="52"/>
                      <a:pt x="6" y="52"/>
                    </a:cubicBezTo>
                    <a:cubicBezTo>
                      <a:pt x="6" y="57"/>
                      <a:pt x="9" y="60"/>
                      <a:pt x="13" y="60"/>
                    </a:cubicBezTo>
                    <a:cubicBezTo>
                      <a:pt x="34" y="61"/>
                      <a:pt x="34" y="61"/>
                      <a:pt x="34" y="61"/>
                    </a:cubicBezTo>
                    <a:cubicBezTo>
                      <a:pt x="35" y="63"/>
                      <a:pt x="37" y="65"/>
                      <a:pt x="39" y="67"/>
                    </a:cubicBezTo>
                    <a:cubicBezTo>
                      <a:pt x="13" y="66"/>
                      <a:pt x="13" y="66"/>
                      <a:pt x="13" y="66"/>
                    </a:cubicBezTo>
                    <a:cubicBezTo>
                      <a:pt x="6" y="66"/>
                      <a:pt x="0" y="60"/>
                      <a:pt x="0" y="52"/>
                    </a:cubicBezTo>
                    <a:cubicBezTo>
                      <a:pt x="1" y="14"/>
                      <a:pt x="1" y="14"/>
                      <a:pt x="1" y="14"/>
                    </a:cubicBezTo>
                    <a:cubicBezTo>
                      <a:pt x="1" y="6"/>
                      <a:pt x="8" y="0"/>
                      <a:pt x="15" y="1"/>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6" name="任意多边形: 形状 95"/>
              <p:cNvSpPr/>
              <p:nvPr/>
            </p:nvSpPr>
            <p:spPr bwMode="auto">
              <a:xfrm>
                <a:off x="3824" y="2160"/>
                <a:ext cx="141" cy="90"/>
              </a:xfrm>
              <a:custGeom>
                <a:avLst/>
                <a:gdLst>
                  <a:gd name="T0" fmla="*/ 72 w 72"/>
                  <a:gd name="T1" fmla="*/ 1 h 46"/>
                  <a:gd name="T2" fmla="*/ 37 w 72"/>
                  <a:gd name="T3" fmla="*/ 38 h 46"/>
                  <a:gd name="T4" fmla="*/ 24 w 72"/>
                  <a:gd name="T5" fmla="*/ 26 h 46"/>
                  <a:gd name="T6" fmla="*/ 0 w 72"/>
                  <a:gd name="T7" fmla="*/ 46 h 46"/>
                  <a:gd name="T8" fmla="*/ 0 w 72"/>
                  <a:gd name="T9" fmla="*/ 36 h 46"/>
                  <a:gd name="T10" fmla="*/ 24 w 72"/>
                  <a:gd name="T11" fmla="*/ 16 h 46"/>
                  <a:gd name="T12" fmla="*/ 37 w 72"/>
                  <a:gd name="T13" fmla="*/ 29 h 46"/>
                  <a:gd name="T14" fmla="*/ 71 w 72"/>
                  <a:gd name="T15" fmla="*/ 1 h 46"/>
                  <a:gd name="T16" fmla="*/ 72 w 72"/>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46">
                    <a:moveTo>
                      <a:pt x="72" y="1"/>
                    </a:moveTo>
                    <a:cubicBezTo>
                      <a:pt x="37" y="38"/>
                      <a:pt x="37" y="38"/>
                      <a:pt x="37" y="38"/>
                    </a:cubicBezTo>
                    <a:cubicBezTo>
                      <a:pt x="24" y="26"/>
                      <a:pt x="24" y="26"/>
                      <a:pt x="24" y="26"/>
                    </a:cubicBezTo>
                    <a:cubicBezTo>
                      <a:pt x="0" y="46"/>
                      <a:pt x="0" y="46"/>
                      <a:pt x="0" y="46"/>
                    </a:cubicBezTo>
                    <a:cubicBezTo>
                      <a:pt x="0" y="36"/>
                      <a:pt x="0" y="36"/>
                      <a:pt x="0" y="36"/>
                    </a:cubicBezTo>
                    <a:cubicBezTo>
                      <a:pt x="24" y="16"/>
                      <a:pt x="24" y="16"/>
                      <a:pt x="24" y="16"/>
                    </a:cubicBezTo>
                    <a:cubicBezTo>
                      <a:pt x="37" y="29"/>
                      <a:pt x="37" y="29"/>
                      <a:pt x="37" y="29"/>
                    </a:cubicBezTo>
                    <a:cubicBezTo>
                      <a:pt x="71" y="1"/>
                      <a:pt x="71" y="1"/>
                      <a:pt x="71" y="1"/>
                    </a:cubicBezTo>
                    <a:cubicBezTo>
                      <a:pt x="71" y="1"/>
                      <a:pt x="72" y="0"/>
                      <a:pt x="72" y="1"/>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7" name="任意多边形: 形状 96"/>
              <p:cNvSpPr/>
              <p:nvPr/>
            </p:nvSpPr>
            <p:spPr bwMode="auto">
              <a:xfrm>
                <a:off x="3944" y="2258"/>
                <a:ext cx="1" cy="8"/>
              </a:xfrm>
              <a:custGeom>
                <a:avLst/>
                <a:gdLst>
                  <a:gd name="T0" fmla="*/ 0 w 1"/>
                  <a:gd name="T1" fmla="*/ 0 h 4"/>
                  <a:gd name="T2" fmla="*/ 0 w 1"/>
                  <a:gd name="T3" fmla="*/ 4 h 4"/>
                  <a:gd name="T4" fmla="*/ 1 w 1"/>
                  <a:gd name="T5" fmla="*/ 4 h 4"/>
                  <a:gd name="T6" fmla="*/ 1 w 1"/>
                  <a:gd name="T7" fmla="*/ 1 h 4"/>
                  <a:gd name="T8" fmla="*/ 0 w 1"/>
                  <a:gd name="T9" fmla="*/ 0 h 4"/>
                </a:gdLst>
                <a:ahLst/>
                <a:cxnLst>
                  <a:cxn ang="0">
                    <a:pos x="T0" y="T1"/>
                  </a:cxn>
                  <a:cxn ang="0">
                    <a:pos x="T2" y="T3"/>
                  </a:cxn>
                  <a:cxn ang="0">
                    <a:pos x="T4" y="T5"/>
                  </a:cxn>
                  <a:cxn ang="0">
                    <a:pos x="T6" y="T7"/>
                  </a:cxn>
                  <a:cxn ang="0">
                    <a:pos x="T8" y="T9"/>
                  </a:cxn>
                </a:cxnLst>
                <a:rect l="0" t="0" r="r" b="b"/>
                <a:pathLst>
                  <a:path w="1" h="4">
                    <a:moveTo>
                      <a:pt x="0" y="0"/>
                    </a:moveTo>
                    <a:cubicBezTo>
                      <a:pt x="0" y="4"/>
                      <a:pt x="0" y="4"/>
                      <a:pt x="0" y="4"/>
                    </a:cubicBezTo>
                    <a:cubicBezTo>
                      <a:pt x="1" y="4"/>
                      <a:pt x="1" y="4"/>
                      <a:pt x="1" y="4"/>
                    </a:cubicBezTo>
                    <a:cubicBezTo>
                      <a:pt x="1" y="1"/>
                      <a:pt x="1" y="1"/>
                      <a:pt x="1" y="1"/>
                    </a:cubicBezTo>
                    <a:cubicBezTo>
                      <a:pt x="1" y="0"/>
                      <a:pt x="1" y="0"/>
                      <a:pt x="0" y="0"/>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8" name="任意多边形: 形状 97"/>
              <p:cNvSpPr/>
              <p:nvPr/>
            </p:nvSpPr>
            <p:spPr bwMode="auto">
              <a:xfrm>
                <a:off x="3944" y="2246"/>
                <a:ext cx="1" cy="8"/>
              </a:xfrm>
              <a:custGeom>
                <a:avLst/>
                <a:gdLst>
                  <a:gd name="T0" fmla="*/ 1 w 1"/>
                  <a:gd name="T1" fmla="*/ 0 h 4"/>
                  <a:gd name="T2" fmla="*/ 0 w 1"/>
                  <a:gd name="T3" fmla="*/ 0 h 4"/>
                  <a:gd name="T4" fmla="*/ 0 w 1"/>
                  <a:gd name="T5" fmla="*/ 3 h 4"/>
                  <a:gd name="T6" fmla="*/ 1 w 1"/>
                  <a:gd name="T7" fmla="*/ 4 h 4"/>
                  <a:gd name="T8" fmla="*/ 1 w 1"/>
                  <a:gd name="T9" fmla="*/ 0 h 4"/>
                </a:gdLst>
                <a:ahLst/>
                <a:cxnLst>
                  <a:cxn ang="0">
                    <a:pos x="T0" y="T1"/>
                  </a:cxn>
                  <a:cxn ang="0">
                    <a:pos x="T2" y="T3"/>
                  </a:cxn>
                  <a:cxn ang="0">
                    <a:pos x="T4" y="T5"/>
                  </a:cxn>
                  <a:cxn ang="0">
                    <a:pos x="T6" y="T7"/>
                  </a:cxn>
                  <a:cxn ang="0">
                    <a:pos x="T8" y="T9"/>
                  </a:cxn>
                </a:cxnLst>
                <a:rect l="0" t="0" r="r" b="b"/>
                <a:pathLst>
                  <a:path w="1" h="4">
                    <a:moveTo>
                      <a:pt x="1" y="0"/>
                    </a:moveTo>
                    <a:cubicBezTo>
                      <a:pt x="1" y="0"/>
                      <a:pt x="0" y="0"/>
                      <a:pt x="0" y="0"/>
                    </a:cubicBezTo>
                    <a:cubicBezTo>
                      <a:pt x="0" y="3"/>
                      <a:pt x="0" y="3"/>
                      <a:pt x="0" y="3"/>
                    </a:cubicBezTo>
                    <a:cubicBezTo>
                      <a:pt x="0" y="3"/>
                      <a:pt x="1" y="3"/>
                      <a:pt x="1" y="4"/>
                    </a:cubicBezTo>
                    <a:lnTo>
                      <a:pt x="1" y="0"/>
                    </a:ln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9" name="任意多边形: 形状 98"/>
              <p:cNvSpPr/>
              <p:nvPr/>
            </p:nvSpPr>
            <p:spPr bwMode="auto">
              <a:xfrm>
                <a:off x="3824" y="2183"/>
                <a:ext cx="143" cy="106"/>
              </a:xfrm>
              <a:custGeom>
                <a:avLst/>
                <a:gdLst>
                  <a:gd name="T0" fmla="*/ 72 w 73"/>
                  <a:gd name="T1" fmla="*/ 0 h 54"/>
                  <a:gd name="T2" fmla="*/ 66 w 73"/>
                  <a:gd name="T3" fmla="*/ 6 h 54"/>
                  <a:gd name="T4" fmla="*/ 37 w 73"/>
                  <a:gd name="T5" fmla="*/ 37 h 54"/>
                  <a:gd name="T6" fmla="*/ 24 w 73"/>
                  <a:gd name="T7" fmla="*/ 25 h 54"/>
                  <a:gd name="T8" fmla="*/ 0 w 73"/>
                  <a:gd name="T9" fmla="*/ 44 h 54"/>
                  <a:gd name="T10" fmla="*/ 0 w 73"/>
                  <a:gd name="T11" fmla="*/ 48 h 54"/>
                  <a:gd name="T12" fmla="*/ 6 w 73"/>
                  <a:gd name="T13" fmla="*/ 54 h 54"/>
                  <a:gd name="T14" fmla="*/ 68 w 73"/>
                  <a:gd name="T15" fmla="*/ 53 h 54"/>
                  <a:gd name="T16" fmla="*/ 73 w 73"/>
                  <a:gd name="T17" fmla="*/ 46 h 54"/>
                  <a:gd name="T18" fmla="*/ 72 w 73"/>
                  <a:gd name="T19" fmla="*/ 0 h 54"/>
                  <a:gd name="T20" fmla="*/ 66 w 73"/>
                  <a:gd name="T21" fmla="*/ 43 h 54"/>
                  <a:gd name="T22" fmla="*/ 65 w 73"/>
                  <a:gd name="T23" fmla="*/ 44 h 54"/>
                  <a:gd name="T24" fmla="*/ 64 w 73"/>
                  <a:gd name="T25" fmla="*/ 44 h 54"/>
                  <a:gd name="T26" fmla="*/ 64 w 73"/>
                  <a:gd name="T27" fmla="*/ 47 h 54"/>
                  <a:gd name="T28" fmla="*/ 63 w 73"/>
                  <a:gd name="T29" fmla="*/ 48 h 54"/>
                  <a:gd name="T30" fmla="*/ 63 w 73"/>
                  <a:gd name="T31" fmla="*/ 47 h 54"/>
                  <a:gd name="T32" fmla="*/ 63 w 73"/>
                  <a:gd name="T33" fmla="*/ 45 h 54"/>
                  <a:gd name="T34" fmla="*/ 61 w 73"/>
                  <a:gd name="T35" fmla="*/ 45 h 54"/>
                  <a:gd name="T36" fmla="*/ 61 w 73"/>
                  <a:gd name="T37" fmla="*/ 47 h 54"/>
                  <a:gd name="T38" fmla="*/ 61 w 73"/>
                  <a:gd name="T39" fmla="*/ 48 h 54"/>
                  <a:gd name="T40" fmla="*/ 60 w 73"/>
                  <a:gd name="T41" fmla="*/ 47 h 54"/>
                  <a:gd name="T42" fmla="*/ 60 w 73"/>
                  <a:gd name="T43" fmla="*/ 45 h 54"/>
                  <a:gd name="T44" fmla="*/ 58 w 73"/>
                  <a:gd name="T45" fmla="*/ 45 h 54"/>
                  <a:gd name="T46" fmla="*/ 56 w 73"/>
                  <a:gd name="T47" fmla="*/ 44 h 54"/>
                  <a:gd name="T48" fmla="*/ 56 w 73"/>
                  <a:gd name="T49" fmla="*/ 44 h 54"/>
                  <a:gd name="T50" fmla="*/ 56 w 73"/>
                  <a:gd name="T51" fmla="*/ 43 h 54"/>
                  <a:gd name="T52" fmla="*/ 57 w 73"/>
                  <a:gd name="T53" fmla="*/ 42 h 54"/>
                  <a:gd name="T54" fmla="*/ 57 w 73"/>
                  <a:gd name="T55" fmla="*/ 42 h 54"/>
                  <a:gd name="T56" fmla="*/ 59 w 73"/>
                  <a:gd name="T57" fmla="*/ 42 h 54"/>
                  <a:gd name="T58" fmla="*/ 60 w 73"/>
                  <a:gd name="T59" fmla="*/ 42 h 54"/>
                  <a:gd name="T60" fmla="*/ 60 w 73"/>
                  <a:gd name="T61" fmla="*/ 37 h 54"/>
                  <a:gd name="T62" fmla="*/ 59 w 73"/>
                  <a:gd name="T63" fmla="*/ 37 h 54"/>
                  <a:gd name="T64" fmla="*/ 58 w 73"/>
                  <a:gd name="T65" fmla="*/ 36 h 54"/>
                  <a:gd name="T66" fmla="*/ 57 w 73"/>
                  <a:gd name="T67" fmla="*/ 35 h 54"/>
                  <a:gd name="T68" fmla="*/ 57 w 73"/>
                  <a:gd name="T69" fmla="*/ 33 h 54"/>
                  <a:gd name="T70" fmla="*/ 57 w 73"/>
                  <a:gd name="T71" fmla="*/ 32 h 54"/>
                  <a:gd name="T72" fmla="*/ 58 w 73"/>
                  <a:gd name="T73" fmla="*/ 31 h 54"/>
                  <a:gd name="T74" fmla="*/ 59 w 73"/>
                  <a:gd name="T75" fmla="*/ 30 h 54"/>
                  <a:gd name="T76" fmla="*/ 59 w 73"/>
                  <a:gd name="T77" fmla="*/ 27 h 54"/>
                  <a:gd name="T78" fmla="*/ 60 w 73"/>
                  <a:gd name="T79" fmla="*/ 27 h 54"/>
                  <a:gd name="T80" fmla="*/ 61 w 73"/>
                  <a:gd name="T81" fmla="*/ 27 h 54"/>
                  <a:gd name="T82" fmla="*/ 61 w 73"/>
                  <a:gd name="T83" fmla="*/ 29 h 54"/>
                  <a:gd name="T84" fmla="*/ 62 w 73"/>
                  <a:gd name="T85" fmla="*/ 29 h 54"/>
                  <a:gd name="T86" fmla="*/ 62 w 73"/>
                  <a:gd name="T87" fmla="*/ 29 h 54"/>
                  <a:gd name="T88" fmla="*/ 62 w 73"/>
                  <a:gd name="T89" fmla="*/ 27 h 54"/>
                  <a:gd name="T90" fmla="*/ 63 w 73"/>
                  <a:gd name="T91" fmla="*/ 27 h 54"/>
                  <a:gd name="T92" fmla="*/ 64 w 73"/>
                  <a:gd name="T93" fmla="*/ 27 h 54"/>
                  <a:gd name="T94" fmla="*/ 64 w 73"/>
                  <a:gd name="T95" fmla="*/ 29 h 54"/>
                  <a:gd name="T96" fmla="*/ 65 w 73"/>
                  <a:gd name="T97" fmla="*/ 29 h 54"/>
                  <a:gd name="T98" fmla="*/ 65 w 73"/>
                  <a:gd name="T99" fmla="*/ 30 h 54"/>
                  <a:gd name="T100" fmla="*/ 66 w 73"/>
                  <a:gd name="T101" fmla="*/ 30 h 54"/>
                  <a:gd name="T102" fmla="*/ 66 w 73"/>
                  <a:gd name="T103" fmla="*/ 30 h 54"/>
                  <a:gd name="T104" fmla="*/ 66 w 73"/>
                  <a:gd name="T105" fmla="*/ 31 h 54"/>
                  <a:gd name="T106" fmla="*/ 66 w 73"/>
                  <a:gd name="T107" fmla="*/ 32 h 54"/>
                  <a:gd name="T108" fmla="*/ 65 w 73"/>
                  <a:gd name="T109" fmla="*/ 32 h 54"/>
                  <a:gd name="T110" fmla="*/ 64 w 73"/>
                  <a:gd name="T111" fmla="*/ 32 h 54"/>
                  <a:gd name="T112" fmla="*/ 64 w 73"/>
                  <a:gd name="T113" fmla="*/ 32 h 54"/>
                  <a:gd name="T114" fmla="*/ 64 w 73"/>
                  <a:gd name="T115" fmla="*/ 36 h 54"/>
                  <a:gd name="T116" fmla="*/ 66 w 73"/>
                  <a:gd name="T117" fmla="*/ 38 h 54"/>
                  <a:gd name="T118" fmla="*/ 67 w 73"/>
                  <a:gd name="T119" fmla="*/ 40 h 54"/>
                  <a:gd name="T120" fmla="*/ 66 w 73"/>
                  <a:gd name="T121" fmla="*/ 4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 h="54">
                    <a:moveTo>
                      <a:pt x="72" y="0"/>
                    </a:moveTo>
                    <a:cubicBezTo>
                      <a:pt x="66" y="6"/>
                      <a:pt x="66" y="6"/>
                      <a:pt x="66" y="6"/>
                    </a:cubicBezTo>
                    <a:cubicBezTo>
                      <a:pt x="37" y="37"/>
                      <a:pt x="37" y="37"/>
                      <a:pt x="37" y="37"/>
                    </a:cubicBezTo>
                    <a:cubicBezTo>
                      <a:pt x="24" y="25"/>
                      <a:pt x="24" y="25"/>
                      <a:pt x="24" y="25"/>
                    </a:cubicBezTo>
                    <a:cubicBezTo>
                      <a:pt x="0" y="44"/>
                      <a:pt x="0" y="44"/>
                      <a:pt x="0" y="44"/>
                    </a:cubicBezTo>
                    <a:cubicBezTo>
                      <a:pt x="0" y="48"/>
                      <a:pt x="0" y="48"/>
                      <a:pt x="0" y="48"/>
                    </a:cubicBezTo>
                    <a:cubicBezTo>
                      <a:pt x="0" y="53"/>
                      <a:pt x="6" y="54"/>
                      <a:pt x="6" y="54"/>
                    </a:cubicBezTo>
                    <a:cubicBezTo>
                      <a:pt x="6" y="54"/>
                      <a:pt x="62" y="53"/>
                      <a:pt x="68" y="53"/>
                    </a:cubicBezTo>
                    <a:cubicBezTo>
                      <a:pt x="73" y="53"/>
                      <a:pt x="73" y="46"/>
                      <a:pt x="73" y="46"/>
                    </a:cubicBezTo>
                    <a:lnTo>
                      <a:pt x="72" y="0"/>
                    </a:lnTo>
                    <a:close/>
                    <a:moveTo>
                      <a:pt x="66" y="43"/>
                    </a:moveTo>
                    <a:cubicBezTo>
                      <a:pt x="66" y="43"/>
                      <a:pt x="66" y="44"/>
                      <a:pt x="65" y="44"/>
                    </a:cubicBezTo>
                    <a:cubicBezTo>
                      <a:pt x="65" y="44"/>
                      <a:pt x="64" y="44"/>
                      <a:pt x="64" y="44"/>
                    </a:cubicBezTo>
                    <a:cubicBezTo>
                      <a:pt x="64" y="47"/>
                      <a:pt x="64" y="47"/>
                      <a:pt x="64" y="47"/>
                    </a:cubicBezTo>
                    <a:cubicBezTo>
                      <a:pt x="64" y="48"/>
                      <a:pt x="64" y="48"/>
                      <a:pt x="63" y="48"/>
                    </a:cubicBezTo>
                    <a:cubicBezTo>
                      <a:pt x="63" y="48"/>
                      <a:pt x="63" y="48"/>
                      <a:pt x="63" y="47"/>
                    </a:cubicBezTo>
                    <a:cubicBezTo>
                      <a:pt x="63" y="45"/>
                      <a:pt x="63" y="45"/>
                      <a:pt x="63" y="45"/>
                    </a:cubicBezTo>
                    <a:cubicBezTo>
                      <a:pt x="62" y="45"/>
                      <a:pt x="62" y="45"/>
                      <a:pt x="61" y="45"/>
                    </a:cubicBezTo>
                    <a:cubicBezTo>
                      <a:pt x="61" y="47"/>
                      <a:pt x="61" y="47"/>
                      <a:pt x="61" y="47"/>
                    </a:cubicBezTo>
                    <a:cubicBezTo>
                      <a:pt x="61" y="48"/>
                      <a:pt x="61" y="48"/>
                      <a:pt x="61" y="48"/>
                    </a:cubicBezTo>
                    <a:cubicBezTo>
                      <a:pt x="60" y="48"/>
                      <a:pt x="60" y="48"/>
                      <a:pt x="60" y="47"/>
                    </a:cubicBezTo>
                    <a:cubicBezTo>
                      <a:pt x="60" y="45"/>
                      <a:pt x="60" y="45"/>
                      <a:pt x="60" y="45"/>
                    </a:cubicBezTo>
                    <a:cubicBezTo>
                      <a:pt x="59" y="45"/>
                      <a:pt x="59" y="45"/>
                      <a:pt x="58" y="45"/>
                    </a:cubicBezTo>
                    <a:cubicBezTo>
                      <a:pt x="57" y="44"/>
                      <a:pt x="57" y="44"/>
                      <a:pt x="56" y="44"/>
                    </a:cubicBezTo>
                    <a:cubicBezTo>
                      <a:pt x="56" y="44"/>
                      <a:pt x="56" y="44"/>
                      <a:pt x="56" y="44"/>
                    </a:cubicBezTo>
                    <a:cubicBezTo>
                      <a:pt x="56" y="43"/>
                      <a:pt x="56" y="43"/>
                      <a:pt x="56" y="43"/>
                    </a:cubicBezTo>
                    <a:cubicBezTo>
                      <a:pt x="56" y="42"/>
                      <a:pt x="57" y="42"/>
                      <a:pt x="57" y="42"/>
                    </a:cubicBezTo>
                    <a:cubicBezTo>
                      <a:pt x="57" y="42"/>
                      <a:pt x="57" y="42"/>
                      <a:pt x="57" y="42"/>
                    </a:cubicBezTo>
                    <a:cubicBezTo>
                      <a:pt x="57" y="42"/>
                      <a:pt x="58" y="42"/>
                      <a:pt x="59" y="42"/>
                    </a:cubicBezTo>
                    <a:cubicBezTo>
                      <a:pt x="59" y="42"/>
                      <a:pt x="59" y="42"/>
                      <a:pt x="60" y="42"/>
                    </a:cubicBezTo>
                    <a:cubicBezTo>
                      <a:pt x="60" y="37"/>
                      <a:pt x="60" y="37"/>
                      <a:pt x="60" y="37"/>
                    </a:cubicBezTo>
                    <a:cubicBezTo>
                      <a:pt x="60" y="37"/>
                      <a:pt x="59" y="37"/>
                      <a:pt x="59" y="37"/>
                    </a:cubicBezTo>
                    <a:cubicBezTo>
                      <a:pt x="59" y="37"/>
                      <a:pt x="58" y="37"/>
                      <a:pt x="58" y="36"/>
                    </a:cubicBezTo>
                    <a:cubicBezTo>
                      <a:pt x="58" y="36"/>
                      <a:pt x="57" y="36"/>
                      <a:pt x="57" y="35"/>
                    </a:cubicBezTo>
                    <a:cubicBezTo>
                      <a:pt x="57" y="35"/>
                      <a:pt x="57" y="34"/>
                      <a:pt x="57" y="33"/>
                    </a:cubicBezTo>
                    <a:cubicBezTo>
                      <a:pt x="57" y="33"/>
                      <a:pt x="57" y="32"/>
                      <a:pt x="57" y="32"/>
                    </a:cubicBezTo>
                    <a:cubicBezTo>
                      <a:pt x="57" y="31"/>
                      <a:pt x="57" y="31"/>
                      <a:pt x="58" y="31"/>
                    </a:cubicBezTo>
                    <a:cubicBezTo>
                      <a:pt x="58" y="30"/>
                      <a:pt x="59" y="30"/>
                      <a:pt x="59" y="30"/>
                    </a:cubicBezTo>
                    <a:cubicBezTo>
                      <a:pt x="59" y="27"/>
                      <a:pt x="59" y="27"/>
                      <a:pt x="59" y="27"/>
                    </a:cubicBezTo>
                    <a:cubicBezTo>
                      <a:pt x="59" y="27"/>
                      <a:pt x="60" y="27"/>
                      <a:pt x="60" y="27"/>
                    </a:cubicBezTo>
                    <a:cubicBezTo>
                      <a:pt x="60" y="27"/>
                      <a:pt x="61" y="27"/>
                      <a:pt x="61" y="27"/>
                    </a:cubicBezTo>
                    <a:cubicBezTo>
                      <a:pt x="61" y="29"/>
                      <a:pt x="61" y="29"/>
                      <a:pt x="61" y="29"/>
                    </a:cubicBezTo>
                    <a:cubicBezTo>
                      <a:pt x="61" y="29"/>
                      <a:pt x="62" y="29"/>
                      <a:pt x="62" y="29"/>
                    </a:cubicBezTo>
                    <a:cubicBezTo>
                      <a:pt x="62" y="29"/>
                      <a:pt x="62" y="29"/>
                      <a:pt x="62" y="29"/>
                    </a:cubicBezTo>
                    <a:cubicBezTo>
                      <a:pt x="62" y="27"/>
                      <a:pt x="62" y="27"/>
                      <a:pt x="62" y="27"/>
                    </a:cubicBezTo>
                    <a:cubicBezTo>
                      <a:pt x="62" y="27"/>
                      <a:pt x="62" y="27"/>
                      <a:pt x="63" y="27"/>
                    </a:cubicBezTo>
                    <a:cubicBezTo>
                      <a:pt x="63" y="27"/>
                      <a:pt x="64" y="27"/>
                      <a:pt x="64" y="27"/>
                    </a:cubicBezTo>
                    <a:cubicBezTo>
                      <a:pt x="64" y="29"/>
                      <a:pt x="64" y="29"/>
                      <a:pt x="64" y="29"/>
                    </a:cubicBezTo>
                    <a:cubicBezTo>
                      <a:pt x="64" y="29"/>
                      <a:pt x="64" y="29"/>
                      <a:pt x="65" y="29"/>
                    </a:cubicBezTo>
                    <a:cubicBezTo>
                      <a:pt x="65" y="29"/>
                      <a:pt x="65" y="29"/>
                      <a:pt x="65" y="30"/>
                    </a:cubicBezTo>
                    <a:cubicBezTo>
                      <a:pt x="65" y="30"/>
                      <a:pt x="66" y="30"/>
                      <a:pt x="66" y="30"/>
                    </a:cubicBezTo>
                    <a:cubicBezTo>
                      <a:pt x="66" y="30"/>
                      <a:pt x="66" y="30"/>
                      <a:pt x="66" y="30"/>
                    </a:cubicBezTo>
                    <a:cubicBezTo>
                      <a:pt x="66" y="30"/>
                      <a:pt x="66" y="31"/>
                      <a:pt x="66" y="31"/>
                    </a:cubicBezTo>
                    <a:cubicBezTo>
                      <a:pt x="66" y="31"/>
                      <a:pt x="66" y="32"/>
                      <a:pt x="66" y="32"/>
                    </a:cubicBezTo>
                    <a:cubicBezTo>
                      <a:pt x="65" y="32"/>
                      <a:pt x="65" y="32"/>
                      <a:pt x="65" y="32"/>
                    </a:cubicBezTo>
                    <a:cubicBezTo>
                      <a:pt x="65" y="32"/>
                      <a:pt x="64" y="32"/>
                      <a:pt x="64" y="32"/>
                    </a:cubicBezTo>
                    <a:cubicBezTo>
                      <a:pt x="64" y="32"/>
                      <a:pt x="64" y="32"/>
                      <a:pt x="64" y="32"/>
                    </a:cubicBezTo>
                    <a:cubicBezTo>
                      <a:pt x="64" y="36"/>
                      <a:pt x="64" y="36"/>
                      <a:pt x="64" y="36"/>
                    </a:cubicBezTo>
                    <a:cubicBezTo>
                      <a:pt x="65" y="37"/>
                      <a:pt x="65" y="37"/>
                      <a:pt x="66" y="38"/>
                    </a:cubicBezTo>
                    <a:cubicBezTo>
                      <a:pt x="66" y="38"/>
                      <a:pt x="67" y="39"/>
                      <a:pt x="67" y="40"/>
                    </a:cubicBezTo>
                    <a:cubicBezTo>
                      <a:pt x="67" y="41"/>
                      <a:pt x="67" y="42"/>
                      <a:pt x="66" y="43"/>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0" name="任意多边形: 形状 99"/>
              <p:cNvSpPr/>
              <p:nvPr/>
            </p:nvSpPr>
            <p:spPr bwMode="auto">
              <a:xfrm>
                <a:off x="4102" y="1478"/>
                <a:ext cx="170" cy="107"/>
              </a:xfrm>
              <a:custGeom>
                <a:avLst/>
                <a:gdLst>
                  <a:gd name="T0" fmla="*/ 87 w 87"/>
                  <a:gd name="T1" fmla="*/ 2 h 55"/>
                  <a:gd name="T2" fmla="*/ 44 w 87"/>
                  <a:gd name="T3" fmla="*/ 46 h 55"/>
                  <a:gd name="T4" fmla="*/ 28 w 87"/>
                  <a:gd name="T5" fmla="*/ 31 h 55"/>
                  <a:gd name="T6" fmla="*/ 0 w 87"/>
                  <a:gd name="T7" fmla="*/ 55 h 55"/>
                  <a:gd name="T8" fmla="*/ 0 w 87"/>
                  <a:gd name="T9" fmla="*/ 43 h 55"/>
                  <a:gd name="T10" fmla="*/ 28 w 87"/>
                  <a:gd name="T11" fmla="*/ 20 h 55"/>
                  <a:gd name="T12" fmla="*/ 44 w 87"/>
                  <a:gd name="T13" fmla="*/ 35 h 55"/>
                  <a:gd name="T14" fmla="*/ 86 w 87"/>
                  <a:gd name="T15" fmla="*/ 1 h 55"/>
                  <a:gd name="T16" fmla="*/ 87 w 87"/>
                  <a:gd name="T17" fmla="*/ 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55">
                    <a:moveTo>
                      <a:pt x="87" y="2"/>
                    </a:moveTo>
                    <a:cubicBezTo>
                      <a:pt x="44" y="46"/>
                      <a:pt x="44" y="46"/>
                      <a:pt x="44" y="46"/>
                    </a:cubicBezTo>
                    <a:cubicBezTo>
                      <a:pt x="28" y="31"/>
                      <a:pt x="28" y="31"/>
                      <a:pt x="28" y="31"/>
                    </a:cubicBezTo>
                    <a:cubicBezTo>
                      <a:pt x="0" y="55"/>
                      <a:pt x="0" y="55"/>
                      <a:pt x="0" y="55"/>
                    </a:cubicBezTo>
                    <a:cubicBezTo>
                      <a:pt x="0" y="43"/>
                      <a:pt x="0" y="43"/>
                      <a:pt x="0" y="43"/>
                    </a:cubicBezTo>
                    <a:cubicBezTo>
                      <a:pt x="28" y="20"/>
                      <a:pt x="28" y="20"/>
                      <a:pt x="28" y="20"/>
                    </a:cubicBezTo>
                    <a:cubicBezTo>
                      <a:pt x="44" y="35"/>
                      <a:pt x="44" y="35"/>
                      <a:pt x="44" y="35"/>
                    </a:cubicBezTo>
                    <a:cubicBezTo>
                      <a:pt x="86" y="1"/>
                      <a:pt x="86" y="1"/>
                      <a:pt x="86" y="1"/>
                    </a:cubicBezTo>
                    <a:cubicBezTo>
                      <a:pt x="86" y="1"/>
                      <a:pt x="87" y="0"/>
                      <a:pt x="87" y="2"/>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1" name="任意多边形: 形状 100"/>
              <p:cNvSpPr/>
              <p:nvPr/>
            </p:nvSpPr>
            <p:spPr bwMode="auto">
              <a:xfrm>
                <a:off x="4245" y="1595"/>
                <a:ext cx="4" cy="10"/>
              </a:xfrm>
              <a:custGeom>
                <a:avLst/>
                <a:gdLst>
                  <a:gd name="T0" fmla="*/ 0 w 2"/>
                  <a:gd name="T1" fmla="*/ 0 h 5"/>
                  <a:gd name="T2" fmla="*/ 0 w 2"/>
                  <a:gd name="T3" fmla="*/ 5 h 5"/>
                  <a:gd name="T4" fmla="*/ 2 w 2"/>
                  <a:gd name="T5" fmla="*/ 5 h 5"/>
                  <a:gd name="T6" fmla="*/ 2 w 2"/>
                  <a:gd name="T7" fmla="*/ 1 h 5"/>
                  <a:gd name="T8" fmla="*/ 0 w 2"/>
                  <a:gd name="T9" fmla="*/ 0 h 5"/>
                </a:gdLst>
                <a:ahLst/>
                <a:cxnLst>
                  <a:cxn ang="0">
                    <a:pos x="T0" y="T1"/>
                  </a:cxn>
                  <a:cxn ang="0">
                    <a:pos x="T2" y="T3"/>
                  </a:cxn>
                  <a:cxn ang="0">
                    <a:pos x="T4" y="T5"/>
                  </a:cxn>
                  <a:cxn ang="0">
                    <a:pos x="T6" y="T7"/>
                  </a:cxn>
                  <a:cxn ang="0">
                    <a:pos x="T8" y="T9"/>
                  </a:cxn>
                </a:cxnLst>
                <a:rect l="0" t="0" r="r" b="b"/>
                <a:pathLst>
                  <a:path w="2" h="5">
                    <a:moveTo>
                      <a:pt x="0" y="0"/>
                    </a:moveTo>
                    <a:cubicBezTo>
                      <a:pt x="0" y="5"/>
                      <a:pt x="0" y="5"/>
                      <a:pt x="0" y="5"/>
                    </a:cubicBezTo>
                    <a:cubicBezTo>
                      <a:pt x="1" y="5"/>
                      <a:pt x="2" y="5"/>
                      <a:pt x="2" y="5"/>
                    </a:cubicBezTo>
                    <a:cubicBezTo>
                      <a:pt x="2" y="1"/>
                      <a:pt x="2" y="1"/>
                      <a:pt x="2" y="1"/>
                    </a:cubicBezTo>
                    <a:cubicBezTo>
                      <a:pt x="2" y="1"/>
                      <a:pt x="1" y="0"/>
                      <a:pt x="0" y="0"/>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2" name="任意多边形: 形状 101"/>
              <p:cNvSpPr/>
              <p:nvPr/>
            </p:nvSpPr>
            <p:spPr bwMode="auto">
              <a:xfrm>
                <a:off x="4245" y="1579"/>
                <a:ext cx="4" cy="10"/>
              </a:xfrm>
              <a:custGeom>
                <a:avLst/>
                <a:gdLst>
                  <a:gd name="T0" fmla="*/ 2 w 2"/>
                  <a:gd name="T1" fmla="*/ 0 h 5"/>
                  <a:gd name="T2" fmla="*/ 0 w 2"/>
                  <a:gd name="T3" fmla="*/ 1 h 5"/>
                  <a:gd name="T4" fmla="*/ 0 w 2"/>
                  <a:gd name="T5" fmla="*/ 4 h 5"/>
                  <a:gd name="T6" fmla="*/ 2 w 2"/>
                  <a:gd name="T7" fmla="*/ 5 h 5"/>
                  <a:gd name="T8" fmla="*/ 2 w 2"/>
                  <a:gd name="T9" fmla="*/ 0 h 5"/>
                </a:gdLst>
                <a:ahLst/>
                <a:cxnLst>
                  <a:cxn ang="0">
                    <a:pos x="T0" y="T1"/>
                  </a:cxn>
                  <a:cxn ang="0">
                    <a:pos x="T2" y="T3"/>
                  </a:cxn>
                  <a:cxn ang="0">
                    <a:pos x="T4" y="T5"/>
                  </a:cxn>
                  <a:cxn ang="0">
                    <a:pos x="T6" y="T7"/>
                  </a:cxn>
                  <a:cxn ang="0">
                    <a:pos x="T8" y="T9"/>
                  </a:cxn>
                </a:cxnLst>
                <a:rect l="0" t="0" r="r" b="b"/>
                <a:pathLst>
                  <a:path w="2" h="5">
                    <a:moveTo>
                      <a:pt x="2" y="0"/>
                    </a:moveTo>
                    <a:cubicBezTo>
                      <a:pt x="1" y="0"/>
                      <a:pt x="1" y="0"/>
                      <a:pt x="0" y="1"/>
                    </a:cubicBezTo>
                    <a:cubicBezTo>
                      <a:pt x="0" y="4"/>
                      <a:pt x="0" y="4"/>
                      <a:pt x="0" y="4"/>
                    </a:cubicBezTo>
                    <a:cubicBezTo>
                      <a:pt x="1" y="5"/>
                      <a:pt x="1" y="5"/>
                      <a:pt x="2" y="5"/>
                    </a:cubicBezTo>
                    <a:lnTo>
                      <a:pt x="2" y="0"/>
                    </a:ln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3" name="任意多边形: 形状 102"/>
              <p:cNvSpPr/>
              <p:nvPr/>
            </p:nvSpPr>
            <p:spPr bwMode="auto">
              <a:xfrm>
                <a:off x="4102" y="1505"/>
                <a:ext cx="172" cy="127"/>
              </a:xfrm>
              <a:custGeom>
                <a:avLst/>
                <a:gdLst>
                  <a:gd name="T0" fmla="*/ 87 w 88"/>
                  <a:gd name="T1" fmla="*/ 0 h 65"/>
                  <a:gd name="T2" fmla="*/ 80 w 88"/>
                  <a:gd name="T3" fmla="*/ 8 h 65"/>
                  <a:gd name="T4" fmla="*/ 44 w 88"/>
                  <a:gd name="T5" fmla="*/ 45 h 65"/>
                  <a:gd name="T6" fmla="*/ 29 w 88"/>
                  <a:gd name="T7" fmla="*/ 30 h 65"/>
                  <a:gd name="T8" fmla="*/ 0 w 88"/>
                  <a:gd name="T9" fmla="*/ 53 h 65"/>
                  <a:gd name="T10" fmla="*/ 0 w 88"/>
                  <a:gd name="T11" fmla="*/ 58 h 65"/>
                  <a:gd name="T12" fmla="*/ 7 w 88"/>
                  <a:gd name="T13" fmla="*/ 65 h 65"/>
                  <a:gd name="T14" fmla="*/ 82 w 88"/>
                  <a:gd name="T15" fmla="*/ 64 h 65"/>
                  <a:gd name="T16" fmla="*/ 88 w 88"/>
                  <a:gd name="T17" fmla="*/ 56 h 65"/>
                  <a:gd name="T18" fmla="*/ 87 w 88"/>
                  <a:gd name="T19" fmla="*/ 0 h 65"/>
                  <a:gd name="T20" fmla="*/ 80 w 88"/>
                  <a:gd name="T21" fmla="*/ 51 h 65"/>
                  <a:gd name="T22" fmla="*/ 78 w 88"/>
                  <a:gd name="T23" fmla="*/ 53 h 65"/>
                  <a:gd name="T24" fmla="*/ 77 w 88"/>
                  <a:gd name="T25" fmla="*/ 54 h 65"/>
                  <a:gd name="T26" fmla="*/ 77 w 88"/>
                  <a:gd name="T27" fmla="*/ 57 h 65"/>
                  <a:gd name="T28" fmla="*/ 76 w 88"/>
                  <a:gd name="T29" fmla="*/ 58 h 65"/>
                  <a:gd name="T30" fmla="*/ 75 w 88"/>
                  <a:gd name="T31" fmla="*/ 57 h 65"/>
                  <a:gd name="T32" fmla="*/ 75 w 88"/>
                  <a:gd name="T33" fmla="*/ 54 h 65"/>
                  <a:gd name="T34" fmla="*/ 74 w 88"/>
                  <a:gd name="T35" fmla="*/ 54 h 65"/>
                  <a:gd name="T36" fmla="*/ 74 w 88"/>
                  <a:gd name="T37" fmla="*/ 57 h 65"/>
                  <a:gd name="T38" fmla="*/ 73 w 88"/>
                  <a:gd name="T39" fmla="*/ 58 h 65"/>
                  <a:gd name="T40" fmla="*/ 72 w 88"/>
                  <a:gd name="T41" fmla="*/ 57 h 65"/>
                  <a:gd name="T42" fmla="*/ 72 w 88"/>
                  <a:gd name="T43" fmla="*/ 54 h 65"/>
                  <a:gd name="T44" fmla="*/ 70 w 88"/>
                  <a:gd name="T45" fmla="*/ 54 h 65"/>
                  <a:gd name="T46" fmla="*/ 68 w 88"/>
                  <a:gd name="T47" fmla="*/ 53 h 65"/>
                  <a:gd name="T48" fmla="*/ 68 w 88"/>
                  <a:gd name="T49" fmla="*/ 53 h 65"/>
                  <a:gd name="T50" fmla="*/ 68 w 88"/>
                  <a:gd name="T51" fmla="*/ 52 h 65"/>
                  <a:gd name="T52" fmla="*/ 68 w 88"/>
                  <a:gd name="T53" fmla="*/ 51 h 65"/>
                  <a:gd name="T54" fmla="*/ 69 w 88"/>
                  <a:gd name="T55" fmla="*/ 50 h 65"/>
                  <a:gd name="T56" fmla="*/ 70 w 88"/>
                  <a:gd name="T57" fmla="*/ 51 h 65"/>
                  <a:gd name="T58" fmla="*/ 72 w 88"/>
                  <a:gd name="T59" fmla="*/ 51 h 65"/>
                  <a:gd name="T60" fmla="*/ 72 w 88"/>
                  <a:gd name="T61" fmla="*/ 45 h 65"/>
                  <a:gd name="T62" fmla="*/ 71 w 88"/>
                  <a:gd name="T63" fmla="*/ 45 h 65"/>
                  <a:gd name="T64" fmla="*/ 70 w 88"/>
                  <a:gd name="T65" fmla="*/ 44 h 65"/>
                  <a:gd name="T66" fmla="*/ 69 w 88"/>
                  <a:gd name="T67" fmla="*/ 43 h 65"/>
                  <a:gd name="T68" fmla="*/ 68 w 88"/>
                  <a:gd name="T69" fmla="*/ 40 h 65"/>
                  <a:gd name="T70" fmla="*/ 68 w 88"/>
                  <a:gd name="T71" fmla="*/ 39 h 65"/>
                  <a:gd name="T72" fmla="*/ 70 w 88"/>
                  <a:gd name="T73" fmla="*/ 37 h 65"/>
                  <a:gd name="T74" fmla="*/ 72 w 88"/>
                  <a:gd name="T75" fmla="*/ 36 h 65"/>
                  <a:gd name="T76" fmla="*/ 71 w 88"/>
                  <a:gd name="T77" fmla="*/ 33 h 65"/>
                  <a:gd name="T78" fmla="*/ 72 w 88"/>
                  <a:gd name="T79" fmla="*/ 32 h 65"/>
                  <a:gd name="T80" fmla="*/ 73 w 88"/>
                  <a:gd name="T81" fmla="*/ 33 h 65"/>
                  <a:gd name="T82" fmla="*/ 73 w 88"/>
                  <a:gd name="T83" fmla="*/ 36 h 65"/>
                  <a:gd name="T84" fmla="*/ 75 w 88"/>
                  <a:gd name="T85" fmla="*/ 36 h 65"/>
                  <a:gd name="T86" fmla="*/ 75 w 88"/>
                  <a:gd name="T87" fmla="*/ 36 h 65"/>
                  <a:gd name="T88" fmla="*/ 75 w 88"/>
                  <a:gd name="T89" fmla="*/ 33 h 65"/>
                  <a:gd name="T90" fmla="*/ 76 w 88"/>
                  <a:gd name="T91" fmla="*/ 32 h 65"/>
                  <a:gd name="T92" fmla="*/ 76 w 88"/>
                  <a:gd name="T93" fmla="*/ 33 h 65"/>
                  <a:gd name="T94" fmla="*/ 76 w 88"/>
                  <a:gd name="T95" fmla="*/ 36 h 65"/>
                  <a:gd name="T96" fmla="*/ 78 w 88"/>
                  <a:gd name="T97" fmla="*/ 36 h 65"/>
                  <a:gd name="T98" fmla="*/ 78 w 88"/>
                  <a:gd name="T99" fmla="*/ 36 h 65"/>
                  <a:gd name="T100" fmla="*/ 79 w 88"/>
                  <a:gd name="T101" fmla="*/ 36 h 65"/>
                  <a:gd name="T102" fmla="*/ 79 w 88"/>
                  <a:gd name="T103" fmla="*/ 37 h 65"/>
                  <a:gd name="T104" fmla="*/ 79 w 88"/>
                  <a:gd name="T105" fmla="*/ 38 h 65"/>
                  <a:gd name="T106" fmla="*/ 79 w 88"/>
                  <a:gd name="T107" fmla="*/ 39 h 65"/>
                  <a:gd name="T108" fmla="*/ 78 w 88"/>
                  <a:gd name="T109" fmla="*/ 39 h 65"/>
                  <a:gd name="T110" fmla="*/ 77 w 88"/>
                  <a:gd name="T111" fmla="*/ 39 h 65"/>
                  <a:gd name="T112" fmla="*/ 77 w 88"/>
                  <a:gd name="T113" fmla="*/ 39 h 65"/>
                  <a:gd name="T114" fmla="*/ 77 w 88"/>
                  <a:gd name="T115" fmla="*/ 44 h 65"/>
                  <a:gd name="T116" fmla="*/ 79 w 88"/>
                  <a:gd name="T117" fmla="*/ 45 h 65"/>
                  <a:gd name="T118" fmla="*/ 80 w 88"/>
                  <a:gd name="T119" fmla="*/ 49 h 65"/>
                  <a:gd name="T120" fmla="*/ 80 w 88"/>
                  <a:gd name="T121" fmla="*/ 5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 h="65">
                    <a:moveTo>
                      <a:pt x="87" y="0"/>
                    </a:moveTo>
                    <a:cubicBezTo>
                      <a:pt x="80" y="8"/>
                      <a:pt x="80" y="8"/>
                      <a:pt x="80" y="8"/>
                    </a:cubicBezTo>
                    <a:cubicBezTo>
                      <a:pt x="44" y="45"/>
                      <a:pt x="44" y="45"/>
                      <a:pt x="44" y="45"/>
                    </a:cubicBezTo>
                    <a:cubicBezTo>
                      <a:pt x="29" y="30"/>
                      <a:pt x="29" y="30"/>
                      <a:pt x="29" y="30"/>
                    </a:cubicBezTo>
                    <a:cubicBezTo>
                      <a:pt x="0" y="53"/>
                      <a:pt x="0" y="53"/>
                      <a:pt x="0" y="53"/>
                    </a:cubicBezTo>
                    <a:cubicBezTo>
                      <a:pt x="0" y="58"/>
                      <a:pt x="0" y="58"/>
                      <a:pt x="0" y="58"/>
                    </a:cubicBezTo>
                    <a:cubicBezTo>
                      <a:pt x="0" y="64"/>
                      <a:pt x="7" y="65"/>
                      <a:pt x="7" y="65"/>
                    </a:cubicBezTo>
                    <a:cubicBezTo>
                      <a:pt x="7" y="65"/>
                      <a:pt x="75" y="64"/>
                      <a:pt x="82" y="64"/>
                    </a:cubicBezTo>
                    <a:cubicBezTo>
                      <a:pt x="88" y="63"/>
                      <a:pt x="88" y="56"/>
                      <a:pt x="88" y="56"/>
                    </a:cubicBezTo>
                    <a:lnTo>
                      <a:pt x="87" y="0"/>
                    </a:lnTo>
                    <a:close/>
                    <a:moveTo>
                      <a:pt x="80" y="51"/>
                    </a:moveTo>
                    <a:cubicBezTo>
                      <a:pt x="79" y="52"/>
                      <a:pt x="79" y="53"/>
                      <a:pt x="78" y="53"/>
                    </a:cubicBezTo>
                    <a:cubicBezTo>
                      <a:pt x="78" y="53"/>
                      <a:pt x="77" y="54"/>
                      <a:pt x="77" y="54"/>
                    </a:cubicBezTo>
                    <a:cubicBezTo>
                      <a:pt x="77" y="57"/>
                      <a:pt x="77" y="57"/>
                      <a:pt x="77" y="57"/>
                    </a:cubicBezTo>
                    <a:cubicBezTo>
                      <a:pt x="77" y="57"/>
                      <a:pt x="77" y="58"/>
                      <a:pt x="76" y="58"/>
                    </a:cubicBezTo>
                    <a:cubicBezTo>
                      <a:pt x="76" y="58"/>
                      <a:pt x="75" y="58"/>
                      <a:pt x="75" y="57"/>
                    </a:cubicBezTo>
                    <a:cubicBezTo>
                      <a:pt x="75" y="54"/>
                      <a:pt x="75" y="54"/>
                      <a:pt x="75" y="54"/>
                    </a:cubicBezTo>
                    <a:cubicBezTo>
                      <a:pt x="75" y="54"/>
                      <a:pt x="74" y="54"/>
                      <a:pt x="74" y="54"/>
                    </a:cubicBezTo>
                    <a:cubicBezTo>
                      <a:pt x="74" y="57"/>
                      <a:pt x="74" y="57"/>
                      <a:pt x="74" y="57"/>
                    </a:cubicBezTo>
                    <a:cubicBezTo>
                      <a:pt x="74" y="58"/>
                      <a:pt x="73" y="58"/>
                      <a:pt x="73" y="58"/>
                    </a:cubicBezTo>
                    <a:cubicBezTo>
                      <a:pt x="72" y="58"/>
                      <a:pt x="72" y="58"/>
                      <a:pt x="72" y="57"/>
                    </a:cubicBezTo>
                    <a:cubicBezTo>
                      <a:pt x="72" y="54"/>
                      <a:pt x="72" y="54"/>
                      <a:pt x="72" y="54"/>
                    </a:cubicBezTo>
                    <a:cubicBezTo>
                      <a:pt x="71" y="54"/>
                      <a:pt x="70" y="54"/>
                      <a:pt x="70" y="54"/>
                    </a:cubicBezTo>
                    <a:cubicBezTo>
                      <a:pt x="69" y="54"/>
                      <a:pt x="68" y="54"/>
                      <a:pt x="68" y="53"/>
                    </a:cubicBezTo>
                    <a:cubicBezTo>
                      <a:pt x="68" y="53"/>
                      <a:pt x="68" y="53"/>
                      <a:pt x="68" y="53"/>
                    </a:cubicBezTo>
                    <a:cubicBezTo>
                      <a:pt x="68" y="52"/>
                      <a:pt x="68" y="52"/>
                      <a:pt x="68" y="52"/>
                    </a:cubicBezTo>
                    <a:cubicBezTo>
                      <a:pt x="68" y="51"/>
                      <a:pt x="68" y="51"/>
                      <a:pt x="68" y="51"/>
                    </a:cubicBezTo>
                    <a:cubicBezTo>
                      <a:pt x="68" y="51"/>
                      <a:pt x="68" y="50"/>
                      <a:pt x="69" y="50"/>
                    </a:cubicBezTo>
                    <a:cubicBezTo>
                      <a:pt x="69" y="51"/>
                      <a:pt x="70" y="51"/>
                      <a:pt x="70" y="51"/>
                    </a:cubicBezTo>
                    <a:cubicBezTo>
                      <a:pt x="71" y="51"/>
                      <a:pt x="71" y="51"/>
                      <a:pt x="72" y="51"/>
                    </a:cubicBezTo>
                    <a:cubicBezTo>
                      <a:pt x="72" y="45"/>
                      <a:pt x="72" y="45"/>
                      <a:pt x="72" y="45"/>
                    </a:cubicBezTo>
                    <a:cubicBezTo>
                      <a:pt x="72" y="45"/>
                      <a:pt x="71" y="45"/>
                      <a:pt x="71" y="45"/>
                    </a:cubicBezTo>
                    <a:cubicBezTo>
                      <a:pt x="71" y="45"/>
                      <a:pt x="70" y="45"/>
                      <a:pt x="70" y="44"/>
                    </a:cubicBezTo>
                    <a:cubicBezTo>
                      <a:pt x="69" y="44"/>
                      <a:pt x="69" y="43"/>
                      <a:pt x="69" y="43"/>
                    </a:cubicBezTo>
                    <a:cubicBezTo>
                      <a:pt x="68" y="42"/>
                      <a:pt x="68" y="41"/>
                      <a:pt x="68" y="40"/>
                    </a:cubicBezTo>
                    <a:cubicBezTo>
                      <a:pt x="68" y="40"/>
                      <a:pt x="68" y="39"/>
                      <a:pt x="68" y="39"/>
                    </a:cubicBezTo>
                    <a:cubicBezTo>
                      <a:pt x="69" y="38"/>
                      <a:pt x="69" y="37"/>
                      <a:pt x="70" y="37"/>
                    </a:cubicBezTo>
                    <a:cubicBezTo>
                      <a:pt x="70" y="37"/>
                      <a:pt x="71" y="36"/>
                      <a:pt x="72" y="36"/>
                    </a:cubicBezTo>
                    <a:cubicBezTo>
                      <a:pt x="71" y="33"/>
                      <a:pt x="71" y="33"/>
                      <a:pt x="71" y="33"/>
                    </a:cubicBezTo>
                    <a:cubicBezTo>
                      <a:pt x="71" y="33"/>
                      <a:pt x="72" y="32"/>
                      <a:pt x="72" y="32"/>
                    </a:cubicBezTo>
                    <a:cubicBezTo>
                      <a:pt x="73" y="32"/>
                      <a:pt x="73" y="33"/>
                      <a:pt x="73" y="33"/>
                    </a:cubicBezTo>
                    <a:cubicBezTo>
                      <a:pt x="73" y="36"/>
                      <a:pt x="73" y="36"/>
                      <a:pt x="73" y="36"/>
                    </a:cubicBezTo>
                    <a:cubicBezTo>
                      <a:pt x="74" y="36"/>
                      <a:pt x="74" y="36"/>
                      <a:pt x="75" y="36"/>
                    </a:cubicBezTo>
                    <a:cubicBezTo>
                      <a:pt x="75" y="36"/>
                      <a:pt x="75" y="36"/>
                      <a:pt x="75" y="36"/>
                    </a:cubicBezTo>
                    <a:cubicBezTo>
                      <a:pt x="75" y="33"/>
                      <a:pt x="75" y="33"/>
                      <a:pt x="75" y="33"/>
                    </a:cubicBezTo>
                    <a:cubicBezTo>
                      <a:pt x="75" y="33"/>
                      <a:pt x="75" y="32"/>
                      <a:pt x="76" y="32"/>
                    </a:cubicBezTo>
                    <a:cubicBezTo>
                      <a:pt x="76" y="32"/>
                      <a:pt x="76" y="33"/>
                      <a:pt x="76" y="33"/>
                    </a:cubicBezTo>
                    <a:cubicBezTo>
                      <a:pt x="76" y="36"/>
                      <a:pt x="76" y="36"/>
                      <a:pt x="76" y="36"/>
                    </a:cubicBezTo>
                    <a:cubicBezTo>
                      <a:pt x="77" y="36"/>
                      <a:pt x="77" y="36"/>
                      <a:pt x="78" y="36"/>
                    </a:cubicBezTo>
                    <a:cubicBezTo>
                      <a:pt x="78" y="36"/>
                      <a:pt x="78" y="36"/>
                      <a:pt x="78" y="36"/>
                    </a:cubicBezTo>
                    <a:cubicBezTo>
                      <a:pt x="79" y="36"/>
                      <a:pt x="79" y="36"/>
                      <a:pt x="79" y="36"/>
                    </a:cubicBezTo>
                    <a:cubicBezTo>
                      <a:pt x="79" y="36"/>
                      <a:pt x="79" y="36"/>
                      <a:pt x="79" y="37"/>
                    </a:cubicBezTo>
                    <a:cubicBezTo>
                      <a:pt x="79" y="37"/>
                      <a:pt x="79" y="37"/>
                      <a:pt x="79" y="38"/>
                    </a:cubicBezTo>
                    <a:cubicBezTo>
                      <a:pt x="79" y="38"/>
                      <a:pt x="79" y="38"/>
                      <a:pt x="79" y="39"/>
                    </a:cubicBezTo>
                    <a:cubicBezTo>
                      <a:pt x="79" y="39"/>
                      <a:pt x="79" y="39"/>
                      <a:pt x="78" y="39"/>
                    </a:cubicBezTo>
                    <a:cubicBezTo>
                      <a:pt x="78" y="39"/>
                      <a:pt x="77" y="39"/>
                      <a:pt x="77" y="39"/>
                    </a:cubicBezTo>
                    <a:cubicBezTo>
                      <a:pt x="77" y="39"/>
                      <a:pt x="77" y="39"/>
                      <a:pt x="77" y="39"/>
                    </a:cubicBezTo>
                    <a:cubicBezTo>
                      <a:pt x="77" y="44"/>
                      <a:pt x="77" y="44"/>
                      <a:pt x="77" y="44"/>
                    </a:cubicBezTo>
                    <a:cubicBezTo>
                      <a:pt x="78" y="44"/>
                      <a:pt x="78" y="45"/>
                      <a:pt x="79" y="45"/>
                    </a:cubicBezTo>
                    <a:cubicBezTo>
                      <a:pt x="80" y="46"/>
                      <a:pt x="80" y="47"/>
                      <a:pt x="80" y="49"/>
                    </a:cubicBezTo>
                    <a:cubicBezTo>
                      <a:pt x="80" y="50"/>
                      <a:pt x="80" y="51"/>
                      <a:pt x="80" y="51"/>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4" name="任意多边形: 形状 103"/>
              <p:cNvSpPr/>
              <p:nvPr/>
            </p:nvSpPr>
            <p:spPr bwMode="auto">
              <a:xfrm>
                <a:off x="4026" y="2000"/>
                <a:ext cx="92" cy="92"/>
              </a:xfrm>
              <a:custGeom>
                <a:avLst/>
                <a:gdLst>
                  <a:gd name="T0" fmla="*/ 23 w 47"/>
                  <a:gd name="T1" fmla="*/ 0 h 47"/>
                  <a:gd name="T2" fmla="*/ 0 w 47"/>
                  <a:gd name="T3" fmla="*/ 24 h 47"/>
                  <a:gd name="T4" fmla="*/ 24 w 47"/>
                  <a:gd name="T5" fmla="*/ 46 h 47"/>
                  <a:gd name="T6" fmla="*/ 47 w 47"/>
                  <a:gd name="T7" fmla="*/ 23 h 47"/>
                  <a:gd name="T8" fmla="*/ 23 w 47"/>
                  <a:gd name="T9" fmla="*/ 0 h 47"/>
                  <a:gd name="T10" fmla="*/ 24 w 47"/>
                  <a:gd name="T11" fmla="*/ 42 h 47"/>
                  <a:gd name="T12" fmla="*/ 5 w 47"/>
                  <a:gd name="T13" fmla="*/ 24 h 47"/>
                  <a:gd name="T14" fmla="*/ 23 w 47"/>
                  <a:gd name="T15" fmla="*/ 5 h 47"/>
                  <a:gd name="T16" fmla="*/ 42 w 47"/>
                  <a:gd name="T17" fmla="*/ 23 h 47"/>
                  <a:gd name="T18" fmla="*/ 24 w 47"/>
                  <a:gd name="T19" fmla="*/ 4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3" y="0"/>
                    </a:moveTo>
                    <a:cubicBezTo>
                      <a:pt x="10" y="1"/>
                      <a:pt x="0" y="11"/>
                      <a:pt x="0" y="24"/>
                    </a:cubicBezTo>
                    <a:cubicBezTo>
                      <a:pt x="1" y="37"/>
                      <a:pt x="11" y="47"/>
                      <a:pt x="24" y="46"/>
                    </a:cubicBezTo>
                    <a:cubicBezTo>
                      <a:pt x="37" y="46"/>
                      <a:pt x="47" y="35"/>
                      <a:pt x="47" y="23"/>
                    </a:cubicBezTo>
                    <a:cubicBezTo>
                      <a:pt x="46" y="10"/>
                      <a:pt x="36" y="0"/>
                      <a:pt x="23" y="0"/>
                    </a:cubicBezTo>
                    <a:close/>
                    <a:moveTo>
                      <a:pt x="24" y="42"/>
                    </a:moveTo>
                    <a:cubicBezTo>
                      <a:pt x="14" y="42"/>
                      <a:pt x="5" y="34"/>
                      <a:pt x="5" y="24"/>
                    </a:cubicBezTo>
                    <a:cubicBezTo>
                      <a:pt x="5" y="14"/>
                      <a:pt x="13" y="5"/>
                      <a:pt x="23" y="5"/>
                    </a:cubicBezTo>
                    <a:cubicBezTo>
                      <a:pt x="33" y="5"/>
                      <a:pt x="42" y="13"/>
                      <a:pt x="42" y="23"/>
                    </a:cubicBezTo>
                    <a:cubicBezTo>
                      <a:pt x="42" y="33"/>
                      <a:pt x="34" y="42"/>
                      <a:pt x="24" y="42"/>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 name="任意多边形: 形状 104"/>
              <p:cNvSpPr/>
              <p:nvPr/>
            </p:nvSpPr>
            <p:spPr bwMode="auto">
              <a:xfrm>
                <a:off x="4057" y="2018"/>
                <a:ext cx="31" cy="61"/>
              </a:xfrm>
              <a:custGeom>
                <a:avLst/>
                <a:gdLst>
                  <a:gd name="T0" fmla="*/ 11 w 16"/>
                  <a:gd name="T1" fmla="*/ 14 h 31"/>
                  <a:gd name="T2" fmla="*/ 11 w 16"/>
                  <a:gd name="T3" fmla="*/ 7 h 31"/>
                  <a:gd name="T4" fmla="*/ 11 w 16"/>
                  <a:gd name="T5" fmla="*/ 7 h 31"/>
                  <a:gd name="T6" fmla="*/ 13 w 16"/>
                  <a:gd name="T7" fmla="*/ 8 h 31"/>
                  <a:gd name="T8" fmla="*/ 14 w 16"/>
                  <a:gd name="T9" fmla="*/ 7 h 31"/>
                  <a:gd name="T10" fmla="*/ 14 w 16"/>
                  <a:gd name="T11" fmla="*/ 6 h 31"/>
                  <a:gd name="T12" fmla="*/ 14 w 16"/>
                  <a:gd name="T13" fmla="*/ 5 h 31"/>
                  <a:gd name="T14" fmla="*/ 14 w 16"/>
                  <a:gd name="T15" fmla="*/ 4 h 31"/>
                  <a:gd name="T16" fmla="*/ 13 w 16"/>
                  <a:gd name="T17" fmla="*/ 4 h 31"/>
                  <a:gd name="T18" fmla="*/ 12 w 16"/>
                  <a:gd name="T19" fmla="*/ 4 h 31"/>
                  <a:gd name="T20" fmla="*/ 11 w 16"/>
                  <a:gd name="T21" fmla="*/ 4 h 31"/>
                  <a:gd name="T22" fmla="*/ 11 w 16"/>
                  <a:gd name="T23" fmla="*/ 1 h 31"/>
                  <a:gd name="T24" fmla="*/ 10 w 16"/>
                  <a:gd name="T25" fmla="*/ 0 h 31"/>
                  <a:gd name="T26" fmla="*/ 9 w 16"/>
                  <a:gd name="T27" fmla="*/ 1 h 31"/>
                  <a:gd name="T28" fmla="*/ 9 w 16"/>
                  <a:gd name="T29" fmla="*/ 4 h 31"/>
                  <a:gd name="T30" fmla="*/ 9 w 16"/>
                  <a:gd name="T31" fmla="*/ 4 h 31"/>
                  <a:gd name="T32" fmla="*/ 7 w 16"/>
                  <a:gd name="T33" fmla="*/ 4 h 31"/>
                  <a:gd name="T34" fmla="*/ 7 w 16"/>
                  <a:gd name="T35" fmla="*/ 1 h 31"/>
                  <a:gd name="T36" fmla="*/ 6 w 16"/>
                  <a:gd name="T37" fmla="*/ 0 h 31"/>
                  <a:gd name="T38" fmla="*/ 5 w 16"/>
                  <a:gd name="T39" fmla="*/ 1 h 31"/>
                  <a:gd name="T40" fmla="*/ 5 w 16"/>
                  <a:gd name="T41" fmla="*/ 4 h 31"/>
                  <a:gd name="T42" fmla="*/ 3 w 16"/>
                  <a:gd name="T43" fmla="*/ 6 h 31"/>
                  <a:gd name="T44" fmla="*/ 1 w 16"/>
                  <a:gd name="T45" fmla="*/ 8 h 31"/>
                  <a:gd name="T46" fmla="*/ 1 w 16"/>
                  <a:gd name="T47" fmla="*/ 10 h 31"/>
                  <a:gd name="T48" fmla="*/ 1 w 16"/>
                  <a:gd name="T49" fmla="*/ 12 h 31"/>
                  <a:gd name="T50" fmla="*/ 3 w 16"/>
                  <a:gd name="T51" fmla="*/ 14 h 31"/>
                  <a:gd name="T52" fmla="*/ 5 w 16"/>
                  <a:gd name="T53" fmla="*/ 15 h 31"/>
                  <a:gd name="T54" fmla="*/ 5 w 16"/>
                  <a:gd name="T55" fmla="*/ 16 h 31"/>
                  <a:gd name="T56" fmla="*/ 5 w 16"/>
                  <a:gd name="T57" fmla="*/ 23 h 31"/>
                  <a:gd name="T58" fmla="*/ 4 w 16"/>
                  <a:gd name="T59" fmla="*/ 22 h 31"/>
                  <a:gd name="T60" fmla="*/ 1 w 16"/>
                  <a:gd name="T61" fmla="*/ 22 h 31"/>
                  <a:gd name="T62" fmla="*/ 1 w 16"/>
                  <a:gd name="T63" fmla="*/ 22 h 31"/>
                  <a:gd name="T64" fmla="*/ 1 w 16"/>
                  <a:gd name="T65" fmla="*/ 23 h 31"/>
                  <a:gd name="T66" fmla="*/ 0 w 16"/>
                  <a:gd name="T67" fmla="*/ 25 h 31"/>
                  <a:gd name="T68" fmla="*/ 0 w 16"/>
                  <a:gd name="T69" fmla="*/ 25 h 31"/>
                  <a:gd name="T70" fmla="*/ 3 w 16"/>
                  <a:gd name="T71" fmla="*/ 26 h 31"/>
                  <a:gd name="T72" fmla="*/ 5 w 16"/>
                  <a:gd name="T73" fmla="*/ 26 h 31"/>
                  <a:gd name="T74" fmla="*/ 5 w 16"/>
                  <a:gd name="T75" fmla="*/ 30 h 31"/>
                  <a:gd name="T76" fmla="*/ 6 w 16"/>
                  <a:gd name="T77" fmla="*/ 31 h 31"/>
                  <a:gd name="T78" fmla="*/ 7 w 16"/>
                  <a:gd name="T79" fmla="*/ 30 h 31"/>
                  <a:gd name="T80" fmla="*/ 7 w 16"/>
                  <a:gd name="T81" fmla="*/ 26 h 31"/>
                  <a:gd name="T82" fmla="*/ 9 w 16"/>
                  <a:gd name="T83" fmla="*/ 26 h 31"/>
                  <a:gd name="T84" fmla="*/ 9 w 16"/>
                  <a:gd name="T85" fmla="*/ 30 h 31"/>
                  <a:gd name="T86" fmla="*/ 10 w 16"/>
                  <a:gd name="T87" fmla="*/ 31 h 31"/>
                  <a:gd name="T88" fmla="*/ 11 w 16"/>
                  <a:gd name="T89" fmla="*/ 30 h 31"/>
                  <a:gd name="T90" fmla="*/ 11 w 16"/>
                  <a:gd name="T91" fmla="*/ 26 h 31"/>
                  <a:gd name="T92" fmla="*/ 13 w 16"/>
                  <a:gd name="T93" fmla="*/ 25 h 31"/>
                  <a:gd name="T94" fmla="*/ 15 w 16"/>
                  <a:gd name="T95" fmla="*/ 23 h 31"/>
                  <a:gd name="T96" fmla="*/ 15 w 16"/>
                  <a:gd name="T97" fmla="*/ 20 h 31"/>
                  <a:gd name="T98" fmla="*/ 14 w 16"/>
                  <a:gd name="T99" fmla="*/ 16 h 31"/>
                  <a:gd name="T100" fmla="*/ 11 w 16"/>
                  <a:gd name="T101" fmla="*/ 14 h 31"/>
                  <a:gd name="T102" fmla="*/ 9 w 16"/>
                  <a:gd name="T103" fmla="*/ 22 h 31"/>
                  <a:gd name="T104" fmla="*/ 7 w 16"/>
                  <a:gd name="T105" fmla="*/ 23 h 31"/>
                  <a:gd name="T106" fmla="*/ 7 w 16"/>
                  <a:gd name="T107" fmla="*/ 17 h 31"/>
                  <a:gd name="T108" fmla="*/ 9 w 16"/>
                  <a:gd name="T109" fmla="*/ 17 h 31"/>
                  <a:gd name="T110" fmla="*/ 9 w 16"/>
                  <a:gd name="T111" fmla="*/ 22 h 31"/>
                  <a:gd name="T112" fmla="*/ 9 w 16"/>
                  <a:gd name="T113" fmla="*/ 13 h 31"/>
                  <a:gd name="T114" fmla="*/ 7 w 16"/>
                  <a:gd name="T115" fmla="*/ 12 h 31"/>
                  <a:gd name="T116" fmla="*/ 7 w 16"/>
                  <a:gd name="T117" fmla="*/ 8 h 31"/>
                  <a:gd name="T118" fmla="*/ 9 w 16"/>
                  <a:gd name="T119" fmla="*/ 7 h 31"/>
                  <a:gd name="T120" fmla="*/ 9 w 16"/>
                  <a:gd name="T121"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 h="31">
                    <a:moveTo>
                      <a:pt x="11" y="14"/>
                    </a:moveTo>
                    <a:cubicBezTo>
                      <a:pt x="11" y="7"/>
                      <a:pt x="11" y="7"/>
                      <a:pt x="11" y="7"/>
                    </a:cubicBezTo>
                    <a:cubicBezTo>
                      <a:pt x="11" y="7"/>
                      <a:pt x="11" y="7"/>
                      <a:pt x="11" y="7"/>
                    </a:cubicBezTo>
                    <a:cubicBezTo>
                      <a:pt x="12" y="8"/>
                      <a:pt x="13" y="8"/>
                      <a:pt x="13" y="8"/>
                    </a:cubicBezTo>
                    <a:cubicBezTo>
                      <a:pt x="13" y="8"/>
                      <a:pt x="13" y="8"/>
                      <a:pt x="14" y="7"/>
                    </a:cubicBezTo>
                    <a:cubicBezTo>
                      <a:pt x="14" y="7"/>
                      <a:pt x="14" y="7"/>
                      <a:pt x="14" y="6"/>
                    </a:cubicBezTo>
                    <a:cubicBezTo>
                      <a:pt x="14" y="6"/>
                      <a:pt x="14" y="5"/>
                      <a:pt x="14" y="5"/>
                    </a:cubicBezTo>
                    <a:cubicBezTo>
                      <a:pt x="14" y="5"/>
                      <a:pt x="14" y="4"/>
                      <a:pt x="14" y="4"/>
                    </a:cubicBezTo>
                    <a:cubicBezTo>
                      <a:pt x="14" y="4"/>
                      <a:pt x="13" y="4"/>
                      <a:pt x="13" y="4"/>
                    </a:cubicBezTo>
                    <a:cubicBezTo>
                      <a:pt x="13" y="4"/>
                      <a:pt x="13" y="4"/>
                      <a:pt x="12" y="4"/>
                    </a:cubicBezTo>
                    <a:cubicBezTo>
                      <a:pt x="12" y="4"/>
                      <a:pt x="11" y="4"/>
                      <a:pt x="11" y="4"/>
                    </a:cubicBezTo>
                    <a:cubicBezTo>
                      <a:pt x="11" y="1"/>
                      <a:pt x="11" y="1"/>
                      <a:pt x="11" y="1"/>
                    </a:cubicBezTo>
                    <a:cubicBezTo>
                      <a:pt x="11" y="0"/>
                      <a:pt x="10" y="0"/>
                      <a:pt x="10" y="0"/>
                    </a:cubicBezTo>
                    <a:cubicBezTo>
                      <a:pt x="9" y="0"/>
                      <a:pt x="9" y="1"/>
                      <a:pt x="9" y="1"/>
                    </a:cubicBezTo>
                    <a:cubicBezTo>
                      <a:pt x="9" y="4"/>
                      <a:pt x="9" y="4"/>
                      <a:pt x="9" y="4"/>
                    </a:cubicBezTo>
                    <a:cubicBezTo>
                      <a:pt x="9" y="4"/>
                      <a:pt x="9" y="4"/>
                      <a:pt x="9" y="4"/>
                    </a:cubicBezTo>
                    <a:cubicBezTo>
                      <a:pt x="8" y="4"/>
                      <a:pt x="7" y="4"/>
                      <a:pt x="7" y="4"/>
                    </a:cubicBezTo>
                    <a:cubicBezTo>
                      <a:pt x="7" y="1"/>
                      <a:pt x="7" y="1"/>
                      <a:pt x="7" y="1"/>
                    </a:cubicBezTo>
                    <a:cubicBezTo>
                      <a:pt x="7" y="1"/>
                      <a:pt x="6" y="0"/>
                      <a:pt x="6" y="0"/>
                    </a:cubicBezTo>
                    <a:cubicBezTo>
                      <a:pt x="5" y="0"/>
                      <a:pt x="5" y="1"/>
                      <a:pt x="5" y="1"/>
                    </a:cubicBezTo>
                    <a:cubicBezTo>
                      <a:pt x="5" y="4"/>
                      <a:pt x="5" y="4"/>
                      <a:pt x="5" y="4"/>
                    </a:cubicBezTo>
                    <a:cubicBezTo>
                      <a:pt x="4" y="5"/>
                      <a:pt x="3" y="5"/>
                      <a:pt x="3" y="6"/>
                    </a:cubicBezTo>
                    <a:cubicBezTo>
                      <a:pt x="2" y="6"/>
                      <a:pt x="2" y="7"/>
                      <a:pt x="1" y="8"/>
                    </a:cubicBezTo>
                    <a:cubicBezTo>
                      <a:pt x="1" y="8"/>
                      <a:pt x="1" y="9"/>
                      <a:pt x="1" y="10"/>
                    </a:cubicBezTo>
                    <a:cubicBezTo>
                      <a:pt x="1" y="11"/>
                      <a:pt x="1" y="12"/>
                      <a:pt x="1" y="12"/>
                    </a:cubicBezTo>
                    <a:cubicBezTo>
                      <a:pt x="2" y="13"/>
                      <a:pt x="2" y="14"/>
                      <a:pt x="3" y="14"/>
                    </a:cubicBezTo>
                    <a:cubicBezTo>
                      <a:pt x="3" y="15"/>
                      <a:pt x="4" y="15"/>
                      <a:pt x="5" y="15"/>
                    </a:cubicBezTo>
                    <a:cubicBezTo>
                      <a:pt x="5" y="16"/>
                      <a:pt x="5" y="16"/>
                      <a:pt x="5" y="16"/>
                    </a:cubicBezTo>
                    <a:cubicBezTo>
                      <a:pt x="5" y="23"/>
                      <a:pt x="5" y="23"/>
                      <a:pt x="5" y="23"/>
                    </a:cubicBezTo>
                    <a:cubicBezTo>
                      <a:pt x="5" y="23"/>
                      <a:pt x="4" y="23"/>
                      <a:pt x="4" y="22"/>
                    </a:cubicBezTo>
                    <a:cubicBezTo>
                      <a:pt x="3" y="22"/>
                      <a:pt x="2" y="22"/>
                      <a:pt x="1" y="22"/>
                    </a:cubicBezTo>
                    <a:cubicBezTo>
                      <a:pt x="1" y="22"/>
                      <a:pt x="1" y="22"/>
                      <a:pt x="1" y="22"/>
                    </a:cubicBezTo>
                    <a:cubicBezTo>
                      <a:pt x="1" y="23"/>
                      <a:pt x="1" y="23"/>
                      <a:pt x="1" y="23"/>
                    </a:cubicBezTo>
                    <a:cubicBezTo>
                      <a:pt x="0" y="24"/>
                      <a:pt x="0" y="24"/>
                      <a:pt x="0" y="25"/>
                    </a:cubicBezTo>
                    <a:cubicBezTo>
                      <a:pt x="0" y="25"/>
                      <a:pt x="0" y="25"/>
                      <a:pt x="0" y="25"/>
                    </a:cubicBezTo>
                    <a:cubicBezTo>
                      <a:pt x="1" y="26"/>
                      <a:pt x="2" y="26"/>
                      <a:pt x="3" y="26"/>
                    </a:cubicBezTo>
                    <a:cubicBezTo>
                      <a:pt x="4" y="26"/>
                      <a:pt x="4" y="26"/>
                      <a:pt x="5" y="26"/>
                    </a:cubicBezTo>
                    <a:cubicBezTo>
                      <a:pt x="5" y="30"/>
                      <a:pt x="5" y="30"/>
                      <a:pt x="5" y="30"/>
                    </a:cubicBezTo>
                    <a:cubicBezTo>
                      <a:pt x="5" y="30"/>
                      <a:pt x="6" y="31"/>
                      <a:pt x="6" y="31"/>
                    </a:cubicBezTo>
                    <a:cubicBezTo>
                      <a:pt x="7" y="31"/>
                      <a:pt x="7" y="30"/>
                      <a:pt x="7" y="30"/>
                    </a:cubicBezTo>
                    <a:cubicBezTo>
                      <a:pt x="7" y="26"/>
                      <a:pt x="7" y="26"/>
                      <a:pt x="7" y="26"/>
                    </a:cubicBezTo>
                    <a:cubicBezTo>
                      <a:pt x="8" y="26"/>
                      <a:pt x="9" y="26"/>
                      <a:pt x="9" y="26"/>
                    </a:cubicBezTo>
                    <a:cubicBezTo>
                      <a:pt x="9" y="30"/>
                      <a:pt x="9" y="30"/>
                      <a:pt x="9" y="30"/>
                    </a:cubicBezTo>
                    <a:cubicBezTo>
                      <a:pt x="9" y="30"/>
                      <a:pt x="10" y="31"/>
                      <a:pt x="10" y="31"/>
                    </a:cubicBezTo>
                    <a:cubicBezTo>
                      <a:pt x="11" y="31"/>
                      <a:pt x="11" y="30"/>
                      <a:pt x="11" y="30"/>
                    </a:cubicBezTo>
                    <a:cubicBezTo>
                      <a:pt x="11" y="26"/>
                      <a:pt x="11" y="26"/>
                      <a:pt x="11" y="26"/>
                    </a:cubicBezTo>
                    <a:cubicBezTo>
                      <a:pt x="12" y="26"/>
                      <a:pt x="12" y="25"/>
                      <a:pt x="13" y="25"/>
                    </a:cubicBezTo>
                    <a:cubicBezTo>
                      <a:pt x="14" y="24"/>
                      <a:pt x="14" y="24"/>
                      <a:pt x="15" y="23"/>
                    </a:cubicBezTo>
                    <a:cubicBezTo>
                      <a:pt x="15" y="22"/>
                      <a:pt x="16" y="21"/>
                      <a:pt x="15" y="20"/>
                    </a:cubicBezTo>
                    <a:cubicBezTo>
                      <a:pt x="15" y="18"/>
                      <a:pt x="15" y="17"/>
                      <a:pt x="14" y="16"/>
                    </a:cubicBezTo>
                    <a:cubicBezTo>
                      <a:pt x="13" y="15"/>
                      <a:pt x="12" y="14"/>
                      <a:pt x="11" y="14"/>
                    </a:cubicBezTo>
                    <a:close/>
                    <a:moveTo>
                      <a:pt x="9" y="22"/>
                    </a:moveTo>
                    <a:cubicBezTo>
                      <a:pt x="9" y="22"/>
                      <a:pt x="8" y="23"/>
                      <a:pt x="7" y="23"/>
                    </a:cubicBezTo>
                    <a:cubicBezTo>
                      <a:pt x="7" y="17"/>
                      <a:pt x="7" y="17"/>
                      <a:pt x="7" y="17"/>
                    </a:cubicBezTo>
                    <a:cubicBezTo>
                      <a:pt x="8" y="17"/>
                      <a:pt x="9" y="17"/>
                      <a:pt x="9" y="17"/>
                    </a:cubicBezTo>
                    <a:lnTo>
                      <a:pt x="9" y="22"/>
                    </a:lnTo>
                    <a:close/>
                    <a:moveTo>
                      <a:pt x="9" y="13"/>
                    </a:moveTo>
                    <a:cubicBezTo>
                      <a:pt x="8" y="13"/>
                      <a:pt x="8" y="12"/>
                      <a:pt x="7" y="12"/>
                    </a:cubicBezTo>
                    <a:cubicBezTo>
                      <a:pt x="7" y="8"/>
                      <a:pt x="7" y="8"/>
                      <a:pt x="7" y="8"/>
                    </a:cubicBezTo>
                    <a:cubicBezTo>
                      <a:pt x="7" y="7"/>
                      <a:pt x="8" y="7"/>
                      <a:pt x="9" y="7"/>
                    </a:cubicBezTo>
                    <a:lnTo>
                      <a:pt x="9" y="13"/>
                    </a:ln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 name="任意多边形: 形状 105"/>
              <p:cNvSpPr/>
              <p:nvPr/>
            </p:nvSpPr>
            <p:spPr bwMode="auto">
              <a:xfrm>
                <a:off x="4747" y="1208"/>
                <a:ext cx="104" cy="105"/>
              </a:xfrm>
              <a:custGeom>
                <a:avLst/>
                <a:gdLst>
                  <a:gd name="T0" fmla="*/ 26 w 53"/>
                  <a:gd name="T1" fmla="*/ 0 h 54"/>
                  <a:gd name="T2" fmla="*/ 0 w 53"/>
                  <a:gd name="T3" fmla="*/ 28 h 54"/>
                  <a:gd name="T4" fmla="*/ 27 w 53"/>
                  <a:gd name="T5" fmla="*/ 54 h 54"/>
                  <a:gd name="T6" fmla="*/ 53 w 53"/>
                  <a:gd name="T7" fmla="*/ 26 h 54"/>
                  <a:gd name="T8" fmla="*/ 26 w 53"/>
                  <a:gd name="T9" fmla="*/ 0 h 54"/>
                  <a:gd name="T10" fmla="*/ 27 w 53"/>
                  <a:gd name="T11" fmla="*/ 48 h 54"/>
                  <a:gd name="T12" fmla="*/ 5 w 53"/>
                  <a:gd name="T13" fmla="*/ 27 h 54"/>
                  <a:gd name="T14" fmla="*/ 26 w 53"/>
                  <a:gd name="T15" fmla="*/ 6 h 54"/>
                  <a:gd name="T16" fmla="*/ 48 w 53"/>
                  <a:gd name="T17" fmla="*/ 27 h 54"/>
                  <a:gd name="T18" fmla="*/ 27 w 53"/>
                  <a:gd name="T19"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4">
                    <a:moveTo>
                      <a:pt x="26" y="0"/>
                    </a:moveTo>
                    <a:cubicBezTo>
                      <a:pt x="11" y="1"/>
                      <a:pt x="0" y="13"/>
                      <a:pt x="0" y="28"/>
                    </a:cubicBezTo>
                    <a:cubicBezTo>
                      <a:pt x="0" y="42"/>
                      <a:pt x="12" y="54"/>
                      <a:pt x="27" y="54"/>
                    </a:cubicBezTo>
                    <a:cubicBezTo>
                      <a:pt x="42" y="53"/>
                      <a:pt x="53" y="41"/>
                      <a:pt x="53" y="26"/>
                    </a:cubicBezTo>
                    <a:cubicBezTo>
                      <a:pt x="53" y="12"/>
                      <a:pt x="40" y="0"/>
                      <a:pt x="26" y="0"/>
                    </a:cubicBezTo>
                    <a:close/>
                    <a:moveTo>
                      <a:pt x="27" y="48"/>
                    </a:moveTo>
                    <a:cubicBezTo>
                      <a:pt x="15" y="49"/>
                      <a:pt x="5" y="39"/>
                      <a:pt x="5" y="27"/>
                    </a:cubicBezTo>
                    <a:cubicBezTo>
                      <a:pt x="5" y="16"/>
                      <a:pt x="14" y="6"/>
                      <a:pt x="26" y="6"/>
                    </a:cubicBezTo>
                    <a:cubicBezTo>
                      <a:pt x="38" y="5"/>
                      <a:pt x="47" y="15"/>
                      <a:pt x="48" y="27"/>
                    </a:cubicBezTo>
                    <a:cubicBezTo>
                      <a:pt x="48" y="38"/>
                      <a:pt x="39" y="48"/>
                      <a:pt x="27" y="48"/>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 name="任意多边形: 形状 106"/>
              <p:cNvSpPr/>
              <p:nvPr/>
            </p:nvSpPr>
            <p:spPr bwMode="auto">
              <a:xfrm>
                <a:off x="4782" y="1225"/>
                <a:ext cx="36" cy="71"/>
              </a:xfrm>
              <a:custGeom>
                <a:avLst/>
                <a:gdLst>
                  <a:gd name="T0" fmla="*/ 12 w 18"/>
                  <a:gd name="T1" fmla="*/ 16 h 36"/>
                  <a:gd name="T2" fmla="*/ 12 w 18"/>
                  <a:gd name="T3" fmla="*/ 9 h 36"/>
                  <a:gd name="T4" fmla="*/ 13 w 18"/>
                  <a:gd name="T5" fmla="*/ 9 h 36"/>
                  <a:gd name="T6" fmla="*/ 15 w 18"/>
                  <a:gd name="T7" fmla="*/ 9 h 36"/>
                  <a:gd name="T8" fmla="*/ 16 w 18"/>
                  <a:gd name="T9" fmla="*/ 9 h 36"/>
                  <a:gd name="T10" fmla="*/ 16 w 18"/>
                  <a:gd name="T11" fmla="*/ 8 h 36"/>
                  <a:gd name="T12" fmla="*/ 16 w 18"/>
                  <a:gd name="T13" fmla="*/ 6 h 36"/>
                  <a:gd name="T14" fmla="*/ 16 w 18"/>
                  <a:gd name="T15" fmla="*/ 5 h 36"/>
                  <a:gd name="T16" fmla="*/ 15 w 18"/>
                  <a:gd name="T17" fmla="*/ 5 h 36"/>
                  <a:gd name="T18" fmla="*/ 14 w 18"/>
                  <a:gd name="T19" fmla="*/ 5 h 36"/>
                  <a:gd name="T20" fmla="*/ 12 w 18"/>
                  <a:gd name="T21" fmla="*/ 5 h 36"/>
                  <a:gd name="T22" fmla="*/ 12 w 18"/>
                  <a:gd name="T23" fmla="*/ 2 h 36"/>
                  <a:gd name="T24" fmla="*/ 11 w 18"/>
                  <a:gd name="T25" fmla="*/ 0 h 36"/>
                  <a:gd name="T26" fmla="*/ 10 w 18"/>
                  <a:gd name="T27" fmla="*/ 2 h 36"/>
                  <a:gd name="T28" fmla="*/ 10 w 18"/>
                  <a:gd name="T29" fmla="*/ 5 h 36"/>
                  <a:gd name="T30" fmla="*/ 10 w 18"/>
                  <a:gd name="T31" fmla="*/ 5 h 36"/>
                  <a:gd name="T32" fmla="*/ 8 w 18"/>
                  <a:gd name="T33" fmla="*/ 5 h 36"/>
                  <a:gd name="T34" fmla="*/ 8 w 18"/>
                  <a:gd name="T35" fmla="*/ 2 h 36"/>
                  <a:gd name="T36" fmla="*/ 6 w 18"/>
                  <a:gd name="T37" fmla="*/ 0 h 36"/>
                  <a:gd name="T38" fmla="*/ 5 w 18"/>
                  <a:gd name="T39" fmla="*/ 2 h 36"/>
                  <a:gd name="T40" fmla="*/ 5 w 18"/>
                  <a:gd name="T41" fmla="*/ 5 h 36"/>
                  <a:gd name="T42" fmla="*/ 3 w 18"/>
                  <a:gd name="T43" fmla="*/ 7 h 36"/>
                  <a:gd name="T44" fmla="*/ 1 w 18"/>
                  <a:gd name="T45" fmla="*/ 9 h 36"/>
                  <a:gd name="T46" fmla="*/ 1 w 18"/>
                  <a:gd name="T47" fmla="*/ 12 h 36"/>
                  <a:gd name="T48" fmla="*/ 1 w 18"/>
                  <a:gd name="T49" fmla="*/ 15 h 36"/>
                  <a:gd name="T50" fmla="*/ 3 w 18"/>
                  <a:gd name="T51" fmla="*/ 17 h 36"/>
                  <a:gd name="T52" fmla="*/ 5 w 18"/>
                  <a:gd name="T53" fmla="*/ 18 h 36"/>
                  <a:gd name="T54" fmla="*/ 6 w 18"/>
                  <a:gd name="T55" fmla="*/ 18 h 36"/>
                  <a:gd name="T56" fmla="*/ 6 w 18"/>
                  <a:gd name="T57" fmla="*/ 26 h 36"/>
                  <a:gd name="T58" fmla="*/ 4 w 18"/>
                  <a:gd name="T59" fmla="*/ 26 h 36"/>
                  <a:gd name="T60" fmla="*/ 1 w 18"/>
                  <a:gd name="T61" fmla="*/ 25 h 36"/>
                  <a:gd name="T62" fmla="*/ 1 w 18"/>
                  <a:gd name="T63" fmla="*/ 26 h 36"/>
                  <a:gd name="T64" fmla="*/ 0 w 18"/>
                  <a:gd name="T65" fmla="*/ 27 h 36"/>
                  <a:gd name="T66" fmla="*/ 0 w 18"/>
                  <a:gd name="T67" fmla="*/ 29 h 36"/>
                  <a:gd name="T68" fmla="*/ 0 w 18"/>
                  <a:gd name="T69" fmla="*/ 29 h 36"/>
                  <a:gd name="T70" fmla="*/ 3 w 18"/>
                  <a:gd name="T71" fmla="*/ 30 h 36"/>
                  <a:gd name="T72" fmla="*/ 6 w 18"/>
                  <a:gd name="T73" fmla="*/ 31 h 36"/>
                  <a:gd name="T74" fmla="*/ 6 w 18"/>
                  <a:gd name="T75" fmla="*/ 35 h 36"/>
                  <a:gd name="T76" fmla="*/ 7 w 18"/>
                  <a:gd name="T77" fmla="*/ 36 h 36"/>
                  <a:gd name="T78" fmla="*/ 8 w 18"/>
                  <a:gd name="T79" fmla="*/ 35 h 36"/>
                  <a:gd name="T80" fmla="*/ 8 w 18"/>
                  <a:gd name="T81" fmla="*/ 31 h 36"/>
                  <a:gd name="T82" fmla="*/ 11 w 18"/>
                  <a:gd name="T83" fmla="*/ 31 h 36"/>
                  <a:gd name="T84" fmla="*/ 11 w 18"/>
                  <a:gd name="T85" fmla="*/ 35 h 36"/>
                  <a:gd name="T86" fmla="*/ 12 w 18"/>
                  <a:gd name="T87" fmla="*/ 36 h 36"/>
                  <a:gd name="T88" fmla="*/ 13 w 18"/>
                  <a:gd name="T89" fmla="*/ 35 h 36"/>
                  <a:gd name="T90" fmla="*/ 13 w 18"/>
                  <a:gd name="T91" fmla="*/ 30 h 36"/>
                  <a:gd name="T92" fmla="*/ 15 w 18"/>
                  <a:gd name="T93" fmla="*/ 29 h 36"/>
                  <a:gd name="T94" fmla="*/ 17 w 18"/>
                  <a:gd name="T95" fmla="*/ 27 h 36"/>
                  <a:gd name="T96" fmla="*/ 18 w 18"/>
                  <a:gd name="T97" fmla="*/ 23 h 36"/>
                  <a:gd name="T98" fmla="*/ 16 w 18"/>
                  <a:gd name="T99" fmla="*/ 18 h 36"/>
                  <a:gd name="T100" fmla="*/ 12 w 18"/>
                  <a:gd name="T101" fmla="*/ 16 h 36"/>
                  <a:gd name="T102" fmla="*/ 10 w 18"/>
                  <a:gd name="T103" fmla="*/ 26 h 36"/>
                  <a:gd name="T104" fmla="*/ 8 w 18"/>
                  <a:gd name="T105" fmla="*/ 26 h 36"/>
                  <a:gd name="T106" fmla="*/ 8 w 18"/>
                  <a:gd name="T107" fmla="*/ 19 h 36"/>
                  <a:gd name="T108" fmla="*/ 10 w 18"/>
                  <a:gd name="T109" fmla="*/ 20 h 36"/>
                  <a:gd name="T110" fmla="*/ 10 w 18"/>
                  <a:gd name="T111" fmla="*/ 26 h 36"/>
                  <a:gd name="T112" fmla="*/ 10 w 18"/>
                  <a:gd name="T113" fmla="*/ 15 h 36"/>
                  <a:gd name="T114" fmla="*/ 8 w 18"/>
                  <a:gd name="T115" fmla="*/ 14 h 36"/>
                  <a:gd name="T116" fmla="*/ 8 w 18"/>
                  <a:gd name="T117" fmla="*/ 9 h 36"/>
                  <a:gd name="T118" fmla="*/ 10 w 18"/>
                  <a:gd name="T119" fmla="*/ 9 h 36"/>
                  <a:gd name="T120" fmla="*/ 10 w 18"/>
                  <a:gd name="T121" fmla="*/ 1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 h="36">
                    <a:moveTo>
                      <a:pt x="12" y="16"/>
                    </a:moveTo>
                    <a:cubicBezTo>
                      <a:pt x="12" y="9"/>
                      <a:pt x="12" y="9"/>
                      <a:pt x="12" y="9"/>
                    </a:cubicBezTo>
                    <a:cubicBezTo>
                      <a:pt x="12" y="9"/>
                      <a:pt x="13" y="9"/>
                      <a:pt x="13" y="9"/>
                    </a:cubicBezTo>
                    <a:cubicBezTo>
                      <a:pt x="14" y="9"/>
                      <a:pt x="14" y="9"/>
                      <a:pt x="15" y="9"/>
                    </a:cubicBezTo>
                    <a:cubicBezTo>
                      <a:pt x="15" y="9"/>
                      <a:pt x="15" y="9"/>
                      <a:pt x="16" y="9"/>
                    </a:cubicBezTo>
                    <a:cubicBezTo>
                      <a:pt x="16" y="9"/>
                      <a:pt x="16" y="8"/>
                      <a:pt x="16" y="8"/>
                    </a:cubicBezTo>
                    <a:cubicBezTo>
                      <a:pt x="16" y="7"/>
                      <a:pt x="16" y="7"/>
                      <a:pt x="16" y="6"/>
                    </a:cubicBezTo>
                    <a:cubicBezTo>
                      <a:pt x="16" y="6"/>
                      <a:pt x="16" y="5"/>
                      <a:pt x="16" y="5"/>
                    </a:cubicBezTo>
                    <a:cubicBezTo>
                      <a:pt x="16" y="5"/>
                      <a:pt x="15" y="5"/>
                      <a:pt x="15" y="5"/>
                    </a:cubicBezTo>
                    <a:cubicBezTo>
                      <a:pt x="15" y="5"/>
                      <a:pt x="14" y="5"/>
                      <a:pt x="14" y="5"/>
                    </a:cubicBezTo>
                    <a:cubicBezTo>
                      <a:pt x="13" y="5"/>
                      <a:pt x="13" y="5"/>
                      <a:pt x="12" y="5"/>
                    </a:cubicBezTo>
                    <a:cubicBezTo>
                      <a:pt x="12" y="2"/>
                      <a:pt x="12" y="2"/>
                      <a:pt x="12" y="2"/>
                    </a:cubicBezTo>
                    <a:cubicBezTo>
                      <a:pt x="12" y="1"/>
                      <a:pt x="12" y="0"/>
                      <a:pt x="11" y="0"/>
                    </a:cubicBezTo>
                    <a:cubicBezTo>
                      <a:pt x="10" y="0"/>
                      <a:pt x="10" y="1"/>
                      <a:pt x="10" y="2"/>
                    </a:cubicBezTo>
                    <a:cubicBezTo>
                      <a:pt x="10" y="5"/>
                      <a:pt x="10" y="5"/>
                      <a:pt x="10" y="5"/>
                    </a:cubicBezTo>
                    <a:cubicBezTo>
                      <a:pt x="10" y="5"/>
                      <a:pt x="10" y="5"/>
                      <a:pt x="10" y="5"/>
                    </a:cubicBezTo>
                    <a:cubicBezTo>
                      <a:pt x="9" y="5"/>
                      <a:pt x="8" y="5"/>
                      <a:pt x="8" y="5"/>
                    </a:cubicBezTo>
                    <a:cubicBezTo>
                      <a:pt x="8" y="2"/>
                      <a:pt x="8" y="2"/>
                      <a:pt x="8" y="2"/>
                    </a:cubicBezTo>
                    <a:cubicBezTo>
                      <a:pt x="8" y="1"/>
                      <a:pt x="7" y="0"/>
                      <a:pt x="6" y="0"/>
                    </a:cubicBezTo>
                    <a:cubicBezTo>
                      <a:pt x="6" y="1"/>
                      <a:pt x="5" y="1"/>
                      <a:pt x="5" y="2"/>
                    </a:cubicBezTo>
                    <a:cubicBezTo>
                      <a:pt x="5" y="5"/>
                      <a:pt x="5" y="5"/>
                      <a:pt x="5" y="5"/>
                    </a:cubicBezTo>
                    <a:cubicBezTo>
                      <a:pt x="4" y="6"/>
                      <a:pt x="3" y="6"/>
                      <a:pt x="3" y="7"/>
                    </a:cubicBezTo>
                    <a:cubicBezTo>
                      <a:pt x="2" y="7"/>
                      <a:pt x="2" y="8"/>
                      <a:pt x="1" y="9"/>
                    </a:cubicBezTo>
                    <a:cubicBezTo>
                      <a:pt x="1" y="10"/>
                      <a:pt x="1" y="11"/>
                      <a:pt x="1" y="12"/>
                    </a:cubicBezTo>
                    <a:cubicBezTo>
                      <a:pt x="1" y="13"/>
                      <a:pt x="1" y="14"/>
                      <a:pt x="1" y="15"/>
                    </a:cubicBezTo>
                    <a:cubicBezTo>
                      <a:pt x="2" y="15"/>
                      <a:pt x="2" y="16"/>
                      <a:pt x="3" y="17"/>
                    </a:cubicBezTo>
                    <a:cubicBezTo>
                      <a:pt x="4" y="17"/>
                      <a:pt x="4" y="18"/>
                      <a:pt x="5" y="18"/>
                    </a:cubicBezTo>
                    <a:cubicBezTo>
                      <a:pt x="5" y="18"/>
                      <a:pt x="5" y="18"/>
                      <a:pt x="6" y="18"/>
                    </a:cubicBezTo>
                    <a:cubicBezTo>
                      <a:pt x="6" y="26"/>
                      <a:pt x="6" y="26"/>
                      <a:pt x="6" y="26"/>
                    </a:cubicBezTo>
                    <a:cubicBezTo>
                      <a:pt x="5" y="26"/>
                      <a:pt x="4" y="26"/>
                      <a:pt x="4" y="26"/>
                    </a:cubicBezTo>
                    <a:cubicBezTo>
                      <a:pt x="3" y="26"/>
                      <a:pt x="2" y="26"/>
                      <a:pt x="1" y="25"/>
                    </a:cubicBezTo>
                    <a:cubicBezTo>
                      <a:pt x="1" y="25"/>
                      <a:pt x="1" y="26"/>
                      <a:pt x="1" y="26"/>
                    </a:cubicBezTo>
                    <a:cubicBezTo>
                      <a:pt x="1" y="26"/>
                      <a:pt x="0" y="27"/>
                      <a:pt x="0" y="27"/>
                    </a:cubicBezTo>
                    <a:cubicBezTo>
                      <a:pt x="0" y="28"/>
                      <a:pt x="0" y="28"/>
                      <a:pt x="0" y="29"/>
                    </a:cubicBezTo>
                    <a:cubicBezTo>
                      <a:pt x="0" y="29"/>
                      <a:pt x="0" y="29"/>
                      <a:pt x="0" y="29"/>
                    </a:cubicBezTo>
                    <a:cubicBezTo>
                      <a:pt x="1" y="30"/>
                      <a:pt x="2" y="30"/>
                      <a:pt x="3" y="30"/>
                    </a:cubicBezTo>
                    <a:cubicBezTo>
                      <a:pt x="4" y="31"/>
                      <a:pt x="5" y="31"/>
                      <a:pt x="6" y="31"/>
                    </a:cubicBezTo>
                    <a:cubicBezTo>
                      <a:pt x="6" y="35"/>
                      <a:pt x="6" y="35"/>
                      <a:pt x="6" y="35"/>
                    </a:cubicBezTo>
                    <a:cubicBezTo>
                      <a:pt x="6" y="35"/>
                      <a:pt x="7" y="36"/>
                      <a:pt x="7" y="36"/>
                    </a:cubicBezTo>
                    <a:cubicBezTo>
                      <a:pt x="8" y="36"/>
                      <a:pt x="8" y="35"/>
                      <a:pt x="8" y="35"/>
                    </a:cubicBezTo>
                    <a:cubicBezTo>
                      <a:pt x="8" y="31"/>
                      <a:pt x="8" y="31"/>
                      <a:pt x="8" y="31"/>
                    </a:cubicBezTo>
                    <a:cubicBezTo>
                      <a:pt x="9" y="31"/>
                      <a:pt x="10" y="31"/>
                      <a:pt x="11" y="31"/>
                    </a:cubicBezTo>
                    <a:cubicBezTo>
                      <a:pt x="11" y="35"/>
                      <a:pt x="11" y="35"/>
                      <a:pt x="11" y="35"/>
                    </a:cubicBezTo>
                    <a:cubicBezTo>
                      <a:pt x="11" y="35"/>
                      <a:pt x="11" y="36"/>
                      <a:pt x="12" y="36"/>
                    </a:cubicBezTo>
                    <a:cubicBezTo>
                      <a:pt x="12" y="36"/>
                      <a:pt x="13" y="35"/>
                      <a:pt x="13" y="35"/>
                    </a:cubicBezTo>
                    <a:cubicBezTo>
                      <a:pt x="13" y="30"/>
                      <a:pt x="13" y="30"/>
                      <a:pt x="13" y="30"/>
                    </a:cubicBezTo>
                    <a:cubicBezTo>
                      <a:pt x="13" y="30"/>
                      <a:pt x="14" y="29"/>
                      <a:pt x="15" y="29"/>
                    </a:cubicBezTo>
                    <a:cubicBezTo>
                      <a:pt x="16" y="29"/>
                      <a:pt x="16" y="28"/>
                      <a:pt x="17" y="27"/>
                    </a:cubicBezTo>
                    <a:cubicBezTo>
                      <a:pt x="17" y="26"/>
                      <a:pt x="18" y="25"/>
                      <a:pt x="18" y="23"/>
                    </a:cubicBezTo>
                    <a:cubicBezTo>
                      <a:pt x="18" y="21"/>
                      <a:pt x="17" y="20"/>
                      <a:pt x="16" y="18"/>
                    </a:cubicBezTo>
                    <a:cubicBezTo>
                      <a:pt x="15" y="18"/>
                      <a:pt x="14" y="17"/>
                      <a:pt x="12" y="16"/>
                    </a:cubicBezTo>
                    <a:close/>
                    <a:moveTo>
                      <a:pt x="10" y="26"/>
                    </a:moveTo>
                    <a:cubicBezTo>
                      <a:pt x="10" y="26"/>
                      <a:pt x="9" y="26"/>
                      <a:pt x="8" y="26"/>
                    </a:cubicBezTo>
                    <a:cubicBezTo>
                      <a:pt x="8" y="19"/>
                      <a:pt x="8" y="19"/>
                      <a:pt x="8" y="19"/>
                    </a:cubicBezTo>
                    <a:cubicBezTo>
                      <a:pt x="9" y="20"/>
                      <a:pt x="10" y="20"/>
                      <a:pt x="10" y="20"/>
                    </a:cubicBezTo>
                    <a:lnTo>
                      <a:pt x="10" y="26"/>
                    </a:lnTo>
                    <a:close/>
                    <a:moveTo>
                      <a:pt x="10" y="15"/>
                    </a:moveTo>
                    <a:cubicBezTo>
                      <a:pt x="9" y="15"/>
                      <a:pt x="8" y="15"/>
                      <a:pt x="8" y="14"/>
                    </a:cubicBezTo>
                    <a:cubicBezTo>
                      <a:pt x="8" y="9"/>
                      <a:pt x="8" y="9"/>
                      <a:pt x="8" y="9"/>
                    </a:cubicBezTo>
                    <a:cubicBezTo>
                      <a:pt x="8" y="9"/>
                      <a:pt x="9" y="9"/>
                      <a:pt x="10" y="9"/>
                    </a:cubicBezTo>
                    <a:lnTo>
                      <a:pt x="10" y="15"/>
                    </a:ln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 name="任意多边形: 形状 107"/>
              <p:cNvSpPr/>
              <p:nvPr/>
            </p:nvSpPr>
            <p:spPr bwMode="auto">
              <a:xfrm>
                <a:off x="4315" y="840"/>
                <a:ext cx="72" cy="71"/>
              </a:xfrm>
              <a:custGeom>
                <a:avLst/>
                <a:gdLst>
                  <a:gd name="T0" fmla="*/ 18 w 37"/>
                  <a:gd name="T1" fmla="*/ 0 h 36"/>
                  <a:gd name="T2" fmla="*/ 1 w 37"/>
                  <a:gd name="T3" fmla="*/ 18 h 36"/>
                  <a:gd name="T4" fmla="*/ 19 w 37"/>
                  <a:gd name="T5" fmla="*/ 36 h 36"/>
                  <a:gd name="T6" fmla="*/ 37 w 37"/>
                  <a:gd name="T7" fmla="*/ 17 h 36"/>
                  <a:gd name="T8" fmla="*/ 18 w 37"/>
                  <a:gd name="T9" fmla="*/ 0 h 36"/>
                  <a:gd name="T10" fmla="*/ 19 w 37"/>
                  <a:gd name="T11" fmla="*/ 32 h 36"/>
                  <a:gd name="T12" fmla="*/ 4 w 37"/>
                  <a:gd name="T13" fmla="*/ 18 h 36"/>
                  <a:gd name="T14" fmla="*/ 18 w 37"/>
                  <a:gd name="T15" fmla="*/ 3 h 36"/>
                  <a:gd name="T16" fmla="*/ 33 w 37"/>
                  <a:gd name="T17" fmla="*/ 18 h 36"/>
                  <a:gd name="T18" fmla="*/ 19 w 37"/>
                  <a:gd name="T19"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18" y="0"/>
                    </a:moveTo>
                    <a:cubicBezTo>
                      <a:pt x="8" y="0"/>
                      <a:pt x="0" y="8"/>
                      <a:pt x="1" y="18"/>
                    </a:cubicBezTo>
                    <a:cubicBezTo>
                      <a:pt x="1" y="28"/>
                      <a:pt x="9" y="36"/>
                      <a:pt x="19" y="36"/>
                    </a:cubicBezTo>
                    <a:cubicBezTo>
                      <a:pt x="29" y="36"/>
                      <a:pt x="37" y="27"/>
                      <a:pt x="37" y="17"/>
                    </a:cubicBezTo>
                    <a:cubicBezTo>
                      <a:pt x="37" y="8"/>
                      <a:pt x="28" y="0"/>
                      <a:pt x="18" y="0"/>
                    </a:cubicBezTo>
                    <a:close/>
                    <a:moveTo>
                      <a:pt x="19" y="32"/>
                    </a:moveTo>
                    <a:cubicBezTo>
                      <a:pt x="11" y="33"/>
                      <a:pt x="4" y="26"/>
                      <a:pt x="4" y="18"/>
                    </a:cubicBezTo>
                    <a:cubicBezTo>
                      <a:pt x="4" y="10"/>
                      <a:pt x="10" y="4"/>
                      <a:pt x="18" y="3"/>
                    </a:cubicBezTo>
                    <a:cubicBezTo>
                      <a:pt x="26" y="3"/>
                      <a:pt x="33" y="10"/>
                      <a:pt x="33" y="18"/>
                    </a:cubicBezTo>
                    <a:cubicBezTo>
                      <a:pt x="33" y="26"/>
                      <a:pt x="27" y="32"/>
                      <a:pt x="19" y="32"/>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 name="任意多边形: 形状 108"/>
              <p:cNvSpPr/>
              <p:nvPr/>
            </p:nvSpPr>
            <p:spPr bwMode="auto">
              <a:xfrm>
                <a:off x="4340" y="852"/>
                <a:ext cx="24" cy="47"/>
              </a:xfrm>
              <a:custGeom>
                <a:avLst/>
                <a:gdLst>
                  <a:gd name="T0" fmla="*/ 8 w 12"/>
                  <a:gd name="T1" fmla="*/ 11 h 24"/>
                  <a:gd name="T2" fmla="*/ 8 w 12"/>
                  <a:gd name="T3" fmla="*/ 6 h 24"/>
                  <a:gd name="T4" fmla="*/ 9 w 12"/>
                  <a:gd name="T5" fmla="*/ 6 h 24"/>
                  <a:gd name="T6" fmla="*/ 10 w 12"/>
                  <a:gd name="T7" fmla="*/ 6 h 24"/>
                  <a:gd name="T8" fmla="*/ 11 w 12"/>
                  <a:gd name="T9" fmla="*/ 6 h 24"/>
                  <a:gd name="T10" fmla="*/ 11 w 12"/>
                  <a:gd name="T11" fmla="*/ 5 h 24"/>
                  <a:gd name="T12" fmla="*/ 11 w 12"/>
                  <a:gd name="T13" fmla="*/ 4 h 24"/>
                  <a:gd name="T14" fmla="*/ 11 w 12"/>
                  <a:gd name="T15" fmla="*/ 3 h 24"/>
                  <a:gd name="T16" fmla="*/ 10 w 12"/>
                  <a:gd name="T17" fmla="*/ 3 h 24"/>
                  <a:gd name="T18" fmla="*/ 9 w 12"/>
                  <a:gd name="T19" fmla="*/ 3 h 24"/>
                  <a:gd name="T20" fmla="*/ 8 w 12"/>
                  <a:gd name="T21" fmla="*/ 3 h 24"/>
                  <a:gd name="T22" fmla="*/ 8 w 12"/>
                  <a:gd name="T23" fmla="*/ 1 h 24"/>
                  <a:gd name="T24" fmla="*/ 7 w 12"/>
                  <a:gd name="T25" fmla="*/ 0 h 24"/>
                  <a:gd name="T26" fmla="*/ 7 w 12"/>
                  <a:gd name="T27" fmla="*/ 1 h 24"/>
                  <a:gd name="T28" fmla="*/ 7 w 12"/>
                  <a:gd name="T29" fmla="*/ 3 h 24"/>
                  <a:gd name="T30" fmla="*/ 7 w 12"/>
                  <a:gd name="T31" fmla="*/ 3 h 24"/>
                  <a:gd name="T32" fmla="*/ 5 w 12"/>
                  <a:gd name="T33" fmla="*/ 3 h 24"/>
                  <a:gd name="T34" fmla="*/ 5 w 12"/>
                  <a:gd name="T35" fmla="*/ 1 h 24"/>
                  <a:gd name="T36" fmla="*/ 4 w 12"/>
                  <a:gd name="T37" fmla="*/ 0 h 24"/>
                  <a:gd name="T38" fmla="*/ 4 w 12"/>
                  <a:gd name="T39" fmla="*/ 1 h 24"/>
                  <a:gd name="T40" fmla="*/ 4 w 12"/>
                  <a:gd name="T41" fmla="*/ 3 h 24"/>
                  <a:gd name="T42" fmla="*/ 2 w 12"/>
                  <a:gd name="T43" fmla="*/ 4 h 24"/>
                  <a:gd name="T44" fmla="*/ 1 w 12"/>
                  <a:gd name="T45" fmla="*/ 6 h 24"/>
                  <a:gd name="T46" fmla="*/ 0 w 12"/>
                  <a:gd name="T47" fmla="*/ 8 h 24"/>
                  <a:gd name="T48" fmla="*/ 1 w 12"/>
                  <a:gd name="T49" fmla="*/ 10 h 24"/>
                  <a:gd name="T50" fmla="*/ 2 w 12"/>
                  <a:gd name="T51" fmla="*/ 11 h 24"/>
                  <a:gd name="T52" fmla="*/ 3 w 12"/>
                  <a:gd name="T53" fmla="*/ 12 h 24"/>
                  <a:gd name="T54" fmla="*/ 4 w 12"/>
                  <a:gd name="T55" fmla="*/ 12 h 24"/>
                  <a:gd name="T56" fmla="*/ 4 w 12"/>
                  <a:gd name="T57" fmla="*/ 18 h 24"/>
                  <a:gd name="T58" fmla="*/ 3 w 12"/>
                  <a:gd name="T59" fmla="*/ 17 h 24"/>
                  <a:gd name="T60" fmla="*/ 1 w 12"/>
                  <a:gd name="T61" fmla="*/ 17 h 24"/>
                  <a:gd name="T62" fmla="*/ 0 w 12"/>
                  <a:gd name="T63" fmla="*/ 17 h 24"/>
                  <a:gd name="T64" fmla="*/ 0 w 12"/>
                  <a:gd name="T65" fmla="*/ 18 h 24"/>
                  <a:gd name="T66" fmla="*/ 0 w 12"/>
                  <a:gd name="T67" fmla="*/ 19 h 24"/>
                  <a:gd name="T68" fmla="*/ 0 w 12"/>
                  <a:gd name="T69" fmla="*/ 20 h 24"/>
                  <a:gd name="T70" fmla="*/ 2 w 12"/>
                  <a:gd name="T71" fmla="*/ 20 h 24"/>
                  <a:gd name="T72" fmla="*/ 4 w 12"/>
                  <a:gd name="T73" fmla="*/ 21 h 24"/>
                  <a:gd name="T74" fmla="*/ 4 w 12"/>
                  <a:gd name="T75" fmla="*/ 23 h 24"/>
                  <a:gd name="T76" fmla="*/ 5 w 12"/>
                  <a:gd name="T77" fmla="*/ 24 h 24"/>
                  <a:gd name="T78" fmla="*/ 6 w 12"/>
                  <a:gd name="T79" fmla="*/ 23 h 24"/>
                  <a:gd name="T80" fmla="*/ 6 w 12"/>
                  <a:gd name="T81" fmla="*/ 21 h 24"/>
                  <a:gd name="T82" fmla="*/ 7 w 12"/>
                  <a:gd name="T83" fmla="*/ 20 h 24"/>
                  <a:gd name="T84" fmla="*/ 7 w 12"/>
                  <a:gd name="T85" fmla="*/ 23 h 24"/>
                  <a:gd name="T86" fmla="*/ 8 w 12"/>
                  <a:gd name="T87" fmla="*/ 24 h 24"/>
                  <a:gd name="T88" fmla="*/ 9 w 12"/>
                  <a:gd name="T89" fmla="*/ 23 h 24"/>
                  <a:gd name="T90" fmla="*/ 9 w 12"/>
                  <a:gd name="T91" fmla="*/ 20 h 24"/>
                  <a:gd name="T92" fmla="*/ 10 w 12"/>
                  <a:gd name="T93" fmla="*/ 19 h 24"/>
                  <a:gd name="T94" fmla="*/ 11 w 12"/>
                  <a:gd name="T95" fmla="*/ 18 h 24"/>
                  <a:gd name="T96" fmla="*/ 12 w 12"/>
                  <a:gd name="T97" fmla="*/ 15 h 24"/>
                  <a:gd name="T98" fmla="*/ 11 w 12"/>
                  <a:gd name="T99" fmla="*/ 12 h 24"/>
                  <a:gd name="T100" fmla="*/ 8 w 12"/>
                  <a:gd name="T101" fmla="*/ 11 h 24"/>
                  <a:gd name="T102" fmla="*/ 7 w 12"/>
                  <a:gd name="T103" fmla="*/ 17 h 24"/>
                  <a:gd name="T104" fmla="*/ 5 w 12"/>
                  <a:gd name="T105" fmla="*/ 18 h 24"/>
                  <a:gd name="T106" fmla="*/ 5 w 12"/>
                  <a:gd name="T107" fmla="*/ 13 h 24"/>
                  <a:gd name="T108" fmla="*/ 7 w 12"/>
                  <a:gd name="T109" fmla="*/ 14 h 24"/>
                  <a:gd name="T110" fmla="*/ 7 w 12"/>
                  <a:gd name="T111" fmla="*/ 17 h 24"/>
                  <a:gd name="T112" fmla="*/ 7 w 12"/>
                  <a:gd name="T113" fmla="*/ 10 h 24"/>
                  <a:gd name="T114" fmla="*/ 5 w 12"/>
                  <a:gd name="T115" fmla="*/ 9 h 24"/>
                  <a:gd name="T116" fmla="*/ 5 w 12"/>
                  <a:gd name="T117" fmla="*/ 6 h 24"/>
                  <a:gd name="T118" fmla="*/ 7 w 12"/>
                  <a:gd name="T119" fmla="*/ 6 h 24"/>
                  <a:gd name="T120" fmla="*/ 7 w 12"/>
                  <a:gd name="T121"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 h="24">
                    <a:moveTo>
                      <a:pt x="8" y="11"/>
                    </a:moveTo>
                    <a:cubicBezTo>
                      <a:pt x="8" y="6"/>
                      <a:pt x="8" y="6"/>
                      <a:pt x="8" y="6"/>
                    </a:cubicBezTo>
                    <a:cubicBezTo>
                      <a:pt x="8" y="6"/>
                      <a:pt x="9" y="6"/>
                      <a:pt x="9" y="6"/>
                    </a:cubicBezTo>
                    <a:cubicBezTo>
                      <a:pt x="9" y="6"/>
                      <a:pt x="10" y="6"/>
                      <a:pt x="10" y="6"/>
                    </a:cubicBezTo>
                    <a:cubicBezTo>
                      <a:pt x="10" y="6"/>
                      <a:pt x="10" y="6"/>
                      <a:pt x="11" y="6"/>
                    </a:cubicBezTo>
                    <a:cubicBezTo>
                      <a:pt x="11" y="5"/>
                      <a:pt x="11" y="5"/>
                      <a:pt x="11" y="5"/>
                    </a:cubicBezTo>
                    <a:cubicBezTo>
                      <a:pt x="11" y="4"/>
                      <a:pt x="11" y="4"/>
                      <a:pt x="11" y="4"/>
                    </a:cubicBezTo>
                    <a:cubicBezTo>
                      <a:pt x="11" y="4"/>
                      <a:pt x="11" y="3"/>
                      <a:pt x="11" y="3"/>
                    </a:cubicBezTo>
                    <a:cubicBezTo>
                      <a:pt x="11" y="3"/>
                      <a:pt x="10" y="3"/>
                      <a:pt x="10" y="3"/>
                    </a:cubicBezTo>
                    <a:cubicBezTo>
                      <a:pt x="10" y="3"/>
                      <a:pt x="10" y="3"/>
                      <a:pt x="9" y="3"/>
                    </a:cubicBezTo>
                    <a:cubicBezTo>
                      <a:pt x="9" y="3"/>
                      <a:pt x="9" y="3"/>
                      <a:pt x="8" y="3"/>
                    </a:cubicBezTo>
                    <a:cubicBezTo>
                      <a:pt x="8" y="1"/>
                      <a:pt x="8" y="1"/>
                      <a:pt x="8" y="1"/>
                    </a:cubicBezTo>
                    <a:cubicBezTo>
                      <a:pt x="8" y="0"/>
                      <a:pt x="8" y="0"/>
                      <a:pt x="7" y="0"/>
                    </a:cubicBezTo>
                    <a:cubicBezTo>
                      <a:pt x="7" y="0"/>
                      <a:pt x="7" y="0"/>
                      <a:pt x="7" y="1"/>
                    </a:cubicBezTo>
                    <a:cubicBezTo>
                      <a:pt x="7" y="3"/>
                      <a:pt x="7" y="3"/>
                      <a:pt x="7" y="3"/>
                    </a:cubicBezTo>
                    <a:cubicBezTo>
                      <a:pt x="7" y="3"/>
                      <a:pt x="7" y="3"/>
                      <a:pt x="7" y="3"/>
                    </a:cubicBezTo>
                    <a:cubicBezTo>
                      <a:pt x="6" y="3"/>
                      <a:pt x="6" y="3"/>
                      <a:pt x="5" y="3"/>
                    </a:cubicBezTo>
                    <a:cubicBezTo>
                      <a:pt x="5" y="1"/>
                      <a:pt x="5" y="1"/>
                      <a:pt x="5" y="1"/>
                    </a:cubicBezTo>
                    <a:cubicBezTo>
                      <a:pt x="5" y="0"/>
                      <a:pt x="5" y="0"/>
                      <a:pt x="4" y="0"/>
                    </a:cubicBezTo>
                    <a:cubicBezTo>
                      <a:pt x="4" y="0"/>
                      <a:pt x="4" y="0"/>
                      <a:pt x="4" y="1"/>
                    </a:cubicBezTo>
                    <a:cubicBezTo>
                      <a:pt x="4" y="3"/>
                      <a:pt x="4" y="3"/>
                      <a:pt x="4" y="3"/>
                    </a:cubicBezTo>
                    <a:cubicBezTo>
                      <a:pt x="3" y="4"/>
                      <a:pt x="2" y="4"/>
                      <a:pt x="2" y="4"/>
                    </a:cubicBezTo>
                    <a:cubicBezTo>
                      <a:pt x="1" y="5"/>
                      <a:pt x="1" y="5"/>
                      <a:pt x="1" y="6"/>
                    </a:cubicBezTo>
                    <a:cubicBezTo>
                      <a:pt x="1" y="6"/>
                      <a:pt x="0" y="7"/>
                      <a:pt x="0" y="8"/>
                    </a:cubicBezTo>
                    <a:cubicBezTo>
                      <a:pt x="0" y="8"/>
                      <a:pt x="1" y="9"/>
                      <a:pt x="1" y="10"/>
                    </a:cubicBezTo>
                    <a:cubicBezTo>
                      <a:pt x="1" y="10"/>
                      <a:pt x="1" y="11"/>
                      <a:pt x="2" y="11"/>
                    </a:cubicBezTo>
                    <a:cubicBezTo>
                      <a:pt x="2" y="11"/>
                      <a:pt x="3" y="12"/>
                      <a:pt x="3" y="12"/>
                    </a:cubicBezTo>
                    <a:cubicBezTo>
                      <a:pt x="4" y="12"/>
                      <a:pt x="4" y="12"/>
                      <a:pt x="4" y="12"/>
                    </a:cubicBezTo>
                    <a:cubicBezTo>
                      <a:pt x="4" y="18"/>
                      <a:pt x="4" y="18"/>
                      <a:pt x="4" y="18"/>
                    </a:cubicBezTo>
                    <a:cubicBezTo>
                      <a:pt x="3" y="18"/>
                      <a:pt x="3" y="18"/>
                      <a:pt x="3" y="17"/>
                    </a:cubicBezTo>
                    <a:cubicBezTo>
                      <a:pt x="2" y="17"/>
                      <a:pt x="1" y="17"/>
                      <a:pt x="1" y="17"/>
                    </a:cubicBezTo>
                    <a:cubicBezTo>
                      <a:pt x="1" y="17"/>
                      <a:pt x="1" y="17"/>
                      <a:pt x="0" y="17"/>
                    </a:cubicBezTo>
                    <a:cubicBezTo>
                      <a:pt x="0" y="18"/>
                      <a:pt x="0" y="18"/>
                      <a:pt x="0" y="18"/>
                    </a:cubicBezTo>
                    <a:cubicBezTo>
                      <a:pt x="0" y="19"/>
                      <a:pt x="0" y="19"/>
                      <a:pt x="0" y="19"/>
                    </a:cubicBezTo>
                    <a:cubicBezTo>
                      <a:pt x="0" y="19"/>
                      <a:pt x="0" y="20"/>
                      <a:pt x="0" y="20"/>
                    </a:cubicBezTo>
                    <a:cubicBezTo>
                      <a:pt x="1" y="20"/>
                      <a:pt x="1" y="20"/>
                      <a:pt x="2" y="20"/>
                    </a:cubicBezTo>
                    <a:cubicBezTo>
                      <a:pt x="3" y="20"/>
                      <a:pt x="3" y="21"/>
                      <a:pt x="4" y="21"/>
                    </a:cubicBezTo>
                    <a:cubicBezTo>
                      <a:pt x="4" y="23"/>
                      <a:pt x="4" y="23"/>
                      <a:pt x="4" y="23"/>
                    </a:cubicBezTo>
                    <a:cubicBezTo>
                      <a:pt x="4" y="24"/>
                      <a:pt x="4" y="24"/>
                      <a:pt x="5" y="24"/>
                    </a:cubicBezTo>
                    <a:cubicBezTo>
                      <a:pt x="5" y="24"/>
                      <a:pt x="6" y="24"/>
                      <a:pt x="6" y="23"/>
                    </a:cubicBezTo>
                    <a:cubicBezTo>
                      <a:pt x="6" y="21"/>
                      <a:pt x="6" y="21"/>
                      <a:pt x="6" y="21"/>
                    </a:cubicBezTo>
                    <a:cubicBezTo>
                      <a:pt x="6" y="21"/>
                      <a:pt x="7" y="21"/>
                      <a:pt x="7" y="20"/>
                    </a:cubicBezTo>
                    <a:cubicBezTo>
                      <a:pt x="7" y="23"/>
                      <a:pt x="7" y="23"/>
                      <a:pt x="7" y="23"/>
                    </a:cubicBezTo>
                    <a:cubicBezTo>
                      <a:pt x="7" y="24"/>
                      <a:pt x="8" y="24"/>
                      <a:pt x="8" y="24"/>
                    </a:cubicBezTo>
                    <a:cubicBezTo>
                      <a:pt x="8" y="24"/>
                      <a:pt x="9" y="24"/>
                      <a:pt x="9" y="23"/>
                    </a:cubicBezTo>
                    <a:cubicBezTo>
                      <a:pt x="9" y="20"/>
                      <a:pt x="9" y="20"/>
                      <a:pt x="9" y="20"/>
                    </a:cubicBezTo>
                    <a:cubicBezTo>
                      <a:pt x="9" y="20"/>
                      <a:pt x="10" y="20"/>
                      <a:pt x="10" y="19"/>
                    </a:cubicBezTo>
                    <a:cubicBezTo>
                      <a:pt x="11" y="19"/>
                      <a:pt x="11" y="19"/>
                      <a:pt x="11" y="18"/>
                    </a:cubicBezTo>
                    <a:cubicBezTo>
                      <a:pt x="12" y="17"/>
                      <a:pt x="12" y="16"/>
                      <a:pt x="12" y="15"/>
                    </a:cubicBezTo>
                    <a:cubicBezTo>
                      <a:pt x="12" y="14"/>
                      <a:pt x="12" y="13"/>
                      <a:pt x="11" y="12"/>
                    </a:cubicBezTo>
                    <a:cubicBezTo>
                      <a:pt x="10" y="12"/>
                      <a:pt x="9" y="11"/>
                      <a:pt x="8" y="11"/>
                    </a:cubicBezTo>
                    <a:close/>
                    <a:moveTo>
                      <a:pt x="7" y="17"/>
                    </a:moveTo>
                    <a:cubicBezTo>
                      <a:pt x="7" y="18"/>
                      <a:pt x="6" y="18"/>
                      <a:pt x="5" y="18"/>
                    </a:cubicBezTo>
                    <a:cubicBezTo>
                      <a:pt x="5" y="13"/>
                      <a:pt x="5" y="13"/>
                      <a:pt x="5" y="13"/>
                    </a:cubicBezTo>
                    <a:cubicBezTo>
                      <a:pt x="6" y="13"/>
                      <a:pt x="7" y="13"/>
                      <a:pt x="7" y="14"/>
                    </a:cubicBezTo>
                    <a:lnTo>
                      <a:pt x="7" y="17"/>
                    </a:lnTo>
                    <a:close/>
                    <a:moveTo>
                      <a:pt x="7" y="10"/>
                    </a:moveTo>
                    <a:cubicBezTo>
                      <a:pt x="6" y="10"/>
                      <a:pt x="6" y="10"/>
                      <a:pt x="5" y="9"/>
                    </a:cubicBezTo>
                    <a:cubicBezTo>
                      <a:pt x="5" y="6"/>
                      <a:pt x="5" y="6"/>
                      <a:pt x="5" y="6"/>
                    </a:cubicBezTo>
                    <a:cubicBezTo>
                      <a:pt x="6" y="6"/>
                      <a:pt x="6" y="6"/>
                      <a:pt x="7" y="6"/>
                    </a:cubicBezTo>
                    <a:lnTo>
                      <a:pt x="7" y="10"/>
                    </a:ln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0" name="任意多边形: 形状 109"/>
              <p:cNvSpPr/>
              <p:nvPr/>
            </p:nvSpPr>
            <p:spPr bwMode="auto">
              <a:xfrm>
                <a:off x="3926" y="2968"/>
                <a:ext cx="90" cy="89"/>
              </a:xfrm>
              <a:custGeom>
                <a:avLst/>
                <a:gdLst>
                  <a:gd name="T0" fmla="*/ 22 w 46"/>
                  <a:gd name="T1" fmla="*/ 1 h 46"/>
                  <a:gd name="T2" fmla="*/ 0 w 46"/>
                  <a:gd name="T3" fmla="*/ 24 h 46"/>
                  <a:gd name="T4" fmla="*/ 23 w 46"/>
                  <a:gd name="T5" fmla="*/ 46 h 46"/>
                  <a:gd name="T6" fmla="*/ 45 w 46"/>
                  <a:gd name="T7" fmla="*/ 23 h 46"/>
                  <a:gd name="T8" fmla="*/ 22 w 46"/>
                  <a:gd name="T9" fmla="*/ 1 h 46"/>
                  <a:gd name="T10" fmla="*/ 23 w 46"/>
                  <a:gd name="T11" fmla="*/ 42 h 46"/>
                  <a:gd name="T12" fmla="*/ 4 w 46"/>
                  <a:gd name="T13" fmla="*/ 24 h 46"/>
                  <a:gd name="T14" fmla="*/ 22 w 46"/>
                  <a:gd name="T15" fmla="*/ 5 h 46"/>
                  <a:gd name="T16" fmla="*/ 41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2" y="1"/>
                    </a:moveTo>
                    <a:cubicBezTo>
                      <a:pt x="10" y="1"/>
                      <a:pt x="0" y="11"/>
                      <a:pt x="0" y="24"/>
                    </a:cubicBezTo>
                    <a:cubicBezTo>
                      <a:pt x="0" y="36"/>
                      <a:pt x="11" y="46"/>
                      <a:pt x="23" y="46"/>
                    </a:cubicBezTo>
                    <a:cubicBezTo>
                      <a:pt x="36" y="46"/>
                      <a:pt x="46" y="35"/>
                      <a:pt x="45" y="23"/>
                    </a:cubicBezTo>
                    <a:cubicBezTo>
                      <a:pt x="45" y="10"/>
                      <a:pt x="35" y="0"/>
                      <a:pt x="22" y="1"/>
                    </a:cubicBezTo>
                    <a:close/>
                    <a:moveTo>
                      <a:pt x="23" y="42"/>
                    </a:moveTo>
                    <a:cubicBezTo>
                      <a:pt x="13" y="42"/>
                      <a:pt x="5" y="34"/>
                      <a:pt x="4" y="24"/>
                    </a:cubicBezTo>
                    <a:cubicBezTo>
                      <a:pt x="4" y="14"/>
                      <a:pt x="12" y="5"/>
                      <a:pt x="22" y="5"/>
                    </a:cubicBezTo>
                    <a:cubicBezTo>
                      <a:pt x="32" y="5"/>
                      <a:pt x="41" y="13"/>
                      <a:pt x="41" y="23"/>
                    </a:cubicBezTo>
                    <a:cubicBezTo>
                      <a:pt x="41" y="33"/>
                      <a:pt x="33" y="41"/>
                      <a:pt x="23" y="42"/>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1" name="任意多边形: 形状 110"/>
              <p:cNvSpPr/>
              <p:nvPr/>
            </p:nvSpPr>
            <p:spPr bwMode="auto">
              <a:xfrm>
                <a:off x="3957" y="2983"/>
                <a:ext cx="28" cy="61"/>
              </a:xfrm>
              <a:custGeom>
                <a:avLst/>
                <a:gdLst>
                  <a:gd name="T0" fmla="*/ 10 w 14"/>
                  <a:gd name="T1" fmla="*/ 14 h 31"/>
                  <a:gd name="T2" fmla="*/ 10 w 14"/>
                  <a:gd name="T3" fmla="*/ 8 h 31"/>
                  <a:gd name="T4" fmla="*/ 10 w 14"/>
                  <a:gd name="T5" fmla="*/ 8 h 31"/>
                  <a:gd name="T6" fmla="*/ 12 w 14"/>
                  <a:gd name="T7" fmla="*/ 8 h 31"/>
                  <a:gd name="T8" fmla="*/ 13 w 14"/>
                  <a:gd name="T9" fmla="*/ 8 h 31"/>
                  <a:gd name="T10" fmla="*/ 13 w 14"/>
                  <a:gd name="T11" fmla="*/ 6 h 31"/>
                  <a:gd name="T12" fmla="*/ 13 w 14"/>
                  <a:gd name="T13" fmla="*/ 5 h 31"/>
                  <a:gd name="T14" fmla="*/ 13 w 14"/>
                  <a:gd name="T15" fmla="*/ 5 h 31"/>
                  <a:gd name="T16" fmla="*/ 12 w 14"/>
                  <a:gd name="T17" fmla="*/ 4 h 31"/>
                  <a:gd name="T18" fmla="*/ 11 w 14"/>
                  <a:gd name="T19" fmla="*/ 4 h 31"/>
                  <a:gd name="T20" fmla="*/ 10 w 14"/>
                  <a:gd name="T21" fmla="*/ 4 h 31"/>
                  <a:gd name="T22" fmla="*/ 10 w 14"/>
                  <a:gd name="T23" fmla="*/ 1 h 31"/>
                  <a:gd name="T24" fmla="*/ 9 w 14"/>
                  <a:gd name="T25" fmla="*/ 0 h 31"/>
                  <a:gd name="T26" fmla="*/ 8 w 14"/>
                  <a:gd name="T27" fmla="*/ 1 h 31"/>
                  <a:gd name="T28" fmla="*/ 8 w 14"/>
                  <a:gd name="T29" fmla="*/ 4 h 31"/>
                  <a:gd name="T30" fmla="*/ 8 w 14"/>
                  <a:gd name="T31" fmla="*/ 4 h 31"/>
                  <a:gd name="T32" fmla="*/ 6 w 14"/>
                  <a:gd name="T33" fmla="*/ 4 h 31"/>
                  <a:gd name="T34" fmla="*/ 6 w 14"/>
                  <a:gd name="T35" fmla="*/ 1 h 31"/>
                  <a:gd name="T36" fmla="*/ 5 w 14"/>
                  <a:gd name="T37" fmla="*/ 0 h 31"/>
                  <a:gd name="T38" fmla="*/ 4 w 14"/>
                  <a:gd name="T39" fmla="*/ 1 h 31"/>
                  <a:gd name="T40" fmla="*/ 4 w 14"/>
                  <a:gd name="T41" fmla="*/ 5 h 31"/>
                  <a:gd name="T42" fmla="*/ 2 w 14"/>
                  <a:gd name="T43" fmla="*/ 6 h 31"/>
                  <a:gd name="T44" fmla="*/ 0 w 14"/>
                  <a:gd name="T45" fmla="*/ 8 h 31"/>
                  <a:gd name="T46" fmla="*/ 0 w 14"/>
                  <a:gd name="T47" fmla="*/ 10 h 31"/>
                  <a:gd name="T48" fmla="*/ 1 w 14"/>
                  <a:gd name="T49" fmla="*/ 12 h 31"/>
                  <a:gd name="T50" fmla="*/ 2 w 14"/>
                  <a:gd name="T51" fmla="*/ 14 h 31"/>
                  <a:gd name="T52" fmla="*/ 4 w 14"/>
                  <a:gd name="T53" fmla="*/ 16 h 31"/>
                  <a:gd name="T54" fmla="*/ 4 w 14"/>
                  <a:gd name="T55" fmla="*/ 16 h 31"/>
                  <a:gd name="T56" fmla="*/ 4 w 14"/>
                  <a:gd name="T57" fmla="*/ 23 h 31"/>
                  <a:gd name="T58" fmla="*/ 3 w 14"/>
                  <a:gd name="T59" fmla="*/ 22 h 31"/>
                  <a:gd name="T60" fmla="*/ 0 w 14"/>
                  <a:gd name="T61" fmla="*/ 22 h 31"/>
                  <a:gd name="T62" fmla="*/ 0 w 14"/>
                  <a:gd name="T63" fmla="*/ 22 h 31"/>
                  <a:gd name="T64" fmla="*/ 0 w 14"/>
                  <a:gd name="T65" fmla="*/ 23 h 31"/>
                  <a:gd name="T66" fmla="*/ 0 w 14"/>
                  <a:gd name="T67" fmla="*/ 24 h 31"/>
                  <a:gd name="T68" fmla="*/ 0 w 14"/>
                  <a:gd name="T69" fmla="*/ 25 h 31"/>
                  <a:gd name="T70" fmla="*/ 2 w 14"/>
                  <a:gd name="T71" fmla="*/ 26 h 31"/>
                  <a:gd name="T72" fmla="*/ 4 w 14"/>
                  <a:gd name="T73" fmla="*/ 26 h 31"/>
                  <a:gd name="T74" fmla="*/ 5 w 14"/>
                  <a:gd name="T75" fmla="*/ 30 h 31"/>
                  <a:gd name="T76" fmla="*/ 6 w 14"/>
                  <a:gd name="T77" fmla="*/ 31 h 31"/>
                  <a:gd name="T78" fmla="*/ 6 w 14"/>
                  <a:gd name="T79" fmla="*/ 30 h 31"/>
                  <a:gd name="T80" fmla="*/ 6 w 14"/>
                  <a:gd name="T81" fmla="*/ 26 h 31"/>
                  <a:gd name="T82" fmla="*/ 8 w 14"/>
                  <a:gd name="T83" fmla="*/ 26 h 31"/>
                  <a:gd name="T84" fmla="*/ 8 w 14"/>
                  <a:gd name="T85" fmla="*/ 30 h 31"/>
                  <a:gd name="T86" fmla="*/ 9 w 14"/>
                  <a:gd name="T87" fmla="*/ 31 h 31"/>
                  <a:gd name="T88" fmla="*/ 10 w 14"/>
                  <a:gd name="T89" fmla="*/ 30 h 31"/>
                  <a:gd name="T90" fmla="*/ 10 w 14"/>
                  <a:gd name="T91" fmla="*/ 26 h 31"/>
                  <a:gd name="T92" fmla="*/ 12 w 14"/>
                  <a:gd name="T93" fmla="*/ 25 h 31"/>
                  <a:gd name="T94" fmla="*/ 14 w 14"/>
                  <a:gd name="T95" fmla="*/ 23 h 31"/>
                  <a:gd name="T96" fmla="*/ 14 w 14"/>
                  <a:gd name="T97" fmla="*/ 20 h 31"/>
                  <a:gd name="T98" fmla="*/ 13 w 14"/>
                  <a:gd name="T99" fmla="*/ 16 h 31"/>
                  <a:gd name="T100" fmla="*/ 10 w 14"/>
                  <a:gd name="T101" fmla="*/ 14 h 31"/>
                  <a:gd name="T102" fmla="*/ 8 w 14"/>
                  <a:gd name="T103" fmla="*/ 22 h 31"/>
                  <a:gd name="T104" fmla="*/ 6 w 14"/>
                  <a:gd name="T105" fmla="*/ 23 h 31"/>
                  <a:gd name="T106" fmla="*/ 6 w 14"/>
                  <a:gd name="T107" fmla="*/ 17 h 31"/>
                  <a:gd name="T108" fmla="*/ 8 w 14"/>
                  <a:gd name="T109" fmla="*/ 17 h 31"/>
                  <a:gd name="T110" fmla="*/ 8 w 14"/>
                  <a:gd name="T111" fmla="*/ 22 h 31"/>
                  <a:gd name="T112" fmla="*/ 8 w 14"/>
                  <a:gd name="T113" fmla="*/ 13 h 31"/>
                  <a:gd name="T114" fmla="*/ 6 w 14"/>
                  <a:gd name="T115" fmla="*/ 12 h 31"/>
                  <a:gd name="T116" fmla="*/ 6 w 14"/>
                  <a:gd name="T117" fmla="*/ 8 h 31"/>
                  <a:gd name="T118" fmla="*/ 8 w 14"/>
                  <a:gd name="T119" fmla="*/ 7 h 31"/>
                  <a:gd name="T120" fmla="*/ 8 w 14"/>
                  <a:gd name="T121"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 h="31">
                    <a:moveTo>
                      <a:pt x="10" y="14"/>
                    </a:moveTo>
                    <a:cubicBezTo>
                      <a:pt x="10" y="8"/>
                      <a:pt x="10" y="8"/>
                      <a:pt x="10" y="8"/>
                    </a:cubicBezTo>
                    <a:cubicBezTo>
                      <a:pt x="10" y="8"/>
                      <a:pt x="10" y="8"/>
                      <a:pt x="10" y="8"/>
                    </a:cubicBezTo>
                    <a:cubicBezTo>
                      <a:pt x="11" y="8"/>
                      <a:pt x="12" y="8"/>
                      <a:pt x="12" y="8"/>
                    </a:cubicBezTo>
                    <a:cubicBezTo>
                      <a:pt x="12" y="8"/>
                      <a:pt x="12" y="8"/>
                      <a:pt x="13" y="8"/>
                    </a:cubicBezTo>
                    <a:cubicBezTo>
                      <a:pt x="13" y="7"/>
                      <a:pt x="13" y="7"/>
                      <a:pt x="13" y="6"/>
                    </a:cubicBezTo>
                    <a:cubicBezTo>
                      <a:pt x="13" y="6"/>
                      <a:pt x="13" y="6"/>
                      <a:pt x="13" y="5"/>
                    </a:cubicBezTo>
                    <a:cubicBezTo>
                      <a:pt x="13" y="5"/>
                      <a:pt x="13" y="5"/>
                      <a:pt x="13" y="5"/>
                    </a:cubicBezTo>
                    <a:cubicBezTo>
                      <a:pt x="13" y="5"/>
                      <a:pt x="12" y="4"/>
                      <a:pt x="12" y="4"/>
                    </a:cubicBezTo>
                    <a:cubicBezTo>
                      <a:pt x="12" y="4"/>
                      <a:pt x="12" y="4"/>
                      <a:pt x="11" y="4"/>
                    </a:cubicBezTo>
                    <a:cubicBezTo>
                      <a:pt x="11" y="4"/>
                      <a:pt x="10" y="4"/>
                      <a:pt x="10" y="4"/>
                    </a:cubicBezTo>
                    <a:cubicBezTo>
                      <a:pt x="10" y="1"/>
                      <a:pt x="10" y="1"/>
                      <a:pt x="10" y="1"/>
                    </a:cubicBezTo>
                    <a:cubicBezTo>
                      <a:pt x="10" y="1"/>
                      <a:pt x="9" y="0"/>
                      <a:pt x="9" y="0"/>
                    </a:cubicBezTo>
                    <a:cubicBezTo>
                      <a:pt x="8" y="0"/>
                      <a:pt x="8" y="1"/>
                      <a:pt x="8" y="1"/>
                    </a:cubicBezTo>
                    <a:cubicBezTo>
                      <a:pt x="8" y="4"/>
                      <a:pt x="8" y="4"/>
                      <a:pt x="8" y="4"/>
                    </a:cubicBezTo>
                    <a:cubicBezTo>
                      <a:pt x="8" y="4"/>
                      <a:pt x="8" y="4"/>
                      <a:pt x="8" y="4"/>
                    </a:cubicBezTo>
                    <a:cubicBezTo>
                      <a:pt x="7" y="4"/>
                      <a:pt x="6" y="4"/>
                      <a:pt x="6" y="4"/>
                    </a:cubicBezTo>
                    <a:cubicBezTo>
                      <a:pt x="6" y="1"/>
                      <a:pt x="6" y="1"/>
                      <a:pt x="6" y="1"/>
                    </a:cubicBezTo>
                    <a:cubicBezTo>
                      <a:pt x="6" y="1"/>
                      <a:pt x="5" y="0"/>
                      <a:pt x="5" y="0"/>
                    </a:cubicBezTo>
                    <a:cubicBezTo>
                      <a:pt x="4" y="0"/>
                      <a:pt x="4" y="1"/>
                      <a:pt x="4" y="1"/>
                    </a:cubicBezTo>
                    <a:cubicBezTo>
                      <a:pt x="4" y="5"/>
                      <a:pt x="4" y="5"/>
                      <a:pt x="4" y="5"/>
                    </a:cubicBezTo>
                    <a:cubicBezTo>
                      <a:pt x="3" y="5"/>
                      <a:pt x="2" y="5"/>
                      <a:pt x="2" y="6"/>
                    </a:cubicBezTo>
                    <a:cubicBezTo>
                      <a:pt x="1" y="6"/>
                      <a:pt x="1" y="7"/>
                      <a:pt x="0" y="8"/>
                    </a:cubicBezTo>
                    <a:cubicBezTo>
                      <a:pt x="0" y="8"/>
                      <a:pt x="0" y="9"/>
                      <a:pt x="0" y="10"/>
                    </a:cubicBezTo>
                    <a:cubicBezTo>
                      <a:pt x="0" y="11"/>
                      <a:pt x="0" y="12"/>
                      <a:pt x="1" y="12"/>
                    </a:cubicBezTo>
                    <a:cubicBezTo>
                      <a:pt x="1" y="13"/>
                      <a:pt x="1" y="14"/>
                      <a:pt x="2" y="14"/>
                    </a:cubicBezTo>
                    <a:cubicBezTo>
                      <a:pt x="2" y="15"/>
                      <a:pt x="3" y="15"/>
                      <a:pt x="4" y="16"/>
                    </a:cubicBezTo>
                    <a:cubicBezTo>
                      <a:pt x="4" y="16"/>
                      <a:pt x="4" y="16"/>
                      <a:pt x="4" y="16"/>
                    </a:cubicBezTo>
                    <a:cubicBezTo>
                      <a:pt x="4" y="23"/>
                      <a:pt x="4" y="23"/>
                      <a:pt x="4" y="23"/>
                    </a:cubicBezTo>
                    <a:cubicBezTo>
                      <a:pt x="4" y="23"/>
                      <a:pt x="3" y="22"/>
                      <a:pt x="3" y="22"/>
                    </a:cubicBezTo>
                    <a:cubicBezTo>
                      <a:pt x="2" y="22"/>
                      <a:pt x="1" y="22"/>
                      <a:pt x="0" y="22"/>
                    </a:cubicBezTo>
                    <a:cubicBezTo>
                      <a:pt x="0" y="22"/>
                      <a:pt x="0" y="22"/>
                      <a:pt x="0" y="22"/>
                    </a:cubicBezTo>
                    <a:cubicBezTo>
                      <a:pt x="0" y="22"/>
                      <a:pt x="0" y="23"/>
                      <a:pt x="0" y="23"/>
                    </a:cubicBezTo>
                    <a:cubicBezTo>
                      <a:pt x="0" y="24"/>
                      <a:pt x="0" y="24"/>
                      <a:pt x="0" y="24"/>
                    </a:cubicBezTo>
                    <a:cubicBezTo>
                      <a:pt x="0" y="25"/>
                      <a:pt x="0" y="25"/>
                      <a:pt x="0" y="25"/>
                    </a:cubicBezTo>
                    <a:cubicBezTo>
                      <a:pt x="0" y="25"/>
                      <a:pt x="1" y="26"/>
                      <a:pt x="2" y="26"/>
                    </a:cubicBezTo>
                    <a:cubicBezTo>
                      <a:pt x="3" y="26"/>
                      <a:pt x="4" y="26"/>
                      <a:pt x="4" y="26"/>
                    </a:cubicBezTo>
                    <a:cubicBezTo>
                      <a:pt x="5" y="30"/>
                      <a:pt x="5" y="30"/>
                      <a:pt x="5" y="30"/>
                    </a:cubicBezTo>
                    <a:cubicBezTo>
                      <a:pt x="5" y="30"/>
                      <a:pt x="5" y="31"/>
                      <a:pt x="6" y="31"/>
                    </a:cubicBezTo>
                    <a:cubicBezTo>
                      <a:pt x="6" y="31"/>
                      <a:pt x="6" y="30"/>
                      <a:pt x="6" y="30"/>
                    </a:cubicBezTo>
                    <a:cubicBezTo>
                      <a:pt x="6" y="26"/>
                      <a:pt x="6" y="26"/>
                      <a:pt x="6" y="26"/>
                    </a:cubicBezTo>
                    <a:cubicBezTo>
                      <a:pt x="7" y="26"/>
                      <a:pt x="8" y="26"/>
                      <a:pt x="8" y="26"/>
                    </a:cubicBezTo>
                    <a:cubicBezTo>
                      <a:pt x="8" y="30"/>
                      <a:pt x="8" y="30"/>
                      <a:pt x="8" y="30"/>
                    </a:cubicBezTo>
                    <a:cubicBezTo>
                      <a:pt x="8" y="30"/>
                      <a:pt x="9" y="31"/>
                      <a:pt x="9" y="31"/>
                    </a:cubicBezTo>
                    <a:cubicBezTo>
                      <a:pt x="10" y="31"/>
                      <a:pt x="10" y="30"/>
                      <a:pt x="10" y="30"/>
                    </a:cubicBezTo>
                    <a:cubicBezTo>
                      <a:pt x="10" y="26"/>
                      <a:pt x="10" y="26"/>
                      <a:pt x="10" y="26"/>
                    </a:cubicBezTo>
                    <a:cubicBezTo>
                      <a:pt x="11" y="25"/>
                      <a:pt x="11" y="25"/>
                      <a:pt x="12" y="25"/>
                    </a:cubicBezTo>
                    <a:cubicBezTo>
                      <a:pt x="13" y="24"/>
                      <a:pt x="13" y="24"/>
                      <a:pt x="14" y="23"/>
                    </a:cubicBezTo>
                    <a:cubicBezTo>
                      <a:pt x="14" y="22"/>
                      <a:pt x="14" y="21"/>
                      <a:pt x="14" y="20"/>
                    </a:cubicBezTo>
                    <a:cubicBezTo>
                      <a:pt x="14" y="18"/>
                      <a:pt x="14" y="17"/>
                      <a:pt x="13" y="16"/>
                    </a:cubicBezTo>
                    <a:cubicBezTo>
                      <a:pt x="12" y="15"/>
                      <a:pt x="11" y="14"/>
                      <a:pt x="10" y="14"/>
                    </a:cubicBezTo>
                    <a:close/>
                    <a:moveTo>
                      <a:pt x="8" y="22"/>
                    </a:moveTo>
                    <a:cubicBezTo>
                      <a:pt x="8" y="22"/>
                      <a:pt x="7" y="23"/>
                      <a:pt x="6" y="23"/>
                    </a:cubicBezTo>
                    <a:cubicBezTo>
                      <a:pt x="6" y="17"/>
                      <a:pt x="6" y="17"/>
                      <a:pt x="6" y="17"/>
                    </a:cubicBezTo>
                    <a:cubicBezTo>
                      <a:pt x="7" y="17"/>
                      <a:pt x="8" y="17"/>
                      <a:pt x="8" y="17"/>
                    </a:cubicBezTo>
                    <a:lnTo>
                      <a:pt x="8" y="22"/>
                    </a:lnTo>
                    <a:close/>
                    <a:moveTo>
                      <a:pt x="8" y="13"/>
                    </a:moveTo>
                    <a:cubicBezTo>
                      <a:pt x="7" y="13"/>
                      <a:pt x="7" y="12"/>
                      <a:pt x="6" y="12"/>
                    </a:cubicBezTo>
                    <a:cubicBezTo>
                      <a:pt x="6" y="8"/>
                      <a:pt x="6" y="8"/>
                      <a:pt x="6" y="8"/>
                    </a:cubicBezTo>
                    <a:cubicBezTo>
                      <a:pt x="7" y="8"/>
                      <a:pt x="7" y="7"/>
                      <a:pt x="8" y="7"/>
                    </a:cubicBezTo>
                    <a:lnTo>
                      <a:pt x="8" y="13"/>
                    </a:ln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2" name="任意多边形: 形状 111"/>
              <p:cNvSpPr/>
              <p:nvPr/>
            </p:nvSpPr>
            <p:spPr bwMode="auto">
              <a:xfrm>
                <a:off x="4647" y="3054"/>
                <a:ext cx="102" cy="99"/>
              </a:xfrm>
              <a:custGeom>
                <a:avLst/>
                <a:gdLst>
                  <a:gd name="T0" fmla="*/ 26 w 52"/>
                  <a:gd name="T1" fmla="*/ 0 h 51"/>
                  <a:gd name="T2" fmla="*/ 1 w 52"/>
                  <a:gd name="T3" fmla="*/ 26 h 51"/>
                  <a:gd name="T4" fmla="*/ 27 w 52"/>
                  <a:gd name="T5" fmla="*/ 51 h 51"/>
                  <a:gd name="T6" fmla="*/ 52 w 52"/>
                  <a:gd name="T7" fmla="*/ 25 h 51"/>
                  <a:gd name="T8" fmla="*/ 26 w 52"/>
                  <a:gd name="T9" fmla="*/ 0 h 51"/>
                  <a:gd name="T10" fmla="*/ 27 w 52"/>
                  <a:gd name="T11" fmla="*/ 46 h 51"/>
                  <a:gd name="T12" fmla="*/ 6 w 52"/>
                  <a:gd name="T13" fmla="*/ 26 h 51"/>
                  <a:gd name="T14" fmla="*/ 26 w 52"/>
                  <a:gd name="T15" fmla="*/ 5 h 51"/>
                  <a:gd name="T16" fmla="*/ 47 w 52"/>
                  <a:gd name="T17" fmla="*/ 25 h 51"/>
                  <a:gd name="T18" fmla="*/ 27 w 52"/>
                  <a:gd name="T19" fmla="*/ 4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1">
                    <a:moveTo>
                      <a:pt x="26" y="0"/>
                    </a:moveTo>
                    <a:cubicBezTo>
                      <a:pt x="11" y="0"/>
                      <a:pt x="0" y="12"/>
                      <a:pt x="1" y="26"/>
                    </a:cubicBezTo>
                    <a:cubicBezTo>
                      <a:pt x="1" y="40"/>
                      <a:pt x="13" y="51"/>
                      <a:pt x="27" y="51"/>
                    </a:cubicBezTo>
                    <a:cubicBezTo>
                      <a:pt x="41" y="51"/>
                      <a:pt x="52" y="39"/>
                      <a:pt x="52" y="25"/>
                    </a:cubicBezTo>
                    <a:cubicBezTo>
                      <a:pt x="51" y="11"/>
                      <a:pt x="40" y="0"/>
                      <a:pt x="26" y="0"/>
                    </a:cubicBezTo>
                    <a:close/>
                    <a:moveTo>
                      <a:pt x="27" y="46"/>
                    </a:moveTo>
                    <a:cubicBezTo>
                      <a:pt x="15" y="46"/>
                      <a:pt x="6" y="37"/>
                      <a:pt x="6" y="26"/>
                    </a:cubicBezTo>
                    <a:cubicBezTo>
                      <a:pt x="5" y="15"/>
                      <a:pt x="14" y="5"/>
                      <a:pt x="26" y="5"/>
                    </a:cubicBezTo>
                    <a:cubicBezTo>
                      <a:pt x="37" y="5"/>
                      <a:pt x="46" y="14"/>
                      <a:pt x="47" y="25"/>
                    </a:cubicBezTo>
                    <a:cubicBezTo>
                      <a:pt x="47" y="36"/>
                      <a:pt x="38" y="46"/>
                      <a:pt x="27" y="46"/>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3" name="任意多边形: 形状 112"/>
              <p:cNvSpPr/>
              <p:nvPr/>
            </p:nvSpPr>
            <p:spPr bwMode="auto">
              <a:xfrm>
                <a:off x="4683" y="3071"/>
                <a:ext cx="33" cy="67"/>
              </a:xfrm>
              <a:custGeom>
                <a:avLst/>
                <a:gdLst>
                  <a:gd name="T0" fmla="*/ 12 w 17"/>
                  <a:gd name="T1" fmla="*/ 15 h 34"/>
                  <a:gd name="T2" fmla="*/ 12 w 17"/>
                  <a:gd name="T3" fmla="*/ 8 h 34"/>
                  <a:gd name="T4" fmla="*/ 12 w 17"/>
                  <a:gd name="T5" fmla="*/ 8 h 34"/>
                  <a:gd name="T6" fmla="*/ 14 w 17"/>
                  <a:gd name="T7" fmla="*/ 8 h 34"/>
                  <a:gd name="T8" fmla="*/ 15 w 17"/>
                  <a:gd name="T9" fmla="*/ 8 h 34"/>
                  <a:gd name="T10" fmla="*/ 15 w 17"/>
                  <a:gd name="T11" fmla="*/ 7 h 34"/>
                  <a:gd name="T12" fmla="*/ 16 w 17"/>
                  <a:gd name="T13" fmla="*/ 5 h 34"/>
                  <a:gd name="T14" fmla="*/ 15 w 17"/>
                  <a:gd name="T15" fmla="*/ 4 h 34"/>
                  <a:gd name="T16" fmla="*/ 14 w 17"/>
                  <a:gd name="T17" fmla="*/ 4 h 34"/>
                  <a:gd name="T18" fmla="*/ 13 w 17"/>
                  <a:gd name="T19" fmla="*/ 4 h 34"/>
                  <a:gd name="T20" fmla="*/ 12 w 17"/>
                  <a:gd name="T21" fmla="*/ 4 h 34"/>
                  <a:gd name="T22" fmla="*/ 12 w 17"/>
                  <a:gd name="T23" fmla="*/ 1 h 34"/>
                  <a:gd name="T24" fmla="*/ 11 w 17"/>
                  <a:gd name="T25" fmla="*/ 0 h 34"/>
                  <a:gd name="T26" fmla="*/ 10 w 17"/>
                  <a:gd name="T27" fmla="*/ 1 h 34"/>
                  <a:gd name="T28" fmla="*/ 10 w 17"/>
                  <a:gd name="T29" fmla="*/ 4 h 34"/>
                  <a:gd name="T30" fmla="*/ 9 w 17"/>
                  <a:gd name="T31" fmla="*/ 4 h 34"/>
                  <a:gd name="T32" fmla="*/ 7 w 17"/>
                  <a:gd name="T33" fmla="*/ 4 h 34"/>
                  <a:gd name="T34" fmla="*/ 7 w 17"/>
                  <a:gd name="T35" fmla="*/ 1 h 34"/>
                  <a:gd name="T36" fmla="*/ 6 w 17"/>
                  <a:gd name="T37" fmla="*/ 0 h 34"/>
                  <a:gd name="T38" fmla="*/ 5 w 17"/>
                  <a:gd name="T39" fmla="*/ 1 h 34"/>
                  <a:gd name="T40" fmla="*/ 5 w 17"/>
                  <a:gd name="T41" fmla="*/ 5 h 34"/>
                  <a:gd name="T42" fmla="*/ 3 w 17"/>
                  <a:gd name="T43" fmla="*/ 6 h 34"/>
                  <a:gd name="T44" fmla="*/ 1 w 17"/>
                  <a:gd name="T45" fmla="*/ 8 h 34"/>
                  <a:gd name="T46" fmla="*/ 1 w 17"/>
                  <a:gd name="T47" fmla="*/ 10 h 34"/>
                  <a:gd name="T48" fmla="*/ 1 w 17"/>
                  <a:gd name="T49" fmla="*/ 13 h 34"/>
                  <a:gd name="T50" fmla="*/ 3 w 17"/>
                  <a:gd name="T51" fmla="*/ 15 h 34"/>
                  <a:gd name="T52" fmla="*/ 5 w 17"/>
                  <a:gd name="T53" fmla="*/ 17 h 34"/>
                  <a:gd name="T54" fmla="*/ 5 w 17"/>
                  <a:gd name="T55" fmla="*/ 17 h 34"/>
                  <a:gd name="T56" fmla="*/ 6 w 17"/>
                  <a:gd name="T57" fmla="*/ 25 h 34"/>
                  <a:gd name="T58" fmla="*/ 4 w 17"/>
                  <a:gd name="T59" fmla="*/ 24 h 34"/>
                  <a:gd name="T60" fmla="*/ 1 w 17"/>
                  <a:gd name="T61" fmla="*/ 24 h 34"/>
                  <a:gd name="T62" fmla="*/ 1 w 17"/>
                  <a:gd name="T63" fmla="*/ 24 h 34"/>
                  <a:gd name="T64" fmla="*/ 0 w 17"/>
                  <a:gd name="T65" fmla="*/ 25 h 34"/>
                  <a:gd name="T66" fmla="*/ 0 w 17"/>
                  <a:gd name="T67" fmla="*/ 27 h 34"/>
                  <a:gd name="T68" fmla="*/ 0 w 17"/>
                  <a:gd name="T69" fmla="*/ 28 h 34"/>
                  <a:gd name="T70" fmla="*/ 3 w 17"/>
                  <a:gd name="T71" fmla="*/ 28 h 34"/>
                  <a:gd name="T72" fmla="*/ 6 w 17"/>
                  <a:gd name="T73" fmla="*/ 29 h 34"/>
                  <a:gd name="T74" fmla="*/ 6 w 17"/>
                  <a:gd name="T75" fmla="*/ 33 h 34"/>
                  <a:gd name="T76" fmla="*/ 7 w 17"/>
                  <a:gd name="T77" fmla="*/ 34 h 34"/>
                  <a:gd name="T78" fmla="*/ 8 w 17"/>
                  <a:gd name="T79" fmla="*/ 33 h 34"/>
                  <a:gd name="T80" fmla="*/ 8 w 17"/>
                  <a:gd name="T81" fmla="*/ 29 h 34"/>
                  <a:gd name="T82" fmla="*/ 10 w 17"/>
                  <a:gd name="T83" fmla="*/ 29 h 34"/>
                  <a:gd name="T84" fmla="*/ 10 w 17"/>
                  <a:gd name="T85" fmla="*/ 33 h 34"/>
                  <a:gd name="T86" fmla="*/ 11 w 17"/>
                  <a:gd name="T87" fmla="*/ 34 h 34"/>
                  <a:gd name="T88" fmla="*/ 12 w 17"/>
                  <a:gd name="T89" fmla="*/ 33 h 34"/>
                  <a:gd name="T90" fmla="*/ 12 w 17"/>
                  <a:gd name="T91" fmla="*/ 28 h 34"/>
                  <a:gd name="T92" fmla="*/ 14 w 17"/>
                  <a:gd name="T93" fmla="*/ 27 h 34"/>
                  <a:gd name="T94" fmla="*/ 16 w 17"/>
                  <a:gd name="T95" fmla="*/ 25 h 34"/>
                  <a:gd name="T96" fmla="*/ 17 w 17"/>
                  <a:gd name="T97" fmla="*/ 22 h 34"/>
                  <a:gd name="T98" fmla="*/ 15 w 17"/>
                  <a:gd name="T99" fmla="*/ 17 h 34"/>
                  <a:gd name="T100" fmla="*/ 12 w 17"/>
                  <a:gd name="T101" fmla="*/ 15 h 34"/>
                  <a:gd name="T102" fmla="*/ 10 w 17"/>
                  <a:gd name="T103" fmla="*/ 24 h 34"/>
                  <a:gd name="T104" fmla="*/ 8 w 17"/>
                  <a:gd name="T105" fmla="*/ 25 h 34"/>
                  <a:gd name="T106" fmla="*/ 8 w 17"/>
                  <a:gd name="T107" fmla="*/ 18 h 34"/>
                  <a:gd name="T108" fmla="*/ 10 w 17"/>
                  <a:gd name="T109" fmla="*/ 19 h 34"/>
                  <a:gd name="T110" fmla="*/ 10 w 17"/>
                  <a:gd name="T111" fmla="*/ 24 h 34"/>
                  <a:gd name="T112" fmla="*/ 10 w 17"/>
                  <a:gd name="T113" fmla="*/ 14 h 34"/>
                  <a:gd name="T114" fmla="*/ 8 w 17"/>
                  <a:gd name="T115" fmla="*/ 13 h 34"/>
                  <a:gd name="T116" fmla="*/ 7 w 17"/>
                  <a:gd name="T117" fmla="*/ 8 h 34"/>
                  <a:gd name="T118" fmla="*/ 10 w 17"/>
                  <a:gd name="T119" fmla="*/ 8 h 34"/>
                  <a:gd name="T120" fmla="*/ 10 w 17"/>
                  <a:gd name="T121" fmla="*/ 1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 h="34">
                    <a:moveTo>
                      <a:pt x="12" y="15"/>
                    </a:moveTo>
                    <a:cubicBezTo>
                      <a:pt x="12" y="8"/>
                      <a:pt x="12" y="8"/>
                      <a:pt x="12" y="8"/>
                    </a:cubicBezTo>
                    <a:cubicBezTo>
                      <a:pt x="12" y="8"/>
                      <a:pt x="12" y="8"/>
                      <a:pt x="12" y="8"/>
                    </a:cubicBezTo>
                    <a:cubicBezTo>
                      <a:pt x="13" y="8"/>
                      <a:pt x="14" y="8"/>
                      <a:pt x="14" y="8"/>
                    </a:cubicBezTo>
                    <a:cubicBezTo>
                      <a:pt x="15" y="8"/>
                      <a:pt x="15" y="8"/>
                      <a:pt x="15" y="8"/>
                    </a:cubicBezTo>
                    <a:cubicBezTo>
                      <a:pt x="15" y="7"/>
                      <a:pt x="15" y="7"/>
                      <a:pt x="15" y="7"/>
                    </a:cubicBezTo>
                    <a:cubicBezTo>
                      <a:pt x="16" y="6"/>
                      <a:pt x="16" y="6"/>
                      <a:pt x="16" y="5"/>
                    </a:cubicBezTo>
                    <a:cubicBezTo>
                      <a:pt x="16" y="5"/>
                      <a:pt x="15" y="5"/>
                      <a:pt x="15" y="4"/>
                    </a:cubicBezTo>
                    <a:cubicBezTo>
                      <a:pt x="15" y="4"/>
                      <a:pt x="15" y="4"/>
                      <a:pt x="14" y="4"/>
                    </a:cubicBezTo>
                    <a:cubicBezTo>
                      <a:pt x="14" y="4"/>
                      <a:pt x="14" y="4"/>
                      <a:pt x="13" y="4"/>
                    </a:cubicBezTo>
                    <a:cubicBezTo>
                      <a:pt x="13" y="4"/>
                      <a:pt x="12" y="4"/>
                      <a:pt x="12" y="4"/>
                    </a:cubicBezTo>
                    <a:cubicBezTo>
                      <a:pt x="12" y="1"/>
                      <a:pt x="12" y="1"/>
                      <a:pt x="12" y="1"/>
                    </a:cubicBezTo>
                    <a:cubicBezTo>
                      <a:pt x="12" y="0"/>
                      <a:pt x="11" y="0"/>
                      <a:pt x="11" y="0"/>
                    </a:cubicBezTo>
                    <a:cubicBezTo>
                      <a:pt x="10" y="0"/>
                      <a:pt x="10" y="0"/>
                      <a:pt x="10" y="1"/>
                    </a:cubicBezTo>
                    <a:cubicBezTo>
                      <a:pt x="10" y="4"/>
                      <a:pt x="10" y="4"/>
                      <a:pt x="10" y="4"/>
                    </a:cubicBezTo>
                    <a:cubicBezTo>
                      <a:pt x="9" y="4"/>
                      <a:pt x="9" y="4"/>
                      <a:pt x="9" y="4"/>
                    </a:cubicBezTo>
                    <a:cubicBezTo>
                      <a:pt x="9" y="4"/>
                      <a:pt x="8" y="4"/>
                      <a:pt x="7" y="4"/>
                    </a:cubicBezTo>
                    <a:cubicBezTo>
                      <a:pt x="7" y="1"/>
                      <a:pt x="7" y="1"/>
                      <a:pt x="7" y="1"/>
                    </a:cubicBezTo>
                    <a:cubicBezTo>
                      <a:pt x="7" y="0"/>
                      <a:pt x="7" y="0"/>
                      <a:pt x="6" y="0"/>
                    </a:cubicBezTo>
                    <a:cubicBezTo>
                      <a:pt x="6" y="0"/>
                      <a:pt x="5" y="0"/>
                      <a:pt x="5" y="1"/>
                    </a:cubicBezTo>
                    <a:cubicBezTo>
                      <a:pt x="5" y="5"/>
                      <a:pt x="5" y="5"/>
                      <a:pt x="5" y="5"/>
                    </a:cubicBezTo>
                    <a:cubicBezTo>
                      <a:pt x="4" y="5"/>
                      <a:pt x="3" y="5"/>
                      <a:pt x="3" y="6"/>
                    </a:cubicBezTo>
                    <a:cubicBezTo>
                      <a:pt x="2" y="6"/>
                      <a:pt x="1" y="7"/>
                      <a:pt x="1" y="8"/>
                    </a:cubicBezTo>
                    <a:cubicBezTo>
                      <a:pt x="1" y="9"/>
                      <a:pt x="1" y="10"/>
                      <a:pt x="1" y="10"/>
                    </a:cubicBezTo>
                    <a:cubicBezTo>
                      <a:pt x="1" y="12"/>
                      <a:pt x="1" y="12"/>
                      <a:pt x="1" y="13"/>
                    </a:cubicBezTo>
                    <a:cubicBezTo>
                      <a:pt x="2" y="14"/>
                      <a:pt x="2" y="15"/>
                      <a:pt x="3" y="15"/>
                    </a:cubicBezTo>
                    <a:cubicBezTo>
                      <a:pt x="3" y="16"/>
                      <a:pt x="4" y="16"/>
                      <a:pt x="5" y="17"/>
                    </a:cubicBezTo>
                    <a:cubicBezTo>
                      <a:pt x="5" y="17"/>
                      <a:pt x="5" y="17"/>
                      <a:pt x="5" y="17"/>
                    </a:cubicBezTo>
                    <a:cubicBezTo>
                      <a:pt x="6" y="25"/>
                      <a:pt x="6" y="25"/>
                      <a:pt x="6" y="25"/>
                    </a:cubicBezTo>
                    <a:cubicBezTo>
                      <a:pt x="5" y="25"/>
                      <a:pt x="4" y="25"/>
                      <a:pt x="4" y="24"/>
                    </a:cubicBezTo>
                    <a:cubicBezTo>
                      <a:pt x="3" y="24"/>
                      <a:pt x="2" y="24"/>
                      <a:pt x="1" y="24"/>
                    </a:cubicBezTo>
                    <a:cubicBezTo>
                      <a:pt x="1" y="24"/>
                      <a:pt x="1" y="24"/>
                      <a:pt x="1" y="24"/>
                    </a:cubicBezTo>
                    <a:cubicBezTo>
                      <a:pt x="1" y="25"/>
                      <a:pt x="0" y="25"/>
                      <a:pt x="0" y="25"/>
                    </a:cubicBezTo>
                    <a:cubicBezTo>
                      <a:pt x="0" y="26"/>
                      <a:pt x="0" y="26"/>
                      <a:pt x="0" y="27"/>
                    </a:cubicBezTo>
                    <a:cubicBezTo>
                      <a:pt x="0" y="27"/>
                      <a:pt x="0" y="27"/>
                      <a:pt x="0" y="28"/>
                    </a:cubicBezTo>
                    <a:cubicBezTo>
                      <a:pt x="1" y="28"/>
                      <a:pt x="2" y="28"/>
                      <a:pt x="3" y="28"/>
                    </a:cubicBezTo>
                    <a:cubicBezTo>
                      <a:pt x="4" y="29"/>
                      <a:pt x="5" y="29"/>
                      <a:pt x="6" y="29"/>
                    </a:cubicBezTo>
                    <a:cubicBezTo>
                      <a:pt x="6" y="33"/>
                      <a:pt x="6" y="33"/>
                      <a:pt x="6" y="33"/>
                    </a:cubicBezTo>
                    <a:cubicBezTo>
                      <a:pt x="6" y="33"/>
                      <a:pt x="6" y="34"/>
                      <a:pt x="7" y="34"/>
                    </a:cubicBezTo>
                    <a:cubicBezTo>
                      <a:pt x="8" y="34"/>
                      <a:pt x="8" y="33"/>
                      <a:pt x="8" y="33"/>
                    </a:cubicBezTo>
                    <a:cubicBezTo>
                      <a:pt x="8" y="29"/>
                      <a:pt x="8" y="29"/>
                      <a:pt x="8" y="29"/>
                    </a:cubicBezTo>
                    <a:cubicBezTo>
                      <a:pt x="9" y="29"/>
                      <a:pt x="9" y="29"/>
                      <a:pt x="10" y="29"/>
                    </a:cubicBezTo>
                    <a:cubicBezTo>
                      <a:pt x="10" y="33"/>
                      <a:pt x="10" y="33"/>
                      <a:pt x="10" y="33"/>
                    </a:cubicBezTo>
                    <a:cubicBezTo>
                      <a:pt x="10" y="33"/>
                      <a:pt x="11" y="34"/>
                      <a:pt x="11" y="34"/>
                    </a:cubicBezTo>
                    <a:cubicBezTo>
                      <a:pt x="12" y="34"/>
                      <a:pt x="12" y="33"/>
                      <a:pt x="12" y="33"/>
                    </a:cubicBezTo>
                    <a:cubicBezTo>
                      <a:pt x="12" y="28"/>
                      <a:pt x="12" y="28"/>
                      <a:pt x="12" y="28"/>
                    </a:cubicBezTo>
                    <a:cubicBezTo>
                      <a:pt x="13" y="28"/>
                      <a:pt x="14" y="28"/>
                      <a:pt x="14" y="27"/>
                    </a:cubicBezTo>
                    <a:cubicBezTo>
                      <a:pt x="15" y="27"/>
                      <a:pt x="16" y="26"/>
                      <a:pt x="16" y="25"/>
                    </a:cubicBezTo>
                    <a:cubicBezTo>
                      <a:pt x="17" y="24"/>
                      <a:pt x="17" y="23"/>
                      <a:pt x="17" y="22"/>
                    </a:cubicBezTo>
                    <a:cubicBezTo>
                      <a:pt x="17" y="20"/>
                      <a:pt x="16" y="18"/>
                      <a:pt x="15" y="17"/>
                    </a:cubicBezTo>
                    <a:cubicBezTo>
                      <a:pt x="14" y="16"/>
                      <a:pt x="13" y="15"/>
                      <a:pt x="12" y="15"/>
                    </a:cubicBezTo>
                    <a:close/>
                    <a:moveTo>
                      <a:pt x="10" y="24"/>
                    </a:moveTo>
                    <a:cubicBezTo>
                      <a:pt x="9" y="24"/>
                      <a:pt x="9" y="25"/>
                      <a:pt x="8" y="25"/>
                    </a:cubicBezTo>
                    <a:cubicBezTo>
                      <a:pt x="8" y="18"/>
                      <a:pt x="8" y="18"/>
                      <a:pt x="8" y="18"/>
                    </a:cubicBezTo>
                    <a:cubicBezTo>
                      <a:pt x="9" y="18"/>
                      <a:pt x="9" y="19"/>
                      <a:pt x="10" y="19"/>
                    </a:cubicBezTo>
                    <a:lnTo>
                      <a:pt x="10" y="24"/>
                    </a:lnTo>
                    <a:close/>
                    <a:moveTo>
                      <a:pt x="10" y="14"/>
                    </a:moveTo>
                    <a:cubicBezTo>
                      <a:pt x="9" y="14"/>
                      <a:pt x="8" y="13"/>
                      <a:pt x="8" y="13"/>
                    </a:cubicBezTo>
                    <a:cubicBezTo>
                      <a:pt x="7" y="8"/>
                      <a:pt x="7" y="8"/>
                      <a:pt x="7" y="8"/>
                    </a:cubicBezTo>
                    <a:cubicBezTo>
                      <a:pt x="8" y="8"/>
                      <a:pt x="9" y="8"/>
                      <a:pt x="10" y="8"/>
                    </a:cubicBezTo>
                    <a:lnTo>
                      <a:pt x="10" y="14"/>
                    </a:ln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4" name="任意多边形: 形状 113"/>
              <p:cNvSpPr/>
              <p:nvPr/>
            </p:nvSpPr>
            <p:spPr bwMode="auto">
              <a:xfrm>
                <a:off x="4288" y="408"/>
                <a:ext cx="51" cy="51"/>
              </a:xfrm>
              <a:custGeom>
                <a:avLst/>
                <a:gdLst>
                  <a:gd name="T0" fmla="*/ 25 w 26"/>
                  <a:gd name="T1" fmla="*/ 15 h 26"/>
                  <a:gd name="T2" fmla="*/ 23 w 26"/>
                  <a:gd name="T3" fmla="*/ 14 h 26"/>
                  <a:gd name="T4" fmla="*/ 23 w 26"/>
                  <a:gd name="T5" fmla="*/ 12 h 26"/>
                  <a:gd name="T6" fmla="*/ 25 w 26"/>
                  <a:gd name="T7" fmla="*/ 11 h 26"/>
                  <a:gd name="T8" fmla="*/ 26 w 26"/>
                  <a:gd name="T9" fmla="*/ 9 h 26"/>
                  <a:gd name="T10" fmla="*/ 25 w 26"/>
                  <a:gd name="T11" fmla="*/ 7 h 26"/>
                  <a:gd name="T12" fmla="*/ 22 w 26"/>
                  <a:gd name="T13" fmla="*/ 6 h 26"/>
                  <a:gd name="T14" fmla="*/ 21 w 26"/>
                  <a:gd name="T15" fmla="*/ 7 h 26"/>
                  <a:gd name="T16" fmla="*/ 19 w 26"/>
                  <a:gd name="T17" fmla="*/ 6 h 26"/>
                  <a:gd name="T18" fmla="*/ 20 w 26"/>
                  <a:gd name="T19" fmla="*/ 4 h 26"/>
                  <a:gd name="T20" fmla="*/ 19 w 26"/>
                  <a:gd name="T21" fmla="*/ 2 h 26"/>
                  <a:gd name="T22" fmla="*/ 17 w 26"/>
                  <a:gd name="T23" fmla="*/ 1 h 26"/>
                  <a:gd name="T24" fmla="*/ 15 w 26"/>
                  <a:gd name="T25" fmla="*/ 2 h 26"/>
                  <a:gd name="T26" fmla="*/ 14 w 26"/>
                  <a:gd name="T27" fmla="*/ 4 h 26"/>
                  <a:gd name="T28" fmla="*/ 12 w 26"/>
                  <a:gd name="T29" fmla="*/ 4 h 26"/>
                  <a:gd name="T30" fmla="*/ 11 w 26"/>
                  <a:gd name="T31" fmla="*/ 2 h 26"/>
                  <a:gd name="T32" fmla="*/ 9 w 26"/>
                  <a:gd name="T33" fmla="*/ 1 h 26"/>
                  <a:gd name="T34" fmla="*/ 7 w 26"/>
                  <a:gd name="T35" fmla="*/ 2 h 26"/>
                  <a:gd name="T36" fmla="*/ 6 w 26"/>
                  <a:gd name="T37" fmla="*/ 4 h 26"/>
                  <a:gd name="T38" fmla="*/ 7 w 26"/>
                  <a:gd name="T39" fmla="*/ 6 h 26"/>
                  <a:gd name="T40" fmla="*/ 5 w 26"/>
                  <a:gd name="T41" fmla="*/ 7 h 26"/>
                  <a:gd name="T42" fmla="*/ 4 w 26"/>
                  <a:gd name="T43" fmla="*/ 7 h 26"/>
                  <a:gd name="T44" fmla="*/ 1 w 26"/>
                  <a:gd name="T45" fmla="*/ 8 h 26"/>
                  <a:gd name="T46" fmla="*/ 1 w 26"/>
                  <a:gd name="T47" fmla="*/ 9 h 26"/>
                  <a:gd name="T48" fmla="*/ 2 w 26"/>
                  <a:gd name="T49" fmla="*/ 12 h 26"/>
                  <a:gd name="T50" fmla="*/ 3 w 26"/>
                  <a:gd name="T51" fmla="*/ 12 h 26"/>
                  <a:gd name="T52" fmla="*/ 3 w 26"/>
                  <a:gd name="T53" fmla="*/ 15 h 26"/>
                  <a:gd name="T54" fmla="*/ 2 w 26"/>
                  <a:gd name="T55" fmla="*/ 15 h 26"/>
                  <a:gd name="T56" fmla="*/ 1 w 26"/>
                  <a:gd name="T57" fmla="*/ 18 h 26"/>
                  <a:gd name="T58" fmla="*/ 2 w 26"/>
                  <a:gd name="T59" fmla="*/ 19 h 26"/>
                  <a:gd name="T60" fmla="*/ 4 w 26"/>
                  <a:gd name="T61" fmla="*/ 20 h 26"/>
                  <a:gd name="T62" fmla="*/ 5 w 26"/>
                  <a:gd name="T63" fmla="*/ 20 h 26"/>
                  <a:gd name="T64" fmla="*/ 7 w 26"/>
                  <a:gd name="T65" fmla="*/ 21 h 26"/>
                  <a:gd name="T66" fmla="*/ 6 w 26"/>
                  <a:gd name="T67" fmla="*/ 23 h 26"/>
                  <a:gd name="T68" fmla="*/ 7 w 26"/>
                  <a:gd name="T69" fmla="*/ 25 h 26"/>
                  <a:gd name="T70" fmla="*/ 9 w 26"/>
                  <a:gd name="T71" fmla="*/ 26 h 26"/>
                  <a:gd name="T72" fmla="*/ 12 w 26"/>
                  <a:gd name="T73" fmla="*/ 25 h 26"/>
                  <a:gd name="T74" fmla="*/ 12 w 26"/>
                  <a:gd name="T75" fmla="*/ 23 h 26"/>
                  <a:gd name="T76" fmla="*/ 14 w 26"/>
                  <a:gd name="T77" fmla="*/ 23 h 26"/>
                  <a:gd name="T78" fmla="*/ 15 w 26"/>
                  <a:gd name="T79" fmla="*/ 25 h 26"/>
                  <a:gd name="T80" fmla="*/ 17 w 26"/>
                  <a:gd name="T81" fmla="*/ 26 h 26"/>
                  <a:gd name="T82" fmla="*/ 19 w 26"/>
                  <a:gd name="T83" fmla="*/ 25 h 26"/>
                  <a:gd name="T84" fmla="*/ 20 w 26"/>
                  <a:gd name="T85" fmla="*/ 22 h 26"/>
                  <a:gd name="T86" fmla="*/ 20 w 26"/>
                  <a:gd name="T87" fmla="*/ 21 h 26"/>
                  <a:gd name="T88" fmla="*/ 21 w 26"/>
                  <a:gd name="T89" fmla="*/ 19 h 26"/>
                  <a:gd name="T90" fmla="*/ 23 w 26"/>
                  <a:gd name="T91" fmla="*/ 20 h 26"/>
                  <a:gd name="T92" fmla="*/ 25 w 26"/>
                  <a:gd name="T93" fmla="*/ 19 h 26"/>
                  <a:gd name="T94" fmla="*/ 26 w 26"/>
                  <a:gd name="T95" fmla="*/ 17 h 26"/>
                  <a:gd name="T96" fmla="*/ 25 w 26"/>
                  <a:gd name="T97" fmla="*/ 15 h 26"/>
                  <a:gd name="T98" fmla="*/ 15 w 26"/>
                  <a:gd name="T99" fmla="*/ 18 h 26"/>
                  <a:gd name="T100" fmla="*/ 8 w 26"/>
                  <a:gd name="T101" fmla="*/ 15 h 26"/>
                  <a:gd name="T102" fmla="*/ 11 w 26"/>
                  <a:gd name="T103" fmla="*/ 9 h 26"/>
                  <a:gd name="T104" fmla="*/ 17 w 26"/>
                  <a:gd name="T105" fmla="*/ 11 h 26"/>
                  <a:gd name="T106" fmla="*/ 15 w 26"/>
                  <a:gd name="T107"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 h="26">
                    <a:moveTo>
                      <a:pt x="25" y="15"/>
                    </a:moveTo>
                    <a:cubicBezTo>
                      <a:pt x="23" y="14"/>
                      <a:pt x="23" y="14"/>
                      <a:pt x="23" y="14"/>
                    </a:cubicBezTo>
                    <a:cubicBezTo>
                      <a:pt x="23" y="13"/>
                      <a:pt x="23" y="13"/>
                      <a:pt x="23" y="12"/>
                    </a:cubicBezTo>
                    <a:cubicBezTo>
                      <a:pt x="25" y="11"/>
                      <a:pt x="25" y="11"/>
                      <a:pt x="25" y="11"/>
                    </a:cubicBezTo>
                    <a:cubicBezTo>
                      <a:pt x="26" y="11"/>
                      <a:pt x="26" y="10"/>
                      <a:pt x="26" y="9"/>
                    </a:cubicBezTo>
                    <a:cubicBezTo>
                      <a:pt x="25" y="7"/>
                      <a:pt x="25" y="7"/>
                      <a:pt x="25" y="7"/>
                    </a:cubicBezTo>
                    <a:cubicBezTo>
                      <a:pt x="24" y="6"/>
                      <a:pt x="23" y="6"/>
                      <a:pt x="22" y="6"/>
                    </a:cubicBezTo>
                    <a:cubicBezTo>
                      <a:pt x="21" y="7"/>
                      <a:pt x="21" y="7"/>
                      <a:pt x="21" y="7"/>
                    </a:cubicBezTo>
                    <a:cubicBezTo>
                      <a:pt x="20" y="6"/>
                      <a:pt x="20" y="6"/>
                      <a:pt x="19" y="6"/>
                    </a:cubicBezTo>
                    <a:cubicBezTo>
                      <a:pt x="20" y="4"/>
                      <a:pt x="20" y="4"/>
                      <a:pt x="20" y="4"/>
                    </a:cubicBezTo>
                    <a:cubicBezTo>
                      <a:pt x="20" y="3"/>
                      <a:pt x="20" y="2"/>
                      <a:pt x="19" y="2"/>
                    </a:cubicBezTo>
                    <a:cubicBezTo>
                      <a:pt x="17" y="1"/>
                      <a:pt x="17" y="1"/>
                      <a:pt x="17" y="1"/>
                    </a:cubicBezTo>
                    <a:cubicBezTo>
                      <a:pt x="16" y="0"/>
                      <a:pt x="15" y="1"/>
                      <a:pt x="15" y="2"/>
                    </a:cubicBezTo>
                    <a:cubicBezTo>
                      <a:pt x="14" y="4"/>
                      <a:pt x="14" y="4"/>
                      <a:pt x="14" y="4"/>
                    </a:cubicBezTo>
                    <a:cubicBezTo>
                      <a:pt x="13" y="3"/>
                      <a:pt x="13" y="3"/>
                      <a:pt x="12" y="4"/>
                    </a:cubicBezTo>
                    <a:cubicBezTo>
                      <a:pt x="11" y="2"/>
                      <a:pt x="11" y="2"/>
                      <a:pt x="11" y="2"/>
                    </a:cubicBezTo>
                    <a:cubicBezTo>
                      <a:pt x="11" y="1"/>
                      <a:pt x="10" y="1"/>
                      <a:pt x="9" y="1"/>
                    </a:cubicBezTo>
                    <a:cubicBezTo>
                      <a:pt x="7" y="2"/>
                      <a:pt x="7" y="2"/>
                      <a:pt x="7" y="2"/>
                    </a:cubicBezTo>
                    <a:cubicBezTo>
                      <a:pt x="6" y="2"/>
                      <a:pt x="6" y="3"/>
                      <a:pt x="6" y="4"/>
                    </a:cubicBezTo>
                    <a:cubicBezTo>
                      <a:pt x="7" y="6"/>
                      <a:pt x="7" y="6"/>
                      <a:pt x="7" y="6"/>
                    </a:cubicBezTo>
                    <a:cubicBezTo>
                      <a:pt x="6" y="6"/>
                      <a:pt x="6" y="7"/>
                      <a:pt x="5" y="7"/>
                    </a:cubicBezTo>
                    <a:cubicBezTo>
                      <a:pt x="4" y="7"/>
                      <a:pt x="4" y="7"/>
                      <a:pt x="4" y="7"/>
                    </a:cubicBezTo>
                    <a:cubicBezTo>
                      <a:pt x="3" y="6"/>
                      <a:pt x="2" y="7"/>
                      <a:pt x="1" y="8"/>
                    </a:cubicBezTo>
                    <a:cubicBezTo>
                      <a:pt x="1" y="9"/>
                      <a:pt x="1" y="9"/>
                      <a:pt x="1" y="9"/>
                    </a:cubicBezTo>
                    <a:cubicBezTo>
                      <a:pt x="0" y="10"/>
                      <a:pt x="1" y="11"/>
                      <a:pt x="2" y="12"/>
                    </a:cubicBezTo>
                    <a:cubicBezTo>
                      <a:pt x="3" y="12"/>
                      <a:pt x="3" y="12"/>
                      <a:pt x="3" y="12"/>
                    </a:cubicBezTo>
                    <a:cubicBezTo>
                      <a:pt x="3" y="13"/>
                      <a:pt x="3" y="14"/>
                      <a:pt x="3" y="15"/>
                    </a:cubicBezTo>
                    <a:cubicBezTo>
                      <a:pt x="2" y="15"/>
                      <a:pt x="2" y="15"/>
                      <a:pt x="2" y="15"/>
                    </a:cubicBezTo>
                    <a:cubicBezTo>
                      <a:pt x="1" y="16"/>
                      <a:pt x="0" y="17"/>
                      <a:pt x="1" y="18"/>
                    </a:cubicBezTo>
                    <a:cubicBezTo>
                      <a:pt x="2" y="19"/>
                      <a:pt x="2" y="19"/>
                      <a:pt x="2" y="19"/>
                    </a:cubicBezTo>
                    <a:cubicBezTo>
                      <a:pt x="2" y="20"/>
                      <a:pt x="3" y="21"/>
                      <a:pt x="4" y="20"/>
                    </a:cubicBezTo>
                    <a:cubicBezTo>
                      <a:pt x="5" y="20"/>
                      <a:pt x="5" y="20"/>
                      <a:pt x="5" y="20"/>
                    </a:cubicBezTo>
                    <a:cubicBezTo>
                      <a:pt x="6" y="20"/>
                      <a:pt x="6" y="21"/>
                      <a:pt x="7" y="21"/>
                    </a:cubicBezTo>
                    <a:cubicBezTo>
                      <a:pt x="6" y="23"/>
                      <a:pt x="6" y="23"/>
                      <a:pt x="6" y="23"/>
                    </a:cubicBezTo>
                    <a:cubicBezTo>
                      <a:pt x="6" y="24"/>
                      <a:pt x="7" y="25"/>
                      <a:pt x="7" y="25"/>
                    </a:cubicBezTo>
                    <a:cubicBezTo>
                      <a:pt x="9" y="26"/>
                      <a:pt x="9" y="26"/>
                      <a:pt x="9" y="26"/>
                    </a:cubicBezTo>
                    <a:cubicBezTo>
                      <a:pt x="10" y="26"/>
                      <a:pt x="11" y="26"/>
                      <a:pt x="12" y="25"/>
                    </a:cubicBezTo>
                    <a:cubicBezTo>
                      <a:pt x="12" y="23"/>
                      <a:pt x="12" y="23"/>
                      <a:pt x="12" y="23"/>
                    </a:cubicBezTo>
                    <a:cubicBezTo>
                      <a:pt x="13" y="23"/>
                      <a:pt x="14" y="23"/>
                      <a:pt x="14" y="23"/>
                    </a:cubicBezTo>
                    <a:cubicBezTo>
                      <a:pt x="15" y="25"/>
                      <a:pt x="15" y="25"/>
                      <a:pt x="15" y="25"/>
                    </a:cubicBezTo>
                    <a:cubicBezTo>
                      <a:pt x="15" y="26"/>
                      <a:pt x="17" y="26"/>
                      <a:pt x="17" y="26"/>
                    </a:cubicBezTo>
                    <a:cubicBezTo>
                      <a:pt x="19" y="25"/>
                      <a:pt x="19" y="25"/>
                      <a:pt x="19" y="25"/>
                    </a:cubicBezTo>
                    <a:cubicBezTo>
                      <a:pt x="20" y="24"/>
                      <a:pt x="21" y="23"/>
                      <a:pt x="20" y="22"/>
                    </a:cubicBezTo>
                    <a:cubicBezTo>
                      <a:pt x="20" y="21"/>
                      <a:pt x="20" y="21"/>
                      <a:pt x="20" y="21"/>
                    </a:cubicBezTo>
                    <a:cubicBezTo>
                      <a:pt x="20" y="20"/>
                      <a:pt x="20" y="20"/>
                      <a:pt x="21" y="19"/>
                    </a:cubicBezTo>
                    <a:cubicBezTo>
                      <a:pt x="23" y="20"/>
                      <a:pt x="23" y="20"/>
                      <a:pt x="23" y="20"/>
                    </a:cubicBezTo>
                    <a:cubicBezTo>
                      <a:pt x="23" y="20"/>
                      <a:pt x="25" y="20"/>
                      <a:pt x="25" y="19"/>
                    </a:cubicBezTo>
                    <a:cubicBezTo>
                      <a:pt x="26" y="17"/>
                      <a:pt x="26" y="17"/>
                      <a:pt x="26" y="17"/>
                    </a:cubicBezTo>
                    <a:cubicBezTo>
                      <a:pt x="26" y="16"/>
                      <a:pt x="26" y="15"/>
                      <a:pt x="25" y="15"/>
                    </a:cubicBezTo>
                    <a:close/>
                    <a:moveTo>
                      <a:pt x="15" y="18"/>
                    </a:moveTo>
                    <a:cubicBezTo>
                      <a:pt x="12" y="19"/>
                      <a:pt x="10" y="18"/>
                      <a:pt x="8" y="15"/>
                    </a:cubicBezTo>
                    <a:cubicBezTo>
                      <a:pt x="7" y="13"/>
                      <a:pt x="9" y="10"/>
                      <a:pt x="11" y="9"/>
                    </a:cubicBezTo>
                    <a:cubicBezTo>
                      <a:pt x="13" y="8"/>
                      <a:pt x="16" y="9"/>
                      <a:pt x="17" y="11"/>
                    </a:cubicBezTo>
                    <a:cubicBezTo>
                      <a:pt x="19" y="14"/>
                      <a:pt x="17" y="17"/>
                      <a:pt x="15" y="18"/>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5" name="任意多边形: 形状 114"/>
              <p:cNvSpPr/>
              <p:nvPr/>
            </p:nvSpPr>
            <p:spPr bwMode="auto">
              <a:xfrm>
                <a:off x="4231" y="570"/>
                <a:ext cx="109" cy="110"/>
              </a:xfrm>
              <a:custGeom>
                <a:avLst/>
                <a:gdLst>
                  <a:gd name="T0" fmla="*/ 53 w 56"/>
                  <a:gd name="T1" fmla="*/ 31 h 56"/>
                  <a:gd name="T2" fmla="*/ 49 w 56"/>
                  <a:gd name="T3" fmla="*/ 30 h 56"/>
                  <a:gd name="T4" fmla="*/ 49 w 56"/>
                  <a:gd name="T5" fmla="*/ 26 h 56"/>
                  <a:gd name="T6" fmla="*/ 52 w 56"/>
                  <a:gd name="T7" fmla="*/ 24 h 56"/>
                  <a:gd name="T8" fmla="*/ 54 w 56"/>
                  <a:gd name="T9" fmla="*/ 19 h 56"/>
                  <a:gd name="T10" fmla="*/ 53 w 56"/>
                  <a:gd name="T11" fmla="*/ 15 h 56"/>
                  <a:gd name="T12" fmla="*/ 47 w 56"/>
                  <a:gd name="T13" fmla="*/ 13 h 56"/>
                  <a:gd name="T14" fmla="*/ 44 w 56"/>
                  <a:gd name="T15" fmla="*/ 14 h 56"/>
                  <a:gd name="T16" fmla="*/ 41 w 56"/>
                  <a:gd name="T17" fmla="*/ 12 h 56"/>
                  <a:gd name="T18" fmla="*/ 42 w 56"/>
                  <a:gd name="T19" fmla="*/ 8 h 56"/>
                  <a:gd name="T20" fmla="*/ 40 w 56"/>
                  <a:gd name="T21" fmla="*/ 3 h 56"/>
                  <a:gd name="T22" fmla="*/ 36 w 56"/>
                  <a:gd name="T23" fmla="*/ 1 h 56"/>
                  <a:gd name="T24" fmla="*/ 31 w 56"/>
                  <a:gd name="T25" fmla="*/ 3 h 56"/>
                  <a:gd name="T26" fmla="*/ 29 w 56"/>
                  <a:gd name="T27" fmla="*/ 7 h 56"/>
                  <a:gd name="T28" fmla="*/ 25 w 56"/>
                  <a:gd name="T29" fmla="*/ 7 h 56"/>
                  <a:gd name="T30" fmla="*/ 24 w 56"/>
                  <a:gd name="T31" fmla="*/ 3 h 56"/>
                  <a:gd name="T32" fmla="*/ 18 w 56"/>
                  <a:gd name="T33" fmla="*/ 1 h 56"/>
                  <a:gd name="T34" fmla="*/ 14 w 56"/>
                  <a:gd name="T35" fmla="*/ 3 h 56"/>
                  <a:gd name="T36" fmla="*/ 12 w 56"/>
                  <a:gd name="T37" fmla="*/ 8 h 56"/>
                  <a:gd name="T38" fmla="*/ 14 w 56"/>
                  <a:gd name="T39" fmla="*/ 12 h 56"/>
                  <a:gd name="T40" fmla="*/ 11 w 56"/>
                  <a:gd name="T41" fmla="*/ 15 h 56"/>
                  <a:gd name="T42" fmla="*/ 7 w 56"/>
                  <a:gd name="T43" fmla="*/ 14 h 56"/>
                  <a:gd name="T44" fmla="*/ 2 w 56"/>
                  <a:gd name="T45" fmla="*/ 16 h 56"/>
                  <a:gd name="T46" fmla="*/ 0 w 56"/>
                  <a:gd name="T47" fmla="*/ 20 h 56"/>
                  <a:gd name="T48" fmla="*/ 3 w 56"/>
                  <a:gd name="T49" fmla="*/ 25 h 56"/>
                  <a:gd name="T50" fmla="*/ 6 w 56"/>
                  <a:gd name="T51" fmla="*/ 26 h 56"/>
                  <a:gd name="T52" fmla="*/ 6 w 56"/>
                  <a:gd name="T53" fmla="*/ 31 h 56"/>
                  <a:gd name="T54" fmla="*/ 3 w 56"/>
                  <a:gd name="T55" fmla="*/ 32 h 56"/>
                  <a:gd name="T56" fmla="*/ 1 w 56"/>
                  <a:gd name="T57" fmla="*/ 37 h 56"/>
                  <a:gd name="T58" fmla="*/ 3 w 56"/>
                  <a:gd name="T59" fmla="*/ 42 h 56"/>
                  <a:gd name="T60" fmla="*/ 8 w 56"/>
                  <a:gd name="T61" fmla="*/ 44 h 56"/>
                  <a:gd name="T62" fmla="*/ 11 w 56"/>
                  <a:gd name="T63" fmla="*/ 42 h 56"/>
                  <a:gd name="T64" fmla="*/ 14 w 56"/>
                  <a:gd name="T65" fmla="*/ 45 h 56"/>
                  <a:gd name="T66" fmla="*/ 13 w 56"/>
                  <a:gd name="T67" fmla="*/ 49 h 56"/>
                  <a:gd name="T68" fmla="*/ 15 w 56"/>
                  <a:gd name="T69" fmla="*/ 54 h 56"/>
                  <a:gd name="T70" fmla="*/ 19 w 56"/>
                  <a:gd name="T71" fmla="*/ 55 h 56"/>
                  <a:gd name="T72" fmla="*/ 25 w 56"/>
                  <a:gd name="T73" fmla="*/ 53 h 56"/>
                  <a:gd name="T74" fmla="*/ 26 w 56"/>
                  <a:gd name="T75" fmla="*/ 50 h 56"/>
                  <a:gd name="T76" fmla="*/ 30 w 56"/>
                  <a:gd name="T77" fmla="*/ 50 h 56"/>
                  <a:gd name="T78" fmla="*/ 32 w 56"/>
                  <a:gd name="T79" fmla="*/ 53 h 56"/>
                  <a:gd name="T80" fmla="*/ 37 w 56"/>
                  <a:gd name="T81" fmla="*/ 55 h 56"/>
                  <a:gd name="T82" fmla="*/ 41 w 56"/>
                  <a:gd name="T83" fmla="*/ 53 h 56"/>
                  <a:gd name="T84" fmla="*/ 43 w 56"/>
                  <a:gd name="T85" fmla="*/ 48 h 56"/>
                  <a:gd name="T86" fmla="*/ 41 w 56"/>
                  <a:gd name="T87" fmla="*/ 44 h 56"/>
                  <a:gd name="T88" fmla="*/ 44 w 56"/>
                  <a:gd name="T89" fmla="*/ 41 h 56"/>
                  <a:gd name="T90" fmla="*/ 48 w 56"/>
                  <a:gd name="T91" fmla="*/ 43 h 56"/>
                  <a:gd name="T92" fmla="*/ 53 w 56"/>
                  <a:gd name="T93" fmla="*/ 41 h 56"/>
                  <a:gd name="T94" fmla="*/ 55 w 56"/>
                  <a:gd name="T95" fmla="*/ 36 h 56"/>
                  <a:gd name="T96" fmla="*/ 53 w 56"/>
                  <a:gd name="T97" fmla="*/ 31 h 56"/>
                  <a:gd name="T98" fmla="*/ 31 w 56"/>
                  <a:gd name="T99" fmla="*/ 38 h 56"/>
                  <a:gd name="T100" fmla="*/ 17 w 56"/>
                  <a:gd name="T101" fmla="*/ 33 h 56"/>
                  <a:gd name="T102" fmla="*/ 23 w 56"/>
                  <a:gd name="T103" fmla="*/ 19 h 56"/>
                  <a:gd name="T104" fmla="*/ 37 w 56"/>
                  <a:gd name="T105" fmla="*/ 24 h 56"/>
                  <a:gd name="T106" fmla="*/ 31 w 56"/>
                  <a:gd name="T107"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 h="56">
                    <a:moveTo>
                      <a:pt x="53" y="31"/>
                    </a:moveTo>
                    <a:cubicBezTo>
                      <a:pt x="49" y="30"/>
                      <a:pt x="49" y="30"/>
                      <a:pt x="49" y="30"/>
                    </a:cubicBezTo>
                    <a:cubicBezTo>
                      <a:pt x="49" y="28"/>
                      <a:pt x="49" y="27"/>
                      <a:pt x="49" y="26"/>
                    </a:cubicBezTo>
                    <a:cubicBezTo>
                      <a:pt x="52" y="24"/>
                      <a:pt x="52" y="24"/>
                      <a:pt x="52" y="24"/>
                    </a:cubicBezTo>
                    <a:cubicBezTo>
                      <a:pt x="54" y="23"/>
                      <a:pt x="55" y="21"/>
                      <a:pt x="54" y="19"/>
                    </a:cubicBezTo>
                    <a:cubicBezTo>
                      <a:pt x="53" y="15"/>
                      <a:pt x="53" y="15"/>
                      <a:pt x="53" y="15"/>
                    </a:cubicBezTo>
                    <a:cubicBezTo>
                      <a:pt x="52" y="13"/>
                      <a:pt x="49" y="12"/>
                      <a:pt x="47" y="13"/>
                    </a:cubicBezTo>
                    <a:cubicBezTo>
                      <a:pt x="44" y="14"/>
                      <a:pt x="44" y="14"/>
                      <a:pt x="44" y="14"/>
                    </a:cubicBezTo>
                    <a:cubicBezTo>
                      <a:pt x="43" y="13"/>
                      <a:pt x="42" y="13"/>
                      <a:pt x="41" y="12"/>
                    </a:cubicBezTo>
                    <a:cubicBezTo>
                      <a:pt x="42" y="8"/>
                      <a:pt x="42" y="8"/>
                      <a:pt x="42" y="8"/>
                    </a:cubicBezTo>
                    <a:cubicBezTo>
                      <a:pt x="43" y="6"/>
                      <a:pt x="42" y="3"/>
                      <a:pt x="40" y="3"/>
                    </a:cubicBezTo>
                    <a:cubicBezTo>
                      <a:pt x="36" y="1"/>
                      <a:pt x="36" y="1"/>
                      <a:pt x="36" y="1"/>
                    </a:cubicBezTo>
                    <a:cubicBezTo>
                      <a:pt x="34" y="0"/>
                      <a:pt x="32" y="1"/>
                      <a:pt x="31" y="3"/>
                    </a:cubicBezTo>
                    <a:cubicBezTo>
                      <a:pt x="29" y="7"/>
                      <a:pt x="29" y="7"/>
                      <a:pt x="29" y="7"/>
                    </a:cubicBezTo>
                    <a:cubicBezTo>
                      <a:pt x="28" y="7"/>
                      <a:pt x="27" y="7"/>
                      <a:pt x="25" y="7"/>
                    </a:cubicBezTo>
                    <a:cubicBezTo>
                      <a:pt x="24" y="3"/>
                      <a:pt x="24" y="3"/>
                      <a:pt x="24" y="3"/>
                    </a:cubicBezTo>
                    <a:cubicBezTo>
                      <a:pt x="23" y="1"/>
                      <a:pt x="20" y="1"/>
                      <a:pt x="18" y="1"/>
                    </a:cubicBezTo>
                    <a:cubicBezTo>
                      <a:pt x="14" y="3"/>
                      <a:pt x="14" y="3"/>
                      <a:pt x="14" y="3"/>
                    </a:cubicBezTo>
                    <a:cubicBezTo>
                      <a:pt x="12" y="4"/>
                      <a:pt x="11" y="6"/>
                      <a:pt x="12" y="8"/>
                    </a:cubicBezTo>
                    <a:cubicBezTo>
                      <a:pt x="14" y="12"/>
                      <a:pt x="14" y="12"/>
                      <a:pt x="14" y="12"/>
                    </a:cubicBezTo>
                    <a:cubicBezTo>
                      <a:pt x="13" y="13"/>
                      <a:pt x="11" y="14"/>
                      <a:pt x="11" y="15"/>
                    </a:cubicBezTo>
                    <a:cubicBezTo>
                      <a:pt x="7" y="14"/>
                      <a:pt x="7" y="14"/>
                      <a:pt x="7" y="14"/>
                    </a:cubicBezTo>
                    <a:cubicBezTo>
                      <a:pt x="5" y="13"/>
                      <a:pt x="3" y="14"/>
                      <a:pt x="2" y="16"/>
                    </a:cubicBezTo>
                    <a:cubicBezTo>
                      <a:pt x="0" y="20"/>
                      <a:pt x="0" y="20"/>
                      <a:pt x="0" y="20"/>
                    </a:cubicBezTo>
                    <a:cubicBezTo>
                      <a:pt x="0" y="22"/>
                      <a:pt x="1" y="24"/>
                      <a:pt x="3" y="25"/>
                    </a:cubicBezTo>
                    <a:cubicBezTo>
                      <a:pt x="6" y="26"/>
                      <a:pt x="6" y="26"/>
                      <a:pt x="6" y="26"/>
                    </a:cubicBezTo>
                    <a:cubicBezTo>
                      <a:pt x="6" y="28"/>
                      <a:pt x="6" y="29"/>
                      <a:pt x="6" y="31"/>
                    </a:cubicBezTo>
                    <a:cubicBezTo>
                      <a:pt x="3" y="32"/>
                      <a:pt x="3" y="32"/>
                      <a:pt x="3" y="32"/>
                    </a:cubicBezTo>
                    <a:cubicBezTo>
                      <a:pt x="1" y="33"/>
                      <a:pt x="0" y="35"/>
                      <a:pt x="1" y="37"/>
                    </a:cubicBezTo>
                    <a:cubicBezTo>
                      <a:pt x="3" y="42"/>
                      <a:pt x="3" y="42"/>
                      <a:pt x="3" y="42"/>
                    </a:cubicBezTo>
                    <a:cubicBezTo>
                      <a:pt x="3" y="44"/>
                      <a:pt x="6" y="44"/>
                      <a:pt x="8" y="44"/>
                    </a:cubicBezTo>
                    <a:cubicBezTo>
                      <a:pt x="11" y="42"/>
                      <a:pt x="11" y="42"/>
                      <a:pt x="11" y="42"/>
                    </a:cubicBezTo>
                    <a:cubicBezTo>
                      <a:pt x="12" y="43"/>
                      <a:pt x="13" y="45"/>
                      <a:pt x="14" y="45"/>
                    </a:cubicBezTo>
                    <a:cubicBezTo>
                      <a:pt x="13" y="49"/>
                      <a:pt x="13" y="49"/>
                      <a:pt x="13" y="49"/>
                    </a:cubicBezTo>
                    <a:cubicBezTo>
                      <a:pt x="12" y="51"/>
                      <a:pt x="13" y="53"/>
                      <a:pt x="15" y="54"/>
                    </a:cubicBezTo>
                    <a:cubicBezTo>
                      <a:pt x="19" y="55"/>
                      <a:pt x="19" y="55"/>
                      <a:pt x="19" y="55"/>
                    </a:cubicBezTo>
                    <a:cubicBezTo>
                      <a:pt x="21" y="56"/>
                      <a:pt x="24" y="55"/>
                      <a:pt x="25" y="53"/>
                    </a:cubicBezTo>
                    <a:cubicBezTo>
                      <a:pt x="26" y="50"/>
                      <a:pt x="26" y="50"/>
                      <a:pt x="26" y="50"/>
                    </a:cubicBezTo>
                    <a:cubicBezTo>
                      <a:pt x="27" y="50"/>
                      <a:pt x="29" y="50"/>
                      <a:pt x="30" y="50"/>
                    </a:cubicBezTo>
                    <a:cubicBezTo>
                      <a:pt x="32" y="53"/>
                      <a:pt x="32" y="53"/>
                      <a:pt x="32" y="53"/>
                    </a:cubicBezTo>
                    <a:cubicBezTo>
                      <a:pt x="33" y="55"/>
                      <a:pt x="35" y="56"/>
                      <a:pt x="37" y="55"/>
                    </a:cubicBezTo>
                    <a:cubicBezTo>
                      <a:pt x="41" y="53"/>
                      <a:pt x="41" y="53"/>
                      <a:pt x="41" y="53"/>
                    </a:cubicBezTo>
                    <a:cubicBezTo>
                      <a:pt x="43" y="52"/>
                      <a:pt x="44" y="50"/>
                      <a:pt x="43" y="48"/>
                    </a:cubicBezTo>
                    <a:cubicBezTo>
                      <a:pt x="41" y="44"/>
                      <a:pt x="41" y="44"/>
                      <a:pt x="41" y="44"/>
                    </a:cubicBezTo>
                    <a:cubicBezTo>
                      <a:pt x="43" y="44"/>
                      <a:pt x="43" y="42"/>
                      <a:pt x="44" y="41"/>
                    </a:cubicBezTo>
                    <a:cubicBezTo>
                      <a:pt x="48" y="43"/>
                      <a:pt x="48" y="43"/>
                      <a:pt x="48" y="43"/>
                    </a:cubicBezTo>
                    <a:cubicBezTo>
                      <a:pt x="50" y="44"/>
                      <a:pt x="52" y="43"/>
                      <a:pt x="53" y="41"/>
                    </a:cubicBezTo>
                    <a:cubicBezTo>
                      <a:pt x="55" y="36"/>
                      <a:pt x="55" y="36"/>
                      <a:pt x="55" y="36"/>
                    </a:cubicBezTo>
                    <a:cubicBezTo>
                      <a:pt x="56" y="34"/>
                      <a:pt x="55" y="32"/>
                      <a:pt x="53" y="31"/>
                    </a:cubicBezTo>
                    <a:close/>
                    <a:moveTo>
                      <a:pt x="31" y="38"/>
                    </a:moveTo>
                    <a:cubicBezTo>
                      <a:pt x="26" y="41"/>
                      <a:pt x="20" y="38"/>
                      <a:pt x="17" y="33"/>
                    </a:cubicBezTo>
                    <a:cubicBezTo>
                      <a:pt x="15" y="27"/>
                      <a:pt x="18" y="21"/>
                      <a:pt x="23" y="19"/>
                    </a:cubicBezTo>
                    <a:cubicBezTo>
                      <a:pt x="28" y="16"/>
                      <a:pt x="35" y="19"/>
                      <a:pt x="37" y="24"/>
                    </a:cubicBezTo>
                    <a:cubicBezTo>
                      <a:pt x="39" y="30"/>
                      <a:pt x="37" y="36"/>
                      <a:pt x="31" y="38"/>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6" name="任意多边形: 形状 115"/>
              <p:cNvSpPr/>
              <p:nvPr/>
            </p:nvSpPr>
            <p:spPr bwMode="auto">
              <a:xfrm>
                <a:off x="4798" y="1468"/>
                <a:ext cx="141" cy="141"/>
              </a:xfrm>
              <a:custGeom>
                <a:avLst/>
                <a:gdLst>
                  <a:gd name="T0" fmla="*/ 68 w 72"/>
                  <a:gd name="T1" fmla="*/ 40 h 72"/>
                  <a:gd name="T2" fmla="*/ 63 w 72"/>
                  <a:gd name="T3" fmla="*/ 38 h 72"/>
                  <a:gd name="T4" fmla="*/ 63 w 72"/>
                  <a:gd name="T5" fmla="*/ 33 h 72"/>
                  <a:gd name="T6" fmla="*/ 68 w 72"/>
                  <a:gd name="T7" fmla="*/ 31 h 72"/>
                  <a:gd name="T8" fmla="*/ 71 w 72"/>
                  <a:gd name="T9" fmla="*/ 24 h 72"/>
                  <a:gd name="T10" fmla="*/ 68 w 72"/>
                  <a:gd name="T11" fmla="*/ 19 h 72"/>
                  <a:gd name="T12" fmla="*/ 62 w 72"/>
                  <a:gd name="T13" fmla="*/ 16 h 72"/>
                  <a:gd name="T14" fmla="*/ 57 w 72"/>
                  <a:gd name="T15" fmla="*/ 18 h 72"/>
                  <a:gd name="T16" fmla="*/ 53 w 72"/>
                  <a:gd name="T17" fmla="*/ 15 h 72"/>
                  <a:gd name="T18" fmla="*/ 55 w 72"/>
                  <a:gd name="T19" fmla="*/ 10 h 72"/>
                  <a:gd name="T20" fmla="*/ 52 w 72"/>
                  <a:gd name="T21" fmla="*/ 3 h 72"/>
                  <a:gd name="T22" fmla="*/ 47 w 72"/>
                  <a:gd name="T23" fmla="*/ 1 h 72"/>
                  <a:gd name="T24" fmla="*/ 40 w 72"/>
                  <a:gd name="T25" fmla="*/ 4 h 72"/>
                  <a:gd name="T26" fmla="*/ 38 w 72"/>
                  <a:gd name="T27" fmla="*/ 9 h 72"/>
                  <a:gd name="T28" fmla="*/ 33 w 72"/>
                  <a:gd name="T29" fmla="*/ 9 h 72"/>
                  <a:gd name="T30" fmla="*/ 31 w 72"/>
                  <a:gd name="T31" fmla="*/ 4 h 72"/>
                  <a:gd name="T32" fmla="*/ 24 w 72"/>
                  <a:gd name="T33" fmla="*/ 2 h 72"/>
                  <a:gd name="T34" fmla="*/ 19 w 72"/>
                  <a:gd name="T35" fmla="*/ 4 h 72"/>
                  <a:gd name="T36" fmla="*/ 16 w 72"/>
                  <a:gd name="T37" fmla="*/ 11 h 72"/>
                  <a:gd name="T38" fmla="*/ 18 w 72"/>
                  <a:gd name="T39" fmla="*/ 15 h 72"/>
                  <a:gd name="T40" fmla="*/ 14 w 72"/>
                  <a:gd name="T41" fmla="*/ 19 h 72"/>
                  <a:gd name="T42" fmla="*/ 10 w 72"/>
                  <a:gd name="T43" fmla="*/ 17 h 72"/>
                  <a:gd name="T44" fmla="*/ 3 w 72"/>
                  <a:gd name="T45" fmla="*/ 20 h 72"/>
                  <a:gd name="T46" fmla="*/ 1 w 72"/>
                  <a:gd name="T47" fmla="*/ 26 h 72"/>
                  <a:gd name="T48" fmla="*/ 4 w 72"/>
                  <a:gd name="T49" fmla="*/ 32 h 72"/>
                  <a:gd name="T50" fmla="*/ 8 w 72"/>
                  <a:gd name="T51" fmla="*/ 34 h 72"/>
                  <a:gd name="T52" fmla="*/ 8 w 72"/>
                  <a:gd name="T53" fmla="*/ 40 h 72"/>
                  <a:gd name="T54" fmla="*/ 4 w 72"/>
                  <a:gd name="T55" fmla="*/ 41 h 72"/>
                  <a:gd name="T56" fmla="*/ 2 w 72"/>
                  <a:gd name="T57" fmla="*/ 48 h 72"/>
                  <a:gd name="T58" fmla="*/ 4 w 72"/>
                  <a:gd name="T59" fmla="*/ 53 h 72"/>
                  <a:gd name="T60" fmla="*/ 11 w 72"/>
                  <a:gd name="T61" fmla="*/ 56 h 72"/>
                  <a:gd name="T62" fmla="*/ 15 w 72"/>
                  <a:gd name="T63" fmla="*/ 54 h 72"/>
                  <a:gd name="T64" fmla="*/ 19 w 72"/>
                  <a:gd name="T65" fmla="*/ 58 h 72"/>
                  <a:gd name="T66" fmla="*/ 17 w 72"/>
                  <a:gd name="T67" fmla="*/ 62 h 72"/>
                  <a:gd name="T68" fmla="*/ 20 w 72"/>
                  <a:gd name="T69" fmla="*/ 69 h 72"/>
                  <a:gd name="T70" fmla="*/ 26 w 72"/>
                  <a:gd name="T71" fmla="*/ 71 h 72"/>
                  <a:gd name="T72" fmla="*/ 32 w 72"/>
                  <a:gd name="T73" fmla="*/ 68 h 72"/>
                  <a:gd name="T74" fmla="*/ 34 w 72"/>
                  <a:gd name="T75" fmla="*/ 64 h 72"/>
                  <a:gd name="T76" fmla="*/ 40 w 72"/>
                  <a:gd name="T77" fmla="*/ 64 h 72"/>
                  <a:gd name="T78" fmla="*/ 41 w 72"/>
                  <a:gd name="T79" fmla="*/ 68 h 72"/>
                  <a:gd name="T80" fmla="*/ 48 w 72"/>
                  <a:gd name="T81" fmla="*/ 70 h 72"/>
                  <a:gd name="T82" fmla="*/ 53 w 72"/>
                  <a:gd name="T83" fmla="*/ 68 h 72"/>
                  <a:gd name="T84" fmla="*/ 56 w 72"/>
                  <a:gd name="T85" fmla="*/ 61 h 72"/>
                  <a:gd name="T86" fmla="*/ 54 w 72"/>
                  <a:gd name="T87" fmla="*/ 57 h 72"/>
                  <a:gd name="T88" fmla="*/ 58 w 72"/>
                  <a:gd name="T89" fmla="*/ 53 h 72"/>
                  <a:gd name="T90" fmla="*/ 62 w 72"/>
                  <a:gd name="T91" fmla="*/ 55 h 72"/>
                  <a:gd name="T92" fmla="*/ 69 w 72"/>
                  <a:gd name="T93" fmla="*/ 52 h 72"/>
                  <a:gd name="T94" fmla="*/ 71 w 72"/>
                  <a:gd name="T95" fmla="*/ 47 h 72"/>
                  <a:gd name="T96" fmla="*/ 68 w 72"/>
                  <a:gd name="T97" fmla="*/ 40 h 72"/>
                  <a:gd name="T98" fmla="*/ 41 w 72"/>
                  <a:gd name="T99" fmla="*/ 49 h 72"/>
                  <a:gd name="T100" fmla="*/ 23 w 72"/>
                  <a:gd name="T101" fmla="*/ 42 h 72"/>
                  <a:gd name="T102" fmla="*/ 30 w 72"/>
                  <a:gd name="T103" fmla="*/ 24 h 72"/>
                  <a:gd name="T104" fmla="*/ 48 w 72"/>
                  <a:gd name="T105" fmla="*/ 31 h 72"/>
                  <a:gd name="T106" fmla="*/ 41 w 72"/>
                  <a:gd name="T107" fmla="*/ 4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 h="72">
                    <a:moveTo>
                      <a:pt x="68" y="40"/>
                    </a:moveTo>
                    <a:cubicBezTo>
                      <a:pt x="63" y="38"/>
                      <a:pt x="63" y="38"/>
                      <a:pt x="63" y="38"/>
                    </a:cubicBezTo>
                    <a:cubicBezTo>
                      <a:pt x="63" y="36"/>
                      <a:pt x="63" y="35"/>
                      <a:pt x="63" y="33"/>
                    </a:cubicBezTo>
                    <a:cubicBezTo>
                      <a:pt x="68" y="31"/>
                      <a:pt x="68" y="31"/>
                      <a:pt x="68" y="31"/>
                    </a:cubicBezTo>
                    <a:cubicBezTo>
                      <a:pt x="70" y="30"/>
                      <a:pt x="72" y="27"/>
                      <a:pt x="71" y="24"/>
                    </a:cubicBezTo>
                    <a:cubicBezTo>
                      <a:pt x="68" y="19"/>
                      <a:pt x="68" y="19"/>
                      <a:pt x="68" y="19"/>
                    </a:cubicBezTo>
                    <a:cubicBezTo>
                      <a:pt x="67" y="16"/>
                      <a:pt x="64" y="15"/>
                      <a:pt x="62" y="16"/>
                    </a:cubicBezTo>
                    <a:cubicBezTo>
                      <a:pt x="57" y="18"/>
                      <a:pt x="57" y="18"/>
                      <a:pt x="57" y="18"/>
                    </a:cubicBezTo>
                    <a:cubicBezTo>
                      <a:pt x="56" y="17"/>
                      <a:pt x="54" y="16"/>
                      <a:pt x="53" y="15"/>
                    </a:cubicBezTo>
                    <a:cubicBezTo>
                      <a:pt x="55" y="10"/>
                      <a:pt x="55" y="10"/>
                      <a:pt x="55" y="10"/>
                    </a:cubicBezTo>
                    <a:cubicBezTo>
                      <a:pt x="56" y="7"/>
                      <a:pt x="55" y="4"/>
                      <a:pt x="52" y="3"/>
                    </a:cubicBezTo>
                    <a:cubicBezTo>
                      <a:pt x="47" y="1"/>
                      <a:pt x="47" y="1"/>
                      <a:pt x="47" y="1"/>
                    </a:cubicBezTo>
                    <a:cubicBezTo>
                      <a:pt x="44" y="0"/>
                      <a:pt x="41" y="2"/>
                      <a:pt x="40" y="4"/>
                    </a:cubicBezTo>
                    <a:cubicBezTo>
                      <a:pt x="38" y="9"/>
                      <a:pt x="38" y="9"/>
                      <a:pt x="38" y="9"/>
                    </a:cubicBezTo>
                    <a:cubicBezTo>
                      <a:pt x="37" y="9"/>
                      <a:pt x="35" y="9"/>
                      <a:pt x="33" y="9"/>
                    </a:cubicBezTo>
                    <a:cubicBezTo>
                      <a:pt x="31" y="4"/>
                      <a:pt x="31" y="4"/>
                      <a:pt x="31" y="4"/>
                    </a:cubicBezTo>
                    <a:cubicBezTo>
                      <a:pt x="30" y="2"/>
                      <a:pt x="27" y="1"/>
                      <a:pt x="24" y="2"/>
                    </a:cubicBezTo>
                    <a:cubicBezTo>
                      <a:pt x="19" y="4"/>
                      <a:pt x="19" y="4"/>
                      <a:pt x="19" y="4"/>
                    </a:cubicBezTo>
                    <a:cubicBezTo>
                      <a:pt x="16" y="5"/>
                      <a:pt x="15" y="8"/>
                      <a:pt x="16" y="11"/>
                    </a:cubicBezTo>
                    <a:cubicBezTo>
                      <a:pt x="18" y="15"/>
                      <a:pt x="18" y="15"/>
                      <a:pt x="18" y="15"/>
                    </a:cubicBezTo>
                    <a:cubicBezTo>
                      <a:pt x="17" y="16"/>
                      <a:pt x="15" y="18"/>
                      <a:pt x="14" y="19"/>
                    </a:cubicBezTo>
                    <a:cubicBezTo>
                      <a:pt x="10" y="17"/>
                      <a:pt x="10" y="17"/>
                      <a:pt x="10" y="17"/>
                    </a:cubicBezTo>
                    <a:cubicBezTo>
                      <a:pt x="7" y="16"/>
                      <a:pt x="5" y="18"/>
                      <a:pt x="3" y="20"/>
                    </a:cubicBezTo>
                    <a:cubicBezTo>
                      <a:pt x="1" y="26"/>
                      <a:pt x="1" y="26"/>
                      <a:pt x="1" y="26"/>
                    </a:cubicBezTo>
                    <a:cubicBezTo>
                      <a:pt x="0" y="28"/>
                      <a:pt x="2" y="31"/>
                      <a:pt x="4" y="32"/>
                    </a:cubicBezTo>
                    <a:cubicBezTo>
                      <a:pt x="8" y="34"/>
                      <a:pt x="8" y="34"/>
                      <a:pt x="8" y="34"/>
                    </a:cubicBezTo>
                    <a:cubicBezTo>
                      <a:pt x="8" y="36"/>
                      <a:pt x="8" y="38"/>
                      <a:pt x="8" y="40"/>
                    </a:cubicBezTo>
                    <a:cubicBezTo>
                      <a:pt x="4" y="41"/>
                      <a:pt x="4" y="41"/>
                      <a:pt x="4" y="41"/>
                    </a:cubicBezTo>
                    <a:cubicBezTo>
                      <a:pt x="2" y="42"/>
                      <a:pt x="1" y="45"/>
                      <a:pt x="2" y="48"/>
                    </a:cubicBezTo>
                    <a:cubicBezTo>
                      <a:pt x="4" y="53"/>
                      <a:pt x="4" y="53"/>
                      <a:pt x="4" y="53"/>
                    </a:cubicBezTo>
                    <a:cubicBezTo>
                      <a:pt x="5" y="56"/>
                      <a:pt x="8" y="57"/>
                      <a:pt x="11" y="56"/>
                    </a:cubicBezTo>
                    <a:cubicBezTo>
                      <a:pt x="15" y="54"/>
                      <a:pt x="15" y="54"/>
                      <a:pt x="15" y="54"/>
                    </a:cubicBezTo>
                    <a:cubicBezTo>
                      <a:pt x="16" y="56"/>
                      <a:pt x="17" y="57"/>
                      <a:pt x="19" y="58"/>
                    </a:cubicBezTo>
                    <a:cubicBezTo>
                      <a:pt x="17" y="62"/>
                      <a:pt x="17" y="62"/>
                      <a:pt x="17" y="62"/>
                    </a:cubicBezTo>
                    <a:cubicBezTo>
                      <a:pt x="16" y="65"/>
                      <a:pt x="18" y="68"/>
                      <a:pt x="20" y="69"/>
                    </a:cubicBezTo>
                    <a:cubicBezTo>
                      <a:pt x="26" y="71"/>
                      <a:pt x="26" y="71"/>
                      <a:pt x="26" y="71"/>
                    </a:cubicBezTo>
                    <a:cubicBezTo>
                      <a:pt x="28" y="72"/>
                      <a:pt x="31" y="71"/>
                      <a:pt x="32" y="68"/>
                    </a:cubicBezTo>
                    <a:cubicBezTo>
                      <a:pt x="34" y="64"/>
                      <a:pt x="34" y="64"/>
                      <a:pt x="34" y="64"/>
                    </a:cubicBezTo>
                    <a:cubicBezTo>
                      <a:pt x="36" y="64"/>
                      <a:pt x="38" y="64"/>
                      <a:pt x="40" y="64"/>
                    </a:cubicBezTo>
                    <a:cubicBezTo>
                      <a:pt x="41" y="68"/>
                      <a:pt x="41" y="68"/>
                      <a:pt x="41" y="68"/>
                    </a:cubicBezTo>
                    <a:cubicBezTo>
                      <a:pt x="42" y="70"/>
                      <a:pt x="46" y="72"/>
                      <a:pt x="48" y="70"/>
                    </a:cubicBezTo>
                    <a:cubicBezTo>
                      <a:pt x="53" y="68"/>
                      <a:pt x="53" y="68"/>
                      <a:pt x="53" y="68"/>
                    </a:cubicBezTo>
                    <a:cubicBezTo>
                      <a:pt x="56" y="67"/>
                      <a:pt x="57" y="64"/>
                      <a:pt x="56" y="61"/>
                    </a:cubicBezTo>
                    <a:cubicBezTo>
                      <a:pt x="54" y="57"/>
                      <a:pt x="54" y="57"/>
                      <a:pt x="54" y="57"/>
                    </a:cubicBezTo>
                    <a:cubicBezTo>
                      <a:pt x="55" y="56"/>
                      <a:pt x="56" y="54"/>
                      <a:pt x="58" y="53"/>
                    </a:cubicBezTo>
                    <a:cubicBezTo>
                      <a:pt x="62" y="55"/>
                      <a:pt x="62" y="55"/>
                      <a:pt x="62" y="55"/>
                    </a:cubicBezTo>
                    <a:cubicBezTo>
                      <a:pt x="65" y="56"/>
                      <a:pt x="68" y="55"/>
                      <a:pt x="69" y="52"/>
                    </a:cubicBezTo>
                    <a:cubicBezTo>
                      <a:pt x="71" y="47"/>
                      <a:pt x="71" y="47"/>
                      <a:pt x="71" y="47"/>
                    </a:cubicBezTo>
                    <a:cubicBezTo>
                      <a:pt x="72" y="44"/>
                      <a:pt x="71" y="41"/>
                      <a:pt x="68" y="40"/>
                    </a:cubicBezTo>
                    <a:close/>
                    <a:moveTo>
                      <a:pt x="41" y="49"/>
                    </a:moveTo>
                    <a:cubicBezTo>
                      <a:pt x="34" y="52"/>
                      <a:pt x="26" y="49"/>
                      <a:pt x="23" y="42"/>
                    </a:cubicBezTo>
                    <a:cubicBezTo>
                      <a:pt x="20" y="35"/>
                      <a:pt x="23" y="27"/>
                      <a:pt x="30" y="24"/>
                    </a:cubicBezTo>
                    <a:cubicBezTo>
                      <a:pt x="37" y="21"/>
                      <a:pt x="45" y="24"/>
                      <a:pt x="48" y="31"/>
                    </a:cubicBezTo>
                    <a:cubicBezTo>
                      <a:pt x="51" y="38"/>
                      <a:pt x="48" y="46"/>
                      <a:pt x="41" y="49"/>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7" name="任意多边形: 形状 116"/>
              <p:cNvSpPr/>
              <p:nvPr/>
            </p:nvSpPr>
            <p:spPr bwMode="auto">
              <a:xfrm>
                <a:off x="3863" y="2731"/>
                <a:ext cx="159" cy="158"/>
              </a:xfrm>
              <a:custGeom>
                <a:avLst/>
                <a:gdLst>
                  <a:gd name="T0" fmla="*/ 77 w 81"/>
                  <a:gd name="T1" fmla="*/ 45 h 81"/>
                  <a:gd name="T2" fmla="*/ 71 w 81"/>
                  <a:gd name="T3" fmla="*/ 43 h 81"/>
                  <a:gd name="T4" fmla="*/ 71 w 81"/>
                  <a:gd name="T5" fmla="*/ 37 h 81"/>
                  <a:gd name="T6" fmla="*/ 76 w 81"/>
                  <a:gd name="T7" fmla="*/ 35 h 81"/>
                  <a:gd name="T8" fmla="*/ 79 w 81"/>
                  <a:gd name="T9" fmla="*/ 27 h 81"/>
                  <a:gd name="T10" fmla="*/ 77 w 81"/>
                  <a:gd name="T11" fmla="*/ 21 h 81"/>
                  <a:gd name="T12" fmla="*/ 69 w 81"/>
                  <a:gd name="T13" fmla="*/ 18 h 81"/>
                  <a:gd name="T14" fmla="*/ 64 w 81"/>
                  <a:gd name="T15" fmla="*/ 21 h 81"/>
                  <a:gd name="T16" fmla="*/ 60 w 81"/>
                  <a:gd name="T17" fmla="*/ 17 h 81"/>
                  <a:gd name="T18" fmla="*/ 62 w 81"/>
                  <a:gd name="T19" fmla="*/ 11 h 81"/>
                  <a:gd name="T20" fmla="*/ 59 w 81"/>
                  <a:gd name="T21" fmla="*/ 4 h 81"/>
                  <a:gd name="T22" fmla="*/ 53 w 81"/>
                  <a:gd name="T23" fmla="*/ 1 h 81"/>
                  <a:gd name="T24" fmla="*/ 45 w 81"/>
                  <a:gd name="T25" fmla="*/ 4 h 81"/>
                  <a:gd name="T26" fmla="*/ 43 w 81"/>
                  <a:gd name="T27" fmla="*/ 10 h 81"/>
                  <a:gd name="T28" fmla="*/ 37 w 81"/>
                  <a:gd name="T29" fmla="*/ 10 h 81"/>
                  <a:gd name="T30" fmla="*/ 35 w 81"/>
                  <a:gd name="T31" fmla="*/ 5 h 81"/>
                  <a:gd name="T32" fmla="*/ 27 w 81"/>
                  <a:gd name="T33" fmla="*/ 2 h 81"/>
                  <a:gd name="T34" fmla="*/ 21 w 81"/>
                  <a:gd name="T35" fmla="*/ 4 h 81"/>
                  <a:gd name="T36" fmla="*/ 18 w 81"/>
                  <a:gd name="T37" fmla="*/ 12 h 81"/>
                  <a:gd name="T38" fmla="*/ 20 w 81"/>
                  <a:gd name="T39" fmla="*/ 17 h 81"/>
                  <a:gd name="T40" fmla="*/ 16 w 81"/>
                  <a:gd name="T41" fmla="*/ 21 h 81"/>
                  <a:gd name="T42" fmla="*/ 11 w 81"/>
                  <a:gd name="T43" fmla="*/ 19 h 81"/>
                  <a:gd name="T44" fmla="*/ 4 w 81"/>
                  <a:gd name="T45" fmla="*/ 22 h 81"/>
                  <a:gd name="T46" fmla="*/ 1 w 81"/>
                  <a:gd name="T47" fmla="*/ 28 h 81"/>
                  <a:gd name="T48" fmla="*/ 5 w 81"/>
                  <a:gd name="T49" fmla="*/ 36 h 81"/>
                  <a:gd name="T50" fmla="*/ 9 w 81"/>
                  <a:gd name="T51" fmla="*/ 38 h 81"/>
                  <a:gd name="T52" fmla="*/ 9 w 81"/>
                  <a:gd name="T53" fmla="*/ 44 h 81"/>
                  <a:gd name="T54" fmla="*/ 5 w 81"/>
                  <a:gd name="T55" fmla="*/ 46 h 81"/>
                  <a:gd name="T56" fmla="*/ 2 w 81"/>
                  <a:gd name="T57" fmla="*/ 54 h 81"/>
                  <a:gd name="T58" fmla="*/ 4 w 81"/>
                  <a:gd name="T59" fmla="*/ 60 h 81"/>
                  <a:gd name="T60" fmla="*/ 12 w 81"/>
                  <a:gd name="T61" fmla="*/ 63 h 81"/>
                  <a:gd name="T62" fmla="*/ 16 w 81"/>
                  <a:gd name="T63" fmla="*/ 61 h 81"/>
                  <a:gd name="T64" fmla="*/ 21 w 81"/>
                  <a:gd name="T65" fmla="*/ 65 h 81"/>
                  <a:gd name="T66" fmla="*/ 19 w 81"/>
                  <a:gd name="T67" fmla="*/ 70 h 81"/>
                  <a:gd name="T68" fmla="*/ 23 w 81"/>
                  <a:gd name="T69" fmla="*/ 77 h 81"/>
                  <a:gd name="T70" fmla="*/ 29 w 81"/>
                  <a:gd name="T71" fmla="*/ 80 h 81"/>
                  <a:gd name="T72" fmla="*/ 36 w 81"/>
                  <a:gd name="T73" fmla="*/ 76 h 81"/>
                  <a:gd name="T74" fmla="*/ 38 w 81"/>
                  <a:gd name="T75" fmla="*/ 72 h 81"/>
                  <a:gd name="T76" fmla="*/ 44 w 81"/>
                  <a:gd name="T77" fmla="*/ 71 h 81"/>
                  <a:gd name="T78" fmla="*/ 46 w 81"/>
                  <a:gd name="T79" fmla="*/ 76 h 81"/>
                  <a:gd name="T80" fmla="*/ 54 w 81"/>
                  <a:gd name="T81" fmla="*/ 79 h 81"/>
                  <a:gd name="T82" fmla="*/ 60 w 81"/>
                  <a:gd name="T83" fmla="*/ 77 h 81"/>
                  <a:gd name="T84" fmla="*/ 63 w 81"/>
                  <a:gd name="T85" fmla="*/ 69 h 81"/>
                  <a:gd name="T86" fmla="*/ 61 w 81"/>
                  <a:gd name="T87" fmla="*/ 64 h 81"/>
                  <a:gd name="T88" fmla="*/ 65 w 81"/>
                  <a:gd name="T89" fmla="*/ 59 h 81"/>
                  <a:gd name="T90" fmla="*/ 70 w 81"/>
                  <a:gd name="T91" fmla="*/ 62 h 81"/>
                  <a:gd name="T92" fmla="*/ 77 w 81"/>
                  <a:gd name="T93" fmla="*/ 58 h 81"/>
                  <a:gd name="T94" fmla="*/ 80 w 81"/>
                  <a:gd name="T95" fmla="*/ 52 h 81"/>
                  <a:gd name="T96" fmla="*/ 77 w 81"/>
                  <a:gd name="T97" fmla="*/ 45 h 81"/>
                  <a:gd name="T98" fmla="*/ 46 w 81"/>
                  <a:gd name="T99" fmla="*/ 55 h 81"/>
                  <a:gd name="T100" fmla="*/ 26 w 81"/>
                  <a:gd name="T101" fmla="*/ 47 h 81"/>
                  <a:gd name="T102" fmla="*/ 34 w 81"/>
                  <a:gd name="T103" fmla="*/ 26 h 81"/>
                  <a:gd name="T104" fmla="*/ 54 w 81"/>
                  <a:gd name="T105" fmla="*/ 34 h 81"/>
                  <a:gd name="T106" fmla="*/ 46 w 81"/>
                  <a:gd name="T107" fmla="*/ 5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1" h="81">
                    <a:moveTo>
                      <a:pt x="77" y="45"/>
                    </a:moveTo>
                    <a:cubicBezTo>
                      <a:pt x="71" y="43"/>
                      <a:pt x="71" y="43"/>
                      <a:pt x="71" y="43"/>
                    </a:cubicBezTo>
                    <a:cubicBezTo>
                      <a:pt x="71" y="41"/>
                      <a:pt x="71" y="39"/>
                      <a:pt x="71" y="37"/>
                    </a:cubicBezTo>
                    <a:cubicBezTo>
                      <a:pt x="76" y="35"/>
                      <a:pt x="76" y="35"/>
                      <a:pt x="76" y="35"/>
                    </a:cubicBezTo>
                    <a:cubicBezTo>
                      <a:pt x="79" y="33"/>
                      <a:pt x="81" y="30"/>
                      <a:pt x="79" y="27"/>
                    </a:cubicBezTo>
                    <a:cubicBezTo>
                      <a:pt x="77" y="21"/>
                      <a:pt x="77" y="21"/>
                      <a:pt x="77" y="21"/>
                    </a:cubicBezTo>
                    <a:cubicBezTo>
                      <a:pt x="75" y="18"/>
                      <a:pt x="72" y="17"/>
                      <a:pt x="69" y="18"/>
                    </a:cubicBezTo>
                    <a:cubicBezTo>
                      <a:pt x="64" y="21"/>
                      <a:pt x="64" y="21"/>
                      <a:pt x="64" y="21"/>
                    </a:cubicBezTo>
                    <a:cubicBezTo>
                      <a:pt x="62" y="19"/>
                      <a:pt x="61" y="18"/>
                      <a:pt x="60" y="17"/>
                    </a:cubicBezTo>
                    <a:cubicBezTo>
                      <a:pt x="62" y="11"/>
                      <a:pt x="62" y="11"/>
                      <a:pt x="62" y="11"/>
                    </a:cubicBezTo>
                    <a:cubicBezTo>
                      <a:pt x="63" y="8"/>
                      <a:pt x="61" y="5"/>
                      <a:pt x="59" y="4"/>
                    </a:cubicBezTo>
                    <a:cubicBezTo>
                      <a:pt x="53" y="1"/>
                      <a:pt x="53" y="1"/>
                      <a:pt x="53" y="1"/>
                    </a:cubicBezTo>
                    <a:cubicBezTo>
                      <a:pt x="50" y="0"/>
                      <a:pt x="46" y="1"/>
                      <a:pt x="45" y="4"/>
                    </a:cubicBezTo>
                    <a:cubicBezTo>
                      <a:pt x="43" y="10"/>
                      <a:pt x="43" y="10"/>
                      <a:pt x="43" y="10"/>
                    </a:cubicBezTo>
                    <a:cubicBezTo>
                      <a:pt x="41" y="10"/>
                      <a:pt x="39" y="10"/>
                      <a:pt x="37" y="10"/>
                    </a:cubicBezTo>
                    <a:cubicBezTo>
                      <a:pt x="35" y="5"/>
                      <a:pt x="35" y="5"/>
                      <a:pt x="35" y="5"/>
                    </a:cubicBezTo>
                    <a:cubicBezTo>
                      <a:pt x="33" y="2"/>
                      <a:pt x="30" y="0"/>
                      <a:pt x="27" y="2"/>
                    </a:cubicBezTo>
                    <a:cubicBezTo>
                      <a:pt x="21" y="4"/>
                      <a:pt x="21" y="4"/>
                      <a:pt x="21" y="4"/>
                    </a:cubicBezTo>
                    <a:cubicBezTo>
                      <a:pt x="18" y="5"/>
                      <a:pt x="17" y="9"/>
                      <a:pt x="18" y="12"/>
                    </a:cubicBezTo>
                    <a:cubicBezTo>
                      <a:pt x="20" y="17"/>
                      <a:pt x="20" y="17"/>
                      <a:pt x="20" y="17"/>
                    </a:cubicBezTo>
                    <a:cubicBezTo>
                      <a:pt x="19" y="18"/>
                      <a:pt x="17" y="19"/>
                      <a:pt x="16" y="21"/>
                    </a:cubicBezTo>
                    <a:cubicBezTo>
                      <a:pt x="11" y="19"/>
                      <a:pt x="11" y="19"/>
                      <a:pt x="11" y="19"/>
                    </a:cubicBezTo>
                    <a:cubicBezTo>
                      <a:pt x="8" y="18"/>
                      <a:pt x="5" y="20"/>
                      <a:pt x="4" y="22"/>
                    </a:cubicBezTo>
                    <a:cubicBezTo>
                      <a:pt x="1" y="28"/>
                      <a:pt x="1" y="28"/>
                      <a:pt x="1" y="28"/>
                    </a:cubicBezTo>
                    <a:cubicBezTo>
                      <a:pt x="0" y="31"/>
                      <a:pt x="2" y="35"/>
                      <a:pt x="5" y="36"/>
                    </a:cubicBezTo>
                    <a:cubicBezTo>
                      <a:pt x="9" y="38"/>
                      <a:pt x="9" y="38"/>
                      <a:pt x="9" y="38"/>
                    </a:cubicBezTo>
                    <a:cubicBezTo>
                      <a:pt x="9" y="40"/>
                      <a:pt x="9" y="42"/>
                      <a:pt x="9" y="44"/>
                    </a:cubicBezTo>
                    <a:cubicBezTo>
                      <a:pt x="5" y="46"/>
                      <a:pt x="5" y="46"/>
                      <a:pt x="5" y="46"/>
                    </a:cubicBezTo>
                    <a:cubicBezTo>
                      <a:pt x="2" y="48"/>
                      <a:pt x="1" y="51"/>
                      <a:pt x="2" y="54"/>
                    </a:cubicBezTo>
                    <a:cubicBezTo>
                      <a:pt x="4" y="60"/>
                      <a:pt x="4" y="60"/>
                      <a:pt x="4" y="60"/>
                    </a:cubicBezTo>
                    <a:cubicBezTo>
                      <a:pt x="6" y="63"/>
                      <a:pt x="9" y="64"/>
                      <a:pt x="12" y="63"/>
                    </a:cubicBezTo>
                    <a:cubicBezTo>
                      <a:pt x="16" y="61"/>
                      <a:pt x="16" y="61"/>
                      <a:pt x="16" y="61"/>
                    </a:cubicBezTo>
                    <a:cubicBezTo>
                      <a:pt x="18" y="62"/>
                      <a:pt x="19" y="64"/>
                      <a:pt x="21" y="65"/>
                    </a:cubicBezTo>
                    <a:cubicBezTo>
                      <a:pt x="19" y="70"/>
                      <a:pt x="19" y="70"/>
                      <a:pt x="19" y="70"/>
                    </a:cubicBezTo>
                    <a:cubicBezTo>
                      <a:pt x="18" y="73"/>
                      <a:pt x="20" y="76"/>
                      <a:pt x="23" y="77"/>
                    </a:cubicBezTo>
                    <a:cubicBezTo>
                      <a:pt x="29" y="80"/>
                      <a:pt x="29" y="80"/>
                      <a:pt x="29" y="80"/>
                    </a:cubicBezTo>
                    <a:cubicBezTo>
                      <a:pt x="32" y="81"/>
                      <a:pt x="35" y="79"/>
                      <a:pt x="36" y="76"/>
                    </a:cubicBezTo>
                    <a:cubicBezTo>
                      <a:pt x="38" y="72"/>
                      <a:pt x="38" y="72"/>
                      <a:pt x="38" y="72"/>
                    </a:cubicBezTo>
                    <a:cubicBezTo>
                      <a:pt x="40" y="72"/>
                      <a:pt x="42" y="72"/>
                      <a:pt x="44" y="71"/>
                    </a:cubicBezTo>
                    <a:cubicBezTo>
                      <a:pt x="46" y="76"/>
                      <a:pt x="46" y="76"/>
                      <a:pt x="46" y="76"/>
                    </a:cubicBezTo>
                    <a:cubicBezTo>
                      <a:pt x="48" y="79"/>
                      <a:pt x="51" y="80"/>
                      <a:pt x="54" y="79"/>
                    </a:cubicBezTo>
                    <a:cubicBezTo>
                      <a:pt x="60" y="77"/>
                      <a:pt x="60" y="77"/>
                      <a:pt x="60" y="77"/>
                    </a:cubicBezTo>
                    <a:cubicBezTo>
                      <a:pt x="63" y="75"/>
                      <a:pt x="64" y="72"/>
                      <a:pt x="63" y="69"/>
                    </a:cubicBezTo>
                    <a:cubicBezTo>
                      <a:pt x="61" y="64"/>
                      <a:pt x="61" y="64"/>
                      <a:pt x="61" y="64"/>
                    </a:cubicBezTo>
                    <a:cubicBezTo>
                      <a:pt x="62" y="62"/>
                      <a:pt x="64" y="61"/>
                      <a:pt x="65" y="59"/>
                    </a:cubicBezTo>
                    <a:cubicBezTo>
                      <a:pt x="70" y="62"/>
                      <a:pt x="70" y="62"/>
                      <a:pt x="70" y="62"/>
                    </a:cubicBezTo>
                    <a:cubicBezTo>
                      <a:pt x="73" y="63"/>
                      <a:pt x="76" y="61"/>
                      <a:pt x="77" y="58"/>
                    </a:cubicBezTo>
                    <a:cubicBezTo>
                      <a:pt x="80" y="52"/>
                      <a:pt x="80" y="52"/>
                      <a:pt x="80" y="52"/>
                    </a:cubicBezTo>
                    <a:cubicBezTo>
                      <a:pt x="81" y="49"/>
                      <a:pt x="80" y="46"/>
                      <a:pt x="77" y="45"/>
                    </a:cubicBezTo>
                    <a:close/>
                    <a:moveTo>
                      <a:pt x="46" y="55"/>
                    </a:moveTo>
                    <a:cubicBezTo>
                      <a:pt x="38" y="58"/>
                      <a:pt x="29" y="55"/>
                      <a:pt x="26" y="47"/>
                    </a:cubicBezTo>
                    <a:cubicBezTo>
                      <a:pt x="22" y="39"/>
                      <a:pt x="26" y="30"/>
                      <a:pt x="34" y="26"/>
                    </a:cubicBezTo>
                    <a:cubicBezTo>
                      <a:pt x="42" y="23"/>
                      <a:pt x="51" y="27"/>
                      <a:pt x="54" y="34"/>
                    </a:cubicBezTo>
                    <a:cubicBezTo>
                      <a:pt x="58" y="42"/>
                      <a:pt x="54" y="51"/>
                      <a:pt x="46" y="55"/>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8" name="任意多边形: 形状 117"/>
              <p:cNvSpPr/>
              <p:nvPr/>
            </p:nvSpPr>
            <p:spPr bwMode="auto">
              <a:xfrm>
                <a:off x="4489" y="3224"/>
                <a:ext cx="57" cy="56"/>
              </a:xfrm>
              <a:custGeom>
                <a:avLst/>
                <a:gdLst>
                  <a:gd name="T0" fmla="*/ 41 w 57"/>
                  <a:gd name="T1" fmla="*/ 56 h 56"/>
                  <a:gd name="T2" fmla="*/ 57 w 57"/>
                  <a:gd name="T3" fmla="*/ 39 h 56"/>
                  <a:gd name="T4" fmla="*/ 57 w 57"/>
                  <a:gd name="T5" fmla="*/ 15 h 56"/>
                  <a:gd name="T6" fmla="*/ 41 w 57"/>
                  <a:gd name="T7" fmla="*/ 0 h 56"/>
                  <a:gd name="T8" fmla="*/ 18 w 57"/>
                  <a:gd name="T9" fmla="*/ 0 h 56"/>
                  <a:gd name="T10" fmla="*/ 0 w 57"/>
                  <a:gd name="T11" fmla="*/ 17 h 56"/>
                  <a:gd name="T12" fmla="*/ 0 w 57"/>
                  <a:gd name="T13" fmla="*/ 41 h 56"/>
                  <a:gd name="T14" fmla="*/ 18 w 57"/>
                  <a:gd name="T15" fmla="*/ 56 h 56"/>
                  <a:gd name="T16" fmla="*/ 41 w 57"/>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6">
                    <a:moveTo>
                      <a:pt x="41" y="56"/>
                    </a:moveTo>
                    <a:lnTo>
                      <a:pt x="57" y="39"/>
                    </a:lnTo>
                    <a:lnTo>
                      <a:pt x="57" y="15"/>
                    </a:lnTo>
                    <a:lnTo>
                      <a:pt x="41" y="0"/>
                    </a:lnTo>
                    <a:lnTo>
                      <a:pt x="18" y="0"/>
                    </a:lnTo>
                    <a:lnTo>
                      <a:pt x="0" y="17"/>
                    </a:lnTo>
                    <a:lnTo>
                      <a:pt x="0" y="41"/>
                    </a:lnTo>
                    <a:lnTo>
                      <a:pt x="18" y="56"/>
                    </a:lnTo>
                    <a:lnTo>
                      <a:pt x="41" y="56"/>
                    </a:ln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9" name="任意多边形: 形状 118"/>
              <p:cNvSpPr/>
              <p:nvPr/>
            </p:nvSpPr>
            <p:spPr bwMode="auto">
              <a:xfrm>
                <a:off x="4438" y="3233"/>
                <a:ext cx="161" cy="171"/>
              </a:xfrm>
              <a:custGeom>
                <a:avLst/>
                <a:gdLst>
                  <a:gd name="T0" fmla="*/ 72 w 82"/>
                  <a:gd name="T1" fmla="*/ 18 h 87"/>
                  <a:gd name="T2" fmla="*/ 64 w 82"/>
                  <a:gd name="T3" fmla="*/ 0 h 87"/>
                  <a:gd name="T4" fmla="*/ 61 w 82"/>
                  <a:gd name="T5" fmla="*/ 0 h 87"/>
                  <a:gd name="T6" fmla="*/ 61 w 82"/>
                  <a:gd name="T7" fmla="*/ 18 h 87"/>
                  <a:gd name="T8" fmla="*/ 49 w 82"/>
                  <a:gd name="T9" fmla="*/ 30 h 87"/>
                  <a:gd name="T10" fmla="*/ 43 w 82"/>
                  <a:gd name="T11" fmla="*/ 30 h 87"/>
                  <a:gd name="T12" fmla="*/ 39 w 82"/>
                  <a:gd name="T13" fmla="*/ 30 h 87"/>
                  <a:gd name="T14" fmla="*/ 33 w 82"/>
                  <a:gd name="T15" fmla="*/ 30 h 87"/>
                  <a:gd name="T16" fmla="*/ 21 w 82"/>
                  <a:gd name="T17" fmla="*/ 18 h 87"/>
                  <a:gd name="T18" fmla="*/ 20 w 82"/>
                  <a:gd name="T19" fmla="*/ 0 h 87"/>
                  <a:gd name="T20" fmla="*/ 18 w 82"/>
                  <a:gd name="T21" fmla="*/ 0 h 87"/>
                  <a:gd name="T22" fmla="*/ 10 w 82"/>
                  <a:gd name="T23" fmla="*/ 18 h 87"/>
                  <a:gd name="T24" fmla="*/ 29 w 82"/>
                  <a:gd name="T25" fmla="*/ 55 h 87"/>
                  <a:gd name="T26" fmla="*/ 29 w 82"/>
                  <a:gd name="T27" fmla="*/ 82 h 87"/>
                  <a:gd name="T28" fmla="*/ 35 w 82"/>
                  <a:gd name="T29" fmla="*/ 87 h 87"/>
                  <a:gd name="T30" fmla="*/ 48 w 82"/>
                  <a:gd name="T31" fmla="*/ 87 h 87"/>
                  <a:gd name="T32" fmla="*/ 54 w 82"/>
                  <a:gd name="T33" fmla="*/ 82 h 87"/>
                  <a:gd name="T34" fmla="*/ 54 w 82"/>
                  <a:gd name="T35" fmla="*/ 55 h 87"/>
                  <a:gd name="T36" fmla="*/ 72 w 82"/>
                  <a:gd name="T37" fmla="*/ 1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87">
                    <a:moveTo>
                      <a:pt x="72" y="18"/>
                    </a:moveTo>
                    <a:cubicBezTo>
                      <a:pt x="64" y="0"/>
                      <a:pt x="64" y="0"/>
                      <a:pt x="64" y="0"/>
                    </a:cubicBezTo>
                    <a:cubicBezTo>
                      <a:pt x="61" y="0"/>
                      <a:pt x="61" y="0"/>
                      <a:pt x="61" y="0"/>
                    </a:cubicBezTo>
                    <a:cubicBezTo>
                      <a:pt x="61" y="18"/>
                      <a:pt x="61" y="18"/>
                      <a:pt x="61" y="18"/>
                    </a:cubicBezTo>
                    <a:cubicBezTo>
                      <a:pt x="49" y="30"/>
                      <a:pt x="49" y="30"/>
                      <a:pt x="49" y="30"/>
                    </a:cubicBezTo>
                    <a:cubicBezTo>
                      <a:pt x="43" y="30"/>
                      <a:pt x="43" y="30"/>
                      <a:pt x="43" y="30"/>
                    </a:cubicBezTo>
                    <a:cubicBezTo>
                      <a:pt x="39" y="30"/>
                      <a:pt x="39" y="30"/>
                      <a:pt x="39" y="30"/>
                    </a:cubicBezTo>
                    <a:cubicBezTo>
                      <a:pt x="33" y="30"/>
                      <a:pt x="33" y="30"/>
                      <a:pt x="33" y="30"/>
                    </a:cubicBezTo>
                    <a:cubicBezTo>
                      <a:pt x="21" y="18"/>
                      <a:pt x="21" y="18"/>
                      <a:pt x="21" y="18"/>
                    </a:cubicBezTo>
                    <a:cubicBezTo>
                      <a:pt x="20" y="0"/>
                      <a:pt x="20" y="0"/>
                      <a:pt x="20" y="0"/>
                    </a:cubicBezTo>
                    <a:cubicBezTo>
                      <a:pt x="18" y="0"/>
                      <a:pt x="18" y="0"/>
                      <a:pt x="18" y="0"/>
                    </a:cubicBezTo>
                    <a:cubicBezTo>
                      <a:pt x="10" y="18"/>
                      <a:pt x="10" y="18"/>
                      <a:pt x="10" y="18"/>
                    </a:cubicBezTo>
                    <a:cubicBezTo>
                      <a:pt x="10" y="18"/>
                      <a:pt x="0" y="44"/>
                      <a:pt x="29" y="55"/>
                    </a:cubicBezTo>
                    <a:cubicBezTo>
                      <a:pt x="29" y="82"/>
                      <a:pt x="29" y="82"/>
                      <a:pt x="29" y="82"/>
                    </a:cubicBezTo>
                    <a:cubicBezTo>
                      <a:pt x="29" y="85"/>
                      <a:pt x="32" y="87"/>
                      <a:pt x="35" y="87"/>
                    </a:cubicBezTo>
                    <a:cubicBezTo>
                      <a:pt x="48" y="87"/>
                      <a:pt x="48" y="87"/>
                      <a:pt x="48" y="87"/>
                    </a:cubicBezTo>
                    <a:cubicBezTo>
                      <a:pt x="51" y="87"/>
                      <a:pt x="54" y="85"/>
                      <a:pt x="54" y="82"/>
                    </a:cubicBezTo>
                    <a:cubicBezTo>
                      <a:pt x="54" y="55"/>
                      <a:pt x="54" y="55"/>
                      <a:pt x="54" y="55"/>
                    </a:cubicBezTo>
                    <a:cubicBezTo>
                      <a:pt x="82" y="43"/>
                      <a:pt x="72" y="18"/>
                      <a:pt x="72" y="18"/>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0" name="任意多边形: 形状 119"/>
              <p:cNvSpPr/>
              <p:nvPr/>
            </p:nvSpPr>
            <p:spPr bwMode="auto">
              <a:xfrm>
                <a:off x="4440" y="668"/>
                <a:ext cx="39" cy="41"/>
              </a:xfrm>
              <a:custGeom>
                <a:avLst/>
                <a:gdLst>
                  <a:gd name="T0" fmla="*/ 0 w 39"/>
                  <a:gd name="T1" fmla="*/ 29 h 41"/>
                  <a:gd name="T2" fmla="*/ 12 w 39"/>
                  <a:gd name="T3" fmla="*/ 41 h 41"/>
                  <a:gd name="T4" fmla="*/ 28 w 39"/>
                  <a:gd name="T5" fmla="*/ 41 h 41"/>
                  <a:gd name="T6" fmla="*/ 39 w 39"/>
                  <a:gd name="T7" fmla="*/ 29 h 41"/>
                  <a:gd name="T8" fmla="*/ 39 w 39"/>
                  <a:gd name="T9" fmla="*/ 12 h 41"/>
                  <a:gd name="T10" fmla="*/ 28 w 39"/>
                  <a:gd name="T11" fmla="*/ 0 h 41"/>
                  <a:gd name="T12" fmla="*/ 12 w 39"/>
                  <a:gd name="T13" fmla="*/ 0 h 41"/>
                  <a:gd name="T14" fmla="*/ 0 w 39"/>
                  <a:gd name="T15" fmla="*/ 12 h 41"/>
                  <a:gd name="T16" fmla="*/ 0 w 39"/>
                  <a:gd name="T17"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1">
                    <a:moveTo>
                      <a:pt x="0" y="29"/>
                    </a:moveTo>
                    <a:lnTo>
                      <a:pt x="12" y="41"/>
                    </a:lnTo>
                    <a:lnTo>
                      <a:pt x="28" y="41"/>
                    </a:lnTo>
                    <a:lnTo>
                      <a:pt x="39" y="29"/>
                    </a:lnTo>
                    <a:lnTo>
                      <a:pt x="39" y="12"/>
                    </a:lnTo>
                    <a:lnTo>
                      <a:pt x="28" y="0"/>
                    </a:lnTo>
                    <a:lnTo>
                      <a:pt x="12" y="0"/>
                    </a:lnTo>
                    <a:lnTo>
                      <a:pt x="0" y="12"/>
                    </a:lnTo>
                    <a:lnTo>
                      <a:pt x="0" y="29"/>
                    </a:ln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1" name="任意多边形: 形状 120"/>
              <p:cNvSpPr/>
              <p:nvPr/>
            </p:nvSpPr>
            <p:spPr bwMode="auto">
              <a:xfrm>
                <a:off x="4352" y="633"/>
                <a:ext cx="121" cy="111"/>
              </a:xfrm>
              <a:custGeom>
                <a:avLst/>
                <a:gdLst>
                  <a:gd name="T0" fmla="*/ 49 w 62"/>
                  <a:gd name="T1" fmla="*/ 51 h 57"/>
                  <a:gd name="T2" fmla="*/ 62 w 62"/>
                  <a:gd name="T3" fmla="*/ 45 h 57"/>
                  <a:gd name="T4" fmla="*/ 62 w 62"/>
                  <a:gd name="T5" fmla="*/ 43 h 57"/>
                  <a:gd name="T6" fmla="*/ 49 w 62"/>
                  <a:gd name="T7" fmla="*/ 43 h 57"/>
                  <a:gd name="T8" fmla="*/ 40 w 62"/>
                  <a:gd name="T9" fmla="*/ 34 h 57"/>
                  <a:gd name="T10" fmla="*/ 40 w 62"/>
                  <a:gd name="T11" fmla="*/ 30 h 57"/>
                  <a:gd name="T12" fmla="*/ 40 w 62"/>
                  <a:gd name="T13" fmla="*/ 27 h 57"/>
                  <a:gd name="T14" fmla="*/ 40 w 62"/>
                  <a:gd name="T15" fmla="*/ 23 h 57"/>
                  <a:gd name="T16" fmla="*/ 49 w 62"/>
                  <a:gd name="T17" fmla="*/ 14 h 57"/>
                  <a:gd name="T18" fmla="*/ 62 w 62"/>
                  <a:gd name="T19" fmla="*/ 14 h 57"/>
                  <a:gd name="T20" fmla="*/ 62 w 62"/>
                  <a:gd name="T21" fmla="*/ 13 h 57"/>
                  <a:gd name="T22" fmla="*/ 49 w 62"/>
                  <a:gd name="T23" fmla="*/ 6 h 57"/>
                  <a:gd name="T24" fmla="*/ 23 w 62"/>
                  <a:gd name="T25" fmla="*/ 20 h 57"/>
                  <a:gd name="T26" fmla="*/ 4 w 62"/>
                  <a:gd name="T27" fmla="*/ 20 h 57"/>
                  <a:gd name="T28" fmla="*/ 0 w 62"/>
                  <a:gd name="T29" fmla="*/ 24 h 57"/>
                  <a:gd name="T30" fmla="*/ 0 w 62"/>
                  <a:gd name="T31" fmla="*/ 33 h 57"/>
                  <a:gd name="T32" fmla="*/ 4 w 62"/>
                  <a:gd name="T33" fmla="*/ 37 h 57"/>
                  <a:gd name="T34" fmla="*/ 23 w 62"/>
                  <a:gd name="T35" fmla="*/ 37 h 57"/>
                  <a:gd name="T36" fmla="*/ 49 w 62"/>
                  <a:gd name="T37" fmla="*/ 5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57">
                    <a:moveTo>
                      <a:pt x="49" y="51"/>
                    </a:moveTo>
                    <a:cubicBezTo>
                      <a:pt x="62" y="45"/>
                      <a:pt x="62" y="45"/>
                      <a:pt x="62" y="45"/>
                    </a:cubicBezTo>
                    <a:cubicBezTo>
                      <a:pt x="62" y="43"/>
                      <a:pt x="62" y="43"/>
                      <a:pt x="62" y="43"/>
                    </a:cubicBezTo>
                    <a:cubicBezTo>
                      <a:pt x="49" y="43"/>
                      <a:pt x="49" y="43"/>
                      <a:pt x="49" y="43"/>
                    </a:cubicBezTo>
                    <a:cubicBezTo>
                      <a:pt x="40" y="34"/>
                      <a:pt x="40" y="34"/>
                      <a:pt x="40" y="34"/>
                    </a:cubicBezTo>
                    <a:cubicBezTo>
                      <a:pt x="40" y="30"/>
                      <a:pt x="40" y="30"/>
                      <a:pt x="40" y="30"/>
                    </a:cubicBezTo>
                    <a:cubicBezTo>
                      <a:pt x="40" y="27"/>
                      <a:pt x="40" y="27"/>
                      <a:pt x="40" y="27"/>
                    </a:cubicBezTo>
                    <a:cubicBezTo>
                      <a:pt x="40" y="23"/>
                      <a:pt x="40" y="23"/>
                      <a:pt x="40" y="23"/>
                    </a:cubicBezTo>
                    <a:cubicBezTo>
                      <a:pt x="49" y="14"/>
                      <a:pt x="49" y="14"/>
                      <a:pt x="49" y="14"/>
                    </a:cubicBezTo>
                    <a:cubicBezTo>
                      <a:pt x="62" y="14"/>
                      <a:pt x="62" y="14"/>
                      <a:pt x="62" y="14"/>
                    </a:cubicBezTo>
                    <a:cubicBezTo>
                      <a:pt x="62" y="13"/>
                      <a:pt x="62" y="13"/>
                      <a:pt x="62" y="13"/>
                    </a:cubicBezTo>
                    <a:cubicBezTo>
                      <a:pt x="49" y="6"/>
                      <a:pt x="49" y="6"/>
                      <a:pt x="49" y="6"/>
                    </a:cubicBezTo>
                    <a:cubicBezTo>
                      <a:pt x="49" y="6"/>
                      <a:pt x="31" y="0"/>
                      <a:pt x="23" y="20"/>
                    </a:cubicBezTo>
                    <a:cubicBezTo>
                      <a:pt x="4" y="20"/>
                      <a:pt x="4" y="20"/>
                      <a:pt x="4" y="20"/>
                    </a:cubicBezTo>
                    <a:cubicBezTo>
                      <a:pt x="2" y="20"/>
                      <a:pt x="0" y="22"/>
                      <a:pt x="0" y="24"/>
                    </a:cubicBezTo>
                    <a:cubicBezTo>
                      <a:pt x="0" y="33"/>
                      <a:pt x="0" y="33"/>
                      <a:pt x="0" y="33"/>
                    </a:cubicBezTo>
                    <a:cubicBezTo>
                      <a:pt x="0" y="36"/>
                      <a:pt x="2" y="37"/>
                      <a:pt x="4" y="37"/>
                    </a:cubicBezTo>
                    <a:cubicBezTo>
                      <a:pt x="23" y="37"/>
                      <a:pt x="23" y="37"/>
                      <a:pt x="23" y="37"/>
                    </a:cubicBezTo>
                    <a:cubicBezTo>
                      <a:pt x="31" y="57"/>
                      <a:pt x="49" y="51"/>
                      <a:pt x="49" y="51"/>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2" name="任意多边形: 形状 121"/>
              <p:cNvSpPr/>
              <p:nvPr/>
            </p:nvSpPr>
            <p:spPr bwMode="auto">
              <a:xfrm>
                <a:off x="4284" y="1454"/>
                <a:ext cx="56" cy="55"/>
              </a:xfrm>
              <a:custGeom>
                <a:avLst/>
                <a:gdLst>
                  <a:gd name="T0" fmla="*/ 0 w 29"/>
                  <a:gd name="T1" fmla="*/ 15 h 28"/>
                  <a:gd name="T2" fmla="*/ 29 w 29"/>
                  <a:gd name="T3" fmla="*/ 14 h 28"/>
                  <a:gd name="T4" fmla="*/ 24 w 29"/>
                  <a:gd name="T5" fmla="*/ 22 h 28"/>
                  <a:gd name="T6" fmla="*/ 21 w 29"/>
                  <a:gd name="T7" fmla="*/ 21 h 28"/>
                  <a:gd name="T8" fmla="*/ 23 w 29"/>
                  <a:gd name="T9" fmla="*/ 23 h 28"/>
                  <a:gd name="T10" fmla="*/ 19 w 29"/>
                  <a:gd name="T11" fmla="*/ 24 h 28"/>
                  <a:gd name="T12" fmla="*/ 18 w 29"/>
                  <a:gd name="T13" fmla="*/ 24 h 28"/>
                  <a:gd name="T14" fmla="*/ 16 w 29"/>
                  <a:gd name="T15" fmla="*/ 26 h 28"/>
                  <a:gd name="T16" fmla="*/ 15 w 29"/>
                  <a:gd name="T17" fmla="*/ 23 h 28"/>
                  <a:gd name="T18" fmla="*/ 14 w 29"/>
                  <a:gd name="T19" fmla="*/ 26 h 28"/>
                  <a:gd name="T20" fmla="*/ 11 w 29"/>
                  <a:gd name="T21" fmla="*/ 24 h 28"/>
                  <a:gd name="T22" fmla="*/ 10 w 29"/>
                  <a:gd name="T23" fmla="*/ 24 h 28"/>
                  <a:gd name="T24" fmla="*/ 7 w 29"/>
                  <a:gd name="T25" fmla="*/ 24 h 28"/>
                  <a:gd name="T26" fmla="*/ 8 w 29"/>
                  <a:gd name="T27" fmla="*/ 21 h 28"/>
                  <a:gd name="T28" fmla="*/ 6 w 29"/>
                  <a:gd name="T29" fmla="*/ 22 h 28"/>
                  <a:gd name="T30" fmla="*/ 5 w 29"/>
                  <a:gd name="T31" fmla="*/ 19 h 28"/>
                  <a:gd name="T32" fmla="*/ 5 w 29"/>
                  <a:gd name="T33" fmla="*/ 18 h 28"/>
                  <a:gd name="T34" fmla="*/ 3 w 29"/>
                  <a:gd name="T35" fmla="*/ 15 h 28"/>
                  <a:gd name="T36" fmla="*/ 5 w 29"/>
                  <a:gd name="T37" fmla="*/ 14 h 28"/>
                  <a:gd name="T38" fmla="*/ 3 w 29"/>
                  <a:gd name="T39" fmla="*/ 14 h 28"/>
                  <a:gd name="T40" fmla="*/ 5 w 29"/>
                  <a:gd name="T41" fmla="*/ 11 h 28"/>
                  <a:gd name="T42" fmla="*/ 5 w 29"/>
                  <a:gd name="T43" fmla="*/ 10 h 28"/>
                  <a:gd name="T44" fmla="*/ 5 w 29"/>
                  <a:gd name="T45" fmla="*/ 7 h 28"/>
                  <a:gd name="T46" fmla="*/ 8 w 29"/>
                  <a:gd name="T47" fmla="*/ 8 h 28"/>
                  <a:gd name="T48" fmla="*/ 7 w 29"/>
                  <a:gd name="T49" fmla="*/ 5 h 28"/>
                  <a:gd name="T50" fmla="*/ 10 w 29"/>
                  <a:gd name="T51" fmla="*/ 5 h 28"/>
                  <a:gd name="T52" fmla="*/ 11 w 29"/>
                  <a:gd name="T53" fmla="*/ 4 h 28"/>
                  <a:gd name="T54" fmla="*/ 13 w 29"/>
                  <a:gd name="T55" fmla="*/ 2 h 28"/>
                  <a:gd name="T56" fmla="*/ 14 w 29"/>
                  <a:gd name="T57" fmla="*/ 5 h 28"/>
                  <a:gd name="T58" fmla="*/ 15 w 29"/>
                  <a:gd name="T59" fmla="*/ 2 h 28"/>
                  <a:gd name="T60" fmla="*/ 18 w 29"/>
                  <a:gd name="T61" fmla="*/ 4 h 28"/>
                  <a:gd name="T62" fmla="*/ 19 w 29"/>
                  <a:gd name="T63" fmla="*/ 5 h 28"/>
                  <a:gd name="T64" fmla="*/ 22 w 29"/>
                  <a:gd name="T65" fmla="*/ 5 h 28"/>
                  <a:gd name="T66" fmla="*/ 21 w 29"/>
                  <a:gd name="T67" fmla="*/ 8 h 28"/>
                  <a:gd name="T68" fmla="*/ 23 w 29"/>
                  <a:gd name="T69" fmla="*/ 6 h 28"/>
                  <a:gd name="T70" fmla="*/ 24 w 29"/>
                  <a:gd name="T71" fmla="*/ 10 h 28"/>
                  <a:gd name="T72" fmla="*/ 24 w 29"/>
                  <a:gd name="T73" fmla="*/ 11 h 28"/>
                  <a:gd name="T74" fmla="*/ 26 w 29"/>
                  <a:gd name="T75" fmla="*/ 13 h 28"/>
                  <a:gd name="T76" fmla="*/ 24 w 29"/>
                  <a:gd name="T77" fmla="*/ 14 h 28"/>
                  <a:gd name="T78" fmla="*/ 27 w 29"/>
                  <a:gd name="T79" fmla="*/ 15 h 28"/>
                  <a:gd name="T80" fmla="*/ 25 w 29"/>
                  <a:gd name="T81" fmla="*/ 17 h 28"/>
                  <a:gd name="T82" fmla="*/ 24 w 29"/>
                  <a:gd name="T83" fmla="*/ 19 h 28"/>
                  <a:gd name="T84" fmla="*/ 24 w 29"/>
                  <a:gd name="T85"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 h="28">
                    <a:moveTo>
                      <a:pt x="14" y="0"/>
                    </a:moveTo>
                    <a:cubicBezTo>
                      <a:pt x="6" y="0"/>
                      <a:pt x="0" y="7"/>
                      <a:pt x="0" y="15"/>
                    </a:cubicBezTo>
                    <a:cubicBezTo>
                      <a:pt x="1" y="22"/>
                      <a:pt x="7" y="28"/>
                      <a:pt x="15" y="28"/>
                    </a:cubicBezTo>
                    <a:cubicBezTo>
                      <a:pt x="23" y="28"/>
                      <a:pt x="29" y="22"/>
                      <a:pt x="29" y="14"/>
                    </a:cubicBezTo>
                    <a:cubicBezTo>
                      <a:pt x="28" y="6"/>
                      <a:pt x="22" y="0"/>
                      <a:pt x="14" y="0"/>
                    </a:cubicBezTo>
                    <a:close/>
                    <a:moveTo>
                      <a:pt x="24" y="22"/>
                    </a:moveTo>
                    <a:cubicBezTo>
                      <a:pt x="23" y="21"/>
                      <a:pt x="23" y="21"/>
                      <a:pt x="23" y="21"/>
                    </a:cubicBezTo>
                    <a:cubicBezTo>
                      <a:pt x="22" y="20"/>
                      <a:pt x="22" y="20"/>
                      <a:pt x="21" y="21"/>
                    </a:cubicBezTo>
                    <a:cubicBezTo>
                      <a:pt x="21" y="21"/>
                      <a:pt x="21" y="22"/>
                      <a:pt x="21" y="22"/>
                    </a:cubicBezTo>
                    <a:cubicBezTo>
                      <a:pt x="23" y="23"/>
                      <a:pt x="23" y="23"/>
                      <a:pt x="23" y="23"/>
                    </a:cubicBezTo>
                    <a:cubicBezTo>
                      <a:pt x="22" y="24"/>
                      <a:pt x="21" y="24"/>
                      <a:pt x="20" y="25"/>
                    </a:cubicBezTo>
                    <a:cubicBezTo>
                      <a:pt x="19" y="24"/>
                      <a:pt x="19" y="24"/>
                      <a:pt x="19" y="24"/>
                    </a:cubicBezTo>
                    <a:cubicBezTo>
                      <a:pt x="19" y="23"/>
                      <a:pt x="19" y="23"/>
                      <a:pt x="19" y="23"/>
                    </a:cubicBezTo>
                    <a:cubicBezTo>
                      <a:pt x="18" y="23"/>
                      <a:pt x="18" y="24"/>
                      <a:pt x="18" y="24"/>
                    </a:cubicBezTo>
                    <a:cubicBezTo>
                      <a:pt x="19" y="25"/>
                      <a:pt x="19" y="25"/>
                      <a:pt x="19" y="25"/>
                    </a:cubicBezTo>
                    <a:cubicBezTo>
                      <a:pt x="18" y="26"/>
                      <a:pt x="17" y="26"/>
                      <a:pt x="16" y="26"/>
                    </a:cubicBezTo>
                    <a:cubicBezTo>
                      <a:pt x="16" y="24"/>
                      <a:pt x="16" y="24"/>
                      <a:pt x="16" y="24"/>
                    </a:cubicBezTo>
                    <a:cubicBezTo>
                      <a:pt x="16" y="24"/>
                      <a:pt x="15" y="23"/>
                      <a:pt x="15" y="23"/>
                    </a:cubicBezTo>
                    <a:cubicBezTo>
                      <a:pt x="14" y="23"/>
                      <a:pt x="14" y="24"/>
                      <a:pt x="14" y="24"/>
                    </a:cubicBezTo>
                    <a:cubicBezTo>
                      <a:pt x="14" y="26"/>
                      <a:pt x="14" y="26"/>
                      <a:pt x="14" y="26"/>
                    </a:cubicBezTo>
                    <a:cubicBezTo>
                      <a:pt x="13" y="26"/>
                      <a:pt x="12" y="26"/>
                      <a:pt x="11" y="26"/>
                    </a:cubicBezTo>
                    <a:cubicBezTo>
                      <a:pt x="11" y="24"/>
                      <a:pt x="11" y="24"/>
                      <a:pt x="11" y="24"/>
                    </a:cubicBezTo>
                    <a:cubicBezTo>
                      <a:pt x="11" y="24"/>
                      <a:pt x="11" y="24"/>
                      <a:pt x="11" y="23"/>
                    </a:cubicBezTo>
                    <a:cubicBezTo>
                      <a:pt x="11" y="23"/>
                      <a:pt x="10" y="23"/>
                      <a:pt x="10" y="24"/>
                    </a:cubicBezTo>
                    <a:cubicBezTo>
                      <a:pt x="10" y="25"/>
                      <a:pt x="10" y="25"/>
                      <a:pt x="10" y="25"/>
                    </a:cubicBezTo>
                    <a:cubicBezTo>
                      <a:pt x="9" y="25"/>
                      <a:pt x="8" y="24"/>
                      <a:pt x="7" y="24"/>
                    </a:cubicBezTo>
                    <a:cubicBezTo>
                      <a:pt x="8" y="22"/>
                      <a:pt x="8" y="22"/>
                      <a:pt x="8" y="22"/>
                    </a:cubicBezTo>
                    <a:cubicBezTo>
                      <a:pt x="9" y="22"/>
                      <a:pt x="9" y="21"/>
                      <a:pt x="8" y="21"/>
                    </a:cubicBezTo>
                    <a:cubicBezTo>
                      <a:pt x="8" y="21"/>
                      <a:pt x="7" y="21"/>
                      <a:pt x="7" y="21"/>
                    </a:cubicBezTo>
                    <a:cubicBezTo>
                      <a:pt x="6" y="22"/>
                      <a:pt x="6" y="22"/>
                      <a:pt x="6" y="22"/>
                    </a:cubicBezTo>
                    <a:cubicBezTo>
                      <a:pt x="5" y="21"/>
                      <a:pt x="4" y="21"/>
                      <a:pt x="4" y="20"/>
                    </a:cubicBezTo>
                    <a:cubicBezTo>
                      <a:pt x="5" y="19"/>
                      <a:pt x="5" y="19"/>
                      <a:pt x="5" y="19"/>
                    </a:cubicBezTo>
                    <a:cubicBezTo>
                      <a:pt x="6" y="19"/>
                      <a:pt x="6" y="18"/>
                      <a:pt x="6" y="18"/>
                    </a:cubicBezTo>
                    <a:cubicBezTo>
                      <a:pt x="5" y="18"/>
                      <a:pt x="5" y="18"/>
                      <a:pt x="5" y="18"/>
                    </a:cubicBezTo>
                    <a:cubicBezTo>
                      <a:pt x="3" y="18"/>
                      <a:pt x="3" y="18"/>
                      <a:pt x="3" y="18"/>
                    </a:cubicBezTo>
                    <a:cubicBezTo>
                      <a:pt x="3" y="17"/>
                      <a:pt x="3" y="16"/>
                      <a:pt x="3" y="15"/>
                    </a:cubicBezTo>
                    <a:cubicBezTo>
                      <a:pt x="4" y="15"/>
                      <a:pt x="4" y="15"/>
                      <a:pt x="4" y="15"/>
                    </a:cubicBezTo>
                    <a:cubicBezTo>
                      <a:pt x="5" y="15"/>
                      <a:pt x="5" y="15"/>
                      <a:pt x="5" y="14"/>
                    </a:cubicBezTo>
                    <a:cubicBezTo>
                      <a:pt x="5" y="14"/>
                      <a:pt x="5" y="13"/>
                      <a:pt x="4" y="13"/>
                    </a:cubicBezTo>
                    <a:cubicBezTo>
                      <a:pt x="3" y="14"/>
                      <a:pt x="3" y="14"/>
                      <a:pt x="3" y="14"/>
                    </a:cubicBezTo>
                    <a:cubicBezTo>
                      <a:pt x="3" y="13"/>
                      <a:pt x="3" y="12"/>
                      <a:pt x="3" y="11"/>
                    </a:cubicBezTo>
                    <a:cubicBezTo>
                      <a:pt x="5" y="11"/>
                      <a:pt x="5" y="11"/>
                      <a:pt x="5" y="11"/>
                    </a:cubicBezTo>
                    <a:cubicBezTo>
                      <a:pt x="5" y="11"/>
                      <a:pt x="5" y="11"/>
                      <a:pt x="5" y="11"/>
                    </a:cubicBezTo>
                    <a:cubicBezTo>
                      <a:pt x="5" y="10"/>
                      <a:pt x="5" y="10"/>
                      <a:pt x="5" y="10"/>
                    </a:cubicBezTo>
                    <a:cubicBezTo>
                      <a:pt x="4" y="9"/>
                      <a:pt x="4" y="9"/>
                      <a:pt x="4" y="9"/>
                    </a:cubicBezTo>
                    <a:cubicBezTo>
                      <a:pt x="4" y="8"/>
                      <a:pt x="5" y="7"/>
                      <a:pt x="5" y="7"/>
                    </a:cubicBezTo>
                    <a:cubicBezTo>
                      <a:pt x="7" y="8"/>
                      <a:pt x="7" y="8"/>
                      <a:pt x="7" y="8"/>
                    </a:cubicBezTo>
                    <a:cubicBezTo>
                      <a:pt x="7" y="8"/>
                      <a:pt x="8" y="8"/>
                      <a:pt x="8" y="8"/>
                    </a:cubicBezTo>
                    <a:cubicBezTo>
                      <a:pt x="8" y="7"/>
                      <a:pt x="8" y="7"/>
                      <a:pt x="8" y="6"/>
                    </a:cubicBezTo>
                    <a:cubicBezTo>
                      <a:pt x="7" y="5"/>
                      <a:pt x="7" y="5"/>
                      <a:pt x="7" y="5"/>
                    </a:cubicBezTo>
                    <a:cubicBezTo>
                      <a:pt x="7" y="5"/>
                      <a:pt x="8" y="4"/>
                      <a:pt x="9" y="4"/>
                    </a:cubicBezTo>
                    <a:cubicBezTo>
                      <a:pt x="10" y="5"/>
                      <a:pt x="10" y="5"/>
                      <a:pt x="10" y="5"/>
                    </a:cubicBezTo>
                    <a:cubicBezTo>
                      <a:pt x="10" y="5"/>
                      <a:pt x="10" y="5"/>
                      <a:pt x="11" y="5"/>
                    </a:cubicBezTo>
                    <a:cubicBezTo>
                      <a:pt x="11" y="5"/>
                      <a:pt x="11" y="5"/>
                      <a:pt x="11" y="4"/>
                    </a:cubicBezTo>
                    <a:cubicBezTo>
                      <a:pt x="10" y="3"/>
                      <a:pt x="10" y="3"/>
                      <a:pt x="10" y="3"/>
                    </a:cubicBezTo>
                    <a:cubicBezTo>
                      <a:pt x="11" y="3"/>
                      <a:pt x="12" y="2"/>
                      <a:pt x="13" y="2"/>
                    </a:cubicBezTo>
                    <a:cubicBezTo>
                      <a:pt x="13" y="4"/>
                      <a:pt x="13" y="4"/>
                      <a:pt x="13" y="4"/>
                    </a:cubicBezTo>
                    <a:cubicBezTo>
                      <a:pt x="13" y="5"/>
                      <a:pt x="14" y="5"/>
                      <a:pt x="14" y="5"/>
                    </a:cubicBezTo>
                    <a:cubicBezTo>
                      <a:pt x="15" y="5"/>
                      <a:pt x="15" y="5"/>
                      <a:pt x="15" y="4"/>
                    </a:cubicBezTo>
                    <a:cubicBezTo>
                      <a:pt x="15" y="2"/>
                      <a:pt x="15" y="2"/>
                      <a:pt x="15" y="2"/>
                    </a:cubicBezTo>
                    <a:cubicBezTo>
                      <a:pt x="16" y="2"/>
                      <a:pt x="17" y="2"/>
                      <a:pt x="18" y="3"/>
                    </a:cubicBezTo>
                    <a:cubicBezTo>
                      <a:pt x="18" y="4"/>
                      <a:pt x="18" y="4"/>
                      <a:pt x="18" y="4"/>
                    </a:cubicBezTo>
                    <a:cubicBezTo>
                      <a:pt x="18" y="5"/>
                      <a:pt x="18" y="5"/>
                      <a:pt x="18" y="5"/>
                    </a:cubicBezTo>
                    <a:cubicBezTo>
                      <a:pt x="18" y="5"/>
                      <a:pt x="19" y="5"/>
                      <a:pt x="19" y="5"/>
                    </a:cubicBezTo>
                    <a:cubicBezTo>
                      <a:pt x="20" y="3"/>
                      <a:pt x="20" y="3"/>
                      <a:pt x="20" y="3"/>
                    </a:cubicBezTo>
                    <a:cubicBezTo>
                      <a:pt x="20" y="4"/>
                      <a:pt x="21" y="4"/>
                      <a:pt x="22" y="5"/>
                    </a:cubicBezTo>
                    <a:cubicBezTo>
                      <a:pt x="21" y="6"/>
                      <a:pt x="21" y="6"/>
                      <a:pt x="21" y="6"/>
                    </a:cubicBezTo>
                    <a:cubicBezTo>
                      <a:pt x="21" y="7"/>
                      <a:pt x="21" y="7"/>
                      <a:pt x="21" y="8"/>
                    </a:cubicBezTo>
                    <a:cubicBezTo>
                      <a:pt x="21" y="8"/>
                      <a:pt x="22" y="8"/>
                      <a:pt x="22" y="8"/>
                    </a:cubicBezTo>
                    <a:cubicBezTo>
                      <a:pt x="23" y="6"/>
                      <a:pt x="23" y="6"/>
                      <a:pt x="23" y="6"/>
                    </a:cubicBezTo>
                    <a:cubicBezTo>
                      <a:pt x="24" y="7"/>
                      <a:pt x="25" y="8"/>
                      <a:pt x="25" y="9"/>
                    </a:cubicBezTo>
                    <a:cubicBezTo>
                      <a:pt x="24" y="10"/>
                      <a:pt x="24" y="10"/>
                      <a:pt x="24" y="10"/>
                    </a:cubicBezTo>
                    <a:cubicBezTo>
                      <a:pt x="24" y="10"/>
                      <a:pt x="23" y="10"/>
                      <a:pt x="24" y="10"/>
                    </a:cubicBezTo>
                    <a:cubicBezTo>
                      <a:pt x="24" y="11"/>
                      <a:pt x="24" y="11"/>
                      <a:pt x="24" y="11"/>
                    </a:cubicBezTo>
                    <a:cubicBezTo>
                      <a:pt x="26" y="10"/>
                      <a:pt x="26" y="10"/>
                      <a:pt x="26" y="10"/>
                    </a:cubicBezTo>
                    <a:cubicBezTo>
                      <a:pt x="26" y="11"/>
                      <a:pt x="26" y="12"/>
                      <a:pt x="26" y="13"/>
                    </a:cubicBezTo>
                    <a:cubicBezTo>
                      <a:pt x="25" y="13"/>
                      <a:pt x="25" y="13"/>
                      <a:pt x="25" y="13"/>
                    </a:cubicBezTo>
                    <a:cubicBezTo>
                      <a:pt x="24" y="13"/>
                      <a:pt x="24" y="13"/>
                      <a:pt x="24" y="14"/>
                    </a:cubicBezTo>
                    <a:cubicBezTo>
                      <a:pt x="24" y="15"/>
                      <a:pt x="24" y="15"/>
                      <a:pt x="25" y="15"/>
                    </a:cubicBezTo>
                    <a:cubicBezTo>
                      <a:pt x="27" y="15"/>
                      <a:pt x="27" y="15"/>
                      <a:pt x="27" y="15"/>
                    </a:cubicBezTo>
                    <a:cubicBezTo>
                      <a:pt x="26" y="16"/>
                      <a:pt x="26" y="17"/>
                      <a:pt x="26" y="18"/>
                    </a:cubicBezTo>
                    <a:cubicBezTo>
                      <a:pt x="25" y="17"/>
                      <a:pt x="25" y="17"/>
                      <a:pt x="25" y="17"/>
                    </a:cubicBezTo>
                    <a:cubicBezTo>
                      <a:pt x="24" y="17"/>
                      <a:pt x="24" y="17"/>
                      <a:pt x="24" y="18"/>
                    </a:cubicBezTo>
                    <a:cubicBezTo>
                      <a:pt x="24" y="18"/>
                      <a:pt x="24" y="18"/>
                      <a:pt x="24" y="19"/>
                    </a:cubicBezTo>
                    <a:cubicBezTo>
                      <a:pt x="25" y="19"/>
                      <a:pt x="25" y="19"/>
                      <a:pt x="25" y="19"/>
                    </a:cubicBezTo>
                    <a:cubicBezTo>
                      <a:pt x="25" y="20"/>
                      <a:pt x="24" y="21"/>
                      <a:pt x="24" y="22"/>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3" name="任意多边形: 形状 122"/>
              <p:cNvSpPr/>
              <p:nvPr/>
            </p:nvSpPr>
            <p:spPr bwMode="auto">
              <a:xfrm>
                <a:off x="4307" y="1466"/>
                <a:ext cx="10" cy="19"/>
              </a:xfrm>
              <a:custGeom>
                <a:avLst/>
                <a:gdLst>
                  <a:gd name="T0" fmla="*/ 3 w 5"/>
                  <a:gd name="T1" fmla="*/ 6 h 10"/>
                  <a:gd name="T2" fmla="*/ 3 w 5"/>
                  <a:gd name="T3" fmla="*/ 1 h 10"/>
                  <a:gd name="T4" fmla="*/ 2 w 5"/>
                  <a:gd name="T5" fmla="*/ 0 h 10"/>
                  <a:gd name="T6" fmla="*/ 2 w 5"/>
                  <a:gd name="T7" fmla="*/ 1 h 10"/>
                  <a:gd name="T8" fmla="*/ 2 w 5"/>
                  <a:gd name="T9" fmla="*/ 6 h 10"/>
                  <a:gd name="T10" fmla="*/ 0 w 5"/>
                  <a:gd name="T11" fmla="*/ 8 h 10"/>
                  <a:gd name="T12" fmla="*/ 3 w 5"/>
                  <a:gd name="T13" fmla="*/ 10 h 10"/>
                  <a:gd name="T14" fmla="*/ 5 w 5"/>
                  <a:gd name="T15" fmla="*/ 8 h 10"/>
                  <a:gd name="T16" fmla="*/ 3 w 5"/>
                  <a:gd name="T1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0">
                    <a:moveTo>
                      <a:pt x="3" y="6"/>
                    </a:moveTo>
                    <a:cubicBezTo>
                      <a:pt x="3" y="1"/>
                      <a:pt x="3" y="1"/>
                      <a:pt x="3" y="1"/>
                    </a:cubicBezTo>
                    <a:cubicBezTo>
                      <a:pt x="3" y="0"/>
                      <a:pt x="3" y="0"/>
                      <a:pt x="2" y="0"/>
                    </a:cubicBezTo>
                    <a:cubicBezTo>
                      <a:pt x="2" y="0"/>
                      <a:pt x="2" y="0"/>
                      <a:pt x="2" y="1"/>
                    </a:cubicBezTo>
                    <a:cubicBezTo>
                      <a:pt x="2" y="6"/>
                      <a:pt x="2" y="6"/>
                      <a:pt x="2" y="6"/>
                    </a:cubicBezTo>
                    <a:cubicBezTo>
                      <a:pt x="1" y="6"/>
                      <a:pt x="0" y="7"/>
                      <a:pt x="0" y="8"/>
                    </a:cubicBezTo>
                    <a:cubicBezTo>
                      <a:pt x="1" y="9"/>
                      <a:pt x="1" y="10"/>
                      <a:pt x="3" y="10"/>
                    </a:cubicBezTo>
                    <a:cubicBezTo>
                      <a:pt x="4" y="10"/>
                      <a:pt x="5" y="9"/>
                      <a:pt x="5" y="8"/>
                    </a:cubicBezTo>
                    <a:cubicBezTo>
                      <a:pt x="5" y="7"/>
                      <a:pt x="4" y="6"/>
                      <a:pt x="3" y="6"/>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4" name="任意多边形: 形状 123"/>
              <p:cNvSpPr/>
              <p:nvPr/>
            </p:nvSpPr>
            <p:spPr bwMode="auto">
              <a:xfrm>
                <a:off x="4309" y="1487"/>
                <a:ext cx="6" cy="10"/>
              </a:xfrm>
              <a:custGeom>
                <a:avLst/>
                <a:gdLst>
                  <a:gd name="T0" fmla="*/ 0 w 3"/>
                  <a:gd name="T1" fmla="*/ 0 h 5"/>
                  <a:gd name="T2" fmla="*/ 1 w 3"/>
                  <a:gd name="T3" fmla="*/ 4 h 5"/>
                  <a:gd name="T4" fmla="*/ 2 w 3"/>
                  <a:gd name="T5" fmla="*/ 5 h 5"/>
                  <a:gd name="T6" fmla="*/ 3 w 3"/>
                  <a:gd name="T7" fmla="*/ 4 h 5"/>
                  <a:gd name="T8" fmla="*/ 3 w 3"/>
                  <a:gd name="T9" fmla="*/ 0 h 5"/>
                  <a:gd name="T10" fmla="*/ 2 w 3"/>
                  <a:gd name="T11" fmla="*/ 0 h 5"/>
                  <a:gd name="T12" fmla="*/ 0 w 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0" y="0"/>
                    </a:moveTo>
                    <a:cubicBezTo>
                      <a:pt x="1" y="4"/>
                      <a:pt x="1" y="4"/>
                      <a:pt x="1" y="4"/>
                    </a:cubicBezTo>
                    <a:cubicBezTo>
                      <a:pt x="1" y="5"/>
                      <a:pt x="1" y="5"/>
                      <a:pt x="2" y="5"/>
                    </a:cubicBezTo>
                    <a:cubicBezTo>
                      <a:pt x="2" y="5"/>
                      <a:pt x="3" y="4"/>
                      <a:pt x="3" y="4"/>
                    </a:cubicBezTo>
                    <a:cubicBezTo>
                      <a:pt x="3" y="0"/>
                      <a:pt x="3" y="0"/>
                      <a:pt x="3" y="0"/>
                    </a:cubicBezTo>
                    <a:cubicBezTo>
                      <a:pt x="2" y="0"/>
                      <a:pt x="2" y="0"/>
                      <a:pt x="2" y="0"/>
                    </a:cubicBezTo>
                    <a:cubicBezTo>
                      <a:pt x="1" y="0"/>
                      <a:pt x="1" y="0"/>
                      <a:pt x="0" y="0"/>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5" name="任意多边形: 形状 124"/>
              <p:cNvSpPr/>
              <p:nvPr/>
            </p:nvSpPr>
            <p:spPr bwMode="auto">
              <a:xfrm>
                <a:off x="4630" y="1028"/>
                <a:ext cx="57" cy="57"/>
              </a:xfrm>
              <a:custGeom>
                <a:avLst/>
                <a:gdLst>
                  <a:gd name="T0" fmla="*/ 1 w 29"/>
                  <a:gd name="T1" fmla="*/ 15 h 29"/>
                  <a:gd name="T2" fmla="*/ 29 w 29"/>
                  <a:gd name="T3" fmla="*/ 14 h 29"/>
                  <a:gd name="T4" fmla="*/ 24 w 29"/>
                  <a:gd name="T5" fmla="*/ 22 h 29"/>
                  <a:gd name="T6" fmla="*/ 21 w 29"/>
                  <a:gd name="T7" fmla="*/ 21 h 29"/>
                  <a:gd name="T8" fmla="*/ 23 w 29"/>
                  <a:gd name="T9" fmla="*/ 24 h 29"/>
                  <a:gd name="T10" fmla="*/ 20 w 29"/>
                  <a:gd name="T11" fmla="*/ 24 h 29"/>
                  <a:gd name="T12" fmla="*/ 18 w 29"/>
                  <a:gd name="T13" fmla="*/ 24 h 29"/>
                  <a:gd name="T14" fmla="*/ 16 w 29"/>
                  <a:gd name="T15" fmla="*/ 27 h 29"/>
                  <a:gd name="T16" fmla="*/ 15 w 29"/>
                  <a:gd name="T17" fmla="*/ 24 h 29"/>
                  <a:gd name="T18" fmla="*/ 14 w 29"/>
                  <a:gd name="T19" fmla="*/ 27 h 29"/>
                  <a:gd name="T20" fmla="*/ 12 w 29"/>
                  <a:gd name="T21" fmla="*/ 25 h 29"/>
                  <a:gd name="T22" fmla="*/ 10 w 29"/>
                  <a:gd name="T23" fmla="*/ 24 h 29"/>
                  <a:gd name="T24" fmla="*/ 7 w 29"/>
                  <a:gd name="T25" fmla="*/ 24 h 29"/>
                  <a:gd name="T26" fmla="*/ 8 w 29"/>
                  <a:gd name="T27" fmla="*/ 21 h 29"/>
                  <a:gd name="T28" fmla="*/ 6 w 29"/>
                  <a:gd name="T29" fmla="*/ 23 h 29"/>
                  <a:gd name="T30" fmla="*/ 5 w 29"/>
                  <a:gd name="T31" fmla="*/ 19 h 29"/>
                  <a:gd name="T32" fmla="*/ 5 w 29"/>
                  <a:gd name="T33" fmla="*/ 18 h 29"/>
                  <a:gd name="T34" fmla="*/ 3 w 29"/>
                  <a:gd name="T35" fmla="*/ 16 h 29"/>
                  <a:gd name="T36" fmla="*/ 6 w 29"/>
                  <a:gd name="T37" fmla="*/ 15 h 29"/>
                  <a:gd name="T38" fmla="*/ 3 w 29"/>
                  <a:gd name="T39" fmla="*/ 14 h 29"/>
                  <a:gd name="T40" fmla="*/ 5 w 29"/>
                  <a:gd name="T41" fmla="*/ 12 h 29"/>
                  <a:gd name="T42" fmla="*/ 5 w 29"/>
                  <a:gd name="T43" fmla="*/ 10 h 29"/>
                  <a:gd name="T44" fmla="*/ 5 w 29"/>
                  <a:gd name="T45" fmla="*/ 7 h 29"/>
                  <a:gd name="T46" fmla="*/ 8 w 29"/>
                  <a:gd name="T47" fmla="*/ 8 h 29"/>
                  <a:gd name="T48" fmla="*/ 7 w 29"/>
                  <a:gd name="T49" fmla="*/ 6 h 29"/>
                  <a:gd name="T50" fmla="*/ 10 w 29"/>
                  <a:gd name="T51" fmla="*/ 5 h 29"/>
                  <a:gd name="T52" fmla="*/ 11 w 29"/>
                  <a:gd name="T53" fmla="*/ 5 h 29"/>
                  <a:gd name="T54" fmla="*/ 14 w 29"/>
                  <a:gd name="T55" fmla="*/ 3 h 29"/>
                  <a:gd name="T56" fmla="*/ 15 w 29"/>
                  <a:gd name="T57" fmla="*/ 5 h 29"/>
                  <a:gd name="T58" fmla="*/ 15 w 29"/>
                  <a:gd name="T59" fmla="*/ 3 h 29"/>
                  <a:gd name="T60" fmla="*/ 18 w 29"/>
                  <a:gd name="T61" fmla="*/ 5 h 29"/>
                  <a:gd name="T62" fmla="*/ 19 w 29"/>
                  <a:gd name="T63" fmla="*/ 5 h 29"/>
                  <a:gd name="T64" fmla="*/ 22 w 29"/>
                  <a:gd name="T65" fmla="*/ 5 h 29"/>
                  <a:gd name="T66" fmla="*/ 21 w 29"/>
                  <a:gd name="T67" fmla="*/ 8 h 29"/>
                  <a:gd name="T68" fmla="*/ 24 w 29"/>
                  <a:gd name="T69" fmla="*/ 7 h 29"/>
                  <a:gd name="T70" fmla="*/ 24 w 29"/>
                  <a:gd name="T71" fmla="*/ 10 h 29"/>
                  <a:gd name="T72" fmla="*/ 25 w 29"/>
                  <a:gd name="T73" fmla="*/ 11 h 29"/>
                  <a:gd name="T74" fmla="*/ 27 w 29"/>
                  <a:gd name="T75" fmla="*/ 13 h 29"/>
                  <a:gd name="T76" fmla="*/ 24 w 29"/>
                  <a:gd name="T77" fmla="*/ 14 h 29"/>
                  <a:gd name="T78" fmla="*/ 27 w 29"/>
                  <a:gd name="T79" fmla="*/ 15 h 29"/>
                  <a:gd name="T80" fmla="*/ 25 w 29"/>
                  <a:gd name="T81" fmla="*/ 18 h 29"/>
                  <a:gd name="T82" fmla="*/ 24 w 29"/>
                  <a:gd name="T83" fmla="*/ 19 h 29"/>
                  <a:gd name="T84" fmla="*/ 24 w 29"/>
                  <a:gd name="T85" fmla="*/ 2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 h="28">
                    <a:moveTo>
                      <a:pt x="14" y="0"/>
                    </a:moveTo>
                    <a:cubicBezTo>
                      <a:pt x="7" y="1"/>
                      <a:pt x="0" y="7"/>
                      <a:pt x="1" y="15"/>
                    </a:cubicBezTo>
                    <a:cubicBezTo>
                      <a:pt x="1" y="23"/>
                      <a:pt x="7" y="29"/>
                      <a:pt x="15" y="29"/>
                    </a:cubicBezTo>
                    <a:cubicBezTo>
                      <a:pt x="23" y="29"/>
                      <a:pt x="29" y="22"/>
                      <a:pt x="29" y="14"/>
                    </a:cubicBezTo>
                    <a:cubicBezTo>
                      <a:pt x="29" y="6"/>
                      <a:pt x="22" y="0"/>
                      <a:pt x="14" y="0"/>
                    </a:cubicBezTo>
                    <a:close/>
                    <a:moveTo>
                      <a:pt x="24" y="22"/>
                    </a:moveTo>
                    <a:cubicBezTo>
                      <a:pt x="23" y="21"/>
                      <a:pt x="23" y="21"/>
                      <a:pt x="23" y="21"/>
                    </a:cubicBezTo>
                    <a:cubicBezTo>
                      <a:pt x="22" y="21"/>
                      <a:pt x="22" y="21"/>
                      <a:pt x="21" y="21"/>
                    </a:cubicBezTo>
                    <a:cubicBezTo>
                      <a:pt x="21" y="21"/>
                      <a:pt x="21" y="22"/>
                      <a:pt x="21" y="22"/>
                    </a:cubicBezTo>
                    <a:cubicBezTo>
                      <a:pt x="23" y="24"/>
                      <a:pt x="23" y="24"/>
                      <a:pt x="23" y="24"/>
                    </a:cubicBezTo>
                    <a:cubicBezTo>
                      <a:pt x="22" y="24"/>
                      <a:pt x="21" y="25"/>
                      <a:pt x="20" y="25"/>
                    </a:cubicBezTo>
                    <a:cubicBezTo>
                      <a:pt x="20" y="24"/>
                      <a:pt x="20" y="24"/>
                      <a:pt x="20" y="24"/>
                    </a:cubicBezTo>
                    <a:cubicBezTo>
                      <a:pt x="19" y="24"/>
                      <a:pt x="19" y="23"/>
                      <a:pt x="19" y="24"/>
                    </a:cubicBezTo>
                    <a:cubicBezTo>
                      <a:pt x="18" y="24"/>
                      <a:pt x="18" y="24"/>
                      <a:pt x="18" y="24"/>
                    </a:cubicBezTo>
                    <a:cubicBezTo>
                      <a:pt x="19" y="26"/>
                      <a:pt x="19" y="26"/>
                      <a:pt x="19" y="26"/>
                    </a:cubicBezTo>
                    <a:cubicBezTo>
                      <a:pt x="18" y="26"/>
                      <a:pt x="17" y="26"/>
                      <a:pt x="16" y="27"/>
                    </a:cubicBezTo>
                    <a:cubicBezTo>
                      <a:pt x="16" y="25"/>
                      <a:pt x="16" y="25"/>
                      <a:pt x="16" y="25"/>
                    </a:cubicBezTo>
                    <a:cubicBezTo>
                      <a:pt x="16" y="24"/>
                      <a:pt x="15" y="24"/>
                      <a:pt x="15" y="24"/>
                    </a:cubicBezTo>
                    <a:cubicBezTo>
                      <a:pt x="14" y="24"/>
                      <a:pt x="14" y="24"/>
                      <a:pt x="14" y="25"/>
                    </a:cubicBezTo>
                    <a:cubicBezTo>
                      <a:pt x="14" y="27"/>
                      <a:pt x="14" y="27"/>
                      <a:pt x="14" y="27"/>
                    </a:cubicBezTo>
                    <a:cubicBezTo>
                      <a:pt x="13" y="26"/>
                      <a:pt x="12" y="26"/>
                      <a:pt x="11" y="26"/>
                    </a:cubicBezTo>
                    <a:cubicBezTo>
                      <a:pt x="12" y="25"/>
                      <a:pt x="12" y="25"/>
                      <a:pt x="12" y="25"/>
                    </a:cubicBezTo>
                    <a:cubicBezTo>
                      <a:pt x="12" y="24"/>
                      <a:pt x="12" y="24"/>
                      <a:pt x="11" y="24"/>
                    </a:cubicBezTo>
                    <a:cubicBezTo>
                      <a:pt x="11" y="24"/>
                      <a:pt x="10" y="24"/>
                      <a:pt x="10" y="24"/>
                    </a:cubicBezTo>
                    <a:cubicBezTo>
                      <a:pt x="10" y="26"/>
                      <a:pt x="10" y="26"/>
                      <a:pt x="10" y="26"/>
                    </a:cubicBezTo>
                    <a:cubicBezTo>
                      <a:pt x="9" y="25"/>
                      <a:pt x="8" y="25"/>
                      <a:pt x="7" y="24"/>
                    </a:cubicBezTo>
                    <a:cubicBezTo>
                      <a:pt x="8" y="23"/>
                      <a:pt x="8" y="23"/>
                      <a:pt x="8" y="23"/>
                    </a:cubicBezTo>
                    <a:cubicBezTo>
                      <a:pt x="9" y="22"/>
                      <a:pt x="9" y="22"/>
                      <a:pt x="8" y="21"/>
                    </a:cubicBezTo>
                    <a:cubicBezTo>
                      <a:pt x="8" y="21"/>
                      <a:pt x="7" y="21"/>
                      <a:pt x="7" y="21"/>
                    </a:cubicBezTo>
                    <a:cubicBezTo>
                      <a:pt x="6" y="23"/>
                      <a:pt x="6" y="23"/>
                      <a:pt x="6" y="23"/>
                    </a:cubicBezTo>
                    <a:cubicBezTo>
                      <a:pt x="5" y="22"/>
                      <a:pt x="5" y="21"/>
                      <a:pt x="4" y="20"/>
                    </a:cubicBezTo>
                    <a:cubicBezTo>
                      <a:pt x="5" y="19"/>
                      <a:pt x="5" y="19"/>
                      <a:pt x="5" y="19"/>
                    </a:cubicBezTo>
                    <a:cubicBezTo>
                      <a:pt x="6" y="19"/>
                      <a:pt x="6" y="19"/>
                      <a:pt x="6" y="19"/>
                    </a:cubicBezTo>
                    <a:cubicBezTo>
                      <a:pt x="6" y="18"/>
                      <a:pt x="5" y="18"/>
                      <a:pt x="5" y="18"/>
                    </a:cubicBezTo>
                    <a:cubicBezTo>
                      <a:pt x="4" y="19"/>
                      <a:pt x="4" y="19"/>
                      <a:pt x="4" y="19"/>
                    </a:cubicBezTo>
                    <a:cubicBezTo>
                      <a:pt x="3" y="18"/>
                      <a:pt x="3" y="17"/>
                      <a:pt x="3" y="16"/>
                    </a:cubicBezTo>
                    <a:cubicBezTo>
                      <a:pt x="5" y="16"/>
                      <a:pt x="5" y="16"/>
                      <a:pt x="5" y="16"/>
                    </a:cubicBezTo>
                    <a:cubicBezTo>
                      <a:pt x="5" y="16"/>
                      <a:pt x="6" y="15"/>
                      <a:pt x="6" y="15"/>
                    </a:cubicBezTo>
                    <a:cubicBezTo>
                      <a:pt x="5" y="14"/>
                      <a:pt x="5" y="14"/>
                      <a:pt x="5" y="14"/>
                    </a:cubicBezTo>
                    <a:cubicBezTo>
                      <a:pt x="3" y="14"/>
                      <a:pt x="3" y="14"/>
                      <a:pt x="3" y="14"/>
                    </a:cubicBezTo>
                    <a:cubicBezTo>
                      <a:pt x="3" y="13"/>
                      <a:pt x="3" y="12"/>
                      <a:pt x="3" y="11"/>
                    </a:cubicBezTo>
                    <a:cubicBezTo>
                      <a:pt x="5" y="12"/>
                      <a:pt x="5" y="12"/>
                      <a:pt x="5" y="12"/>
                    </a:cubicBezTo>
                    <a:cubicBezTo>
                      <a:pt x="5" y="12"/>
                      <a:pt x="5" y="11"/>
                      <a:pt x="6" y="11"/>
                    </a:cubicBezTo>
                    <a:cubicBezTo>
                      <a:pt x="6" y="11"/>
                      <a:pt x="6" y="10"/>
                      <a:pt x="5" y="10"/>
                    </a:cubicBezTo>
                    <a:cubicBezTo>
                      <a:pt x="4" y="10"/>
                      <a:pt x="4" y="10"/>
                      <a:pt x="4" y="10"/>
                    </a:cubicBezTo>
                    <a:cubicBezTo>
                      <a:pt x="4" y="9"/>
                      <a:pt x="5" y="8"/>
                      <a:pt x="5" y="7"/>
                    </a:cubicBezTo>
                    <a:cubicBezTo>
                      <a:pt x="7" y="8"/>
                      <a:pt x="7" y="8"/>
                      <a:pt x="7" y="8"/>
                    </a:cubicBezTo>
                    <a:cubicBezTo>
                      <a:pt x="7" y="9"/>
                      <a:pt x="8" y="9"/>
                      <a:pt x="8" y="8"/>
                    </a:cubicBezTo>
                    <a:cubicBezTo>
                      <a:pt x="8" y="8"/>
                      <a:pt x="8" y="7"/>
                      <a:pt x="8" y="7"/>
                    </a:cubicBezTo>
                    <a:cubicBezTo>
                      <a:pt x="7" y="6"/>
                      <a:pt x="7" y="6"/>
                      <a:pt x="7" y="6"/>
                    </a:cubicBezTo>
                    <a:cubicBezTo>
                      <a:pt x="8" y="5"/>
                      <a:pt x="8" y="4"/>
                      <a:pt x="9" y="4"/>
                    </a:cubicBezTo>
                    <a:cubicBezTo>
                      <a:pt x="10" y="5"/>
                      <a:pt x="10" y="5"/>
                      <a:pt x="10" y="5"/>
                    </a:cubicBezTo>
                    <a:cubicBezTo>
                      <a:pt x="10" y="6"/>
                      <a:pt x="10" y="6"/>
                      <a:pt x="11" y="6"/>
                    </a:cubicBezTo>
                    <a:cubicBezTo>
                      <a:pt x="11" y="6"/>
                      <a:pt x="11" y="5"/>
                      <a:pt x="11" y="5"/>
                    </a:cubicBezTo>
                    <a:cubicBezTo>
                      <a:pt x="10" y="3"/>
                      <a:pt x="10" y="3"/>
                      <a:pt x="10" y="3"/>
                    </a:cubicBezTo>
                    <a:cubicBezTo>
                      <a:pt x="11" y="3"/>
                      <a:pt x="12" y="3"/>
                      <a:pt x="14" y="3"/>
                    </a:cubicBezTo>
                    <a:cubicBezTo>
                      <a:pt x="14" y="4"/>
                      <a:pt x="14" y="4"/>
                      <a:pt x="14" y="4"/>
                    </a:cubicBezTo>
                    <a:cubicBezTo>
                      <a:pt x="14" y="5"/>
                      <a:pt x="14" y="5"/>
                      <a:pt x="15" y="5"/>
                    </a:cubicBezTo>
                    <a:cubicBezTo>
                      <a:pt x="15" y="5"/>
                      <a:pt x="15" y="5"/>
                      <a:pt x="15" y="4"/>
                    </a:cubicBezTo>
                    <a:cubicBezTo>
                      <a:pt x="15" y="3"/>
                      <a:pt x="15" y="3"/>
                      <a:pt x="15" y="3"/>
                    </a:cubicBezTo>
                    <a:cubicBezTo>
                      <a:pt x="17" y="3"/>
                      <a:pt x="18" y="3"/>
                      <a:pt x="19" y="3"/>
                    </a:cubicBezTo>
                    <a:cubicBezTo>
                      <a:pt x="18" y="5"/>
                      <a:pt x="18" y="5"/>
                      <a:pt x="18" y="5"/>
                    </a:cubicBezTo>
                    <a:cubicBezTo>
                      <a:pt x="18" y="5"/>
                      <a:pt x="18" y="5"/>
                      <a:pt x="18" y="6"/>
                    </a:cubicBezTo>
                    <a:cubicBezTo>
                      <a:pt x="19" y="6"/>
                      <a:pt x="19" y="5"/>
                      <a:pt x="19" y="5"/>
                    </a:cubicBezTo>
                    <a:cubicBezTo>
                      <a:pt x="20" y="4"/>
                      <a:pt x="20" y="4"/>
                      <a:pt x="20" y="4"/>
                    </a:cubicBezTo>
                    <a:cubicBezTo>
                      <a:pt x="21" y="4"/>
                      <a:pt x="22" y="5"/>
                      <a:pt x="22" y="5"/>
                    </a:cubicBezTo>
                    <a:cubicBezTo>
                      <a:pt x="21" y="7"/>
                      <a:pt x="21" y="7"/>
                      <a:pt x="21" y="7"/>
                    </a:cubicBezTo>
                    <a:cubicBezTo>
                      <a:pt x="21" y="7"/>
                      <a:pt x="21" y="8"/>
                      <a:pt x="21" y="8"/>
                    </a:cubicBezTo>
                    <a:cubicBezTo>
                      <a:pt x="22" y="8"/>
                      <a:pt x="22" y="8"/>
                      <a:pt x="22" y="8"/>
                    </a:cubicBezTo>
                    <a:cubicBezTo>
                      <a:pt x="24" y="7"/>
                      <a:pt x="24" y="7"/>
                      <a:pt x="24" y="7"/>
                    </a:cubicBezTo>
                    <a:cubicBezTo>
                      <a:pt x="24" y="7"/>
                      <a:pt x="25" y="8"/>
                      <a:pt x="26" y="9"/>
                    </a:cubicBezTo>
                    <a:cubicBezTo>
                      <a:pt x="24" y="10"/>
                      <a:pt x="24" y="10"/>
                      <a:pt x="24" y="10"/>
                    </a:cubicBezTo>
                    <a:cubicBezTo>
                      <a:pt x="24" y="10"/>
                      <a:pt x="24" y="10"/>
                      <a:pt x="24" y="11"/>
                    </a:cubicBezTo>
                    <a:cubicBezTo>
                      <a:pt x="24" y="11"/>
                      <a:pt x="24" y="11"/>
                      <a:pt x="25" y="11"/>
                    </a:cubicBezTo>
                    <a:cubicBezTo>
                      <a:pt x="26" y="10"/>
                      <a:pt x="26" y="10"/>
                      <a:pt x="26" y="10"/>
                    </a:cubicBezTo>
                    <a:cubicBezTo>
                      <a:pt x="26" y="11"/>
                      <a:pt x="27" y="12"/>
                      <a:pt x="27" y="13"/>
                    </a:cubicBezTo>
                    <a:cubicBezTo>
                      <a:pt x="25" y="13"/>
                      <a:pt x="25" y="13"/>
                      <a:pt x="25" y="13"/>
                    </a:cubicBezTo>
                    <a:cubicBezTo>
                      <a:pt x="24" y="13"/>
                      <a:pt x="24" y="14"/>
                      <a:pt x="24" y="14"/>
                    </a:cubicBezTo>
                    <a:cubicBezTo>
                      <a:pt x="24" y="15"/>
                      <a:pt x="24" y="15"/>
                      <a:pt x="25" y="15"/>
                    </a:cubicBezTo>
                    <a:cubicBezTo>
                      <a:pt x="27" y="15"/>
                      <a:pt x="27" y="15"/>
                      <a:pt x="27" y="15"/>
                    </a:cubicBezTo>
                    <a:cubicBezTo>
                      <a:pt x="27" y="16"/>
                      <a:pt x="26" y="17"/>
                      <a:pt x="26" y="18"/>
                    </a:cubicBezTo>
                    <a:cubicBezTo>
                      <a:pt x="25" y="18"/>
                      <a:pt x="25" y="18"/>
                      <a:pt x="25" y="18"/>
                    </a:cubicBezTo>
                    <a:cubicBezTo>
                      <a:pt x="24" y="18"/>
                      <a:pt x="24" y="18"/>
                      <a:pt x="24" y="18"/>
                    </a:cubicBezTo>
                    <a:cubicBezTo>
                      <a:pt x="24" y="18"/>
                      <a:pt x="24" y="19"/>
                      <a:pt x="24" y="19"/>
                    </a:cubicBezTo>
                    <a:cubicBezTo>
                      <a:pt x="26" y="20"/>
                      <a:pt x="26" y="20"/>
                      <a:pt x="26" y="20"/>
                    </a:cubicBezTo>
                    <a:cubicBezTo>
                      <a:pt x="25" y="20"/>
                      <a:pt x="25" y="21"/>
                      <a:pt x="24" y="22"/>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6" name="任意多边形: 形状 125"/>
              <p:cNvSpPr/>
              <p:nvPr/>
            </p:nvSpPr>
            <p:spPr bwMode="auto">
              <a:xfrm>
                <a:off x="4655" y="1040"/>
                <a:ext cx="8" cy="21"/>
              </a:xfrm>
              <a:custGeom>
                <a:avLst/>
                <a:gdLst>
                  <a:gd name="T0" fmla="*/ 2 w 4"/>
                  <a:gd name="T1" fmla="*/ 7 h 11"/>
                  <a:gd name="T2" fmla="*/ 2 w 4"/>
                  <a:gd name="T3" fmla="*/ 1 h 11"/>
                  <a:gd name="T4" fmla="*/ 2 w 4"/>
                  <a:gd name="T5" fmla="*/ 0 h 11"/>
                  <a:gd name="T6" fmla="*/ 1 w 4"/>
                  <a:gd name="T7" fmla="*/ 1 h 11"/>
                  <a:gd name="T8" fmla="*/ 1 w 4"/>
                  <a:gd name="T9" fmla="*/ 7 h 11"/>
                  <a:gd name="T10" fmla="*/ 0 w 4"/>
                  <a:gd name="T11" fmla="*/ 8 h 11"/>
                  <a:gd name="T12" fmla="*/ 2 w 4"/>
                  <a:gd name="T13" fmla="*/ 11 h 11"/>
                  <a:gd name="T14" fmla="*/ 4 w 4"/>
                  <a:gd name="T15" fmla="*/ 8 h 11"/>
                  <a:gd name="T16" fmla="*/ 2 w 4"/>
                  <a:gd name="T1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1">
                    <a:moveTo>
                      <a:pt x="2" y="7"/>
                    </a:moveTo>
                    <a:cubicBezTo>
                      <a:pt x="2" y="1"/>
                      <a:pt x="2" y="1"/>
                      <a:pt x="2" y="1"/>
                    </a:cubicBezTo>
                    <a:cubicBezTo>
                      <a:pt x="2" y="1"/>
                      <a:pt x="2" y="0"/>
                      <a:pt x="2" y="0"/>
                    </a:cubicBezTo>
                    <a:cubicBezTo>
                      <a:pt x="1" y="0"/>
                      <a:pt x="1" y="1"/>
                      <a:pt x="1" y="1"/>
                    </a:cubicBezTo>
                    <a:cubicBezTo>
                      <a:pt x="1" y="7"/>
                      <a:pt x="1" y="7"/>
                      <a:pt x="1" y="7"/>
                    </a:cubicBezTo>
                    <a:cubicBezTo>
                      <a:pt x="0" y="7"/>
                      <a:pt x="0" y="8"/>
                      <a:pt x="0" y="8"/>
                    </a:cubicBezTo>
                    <a:cubicBezTo>
                      <a:pt x="0" y="10"/>
                      <a:pt x="1" y="11"/>
                      <a:pt x="2" y="11"/>
                    </a:cubicBezTo>
                    <a:cubicBezTo>
                      <a:pt x="3" y="10"/>
                      <a:pt x="4" y="10"/>
                      <a:pt x="4" y="8"/>
                    </a:cubicBezTo>
                    <a:cubicBezTo>
                      <a:pt x="4" y="8"/>
                      <a:pt x="3" y="7"/>
                      <a:pt x="2" y="7"/>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7" name="任意多边形: 形状 126"/>
              <p:cNvSpPr/>
              <p:nvPr/>
            </p:nvSpPr>
            <p:spPr bwMode="auto">
              <a:xfrm>
                <a:off x="4657" y="1061"/>
                <a:ext cx="4" cy="10"/>
              </a:xfrm>
              <a:custGeom>
                <a:avLst/>
                <a:gdLst>
                  <a:gd name="T0" fmla="*/ 0 w 2"/>
                  <a:gd name="T1" fmla="*/ 0 h 5"/>
                  <a:gd name="T2" fmla="*/ 0 w 2"/>
                  <a:gd name="T3" fmla="*/ 4 h 5"/>
                  <a:gd name="T4" fmla="*/ 1 w 2"/>
                  <a:gd name="T5" fmla="*/ 5 h 5"/>
                  <a:gd name="T6" fmla="*/ 2 w 2"/>
                  <a:gd name="T7" fmla="*/ 4 h 5"/>
                  <a:gd name="T8" fmla="*/ 2 w 2"/>
                  <a:gd name="T9" fmla="*/ 0 h 5"/>
                  <a:gd name="T10" fmla="*/ 1 w 2"/>
                  <a:gd name="T11" fmla="*/ 0 h 5"/>
                  <a:gd name="T12" fmla="*/ 0 w 2"/>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 h="5">
                    <a:moveTo>
                      <a:pt x="0" y="0"/>
                    </a:moveTo>
                    <a:cubicBezTo>
                      <a:pt x="0" y="4"/>
                      <a:pt x="0" y="4"/>
                      <a:pt x="0" y="4"/>
                    </a:cubicBezTo>
                    <a:cubicBezTo>
                      <a:pt x="0" y="5"/>
                      <a:pt x="0" y="5"/>
                      <a:pt x="1" y="5"/>
                    </a:cubicBezTo>
                    <a:cubicBezTo>
                      <a:pt x="2" y="5"/>
                      <a:pt x="2" y="5"/>
                      <a:pt x="2" y="4"/>
                    </a:cubicBezTo>
                    <a:cubicBezTo>
                      <a:pt x="2" y="0"/>
                      <a:pt x="2" y="0"/>
                      <a:pt x="2" y="0"/>
                    </a:cubicBezTo>
                    <a:cubicBezTo>
                      <a:pt x="2" y="0"/>
                      <a:pt x="1" y="0"/>
                      <a:pt x="1" y="0"/>
                    </a:cubicBezTo>
                    <a:cubicBezTo>
                      <a:pt x="0" y="0"/>
                      <a:pt x="0" y="0"/>
                      <a:pt x="0" y="0"/>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8" name="任意多边形: 形状 127"/>
              <p:cNvSpPr/>
              <p:nvPr/>
            </p:nvSpPr>
            <p:spPr bwMode="auto">
              <a:xfrm>
                <a:off x="4317" y="406"/>
                <a:ext cx="227" cy="227"/>
              </a:xfrm>
              <a:custGeom>
                <a:avLst/>
                <a:gdLst>
                  <a:gd name="T0" fmla="*/ 1 w 116"/>
                  <a:gd name="T1" fmla="*/ 59 h 116"/>
                  <a:gd name="T2" fmla="*/ 116 w 116"/>
                  <a:gd name="T3" fmla="*/ 57 h 116"/>
                  <a:gd name="T4" fmla="*/ 96 w 116"/>
                  <a:gd name="T5" fmla="*/ 89 h 116"/>
                  <a:gd name="T6" fmla="*/ 85 w 116"/>
                  <a:gd name="T7" fmla="*/ 84 h 116"/>
                  <a:gd name="T8" fmla="*/ 91 w 116"/>
                  <a:gd name="T9" fmla="*/ 95 h 116"/>
                  <a:gd name="T10" fmla="*/ 78 w 116"/>
                  <a:gd name="T11" fmla="*/ 96 h 116"/>
                  <a:gd name="T12" fmla="*/ 73 w 116"/>
                  <a:gd name="T13" fmla="*/ 98 h 116"/>
                  <a:gd name="T14" fmla="*/ 63 w 116"/>
                  <a:gd name="T15" fmla="*/ 107 h 116"/>
                  <a:gd name="T16" fmla="*/ 59 w 116"/>
                  <a:gd name="T17" fmla="*/ 96 h 116"/>
                  <a:gd name="T18" fmla="*/ 55 w 116"/>
                  <a:gd name="T19" fmla="*/ 107 h 116"/>
                  <a:gd name="T20" fmla="*/ 45 w 116"/>
                  <a:gd name="T21" fmla="*/ 99 h 116"/>
                  <a:gd name="T22" fmla="*/ 40 w 116"/>
                  <a:gd name="T23" fmla="*/ 97 h 116"/>
                  <a:gd name="T24" fmla="*/ 27 w 116"/>
                  <a:gd name="T25" fmla="*/ 96 h 116"/>
                  <a:gd name="T26" fmla="*/ 32 w 116"/>
                  <a:gd name="T27" fmla="*/ 85 h 116"/>
                  <a:gd name="T28" fmla="*/ 22 w 116"/>
                  <a:gd name="T29" fmla="*/ 91 h 116"/>
                  <a:gd name="T30" fmla="*/ 20 w 116"/>
                  <a:gd name="T31" fmla="*/ 78 h 116"/>
                  <a:gd name="T32" fmla="*/ 18 w 116"/>
                  <a:gd name="T33" fmla="*/ 73 h 116"/>
                  <a:gd name="T34" fmla="*/ 10 w 116"/>
                  <a:gd name="T35" fmla="*/ 63 h 116"/>
                  <a:gd name="T36" fmla="*/ 21 w 116"/>
                  <a:gd name="T37" fmla="*/ 59 h 116"/>
                  <a:gd name="T38" fmla="*/ 10 w 116"/>
                  <a:gd name="T39" fmla="*/ 55 h 116"/>
                  <a:gd name="T40" fmla="*/ 18 w 116"/>
                  <a:gd name="T41" fmla="*/ 46 h 116"/>
                  <a:gd name="T42" fmla="*/ 19 w 116"/>
                  <a:gd name="T43" fmla="*/ 41 h 116"/>
                  <a:gd name="T44" fmla="*/ 20 w 116"/>
                  <a:gd name="T45" fmla="*/ 27 h 116"/>
                  <a:gd name="T46" fmla="*/ 31 w 116"/>
                  <a:gd name="T47" fmla="*/ 32 h 116"/>
                  <a:gd name="T48" fmla="*/ 26 w 116"/>
                  <a:gd name="T49" fmla="*/ 22 h 116"/>
                  <a:gd name="T50" fmla="*/ 39 w 116"/>
                  <a:gd name="T51" fmla="*/ 20 h 116"/>
                  <a:gd name="T52" fmla="*/ 44 w 116"/>
                  <a:gd name="T53" fmla="*/ 18 h 116"/>
                  <a:gd name="T54" fmla="*/ 53 w 116"/>
                  <a:gd name="T55" fmla="*/ 10 h 116"/>
                  <a:gd name="T56" fmla="*/ 57 w 116"/>
                  <a:gd name="T57" fmla="*/ 21 h 116"/>
                  <a:gd name="T58" fmla="*/ 61 w 116"/>
                  <a:gd name="T59" fmla="*/ 9 h 116"/>
                  <a:gd name="T60" fmla="*/ 71 w 116"/>
                  <a:gd name="T61" fmla="*/ 18 h 116"/>
                  <a:gd name="T62" fmla="*/ 76 w 116"/>
                  <a:gd name="T63" fmla="*/ 20 h 116"/>
                  <a:gd name="T64" fmla="*/ 89 w 116"/>
                  <a:gd name="T65" fmla="*/ 20 h 116"/>
                  <a:gd name="T66" fmla="*/ 84 w 116"/>
                  <a:gd name="T67" fmla="*/ 31 h 116"/>
                  <a:gd name="T68" fmla="*/ 95 w 116"/>
                  <a:gd name="T69" fmla="*/ 26 h 116"/>
                  <a:gd name="T70" fmla="*/ 96 w 116"/>
                  <a:gd name="T71" fmla="*/ 39 h 116"/>
                  <a:gd name="T72" fmla="*/ 98 w 116"/>
                  <a:gd name="T73" fmla="*/ 44 h 116"/>
                  <a:gd name="T74" fmla="*/ 107 w 116"/>
                  <a:gd name="T75" fmla="*/ 53 h 116"/>
                  <a:gd name="T76" fmla="*/ 96 w 116"/>
                  <a:gd name="T77" fmla="*/ 57 h 116"/>
                  <a:gd name="T78" fmla="*/ 107 w 116"/>
                  <a:gd name="T79" fmla="*/ 61 h 116"/>
                  <a:gd name="T80" fmla="*/ 99 w 116"/>
                  <a:gd name="T81" fmla="*/ 71 h 116"/>
                  <a:gd name="T82" fmla="*/ 97 w 116"/>
                  <a:gd name="T83" fmla="*/ 76 h 116"/>
                  <a:gd name="T84" fmla="*/ 96 w 116"/>
                  <a:gd name="T85" fmla="*/ 8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5" h="115">
                    <a:moveTo>
                      <a:pt x="57" y="1"/>
                    </a:moveTo>
                    <a:cubicBezTo>
                      <a:pt x="25" y="1"/>
                      <a:pt x="0" y="28"/>
                      <a:pt x="1" y="59"/>
                    </a:cubicBezTo>
                    <a:cubicBezTo>
                      <a:pt x="2" y="91"/>
                      <a:pt x="28" y="116"/>
                      <a:pt x="60" y="116"/>
                    </a:cubicBezTo>
                    <a:cubicBezTo>
                      <a:pt x="91" y="115"/>
                      <a:pt x="116" y="89"/>
                      <a:pt x="116" y="57"/>
                    </a:cubicBezTo>
                    <a:cubicBezTo>
                      <a:pt x="115" y="25"/>
                      <a:pt x="89" y="0"/>
                      <a:pt x="57" y="1"/>
                    </a:cubicBezTo>
                    <a:close/>
                    <a:moveTo>
                      <a:pt x="96" y="89"/>
                    </a:moveTo>
                    <a:cubicBezTo>
                      <a:pt x="91" y="84"/>
                      <a:pt x="91" y="84"/>
                      <a:pt x="91" y="84"/>
                    </a:cubicBezTo>
                    <a:cubicBezTo>
                      <a:pt x="89" y="83"/>
                      <a:pt x="87" y="83"/>
                      <a:pt x="85" y="84"/>
                    </a:cubicBezTo>
                    <a:cubicBezTo>
                      <a:pt x="84" y="86"/>
                      <a:pt x="84" y="88"/>
                      <a:pt x="86" y="90"/>
                    </a:cubicBezTo>
                    <a:cubicBezTo>
                      <a:pt x="91" y="95"/>
                      <a:pt x="91" y="95"/>
                      <a:pt x="91" y="95"/>
                    </a:cubicBezTo>
                    <a:cubicBezTo>
                      <a:pt x="88" y="97"/>
                      <a:pt x="84" y="100"/>
                      <a:pt x="80" y="102"/>
                    </a:cubicBezTo>
                    <a:cubicBezTo>
                      <a:pt x="78" y="96"/>
                      <a:pt x="78" y="96"/>
                      <a:pt x="78" y="96"/>
                    </a:cubicBezTo>
                    <a:cubicBezTo>
                      <a:pt x="77" y="95"/>
                      <a:pt x="76" y="94"/>
                      <a:pt x="74" y="95"/>
                    </a:cubicBezTo>
                    <a:cubicBezTo>
                      <a:pt x="73" y="96"/>
                      <a:pt x="72" y="97"/>
                      <a:pt x="73" y="98"/>
                    </a:cubicBezTo>
                    <a:cubicBezTo>
                      <a:pt x="75" y="104"/>
                      <a:pt x="75" y="104"/>
                      <a:pt x="75" y="104"/>
                    </a:cubicBezTo>
                    <a:cubicBezTo>
                      <a:pt x="72" y="105"/>
                      <a:pt x="67" y="106"/>
                      <a:pt x="63" y="107"/>
                    </a:cubicBezTo>
                    <a:cubicBezTo>
                      <a:pt x="63" y="100"/>
                      <a:pt x="63" y="100"/>
                      <a:pt x="63" y="100"/>
                    </a:cubicBezTo>
                    <a:cubicBezTo>
                      <a:pt x="63" y="97"/>
                      <a:pt x="61" y="96"/>
                      <a:pt x="59" y="96"/>
                    </a:cubicBezTo>
                    <a:cubicBezTo>
                      <a:pt x="57" y="96"/>
                      <a:pt x="55" y="98"/>
                      <a:pt x="55" y="100"/>
                    </a:cubicBezTo>
                    <a:cubicBezTo>
                      <a:pt x="55" y="107"/>
                      <a:pt x="55" y="107"/>
                      <a:pt x="55" y="107"/>
                    </a:cubicBezTo>
                    <a:cubicBezTo>
                      <a:pt x="51" y="107"/>
                      <a:pt x="47" y="106"/>
                      <a:pt x="43" y="105"/>
                    </a:cubicBezTo>
                    <a:cubicBezTo>
                      <a:pt x="45" y="99"/>
                      <a:pt x="45" y="99"/>
                      <a:pt x="45" y="99"/>
                    </a:cubicBezTo>
                    <a:cubicBezTo>
                      <a:pt x="46" y="98"/>
                      <a:pt x="45" y="96"/>
                      <a:pt x="44" y="96"/>
                    </a:cubicBezTo>
                    <a:cubicBezTo>
                      <a:pt x="42" y="95"/>
                      <a:pt x="41" y="96"/>
                      <a:pt x="40" y="97"/>
                    </a:cubicBezTo>
                    <a:cubicBezTo>
                      <a:pt x="38" y="103"/>
                      <a:pt x="38" y="103"/>
                      <a:pt x="38" y="103"/>
                    </a:cubicBezTo>
                    <a:cubicBezTo>
                      <a:pt x="34" y="101"/>
                      <a:pt x="31" y="99"/>
                      <a:pt x="27" y="96"/>
                    </a:cubicBezTo>
                    <a:cubicBezTo>
                      <a:pt x="32" y="91"/>
                      <a:pt x="32" y="91"/>
                      <a:pt x="32" y="91"/>
                    </a:cubicBezTo>
                    <a:cubicBezTo>
                      <a:pt x="34" y="89"/>
                      <a:pt x="34" y="87"/>
                      <a:pt x="32" y="85"/>
                    </a:cubicBezTo>
                    <a:cubicBezTo>
                      <a:pt x="31" y="84"/>
                      <a:pt x="28" y="84"/>
                      <a:pt x="27" y="85"/>
                    </a:cubicBezTo>
                    <a:cubicBezTo>
                      <a:pt x="22" y="91"/>
                      <a:pt x="22" y="91"/>
                      <a:pt x="22" y="91"/>
                    </a:cubicBezTo>
                    <a:cubicBezTo>
                      <a:pt x="19" y="87"/>
                      <a:pt x="17" y="84"/>
                      <a:pt x="15" y="80"/>
                    </a:cubicBezTo>
                    <a:cubicBezTo>
                      <a:pt x="20" y="78"/>
                      <a:pt x="20" y="78"/>
                      <a:pt x="20" y="78"/>
                    </a:cubicBezTo>
                    <a:cubicBezTo>
                      <a:pt x="22" y="77"/>
                      <a:pt x="22" y="76"/>
                      <a:pt x="22" y="74"/>
                    </a:cubicBezTo>
                    <a:cubicBezTo>
                      <a:pt x="21" y="73"/>
                      <a:pt x="19" y="72"/>
                      <a:pt x="18" y="73"/>
                    </a:cubicBezTo>
                    <a:cubicBezTo>
                      <a:pt x="13" y="75"/>
                      <a:pt x="13" y="75"/>
                      <a:pt x="13" y="75"/>
                    </a:cubicBezTo>
                    <a:cubicBezTo>
                      <a:pt x="11" y="71"/>
                      <a:pt x="10" y="67"/>
                      <a:pt x="10" y="63"/>
                    </a:cubicBezTo>
                    <a:cubicBezTo>
                      <a:pt x="17" y="63"/>
                      <a:pt x="17" y="63"/>
                      <a:pt x="17" y="63"/>
                    </a:cubicBezTo>
                    <a:cubicBezTo>
                      <a:pt x="19" y="63"/>
                      <a:pt x="21" y="61"/>
                      <a:pt x="21" y="59"/>
                    </a:cubicBezTo>
                    <a:cubicBezTo>
                      <a:pt x="21" y="57"/>
                      <a:pt x="19" y="55"/>
                      <a:pt x="17" y="55"/>
                    </a:cubicBezTo>
                    <a:cubicBezTo>
                      <a:pt x="10" y="55"/>
                      <a:pt x="10" y="55"/>
                      <a:pt x="10" y="55"/>
                    </a:cubicBezTo>
                    <a:cubicBezTo>
                      <a:pt x="10" y="51"/>
                      <a:pt x="11" y="47"/>
                      <a:pt x="12" y="44"/>
                    </a:cubicBezTo>
                    <a:cubicBezTo>
                      <a:pt x="18" y="46"/>
                      <a:pt x="18" y="46"/>
                      <a:pt x="18" y="46"/>
                    </a:cubicBezTo>
                    <a:cubicBezTo>
                      <a:pt x="19" y="46"/>
                      <a:pt x="20" y="46"/>
                      <a:pt x="21" y="44"/>
                    </a:cubicBezTo>
                    <a:cubicBezTo>
                      <a:pt x="21" y="43"/>
                      <a:pt x="21" y="41"/>
                      <a:pt x="19" y="41"/>
                    </a:cubicBezTo>
                    <a:cubicBezTo>
                      <a:pt x="14" y="39"/>
                      <a:pt x="14" y="39"/>
                      <a:pt x="14" y="39"/>
                    </a:cubicBezTo>
                    <a:cubicBezTo>
                      <a:pt x="15" y="34"/>
                      <a:pt x="18" y="31"/>
                      <a:pt x="20" y="27"/>
                    </a:cubicBezTo>
                    <a:cubicBezTo>
                      <a:pt x="26" y="32"/>
                      <a:pt x="26" y="32"/>
                      <a:pt x="26" y="32"/>
                    </a:cubicBezTo>
                    <a:cubicBezTo>
                      <a:pt x="27" y="34"/>
                      <a:pt x="30" y="34"/>
                      <a:pt x="31" y="32"/>
                    </a:cubicBezTo>
                    <a:cubicBezTo>
                      <a:pt x="33" y="31"/>
                      <a:pt x="33" y="28"/>
                      <a:pt x="31" y="27"/>
                    </a:cubicBezTo>
                    <a:cubicBezTo>
                      <a:pt x="26" y="22"/>
                      <a:pt x="26" y="22"/>
                      <a:pt x="26" y="22"/>
                    </a:cubicBezTo>
                    <a:cubicBezTo>
                      <a:pt x="29" y="19"/>
                      <a:pt x="32" y="17"/>
                      <a:pt x="36" y="15"/>
                    </a:cubicBezTo>
                    <a:cubicBezTo>
                      <a:pt x="39" y="20"/>
                      <a:pt x="39" y="20"/>
                      <a:pt x="39" y="20"/>
                    </a:cubicBezTo>
                    <a:cubicBezTo>
                      <a:pt x="39" y="22"/>
                      <a:pt x="41" y="22"/>
                      <a:pt x="42" y="22"/>
                    </a:cubicBezTo>
                    <a:cubicBezTo>
                      <a:pt x="43" y="21"/>
                      <a:pt x="44" y="20"/>
                      <a:pt x="44" y="18"/>
                    </a:cubicBezTo>
                    <a:cubicBezTo>
                      <a:pt x="41" y="12"/>
                      <a:pt x="41" y="12"/>
                      <a:pt x="41" y="12"/>
                    </a:cubicBezTo>
                    <a:cubicBezTo>
                      <a:pt x="45" y="11"/>
                      <a:pt x="49" y="10"/>
                      <a:pt x="53" y="10"/>
                    </a:cubicBezTo>
                    <a:cubicBezTo>
                      <a:pt x="54" y="17"/>
                      <a:pt x="54" y="17"/>
                      <a:pt x="54" y="17"/>
                    </a:cubicBezTo>
                    <a:cubicBezTo>
                      <a:pt x="54" y="19"/>
                      <a:pt x="55" y="21"/>
                      <a:pt x="57" y="21"/>
                    </a:cubicBezTo>
                    <a:cubicBezTo>
                      <a:pt x="60" y="21"/>
                      <a:pt x="61" y="19"/>
                      <a:pt x="61" y="17"/>
                    </a:cubicBezTo>
                    <a:cubicBezTo>
                      <a:pt x="61" y="9"/>
                      <a:pt x="61" y="9"/>
                      <a:pt x="61" y="9"/>
                    </a:cubicBezTo>
                    <a:cubicBezTo>
                      <a:pt x="65" y="10"/>
                      <a:pt x="70" y="10"/>
                      <a:pt x="74" y="12"/>
                    </a:cubicBezTo>
                    <a:cubicBezTo>
                      <a:pt x="71" y="18"/>
                      <a:pt x="71" y="18"/>
                      <a:pt x="71" y="18"/>
                    </a:cubicBezTo>
                    <a:cubicBezTo>
                      <a:pt x="71" y="19"/>
                      <a:pt x="71" y="21"/>
                      <a:pt x="73" y="21"/>
                    </a:cubicBezTo>
                    <a:cubicBezTo>
                      <a:pt x="74" y="22"/>
                      <a:pt x="76" y="21"/>
                      <a:pt x="76" y="20"/>
                    </a:cubicBezTo>
                    <a:cubicBezTo>
                      <a:pt x="79" y="14"/>
                      <a:pt x="79" y="14"/>
                      <a:pt x="79" y="14"/>
                    </a:cubicBezTo>
                    <a:cubicBezTo>
                      <a:pt x="82" y="15"/>
                      <a:pt x="86" y="18"/>
                      <a:pt x="89" y="20"/>
                    </a:cubicBezTo>
                    <a:cubicBezTo>
                      <a:pt x="84" y="25"/>
                      <a:pt x="84" y="25"/>
                      <a:pt x="84" y="25"/>
                    </a:cubicBezTo>
                    <a:cubicBezTo>
                      <a:pt x="83" y="27"/>
                      <a:pt x="83" y="30"/>
                      <a:pt x="84" y="31"/>
                    </a:cubicBezTo>
                    <a:cubicBezTo>
                      <a:pt x="86" y="32"/>
                      <a:pt x="88" y="32"/>
                      <a:pt x="90" y="31"/>
                    </a:cubicBezTo>
                    <a:cubicBezTo>
                      <a:pt x="95" y="26"/>
                      <a:pt x="95" y="26"/>
                      <a:pt x="95" y="26"/>
                    </a:cubicBezTo>
                    <a:cubicBezTo>
                      <a:pt x="98" y="29"/>
                      <a:pt x="100" y="33"/>
                      <a:pt x="102" y="37"/>
                    </a:cubicBezTo>
                    <a:cubicBezTo>
                      <a:pt x="96" y="39"/>
                      <a:pt x="96" y="39"/>
                      <a:pt x="96" y="39"/>
                    </a:cubicBezTo>
                    <a:cubicBezTo>
                      <a:pt x="95" y="40"/>
                      <a:pt x="94" y="41"/>
                      <a:pt x="95" y="43"/>
                    </a:cubicBezTo>
                    <a:cubicBezTo>
                      <a:pt x="96" y="44"/>
                      <a:pt x="97" y="45"/>
                      <a:pt x="98" y="44"/>
                    </a:cubicBezTo>
                    <a:cubicBezTo>
                      <a:pt x="104" y="41"/>
                      <a:pt x="104" y="41"/>
                      <a:pt x="104" y="41"/>
                    </a:cubicBezTo>
                    <a:cubicBezTo>
                      <a:pt x="106" y="45"/>
                      <a:pt x="106" y="49"/>
                      <a:pt x="107" y="53"/>
                    </a:cubicBezTo>
                    <a:cubicBezTo>
                      <a:pt x="100" y="53"/>
                      <a:pt x="100" y="53"/>
                      <a:pt x="100" y="53"/>
                    </a:cubicBezTo>
                    <a:cubicBezTo>
                      <a:pt x="98" y="53"/>
                      <a:pt x="96" y="55"/>
                      <a:pt x="96" y="57"/>
                    </a:cubicBezTo>
                    <a:cubicBezTo>
                      <a:pt x="96" y="60"/>
                      <a:pt x="98" y="61"/>
                      <a:pt x="100" y="61"/>
                    </a:cubicBezTo>
                    <a:cubicBezTo>
                      <a:pt x="107" y="61"/>
                      <a:pt x="107" y="61"/>
                      <a:pt x="107" y="61"/>
                    </a:cubicBezTo>
                    <a:cubicBezTo>
                      <a:pt x="107" y="65"/>
                      <a:pt x="106" y="69"/>
                      <a:pt x="105" y="73"/>
                    </a:cubicBezTo>
                    <a:cubicBezTo>
                      <a:pt x="99" y="71"/>
                      <a:pt x="99" y="71"/>
                      <a:pt x="99" y="71"/>
                    </a:cubicBezTo>
                    <a:cubicBezTo>
                      <a:pt x="98" y="71"/>
                      <a:pt x="96" y="71"/>
                      <a:pt x="96" y="73"/>
                    </a:cubicBezTo>
                    <a:cubicBezTo>
                      <a:pt x="95" y="74"/>
                      <a:pt x="96" y="76"/>
                      <a:pt x="97" y="76"/>
                    </a:cubicBezTo>
                    <a:cubicBezTo>
                      <a:pt x="103" y="78"/>
                      <a:pt x="103" y="78"/>
                      <a:pt x="103" y="78"/>
                    </a:cubicBezTo>
                    <a:cubicBezTo>
                      <a:pt x="101" y="82"/>
                      <a:pt x="99" y="86"/>
                      <a:pt x="96" y="89"/>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9" name="任意多边形: 形状 128"/>
              <p:cNvSpPr/>
              <p:nvPr/>
            </p:nvSpPr>
            <p:spPr bwMode="auto">
              <a:xfrm>
                <a:off x="4415" y="453"/>
                <a:ext cx="33" cy="82"/>
              </a:xfrm>
              <a:custGeom>
                <a:avLst/>
                <a:gdLst>
                  <a:gd name="T0" fmla="*/ 11 w 17"/>
                  <a:gd name="T1" fmla="*/ 26 h 42"/>
                  <a:gd name="T2" fmla="*/ 10 w 17"/>
                  <a:gd name="T3" fmla="*/ 3 h 42"/>
                  <a:gd name="T4" fmla="*/ 8 w 17"/>
                  <a:gd name="T5" fmla="*/ 0 h 42"/>
                  <a:gd name="T6" fmla="*/ 5 w 17"/>
                  <a:gd name="T7" fmla="*/ 3 h 42"/>
                  <a:gd name="T8" fmla="*/ 5 w 17"/>
                  <a:gd name="T9" fmla="*/ 26 h 42"/>
                  <a:gd name="T10" fmla="*/ 0 w 17"/>
                  <a:gd name="T11" fmla="*/ 34 h 42"/>
                  <a:gd name="T12" fmla="*/ 8 w 17"/>
                  <a:gd name="T13" fmla="*/ 42 h 42"/>
                  <a:gd name="T14" fmla="*/ 17 w 17"/>
                  <a:gd name="T15" fmla="*/ 33 h 42"/>
                  <a:gd name="T16" fmla="*/ 11 w 17"/>
                  <a:gd name="T17" fmla="*/ 2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42">
                    <a:moveTo>
                      <a:pt x="11" y="26"/>
                    </a:moveTo>
                    <a:cubicBezTo>
                      <a:pt x="10" y="3"/>
                      <a:pt x="10" y="3"/>
                      <a:pt x="10" y="3"/>
                    </a:cubicBezTo>
                    <a:cubicBezTo>
                      <a:pt x="10" y="1"/>
                      <a:pt x="9" y="0"/>
                      <a:pt x="8" y="0"/>
                    </a:cubicBezTo>
                    <a:cubicBezTo>
                      <a:pt x="6" y="0"/>
                      <a:pt x="5" y="1"/>
                      <a:pt x="5" y="3"/>
                    </a:cubicBezTo>
                    <a:cubicBezTo>
                      <a:pt x="5" y="26"/>
                      <a:pt x="5" y="26"/>
                      <a:pt x="5" y="26"/>
                    </a:cubicBezTo>
                    <a:cubicBezTo>
                      <a:pt x="2" y="27"/>
                      <a:pt x="0" y="30"/>
                      <a:pt x="0" y="34"/>
                    </a:cubicBezTo>
                    <a:cubicBezTo>
                      <a:pt x="0" y="38"/>
                      <a:pt x="4" y="42"/>
                      <a:pt x="8" y="42"/>
                    </a:cubicBezTo>
                    <a:cubicBezTo>
                      <a:pt x="13" y="42"/>
                      <a:pt x="17" y="38"/>
                      <a:pt x="17" y="33"/>
                    </a:cubicBezTo>
                    <a:cubicBezTo>
                      <a:pt x="17" y="30"/>
                      <a:pt x="14" y="27"/>
                      <a:pt x="11" y="26"/>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0" name="任意多边形: 形状 129"/>
              <p:cNvSpPr/>
              <p:nvPr/>
            </p:nvSpPr>
            <p:spPr bwMode="auto">
              <a:xfrm>
                <a:off x="4423" y="539"/>
                <a:ext cx="19" cy="43"/>
              </a:xfrm>
              <a:custGeom>
                <a:avLst/>
                <a:gdLst>
                  <a:gd name="T0" fmla="*/ 0 w 10"/>
                  <a:gd name="T1" fmla="*/ 1 h 22"/>
                  <a:gd name="T2" fmla="*/ 0 w 10"/>
                  <a:gd name="T3" fmla="*/ 17 h 22"/>
                  <a:gd name="T4" fmla="*/ 5 w 10"/>
                  <a:gd name="T5" fmla="*/ 22 h 22"/>
                  <a:gd name="T6" fmla="*/ 9 w 10"/>
                  <a:gd name="T7" fmla="*/ 17 h 22"/>
                  <a:gd name="T8" fmla="*/ 9 w 10"/>
                  <a:gd name="T9" fmla="*/ 0 h 22"/>
                  <a:gd name="T10" fmla="*/ 5 w 10"/>
                  <a:gd name="T11" fmla="*/ 1 h 22"/>
                  <a:gd name="T12" fmla="*/ 0 w 10"/>
                  <a:gd name="T13" fmla="*/ 1 h 22"/>
                </a:gdLst>
                <a:ahLst/>
                <a:cxnLst>
                  <a:cxn ang="0">
                    <a:pos x="T0" y="T1"/>
                  </a:cxn>
                  <a:cxn ang="0">
                    <a:pos x="T2" y="T3"/>
                  </a:cxn>
                  <a:cxn ang="0">
                    <a:pos x="T4" y="T5"/>
                  </a:cxn>
                  <a:cxn ang="0">
                    <a:pos x="T6" y="T7"/>
                  </a:cxn>
                  <a:cxn ang="0">
                    <a:pos x="T8" y="T9"/>
                  </a:cxn>
                  <a:cxn ang="0">
                    <a:pos x="T10" y="T11"/>
                  </a:cxn>
                  <a:cxn ang="0">
                    <a:pos x="T12" y="T13"/>
                  </a:cxn>
                </a:cxnLst>
                <a:rect l="0" t="0" r="r" b="b"/>
                <a:pathLst>
                  <a:path w="10" h="22">
                    <a:moveTo>
                      <a:pt x="0" y="1"/>
                    </a:moveTo>
                    <a:cubicBezTo>
                      <a:pt x="0" y="17"/>
                      <a:pt x="0" y="17"/>
                      <a:pt x="0" y="17"/>
                    </a:cubicBezTo>
                    <a:cubicBezTo>
                      <a:pt x="0" y="20"/>
                      <a:pt x="2" y="22"/>
                      <a:pt x="5" y="22"/>
                    </a:cubicBezTo>
                    <a:cubicBezTo>
                      <a:pt x="8" y="22"/>
                      <a:pt x="10" y="20"/>
                      <a:pt x="9" y="17"/>
                    </a:cubicBezTo>
                    <a:cubicBezTo>
                      <a:pt x="9" y="0"/>
                      <a:pt x="9" y="0"/>
                      <a:pt x="9" y="0"/>
                    </a:cubicBezTo>
                    <a:cubicBezTo>
                      <a:pt x="8" y="1"/>
                      <a:pt x="6" y="1"/>
                      <a:pt x="5" y="1"/>
                    </a:cubicBezTo>
                    <a:cubicBezTo>
                      <a:pt x="3" y="1"/>
                      <a:pt x="1" y="1"/>
                      <a:pt x="0" y="1"/>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1" name="任意多边形: 形状 130"/>
              <p:cNvSpPr/>
              <p:nvPr/>
            </p:nvSpPr>
            <p:spPr bwMode="auto">
              <a:xfrm>
                <a:off x="4841" y="1706"/>
                <a:ext cx="104" cy="210"/>
              </a:xfrm>
              <a:custGeom>
                <a:avLst/>
                <a:gdLst>
                  <a:gd name="T0" fmla="*/ 37 w 53"/>
                  <a:gd name="T1" fmla="*/ 48 h 107"/>
                  <a:gd name="T2" fmla="*/ 37 w 53"/>
                  <a:gd name="T3" fmla="*/ 26 h 107"/>
                  <a:gd name="T4" fmla="*/ 38 w 53"/>
                  <a:gd name="T5" fmla="*/ 26 h 107"/>
                  <a:gd name="T6" fmla="*/ 45 w 53"/>
                  <a:gd name="T7" fmla="*/ 27 h 107"/>
                  <a:gd name="T8" fmla="*/ 46 w 53"/>
                  <a:gd name="T9" fmla="*/ 26 h 107"/>
                  <a:gd name="T10" fmla="*/ 48 w 53"/>
                  <a:gd name="T11" fmla="*/ 22 h 107"/>
                  <a:gd name="T12" fmla="*/ 48 w 53"/>
                  <a:gd name="T13" fmla="*/ 18 h 107"/>
                  <a:gd name="T14" fmla="*/ 47 w 53"/>
                  <a:gd name="T15" fmla="*/ 15 h 107"/>
                  <a:gd name="T16" fmla="*/ 45 w 53"/>
                  <a:gd name="T17" fmla="*/ 14 h 107"/>
                  <a:gd name="T18" fmla="*/ 42 w 53"/>
                  <a:gd name="T19" fmla="*/ 14 h 107"/>
                  <a:gd name="T20" fmla="*/ 37 w 53"/>
                  <a:gd name="T21" fmla="*/ 13 h 107"/>
                  <a:gd name="T22" fmla="*/ 36 w 53"/>
                  <a:gd name="T23" fmla="*/ 3 h 107"/>
                  <a:gd name="T24" fmla="*/ 33 w 53"/>
                  <a:gd name="T25" fmla="*/ 0 h 107"/>
                  <a:gd name="T26" fmla="*/ 29 w 53"/>
                  <a:gd name="T27" fmla="*/ 4 h 107"/>
                  <a:gd name="T28" fmla="*/ 30 w 53"/>
                  <a:gd name="T29" fmla="*/ 13 h 107"/>
                  <a:gd name="T30" fmla="*/ 29 w 53"/>
                  <a:gd name="T31" fmla="*/ 13 h 107"/>
                  <a:gd name="T32" fmla="*/ 23 w 53"/>
                  <a:gd name="T33" fmla="*/ 14 h 107"/>
                  <a:gd name="T34" fmla="*/ 22 w 53"/>
                  <a:gd name="T35" fmla="*/ 4 h 107"/>
                  <a:gd name="T36" fmla="*/ 19 w 53"/>
                  <a:gd name="T37" fmla="*/ 0 h 107"/>
                  <a:gd name="T38" fmla="*/ 16 w 53"/>
                  <a:gd name="T39" fmla="*/ 4 h 107"/>
                  <a:gd name="T40" fmla="*/ 16 w 53"/>
                  <a:gd name="T41" fmla="*/ 15 h 107"/>
                  <a:gd name="T42" fmla="*/ 8 w 53"/>
                  <a:gd name="T43" fmla="*/ 20 h 107"/>
                  <a:gd name="T44" fmla="*/ 3 w 53"/>
                  <a:gd name="T45" fmla="*/ 26 h 107"/>
                  <a:gd name="T46" fmla="*/ 2 w 53"/>
                  <a:gd name="T47" fmla="*/ 34 h 107"/>
                  <a:gd name="T48" fmla="*/ 4 w 53"/>
                  <a:gd name="T49" fmla="*/ 43 h 107"/>
                  <a:gd name="T50" fmla="*/ 8 w 53"/>
                  <a:gd name="T51" fmla="*/ 49 h 107"/>
                  <a:gd name="T52" fmla="*/ 15 w 53"/>
                  <a:gd name="T53" fmla="*/ 54 h 107"/>
                  <a:gd name="T54" fmla="*/ 17 w 53"/>
                  <a:gd name="T55" fmla="*/ 55 h 107"/>
                  <a:gd name="T56" fmla="*/ 17 w 53"/>
                  <a:gd name="T57" fmla="*/ 79 h 107"/>
                  <a:gd name="T58" fmla="*/ 11 w 53"/>
                  <a:gd name="T59" fmla="*/ 78 h 107"/>
                  <a:gd name="T60" fmla="*/ 3 w 53"/>
                  <a:gd name="T61" fmla="*/ 76 h 107"/>
                  <a:gd name="T62" fmla="*/ 2 w 53"/>
                  <a:gd name="T63" fmla="*/ 77 h 107"/>
                  <a:gd name="T64" fmla="*/ 1 w 53"/>
                  <a:gd name="T65" fmla="*/ 81 h 107"/>
                  <a:gd name="T66" fmla="*/ 0 w 53"/>
                  <a:gd name="T67" fmla="*/ 85 h 107"/>
                  <a:gd name="T68" fmla="*/ 1 w 53"/>
                  <a:gd name="T69" fmla="*/ 88 h 107"/>
                  <a:gd name="T70" fmla="*/ 9 w 53"/>
                  <a:gd name="T71" fmla="*/ 91 h 107"/>
                  <a:gd name="T72" fmla="*/ 17 w 53"/>
                  <a:gd name="T73" fmla="*/ 92 h 107"/>
                  <a:gd name="T74" fmla="*/ 18 w 53"/>
                  <a:gd name="T75" fmla="*/ 104 h 107"/>
                  <a:gd name="T76" fmla="*/ 21 w 53"/>
                  <a:gd name="T77" fmla="*/ 107 h 107"/>
                  <a:gd name="T78" fmla="*/ 25 w 53"/>
                  <a:gd name="T79" fmla="*/ 104 h 107"/>
                  <a:gd name="T80" fmla="*/ 24 w 53"/>
                  <a:gd name="T81" fmla="*/ 92 h 107"/>
                  <a:gd name="T82" fmla="*/ 31 w 53"/>
                  <a:gd name="T83" fmla="*/ 91 h 107"/>
                  <a:gd name="T84" fmla="*/ 32 w 53"/>
                  <a:gd name="T85" fmla="*/ 103 h 107"/>
                  <a:gd name="T86" fmla="*/ 35 w 53"/>
                  <a:gd name="T87" fmla="*/ 107 h 107"/>
                  <a:gd name="T88" fmla="*/ 38 w 53"/>
                  <a:gd name="T89" fmla="*/ 103 h 107"/>
                  <a:gd name="T90" fmla="*/ 38 w 53"/>
                  <a:gd name="T91" fmla="*/ 89 h 107"/>
                  <a:gd name="T92" fmla="*/ 44 w 53"/>
                  <a:gd name="T93" fmla="*/ 87 h 107"/>
                  <a:gd name="T94" fmla="*/ 50 w 53"/>
                  <a:gd name="T95" fmla="*/ 80 h 107"/>
                  <a:gd name="T96" fmla="*/ 53 w 53"/>
                  <a:gd name="T97" fmla="*/ 69 h 107"/>
                  <a:gd name="T98" fmla="*/ 47 w 53"/>
                  <a:gd name="T99" fmla="*/ 55 h 107"/>
                  <a:gd name="T100" fmla="*/ 37 w 53"/>
                  <a:gd name="T101" fmla="*/ 48 h 107"/>
                  <a:gd name="T102" fmla="*/ 31 w 53"/>
                  <a:gd name="T103" fmla="*/ 77 h 107"/>
                  <a:gd name="T104" fmla="*/ 24 w 53"/>
                  <a:gd name="T105" fmla="*/ 79 h 107"/>
                  <a:gd name="T106" fmla="*/ 24 w 53"/>
                  <a:gd name="T107" fmla="*/ 57 h 107"/>
                  <a:gd name="T108" fmla="*/ 31 w 53"/>
                  <a:gd name="T109" fmla="*/ 60 h 107"/>
                  <a:gd name="T110" fmla="*/ 31 w 53"/>
                  <a:gd name="T111" fmla="*/ 77 h 107"/>
                  <a:gd name="T112" fmla="*/ 30 w 53"/>
                  <a:gd name="T113" fmla="*/ 45 h 107"/>
                  <a:gd name="T114" fmla="*/ 23 w 53"/>
                  <a:gd name="T115" fmla="*/ 42 h 107"/>
                  <a:gd name="T116" fmla="*/ 23 w 53"/>
                  <a:gd name="T117" fmla="*/ 26 h 107"/>
                  <a:gd name="T118" fmla="*/ 30 w 53"/>
                  <a:gd name="T119" fmla="*/ 25 h 107"/>
                  <a:gd name="T120" fmla="*/ 30 w 53"/>
                  <a:gd name="T121" fmla="*/ 4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 h="107">
                    <a:moveTo>
                      <a:pt x="37" y="48"/>
                    </a:moveTo>
                    <a:cubicBezTo>
                      <a:pt x="37" y="26"/>
                      <a:pt x="37" y="26"/>
                      <a:pt x="37" y="26"/>
                    </a:cubicBezTo>
                    <a:cubicBezTo>
                      <a:pt x="37" y="26"/>
                      <a:pt x="38" y="26"/>
                      <a:pt x="38" y="26"/>
                    </a:cubicBezTo>
                    <a:cubicBezTo>
                      <a:pt x="41" y="26"/>
                      <a:pt x="43" y="27"/>
                      <a:pt x="45" y="27"/>
                    </a:cubicBezTo>
                    <a:cubicBezTo>
                      <a:pt x="45" y="28"/>
                      <a:pt x="46" y="27"/>
                      <a:pt x="46" y="26"/>
                    </a:cubicBezTo>
                    <a:cubicBezTo>
                      <a:pt x="47" y="25"/>
                      <a:pt x="48" y="23"/>
                      <a:pt x="48" y="22"/>
                    </a:cubicBezTo>
                    <a:cubicBezTo>
                      <a:pt x="48" y="20"/>
                      <a:pt x="48" y="19"/>
                      <a:pt x="48" y="18"/>
                    </a:cubicBezTo>
                    <a:cubicBezTo>
                      <a:pt x="48" y="16"/>
                      <a:pt x="48" y="15"/>
                      <a:pt x="47" y="15"/>
                    </a:cubicBezTo>
                    <a:cubicBezTo>
                      <a:pt x="47" y="15"/>
                      <a:pt x="46" y="15"/>
                      <a:pt x="45" y="14"/>
                    </a:cubicBezTo>
                    <a:cubicBezTo>
                      <a:pt x="44" y="14"/>
                      <a:pt x="43" y="14"/>
                      <a:pt x="42" y="14"/>
                    </a:cubicBezTo>
                    <a:cubicBezTo>
                      <a:pt x="40" y="14"/>
                      <a:pt x="39" y="13"/>
                      <a:pt x="37" y="13"/>
                    </a:cubicBezTo>
                    <a:cubicBezTo>
                      <a:pt x="36" y="3"/>
                      <a:pt x="36" y="3"/>
                      <a:pt x="36" y="3"/>
                    </a:cubicBezTo>
                    <a:cubicBezTo>
                      <a:pt x="36" y="2"/>
                      <a:pt x="35" y="0"/>
                      <a:pt x="33" y="0"/>
                    </a:cubicBezTo>
                    <a:cubicBezTo>
                      <a:pt x="31" y="0"/>
                      <a:pt x="29" y="2"/>
                      <a:pt x="29" y="4"/>
                    </a:cubicBezTo>
                    <a:cubicBezTo>
                      <a:pt x="30" y="13"/>
                      <a:pt x="30" y="13"/>
                      <a:pt x="30" y="13"/>
                    </a:cubicBezTo>
                    <a:cubicBezTo>
                      <a:pt x="29" y="13"/>
                      <a:pt x="29" y="13"/>
                      <a:pt x="29" y="13"/>
                    </a:cubicBezTo>
                    <a:cubicBezTo>
                      <a:pt x="27" y="13"/>
                      <a:pt x="25" y="14"/>
                      <a:pt x="23" y="14"/>
                    </a:cubicBezTo>
                    <a:cubicBezTo>
                      <a:pt x="22" y="4"/>
                      <a:pt x="22" y="4"/>
                      <a:pt x="22" y="4"/>
                    </a:cubicBezTo>
                    <a:cubicBezTo>
                      <a:pt x="22" y="2"/>
                      <a:pt x="21" y="0"/>
                      <a:pt x="19" y="0"/>
                    </a:cubicBezTo>
                    <a:cubicBezTo>
                      <a:pt x="17" y="0"/>
                      <a:pt x="16" y="2"/>
                      <a:pt x="16" y="4"/>
                    </a:cubicBezTo>
                    <a:cubicBezTo>
                      <a:pt x="16" y="15"/>
                      <a:pt x="16" y="15"/>
                      <a:pt x="16" y="15"/>
                    </a:cubicBezTo>
                    <a:cubicBezTo>
                      <a:pt x="13" y="17"/>
                      <a:pt x="10" y="18"/>
                      <a:pt x="8" y="20"/>
                    </a:cubicBezTo>
                    <a:cubicBezTo>
                      <a:pt x="6" y="22"/>
                      <a:pt x="4" y="24"/>
                      <a:pt x="3" y="26"/>
                    </a:cubicBezTo>
                    <a:cubicBezTo>
                      <a:pt x="2" y="29"/>
                      <a:pt x="2" y="31"/>
                      <a:pt x="2" y="34"/>
                    </a:cubicBezTo>
                    <a:cubicBezTo>
                      <a:pt x="2" y="38"/>
                      <a:pt x="2" y="40"/>
                      <a:pt x="4" y="43"/>
                    </a:cubicBezTo>
                    <a:cubicBezTo>
                      <a:pt x="5" y="45"/>
                      <a:pt x="6" y="48"/>
                      <a:pt x="8" y="49"/>
                    </a:cubicBezTo>
                    <a:cubicBezTo>
                      <a:pt x="10" y="51"/>
                      <a:pt x="13" y="53"/>
                      <a:pt x="15" y="54"/>
                    </a:cubicBezTo>
                    <a:cubicBezTo>
                      <a:pt x="16" y="54"/>
                      <a:pt x="16" y="54"/>
                      <a:pt x="17" y="55"/>
                    </a:cubicBezTo>
                    <a:cubicBezTo>
                      <a:pt x="17" y="79"/>
                      <a:pt x="17" y="79"/>
                      <a:pt x="17" y="79"/>
                    </a:cubicBezTo>
                    <a:cubicBezTo>
                      <a:pt x="15" y="79"/>
                      <a:pt x="13" y="78"/>
                      <a:pt x="11" y="78"/>
                    </a:cubicBezTo>
                    <a:cubicBezTo>
                      <a:pt x="8" y="77"/>
                      <a:pt x="6" y="77"/>
                      <a:pt x="3" y="76"/>
                    </a:cubicBezTo>
                    <a:cubicBezTo>
                      <a:pt x="3" y="76"/>
                      <a:pt x="2" y="76"/>
                      <a:pt x="2" y="77"/>
                    </a:cubicBezTo>
                    <a:cubicBezTo>
                      <a:pt x="1" y="78"/>
                      <a:pt x="1" y="80"/>
                      <a:pt x="1" y="81"/>
                    </a:cubicBezTo>
                    <a:cubicBezTo>
                      <a:pt x="0" y="83"/>
                      <a:pt x="0" y="84"/>
                      <a:pt x="0" y="85"/>
                    </a:cubicBezTo>
                    <a:cubicBezTo>
                      <a:pt x="0" y="87"/>
                      <a:pt x="0" y="87"/>
                      <a:pt x="1" y="88"/>
                    </a:cubicBezTo>
                    <a:cubicBezTo>
                      <a:pt x="2" y="89"/>
                      <a:pt x="5" y="90"/>
                      <a:pt x="9" y="91"/>
                    </a:cubicBezTo>
                    <a:cubicBezTo>
                      <a:pt x="11" y="91"/>
                      <a:pt x="14" y="91"/>
                      <a:pt x="17" y="92"/>
                    </a:cubicBezTo>
                    <a:cubicBezTo>
                      <a:pt x="18" y="104"/>
                      <a:pt x="18" y="104"/>
                      <a:pt x="18" y="104"/>
                    </a:cubicBezTo>
                    <a:cubicBezTo>
                      <a:pt x="18" y="106"/>
                      <a:pt x="19" y="107"/>
                      <a:pt x="21" y="107"/>
                    </a:cubicBezTo>
                    <a:cubicBezTo>
                      <a:pt x="23" y="107"/>
                      <a:pt x="25" y="106"/>
                      <a:pt x="25" y="104"/>
                    </a:cubicBezTo>
                    <a:cubicBezTo>
                      <a:pt x="24" y="92"/>
                      <a:pt x="24" y="92"/>
                      <a:pt x="24" y="92"/>
                    </a:cubicBezTo>
                    <a:cubicBezTo>
                      <a:pt x="27" y="92"/>
                      <a:pt x="29" y="91"/>
                      <a:pt x="31" y="91"/>
                    </a:cubicBezTo>
                    <a:cubicBezTo>
                      <a:pt x="32" y="103"/>
                      <a:pt x="32" y="103"/>
                      <a:pt x="32" y="103"/>
                    </a:cubicBezTo>
                    <a:cubicBezTo>
                      <a:pt x="32" y="105"/>
                      <a:pt x="33" y="107"/>
                      <a:pt x="35" y="107"/>
                    </a:cubicBezTo>
                    <a:cubicBezTo>
                      <a:pt x="37" y="107"/>
                      <a:pt x="39" y="105"/>
                      <a:pt x="38" y="103"/>
                    </a:cubicBezTo>
                    <a:cubicBezTo>
                      <a:pt x="38" y="89"/>
                      <a:pt x="38" y="89"/>
                      <a:pt x="38" y="89"/>
                    </a:cubicBezTo>
                    <a:cubicBezTo>
                      <a:pt x="40" y="89"/>
                      <a:pt x="42" y="88"/>
                      <a:pt x="44" y="87"/>
                    </a:cubicBezTo>
                    <a:cubicBezTo>
                      <a:pt x="47" y="85"/>
                      <a:pt x="49" y="83"/>
                      <a:pt x="50" y="80"/>
                    </a:cubicBezTo>
                    <a:cubicBezTo>
                      <a:pt x="52" y="77"/>
                      <a:pt x="53" y="73"/>
                      <a:pt x="53" y="69"/>
                    </a:cubicBezTo>
                    <a:cubicBezTo>
                      <a:pt x="53" y="63"/>
                      <a:pt x="51" y="58"/>
                      <a:pt x="47" y="55"/>
                    </a:cubicBezTo>
                    <a:cubicBezTo>
                      <a:pt x="45" y="52"/>
                      <a:pt x="41" y="50"/>
                      <a:pt x="37" y="48"/>
                    </a:cubicBezTo>
                    <a:close/>
                    <a:moveTo>
                      <a:pt x="31" y="77"/>
                    </a:moveTo>
                    <a:cubicBezTo>
                      <a:pt x="29" y="78"/>
                      <a:pt x="27" y="79"/>
                      <a:pt x="24" y="79"/>
                    </a:cubicBezTo>
                    <a:cubicBezTo>
                      <a:pt x="24" y="57"/>
                      <a:pt x="24" y="57"/>
                      <a:pt x="24" y="57"/>
                    </a:cubicBezTo>
                    <a:cubicBezTo>
                      <a:pt x="26" y="58"/>
                      <a:pt x="29" y="59"/>
                      <a:pt x="31" y="60"/>
                    </a:cubicBezTo>
                    <a:lnTo>
                      <a:pt x="31" y="77"/>
                    </a:lnTo>
                    <a:close/>
                    <a:moveTo>
                      <a:pt x="30" y="45"/>
                    </a:moveTo>
                    <a:cubicBezTo>
                      <a:pt x="28" y="44"/>
                      <a:pt x="25" y="43"/>
                      <a:pt x="23" y="42"/>
                    </a:cubicBezTo>
                    <a:cubicBezTo>
                      <a:pt x="23" y="26"/>
                      <a:pt x="23" y="26"/>
                      <a:pt x="23" y="26"/>
                    </a:cubicBezTo>
                    <a:cubicBezTo>
                      <a:pt x="25" y="26"/>
                      <a:pt x="27" y="25"/>
                      <a:pt x="30" y="25"/>
                    </a:cubicBezTo>
                    <a:lnTo>
                      <a:pt x="30" y="45"/>
                    </a:ln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2" name="任意多边形: 形状 131"/>
              <p:cNvSpPr/>
              <p:nvPr/>
            </p:nvSpPr>
            <p:spPr bwMode="auto">
              <a:xfrm>
                <a:off x="4872" y="1372"/>
                <a:ext cx="28" cy="61"/>
              </a:xfrm>
              <a:custGeom>
                <a:avLst/>
                <a:gdLst>
                  <a:gd name="T0" fmla="*/ 0 w 14"/>
                  <a:gd name="T1" fmla="*/ 27 h 31"/>
                  <a:gd name="T2" fmla="*/ 5 w 14"/>
                  <a:gd name="T3" fmla="*/ 31 h 31"/>
                  <a:gd name="T4" fmla="*/ 9 w 14"/>
                  <a:gd name="T5" fmla="*/ 31 h 31"/>
                  <a:gd name="T6" fmla="*/ 14 w 14"/>
                  <a:gd name="T7" fmla="*/ 27 h 31"/>
                  <a:gd name="T8" fmla="*/ 14 w 14"/>
                  <a:gd name="T9" fmla="*/ 4 h 31"/>
                  <a:gd name="T10" fmla="*/ 9 w 14"/>
                  <a:gd name="T11" fmla="*/ 0 h 31"/>
                  <a:gd name="T12" fmla="*/ 5 w 14"/>
                  <a:gd name="T13" fmla="*/ 0 h 31"/>
                  <a:gd name="T14" fmla="*/ 0 w 14"/>
                  <a:gd name="T15" fmla="*/ 4 h 31"/>
                  <a:gd name="T16" fmla="*/ 0 w 14"/>
                  <a:gd name="T17" fmla="*/ 2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31">
                    <a:moveTo>
                      <a:pt x="0" y="27"/>
                    </a:moveTo>
                    <a:cubicBezTo>
                      <a:pt x="0" y="29"/>
                      <a:pt x="2" y="31"/>
                      <a:pt x="5" y="31"/>
                    </a:cubicBezTo>
                    <a:cubicBezTo>
                      <a:pt x="9" y="31"/>
                      <a:pt x="9" y="31"/>
                      <a:pt x="9" y="31"/>
                    </a:cubicBezTo>
                    <a:cubicBezTo>
                      <a:pt x="12" y="31"/>
                      <a:pt x="14" y="29"/>
                      <a:pt x="14" y="27"/>
                    </a:cubicBezTo>
                    <a:cubicBezTo>
                      <a:pt x="14" y="4"/>
                      <a:pt x="14" y="4"/>
                      <a:pt x="14" y="4"/>
                    </a:cubicBezTo>
                    <a:cubicBezTo>
                      <a:pt x="14" y="2"/>
                      <a:pt x="12" y="0"/>
                      <a:pt x="9" y="0"/>
                    </a:cubicBezTo>
                    <a:cubicBezTo>
                      <a:pt x="5" y="0"/>
                      <a:pt x="5" y="0"/>
                      <a:pt x="5" y="0"/>
                    </a:cubicBezTo>
                    <a:cubicBezTo>
                      <a:pt x="2" y="0"/>
                      <a:pt x="0" y="2"/>
                      <a:pt x="0" y="4"/>
                    </a:cubicBezTo>
                    <a:lnTo>
                      <a:pt x="0" y="27"/>
                    </a:ln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3" name="任意多边形: 形状 132"/>
              <p:cNvSpPr/>
              <p:nvPr/>
            </p:nvSpPr>
            <p:spPr bwMode="auto">
              <a:xfrm>
                <a:off x="4835" y="1356"/>
                <a:ext cx="28" cy="77"/>
              </a:xfrm>
              <a:custGeom>
                <a:avLst/>
                <a:gdLst>
                  <a:gd name="T0" fmla="*/ 0 w 14"/>
                  <a:gd name="T1" fmla="*/ 35 h 39"/>
                  <a:gd name="T2" fmla="*/ 5 w 14"/>
                  <a:gd name="T3" fmla="*/ 39 h 39"/>
                  <a:gd name="T4" fmla="*/ 9 w 14"/>
                  <a:gd name="T5" fmla="*/ 39 h 39"/>
                  <a:gd name="T6" fmla="*/ 14 w 14"/>
                  <a:gd name="T7" fmla="*/ 35 h 39"/>
                  <a:gd name="T8" fmla="*/ 14 w 14"/>
                  <a:gd name="T9" fmla="*/ 4 h 39"/>
                  <a:gd name="T10" fmla="*/ 9 w 14"/>
                  <a:gd name="T11" fmla="*/ 0 h 39"/>
                  <a:gd name="T12" fmla="*/ 5 w 14"/>
                  <a:gd name="T13" fmla="*/ 0 h 39"/>
                  <a:gd name="T14" fmla="*/ 0 w 14"/>
                  <a:gd name="T15" fmla="*/ 4 h 39"/>
                  <a:gd name="T16" fmla="*/ 0 w 14"/>
                  <a:gd name="T17"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39">
                    <a:moveTo>
                      <a:pt x="0" y="35"/>
                    </a:moveTo>
                    <a:cubicBezTo>
                      <a:pt x="0" y="37"/>
                      <a:pt x="2" y="39"/>
                      <a:pt x="5" y="39"/>
                    </a:cubicBezTo>
                    <a:cubicBezTo>
                      <a:pt x="9" y="39"/>
                      <a:pt x="9" y="39"/>
                      <a:pt x="9" y="39"/>
                    </a:cubicBezTo>
                    <a:cubicBezTo>
                      <a:pt x="12" y="39"/>
                      <a:pt x="14" y="37"/>
                      <a:pt x="14" y="35"/>
                    </a:cubicBezTo>
                    <a:cubicBezTo>
                      <a:pt x="14" y="4"/>
                      <a:pt x="14" y="4"/>
                      <a:pt x="14" y="4"/>
                    </a:cubicBezTo>
                    <a:cubicBezTo>
                      <a:pt x="14" y="1"/>
                      <a:pt x="12" y="0"/>
                      <a:pt x="9" y="0"/>
                    </a:cubicBezTo>
                    <a:cubicBezTo>
                      <a:pt x="5" y="0"/>
                      <a:pt x="5" y="0"/>
                      <a:pt x="5" y="0"/>
                    </a:cubicBezTo>
                    <a:cubicBezTo>
                      <a:pt x="2" y="0"/>
                      <a:pt x="0" y="1"/>
                      <a:pt x="0" y="4"/>
                    </a:cubicBezTo>
                    <a:lnTo>
                      <a:pt x="0" y="35"/>
                    </a:ln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4" name="任意多边形: 形状 133"/>
              <p:cNvSpPr/>
              <p:nvPr/>
            </p:nvSpPr>
            <p:spPr bwMode="auto">
              <a:xfrm>
                <a:off x="4798" y="1333"/>
                <a:ext cx="27" cy="100"/>
              </a:xfrm>
              <a:custGeom>
                <a:avLst/>
                <a:gdLst>
                  <a:gd name="T0" fmla="*/ 0 w 14"/>
                  <a:gd name="T1" fmla="*/ 47 h 51"/>
                  <a:gd name="T2" fmla="*/ 5 w 14"/>
                  <a:gd name="T3" fmla="*/ 51 h 51"/>
                  <a:gd name="T4" fmla="*/ 9 w 14"/>
                  <a:gd name="T5" fmla="*/ 51 h 51"/>
                  <a:gd name="T6" fmla="*/ 14 w 14"/>
                  <a:gd name="T7" fmla="*/ 47 h 51"/>
                  <a:gd name="T8" fmla="*/ 14 w 14"/>
                  <a:gd name="T9" fmla="*/ 5 h 51"/>
                  <a:gd name="T10" fmla="*/ 9 w 14"/>
                  <a:gd name="T11" fmla="*/ 0 h 51"/>
                  <a:gd name="T12" fmla="*/ 5 w 14"/>
                  <a:gd name="T13" fmla="*/ 0 h 51"/>
                  <a:gd name="T14" fmla="*/ 0 w 14"/>
                  <a:gd name="T15" fmla="*/ 5 h 51"/>
                  <a:gd name="T16" fmla="*/ 0 w 14"/>
                  <a:gd name="T17"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51">
                    <a:moveTo>
                      <a:pt x="0" y="47"/>
                    </a:moveTo>
                    <a:cubicBezTo>
                      <a:pt x="0" y="49"/>
                      <a:pt x="2" y="51"/>
                      <a:pt x="5" y="51"/>
                    </a:cubicBezTo>
                    <a:cubicBezTo>
                      <a:pt x="9" y="51"/>
                      <a:pt x="9" y="51"/>
                      <a:pt x="9" y="51"/>
                    </a:cubicBezTo>
                    <a:cubicBezTo>
                      <a:pt x="12" y="51"/>
                      <a:pt x="14" y="49"/>
                      <a:pt x="14" y="47"/>
                    </a:cubicBezTo>
                    <a:cubicBezTo>
                      <a:pt x="14" y="5"/>
                      <a:pt x="14" y="5"/>
                      <a:pt x="14" y="5"/>
                    </a:cubicBezTo>
                    <a:cubicBezTo>
                      <a:pt x="14" y="2"/>
                      <a:pt x="12" y="0"/>
                      <a:pt x="9" y="0"/>
                    </a:cubicBezTo>
                    <a:cubicBezTo>
                      <a:pt x="5" y="0"/>
                      <a:pt x="5" y="0"/>
                      <a:pt x="5" y="0"/>
                    </a:cubicBezTo>
                    <a:cubicBezTo>
                      <a:pt x="2" y="0"/>
                      <a:pt x="0" y="2"/>
                      <a:pt x="0" y="5"/>
                    </a:cubicBezTo>
                    <a:lnTo>
                      <a:pt x="0" y="47"/>
                    </a:ln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5" name="任意多边形: 形状 134"/>
              <p:cNvSpPr/>
              <p:nvPr/>
            </p:nvSpPr>
            <p:spPr bwMode="auto">
              <a:xfrm>
                <a:off x="4280" y="787"/>
                <a:ext cx="12" cy="30"/>
              </a:xfrm>
              <a:custGeom>
                <a:avLst/>
                <a:gdLst>
                  <a:gd name="T0" fmla="*/ 0 w 6"/>
                  <a:gd name="T1" fmla="*/ 13 h 15"/>
                  <a:gd name="T2" fmla="*/ 2 w 6"/>
                  <a:gd name="T3" fmla="*/ 15 h 15"/>
                  <a:gd name="T4" fmla="*/ 4 w 6"/>
                  <a:gd name="T5" fmla="*/ 15 h 15"/>
                  <a:gd name="T6" fmla="*/ 6 w 6"/>
                  <a:gd name="T7" fmla="*/ 13 h 15"/>
                  <a:gd name="T8" fmla="*/ 6 w 6"/>
                  <a:gd name="T9" fmla="*/ 2 h 15"/>
                  <a:gd name="T10" fmla="*/ 4 w 6"/>
                  <a:gd name="T11" fmla="*/ 0 h 15"/>
                  <a:gd name="T12" fmla="*/ 2 w 6"/>
                  <a:gd name="T13" fmla="*/ 0 h 15"/>
                  <a:gd name="T14" fmla="*/ 0 w 6"/>
                  <a:gd name="T15" fmla="*/ 2 h 15"/>
                  <a:gd name="T16" fmla="*/ 0 w 6"/>
                  <a:gd name="T1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5">
                    <a:moveTo>
                      <a:pt x="0" y="13"/>
                    </a:moveTo>
                    <a:cubicBezTo>
                      <a:pt x="0" y="14"/>
                      <a:pt x="1" y="15"/>
                      <a:pt x="2" y="15"/>
                    </a:cubicBezTo>
                    <a:cubicBezTo>
                      <a:pt x="4" y="15"/>
                      <a:pt x="4" y="15"/>
                      <a:pt x="4" y="15"/>
                    </a:cubicBezTo>
                    <a:cubicBezTo>
                      <a:pt x="5" y="15"/>
                      <a:pt x="6" y="14"/>
                      <a:pt x="6" y="13"/>
                    </a:cubicBezTo>
                    <a:cubicBezTo>
                      <a:pt x="6" y="2"/>
                      <a:pt x="6" y="2"/>
                      <a:pt x="6" y="2"/>
                    </a:cubicBezTo>
                    <a:cubicBezTo>
                      <a:pt x="6" y="1"/>
                      <a:pt x="5" y="0"/>
                      <a:pt x="4" y="0"/>
                    </a:cubicBezTo>
                    <a:cubicBezTo>
                      <a:pt x="2" y="0"/>
                      <a:pt x="2" y="0"/>
                      <a:pt x="2" y="0"/>
                    </a:cubicBezTo>
                    <a:cubicBezTo>
                      <a:pt x="1" y="0"/>
                      <a:pt x="0" y="1"/>
                      <a:pt x="0" y="2"/>
                    </a:cubicBezTo>
                    <a:lnTo>
                      <a:pt x="0" y="13"/>
                    </a:ln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6" name="任意多边形: 形状 135"/>
              <p:cNvSpPr/>
              <p:nvPr/>
            </p:nvSpPr>
            <p:spPr bwMode="auto">
              <a:xfrm>
                <a:off x="4264" y="780"/>
                <a:ext cx="12" cy="37"/>
              </a:xfrm>
              <a:custGeom>
                <a:avLst/>
                <a:gdLst>
                  <a:gd name="T0" fmla="*/ 0 w 6"/>
                  <a:gd name="T1" fmla="*/ 17 h 19"/>
                  <a:gd name="T2" fmla="*/ 2 w 6"/>
                  <a:gd name="T3" fmla="*/ 19 h 19"/>
                  <a:gd name="T4" fmla="*/ 4 w 6"/>
                  <a:gd name="T5" fmla="*/ 19 h 19"/>
                  <a:gd name="T6" fmla="*/ 6 w 6"/>
                  <a:gd name="T7" fmla="*/ 17 h 19"/>
                  <a:gd name="T8" fmla="*/ 6 w 6"/>
                  <a:gd name="T9" fmla="*/ 2 h 19"/>
                  <a:gd name="T10" fmla="*/ 4 w 6"/>
                  <a:gd name="T11" fmla="*/ 0 h 19"/>
                  <a:gd name="T12" fmla="*/ 2 w 6"/>
                  <a:gd name="T13" fmla="*/ 0 h 19"/>
                  <a:gd name="T14" fmla="*/ 0 w 6"/>
                  <a:gd name="T15" fmla="*/ 2 h 19"/>
                  <a:gd name="T16" fmla="*/ 0 w 6"/>
                  <a:gd name="T17"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9">
                    <a:moveTo>
                      <a:pt x="0" y="17"/>
                    </a:moveTo>
                    <a:cubicBezTo>
                      <a:pt x="0" y="18"/>
                      <a:pt x="0" y="19"/>
                      <a:pt x="2" y="19"/>
                    </a:cubicBezTo>
                    <a:cubicBezTo>
                      <a:pt x="4" y="19"/>
                      <a:pt x="4" y="19"/>
                      <a:pt x="4" y="19"/>
                    </a:cubicBezTo>
                    <a:cubicBezTo>
                      <a:pt x="5" y="19"/>
                      <a:pt x="6" y="18"/>
                      <a:pt x="6" y="17"/>
                    </a:cubicBezTo>
                    <a:cubicBezTo>
                      <a:pt x="6" y="2"/>
                      <a:pt x="6" y="2"/>
                      <a:pt x="6" y="2"/>
                    </a:cubicBezTo>
                    <a:cubicBezTo>
                      <a:pt x="6" y="1"/>
                      <a:pt x="5" y="0"/>
                      <a:pt x="4" y="0"/>
                    </a:cubicBezTo>
                    <a:cubicBezTo>
                      <a:pt x="2" y="0"/>
                      <a:pt x="2" y="0"/>
                      <a:pt x="2" y="0"/>
                    </a:cubicBezTo>
                    <a:cubicBezTo>
                      <a:pt x="0" y="0"/>
                      <a:pt x="0" y="1"/>
                      <a:pt x="0" y="2"/>
                    </a:cubicBezTo>
                    <a:lnTo>
                      <a:pt x="0" y="17"/>
                    </a:ln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7" name="任意多边形: 形状 136"/>
              <p:cNvSpPr/>
              <p:nvPr/>
            </p:nvSpPr>
            <p:spPr bwMode="auto">
              <a:xfrm>
                <a:off x="4247" y="770"/>
                <a:ext cx="11" cy="47"/>
              </a:xfrm>
              <a:custGeom>
                <a:avLst/>
                <a:gdLst>
                  <a:gd name="T0" fmla="*/ 0 w 6"/>
                  <a:gd name="T1" fmla="*/ 22 h 24"/>
                  <a:gd name="T2" fmla="*/ 2 w 6"/>
                  <a:gd name="T3" fmla="*/ 24 h 24"/>
                  <a:gd name="T4" fmla="*/ 4 w 6"/>
                  <a:gd name="T5" fmla="*/ 24 h 24"/>
                  <a:gd name="T6" fmla="*/ 6 w 6"/>
                  <a:gd name="T7" fmla="*/ 22 h 24"/>
                  <a:gd name="T8" fmla="*/ 6 w 6"/>
                  <a:gd name="T9" fmla="*/ 2 h 24"/>
                  <a:gd name="T10" fmla="*/ 4 w 6"/>
                  <a:gd name="T11" fmla="*/ 0 h 24"/>
                  <a:gd name="T12" fmla="*/ 2 w 6"/>
                  <a:gd name="T13" fmla="*/ 0 h 24"/>
                  <a:gd name="T14" fmla="*/ 0 w 6"/>
                  <a:gd name="T15" fmla="*/ 2 h 24"/>
                  <a:gd name="T16" fmla="*/ 0 w 6"/>
                  <a:gd name="T17"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4">
                    <a:moveTo>
                      <a:pt x="0" y="22"/>
                    </a:moveTo>
                    <a:cubicBezTo>
                      <a:pt x="0" y="23"/>
                      <a:pt x="1" y="24"/>
                      <a:pt x="2" y="24"/>
                    </a:cubicBezTo>
                    <a:cubicBezTo>
                      <a:pt x="4" y="24"/>
                      <a:pt x="4" y="24"/>
                      <a:pt x="4" y="24"/>
                    </a:cubicBezTo>
                    <a:cubicBezTo>
                      <a:pt x="5" y="24"/>
                      <a:pt x="6" y="23"/>
                      <a:pt x="6" y="22"/>
                    </a:cubicBezTo>
                    <a:cubicBezTo>
                      <a:pt x="6" y="2"/>
                      <a:pt x="6" y="2"/>
                      <a:pt x="6" y="2"/>
                    </a:cubicBezTo>
                    <a:cubicBezTo>
                      <a:pt x="6" y="1"/>
                      <a:pt x="5" y="0"/>
                      <a:pt x="4" y="0"/>
                    </a:cubicBezTo>
                    <a:cubicBezTo>
                      <a:pt x="2" y="0"/>
                      <a:pt x="2" y="0"/>
                      <a:pt x="2" y="0"/>
                    </a:cubicBezTo>
                    <a:cubicBezTo>
                      <a:pt x="1" y="0"/>
                      <a:pt x="0" y="1"/>
                      <a:pt x="0" y="2"/>
                    </a:cubicBezTo>
                    <a:lnTo>
                      <a:pt x="0" y="22"/>
                    </a:ln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8" name="任意多边形: 形状 137"/>
              <p:cNvSpPr/>
              <p:nvPr/>
            </p:nvSpPr>
            <p:spPr bwMode="auto">
              <a:xfrm>
                <a:off x="4604" y="2629"/>
                <a:ext cx="34" cy="75"/>
              </a:xfrm>
              <a:custGeom>
                <a:avLst/>
                <a:gdLst>
                  <a:gd name="T0" fmla="*/ 0 w 17"/>
                  <a:gd name="T1" fmla="*/ 32 h 38"/>
                  <a:gd name="T2" fmla="*/ 6 w 17"/>
                  <a:gd name="T3" fmla="*/ 38 h 38"/>
                  <a:gd name="T4" fmla="*/ 11 w 17"/>
                  <a:gd name="T5" fmla="*/ 38 h 38"/>
                  <a:gd name="T6" fmla="*/ 17 w 17"/>
                  <a:gd name="T7" fmla="*/ 32 h 38"/>
                  <a:gd name="T8" fmla="*/ 17 w 17"/>
                  <a:gd name="T9" fmla="*/ 5 h 38"/>
                  <a:gd name="T10" fmla="*/ 11 w 17"/>
                  <a:gd name="T11" fmla="*/ 0 h 38"/>
                  <a:gd name="T12" fmla="*/ 6 w 17"/>
                  <a:gd name="T13" fmla="*/ 0 h 38"/>
                  <a:gd name="T14" fmla="*/ 0 w 17"/>
                  <a:gd name="T15" fmla="*/ 5 h 38"/>
                  <a:gd name="T16" fmla="*/ 0 w 17"/>
                  <a:gd name="T17"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8">
                    <a:moveTo>
                      <a:pt x="0" y="32"/>
                    </a:moveTo>
                    <a:cubicBezTo>
                      <a:pt x="0" y="35"/>
                      <a:pt x="3" y="38"/>
                      <a:pt x="6" y="38"/>
                    </a:cubicBezTo>
                    <a:cubicBezTo>
                      <a:pt x="11" y="38"/>
                      <a:pt x="11" y="38"/>
                      <a:pt x="11" y="38"/>
                    </a:cubicBezTo>
                    <a:cubicBezTo>
                      <a:pt x="14" y="38"/>
                      <a:pt x="17" y="35"/>
                      <a:pt x="17" y="32"/>
                    </a:cubicBezTo>
                    <a:cubicBezTo>
                      <a:pt x="17" y="5"/>
                      <a:pt x="17" y="5"/>
                      <a:pt x="17" y="5"/>
                    </a:cubicBezTo>
                    <a:cubicBezTo>
                      <a:pt x="17" y="2"/>
                      <a:pt x="14" y="0"/>
                      <a:pt x="11" y="0"/>
                    </a:cubicBezTo>
                    <a:cubicBezTo>
                      <a:pt x="6" y="0"/>
                      <a:pt x="6" y="0"/>
                      <a:pt x="6" y="0"/>
                    </a:cubicBezTo>
                    <a:cubicBezTo>
                      <a:pt x="3" y="0"/>
                      <a:pt x="0" y="2"/>
                      <a:pt x="0" y="5"/>
                    </a:cubicBezTo>
                    <a:lnTo>
                      <a:pt x="0" y="32"/>
                    </a:ln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9" name="任意多边形: 形状 138"/>
              <p:cNvSpPr/>
              <p:nvPr/>
            </p:nvSpPr>
            <p:spPr bwMode="auto">
              <a:xfrm>
                <a:off x="4561" y="2608"/>
                <a:ext cx="32" cy="96"/>
              </a:xfrm>
              <a:custGeom>
                <a:avLst/>
                <a:gdLst>
                  <a:gd name="T0" fmla="*/ 0 w 16"/>
                  <a:gd name="T1" fmla="*/ 43 h 49"/>
                  <a:gd name="T2" fmla="*/ 5 w 16"/>
                  <a:gd name="T3" fmla="*/ 49 h 49"/>
                  <a:gd name="T4" fmla="*/ 11 w 16"/>
                  <a:gd name="T5" fmla="*/ 49 h 49"/>
                  <a:gd name="T6" fmla="*/ 16 w 16"/>
                  <a:gd name="T7" fmla="*/ 43 h 49"/>
                  <a:gd name="T8" fmla="*/ 16 w 16"/>
                  <a:gd name="T9" fmla="*/ 6 h 49"/>
                  <a:gd name="T10" fmla="*/ 10 w 16"/>
                  <a:gd name="T11" fmla="*/ 0 h 49"/>
                  <a:gd name="T12" fmla="*/ 5 w 16"/>
                  <a:gd name="T13" fmla="*/ 0 h 49"/>
                  <a:gd name="T14" fmla="*/ 0 w 16"/>
                  <a:gd name="T15" fmla="*/ 6 h 49"/>
                  <a:gd name="T16" fmla="*/ 0 w 16"/>
                  <a:gd name="T17" fmla="*/ 4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49">
                    <a:moveTo>
                      <a:pt x="0" y="43"/>
                    </a:moveTo>
                    <a:cubicBezTo>
                      <a:pt x="0" y="46"/>
                      <a:pt x="2" y="49"/>
                      <a:pt x="5" y="49"/>
                    </a:cubicBezTo>
                    <a:cubicBezTo>
                      <a:pt x="11" y="49"/>
                      <a:pt x="11" y="49"/>
                      <a:pt x="11" y="49"/>
                    </a:cubicBezTo>
                    <a:cubicBezTo>
                      <a:pt x="13" y="49"/>
                      <a:pt x="16" y="46"/>
                      <a:pt x="16" y="43"/>
                    </a:cubicBezTo>
                    <a:cubicBezTo>
                      <a:pt x="16" y="6"/>
                      <a:pt x="16" y="6"/>
                      <a:pt x="16" y="6"/>
                    </a:cubicBezTo>
                    <a:cubicBezTo>
                      <a:pt x="16" y="3"/>
                      <a:pt x="13" y="0"/>
                      <a:pt x="10" y="0"/>
                    </a:cubicBezTo>
                    <a:cubicBezTo>
                      <a:pt x="5" y="0"/>
                      <a:pt x="5" y="0"/>
                      <a:pt x="5" y="0"/>
                    </a:cubicBezTo>
                    <a:cubicBezTo>
                      <a:pt x="2" y="0"/>
                      <a:pt x="0" y="3"/>
                      <a:pt x="0" y="6"/>
                    </a:cubicBezTo>
                    <a:lnTo>
                      <a:pt x="0" y="43"/>
                    </a:ln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0" name="任意多边形: 形状 139"/>
              <p:cNvSpPr/>
              <p:nvPr/>
            </p:nvSpPr>
            <p:spPr bwMode="auto">
              <a:xfrm>
                <a:off x="4515" y="2582"/>
                <a:ext cx="33" cy="122"/>
              </a:xfrm>
              <a:custGeom>
                <a:avLst/>
                <a:gdLst>
                  <a:gd name="T0" fmla="*/ 0 w 17"/>
                  <a:gd name="T1" fmla="*/ 56 h 62"/>
                  <a:gd name="T2" fmla="*/ 6 w 17"/>
                  <a:gd name="T3" fmla="*/ 62 h 62"/>
                  <a:gd name="T4" fmla="*/ 11 w 17"/>
                  <a:gd name="T5" fmla="*/ 62 h 62"/>
                  <a:gd name="T6" fmla="*/ 17 w 17"/>
                  <a:gd name="T7" fmla="*/ 56 h 62"/>
                  <a:gd name="T8" fmla="*/ 16 w 17"/>
                  <a:gd name="T9" fmla="*/ 5 h 62"/>
                  <a:gd name="T10" fmla="*/ 11 w 17"/>
                  <a:gd name="T11" fmla="*/ 0 h 62"/>
                  <a:gd name="T12" fmla="*/ 6 w 17"/>
                  <a:gd name="T13" fmla="*/ 0 h 62"/>
                  <a:gd name="T14" fmla="*/ 0 w 17"/>
                  <a:gd name="T15" fmla="*/ 5 h 62"/>
                  <a:gd name="T16" fmla="*/ 0 w 17"/>
                  <a:gd name="T17" fmla="*/ 5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62">
                    <a:moveTo>
                      <a:pt x="0" y="56"/>
                    </a:moveTo>
                    <a:cubicBezTo>
                      <a:pt x="0" y="59"/>
                      <a:pt x="3" y="62"/>
                      <a:pt x="6" y="62"/>
                    </a:cubicBezTo>
                    <a:cubicBezTo>
                      <a:pt x="11" y="62"/>
                      <a:pt x="11" y="62"/>
                      <a:pt x="11" y="62"/>
                    </a:cubicBezTo>
                    <a:cubicBezTo>
                      <a:pt x="14" y="62"/>
                      <a:pt x="17" y="59"/>
                      <a:pt x="17" y="56"/>
                    </a:cubicBezTo>
                    <a:cubicBezTo>
                      <a:pt x="16" y="5"/>
                      <a:pt x="16" y="5"/>
                      <a:pt x="16" y="5"/>
                    </a:cubicBezTo>
                    <a:cubicBezTo>
                      <a:pt x="16" y="2"/>
                      <a:pt x="14" y="0"/>
                      <a:pt x="11" y="0"/>
                    </a:cubicBezTo>
                    <a:cubicBezTo>
                      <a:pt x="6" y="0"/>
                      <a:pt x="6" y="0"/>
                      <a:pt x="6" y="0"/>
                    </a:cubicBezTo>
                    <a:cubicBezTo>
                      <a:pt x="3" y="0"/>
                      <a:pt x="0" y="2"/>
                      <a:pt x="0" y="5"/>
                    </a:cubicBezTo>
                    <a:lnTo>
                      <a:pt x="0" y="56"/>
                    </a:ln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1" name="任意多边形: 形状 140"/>
              <p:cNvSpPr/>
              <p:nvPr/>
            </p:nvSpPr>
            <p:spPr bwMode="auto">
              <a:xfrm>
                <a:off x="4399" y="2862"/>
                <a:ext cx="159" cy="158"/>
              </a:xfrm>
              <a:custGeom>
                <a:avLst/>
                <a:gdLst>
                  <a:gd name="T0" fmla="*/ 40 w 81"/>
                  <a:gd name="T1" fmla="*/ 1 h 81"/>
                  <a:gd name="T2" fmla="*/ 1 w 81"/>
                  <a:gd name="T3" fmla="*/ 41 h 81"/>
                  <a:gd name="T4" fmla="*/ 41 w 81"/>
                  <a:gd name="T5" fmla="*/ 80 h 81"/>
                  <a:gd name="T6" fmla="*/ 80 w 81"/>
                  <a:gd name="T7" fmla="*/ 40 h 81"/>
                  <a:gd name="T8" fmla="*/ 40 w 81"/>
                  <a:gd name="T9" fmla="*/ 1 h 81"/>
                  <a:gd name="T10" fmla="*/ 41 w 81"/>
                  <a:gd name="T11" fmla="*/ 72 h 81"/>
                  <a:gd name="T12" fmla="*/ 9 w 81"/>
                  <a:gd name="T13" fmla="*/ 41 h 81"/>
                  <a:gd name="T14" fmla="*/ 40 w 81"/>
                  <a:gd name="T15" fmla="*/ 9 h 81"/>
                  <a:gd name="T16" fmla="*/ 72 w 81"/>
                  <a:gd name="T17" fmla="*/ 40 h 81"/>
                  <a:gd name="T18" fmla="*/ 41 w 81"/>
                  <a:gd name="T19" fmla="*/ 7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1">
                    <a:moveTo>
                      <a:pt x="40" y="1"/>
                    </a:moveTo>
                    <a:cubicBezTo>
                      <a:pt x="18" y="1"/>
                      <a:pt x="0" y="19"/>
                      <a:pt x="1" y="41"/>
                    </a:cubicBezTo>
                    <a:cubicBezTo>
                      <a:pt x="1" y="63"/>
                      <a:pt x="20" y="81"/>
                      <a:pt x="41" y="80"/>
                    </a:cubicBezTo>
                    <a:cubicBezTo>
                      <a:pt x="63" y="80"/>
                      <a:pt x="81" y="61"/>
                      <a:pt x="80" y="40"/>
                    </a:cubicBezTo>
                    <a:cubicBezTo>
                      <a:pt x="80" y="18"/>
                      <a:pt x="62" y="0"/>
                      <a:pt x="40" y="1"/>
                    </a:cubicBezTo>
                    <a:close/>
                    <a:moveTo>
                      <a:pt x="41" y="72"/>
                    </a:moveTo>
                    <a:cubicBezTo>
                      <a:pt x="24" y="73"/>
                      <a:pt x="9" y="59"/>
                      <a:pt x="9" y="41"/>
                    </a:cubicBezTo>
                    <a:cubicBezTo>
                      <a:pt x="8" y="24"/>
                      <a:pt x="22" y="9"/>
                      <a:pt x="40" y="9"/>
                    </a:cubicBezTo>
                    <a:cubicBezTo>
                      <a:pt x="57" y="8"/>
                      <a:pt x="72" y="22"/>
                      <a:pt x="72" y="40"/>
                    </a:cubicBezTo>
                    <a:cubicBezTo>
                      <a:pt x="73" y="57"/>
                      <a:pt x="59" y="72"/>
                      <a:pt x="41" y="72"/>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2" name="任意多边形: 形状 141"/>
              <p:cNvSpPr/>
              <p:nvPr/>
            </p:nvSpPr>
            <p:spPr bwMode="auto">
              <a:xfrm>
                <a:off x="4436" y="2903"/>
                <a:ext cx="84" cy="76"/>
              </a:xfrm>
              <a:custGeom>
                <a:avLst/>
                <a:gdLst>
                  <a:gd name="T0" fmla="*/ 27 w 43"/>
                  <a:gd name="T1" fmla="*/ 32 h 39"/>
                  <a:gd name="T2" fmla="*/ 16 w 43"/>
                  <a:gd name="T3" fmla="*/ 27 h 39"/>
                  <a:gd name="T4" fmla="*/ 25 w 43"/>
                  <a:gd name="T5" fmla="*/ 26 h 39"/>
                  <a:gd name="T6" fmla="*/ 28 w 43"/>
                  <a:gd name="T7" fmla="*/ 24 h 39"/>
                  <a:gd name="T8" fmla="*/ 25 w 43"/>
                  <a:gd name="T9" fmla="*/ 21 h 39"/>
                  <a:gd name="T10" fmla="*/ 15 w 43"/>
                  <a:gd name="T11" fmla="*/ 21 h 39"/>
                  <a:gd name="T12" fmla="*/ 14 w 43"/>
                  <a:gd name="T13" fmla="*/ 20 h 39"/>
                  <a:gd name="T14" fmla="*/ 14 w 43"/>
                  <a:gd name="T15" fmla="*/ 18 h 39"/>
                  <a:gd name="T16" fmla="*/ 25 w 43"/>
                  <a:gd name="T17" fmla="*/ 18 h 39"/>
                  <a:gd name="T18" fmla="*/ 28 w 43"/>
                  <a:gd name="T19" fmla="*/ 15 h 39"/>
                  <a:gd name="T20" fmla="*/ 25 w 43"/>
                  <a:gd name="T21" fmla="*/ 12 h 39"/>
                  <a:gd name="T22" fmla="*/ 16 w 43"/>
                  <a:gd name="T23" fmla="*/ 13 h 39"/>
                  <a:gd name="T24" fmla="*/ 27 w 43"/>
                  <a:gd name="T25" fmla="*/ 6 h 39"/>
                  <a:gd name="T26" fmla="*/ 35 w 43"/>
                  <a:gd name="T27" fmla="*/ 9 h 39"/>
                  <a:gd name="T28" fmla="*/ 42 w 43"/>
                  <a:gd name="T29" fmla="*/ 9 h 39"/>
                  <a:gd name="T30" fmla="*/ 26 w 43"/>
                  <a:gd name="T31" fmla="*/ 0 h 39"/>
                  <a:gd name="T32" fmla="*/ 9 w 43"/>
                  <a:gd name="T33" fmla="*/ 13 h 39"/>
                  <a:gd name="T34" fmla="*/ 3 w 43"/>
                  <a:gd name="T35" fmla="*/ 13 h 39"/>
                  <a:gd name="T36" fmla="*/ 0 w 43"/>
                  <a:gd name="T37" fmla="*/ 15 h 39"/>
                  <a:gd name="T38" fmla="*/ 3 w 43"/>
                  <a:gd name="T39" fmla="*/ 18 h 39"/>
                  <a:gd name="T40" fmla="*/ 8 w 43"/>
                  <a:gd name="T41" fmla="*/ 18 h 39"/>
                  <a:gd name="T42" fmla="*/ 8 w 43"/>
                  <a:gd name="T43" fmla="*/ 20 h 39"/>
                  <a:gd name="T44" fmla="*/ 8 w 43"/>
                  <a:gd name="T45" fmla="*/ 22 h 39"/>
                  <a:gd name="T46" fmla="*/ 3 w 43"/>
                  <a:gd name="T47" fmla="*/ 22 h 39"/>
                  <a:gd name="T48" fmla="*/ 1 w 43"/>
                  <a:gd name="T49" fmla="*/ 24 h 39"/>
                  <a:gd name="T50" fmla="*/ 3 w 43"/>
                  <a:gd name="T51" fmla="*/ 27 h 39"/>
                  <a:gd name="T52" fmla="*/ 10 w 43"/>
                  <a:gd name="T53" fmla="*/ 27 h 39"/>
                  <a:gd name="T54" fmla="*/ 27 w 43"/>
                  <a:gd name="T55" fmla="*/ 38 h 39"/>
                  <a:gd name="T56" fmla="*/ 43 w 43"/>
                  <a:gd name="T57" fmla="*/ 29 h 39"/>
                  <a:gd name="T58" fmla="*/ 35 w 43"/>
                  <a:gd name="T59" fmla="*/ 29 h 39"/>
                  <a:gd name="T60" fmla="*/ 27 w 43"/>
                  <a:gd name="T61" fmla="*/ 3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 h="39">
                    <a:moveTo>
                      <a:pt x="27" y="32"/>
                    </a:moveTo>
                    <a:cubicBezTo>
                      <a:pt x="23" y="32"/>
                      <a:pt x="19" y="30"/>
                      <a:pt x="16" y="27"/>
                    </a:cubicBezTo>
                    <a:cubicBezTo>
                      <a:pt x="25" y="26"/>
                      <a:pt x="25" y="26"/>
                      <a:pt x="25" y="26"/>
                    </a:cubicBezTo>
                    <a:cubicBezTo>
                      <a:pt x="27" y="26"/>
                      <a:pt x="28" y="25"/>
                      <a:pt x="28" y="24"/>
                    </a:cubicBezTo>
                    <a:cubicBezTo>
                      <a:pt x="28" y="22"/>
                      <a:pt x="27" y="21"/>
                      <a:pt x="25" y="21"/>
                    </a:cubicBezTo>
                    <a:cubicBezTo>
                      <a:pt x="15" y="21"/>
                      <a:pt x="15" y="21"/>
                      <a:pt x="15" y="21"/>
                    </a:cubicBezTo>
                    <a:cubicBezTo>
                      <a:pt x="14" y="21"/>
                      <a:pt x="14" y="20"/>
                      <a:pt x="14" y="20"/>
                    </a:cubicBezTo>
                    <a:cubicBezTo>
                      <a:pt x="14" y="19"/>
                      <a:pt x="14" y="18"/>
                      <a:pt x="14" y="18"/>
                    </a:cubicBezTo>
                    <a:cubicBezTo>
                      <a:pt x="25" y="18"/>
                      <a:pt x="25" y="18"/>
                      <a:pt x="25" y="18"/>
                    </a:cubicBezTo>
                    <a:cubicBezTo>
                      <a:pt x="26" y="18"/>
                      <a:pt x="28" y="16"/>
                      <a:pt x="28" y="15"/>
                    </a:cubicBezTo>
                    <a:cubicBezTo>
                      <a:pt x="28" y="13"/>
                      <a:pt x="26" y="12"/>
                      <a:pt x="25" y="12"/>
                    </a:cubicBezTo>
                    <a:cubicBezTo>
                      <a:pt x="16" y="13"/>
                      <a:pt x="16" y="13"/>
                      <a:pt x="16" y="13"/>
                    </a:cubicBezTo>
                    <a:cubicBezTo>
                      <a:pt x="18" y="9"/>
                      <a:pt x="22" y="6"/>
                      <a:pt x="27" y="6"/>
                    </a:cubicBezTo>
                    <a:cubicBezTo>
                      <a:pt x="30" y="6"/>
                      <a:pt x="32" y="7"/>
                      <a:pt x="35" y="9"/>
                    </a:cubicBezTo>
                    <a:cubicBezTo>
                      <a:pt x="42" y="9"/>
                      <a:pt x="42" y="9"/>
                      <a:pt x="42" y="9"/>
                    </a:cubicBezTo>
                    <a:cubicBezTo>
                      <a:pt x="39" y="4"/>
                      <a:pt x="33" y="0"/>
                      <a:pt x="26" y="0"/>
                    </a:cubicBezTo>
                    <a:cubicBezTo>
                      <a:pt x="19" y="0"/>
                      <a:pt x="12" y="6"/>
                      <a:pt x="9" y="13"/>
                    </a:cubicBezTo>
                    <a:cubicBezTo>
                      <a:pt x="3" y="13"/>
                      <a:pt x="3" y="13"/>
                      <a:pt x="3" y="13"/>
                    </a:cubicBezTo>
                    <a:cubicBezTo>
                      <a:pt x="2" y="13"/>
                      <a:pt x="0" y="14"/>
                      <a:pt x="0" y="15"/>
                    </a:cubicBezTo>
                    <a:cubicBezTo>
                      <a:pt x="0" y="17"/>
                      <a:pt x="2" y="18"/>
                      <a:pt x="3" y="18"/>
                    </a:cubicBezTo>
                    <a:cubicBezTo>
                      <a:pt x="8" y="18"/>
                      <a:pt x="8" y="18"/>
                      <a:pt x="8" y="18"/>
                    </a:cubicBezTo>
                    <a:cubicBezTo>
                      <a:pt x="8" y="19"/>
                      <a:pt x="8" y="19"/>
                      <a:pt x="8" y="20"/>
                    </a:cubicBezTo>
                    <a:cubicBezTo>
                      <a:pt x="8" y="20"/>
                      <a:pt x="8" y="21"/>
                      <a:pt x="8" y="22"/>
                    </a:cubicBezTo>
                    <a:cubicBezTo>
                      <a:pt x="3" y="22"/>
                      <a:pt x="3" y="22"/>
                      <a:pt x="3" y="22"/>
                    </a:cubicBezTo>
                    <a:cubicBezTo>
                      <a:pt x="2" y="22"/>
                      <a:pt x="1" y="23"/>
                      <a:pt x="1" y="24"/>
                    </a:cubicBezTo>
                    <a:cubicBezTo>
                      <a:pt x="1" y="26"/>
                      <a:pt x="2" y="27"/>
                      <a:pt x="3" y="27"/>
                    </a:cubicBezTo>
                    <a:cubicBezTo>
                      <a:pt x="10" y="27"/>
                      <a:pt x="10" y="27"/>
                      <a:pt x="10" y="27"/>
                    </a:cubicBezTo>
                    <a:cubicBezTo>
                      <a:pt x="13" y="34"/>
                      <a:pt x="19" y="39"/>
                      <a:pt x="27" y="38"/>
                    </a:cubicBezTo>
                    <a:cubicBezTo>
                      <a:pt x="34" y="38"/>
                      <a:pt x="40" y="35"/>
                      <a:pt x="43" y="29"/>
                    </a:cubicBezTo>
                    <a:cubicBezTo>
                      <a:pt x="35" y="29"/>
                      <a:pt x="35" y="29"/>
                      <a:pt x="35" y="29"/>
                    </a:cubicBezTo>
                    <a:cubicBezTo>
                      <a:pt x="33" y="31"/>
                      <a:pt x="30" y="32"/>
                      <a:pt x="27" y="32"/>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3" name="任意多边形: 形状 142"/>
              <p:cNvSpPr/>
              <p:nvPr/>
            </p:nvSpPr>
            <p:spPr bwMode="auto">
              <a:xfrm>
                <a:off x="3953" y="2893"/>
                <a:ext cx="71" cy="73"/>
              </a:xfrm>
              <a:custGeom>
                <a:avLst/>
                <a:gdLst>
                  <a:gd name="T0" fmla="*/ 18 w 36"/>
                  <a:gd name="T1" fmla="*/ 1 h 37"/>
                  <a:gd name="T2" fmla="*/ 0 w 36"/>
                  <a:gd name="T3" fmla="*/ 19 h 37"/>
                  <a:gd name="T4" fmla="*/ 18 w 36"/>
                  <a:gd name="T5" fmla="*/ 36 h 37"/>
                  <a:gd name="T6" fmla="*/ 36 w 36"/>
                  <a:gd name="T7" fmla="*/ 18 h 37"/>
                  <a:gd name="T8" fmla="*/ 18 w 36"/>
                  <a:gd name="T9" fmla="*/ 1 h 37"/>
                  <a:gd name="T10" fmla="*/ 18 w 36"/>
                  <a:gd name="T11" fmla="*/ 33 h 37"/>
                  <a:gd name="T12" fmla="*/ 4 w 36"/>
                  <a:gd name="T13" fmla="*/ 19 h 37"/>
                  <a:gd name="T14" fmla="*/ 18 w 36"/>
                  <a:gd name="T15" fmla="*/ 4 h 37"/>
                  <a:gd name="T16" fmla="*/ 32 w 36"/>
                  <a:gd name="T17" fmla="*/ 18 h 37"/>
                  <a:gd name="T18" fmla="*/ 18 w 36"/>
                  <a:gd name="T19" fmla="*/ 3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7">
                    <a:moveTo>
                      <a:pt x="18" y="1"/>
                    </a:moveTo>
                    <a:cubicBezTo>
                      <a:pt x="8" y="1"/>
                      <a:pt x="0" y="9"/>
                      <a:pt x="0" y="19"/>
                    </a:cubicBezTo>
                    <a:cubicBezTo>
                      <a:pt x="0" y="29"/>
                      <a:pt x="9" y="37"/>
                      <a:pt x="18" y="36"/>
                    </a:cubicBezTo>
                    <a:cubicBezTo>
                      <a:pt x="28" y="36"/>
                      <a:pt x="36" y="28"/>
                      <a:pt x="36" y="18"/>
                    </a:cubicBezTo>
                    <a:cubicBezTo>
                      <a:pt x="36" y="8"/>
                      <a:pt x="27" y="0"/>
                      <a:pt x="18" y="1"/>
                    </a:cubicBezTo>
                    <a:close/>
                    <a:moveTo>
                      <a:pt x="18" y="33"/>
                    </a:moveTo>
                    <a:cubicBezTo>
                      <a:pt x="10" y="33"/>
                      <a:pt x="4" y="27"/>
                      <a:pt x="4" y="19"/>
                    </a:cubicBezTo>
                    <a:cubicBezTo>
                      <a:pt x="3" y="11"/>
                      <a:pt x="10" y="4"/>
                      <a:pt x="18" y="4"/>
                    </a:cubicBezTo>
                    <a:cubicBezTo>
                      <a:pt x="26" y="4"/>
                      <a:pt x="32" y="10"/>
                      <a:pt x="32" y="18"/>
                    </a:cubicBezTo>
                    <a:cubicBezTo>
                      <a:pt x="33" y="26"/>
                      <a:pt x="26" y="33"/>
                      <a:pt x="18" y="33"/>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4" name="任意多边形: 形状 143"/>
              <p:cNvSpPr/>
              <p:nvPr/>
            </p:nvSpPr>
            <p:spPr bwMode="auto">
              <a:xfrm>
                <a:off x="3969" y="2913"/>
                <a:ext cx="39" cy="33"/>
              </a:xfrm>
              <a:custGeom>
                <a:avLst/>
                <a:gdLst>
                  <a:gd name="T0" fmla="*/ 13 w 20"/>
                  <a:gd name="T1" fmla="*/ 14 h 17"/>
                  <a:gd name="T2" fmla="*/ 8 w 20"/>
                  <a:gd name="T3" fmla="*/ 12 h 17"/>
                  <a:gd name="T4" fmla="*/ 12 w 20"/>
                  <a:gd name="T5" fmla="*/ 12 h 17"/>
                  <a:gd name="T6" fmla="*/ 13 w 20"/>
                  <a:gd name="T7" fmla="*/ 10 h 17"/>
                  <a:gd name="T8" fmla="*/ 12 w 20"/>
                  <a:gd name="T9" fmla="*/ 9 h 17"/>
                  <a:gd name="T10" fmla="*/ 7 w 20"/>
                  <a:gd name="T11" fmla="*/ 9 h 17"/>
                  <a:gd name="T12" fmla="*/ 7 w 20"/>
                  <a:gd name="T13" fmla="*/ 9 h 17"/>
                  <a:gd name="T14" fmla="*/ 7 w 20"/>
                  <a:gd name="T15" fmla="*/ 8 h 17"/>
                  <a:gd name="T16" fmla="*/ 12 w 20"/>
                  <a:gd name="T17" fmla="*/ 8 h 17"/>
                  <a:gd name="T18" fmla="*/ 13 w 20"/>
                  <a:gd name="T19" fmla="*/ 6 h 17"/>
                  <a:gd name="T20" fmla="*/ 12 w 20"/>
                  <a:gd name="T21" fmla="*/ 5 h 17"/>
                  <a:gd name="T22" fmla="*/ 8 w 20"/>
                  <a:gd name="T23" fmla="*/ 5 h 17"/>
                  <a:gd name="T24" fmla="*/ 12 w 20"/>
                  <a:gd name="T25" fmla="*/ 2 h 17"/>
                  <a:gd name="T26" fmla="*/ 16 w 20"/>
                  <a:gd name="T27" fmla="*/ 4 h 17"/>
                  <a:gd name="T28" fmla="*/ 19 w 20"/>
                  <a:gd name="T29" fmla="*/ 4 h 17"/>
                  <a:gd name="T30" fmla="*/ 12 w 20"/>
                  <a:gd name="T31" fmla="*/ 0 h 17"/>
                  <a:gd name="T32" fmla="*/ 5 w 20"/>
                  <a:gd name="T33" fmla="*/ 5 h 17"/>
                  <a:gd name="T34" fmla="*/ 2 w 20"/>
                  <a:gd name="T35" fmla="*/ 5 h 17"/>
                  <a:gd name="T36" fmla="*/ 0 w 20"/>
                  <a:gd name="T37" fmla="*/ 7 h 17"/>
                  <a:gd name="T38" fmla="*/ 2 w 20"/>
                  <a:gd name="T39" fmla="*/ 8 h 17"/>
                  <a:gd name="T40" fmla="*/ 4 w 20"/>
                  <a:gd name="T41" fmla="*/ 8 h 17"/>
                  <a:gd name="T42" fmla="*/ 4 w 20"/>
                  <a:gd name="T43" fmla="*/ 9 h 17"/>
                  <a:gd name="T44" fmla="*/ 4 w 20"/>
                  <a:gd name="T45" fmla="*/ 9 h 17"/>
                  <a:gd name="T46" fmla="*/ 2 w 20"/>
                  <a:gd name="T47" fmla="*/ 9 h 17"/>
                  <a:gd name="T48" fmla="*/ 1 w 20"/>
                  <a:gd name="T49" fmla="*/ 11 h 17"/>
                  <a:gd name="T50" fmla="*/ 2 w 20"/>
                  <a:gd name="T51" fmla="*/ 12 h 17"/>
                  <a:gd name="T52" fmla="*/ 5 w 20"/>
                  <a:gd name="T53" fmla="*/ 12 h 17"/>
                  <a:gd name="T54" fmla="*/ 13 w 20"/>
                  <a:gd name="T55" fmla="*/ 17 h 17"/>
                  <a:gd name="T56" fmla="*/ 20 w 20"/>
                  <a:gd name="T57" fmla="*/ 13 h 17"/>
                  <a:gd name="T58" fmla="*/ 16 w 20"/>
                  <a:gd name="T59" fmla="*/ 13 h 17"/>
                  <a:gd name="T60" fmla="*/ 13 w 20"/>
                  <a:gd name="T61" fmla="*/ 1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 h="17">
                    <a:moveTo>
                      <a:pt x="13" y="14"/>
                    </a:moveTo>
                    <a:cubicBezTo>
                      <a:pt x="11" y="14"/>
                      <a:pt x="9" y="13"/>
                      <a:pt x="8" y="12"/>
                    </a:cubicBezTo>
                    <a:cubicBezTo>
                      <a:pt x="12" y="12"/>
                      <a:pt x="12" y="12"/>
                      <a:pt x="12" y="12"/>
                    </a:cubicBezTo>
                    <a:cubicBezTo>
                      <a:pt x="12" y="12"/>
                      <a:pt x="13" y="11"/>
                      <a:pt x="13" y="10"/>
                    </a:cubicBezTo>
                    <a:cubicBezTo>
                      <a:pt x="13" y="10"/>
                      <a:pt x="12" y="9"/>
                      <a:pt x="12" y="9"/>
                    </a:cubicBezTo>
                    <a:cubicBezTo>
                      <a:pt x="7" y="9"/>
                      <a:pt x="7" y="9"/>
                      <a:pt x="7" y="9"/>
                    </a:cubicBezTo>
                    <a:cubicBezTo>
                      <a:pt x="7" y="9"/>
                      <a:pt x="7" y="9"/>
                      <a:pt x="7" y="9"/>
                    </a:cubicBezTo>
                    <a:cubicBezTo>
                      <a:pt x="7" y="8"/>
                      <a:pt x="7" y="8"/>
                      <a:pt x="7" y="8"/>
                    </a:cubicBezTo>
                    <a:cubicBezTo>
                      <a:pt x="12" y="8"/>
                      <a:pt x="12" y="8"/>
                      <a:pt x="12" y="8"/>
                    </a:cubicBezTo>
                    <a:cubicBezTo>
                      <a:pt x="12" y="8"/>
                      <a:pt x="13" y="7"/>
                      <a:pt x="13" y="6"/>
                    </a:cubicBezTo>
                    <a:cubicBezTo>
                      <a:pt x="13" y="6"/>
                      <a:pt x="12" y="5"/>
                      <a:pt x="12" y="5"/>
                    </a:cubicBezTo>
                    <a:cubicBezTo>
                      <a:pt x="8" y="5"/>
                      <a:pt x="8" y="5"/>
                      <a:pt x="8" y="5"/>
                    </a:cubicBezTo>
                    <a:cubicBezTo>
                      <a:pt x="9" y="4"/>
                      <a:pt x="10" y="3"/>
                      <a:pt x="12" y="2"/>
                    </a:cubicBezTo>
                    <a:cubicBezTo>
                      <a:pt x="14" y="2"/>
                      <a:pt x="15" y="3"/>
                      <a:pt x="16" y="4"/>
                    </a:cubicBezTo>
                    <a:cubicBezTo>
                      <a:pt x="19" y="4"/>
                      <a:pt x="19" y="4"/>
                      <a:pt x="19" y="4"/>
                    </a:cubicBezTo>
                    <a:cubicBezTo>
                      <a:pt x="18" y="1"/>
                      <a:pt x="15" y="0"/>
                      <a:pt x="12" y="0"/>
                    </a:cubicBezTo>
                    <a:cubicBezTo>
                      <a:pt x="9" y="0"/>
                      <a:pt x="6" y="2"/>
                      <a:pt x="5" y="5"/>
                    </a:cubicBezTo>
                    <a:cubicBezTo>
                      <a:pt x="2" y="5"/>
                      <a:pt x="2" y="5"/>
                      <a:pt x="2" y="5"/>
                    </a:cubicBezTo>
                    <a:cubicBezTo>
                      <a:pt x="1" y="5"/>
                      <a:pt x="0" y="6"/>
                      <a:pt x="0" y="7"/>
                    </a:cubicBezTo>
                    <a:cubicBezTo>
                      <a:pt x="0" y="7"/>
                      <a:pt x="1" y="8"/>
                      <a:pt x="2" y="8"/>
                    </a:cubicBezTo>
                    <a:cubicBezTo>
                      <a:pt x="4" y="8"/>
                      <a:pt x="4" y="8"/>
                      <a:pt x="4" y="8"/>
                    </a:cubicBezTo>
                    <a:cubicBezTo>
                      <a:pt x="4" y="8"/>
                      <a:pt x="4" y="8"/>
                      <a:pt x="4" y="9"/>
                    </a:cubicBezTo>
                    <a:cubicBezTo>
                      <a:pt x="4" y="9"/>
                      <a:pt x="4" y="9"/>
                      <a:pt x="4" y="9"/>
                    </a:cubicBezTo>
                    <a:cubicBezTo>
                      <a:pt x="2" y="9"/>
                      <a:pt x="2" y="9"/>
                      <a:pt x="2" y="9"/>
                    </a:cubicBezTo>
                    <a:cubicBezTo>
                      <a:pt x="1" y="9"/>
                      <a:pt x="1" y="10"/>
                      <a:pt x="1" y="11"/>
                    </a:cubicBezTo>
                    <a:cubicBezTo>
                      <a:pt x="1" y="11"/>
                      <a:pt x="1" y="12"/>
                      <a:pt x="2" y="12"/>
                    </a:cubicBezTo>
                    <a:cubicBezTo>
                      <a:pt x="5" y="12"/>
                      <a:pt x="5" y="12"/>
                      <a:pt x="5" y="12"/>
                    </a:cubicBezTo>
                    <a:cubicBezTo>
                      <a:pt x="6" y="15"/>
                      <a:pt x="9" y="17"/>
                      <a:pt x="13" y="17"/>
                    </a:cubicBezTo>
                    <a:cubicBezTo>
                      <a:pt x="16" y="17"/>
                      <a:pt x="18" y="15"/>
                      <a:pt x="20" y="13"/>
                    </a:cubicBezTo>
                    <a:cubicBezTo>
                      <a:pt x="16" y="13"/>
                      <a:pt x="16" y="13"/>
                      <a:pt x="16" y="13"/>
                    </a:cubicBezTo>
                    <a:cubicBezTo>
                      <a:pt x="15" y="14"/>
                      <a:pt x="14" y="14"/>
                      <a:pt x="13" y="14"/>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5" name="任意多边形: 形状 144"/>
              <p:cNvSpPr/>
              <p:nvPr/>
            </p:nvSpPr>
            <p:spPr bwMode="auto">
              <a:xfrm>
                <a:off x="4180" y="1433"/>
                <a:ext cx="65" cy="64"/>
              </a:xfrm>
              <a:custGeom>
                <a:avLst/>
                <a:gdLst>
                  <a:gd name="T0" fmla="*/ 16 w 33"/>
                  <a:gd name="T1" fmla="*/ 0 h 33"/>
                  <a:gd name="T2" fmla="*/ 0 w 33"/>
                  <a:gd name="T3" fmla="*/ 17 h 33"/>
                  <a:gd name="T4" fmla="*/ 17 w 33"/>
                  <a:gd name="T5" fmla="*/ 32 h 33"/>
                  <a:gd name="T6" fmla="*/ 33 w 33"/>
                  <a:gd name="T7" fmla="*/ 16 h 33"/>
                  <a:gd name="T8" fmla="*/ 16 w 33"/>
                  <a:gd name="T9" fmla="*/ 0 h 33"/>
                  <a:gd name="T10" fmla="*/ 17 w 33"/>
                  <a:gd name="T11" fmla="*/ 29 h 33"/>
                  <a:gd name="T12" fmla="*/ 3 w 33"/>
                  <a:gd name="T13" fmla="*/ 16 h 33"/>
                  <a:gd name="T14" fmla="*/ 16 w 33"/>
                  <a:gd name="T15" fmla="*/ 3 h 33"/>
                  <a:gd name="T16" fmla="*/ 29 w 33"/>
                  <a:gd name="T17" fmla="*/ 16 h 33"/>
                  <a:gd name="T18" fmla="*/ 17 w 33"/>
                  <a:gd name="T19" fmla="*/ 2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3">
                    <a:moveTo>
                      <a:pt x="16" y="0"/>
                    </a:moveTo>
                    <a:cubicBezTo>
                      <a:pt x="7" y="0"/>
                      <a:pt x="0" y="8"/>
                      <a:pt x="0" y="17"/>
                    </a:cubicBezTo>
                    <a:cubicBezTo>
                      <a:pt x="0" y="26"/>
                      <a:pt x="8" y="33"/>
                      <a:pt x="17" y="32"/>
                    </a:cubicBezTo>
                    <a:cubicBezTo>
                      <a:pt x="26" y="32"/>
                      <a:pt x="33" y="25"/>
                      <a:pt x="33" y="16"/>
                    </a:cubicBezTo>
                    <a:cubicBezTo>
                      <a:pt x="33" y="7"/>
                      <a:pt x="25" y="0"/>
                      <a:pt x="16" y="0"/>
                    </a:cubicBezTo>
                    <a:close/>
                    <a:moveTo>
                      <a:pt x="17" y="29"/>
                    </a:moveTo>
                    <a:cubicBezTo>
                      <a:pt x="10" y="29"/>
                      <a:pt x="4" y="24"/>
                      <a:pt x="3" y="16"/>
                    </a:cubicBezTo>
                    <a:cubicBezTo>
                      <a:pt x="3" y="9"/>
                      <a:pt x="9" y="3"/>
                      <a:pt x="16" y="3"/>
                    </a:cubicBezTo>
                    <a:cubicBezTo>
                      <a:pt x="23" y="3"/>
                      <a:pt x="29" y="9"/>
                      <a:pt x="29" y="16"/>
                    </a:cubicBezTo>
                    <a:cubicBezTo>
                      <a:pt x="30" y="23"/>
                      <a:pt x="24" y="29"/>
                      <a:pt x="17" y="29"/>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6" name="任意多边形: 形状 145"/>
              <p:cNvSpPr/>
              <p:nvPr/>
            </p:nvSpPr>
            <p:spPr bwMode="auto">
              <a:xfrm>
                <a:off x="4196" y="1448"/>
                <a:ext cx="33" cy="32"/>
              </a:xfrm>
              <a:custGeom>
                <a:avLst/>
                <a:gdLst>
                  <a:gd name="T0" fmla="*/ 11 w 17"/>
                  <a:gd name="T1" fmla="*/ 13 h 16"/>
                  <a:gd name="T2" fmla="*/ 6 w 17"/>
                  <a:gd name="T3" fmla="*/ 11 h 16"/>
                  <a:gd name="T4" fmla="*/ 10 w 17"/>
                  <a:gd name="T5" fmla="*/ 11 h 16"/>
                  <a:gd name="T6" fmla="*/ 11 w 17"/>
                  <a:gd name="T7" fmla="*/ 10 h 16"/>
                  <a:gd name="T8" fmla="*/ 10 w 17"/>
                  <a:gd name="T9" fmla="*/ 9 h 16"/>
                  <a:gd name="T10" fmla="*/ 6 w 17"/>
                  <a:gd name="T11" fmla="*/ 9 h 16"/>
                  <a:gd name="T12" fmla="*/ 5 w 17"/>
                  <a:gd name="T13" fmla="*/ 8 h 16"/>
                  <a:gd name="T14" fmla="*/ 6 w 17"/>
                  <a:gd name="T15" fmla="*/ 7 h 16"/>
                  <a:gd name="T16" fmla="*/ 10 w 17"/>
                  <a:gd name="T17" fmla="*/ 7 h 16"/>
                  <a:gd name="T18" fmla="*/ 11 w 17"/>
                  <a:gd name="T19" fmla="*/ 6 h 16"/>
                  <a:gd name="T20" fmla="*/ 10 w 17"/>
                  <a:gd name="T21" fmla="*/ 5 h 16"/>
                  <a:gd name="T22" fmla="*/ 6 w 17"/>
                  <a:gd name="T23" fmla="*/ 5 h 16"/>
                  <a:gd name="T24" fmla="*/ 10 w 17"/>
                  <a:gd name="T25" fmla="*/ 3 h 16"/>
                  <a:gd name="T26" fmla="*/ 14 w 17"/>
                  <a:gd name="T27" fmla="*/ 4 h 16"/>
                  <a:gd name="T28" fmla="*/ 17 w 17"/>
                  <a:gd name="T29" fmla="*/ 4 h 16"/>
                  <a:gd name="T30" fmla="*/ 10 w 17"/>
                  <a:gd name="T31" fmla="*/ 0 h 16"/>
                  <a:gd name="T32" fmla="*/ 3 w 17"/>
                  <a:gd name="T33" fmla="*/ 5 h 16"/>
                  <a:gd name="T34" fmla="*/ 1 w 17"/>
                  <a:gd name="T35" fmla="*/ 5 h 16"/>
                  <a:gd name="T36" fmla="*/ 0 w 17"/>
                  <a:gd name="T37" fmla="*/ 7 h 16"/>
                  <a:gd name="T38" fmla="*/ 1 w 17"/>
                  <a:gd name="T39" fmla="*/ 8 h 16"/>
                  <a:gd name="T40" fmla="*/ 3 w 17"/>
                  <a:gd name="T41" fmla="*/ 8 h 16"/>
                  <a:gd name="T42" fmla="*/ 3 w 17"/>
                  <a:gd name="T43" fmla="*/ 8 h 16"/>
                  <a:gd name="T44" fmla="*/ 3 w 17"/>
                  <a:gd name="T45" fmla="*/ 9 h 16"/>
                  <a:gd name="T46" fmla="*/ 1 w 17"/>
                  <a:gd name="T47" fmla="*/ 9 h 16"/>
                  <a:gd name="T48" fmla="*/ 0 w 17"/>
                  <a:gd name="T49" fmla="*/ 10 h 16"/>
                  <a:gd name="T50" fmla="*/ 1 w 17"/>
                  <a:gd name="T51" fmla="*/ 11 h 16"/>
                  <a:gd name="T52" fmla="*/ 4 w 17"/>
                  <a:gd name="T53" fmla="*/ 11 h 16"/>
                  <a:gd name="T54" fmla="*/ 11 w 17"/>
                  <a:gd name="T55" fmla="*/ 16 h 16"/>
                  <a:gd name="T56" fmla="*/ 17 w 17"/>
                  <a:gd name="T57" fmla="*/ 12 h 16"/>
                  <a:gd name="T58" fmla="*/ 14 w 17"/>
                  <a:gd name="T59" fmla="*/ 12 h 16"/>
                  <a:gd name="T60" fmla="*/ 11 w 17"/>
                  <a:gd name="T61"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 h="16">
                    <a:moveTo>
                      <a:pt x="11" y="13"/>
                    </a:moveTo>
                    <a:cubicBezTo>
                      <a:pt x="9" y="14"/>
                      <a:pt x="7" y="13"/>
                      <a:pt x="6" y="11"/>
                    </a:cubicBezTo>
                    <a:cubicBezTo>
                      <a:pt x="10" y="11"/>
                      <a:pt x="10" y="11"/>
                      <a:pt x="10" y="11"/>
                    </a:cubicBezTo>
                    <a:cubicBezTo>
                      <a:pt x="11" y="11"/>
                      <a:pt x="11" y="11"/>
                      <a:pt x="11" y="10"/>
                    </a:cubicBezTo>
                    <a:cubicBezTo>
                      <a:pt x="11" y="9"/>
                      <a:pt x="11" y="9"/>
                      <a:pt x="10" y="9"/>
                    </a:cubicBezTo>
                    <a:cubicBezTo>
                      <a:pt x="6" y="9"/>
                      <a:pt x="6" y="9"/>
                      <a:pt x="6" y="9"/>
                    </a:cubicBezTo>
                    <a:cubicBezTo>
                      <a:pt x="6" y="9"/>
                      <a:pt x="6" y="9"/>
                      <a:pt x="5" y="8"/>
                    </a:cubicBezTo>
                    <a:cubicBezTo>
                      <a:pt x="5" y="8"/>
                      <a:pt x="6" y="8"/>
                      <a:pt x="6" y="7"/>
                    </a:cubicBezTo>
                    <a:cubicBezTo>
                      <a:pt x="10" y="7"/>
                      <a:pt x="10" y="7"/>
                      <a:pt x="10" y="7"/>
                    </a:cubicBezTo>
                    <a:cubicBezTo>
                      <a:pt x="10" y="7"/>
                      <a:pt x="11" y="7"/>
                      <a:pt x="11" y="6"/>
                    </a:cubicBezTo>
                    <a:cubicBezTo>
                      <a:pt x="11" y="6"/>
                      <a:pt x="10" y="5"/>
                      <a:pt x="10" y="5"/>
                    </a:cubicBezTo>
                    <a:cubicBezTo>
                      <a:pt x="6" y="5"/>
                      <a:pt x="6" y="5"/>
                      <a:pt x="6" y="5"/>
                    </a:cubicBezTo>
                    <a:cubicBezTo>
                      <a:pt x="7" y="4"/>
                      <a:pt x="9" y="3"/>
                      <a:pt x="10" y="3"/>
                    </a:cubicBezTo>
                    <a:cubicBezTo>
                      <a:pt x="12" y="3"/>
                      <a:pt x="13" y="3"/>
                      <a:pt x="14" y="4"/>
                    </a:cubicBezTo>
                    <a:cubicBezTo>
                      <a:pt x="17" y="4"/>
                      <a:pt x="17" y="4"/>
                      <a:pt x="17" y="4"/>
                    </a:cubicBezTo>
                    <a:cubicBezTo>
                      <a:pt x="16" y="2"/>
                      <a:pt x="13" y="0"/>
                      <a:pt x="10" y="0"/>
                    </a:cubicBezTo>
                    <a:cubicBezTo>
                      <a:pt x="7" y="0"/>
                      <a:pt x="5" y="2"/>
                      <a:pt x="3" y="5"/>
                    </a:cubicBezTo>
                    <a:cubicBezTo>
                      <a:pt x="1" y="5"/>
                      <a:pt x="1" y="5"/>
                      <a:pt x="1" y="5"/>
                    </a:cubicBezTo>
                    <a:cubicBezTo>
                      <a:pt x="0" y="5"/>
                      <a:pt x="0" y="6"/>
                      <a:pt x="0" y="7"/>
                    </a:cubicBezTo>
                    <a:cubicBezTo>
                      <a:pt x="0" y="7"/>
                      <a:pt x="0" y="8"/>
                      <a:pt x="1" y="8"/>
                    </a:cubicBezTo>
                    <a:cubicBezTo>
                      <a:pt x="3" y="8"/>
                      <a:pt x="3" y="8"/>
                      <a:pt x="3" y="8"/>
                    </a:cubicBezTo>
                    <a:cubicBezTo>
                      <a:pt x="3" y="8"/>
                      <a:pt x="3" y="8"/>
                      <a:pt x="3" y="8"/>
                    </a:cubicBezTo>
                    <a:cubicBezTo>
                      <a:pt x="3" y="9"/>
                      <a:pt x="3" y="9"/>
                      <a:pt x="3" y="9"/>
                    </a:cubicBezTo>
                    <a:cubicBezTo>
                      <a:pt x="1" y="9"/>
                      <a:pt x="1" y="9"/>
                      <a:pt x="1" y="9"/>
                    </a:cubicBezTo>
                    <a:cubicBezTo>
                      <a:pt x="0" y="9"/>
                      <a:pt x="0" y="10"/>
                      <a:pt x="0" y="10"/>
                    </a:cubicBezTo>
                    <a:cubicBezTo>
                      <a:pt x="0" y="11"/>
                      <a:pt x="0" y="11"/>
                      <a:pt x="1" y="11"/>
                    </a:cubicBezTo>
                    <a:cubicBezTo>
                      <a:pt x="4" y="11"/>
                      <a:pt x="4" y="11"/>
                      <a:pt x="4" y="11"/>
                    </a:cubicBezTo>
                    <a:cubicBezTo>
                      <a:pt x="5" y="14"/>
                      <a:pt x="8" y="16"/>
                      <a:pt x="11" y="16"/>
                    </a:cubicBezTo>
                    <a:cubicBezTo>
                      <a:pt x="14" y="16"/>
                      <a:pt x="16" y="14"/>
                      <a:pt x="17" y="12"/>
                    </a:cubicBezTo>
                    <a:cubicBezTo>
                      <a:pt x="14" y="12"/>
                      <a:pt x="14" y="12"/>
                      <a:pt x="14" y="12"/>
                    </a:cubicBezTo>
                    <a:cubicBezTo>
                      <a:pt x="13" y="13"/>
                      <a:pt x="12" y="13"/>
                      <a:pt x="11" y="13"/>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7" name="任意多边形: 形状 146"/>
              <p:cNvSpPr/>
              <p:nvPr/>
            </p:nvSpPr>
            <p:spPr bwMode="auto">
              <a:xfrm>
                <a:off x="4859" y="1931"/>
                <a:ext cx="70" cy="71"/>
              </a:xfrm>
              <a:custGeom>
                <a:avLst/>
                <a:gdLst>
                  <a:gd name="T0" fmla="*/ 18 w 36"/>
                  <a:gd name="T1" fmla="*/ 0 h 36"/>
                  <a:gd name="T2" fmla="*/ 0 w 36"/>
                  <a:gd name="T3" fmla="*/ 18 h 36"/>
                  <a:gd name="T4" fmla="*/ 19 w 36"/>
                  <a:gd name="T5" fmla="*/ 35 h 36"/>
                  <a:gd name="T6" fmla="*/ 36 w 36"/>
                  <a:gd name="T7" fmla="*/ 17 h 36"/>
                  <a:gd name="T8" fmla="*/ 18 w 36"/>
                  <a:gd name="T9" fmla="*/ 0 h 36"/>
                  <a:gd name="T10" fmla="*/ 19 w 36"/>
                  <a:gd name="T11" fmla="*/ 32 h 36"/>
                  <a:gd name="T12" fmla="*/ 4 w 36"/>
                  <a:gd name="T13" fmla="*/ 18 h 36"/>
                  <a:gd name="T14" fmla="*/ 18 w 36"/>
                  <a:gd name="T15" fmla="*/ 3 h 36"/>
                  <a:gd name="T16" fmla="*/ 33 w 36"/>
                  <a:gd name="T17" fmla="*/ 17 h 36"/>
                  <a:gd name="T18" fmla="*/ 19 w 36"/>
                  <a:gd name="T19"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0"/>
                    </a:moveTo>
                    <a:cubicBezTo>
                      <a:pt x="8" y="0"/>
                      <a:pt x="0" y="8"/>
                      <a:pt x="0" y="18"/>
                    </a:cubicBezTo>
                    <a:cubicBezTo>
                      <a:pt x="1" y="28"/>
                      <a:pt x="9" y="36"/>
                      <a:pt x="19" y="35"/>
                    </a:cubicBezTo>
                    <a:cubicBezTo>
                      <a:pt x="28" y="35"/>
                      <a:pt x="36" y="27"/>
                      <a:pt x="36" y="17"/>
                    </a:cubicBezTo>
                    <a:cubicBezTo>
                      <a:pt x="36" y="7"/>
                      <a:pt x="28" y="0"/>
                      <a:pt x="18" y="0"/>
                    </a:cubicBezTo>
                    <a:close/>
                    <a:moveTo>
                      <a:pt x="19" y="32"/>
                    </a:moveTo>
                    <a:cubicBezTo>
                      <a:pt x="11" y="32"/>
                      <a:pt x="4" y="26"/>
                      <a:pt x="4" y="18"/>
                    </a:cubicBezTo>
                    <a:cubicBezTo>
                      <a:pt x="4" y="10"/>
                      <a:pt x="10" y="3"/>
                      <a:pt x="18" y="3"/>
                    </a:cubicBezTo>
                    <a:cubicBezTo>
                      <a:pt x="26" y="3"/>
                      <a:pt x="32" y="9"/>
                      <a:pt x="33" y="17"/>
                    </a:cubicBezTo>
                    <a:cubicBezTo>
                      <a:pt x="33" y="25"/>
                      <a:pt x="26" y="32"/>
                      <a:pt x="19" y="32"/>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8" name="任意多边形: 形状 147"/>
              <p:cNvSpPr/>
              <p:nvPr/>
            </p:nvSpPr>
            <p:spPr bwMode="auto">
              <a:xfrm>
                <a:off x="4876" y="1949"/>
                <a:ext cx="37" cy="33"/>
              </a:xfrm>
              <a:custGeom>
                <a:avLst/>
                <a:gdLst>
                  <a:gd name="T0" fmla="*/ 12 w 19"/>
                  <a:gd name="T1" fmla="*/ 14 h 17"/>
                  <a:gd name="T2" fmla="*/ 7 w 19"/>
                  <a:gd name="T3" fmla="*/ 12 h 17"/>
                  <a:gd name="T4" fmla="*/ 11 w 19"/>
                  <a:gd name="T5" fmla="*/ 12 h 17"/>
                  <a:gd name="T6" fmla="*/ 12 w 19"/>
                  <a:gd name="T7" fmla="*/ 10 h 17"/>
                  <a:gd name="T8" fmla="*/ 11 w 19"/>
                  <a:gd name="T9" fmla="*/ 9 h 17"/>
                  <a:gd name="T10" fmla="*/ 6 w 19"/>
                  <a:gd name="T11" fmla="*/ 9 h 17"/>
                  <a:gd name="T12" fmla="*/ 6 w 19"/>
                  <a:gd name="T13" fmla="*/ 9 h 17"/>
                  <a:gd name="T14" fmla="*/ 6 w 19"/>
                  <a:gd name="T15" fmla="*/ 8 h 17"/>
                  <a:gd name="T16" fmla="*/ 11 w 19"/>
                  <a:gd name="T17" fmla="*/ 8 h 17"/>
                  <a:gd name="T18" fmla="*/ 12 w 19"/>
                  <a:gd name="T19" fmla="*/ 6 h 17"/>
                  <a:gd name="T20" fmla="*/ 11 w 19"/>
                  <a:gd name="T21" fmla="*/ 5 h 17"/>
                  <a:gd name="T22" fmla="*/ 7 w 19"/>
                  <a:gd name="T23" fmla="*/ 5 h 17"/>
                  <a:gd name="T24" fmla="*/ 11 w 19"/>
                  <a:gd name="T25" fmla="*/ 3 h 17"/>
                  <a:gd name="T26" fmla="*/ 15 w 19"/>
                  <a:gd name="T27" fmla="*/ 4 h 17"/>
                  <a:gd name="T28" fmla="*/ 19 w 19"/>
                  <a:gd name="T29" fmla="*/ 4 h 17"/>
                  <a:gd name="T30" fmla="*/ 11 w 19"/>
                  <a:gd name="T31" fmla="*/ 0 h 17"/>
                  <a:gd name="T32" fmla="*/ 4 w 19"/>
                  <a:gd name="T33" fmla="*/ 6 h 17"/>
                  <a:gd name="T34" fmla="*/ 1 w 19"/>
                  <a:gd name="T35" fmla="*/ 6 h 17"/>
                  <a:gd name="T36" fmla="*/ 0 w 19"/>
                  <a:gd name="T37" fmla="*/ 7 h 17"/>
                  <a:gd name="T38" fmla="*/ 1 w 19"/>
                  <a:gd name="T39" fmla="*/ 8 h 17"/>
                  <a:gd name="T40" fmla="*/ 3 w 19"/>
                  <a:gd name="T41" fmla="*/ 8 h 17"/>
                  <a:gd name="T42" fmla="*/ 3 w 19"/>
                  <a:gd name="T43" fmla="*/ 9 h 17"/>
                  <a:gd name="T44" fmla="*/ 3 w 19"/>
                  <a:gd name="T45" fmla="*/ 9 h 17"/>
                  <a:gd name="T46" fmla="*/ 1 w 19"/>
                  <a:gd name="T47" fmla="*/ 10 h 17"/>
                  <a:gd name="T48" fmla="*/ 0 w 19"/>
                  <a:gd name="T49" fmla="*/ 11 h 17"/>
                  <a:gd name="T50" fmla="*/ 1 w 19"/>
                  <a:gd name="T51" fmla="*/ 12 h 17"/>
                  <a:gd name="T52" fmla="*/ 4 w 19"/>
                  <a:gd name="T53" fmla="*/ 12 h 17"/>
                  <a:gd name="T54" fmla="*/ 12 w 19"/>
                  <a:gd name="T55" fmla="*/ 17 h 17"/>
                  <a:gd name="T56" fmla="*/ 19 w 19"/>
                  <a:gd name="T57" fmla="*/ 13 h 17"/>
                  <a:gd name="T58" fmla="*/ 15 w 19"/>
                  <a:gd name="T59" fmla="*/ 13 h 17"/>
                  <a:gd name="T60" fmla="*/ 12 w 19"/>
                  <a:gd name="T61" fmla="*/ 1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 h="17">
                    <a:moveTo>
                      <a:pt x="12" y="14"/>
                    </a:moveTo>
                    <a:cubicBezTo>
                      <a:pt x="10" y="14"/>
                      <a:pt x="8" y="13"/>
                      <a:pt x="7" y="12"/>
                    </a:cubicBezTo>
                    <a:cubicBezTo>
                      <a:pt x="11" y="12"/>
                      <a:pt x="11" y="12"/>
                      <a:pt x="11" y="12"/>
                    </a:cubicBezTo>
                    <a:cubicBezTo>
                      <a:pt x="12" y="12"/>
                      <a:pt x="12" y="11"/>
                      <a:pt x="12" y="10"/>
                    </a:cubicBezTo>
                    <a:cubicBezTo>
                      <a:pt x="12" y="10"/>
                      <a:pt x="12" y="9"/>
                      <a:pt x="11" y="9"/>
                    </a:cubicBezTo>
                    <a:cubicBezTo>
                      <a:pt x="6" y="9"/>
                      <a:pt x="6" y="9"/>
                      <a:pt x="6" y="9"/>
                    </a:cubicBezTo>
                    <a:cubicBezTo>
                      <a:pt x="6" y="9"/>
                      <a:pt x="6" y="9"/>
                      <a:pt x="6" y="9"/>
                    </a:cubicBezTo>
                    <a:cubicBezTo>
                      <a:pt x="6" y="8"/>
                      <a:pt x="6" y="8"/>
                      <a:pt x="6" y="8"/>
                    </a:cubicBezTo>
                    <a:cubicBezTo>
                      <a:pt x="11" y="8"/>
                      <a:pt x="11" y="8"/>
                      <a:pt x="11" y="8"/>
                    </a:cubicBezTo>
                    <a:cubicBezTo>
                      <a:pt x="11" y="8"/>
                      <a:pt x="12" y="7"/>
                      <a:pt x="12" y="6"/>
                    </a:cubicBezTo>
                    <a:cubicBezTo>
                      <a:pt x="12" y="6"/>
                      <a:pt x="11" y="5"/>
                      <a:pt x="11" y="5"/>
                    </a:cubicBezTo>
                    <a:cubicBezTo>
                      <a:pt x="7" y="5"/>
                      <a:pt x="7" y="5"/>
                      <a:pt x="7" y="5"/>
                    </a:cubicBezTo>
                    <a:cubicBezTo>
                      <a:pt x="8" y="4"/>
                      <a:pt x="10" y="3"/>
                      <a:pt x="11" y="3"/>
                    </a:cubicBezTo>
                    <a:cubicBezTo>
                      <a:pt x="13" y="3"/>
                      <a:pt x="14" y="3"/>
                      <a:pt x="15" y="4"/>
                    </a:cubicBezTo>
                    <a:cubicBezTo>
                      <a:pt x="19" y="4"/>
                      <a:pt x="19" y="4"/>
                      <a:pt x="19" y="4"/>
                    </a:cubicBezTo>
                    <a:cubicBezTo>
                      <a:pt x="17" y="1"/>
                      <a:pt x="14" y="0"/>
                      <a:pt x="11" y="0"/>
                    </a:cubicBezTo>
                    <a:cubicBezTo>
                      <a:pt x="8" y="0"/>
                      <a:pt x="5" y="2"/>
                      <a:pt x="4" y="6"/>
                    </a:cubicBezTo>
                    <a:cubicBezTo>
                      <a:pt x="1" y="6"/>
                      <a:pt x="1" y="6"/>
                      <a:pt x="1" y="6"/>
                    </a:cubicBezTo>
                    <a:cubicBezTo>
                      <a:pt x="0" y="6"/>
                      <a:pt x="0" y="6"/>
                      <a:pt x="0" y="7"/>
                    </a:cubicBezTo>
                    <a:cubicBezTo>
                      <a:pt x="0" y="7"/>
                      <a:pt x="0" y="8"/>
                      <a:pt x="1" y="8"/>
                    </a:cubicBezTo>
                    <a:cubicBezTo>
                      <a:pt x="3" y="8"/>
                      <a:pt x="3" y="8"/>
                      <a:pt x="3" y="8"/>
                    </a:cubicBezTo>
                    <a:cubicBezTo>
                      <a:pt x="3" y="8"/>
                      <a:pt x="3" y="8"/>
                      <a:pt x="3" y="9"/>
                    </a:cubicBezTo>
                    <a:cubicBezTo>
                      <a:pt x="3" y="9"/>
                      <a:pt x="3" y="9"/>
                      <a:pt x="3" y="9"/>
                    </a:cubicBezTo>
                    <a:cubicBezTo>
                      <a:pt x="1" y="10"/>
                      <a:pt x="1" y="10"/>
                      <a:pt x="1" y="10"/>
                    </a:cubicBezTo>
                    <a:cubicBezTo>
                      <a:pt x="0" y="10"/>
                      <a:pt x="0" y="10"/>
                      <a:pt x="0" y="11"/>
                    </a:cubicBezTo>
                    <a:cubicBezTo>
                      <a:pt x="0" y="11"/>
                      <a:pt x="0" y="12"/>
                      <a:pt x="1" y="12"/>
                    </a:cubicBezTo>
                    <a:cubicBezTo>
                      <a:pt x="4" y="12"/>
                      <a:pt x="4" y="12"/>
                      <a:pt x="4" y="12"/>
                    </a:cubicBezTo>
                    <a:cubicBezTo>
                      <a:pt x="5" y="15"/>
                      <a:pt x="8" y="17"/>
                      <a:pt x="12" y="17"/>
                    </a:cubicBezTo>
                    <a:cubicBezTo>
                      <a:pt x="15" y="17"/>
                      <a:pt x="17" y="15"/>
                      <a:pt x="19" y="13"/>
                    </a:cubicBezTo>
                    <a:cubicBezTo>
                      <a:pt x="15" y="13"/>
                      <a:pt x="15" y="13"/>
                      <a:pt x="15" y="13"/>
                    </a:cubicBezTo>
                    <a:cubicBezTo>
                      <a:pt x="14" y="14"/>
                      <a:pt x="13" y="14"/>
                      <a:pt x="12" y="14"/>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9" name="任意多边形: 形状 148"/>
              <p:cNvSpPr/>
              <p:nvPr/>
            </p:nvSpPr>
            <p:spPr bwMode="auto">
              <a:xfrm>
                <a:off x="4696" y="922"/>
                <a:ext cx="88" cy="153"/>
              </a:xfrm>
              <a:custGeom>
                <a:avLst/>
                <a:gdLst>
                  <a:gd name="T0" fmla="*/ 22 w 45"/>
                  <a:gd name="T1" fmla="*/ 0 h 78"/>
                  <a:gd name="T2" fmla="*/ 1 w 45"/>
                  <a:gd name="T3" fmla="*/ 56 h 78"/>
                  <a:gd name="T4" fmla="*/ 23 w 45"/>
                  <a:gd name="T5" fmla="*/ 78 h 78"/>
                  <a:gd name="T6" fmla="*/ 45 w 45"/>
                  <a:gd name="T7" fmla="*/ 55 h 78"/>
                  <a:gd name="T8" fmla="*/ 22 w 45"/>
                  <a:gd name="T9" fmla="*/ 0 h 78"/>
                  <a:gd name="T10" fmla="*/ 23 w 45"/>
                  <a:gd name="T11" fmla="*/ 69 h 78"/>
                  <a:gd name="T12" fmla="*/ 36 w 45"/>
                  <a:gd name="T13" fmla="*/ 51 h 78"/>
                  <a:gd name="T14" fmla="*/ 23 w 45"/>
                  <a:gd name="T15" fmla="*/ 69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78">
                    <a:moveTo>
                      <a:pt x="22" y="0"/>
                    </a:moveTo>
                    <a:cubicBezTo>
                      <a:pt x="22" y="0"/>
                      <a:pt x="0" y="33"/>
                      <a:pt x="1" y="56"/>
                    </a:cubicBezTo>
                    <a:cubicBezTo>
                      <a:pt x="1" y="69"/>
                      <a:pt x="11" y="78"/>
                      <a:pt x="23" y="78"/>
                    </a:cubicBezTo>
                    <a:cubicBezTo>
                      <a:pt x="36" y="78"/>
                      <a:pt x="45" y="68"/>
                      <a:pt x="45" y="55"/>
                    </a:cubicBezTo>
                    <a:cubicBezTo>
                      <a:pt x="45" y="32"/>
                      <a:pt x="22" y="0"/>
                      <a:pt x="22" y="0"/>
                    </a:cubicBezTo>
                    <a:close/>
                    <a:moveTo>
                      <a:pt x="23" y="69"/>
                    </a:moveTo>
                    <a:cubicBezTo>
                      <a:pt x="36" y="51"/>
                      <a:pt x="36" y="51"/>
                      <a:pt x="36" y="51"/>
                    </a:cubicBezTo>
                    <a:cubicBezTo>
                      <a:pt x="36" y="51"/>
                      <a:pt x="39" y="69"/>
                      <a:pt x="23" y="69"/>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0" name="任意多边形: 形状 149"/>
              <p:cNvSpPr/>
              <p:nvPr/>
            </p:nvSpPr>
            <p:spPr bwMode="auto">
              <a:xfrm>
                <a:off x="4540" y="537"/>
                <a:ext cx="39" cy="65"/>
              </a:xfrm>
              <a:custGeom>
                <a:avLst/>
                <a:gdLst>
                  <a:gd name="T0" fmla="*/ 13 w 20"/>
                  <a:gd name="T1" fmla="*/ 0 h 33"/>
                  <a:gd name="T2" fmla="*/ 1 w 20"/>
                  <a:gd name="T3" fmla="*/ 21 h 33"/>
                  <a:gd name="T4" fmla="*/ 8 w 20"/>
                  <a:gd name="T5" fmla="*/ 32 h 33"/>
                  <a:gd name="T6" fmla="*/ 19 w 20"/>
                  <a:gd name="T7" fmla="*/ 24 h 33"/>
                  <a:gd name="T8" fmla="*/ 13 w 20"/>
                  <a:gd name="T9" fmla="*/ 0 h 33"/>
                  <a:gd name="T10" fmla="*/ 9 w 20"/>
                  <a:gd name="T11" fmla="*/ 28 h 33"/>
                  <a:gd name="T12" fmla="*/ 16 w 20"/>
                  <a:gd name="T13" fmla="*/ 22 h 33"/>
                  <a:gd name="T14" fmla="*/ 9 w 20"/>
                  <a:gd name="T15" fmla="*/ 28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33">
                    <a:moveTo>
                      <a:pt x="13" y="0"/>
                    </a:moveTo>
                    <a:cubicBezTo>
                      <a:pt x="13" y="0"/>
                      <a:pt x="2" y="12"/>
                      <a:pt x="1" y="21"/>
                    </a:cubicBezTo>
                    <a:cubicBezTo>
                      <a:pt x="0" y="26"/>
                      <a:pt x="3" y="31"/>
                      <a:pt x="8" y="32"/>
                    </a:cubicBezTo>
                    <a:cubicBezTo>
                      <a:pt x="13" y="33"/>
                      <a:pt x="18" y="29"/>
                      <a:pt x="19" y="24"/>
                    </a:cubicBezTo>
                    <a:cubicBezTo>
                      <a:pt x="20" y="15"/>
                      <a:pt x="13" y="0"/>
                      <a:pt x="13" y="0"/>
                    </a:cubicBezTo>
                    <a:close/>
                    <a:moveTo>
                      <a:pt x="9" y="28"/>
                    </a:moveTo>
                    <a:cubicBezTo>
                      <a:pt x="16" y="22"/>
                      <a:pt x="16" y="22"/>
                      <a:pt x="16" y="22"/>
                    </a:cubicBezTo>
                    <a:cubicBezTo>
                      <a:pt x="16" y="22"/>
                      <a:pt x="15" y="29"/>
                      <a:pt x="9" y="28"/>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1" name="任意多边形: 形状 150"/>
              <p:cNvSpPr/>
              <p:nvPr/>
            </p:nvSpPr>
            <p:spPr bwMode="auto">
              <a:xfrm>
                <a:off x="4260" y="1151"/>
                <a:ext cx="57" cy="100"/>
              </a:xfrm>
              <a:custGeom>
                <a:avLst/>
                <a:gdLst>
                  <a:gd name="T0" fmla="*/ 14 w 29"/>
                  <a:gd name="T1" fmla="*/ 0 h 51"/>
                  <a:gd name="T2" fmla="*/ 0 w 29"/>
                  <a:gd name="T3" fmla="*/ 36 h 51"/>
                  <a:gd name="T4" fmla="*/ 15 w 29"/>
                  <a:gd name="T5" fmla="*/ 50 h 51"/>
                  <a:gd name="T6" fmla="*/ 29 w 29"/>
                  <a:gd name="T7" fmla="*/ 36 h 51"/>
                  <a:gd name="T8" fmla="*/ 14 w 29"/>
                  <a:gd name="T9" fmla="*/ 0 h 51"/>
                  <a:gd name="T10" fmla="*/ 14 w 29"/>
                  <a:gd name="T11" fmla="*/ 45 h 51"/>
                  <a:gd name="T12" fmla="*/ 23 w 29"/>
                  <a:gd name="T13" fmla="*/ 33 h 51"/>
                  <a:gd name="T14" fmla="*/ 14 w 29"/>
                  <a:gd name="T15" fmla="*/ 45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51">
                    <a:moveTo>
                      <a:pt x="14" y="0"/>
                    </a:moveTo>
                    <a:cubicBezTo>
                      <a:pt x="14" y="0"/>
                      <a:pt x="0" y="21"/>
                      <a:pt x="0" y="36"/>
                    </a:cubicBezTo>
                    <a:cubicBezTo>
                      <a:pt x="0" y="44"/>
                      <a:pt x="7" y="51"/>
                      <a:pt x="15" y="50"/>
                    </a:cubicBezTo>
                    <a:cubicBezTo>
                      <a:pt x="23" y="50"/>
                      <a:pt x="29" y="44"/>
                      <a:pt x="29" y="36"/>
                    </a:cubicBezTo>
                    <a:cubicBezTo>
                      <a:pt x="28" y="21"/>
                      <a:pt x="14" y="0"/>
                      <a:pt x="14" y="0"/>
                    </a:cubicBezTo>
                    <a:close/>
                    <a:moveTo>
                      <a:pt x="14" y="45"/>
                    </a:moveTo>
                    <a:cubicBezTo>
                      <a:pt x="23" y="33"/>
                      <a:pt x="23" y="33"/>
                      <a:pt x="23" y="33"/>
                    </a:cubicBezTo>
                    <a:cubicBezTo>
                      <a:pt x="23" y="33"/>
                      <a:pt x="25" y="45"/>
                      <a:pt x="14" y="45"/>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2" name="任意多边形: 形状 151"/>
              <p:cNvSpPr/>
              <p:nvPr/>
            </p:nvSpPr>
            <p:spPr bwMode="auto">
              <a:xfrm>
                <a:off x="4395" y="791"/>
                <a:ext cx="90" cy="184"/>
              </a:xfrm>
              <a:custGeom>
                <a:avLst/>
                <a:gdLst>
                  <a:gd name="T0" fmla="*/ 45 w 46"/>
                  <a:gd name="T1" fmla="*/ 11 h 94"/>
                  <a:gd name="T2" fmla="*/ 45 w 46"/>
                  <a:gd name="T3" fmla="*/ 10 h 94"/>
                  <a:gd name="T4" fmla="*/ 45 w 46"/>
                  <a:gd name="T5" fmla="*/ 10 h 94"/>
                  <a:gd name="T6" fmla="*/ 28 w 46"/>
                  <a:gd name="T7" fmla="*/ 1 h 94"/>
                  <a:gd name="T8" fmla="*/ 27 w 46"/>
                  <a:gd name="T9" fmla="*/ 1 h 94"/>
                  <a:gd name="T10" fmla="*/ 20 w 46"/>
                  <a:gd name="T11" fmla="*/ 1 h 94"/>
                  <a:gd name="T12" fmla="*/ 1 w 46"/>
                  <a:gd name="T13" fmla="*/ 13 h 94"/>
                  <a:gd name="T14" fmla="*/ 1 w 46"/>
                  <a:gd name="T15" fmla="*/ 41 h 94"/>
                  <a:gd name="T16" fmla="*/ 6 w 46"/>
                  <a:gd name="T17" fmla="*/ 46 h 94"/>
                  <a:gd name="T18" fmla="*/ 10 w 46"/>
                  <a:gd name="T19" fmla="*/ 41 h 94"/>
                  <a:gd name="T20" fmla="*/ 10 w 46"/>
                  <a:gd name="T21" fmla="*/ 19 h 94"/>
                  <a:gd name="T22" fmla="*/ 12 w 46"/>
                  <a:gd name="T23" fmla="*/ 19 h 94"/>
                  <a:gd name="T24" fmla="*/ 12 w 46"/>
                  <a:gd name="T25" fmla="*/ 32 h 94"/>
                  <a:gd name="T26" fmla="*/ 12 w 46"/>
                  <a:gd name="T27" fmla="*/ 44 h 94"/>
                  <a:gd name="T28" fmla="*/ 13 w 46"/>
                  <a:gd name="T29" fmla="*/ 89 h 94"/>
                  <a:gd name="T30" fmla="*/ 19 w 46"/>
                  <a:gd name="T31" fmla="*/ 94 h 94"/>
                  <a:gd name="T32" fmla="*/ 24 w 46"/>
                  <a:gd name="T33" fmla="*/ 88 h 94"/>
                  <a:gd name="T34" fmla="*/ 23 w 46"/>
                  <a:gd name="T35" fmla="*/ 48 h 94"/>
                  <a:gd name="T36" fmla="*/ 25 w 46"/>
                  <a:gd name="T37" fmla="*/ 48 h 94"/>
                  <a:gd name="T38" fmla="*/ 26 w 46"/>
                  <a:gd name="T39" fmla="*/ 88 h 94"/>
                  <a:gd name="T40" fmla="*/ 31 w 46"/>
                  <a:gd name="T41" fmla="*/ 93 h 94"/>
                  <a:gd name="T42" fmla="*/ 36 w 46"/>
                  <a:gd name="T43" fmla="*/ 88 h 94"/>
                  <a:gd name="T44" fmla="*/ 35 w 46"/>
                  <a:gd name="T45" fmla="*/ 43 h 94"/>
                  <a:gd name="T46" fmla="*/ 35 w 46"/>
                  <a:gd name="T47" fmla="*/ 32 h 94"/>
                  <a:gd name="T48" fmla="*/ 35 w 46"/>
                  <a:gd name="T49" fmla="*/ 18 h 94"/>
                  <a:gd name="T50" fmla="*/ 36 w 46"/>
                  <a:gd name="T51" fmla="*/ 18 h 94"/>
                  <a:gd name="T52" fmla="*/ 37 w 46"/>
                  <a:gd name="T53" fmla="*/ 40 h 94"/>
                  <a:gd name="T54" fmla="*/ 41 w 46"/>
                  <a:gd name="T55" fmla="*/ 45 h 94"/>
                  <a:gd name="T56" fmla="*/ 46 w 46"/>
                  <a:gd name="T57" fmla="*/ 40 h 94"/>
                  <a:gd name="T58" fmla="*/ 45 w 46"/>
                  <a:gd name="T59" fmla="*/ 11 h 94"/>
                  <a:gd name="T60" fmla="*/ 45 w 46"/>
                  <a:gd name="T61" fmla="*/ 1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6" h="94">
                    <a:moveTo>
                      <a:pt x="45" y="11"/>
                    </a:moveTo>
                    <a:cubicBezTo>
                      <a:pt x="45" y="11"/>
                      <a:pt x="45" y="11"/>
                      <a:pt x="45" y="10"/>
                    </a:cubicBezTo>
                    <a:cubicBezTo>
                      <a:pt x="45" y="10"/>
                      <a:pt x="45" y="10"/>
                      <a:pt x="45" y="10"/>
                    </a:cubicBezTo>
                    <a:cubicBezTo>
                      <a:pt x="44" y="3"/>
                      <a:pt x="33" y="1"/>
                      <a:pt x="28" y="1"/>
                    </a:cubicBezTo>
                    <a:cubicBezTo>
                      <a:pt x="28" y="1"/>
                      <a:pt x="27" y="1"/>
                      <a:pt x="27" y="1"/>
                    </a:cubicBezTo>
                    <a:cubicBezTo>
                      <a:pt x="20" y="1"/>
                      <a:pt x="20" y="1"/>
                      <a:pt x="20" y="1"/>
                    </a:cubicBezTo>
                    <a:cubicBezTo>
                      <a:pt x="20" y="1"/>
                      <a:pt x="0" y="0"/>
                      <a:pt x="1" y="13"/>
                    </a:cubicBezTo>
                    <a:cubicBezTo>
                      <a:pt x="1" y="41"/>
                      <a:pt x="1" y="41"/>
                      <a:pt x="1" y="41"/>
                    </a:cubicBezTo>
                    <a:cubicBezTo>
                      <a:pt x="1" y="44"/>
                      <a:pt x="4" y="46"/>
                      <a:pt x="6" y="46"/>
                    </a:cubicBezTo>
                    <a:cubicBezTo>
                      <a:pt x="9" y="46"/>
                      <a:pt x="11" y="44"/>
                      <a:pt x="10" y="41"/>
                    </a:cubicBezTo>
                    <a:cubicBezTo>
                      <a:pt x="10" y="19"/>
                      <a:pt x="10" y="19"/>
                      <a:pt x="10" y="19"/>
                    </a:cubicBezTo>
                    <a:cubicBezTo>
                      <a:pt x="12" y="19"/>
                      <a:pt x="12" y="19"/>
                      <a:pt x="12" y="19"/>
                    </a:cubicBezTo>
                    <a:cubicBezTo>
                      <a:pt x="12" y="32"/>
                      <a:pt x="12" y="32"/>
                      <a:pt x="12" y="32"/>
                    </a:cubicBezTo>
                    <a:cubicBezTo>
                      <a:pt x="12" y="44"/>
                      <a:pt x="12" y="44"/>
                      <a:pt x="12" y="44"/>
                    </a:cubicBezTo>
                    <a:cubicBezTo>
                      <a:pt x="13" y="89"/>
                      <a:pt x="13" y="89"/>
                      <a:pt x="13" y="89"/>
                    </a:cubicBezTo>
                    <a:cubicBezTo>
                      <a:pt x="13" y="91"/>
                      <a:pt x="16" y="94"/>
                      <a:pt x="19" y="94"/>
                    </a:cubicBezTo>
                    <a:cubicBezTo>
                      <a:pt x="22" y="94"/>
                      <a:pt x="24" y="91"/>
                      <a:pt x="24" y="88"/>
                    </a:cubicBezTo>
                    <a:cubicBezTo>
                      <a:pt x="23" y="48"/>
                      <a:pt x="23" y="48"/>
                      <a:pt x="23" y="48"/>
                    </a:cubicBezTo>
                    <a:cubicBezTo>
                      <a:pt x="25" y="48"/>
                      <a:pt x="25" y="48"/>
                      <a:pt x="25" y="48"/>
                    </a:cubicBezTo>
                    <a:cubicBezTo>
                      <a:pt x="26" y="88"/>
                      <a:pt x="26" y="88"/>
                      <a:pt x="26" y="88"/>
                    </a:cubicBezTo>
                    <a:cubicBezTo>
                      <a:pt x="26" y="91"/>
                      <a:pt x="28" y="94"/>
                      <a:pt x="31" y="93"/>
                    </a:cubicBezTo>
                    <a:cubicBezTo>
                      <a:pt x="34" y="93"/>
                      <a:pt x="36" y="91"/>
                      <a:pt x="36" y="88"/>
                    </a:cubicBezTo>
                    <a:cubicBezTo>
                      <a:pt x="35" y="43"/>
                      <a:pt x="35" y="43"/>
                      <a:pt x="35" y="43"/>
                    </a:cubicBezTo>
                    <a:cubicBezTo>
                      <a:pt x="35" y="32"/>
                      <a:pt x="35" y="32"/>
                      <a:pt x="35" y="32"/>
                    </a:cubicBezTo>
                    <a:cubicBezTo>
                      <a:pt x="35" y="18"/>
                      <a:pt x="35" y="18"/>
                      <a:pt x="35" y="18"/>
                    </a:cubicBezTo>
                    <a:cubicBezTo>
                      <a:pt x="36" y="18"/>
                      <a:pt x="36" y="18"/>
                      <a:pt x="36" y="18"/>
                    </a:cubicBezTo>
                    <a:cubicBezTo>
                      <a:pt x="37" y="40"/>
                      <a:pt x="37" y="40"/>
                      <a:pt x="37" y="40"/>
                    </a:cubicBezTo>
                    <a:cubicBezTo>
                      <a:pt x="37" y="43"/>
                      <a:pt x="39" y="45"/>
                      <a:pt x="41" y="45"/>
                    </a:cubicBezTo>
                    <a:cubicBezTo>
                      <a:pt x="44" y="45"/>
                      <a:pt x="46" y="42"/>
                      <a:pt x="46" y="40"/>
                    </a:cubicBezTo>
                    <a:cubicBezTo>
                      <a:pt x="45" y="11"/>
                      <a:pt x="45" y="11"/>
                      <a:pt x="45" y="11"/>
                    </a:cubicBezTo>
                    <a:cubicBezTo>
                      <a:pt x="45" y="11"/>
                      <a:pt x="45" y="11"/>
                      <a:pt x="45" y="11"/>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3" name="任意多边形: 形状 152"/>
              <p:cNvSpPr/>
              <p:nvPr/>
            </p:nvSpPr>
            <p:spPr bwMode="auto">
              <a:xfrm>
                <a:off x="4421" y="750"/>
                <a:ext cx="39" cy="39"/>
              </a:xfrm>
              <a:custGeom>
                <a:avLst/>
                <a:gdLst>
                  <a:gd name="T0" fmla="*/ 10 w 20"/>
                  <a:gd name="T1" fmla="*/ 20 h 20"/>
                  <a:gd name="T2" fmla="*/ 20 w 20"/>
                  <a:gd name="T3" fmla="*/ 10 h 20"/>
                  <a:gd name="T4" fmla="*/ 9 w 20"/>
                  <a:gd name="T5" fmla="*/ 0 h 20"/>
                  <a:gd name="T6" fmla="*/ 0 w 20"/>
                  <a:gd name="T7" fmla="*/ 11 h 20"/>
                  <a:gd name="T8" fmla="*/ 10 w 20"/>
                  <a:gd name="T9" fmla="*/ 20 h 20"/>
                </a:gdLst>
                <a:ahLst/>
                <a:cxnLst>
                  <a:cxn ang="0">
                    <a:pos x="T0" y="T1"/>
                  </a:cxn>
                  <a:cxn ang="0">
                    <a:pos x="T2" y="T3"/>
                  </a:cxn>
                  <a:cxn ang="0">
                    <a:pos x="T4" y="T5"/>
                  </a:cxn>
                  <a:cxn ang="0">
                    <a:pos x="T6" y="T7"/>
                  </a:cxn>
                  <a:cxn ang="0">
                    <a:pos x="T8" y="T9"/>
                  </a:cxn>
                </a:cxnLst>
                <a:rect l="0" t="0" r="r" b="b"/>
                <a:pathLst>
                  <a:path w="20" h="20">
                    <a:moveTo>
                      <a:pt x="10" y="20"/>
                    </a:moveTo>
                    <a:cubicBezTo>
                      <a:pt x="15" y="20"/>
                      <a:pt x="20" y="16"/>
                      <a:pt x="20" y="10"/>
                    </a:cubicBezTo>
                    <a:cubicBezTo>
                      <a:pt x="19" y="5"/>
                      <a:pt x="15" y="0"/>
                      <a:pt x="9" y="0"/>
                    </a:cubicBezTo>
                    <a:cubicBezTo>
                      <a:pt x="4" y="1"/>
                      <a:pt x="0" y="5"/>
                      <a:pt x="0" y="11"/>
                    </a:cubicBezTo>
                    <a:cubicBezTo>
                      <a:pt x="0" y="16"/>
                      <a:pt x="4" y="20"/>
                      <a:pt x="10" y="20"/>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4" name="任意多边形: 形状 153"/>
              <p:cNvSpPr/>
              <p:nvPr/>
            </p:nvSpPr>
            <p:spPr bwMode="auto">
              <a:xfrm>
                <a:off x="4155" y="2148"/>
                <a:ext cx="86" cy="180"/>
              </a:xfrm>
              <a:custGeom>
                <a:avLst/>
                <a:gdLst>
                  <a:gd name="T0" fmla="*/ 43 w 44"/>
                  <a:gd name="T1" fmla="*/ 10 h 92"/>
                  <a:gd name="T2" fmla="*/ 43 w 44"/>
                  <a:gd name="T3" fmla="*/ 10 h 92"/>
                  <a:gd name="T4" fmla="*/ 43 w 44"/>
                  <a:gd name="T5" fmla="*/ 10 h 92"/>
                  <a:gd name="T6" fmla="*/ 26 w 44"/>
                  <a:gd name="T7" fmla="*/ 1 h 92"/>
                  <a:gd name="T8" fmla="*/ 26 w 44"/>
                  <a:gd name="T9" fmla="*/ 1 h 92"/>
                  <a:gd name="T10" fmla="*/ 19 w 44"/>
                  <a:gd name="T11" fmla="*/ 1 h 92"/>
                  <a:gd name="T12" fmla="*/ 0 w 44"/>
                  <a:gd name="T13" fmla="*/ 12 h 92"/>
                  <a:gd name="T14" fmla="*/ 1 w 44"/>
                  <a:gd name="T15" fmla="*/ 40 h 92"/>
                  <a:gd name="T16" fmla="*/ 5 w 44"/>
                  <a:gd name="T17" fmla="*/ 45 h 92"/>
                  <a:gd name="T18" fmla="*/ 9 w 44"/>
                  <a:gd name="T19" fmla="*/ 40 h 92"/>
                  <a:gd name="T20" fmla="*/ 9 w 44"/>
                  <a:gd name="T21" fmla="*/ 18 h 92"/>
                  <a:gd name="T22" fmla="*/ 11 w 44"/>
                  <a:gd name="T23" fmla="*/ 18 h 92"/>
                  <a:gd name="T24" fmla="*/ 11 w 44"/>
                  <a:gd name="T25" fmla="*/ 31 h 92"/>
                  <a:gd name="T26" fmla="*/ 11 w 44"/>
                  <a:gd name="T27" fmla="*/ 43 h 92"/>
                  <a:gd name="T28" fmla="*/ 12 w 44"/>
                  <a:gd name="T29" fmla="*/ 87 h 92"/>
                  <a:gd name="T30" fmla="*/ 17 w 44"/>
                  <a:gd name="T31" fmla="*/ 92 h 92"/>
                  <a:gd name="T32" fmla="*/ 23 w 44"/>
                  <a:gd name="T33" fmla="*/ 86 h 92"/>
                  <a:gd name="T34" fmla="*/ 22 w 44"/>
                  <a:gd name="T35" fmla="*/ 47 h 92"/>
                  <a:gd name="T36" fmla="*/ 23 w 44"/>
                  <a:gd name="T37" fmla="*/ 47 h 92"/>
                  <a:gd name="T38" fmla="*/ 24 w 44"/>
                  <a:gd name="T39" fmla="*/ 86 h 92"/>
                  <a:gd name="T40" fmla="*/ 30 w 44"/>
                  <a:gd name="T41" fmla="*/ 92 h 92"/>
                  <a:gd name="T42" fmla="*/ 35 w 44"/>
                  <a:gd name="T43" fmla="*/ 86 h 92"/>
                  <a:gd name="T44" fmla="*/ 34 w 44"/>
                  <a:gd name="T45" fmla="*/ 42 h 92"/>
                  <a:gd name="T46" fmla="*/ 33 w 44"/>
                  <a:gd name="T47" fmla="*/ 31 h 92"/>
                  <a:gd name="T48" fmla="*/ 33 w 44"/>
                  <a:gd name="T49" fmla="*/ 18 h 92"/>
                  <a:gd name="T50" fmla="*/ 35 w 44"/>
                  <a:gd name="T51" fmla="*/ 18 h 92"/>
                  <a:gd name="T52" fmla="*/ 35 w 44"/>
                  <a:gd name="T53" fmla="*/ 39 h 92"/>
                  <a:gd name="T54" fmla="*/ 40 w 44"/>
                  <a:gd name="T55" fmla="*/ 44 h 92"/>
                  <a:gd name="T56" fmla="*/ 44 w 44"/>
                  <a:gd name="T57" fmla="*/ 39 h 92"/>
                  <a:gd name="T58" fmla="*/ 43 w 44"/>
                  <a:gd name="T59" fmla="*/ 11 h 92"/>
                  <a:gd name="T60" fmla="*/ 43 w 44"/>
                  <a:gd name="T61" fmla="*/ 1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 h="92">
                    <a:moveTo>
                      <a:pt x="43" y="10"/>
                    </a:moveTo>
                    <a:cubicBezTo>
                      <a:pt x="43" y="10"/>
                      <a:pt x="43" y="10"/>
                      <a:pt x="43" y="10"/>
                    </a:cubicBezTo>
                    <a:cubicBezTo>
                      <a:pt x="43" y="10"/>
                      <a:pt x="43" y="10"/>
                      <a:pt x="43" y="10"/>
                    </a:cubicBezTo>
                    <a:cubicBezTo>
                      <a:pt x="42" y="2"/>
                      <a:pt x="31" y="1"/>
                      <a:pt x="26" y="1"/>
                    </a:cubicBezTo>
                    <a:cubicBezTo>
                      <a:pt x="26" y="1"/>
                      <a:pt x="26" y="1"/>
                      <a:pt x="26" y="1"/>
                    </a:cubicBezTo>
                    <a:cubicBezTo>
                      <a:pt x="19" y="1"/>
                      <a:pt x="19" y="1"/>
                      <a:pt x="19" y="1"/>
                    </a:cubicBezTo>
                    <a:cubicBezTo>
                      <a:pt x="19" y="1"/>
                      <a:pt x="0" y="0"/>
                      <a:pt x="0" y="12"/>
                    </a:cubicBezTo>
                    <a:cubicBezTo>
                      <a:pt x="1" y="40"/>
                      <a:pt x="1" y="40"/>
                      <a:pt x="1" y="40"/>
                    </a:cubicBezTo>
                    <a:cubicBezTo>
                      <a:pt x="1" y="43"/>
                      <a:pt x="3" y="45"/>
                      <a:pt x="5" y="45"/>
                    </a:cubicBezTo>
                    <a:cubicBezTo>
                      <a:pt x="8" y="45"/>
                      <a:pt x="10" y="43"/>
                      <a:pt x="9" y="40"/>
                    </a:cubicBezTo>
                    <a:cubicBezTo>
                      <a:pt x="9" y="18"/>
                      <a:pt x="9" y="18"/>
                      <a:pt x="9" y="18"/>
                    </a:cubicBezTo>
                    <a:cubicBezTo>
                      <a:pt x="11" y="18"/>
                      <a:pt x="11" y="18"/>
                      <a:pt x="11" y="18"/>
                    </a:cubicBezTo>
                    <a:cubicBezTo>
                      <a:pt x="11" y="31"/>
                      <a:pt x="11" y="31"/>
                      <a:pt x="11" y="31"/>
                    </a:cubicBezTo>
                    <a:cubicBezTo>
                      <a:pt x="11" y="43"/>
                      <a:pt x="11" y="43"/>
                      <a:pt x="11" y="43"/>
                    </a:cubicBezTo>
                    <a:cubicBezTo>
                      <a:pt x="12" y="87"/>
                      <a:pt x="12" y="87"/>
                      <a:pt x="12" y="87"/>
                    </a:cubicBezTo>
                    <a:cubicBezTo>
                      <a:pt x="12" y="90"/>
                      <a:pt x="15" y="92"/>
                      <a:pt x="17" y="92"/>
                    </a:cubicBezTo>
                    <a:cubicBezTo>
                      <a:pt x="20" y="92"/>
                      <a:pt x="23" y="89"/>
                      <a:pt x="23" y="86"/>
                    </a:cubicBezTo>
                    <a:cubicBezTo>
                      <a:pt x="22" y="47"/>
                      <a:pt x="22" y="47"/>
                      <a:pt x="22" y="47"/>
                    </a:cubicBezTo>
                    <a:cubicBezTo>
                      <a:pt x="23" y="47"/>
                      <a:pt x="23" y="47"/>
                      <a:pt x="23" y="47"/>
                    </a:cubicBezTo>
                    <a:cubicBezTo>
                      <a:pt x="24" y="86"/>
                      <a:pt x="24" y="86"/>
                      <a:pt x="24" y="86"/>
                    </a:cubicBezTo>
                    <a:cubicBezTo>
                      <a:pt x="24" y="89"/>
                      <a:pt x="27" y="92"/>
                      <a:pt x="30" y="92"/>
                    </a:cubicBezTo>
                    <a:cubicBezTo>
                      <a:pt x="32" y="91"/>
                      <a:pt x="35" y="89"/>
                      <a:pt x="35" y="86"/>
                    </a:cubicBezTo>
                    <a:cubicBezTo>
                      <a:pt x="34" y="42"/>
                      <a:pt x="34" y="42"/>
                      <a:pt x="34" y="42"/>
                    </a:cubicBezTo>
                    <a:cubicBezTo>
                      <a:pt x="33" y="31"/>
                      <a:pt x="33" y="31"/>
                      <a:pt x="33" y="31"/>
                    </a:cubicBezTo>
                    <a:cubicBezTo>
                      <a:pt x="33" y="18"/>
                      <a:pt x="33" y="18"/>
                      <a:pt x="33" y="18"/>
                    </a:cubicBezTo>
                    <a:cubicBezTo>
                      <a:pt x="35" y="18"/>
                      <a:pt x="35" y="18"/>
                      <a:pt x="35" y="18"/>
                    </a:cubicBezTo>
                    <a:cubicBezTo>
                      <a:pt x="35" y="39"/>
                      <a:pt x="35" y="39"/>
                      <a:pt x="35" y="39"/>
                    </a:cubicBezTo>
                    <a:cubicBezTo>
                      <a:pt x="35" y="42"/>
                      <a:pt x="37" y="44"/>
                      <a:pt x="40" y="44"/>
                    </a:cubicBezTo>
                    <a:cubicBezTo>
                      <a:pt x="42" y="43"/>
                      <a:pt x="44" y="41"/>
                      <a:pt x="44" y="39"/>
                    </a:cubicBezTo>
                    <a:cubicBezTo>
                      <a:pt x="43" y="11"/>
                      <a:pt x="43" y="11"/>
                      <a:pt x="43" y="11"/>
                    </a:cubicBezTo>
                    <a:cubicBezTo>
                      <a:pt x="43" y="11"/>
                      <a:pt x="43" y="11"/>
                      <a:pt x="43" y="10"/>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5" name="任意多边形: 形状 154"/>
              <p:cNvSpPr/>
              <p:nvPr/>
            </p:nvSpPr>
            <p:spPr bwMode="auto">
              <a:xfrm>
                <a:off x="4176" y="2109"/>
                <a:ext cx="39" cy="37"/>
              </a:xfrm>
              <a:custGeom>
                <a:avLst/>
                <a:gdLst>
                  <a:gd name="T0" fmla="*/ 11 w 20"/>
                  <a:gd name="T1" fmla="*/ 19 h 19"/>
                  <a:gd name="T2" fmla="*/ 20 w 20"/>
                  <a:gd name="T3" fmla="*/ 9 h 19"/>
                  <a:gd name="T4" fmla="*/ 10 w 20"/>
                  <a:gd name="T5" fmla="*/ 0 h 19"/>
                  <a:gd name="T6" fmla="*/ 1 w 20"/>
                  <a:gd name="T7" fmla="*/ 10 h 19"/>
                  <a:gd name="T8" fmla="*/ 11 w 20"/>
                  <a:gd name="T9" fmla="*/ 19 h 19"/>
                </a:gdLst>
                <a:ahLst/>
                <a:cxnLst>
                  <a:cxn ang="0">
                    <a:pos x="T0" y="T1"/>
                  </a:cxn>
                  <a:cxn ang="0">
                    <a:pos x="T2" y="T3"/>
                  </a:cxn>
                  <a:cxn ang="0">
                    <a:pos x="T4" y="T5"/>
                  </a:cxn>
                  <a:cxn ang="0">
                    <a:pos x="T6" y="T7"/>
                  </a:cxn>
                  <a:cxn ang="0">
                    <a:pos x="T8" y="T9"/>
                  </a:cxn>
                </a:cxnLst>
                <a:rect l="0" t="0" r="r" b="b"/>
                <a:pathLst>
                  <a:path w="20" h="19">
                    <a:moveTo>
                      <a:pt x="11" y="19"/>
                    </a:moveTo>
                    <a:cubicBezTo>
                      <a:pt x="16" y="19"/>
                      <a:pt x="20" y="15"/>
                      <a:pt x="20" y="9"/>
                    </a:cubicBezTo>
                    <a:cubicBezTo>
                      <a:pt x="20" y="4"/>
                      <a:pt x="16" y="0"/>
                      <a:pt x="10" y="0"/>
                    </a:cubicBezTo>
                    <a:cubicBezTo>
                      <a:pt x="5" y="0"/>
                      <a:pt x="0" y="4"/>
                      <a:pt x="1" y="10"/>
                    </a:cubicBezTo>
                    <a:cubicBezTo>
                      <a:pt x="1" y="15"/>
                      <a:pt x="5" y="19"/>
                      <a:pt x="11" y="19"/>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6" name="任意多边形: 形状 155"/>
              <p:cNvSpPr/>
              <p:nvPr/>
            </p:nvSpPr>
            <p:spPr bwMode="auto">
              <a:xfrm>
                <a:off x="3945" y="2520"/>
                <a:ext cx="102" cy="207"/>
              </a:xfrm>
              <a:custGeom>
                <a:avLst/>
                <a:gdLst>
                  <a:gd name="T0" fmla="*/ 51 w 52"/>
                  <a:gd name="T1" fmla="*/ 16 h 106"/>
                  <a:gd name="T2" fmla="*/ 51 w 52"/>
                  <a:gd name="T3" fmla="*/ 16 h 106"/>
                  <a:gd name="T4" fmla="*/ 51 w 52"/>
                  <a:gd name="T5" fmla="*/ 16 h 106"/>
                  <a:gd name="T6" fmla="*/ 33 w 52"/>
                  <a:gd name="T7" fmla="*/ 4 h 106"/>
                  <a:gd name="T8" fmla="*/ 32 w 52"/>
                  <a:gd name="T9" fmla="*/ 3 h 106"/>
                  <a:gd name="T10" fmla="*/ 25 w 52"/>
                  <a:gd name="T11" fmla="*/ 3 h 106"/>
                  <a:gd name="T12" fmla="*/ 2 w 52"/>
                  <a:gd name="T13" fmla="*/ 14 h 106"/>
                  <a:gd name="T14" fmla="*/ 1 w 52"/>
                  <a:gd name="T15" fmla="*/ 46 h 106"/>
                  <a:gd name="T16" fmla="*/ 5 w 52"/>
                  <a:gd name="T17" fmla="*/ 51 h 106"/>
                  <a:gd name="T18" fmla="*/ 11 w 52"/>
                  <a:gd name="T19" fmla="*/ 46 h 106"/>
                  <a:gd name="T20" fmla="*/ 12 w 52"/>
                  <a:gd name="T21" fmla="*/ 22 h 106"/>
                  <a:gd name="T22" fmla="*/ 14 w 52"/>
                  <a:gd name="T23" fmla="*/ 22 h 106"/>
                  <a:gd name="T24" fmla="*/ 13 w 52"/>
                  <a:gd name="T25" fmla="*/ 37 h 106"/>
                  <a:gd name="T26" fmla="*/ 12 w 52"/>
                  <a:gd name="T27" fmla="*/ 50 h 106"/>
                  <a:gd name="T28" fmla="*/ 10 w 52"/>
                  <a:gd name="T29" fmla="*/ 99 h 106"/>
                  <a:gd name="T30" fmla="*/ 15 w 52"/>
                  <a:gd name="T31" fmla="*/ 105 h 106"/>
                  <a:gd name="T32" fmla="*/ 21 w 52"/>
                  <a:gd name="T33" fmla="*/ 100 h 106"/>
                  <a:gd name="T34" fmla="*/ 24 w 52"/>
                  <a:gd name="T35" fmla="*/ 55 h 106"/>
                  <a:gd name="T36" fmla="*/ 26 w 52"/>
                  <a:gd name="T37" fmla="*/ 55 h 106"/>
                  <a:gd name="T38" fmla="*/ 23 w 52"/>
                  <a:gd name="T39" fmla="*/ 100 h 106"/>
                  <a:gd name="T40" fmla="*/ 29 w 52"/>
                  <a:gd name="T41" fmla="*/ 106 h 106"/>
                  <a:gd name="T42" fmla="*/ 35 w 52"/>
                  <a:gd name="T43" fmla="*/ 100 h 106"/>
                  <a:gd name="T44" fmla="*/ 38 w 52"/>
                  <a:gd name="T45" fmla="*/ 51 h 106"/>
                  <a:gd name="T46" fmla="*/ 39 w 52"/>
                  <a:gd name="T47" fmla="*/ 38 h 106"/>
                  <a:gd name="T48" fmla="*/ 39 w 52"/>
                  <a:gd name="T49" fmla="*/ 23 h 106"/>
                  <a:gd name="T50" fmla="*/ 41 w 52"/>
                  <a:gd name="T51" fmla="*/ 23 h 106"/>
                  <a:gd name="T52" fmla="*/ 40 w 52"/>
                  <a:gd name="T53" fmla="*/ 48 h 106"/>
                  <a:gd name="T54" fmla="*/ 44 w 52"/>
                  <a:gd name="T55" fmla="*/ 53 h 106"/>
                  <a:gd name="T56" fmla="*/ 50 w 52"/>
                  <a:gd name="T57" fmla="*/ 48 h 106"/>
                  <a:gd name="T58" fmla="*/ 52 w 52"/>
                  <a:gd name="T59" fmla="*/ 17 h 106"/>
                  <a:gd name="T60" fmla="*/ 51 w 52"/>
                  <a:gd name="T61" fmla="*/ 1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2" h="105">
                    <a:moveTo>
                      <a:pt x="51" y="16"/>
                    </a:moveTo>
                    <a:cubicBezTo>
                      <a:pt x="51" y="16"/>
                      <a:pt x="51" y="16"/>
                      <a:pt x="51" y="16"/>
                    </a:cubicBezTo>
                    <a:cubicBezTo>
                      <a:pt x="51" y="16"/>
                      <a:pt x="51" y="16"/>
                      <a:pt x="51" y="16"/>
                    </a:cubicBezTo>
                    <a:cubicBezTo>
                      <a:pt x="51" y="7"/>
                      <a:pt x="39" y="4"/>
                      <a:pt x="33" y="4"/>
                    </a:cubicBezTo>
                    <a:cubicBezTo>
                      <a:pt x="33" y="4"/>
                      <a:pt x="33" y="3"/>
                      <a:pt x="32" y="3"/>
                    </a:cubicBezTo>
                    <a:cubicBezTo>
                      <a:pt x="25" y="3"/>
                      <a:pt x="25" y="3"/>
                      <a:pt x="25" y="3"/>
                    </a:cubicBezTo>
                    <a:cubicBezTo>
                      <a:pt x="25" y="3"/>
                      <a:pt x="3" y="0"/>
                      <a:pt x="2" y="14"/>
                    </a:cubicBezTo>
                    <a:cubicBezTo>
                      <a:pt x="1" y="46"/>
                      <a:pt x="1" y="46"/>
                      <a:pt x="1" y="46"/>
                    </a:cubicBezTo>
                    <a:cubicBezTo>
                      <a:pt x="0" y="49"/>
                      <a:pt x="3" y="51"/>
                      <a:pt x="5" y="51"/>
                    </a:cubicBezTo>
                    <a:cubicBezTo>
                      <a:pt x="8" y="51"/>
                      <a:pt x="11" y="49"/>
                      <a:pt x="11" y="46"/>
                    </a:cubicBezTo>
                    <a:cubicBezTo>
                      <a:pt x="12" y="22"/>
                      <a:pt x="12" y="22"/>
                      <a:pt x="12" y="22"/>
                    </a:cubicBezTo>
                    <a:cubicBezTo>
                      <a:pt x="14" y="22"/>
                      <a:pt x="14" y="22"/>
                      <a:pt x="14" y="22"/>
                    </a:cubicBezTo>
                    <a:cubicBezTo>
                      <a:pt x="13" y="37"/>
                      <a:pt x="13" y="37"/>
                      <a:pt x="13" y="37"/>
                    </a:cubicBezTo>
                    <a:cubicBezTo>
                      <a:pt x="12" y="50"/>
                      <a:pt x="12" y="50"/>
                      <a:pt x="12" y="50"/>
                    </a:cubicBezTo>
                    <a:cubicBezTo>
                      <a:pt x="10" y="99"/>
                      <a:pt x="10" y="99"/>
                      <a:pt x="10" y="99"/>
                    </a:cubicBezTo>
                    <a:cubicBezTo>
                      <a:pt x="9" y="102"/>
                      <a:pt x="12" y="105"/>
                      <a:pt x="15" y="105"/>
                    </a:cubicBezTo>
                    <a:cubicBezTo>
                      <a:pt x="18" y="105"/>
                      <a:pt x="21" y="103"/>
                      <a:pt x="21" y="100"/>
                    </a:cubicBezTo>
                    <a:cubicBezTo>
                      <a:pt x="24" y="55"/>
                      <a:pt x="24" y="55"/>
                      <a:pt x="24" y="55"/>
                    </a:cubicBezTo>
                    <a:cubicBezTo>
                      <a:pt x="26" y="55"/>
                      <a:pt x="26" y="55"/>
                      <a:pt x="26" y="55"/>
                    </a:cubicBezTo>
                    <a:cubicBezTo>
                      <a:pt x="23" y="100"/>
                      <a:pt x="23" y="100"/>
                      <a:pt x="23" y="100"/>
                    </a:cubicBezTo>
                    <a:cubicBezTo>
                      <a:pt x="23" y="103"/>
                      <a:pt x="26" y="106"/>
                      <a:pt x="29" y="106"/>
                    </a:cubicBezTo>
                    <a:cubicBezTo>
                      <a:pt x="32" y="106"/>
                      <a:pt x="35" y="104"/>
                      <a:pt x="35" y="100"/>
                    </a:cubicBezTo>
                    <a:cubicBezTo>
                      <a:pt x="38" y="51"/>
                      <a:pt x="38" y="51"/>
                      <a:pt x="38" y="51"/>
                    </a:cubicBezTo>
                    <a:cubicBezTo>
                      <a:pt x="39" y="38"/>
                      <a:pt x="39" y="38"/>
                      <a:pt x="39" y="38"/>
                    </a:cubicBezTo>
                    <a:cubicBezTo>
                      <a:pt x="39" y="23"/>
                      <a:pt x="39" y="23"/>
                      <a:pt x="39" y="23"/>
                    </a:cubicBezTo>
                    <a:cubicBezTo>
                      <a:pt x="41" y="23"/>
                      <a:pt x="41" y="23"/>
                      <a:pt x="41" y="23"/>
                    </a:cubicBezTo>
                    <a:cubicBezTo>
                      <a:pt x="40" y="48"/>
                      <a:pt x="40" y="48"/>
                      <a:pt x="40" y="48"/>
                    </a:cubicBezTo>
                    <a:cubicBezTo>
                      <a:pt x="39" y="50"/>
                      <a:pt x="42" y="53"/>
                      <a:pt x="44" y="53"/>
                    </a:cubicBezTo>
                    <a:cubicBezTo>
                      <a:pt x="47" y="53"/>
                      <a:pt x="50" y="51"/>
                      <a:pt x="50" y="48"/>
                    </a:cubicBezTo>
                    <a:cubicBezTo>
                      <a:pt x="52" y="17"/>
                      <a:pt x="52" y="17"/>
                      <a:pt x="52" y="17"/>
                    </a:cubicBezTo>
                    <a:cubicBezTo>
                      <a:pt x="52" y="16"/>
                      <a:pt x="52" y="16"/>
                      <a:pt x="51" y="16"/>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7" name="任意多边形: 形状 156"/>
              <p:cNvSpPr/>
              <p:nvPr/>
            </p:nvSpPr>
            <p:spPr bwMode="auto">
              <a:xfrm>
                <a:off x="3979" y="2479"/>
                <a:ext cx="45" cy="45"/>
              </a:xfrm>
              <a:custGeom>
                <a:avLst/>
                <a:gdLst>
                  <a:gd name="T0" fmla="*/ 11 w 23"/>
                  <a:gd name="T1" fmla="*/ 23 h 23"/>
                  <a:gd name="T2" fmla="*/ 23 w 23"/>
                  <a:gd name="T3" fmla="*/ 12 h 23"/>
                  <a:gd name="T4" fmla="*/ 12 w 23"/>
                  <a:gd name="T5" fmla="*/ 1 h 23"/>
                  <a:gd name="T6" fmla="*/ 1 w 23"/>
                  <a:gd name="T7" fmla="*/ 11 h 23"/>
                  <a:gd name="T8" fmla="*/ 11 w 23"/>
                  <a:gd name="T9" fmla="*/ 23 h 23"/>
                </a:gdLst>
                <a:ahLst/>
                <a:cxnLst>
                  <a:cxn ang="0">
                    <a:pos x="T0" y="T1"/>
                  </a:cxn>
                  <a:cxn ang="0">
                    <a:pos x="T2" y="T3"/>
                  </a:cxn>
                  <a:cxn ang="0">
                    <a:pos x="T4" y="T5"/>
                  </a:cxn>
                  <a:cxn ang="0">
                    <a:pos x="T6" y="T7"/>
                  </a:cxn>
                  <a:cxn ang="0">
                    <a:pos x="T8" y="T9"/>
                  </a:cxn>
                </a:cxnLst>
                <a:rect l="0" t="0" r="r" b="b"/>
                <a:pathLst>
                  <a:path w="23" h="23">
                    <a:moveTo>
                      <a:pt x="11" y="23"/>
                    </a:moveTo>
                    <a:cubicBezTo>
                      <a:pt x="17" y="23"/>
                      <a:pt x="22" y="18"/>
                      <a:pt x="23" y="12"/>
                    </a:cubicBezTo>
                    <a:cubicBezTo>
                      <a:pt x="23" y="6"/>
                      <a:pt x="18" y="1"/>
                      <a:pt x="12" y="1"/>
                    </a:cubicBezTo>
                    <a:cubicBezTo>
                      <a:pt x="6" y="0"/>
                      <a:pt x="1" y="5"/>
                      <a:pt x="1" y="11"/>
                    </a:cubicBezTo>
                    <a:cubicBezTo>
                      <a:pt x="0" y="17"/>
                      <a:pt x="5" y="22"/>
                      <a:pt x="11" y="23"/>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8" name="任意多边形: 形状 157"/>
              <p:cNvSpPr/>
              <p:nvPr/>
            </p:nvSpPr>
            <p:spPr bwMode="auto">
              <a:xfrm>
                <a:off x="4499" y="623"/>
                <a:ext cx="57" cy="57"/>
              </a:xfrm>
              <a:custGeom>
                <a:avLst/>
                <a:gdLst>
                  <a:gd name="T0" fmla="*/ 22 w 29"/>
                  <a:gd name="T1" fmla="*/ 29 h 29"/>
                  <a:gd name="T2" fmla="*/ 22 w 29"/>
                  <a:gd name="T3" fmla="*/ 21 h 29"/>
                  <a:gd name="T4" fmla="*/ 22 w 29"/>
                  <a:gd name="T5" fmla="*/ 12 h 29"/>
                  <a:gd name="T6" fmla="*/ 23 w 29"/>
                  <a:gd name="T7" fmla="*/ 12 h 29"/>
                  <a:gd name="T8" fmla="*/ 23 w 29"/>
                  <a:gd name="T9" fmla="*/ 25 h 29"/>
                  <a:gd name="T10" fmla="*/ 26 w 29"/>
                  <a:gd name="T11" fmla="*/ 28 h 29"/>
                  <a:gd name="T12" fmla="*/ 29 w 29"/>
                  <a:gd name="T13" fmla="*/ 25 h 29"/>
                  <a:gd name="T14" fmla="*/ 29 w 29"/>
                  <a:gd name="T15" fmla="*/ 7 h 29"/>
                  <a:gd name="T16" fmla="*/ 29 w 29"/>
                  <a:gd name="T17" fmla="*/ 7 h 29"/>
                  <a:gd name="T18" fmla="*/ 29 w 29"/>
                  <a:gd name="T19" fmla="*/ 7 h 29"/>
                  <a:gd name="T20" fmla="*/ 29 w 29"/>
                  <a:gd name="T21" fmla="*/ 7 h 29"/>
                  <a:gd name="T22" fmla="*/ 18 w 29"/>
                  <a:gd name="T23" fmla="*/ 1 h 29"/>
                  <a:gd name="T24" fmla="*/ 17 w 29"/>
                  <a:gd name="T25" fmla="*/ 1 h 29"/>
                  <a:gd name="T26" fmla="*/ 12 w 29"/>
                  <a:gd name="T27" fmla="*/ 1 h 29"/>
                  <a:gd name="T28" fmla="*/ 0 w 29"/>
                  <a:gd name="T29" fmla="*/ 8 h 29"/>
                  <a:gd name="T30" fmla="*/ 0 w 29"/>
                  <a:gd name="T31" fmla="*/ 26 h 29"/>
                  <a:gd name="T32" fmla="*/ 3 w 29"/>
                  <a:gd name="T33" fmla="*/ 29 h 29"/>
                  <a:gd name="T34" fmla="*/ 6 w 29"/>
                  <a:gd name="T35" fmla="*/ 26 h 29"/>
                  <a:gd name="T36" fmla="*/ 6 w 29"/>
                  <a:gd name="T37" fmla="*/ 12 h 29"/>
                  <a:gd name="T38" fmla="*/ 7 w 29"/>
                  <a:gd name="T39" fmla="*/ 12 h 29"/>
                  <a:gd name="T40" fmla="*/ 7 w 29"/>
                  <a:gd name="T41" fmla="*/ 21 h 29"/>
                  <a:gd name="T42" fmla="*/ 7 w 29"/>
                  <a:gd name="T43" fmla="*/ 29 h 29"/>
                  <a:gd name="T44" fmla="*/ 22 w 29"/>
                  <a:gd name="T45"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28">
                    <a:moveTo>
                      <a:pt x="22" y="29"/>
                    </a:moveTo>
                    <a:cubicBezTo>
                      <a:pt x="22" y="21"/>
                      <a:pt x="22" y="21"/>
                      <a:pt x="22" y="21"/>
                    </a:cubicBezTo>
                    <a:cubicBezTo>
                      <a:pt x="22" y="12"/>
                      <a:pt x="22" y="12"/>
                      <a:pt x="22" y="12"/>
                    </a:cubicBezTo>
                    <a:cubicBezTo>
                      <a:pt x="23" y="12"/>
                      <a:pt x="23" y="12"/>
                      <a:pt x="23" y="12"/>
                    </a:cubicBezTo>
                    <a:cubicBezTo>
                      <a:pt x="23" y="25"/>
                      <a:pt x="23" y="25"/>
                      <a:pt x="23" y="25"/>
                    </a:cubicBezTo>
                    <a:cubicBezTo>
                      <a:pt x="23" y="27"/>
                      <a:pt x="25" y="28"/>
                      <a:pt x="26" y="28"/>
                    </a:cubicBezTo>
                    <a:cubicBezTo>
                      <a:pt x="28" y="28"/>
                      <a:pt x="29" y="27"/>
                      <a:pt x="29" y="25"/>
                    </a:cubicBezTo>
                    <a:cubicBezTo>
                      <a:pt x="29" y="7"/>
                      <a:pt x="29" y="7"/>
                      <a:pt x="29" y="7"/>
                    </a:cubicBezTo>
                    <a:cubicBezTo>
                      <a:pt x="29" y="7"/>
                      <a:pt x="29" y="7"/>
                      <a:pt x="29" y="7"/>
                    </a:cubicBezTo>
                    <a:cubicBezTo>
                      <a:pt x="29" y="7"/>
                      <a:pt x="29" y="7"/>
                      <a:pt x="29" y="7"/>
                    </a:cubicBezTo>
                    <a:cubicBezTo>
                      <a:pt x="29" y="7"/>
                      <a:pt x="29" y="7"/>
                      <a:pt x="29" y="7"/>
                    </a:cubicBezTo>
                    <a:cubicBezTo>
                      <a:pt x="28" y="2"/>
                      <a:pt x="21" y="1"/>
                      <a:pt x="18" y="1"/>
                    </a:cubicBezTo>
                    <a:cubicBezTo>
                      <a:pt x="17" y="1"/>
                      <a:pt x="17" y="1"/>
                      <a:pt x="17" y="1"/>
                    </a:cubicBezTo>
                    <a:cubicBezTo>
                      <a:pt x="12" y="1"/>
                      <a:pt x="12" y="1"/>
                      <a:pt x="12" y="1"/>
                    </a:cubicBezTo>
                    <a:cubicBezTo>
                      <a:pt x="12" y="1"/>
                      <a:pt x="0" y="0"/>
                      <a:pt x="0" y="8"/>
                    </a:cubicBezTo>
                    <a:cubicBezTo>
                      <a:pt x="0" y="26"/>
                      <a:pt x="0" y="26"/>
                      <a:pt x="0" y="26"/>
                    </a:cubicBezTo>
                    <a:cubicBezTo>
                      <a:pt x="0" y="28"/>
                      <a:pt x="2" y="29"/>
                      <a:pt x="3" y="29"/>
                    </a:cubicBezTo>
                    <a:cubicBezTo>
                      <a:pt x="5" y="29"/>
                      <a:pt x="6" y="28"/>
                      <a:pt x="6" y="26"/>
                    </a:cubicBezTo>
                    <a:cubicBezTo>
                      <a:pt x="6" y="12"/>
                      <a:pt x="6" y="12"/>
                      <a:pt x="6" y="12"/>
                    </a:cubicBezTo>
                    <a:cubicBezTo>
                      <a:pt x="7" y="12"/>
                      <a:pt x="7" y="12"/>
                      <a:pt x="7" y="12"/>
                    </a:cubicBezTo>
                    <a:cubicBezTo>
                      <a:pt x="7" y="21"/>
                      <a:pt x="7" y="21"/>
                      <a:pt x="7" y="21"/>
                    </a:cubicBezTo>
                    <a:cubicBezTo>
                      <a:pt x="7" y="29"/>
                      <a:pt x="7" y="29"/>
                      <a:pt x="7" y="29"/>
                    </a:cubicBezTo>
                    <a:lnTo>
                      <a:pt x="22" y="29"/>
                    </a:ln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9" name="任意多边形: 形状 158"/>
              <p:cNvSpPr/>
              <p:nvPr/>
            </p:nvSpPr>
            <p:spPr bwMode="auto">
              <a:xfrm>
                <a:off x="4513" y="596"/>
                <a:ext cx="27" cy="27"/>
              </a:xfrm>
              <a:custGeom>
                <a:avLst/>
                <a:gdLst>
                  <a:gd name="T0" fmla="*/ 7 w 14"/>
                  <a:gd name="T1" fmla="*/ 14 h 14"/>
                  <a:gd name="T2" fmla="*/ 14 w 14"/>
                  <a:gd name="T3" fmla="*/ 7 h 14"/>
                  <a:gd name="T4" fmla="*/ 7 w 14"/>
                  <a:gd name="T5" fmla="*/ 0 h 14"/>
                  <a:gd name="T6" fmla="*/ 1 w 14"/>
                  <a:gd name="T7" fmla="*/ 7 h 14"/>
                  <a:gd name="T8" fmla="*/ 7 w 14"/>
                  <a:gd name="T9" fmla="*/ 14 h 14"/>
                </a:gdLst>
                <a:ahLst/>
                <a:cxnLst>
                  <a:cxn ang="0">
                    <a:pos x="T0" y="T1"/>
                  </a:cxn>
                  <a:cxn ang="0">
                    <a:pos x="T2" y="T3"/>
                  </a:cxn>
                  <a:cxn ang="0">
                    <a:pos x="T4" y="T5"/>
                  </a:cxn>
                  <a:cxn ang="0">
                    <a:pos x="T6" y="T7"/>
                  </a:cxn>
                  <a:cxn ang="0">
                    <a:pos x="T8" y="T9"/>
                  </a:cxn>
                </a:cxnLst>
                <a:rect l="0" t="0" r="r" b="b"/>
                <a:pathLst>
                  <a:path w="14" h="14">
                    <a:moveTo>
                      <a:pt x="7" y="14"/>
                    </a:moveTo>
                    <a:cubicBezTo>
                      <a:pt x="11" y="14"/>
                      <a:pt x="14" y="11"/>
                      <a:pt x="14" y="7"/>
                    </a:cubicBezTo>
                    <a:cubicBezTo>
                      <a:pt x="14" y="3"/>
                      <a:pt x="11" y="0"/>
                      <a:pt x="7" y="0"/>
                    </a:cubicBezTo>
                    <a:cubicBezTo>
                      <a:pt x="3" y="1"/>
                      <a:pt x="0" y="4"/>
                      <a:pt x="1" y="7"/>
                    </a:cubicBezTo>
                    <a:cubicBezTo>
                      <a:pt x="1" y="11"/>
                      <a:pt x="4" y="14"/>
                      <a:pt x="7" y="14"/>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0" name="任意多边形: 形状 159"/>
              <p:cNvSpPr/>
              <p:nvPr/>
            </p:nvSpPr>
            <p:spPr bwMode="auto">
              <a:xfrm>
                <a:off x="4548" y="1032"/>
                <a:ext cx="103" cy="187"/>
              </a:xfrm>
              <a:custGeom>
                <a:avLst/>
                <a:gdLst>
                  <a:gd name="T0" fmla="*/ 35 w 53"/>
                  <a:gd name="T1" fmla="*/ 8 h 96"/>
                  <a:gd name="T2" fmla="*/ 28 w 53"/>
                  <a:gd name="T3" fmla="*/ 0 h 96"/>
                  <a:gd name="T4" fmla="*/ 20 w 53"/>
                  <a:gd name="T5" fmla="*/ 7 h 96"/>
                  <a:gd name="T6" fmla="*/ 27 w 53"/>
                  <a:gd name="T7" fmla="*/ 15 h 96"/>
                  <a:gd name="T8" fmla="*/ 35 w 53"/>
                  <a:gd name="T9" fmla="*/ 8 h 96"/>
                  <a:gd name="T10" fmla="*/ 11 w 53"/>
                  <a:gd name="T11" fmla="*/ 28 h 96"/>
                  <a:gd name="T12" fmla="*/ 13 w 53"/>
                  <a:gd name="T13" fmla="*/ 27 h 96"/>
                  <a:gd name="T14" fmla="*/ 10 w 53"/>
                  <a:gd name="T15" fmla="*/ 43 h 96"/>
                  <a:gd name="T16" fmla="*/ 11 w 53"/>
                  <a:gd name="T17" fmla="*/ 48 h 96"/>
                  <a:gd name="T18" fmla="*/ 1 w 53"/>
                  <a:gd name="T19" fmla="*/ 89 h 96"/>
                  <a:gd name="T20" fmla="*/ 5 w 53"/>
                  <a:gd name="T21" fmla="*/ 95 h 96"/>
                  <a:gd name="T22" fmla="*/ 11 w 53"/>
                  <a:gd name="T23" fmla="*/ 91 h 96"/>
                  <a:gd name="T24" fmla="*/ 19 w 53"/>
                  <a:gd name="T25" fmla="*/ 60 h 96"/>
                  <a:gd name="T26" fmla="*/ 26 w 53"/>
                  <a:gd name="T27" fmla="*/ 71 h 96"/>
                  <a:gd name="T28" fmla="*/ 29 w 53"/>
                  <a:gd name="T29" fmla="*/ 91 h 96"/>
                  <a:gd name="T30" fmla="*/ 34 w 53"/>
                  <a:gd name="T31" fmla="*/ 96 h 96"/>
                  <a:gd name="T32" fmla="*/ 39 w 53"/>
                  <a:gd name="T33" fmla="*/ 91 h 96"/>
                  <a:gd name="T34" fmla="*/ 35 w 53"/>
                  <a:gd name="T35" fmla="*/ 70 h 96"/>
                  <a:gd name="T36" fmla="*/ 35 w 53"/>
                  <a:gd name="T37" fmla="*/ 67 h 96"/>
                  <a:gd name="T38" fmla="*/ 35 w 53"/>
                  <a:gd name="T39" fmla="*/ 67 h 96"/>
                  <a:gd name="T40" fmla="*/ 35 w 53"/>
                  <a:gd name="T41" fmla="*/ 67 h 96"/>
                  <a:gd name="T42" fmla="*/ 27 w 53"/>
                  <a:gd name="T43" fmla="*/ 50 h 96"/>
                  <a:gd name="T44" fmla="*/ 29 w 53"/>
                  <a:gd name="T45" fmla="*/ 47 h 96"/>
                  <a:gd name="T46" fmla="*/ 31 w 53"/>
                  <a:gd name="T47" fmla="*/ 35 h 96"/>
                  <a:gd name="T48" fmla="*/ 32 w 53"/>
                  <a:gd name="T49" fmla="*/ 37 h 96"/>
                  <a:gd name="T50" fmla="*/ 34 w 53"/>
                  <a:gd name="T51" fmla="*/ 39 h 96"/>
                  <a:gd name="T52" fmla="*/ 34 w 53"/>
                  <a:gd name="T53" fmla="*/ 39 h 96"/>
                  <a:gd name="T54" fmla="*/ 46 w 53"/>
                  <a:gd name="T55" fmla="*/ 50 h 96"/>
                  <a:gd name="T56" fmla="*/ 51 w 53"/>
                  <a:gd name="T57" fmla="*/ 49 h 96"/>
                  <a:gd name="T58" fmla="*/ 51 w 53"/>
                  <a:gd name="T59" fmla="*/ 44 h 96"/>
                  <a:gd name="T60" fmla="*/ 39 w 53"/>
                  <a:gd name="T61" fmla="*/ 34 h 96"/>
                  <a:gd name="T62" fmla="*/ 39 w 53"/>
                  <a:gd name="T63" fmla="*/ 33 h 96"/>
                  <a:gd name="T64" fmla="*/ 31 w 53"/>
                  <a:gd name="T65" fmla="*/ 20 h 96"/>
                  <a:gd name="T66" fmla="*/ 31 w 53"/>
                  <a:gd name="T67" fmla="*/ 20 h 96"/>
                  <a:gd name="T68" fmla="*/ 31 w 53"/>
                  <a:gd name="T69" fmla="*/ 19 h 96"/>
                  <a:gd name="T70" fmla="*/ 31 w 53"/>
                  <a:gd name="T71" fmla="*/ 19 h 96"/>
                  <a:gd name="T72" fmla="*/ 25 w 53"/>
                  <a:gd name="T73" fmla="*/ 16 h 96"/>
                  <a:gd name="T74" fmla="*/ 17 w 53"/>
                  <a:gd name="T75" fmla="*/ 17 h 96"/>
                  <a:gd name="T76" fmla="*/ 7 w 53"/>
                  <a:gd name="T77" fmla="*/ 21 h 96"/>
                  <a:gd name="T78" fmla="*/ 4 w 53"/>
                  <a:gd name="T79" fmla="*/ 24 h 96"/>
                  <a:gd name="T80" fmla="*/ 0 w 53"/>
                  <a:gd name="T81" fmla="*/ 39 h 96"/>
                  <a:gd name="T82" fmla="*/ 3 w 53"/>
                  <a:gd name="T83" fmla="*/ 44 h 96"/>
                  <a:gd name="T84" fmla="*/ 8 w 53"/>
                  <a:gd name="T85" fmla="*/ 41 h 96"/>
                  <a:gd name="T86" fmla="*/ 11 w 53"/>
                  <a:gd name="T87" fmla="*/ 2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 h="96">
                    <a:moveTo>
                      <a:pt x="35" y="8"/>
                    </a:moveTo>
                    <a:cubicBezTo>
                      <a:pt x="35" y="4"/>
                      <a:pt x="32" y="0"/>
                      <a:pt x="28" y="0"/>
                    </a:cubicBezTo>
                    <a:cubicBezTo>
                      <a:pt x="24" y="0"/>
                      <a:pt x="20" y="3"/>
                      <a:pt x="20" y="7"/>
                    </a:cubicBezTo>
                    <a:cubicBezTo>
                      <a:pt x="20" y="11"/>
                      <a:pt x="23" y="15"/>
                      <a:pt x="27" y="15"/>
                    </a:cubicBezTo>
                    <a:cubicBezTo>
                      <a:pt x="32" y="15"/>
                      <a:pt x="35" y="12"/>
                      <a:pt x="35" y="8"/>
                    </a:cubicBezTo>
                    <a:close/>
                    <a:moveTo>
                      <a:pt x="11" y="28"/>
                    </a:moveTo>
                    <a:cubicBezTo>
                      <a:pt x="13" y="27"/>
                      <a:pt x="13" y="27"/>
                      <a:pt x="13" y="27"/>
                    </a:cubicBezTo>
                    <a:cubicBezTo>
                      <a:pt x="10" y="43"/>
                      <a:pt x="10" y="43"/>
                      <a:pt x="10" y="43"/>
                    </a:cubicBezTo>
                    <a:cubicBezTo>
                      <a:pt x="10" y="45"/>
                      <a:pt x="10" y="46"/>
                      <a:pt x="11" y="48"/>
                    </a:cubicBezTo>
                    <a:cubicBezTo>
                      <a:pt x="1" y="89"/>
                      <a:pt x="1" y="89"/>
                      <a:pt x="1" y="89"/>
                    </a:cubicBezTo>
                    <a:cubicBezTo>
                      <a:pt x="1" y="91"/>
                      <a:pt x="2" y="94"/>
                      <a:pt x="5" y="95"/>
                    </a:cubicBezTo>
                    <a:cubicBezTo>
                      <a:pt x="8" y="95"/>
                      <a:pt x="10" y="94"/>
                      <a:pt x="11" y="91"/>
                    </a:cubicBezTo>
                    <a:cubicBezTo>
                      <a:pt x="19" y="60"/>
                      <a:pt x="19" y="60"/>
                      <a:pt x="19" y="60"/>
                    </a:cubicBezTo>
                    <a:cubicBezTo>
                      <a:pt x="26" y="71"/>
                      <a:pt x="26" y="71"/>
                      <a:pt x="26" y="71"/>
                    </a:cubicBezTo>
                    <a:cubicBezTo>
                      <a:pt x="29" y="91"/>
                      <a:pt x="29" y="91"/>
                      <a:pt x="29" y="91"/>
                    </a:cubicBezTo>
                    <a:cubicBezTo>
                      <a:pt x="29" y="93"/>
                      <a:pt x="31" y="96"/>
                      <a:pt x="34" y="96"/>
                    </a:cubicBezTo>
                    <a:cubicBezTo>
                      <a:pt x="36" y="96"/>
                      <a:pt x="39" y="94"/>
                      <a:pt x="39" y="91"/>
                    </a:cubicBezTo>
                    <a:cubicBezTo>
                      <a:pt x="35" y="70"/>
                      <a:pt x="35" y="70"/>
                      <a:pt x="35" y="70"/>
                    </a:cubicBezTo>
                    <a:cubicBezTo>
                      <a:pt x="36" y="69"/>
                      <a:pt x="35" y="68"/>
                      <a:pt x="35" y="67"/>
                    </a:cubicBezTo>
                    <a:cubicBezTo>
                      <a:pt x="35" y="67"/>
                      <a:pt x="35" y="67"/>
                      <a:pt x="35" y="67"/>
                    </a:cubicBezTo>
                    <a:cubicBezTo>
                      <a:pt x="35" y="67"/>
                      <a:pt x="35" y="67"/>
                      <a:pt x="35" y="67"/>
                    </a:cubicBezTo>
                    <a:cubicBezTo>
                      <a:pt x="27" y="50"/>
                      <a:pt x="27" y="50"/>
                      <a:pt x="27" y="50"/>
                    </a:cubicBezTo>
                    <a:cubicBezTo>
                      <a:pt x="28" y="49"/>
                      <a:pt x="29" y="48"/>
                      <a:pt x="29" y="47"/>
                    </a:cubicBezTo>
                    <a:cubicBezTo>
                      <a:pt x="31" y="35"/>
                      <a:pt x="31" y="35"/>
                      <a:pt x="31" y="35"/>
                    </a:cubicBezTo>
                    <a:cubicBezTo>
                      <a:pt x="32" y="37"/>
                      <a:pt x="32" y="37"/>
                      <a:pt x="32" y="37"/>
                    </a:cubicBezTo>
                    <a:cubicBezTo>
                      <a:pt x="33" y="38"/>
                      <a:pt x="33" y="38"/>
                      <a:pt x="34" y="39"/>
                    </a:cubicBezTo>
                    <a:cubicBezTo>
                      <a:pt x="34" y="39"/>
                      <a:pt x="34" y="39"/>
                      <a:pt x="34" y="39"/>
                    </a:cubicBezTo>
                    <a:cubicBezTo>
                      <a:pt x="46" y="50"/>
                      <a:pt x="46" y="50"/>
                      <a:pt x="46" y="50"/>
                    </a:cubicBezTo>
                    <a:cubicBezTo>
                      <a:pt x="48" y="51"/>
                      <a:pt x="50" y="51"/>
                      <a:pt x="51" y="49"/>
                    </a:cubicBezTo>
                    <a:cubicBezTo>
                      <a:pt x="53" y="48"/>
                      <a:pt x="53" y="45"/>
                      <a:pt x="51" y="44"/>
                    </a:cubicBezTo>
                    <a:cubicBezTo>
                      <a:pt x="39" y="34"/>
                      <a:pt x="39" y="34"/>
                      <a:pt x="39" y="34"/>
                    </a:cubicBezTo>
                    <a:cubicBezTo>
                      <a:pt x="39" y="34"/>
                      <a:pt x="39" y="33"/>
                      <a:pt x="39" y="33"/>
                    </a:cubicBezTo>
                    <a:cubicBezTo>
                      <a:pt x="31" y="20"/>
                      <a:pt x="31" y="20"/>
                      <a:pt x="31" y="20"/>
                    </a:cubicBezTo>
                    <a:cubicBezTo>
                      <a:pt x="31" y="20"/>
                      <a:pt x="31" y="20"/>
                      <a:pt x="31" y="20"/>
                    </a:cubicBezTo>
                    <a:cubicBezTo>
                      <a:pt x="31" y="19"/>
                      <a:pt x="31" y="19"/>
                      <a:pt x="31" y="19"/>
                    </a:cubicBezTo>
                    <a:cubicBezTo>
                      <a:pt x="31" y="19"/>
                      <a:pt x="31" y="19"/>
                      <a:pt x="31" y="19"/>
                    </a:cubicBezTo>
                    <a:cubicBezTo>
                      <a:pt x="29" y="17"/>
                      <a:pt x="27" y="16"/>
                      <a:pt x="25" y="16"/>
                    </a:cubicBezTo>
                    <a:cubicBezTo>
                      <a:pt x="22" y="15"/>
                      <a:pt x="19" y="16"/>
                      <a:pt x="17" y="17"/>
                    </a:cubicBezTo>
                    <a:cubicBezTo>
                      <a:pt x="7" y="21"/>
                      <a:pt x="7" y="21"/>
                      <a:pt x="7" y="21"/>
                    </a:cubicBezTo>
                    <a:cubicBezTo>
                      <a:pt x="6" y="21"/>
                      <a:pt x="4" y="22"/>
                      <a:pt x="4" y="24"/>
                    </a:cubicBezTo>
                    <a:cubicBezTo>
                      <a:pt x="0" y="39"/>
                      <a:pt x="0" y="39"/>
                      <a:pt x="0" y="39"/>
                    </a:cubicBezTo>
                    <a:cubicBezTo>
                      <a:pt x="0" y="41"/>
                      <a:pt x="1" y="43"/>
                      <a:pt x="3" y="44"/>
                    </a:cubicBezTo>
                    <a:cubicBezTo>
                      <a:pt x="5" y="44"/>
                      <a:pt x="7" y="43"/>
                      <a:pt x="8" y="41"/>
                    </a:cubicBezTo>
                    <a:lnTo>
                      <a:pt x="11" y="28"/>
                    </a:ln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1" name="任意多边形: 形状 160"/>
              <p:cNvSpPr/>
              <p:nvPr/>
            </p:nvSpPr>
            <p:spPr bwMode="auto">
              <a:xfrm>
                <a:off x="4364" y="2600"/>
                <a:ext cx="135" cy="242"/>
              </a:xfrm>
              <a:custGeom>
                <a:avLst/>
                <a:gdLst>
                  <a:gd name="T0" fmla="*/ 39 w 69"/>
                  <a:gd name="T1" fmla="*/ 8 h 124"/>
                  <a:gd name="T2" fmla="*/ 29 w 69"/>
                  <a:gd name="T3" fmla="*/ 0 h 124"/>
                  <a:gd name="T4" fmla="*/ 21 w 69"/>
                  <a:gd name="T5" fmla="*/ 11 h 124"/>
                  <a:gd name="T6" fmla="*/ 31 w 69"/>
                  <a:gd name="T7" fmla="*/ 19 h 124"/>
                  <a:gd name="T8" fmla="*/ 39 w 69"/>
                  <a:gd name="T9" fmla="*/ 8 h 124"/>
                  <a:gd name="T10" fmla="*/ 12 w 69"/>
                  <a:gd name="T11" fmla="*/ 38 h 124"/>
                  <a:gd name="T12" fmla="*/ 15 w 69"/>
                  <a:gd name="T13" fmla="*/ 36 h 124"/>
                  <a:gd name="T14" fmla="*/ 14 w 69"/>
                  <a:gd name="T15" fmla="*/ 57 h 124"/>
                  <a:gd name="T16" fmla="*/ 16 w 69"/>
                  <a:gd name="T17" fmla="*/ 64 h 124"/>
                  <a:gd name="T18" fmla="*/ 10 w 69"/>
                  <a:gd name="T19" fmla="*/ 117 h 124"/>
                  <a:gd name="T20" fmla="*/ 16 w 69"/>
                  <a:gd name="T21" fmla="*/ 124 h 124"/>
                  <a:gd name="T22" fmla="*/ 22 w 69"/>
                  <a:gd name="T23" fmla="*/ 118 h 124"/>
                  <a:gd name="T24" fmla="*/ 28 w 69"/>
                  <a:gd name="T25" fmla="*/ 78 h 124"/>
                  <a:gd name="T26" fmla="*/ 39 w 69"/>
                  <a:gd name="T27" fmla="*/ 91 h 124"/>
                  <a:gd name="T28" fmla="*/ 46 w 69"/>
                  <a:gd name="T29" fmla="*/ 115 h 124"/>
                  <a:gd name="T30" fmla="*/ 52 w 69"/>
                  <a:gd name="T31" fmla="*/ 120 h 124"/>
                  <a:gd name="T32" fmla="*/ 58 w 69"/>
                  <a:gd name="T33" fmla="*/ 113 h 124"/>
                  <a:gd name="T34" fmla="*/ 50 w 69"/>
                  <a:gd name="T35" fmla="*/ 88 h 124"/>
                  <a:gd name="T36" fmla="*/ 49 w 69"/>
                  <a:gd name="T37" fmla="*/ 84 h 124"/>
                  <a:gd name="T38" fmla="*/ 49 w 69"/>
                  <a:gd name="T39" fmla="*/ 84 h 124"/>
                  <a:gd name="T40" fmla="*/ 49 w 69"/>
                  <a:gd name="T41" fmla="*/ 84 h 124"/>
                  <a:gd name="T42" fmla="*/ 37 w 69"/>
                  <a:gd name="T43" fmla="*/ 63 h 124"/>
                  <a:gd name="T44" fmla="*/ 38 w 69"/>
                  <a:gd name="T45" fmla="*/ 59 h 124"/>
                  <a:gd name="T46" fmla="*/ 39 w 69"/>
                  <a:gd name="T47" fmla="*/ 43 h 124"/>
                  <a:gd name="T48" fmla="*/ 41 w 69"/>
                  <a:gd name="T49" fmla="*/ 47 h 124"/>
                  <a:gd name="T50" fmla="*/ 43 w 69"/>
                  <a:gd name="T51" fmla="*/ 48 h 124"/>
                  <a:gd name="T52" fmla="*/ 44 w 69"/>
                  <a:gd name="T53" fmla="*/ 49 h 124"/>
                  <a:gd name="T54" fmla="*/ 60 w 69"/>
                  <a:gd name="T55" fmla="*/ 60 h 124"/>
                  <a:gd name="T56" fmla="*/ 67 w 69"/>
                  <a:gd name="T57" fmla="*/ 59 h 124"/>
                  <a:gd name="T58" fmla="*/ 66 w 69"/>
                  <a:gd name="T59" fmla="*/ 52 h 124"/>
                  <a:gd name="T60" fmla="*/ 49 w 69"/>
                  <a:gd name="T61" fmla="*/ 41 h 124"/>
                  <a:gd name="T62" fmla="*/ 49 w 69"/>
                  <a:gd name="T63" fmla="*/ 41 h 124"/>
                  <a:gd name="T64" fmla="*/ 37 w 69"/>
                  <a:gd name="T65" fmla="*/ 25 h 124"/>
                  <a:gd name="T66" fmla="*/ 36 w 69"/>
                  <a:gd name="T67" fmla="*/ 24 h 124"/>
                  <a:gd name="T68" fmla="*/ 36 w 69"/>
                  <a:gd name="T69" fmla="*/ 24 h 124"/>
                  <a:gd name="T70" fmla="*/ 36 w 69"/>
                  <a:gd name="T71" fmla="*/ 24 h 124"/>
                  <a:gd name="T72" fmla="*/ 28 w 69"/>
                  <a:gd name="T73" fmla="*/ 20 h 124"/>
                  <a:gd name="T74" fmla="*/ 18 w 69"/>
                  <a:gd name="T75" fmla="*/ 24 h 124"/>
                  <a:gd name="T76" fmla="*/ 7 w 69"/>
                  <a:gd name="T77" fmla="*/ 30 h 124"/>
                  <a:gd name="T78" fmla="*/ 3 w 69"/>
                  <a:gd name="T79" fmla="*/ 34 h 124"/>
                  <a:gd name="T80" fmla="*/ 1 w 69"/>
                  <a:gd name="T81" fmla="*/ 54 h 124"/>
                  <a:gd name="T82" fmla="*/ 5 w 69"/>
                  <a:gd name="T83" fmla="*/ 59 h 124"/>
                  <a:gd name="T84" fmla="*/ 10 w 69"/>
                  <a:gd name="T85" fmla="*/ 55 h 124"/>
                  <a:gd name="T86" fmla="*/ 12 w 69"/>
                  <a:gd name="T87" fmla="*/ 38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 h="124">
                    <a:moveTo>
                      <a:pt x="39" y="8"/>
                    </a:moveTo>
                    <a:cubicBezTo>
                      <a:pt x="39" y="3"/>
                      <a:pt x="34" y="0"/>
                      <a:pt x="29" y="0"/>
                    </a:cubicBezTo>
                    <a:cubicBezTo>
                      <a:pt x="24" y="1"/>
                      <a:pt x="20" y="5"/>
                      <a:pt x="21" y="11"/>
                    </a:cubicBezTo>
                    <a:cubicBezTo>
                      <a:pt x="21" y="16"/>
                      <a:pt x="26" y="19"/>
                      <a:pt x="31" y="19"/>
                    </a:cubicBezTo>
                    <a:cubicBezTo>
                      <a:pt x="36" y="18"/>
                      <a:pt x="40" y="14"/>
                      <a:pt x="39" y="8"/>
                    </a:cubicBezTo>
                    <a:close/>
                    <a:moveTo>
                      <a:pt x="12" y="38"/>
                    </a:moveTo>
                    <a:cubicBezTo>
                      <a:pt x="15" y="36"/>
                      <a:pt x="15" y="36"/>
                      <a:pt x="15" y="36"/>
                    </a:cubicBezTo>
                    <a:cubicBezTo>
                      <a:pt x="14" y="57"/>
                      <a:pt x="14" y="57"/>
                      <a:pt x="14" y="57"/>
                    </a:cubicBezTo>
                    <a:cubicBezTo>
                      <a:pt x="14" y="59"/>
                      <a:pt x="15" y="62"/>
                      <a:pt x="16" y="64"/>
                    </a:cubicBezTo>
                    <a:cubicBezTo>
                      <a:pt x="10" y="117"/>
                      <a:pt x="10" y="117"/>
                      <a:pt x="10" y="117"/>
                    </a:cubicBezTo>
                    <a:cubicBezTo>
                      <a:pt x="10" y="120"/>
                      <a:pt x="12" y="123"/>
                      <a:pt x="16" y="124"/>
                    </a:cubicBezTo>
                    <a:cubicBezTo>
                      <a:pt x="19" y="124"/>
                      <a:pt x="22" y="121"/>
                      <a:pt x="22" y="118"/>
                    </a:cubicBezTo>
                    <a:cubicBezTo>
                      <a:pt x="28" y="78"/>
                      <a:pt x="28" y="78"/>
                      <a:pt x="28" y="78"/>
                    </a:cubicBezTo>
                    <a:cubicBezTo>
                      <a:pt x="39" y="91"/>
                      <a:pt x="39" y="91"/>
                      <a:pt x="39" y="91"/>
                    </a:cubicBezTo>
                    <a:cubicBezTo>
                      <a:pt x="46" y="115"/>
                      <a:pt x="46" y="115"/>
                      <a:pt x="46" y="115"/>
                    </a:cubicBezTo>
                    <a:cubicBezTo>
                      <a:pt x="46" y="118"/>
                      <a:pt x="49" y="121"/>
                      <a:pt x="52" y="120"/>
                    </a:cubicBezTo>
                    <a:cubicBezTo>
                      <a:pt x="56" y="120"/>
                      <a:pt x="58" y="117"/>
                      <a:pt x="58" y="113"/>
                    </a:cubicBezTo>
                    <a:cubicBezTo>
                      <a:pt x="50" y="88"/>
                      <a:pt x="50" y="88"/>
                      <a:pt x="50" y="88"/>
                    </a:cubicBezTo>
                    <a:cubicBezTo>
                      <a:pt x="50" y="86"/>
                      <a:pt x="50" y="85"/>
                      <a:pt x="49" y="84"/>
                    </a:cubicBezTo>
                    <a:cubicBezTo>
                      <a:pt x="49" y="84"/>
                      <a:pt x="49" y="84"/>
                      <a:pt x="49" y="84"/>
                    </a:cubicBezTo>
                    <a:cubicBezTo>
                      <a:pt x="49" y="84"/>
                      <a:pt x="49" y="84"/>
                      <a:pt x="49" y="84"/>
                    </a:cubicBezTo>
                    <a:cubicBezTo>
                      <a:pt x="37" y="63"/>
                      <a:pt x="37" y="63"/>
                      <a:pt x="37" y="63"/>
                    </a:cubicBezTo>
                    <a:cubicBezTo>
                      <a:pt x="38" y="62"/>
                      <a:pt x="38" y="60"/>
                      <a:pt x="38" y="59"/>
                    </a:cubicBezTo>
                    <a:cubicBezTo>
                      <a:pt x="39" y="43"/>
                      <a:pt x="39" y="43"/>
                      <a:pt x="39" y="43"/>
                    </a:cubicBezTo>
                    <a:cubicBezTo>
                      <a:pt x="41" y="47"/>
                      <a:pt x="41" y="47"/>
                      <a:pt x="41" y="47"/>
                    </a:cubicBezTo>
                    <a:cubicBezTo>
                      <a:pt x="42" y="47"/>
                      <a:pt x="42" y="48"/>
                      <a:pt x="43" y="48"/>
                    </a:cubicBezTo>
                    <a:cubicBezTo>
                      <a:pt x="43" y="48"/>
                      <a:pt x="43" y="49"/>
                      <a:pt x="44" y="49"/>
                    </a:cubicBezTo>
                    <a:cubicBezTo>
                      <a:pt x="60" y="60"/>
                      <a:pt x="60" y="60"/>
                      <a:pt x="60" y="60"/>
                    </a:cubicBezTo>
                    <a:cubicBezTo>
                      <a:pt x="63" y="61"/>
                      <a:pt x="66" y="61"/>
                      <a:pt x="67" y="59"/>
                    </a:cubicBezTo>
                    <a:cubicBezTo>
                      <a:pt x="69" y="56"/>
                      <a:pt x="68" y="53"/>
                      <a:pt x="66" y="52"/>
                    </a:cubicBezTo>
                    <a:cubicBezTo>
                      <a:pt x="49" y="41"/>
                      <a:pt x="49" y="41"/>
                      <a:pt x="49" y="41"/>
                    </a:cubicBezTo>
                    <a:cubicBezTo>
                      <a:pt x="49" y="41"/>
                      <a:pt x="49" y="41"/>
                      <a:pt x="49" y="41"/>
                    </a:cubicBezTo>
                    <a:cubicBezTo>
                      <a:pt x="37" y="25"/>
                      <a:pt x="37" y="25"/>
                      <a:pt x="37" y="25"/>
                    </a:cubicBezTo>
                    <a:cubicBezTo>
                      <a:pt x="36" y="25"/>
                      <a:pt x="36" y="24"/>
                      <a:pt x="36" y="24"/>
                    </a:cubicBezTo>
                    <a:cubicBezTo>
                      <a:pt x="36" y="24"/>
                      <a:pt x="36" y="24"/>
                      <a:pt x="36" y="24"/>
                    </a:cubicBezTo>
                    <a:cubicBezTo>
                      <a:pt x="36" y="24"/>
                      <a:pt x="36" y="24"/>
                      <a:pt x="36" y="24"/>
                    </a:cubicBezTo>
                    <a:cubicBezTo>
                      <a:pt x="34" y="22"/>
                      <a:pt x="31" y="21"/>
                      <a:pt x="28" y="20"/>
                    </a:cubicBezTo>
                    <a:cubicBezTo>
                      <a:pt x="24" y="20"/>
                      <a:pt x="21" y="21"/>
                      <a:pt x="18" y="24"/>
                    </a:cubicBezTo>
                    <a:cubicBezTo>
                      <a:pt x="7" y="30"/>
                      <a:pt x="7" y="30"/>
                      <a:pt x="7" y="30"/>
                    </a:cubicBezTo>
                    <a:cubicBezTo>
                      <a:pt x="5" y="30"/>
                      <a:pt x="3" y="32"/>
                      <a:pt x="3" y="34"/>
                    </a:cubicBezTo>
                    <a:cubicBezTo>
                      <a:pt x="1" y="54"/>
                      <a:pt x="1" y="54"/>
                      <a:pt x="1" y="54"/>
                    </a:cubicBezTo>
                    <a:cubicBezTo>
                      <a:pt x="0" y="57"/>
                      <a:pt x="2" y="59"/>
                      <a:pt x="5" y="59"/>
                    </a:cubicBezTo>
                    <a:cubicBezTo>
                      <a:pt x="8" y="59"/>
                      <a:pt x="10" y="58"/>
                      <a:pt x="10" y="55"/>
                    </a:cubicBezTo>
                    <a:lnTo>
                      <a:pt x="12" y="38"/>
                    </a:ln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2" name="任意多边形: 形状 161"/>
              <p:cNvSpPr/>
              <p:nvPr/>
            </p:nvSpPr>
            <p:spPr bwMode="auto">
              <a:xfrm>
                <a:off x="4620" y="2688"/>
                <a:ext cx="94" cy="68"/>
              </a:xfrm>
              <a:custGeom>
                <a:avLst/>
                <a:gdLst>
                  <a:gd name="T0" fmla="*/ 28 w 48"/>
                  <a:gd name="T1" fmla="*/ 5 h 35"/>
                  <a:gd name="T2" fmla="*/ 45 w 48"/>
                  <a:gd name="T3" fmla="*/ 26 h 35"/>
                  <a:gd name="T4" fmla="*/ 41 w 48"/>
                  <a:gd name="T5" fmla="*/ 34 h 35"/>
                  <a:gd name="T6" fmla="*/ 7 w 48"/>
                  <a:gd name="T7" fmla="*/ 35 h 35"/>
                  <a:gd name="T8" fmla="*/ 2 w 48"/>
                  <a:gd name="T9" fmla="*/ 27 h 35"/>
                  <a:gd name="T10" fmla="*/ 19 w 48"/>
                  <a:gd name="T11" fmla="*/ 5 h 35"/>
                  <a:gd name="T12" fmla="*/ 28 w 48"/>
                  <a:gd name="T13" fmla="*/ 5 h 35"/>
                </a:gdLst>
                <a:ahLst/>
                <a:cxnLst>
                  <a:cxn ang="0">
                    <a:pos x="T0" y="T1"/>
                  </a:cxn>
                  <a:cxn ang="0">
                    <a:pos x="T2" y="T3"/>
                  </a:cxn>
                  <a:cxn ang="0">
                    <a:pos x="T4" y="T5"/>
                  </a:cxn>
                  <a:cxn ang="0">
                    <a:pos x="T6" y="T7"/>
                  </a:cxn>
                  <a:cxn ang="0">
                    <a:pos x="T8" y="T9"/>
                  </a:cxn>
                  <a:cxn ang="0">
                    <a:pos x="T10" y="T11"/>
                  </a:cxn>
                  <a:cxn ang="0">
                    <a:pos x="T12" y="T13"/>
                  </a:cxn>
                </a:cxnLst>
                <a:rect l="0" t="0" r="r" b="b"/>
                <a:pathLst>
                  <a:path w="48" h="35">
                    <a:moveTo>
                      <a:pt x="28" y="5"/>
                    </a:moveTo>
                    <a:cubicBezTo>
                      <a:pt x="45" y="26"/>
                      <a:pt x="45" y="26"/>
                      <a:pt x="45" y="26"/>
                    </a:cubicBezTo>
                    <a:cubicBezTo>
                      <a:pt x="48" y="30"/>
                      <a:pt x="46" y="34"/>
                      <a:pt x="41" y="34"/>
                    </a:cubicBezTo>
                    <a:cubicBezTo>
                      <a:pt x="7" y="35"/>
                      <a:pt x="7" y="35"/>
                      <a:pt x="7" y="35"/>
                    </a:cubicBezTo>
                    <a:cubicBezTo>
                      <a:pt x="2" y="35"/>
                      <a:pt x="0" y="31"/>
                      <a:pt x="2" y="27"/>
                    </a:cubicBezTo>
                    <a:cubicBezTo>
                      <a:pt x="19" y="5"/>
                      <a:pt x="19" y="5"/>
                      <a:pt x="19" y="5"/>
                    </a:cubicBezTo>
                    <a:cubicBezTo>
                      <a:pt x="21" y="0"/>
                      <a:pt x="25" y="0"/>
                      <a:pt x="28" y="5"/>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3" name="任意多边形: 形状 162"/>
              <p:cNvSpPr/>
              <p:nvPr/>
            </p:nvSpPr>
            <p:spPr bwMode="auto">
              <a:xfrm>
                <a:off x="4620" y="2786"/>
                <a:ext cx="94" cy="68"/>
              </a:xfrm>
              <a:custGeom>
                <a:avLst/>
                <a:gdLst>
                  <a:gd name="T0" fmla="*/ 20 w 48"/>
                  <a:gd name="T1" fmla="*/ 31 h 35"/>
                  <a:gd name="T2" fmla="*/ 3 w 48"/>
                  <a:gd name="T3" fmla="*/ 10 h 35"/>
                  <a:gd name="T4" fmla="*/ 7 w 48"/>
                  <a:gd name="T5" fmla="*/ 1 h 35"/>
                  <a:gd name="T6" fmla="*/ 40 w 48"/>
                  <a:gd name="T7" fmla="*/ 1 h 35"/>
                  <a:gd name="T8" fmla="*/ 45 w 48"/>
                  <a:gd name="T9" fmla="*/ 9 h 35"/>
                  <a:gd name="T10" fmla="*/ 29 w 48"/>
                  <a:gd name="T11" fmla="*/ 31 h 35"/>
                  <a:gd name="T12" fmla="*/ 20 w 48"/>
                  <a:gd name="T13" fmla="*/ 31 h 35"/>
                </a:gdLst>
                <a:ahLst/>
                <a:cxnLst>
                  <a:cxn ang="0">
                    <a:pos x="T0" y="T1"/>
                  </a:cxn>
                  <a:cxn ang="0">
                    <a:pos x="T2" y="T3"/>
                  </a:cxn>
                  <a:cxn ang="0">
                    <a:pos x="T4" y="T5"/>
                  </a:cxn>
                  <a:cxn ang="0">
                    <a:pos x="T6" y="T7"/>
                  </a:cxn>
                  <a:cxn ang="0">
                    <a:pos x="T8" y="T9"/>
                  </a:cxn>
                  <a:cxn ang="0">
                    <a:pos x="T10" y="T11"/>
                  </a:cxn>
                  <a:cxn ang="0">
                    <a:pos x="T12" y="T13"/>
                  </a:cxn>
                </a:cxnLst>
                <a:rect l="0" t="0" r="r" b="b"/>
                <a:pathLst>
                  <a:path w="48" h="35">
                    <a:moveTo>
                      <a:pt x="20" y="31"/>
                    </a:moveTo>
                    <a:cubicBezTo>
                      <a:pt x="3" y="10"/>
                      <a:pt x="3" y="10"/>
                      <a:pt x="3" y="10"/>
                    </a:cubicBezTo>
                    <a:cubicBezTo>
                      <a:pt x="0" y="5"/>
                      <a:pt x="2" y="1"/>
                      <a:pt x="7" y="1"/>
                    </a:cubicBezTo>
                    <a:cubicBezTo>
                      <a:pt x="40" y="1"/>
                      <a:pt x="40" y="1"/>
                      <a:pt x="40" y="1"/>
                    </a:cubicBezTo>
                    <a:cubicBezTo>
                      <a:pt x="46" y="0"/>
                      <a:pt x="48" y="4"/>
                      <a:pt x="45" y="9"/>
                    </a:cubicBezTo>
                    <a:cubicBezTo>
                      <a:pt x="29" y="31"/>
                      <a:pt x="29" y="31"/>
                      <a:pt x="29" y="31"/>
                    </a:cubicBezTo>
                    <a:cubicBezTo>
                      <a:pt x="27" y="35"/>
                      <a:pt x="22" y="35"/>
                      <a:pt x="20" y="31"/>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4" name="任意多边形: 形状 163"/>
              <p:cNvSpPr/>
              <p:nvPr/>
            </p:nvSpPr>
            <p:spPr bwMode="auto">
              <a:xfrm>
                <a:off x="4425" y="2113"/>
                <a:ext cx="86" cy="125"/>
              </a:xfrm>
              <a:custGeom>
                <a:avLst/>
                <a:gdLst>
                  <a:gd name="T0" fmla="*/ 38 w 44"/>
                  <a:gd name="T1" fmla="*/ 0 h 64"/>
                  <a:gd name="T2" fmla="*/ 5 w 44"/>
                  <a:gd name="T3" fmla="*/ 0 h 64"/>
                  <a:gd name="T4" fmla="*/ 0 w 44"/>
                  <a:gd name="T5" fmla="*/ 5 h 64"/>
                  <a:gd name="T6" fmla="*/ 0 w 44"/>
                  <a:gd name="T7" fmla="*/ 16 h 64"/>
                  <a:gd name="T8" fmla="*/ 5 w 44"/>
                  <a:gd name="T9" fmla="*/ 21 h 64"/>
                  <a:gd name="T10" fmla="*/ 17 w 44"/>
                  <a:gd name="T11" fmla="*/ 22 h 64"/>
                  <a:gd name="T12" fmla="*/ 17 w 44"/>
                  <a:gd name="T13" fmla="*/ 59 h 64"/>
                  <a:gd name="T14" fmla="*/ 21 w 44"/>
                  <a:gd name="T15" fmla="*/ 64 h 64"/>
                  <a:gd name="T16" fmla="*/ 22 w 44"/>
                  <a:gd name="T17" fmla="*/ 64 h 64"/>
                  <a:gd name="T18" fmla="*/ 26 w 44"/>
                  <a:gd name="T19" fmla="*/ 59 h 64"/>
                  <a:gd name="T20" fmla="*/ 27 w 44"/>
                  <a:gd name="T21" fmla="*/ 22 h 64"/>
                  <a:gd name="T22" fmla="*/ 38 w 44"/>
                  <a:gd name="T23" fmla="*/ 22 h 64"/>
                  <a:gd name="T24" fmla="*/ 44 w 44"/>
                  <a:gd name="T25" fmla="*/ 16 h 64"/>
                  <a:gd name="T26" fmla="*/ 44 w 44"/>
                  <a:gd name="T27" fmla="*/ 6 h 64"/>
                  <a:gd name="T28" fmla="*/ 38 w 44"/>
                  <a:gd name="T2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64">
                    <a:moveTo>
                      <a:pt x="38" y="0"/>
                    </a:moveTo>
                    <a:cubicBezTo>
                      <a:pt x="5" y="0"/>
                      <a:pt x="5" y="0"/>
                      <a:pt x="5" y="0"/>
                    </a:cubicBezTo>
                    <a:cubicBezTo>
                      <a:pt x="2" y="0"/>
                      <a:pt x="0" y="2"/>
                      <a:pt x="0" y="5"/>
                    </a:cubicBezTo>
                    <a:cubicBezTo>
                      <a:pt x="0" y="16"/>
                      <a:pt x="0" y="16"/>
                      <a:pt x="0" y="16"/>
                    </a:cubicBezTo>
                    <a:cubicBezTo>
                      <a:pt x="0" y="19"/>
                      <a:pt x="2" y="21"/>
                      <a:pt x="5" y="21"/>
                    </a:cubicBezTo>
                    <a:cubicBezTo>
                      <a:pt x="17" y="22"/>
                      <a:pt x="17" y="22"/>
                      <a:pt x="17" y="22"/>
                    </a:cubicBezTo>
                    <a:cubicBezTo>
                      <a:pt x="17" y="59"/>
                      <a:pt x="17" y="59"/>
                      <a:pt x="17" y="59"/>
                    </a:cubicBezTo>
                    <a:cubicBezTo>
                      <a:pt x="17" y="62"/>
                      <a:pt x="18" y="64"/>
                      <a:pt x="21" y="64"/>
                    </a:cubicBezTo>
                    <a:cubicBezTo>
                      <a:pt x="22" y="64"/>
                      <a:pt x="22" y="64"/>
                      <a:pt x="22" y="64"/>
                    </a:cubicBezTo>
                    <a:cubicBezTo>
                      <a:pt x="25" y="64"/>
                      <a:pt x="26" y="62"/>
                      <a:pt x="26" y="59"/>
                    </a:cubicBezTo>
                    <a:cubicBezTo>
                      <a:pt x="27" y="22"/>
                      <a:pt x="27" y="22"/>
                      <a:pt x="27" y="22"/>
                    </a:cubicBezTo>
                    <a:cubicBezTo>
                      <a:pt x="38" y="22"/>
                      <a:pt x="38" y="22"/>
                      <a:pt x="38" y="22"/>
                    </a:cubicBezTo>
                    <a:cubicBezTo>
                      <a:pt x="41" y="22"/>
                      <a:pt x="44" y="19"/>
                      <a:pt x="44" y="16"/>
                    </a:cubicBezTo>
                    <a:cubicBezTo>
                      <a:pt x="44" y="6"/>
                      <a:pt x="44" y="6"/>
                      <a:pt x="44" y="6"/>
                    </a:cubicBezTo>
                    <a:cubicBezTo>
                      <a:pt x="44" y="3"/>
                      <a:pt x="41" y="0"/>
                      <a:pt x="38" y="0"/>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5" name="任意多边形: 形状 164"/>
              <p:cNvSpPr/>
              <p:nvPr/>
            </p:nvSpPr>
            <p:spPr bwMode="auto">
              <a:xfrm>
                <a:off x="4509" y="2723"/>
                <a:ext cx="86" cy="125"/>
              </a:xfrm>
              <a:custGeom>
                <a:avLst/>
                <a:gdLst>
                  <a:gd name="T0" fmla="*/ 38 w 44"/>
                  <a:gd name="T1" fmla="*/ 0 h 64"/>
                  <a:gd name="T2" fmla="*/ 6 w 44"/>
                  <a:gd name="T3" fmla="*/ 0 h 64"/>
                  <a:gd name="T4" fmla="*/ 0 w 44"/>
                  <a:gd name="T5" fmla="*/ 6 h 64"/>
                  <a:gd name="T6" fmla="*/ 0 w 44"/>
                  <a:gd name="T7" fmla="*/ 16 h 64"/>
                  <a:gd name="T8" fmla="*/ 6 w 44"/>
                  <a:gd name="T9" fmla="*/ 22 h 64"/>
                  <a:gd name="T10" fmla="*/ 17 w 44"/>
                  <a:gd name="T11" fmla="*/ 22 h 64"/>
                  <a:gd name="T12" fmla="*/ 17 w 44"/>
                  <a:gd name="T13" fmla="*/ 60 h 64"/>
                  <a:gd name="T14" fmla="*/ 21 w 44"/>
                  <a:gd name="T15" fmla="*/ 64 h 64"/>
                  <a:gd name="T16" fmla="*/ 23 w 44"/>
                  <a:gd name="T17" fmla="*/ 64 h 64"/>
                  <a:gd name="T18" fmla="*/ 27 w 44"/>
                  <a:gd name="T19" fmla="*/ 60 h 64"/>
                  <a:gd name="T20" fmla="*/ 27 w 44"/>
                  <a:gd name="T21" fmla="*/ 22 h 64"/>
                  <a:gd name="T22" fmla="*/ 38 w 44"/>
                  <a:gd name="T23" fmla="*/ 22 h 64"/>
                  <a:gd name="T24" fmla="*/ 44 w 44"/>
                  <a:gd name="T25" fmla="*/ 16 h 64"/>
                  <a:gd name="T26" fmla="*/ 44 w 44"/>
                  <a:gd name="T27" fmla="*/ 6 h 64"/>
                  <a:gd name="T28" fmla="*/ 38 w 44"/>
                  <a:gd name="T2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64">
                    <a:moveTo>
                      <a:pt x="38" y="0"/>
                    </a:moveTo>
                    <a:cubicBezTo>
                      <a:pt x="6" y="0"/>
                      <a:pt x="6" y="0"/>
                      <a:pt x="6" y="0"/>
                    </a:cubicBezTo>
                    <a:cubicBezTo>
                      <a:pt x="3" y="0"/>
                      <a:pt x="0" y="3"/>
                      <a:pt x="0" y="6"/>
                    </a:cubicBezTo>
                    <a:cubicBezTo>
                      <a:pt x="0" y="16"/>
                      <a:pt x="0" y="16"/>
                      <a:pt x="0" y="16"/>
                    </a:cubicBezTo>
                    <a:cubicBezTo>
                      <a:pt x="0" y="19"/>
                      <a:pt x="3" y="22"/>
                      <a:pt x="6" y="22"/>
                    </a:cubicBezTo>
                    <a:cubicBezTo>
                      <a:pt x="17" y="22"/>
                      <a:pt x="17" y="22"/>
                      <a:pt x="17" y="22"/>
                    </a:cubicBezTo>
                    <a:cubicBezTo>
                      <a:pt x="17" y="60"/>
                      <a:pt x="17" y="60"/>
                      <a:pt x="17" y="60"/>
                    </a:cubicBezTo>
                    <a:cubicBezTo>
                      <a:pt x="17" y="62"/>
                      <a:pt x="19" y="64"/>
                      <a:pt x="21" y="64"/>
                    </a:cubicBezTo>
                    <a:cubicBezTo>
                      <a:pt x="23" y="64"/>
                      <a:pt x="23" y="64"/>
                      <a:pt x="23" y="64"/>
                    </a:cubicBezTo>
                    <a:cubicBezTo>
                      <a:pt x="25" y="64"/>
                      <a:pt x="27" y="62"/>
                      <a:pt x="27" y="60"/>
                    </a:cubicBezTo>
                    <a:cubicBezTo>
                      <a:pt x="27" y="22"/>
                      <a:pt x="27" y="22"/>
                      <a:pt x="27" y="22"/>
                    </a:cubicBezTo>
                    <a:cubicBezTo>
                      <a:pt x="38" y="22"/>
                      <a:pt x="38" y="22"/>
                      <a:pt x="38" y="22"/>
                    </a:cubicBezTo>
                    <a:cubicBezTo>
                      <a:pt x="41" y="22"/>
                      <a:pt x="44" y="20"/>
                      <a:pt x="44" y="16"/>
                    </a:cubicBezTo>
                    <a:cubicBezTo>
                      <a:pt x="44" y="6"/>
                      <a:pt x="44" y="6"/>
                      <a:pt x="44" y="6"/>
                    </a:cubicBezTo>
                    <a:cubicBezTo>
                      <a:pt x="44" y="3"/>
                      <a:pt x="42" y="0"/>
                      <a:pt x="38" y="0"/>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6" name="任意多边形: 形状 165"/>
              <p:cNvSpPr/>
              <p:nvPr/>
            </p:nvSpPr>
            <p:spPr bwMode="auto">
              <a:xfrm>
                <a:off x="4587" y="3222"/>
                <a:ext cx="86" cy="125"/>
              </a:xfrm>
              <a:custGeom>
                <a:avLst/>
                <a:gdLst>
                  <a:gd name="T0" fmla="*/ 39 w 44"/>
                  <a:gd name="T1" fmla="*/ 0 h 64"/>
                  <a:gd name="T2" fmla="*/ 6 w 44"/>
                  <a:gd name="T3" fmla="*/ 0 h 64"/>
                  <a:gd name="T4" fmla="*/ 0 w 44"/>
                  <a:gd name="T5" fmla="*/ 6 h 64"/>
                  <a:gd name="T6" fmla="*/ 0 w 44"/>
                  <a:gd name="T7" fmla="*/ 16 h 64"/>
                  <a:gd name="T8" fmla="*/ 6 w 44"/>
                  <a:gd name="T9" fmla="*/ 22 h 64"/>
                  <a:gd name="T10" fmla="*/ 17 w 44"/>
                  <a:gd name="T11" fmla="*/ 22 h 64"/>
                  <a:gd name="T12" fmla="*/ 17 w 44"/>
                  <a:gd name="T13" fmla="*/ 60 h 64"/>
                  <a:gd name="T14" fmla="*/ 21 w 44"/>
                  <a:gd name="T15" fmla="*/ 64 h 64"/>
                  <a:gd name="T16" fmla="*/ 23 w 44"/>
                  <a:gd name="T17" fmla="*/ 64 h 64"/>
                  <a:gd name="T18" fmla="*/ 27 w 44"/>
                  <a:gd name="T19" fmla="*/ 60 h 64"/>
                  <a:gd name="T20" fmla="*/ 27 w 44"/>
                  <a:gd name="T21" fmla="*/ 22 h 64"/>
                  <a:gd name="T22" fmla="*/ 39 w 44"/>
                  <a:gd name="T23" fmla="*/ 22 h 64"/>
                  <a:gd name="T24" fmla="*/ 44 w 44"/>
                  <a:gd name="T25" fmla="*/ 16 h 64"/>
                  <a:gd name="T26" fmla="*/ 44 w 44"/>
                  <a:gd name="T27" fmla="*/ 6 h 64"/>
                  <a:gd name="T28" fmla="*/ 39 w 44"/>
                  <a:gd name="T2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64">
                    <a:moveTo>
                      <a:pt x="39" y="0"/>
                    </a:moveTo>
                    <a:cubicBezTo>
                      <a:pt x="6" y="0"/>
                      <a:pt x="6" y="0"/>
                      <a:pt x="6" y="0"/>
                    </a:cubicBezTo>
                    <a:cubicBezTo>
                      <a:pt x="3" y="0"/>
                      <a:pt x="0" y="3"/>
                      <a:pt x="0" y="6"/>
                    </a:cubicBezTo>
                    <a:cubicBezTo>
                      <a:pt x="0" y="16"/>
                      <a:pt x="0" y="16"/>
                      <a:pt x="0" y="16"/>
                    </a:cubicBezTo>
                    <a:cubicBezTo>
                      <a:pt x="0" y="19"/>
                      <a:pt x="3" y="22"/>
                      <a:pt x="6" y="22"/>
                    </a:cubicBezTo>
                    <a:cubicBezTo>
                      <a:pt x="17" y="22"/>
                      <a:pt x="17" y="22"/>
                      <a:pt x="17" y="22"/>
                    </a:cubicBezTo>
                    <a:cubicBezTo>
                      <a:pt x="17" y="60"/>
                      <a:pt x="17" y="60"/>
                      <a:pt x="17" y="60"/>
                    </a:cubicBezTo>
                    <a:cubicBezTo>
                      <a:pt x="17" y="62"/>
                      <a:pt x="19" y="64"/>
                      <a:pt x="21" y="64"/>
                    </a:cubicBezTo>
                    <a:cubicBezTo>
                      <a:pt x="23" y="64"/>
                      <a:pt x="23" y="64"/>
                      <a:pt x="23" y="64"/>
                    </a:cubicBezTo>
                    <a:cubicBezTo>
                      <a:pt x="25" y="64"/>
                      <a:pt x="27" y="62"/>
                      <a:pt x="27" y="60"/>
                    </a:cubicBezTo>
                    <a:cubicBezTo>
                      <a:pt x="27" y="22"/>
                      <a:pt x="27" y="22"/>
                      <a:pt x="27" y="22"/>
                    </a:cubicBezTo>
                    <a:cubicBezTo>
                      <a:pt x="39" y="22"/>
                      <a:pt x="39" y="22"/>
                      <a:pt x="39" y="22"/>
                    </a:cubicBezTo>
                    <a:cubicBezTo>
                      <a:pt x="42" y="22"/>
                      <a:pt x="44" y="19"/>
                      <a:pt x="44" y="16"/>
                    </a:cubicBezTo>
                    <a:cubicBezTo>
                      <a:pt x="44" y="6"/>
                      <a:pt x="44" y="6"/>
                      <a:pt x="44" y="6"/>
                    </a:cubicBezTo>
                    <a:cubicBezTo>
                      <a:pt x="44" y="3"/>
                      <a:pt x="42" y="0"/>
                      <a:pt x="39" y="0"/>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7" name="任意多边形: 形状 166"/>
              <p:cNvSpPr/>
              <p:nvPr/>
            </p:nvSpPr>
            <p:spPr bwMode="auto">
              <a:xfrm>
                <a:off x="4202" y="1593"/>
                <a:ext cx="273" cy="264"/>
              </a:xfrm>
              <a:custGeom>
                <a:avLst/>
                <a:gdLst>
                  <a:gd name="T0" fmla="*/ 133 w 140"/>
                  <a:gd name="T1" fmla="*/ 55 h 135"/>
                  <a:gd name="T2" fmla="*/ 129 w 140"/>
                  <a:gd name="T3" fmla="*/ 52 h 135"/>
                  <a:gd name="T4" fmla="*/ 129 w 140"/>
                  <a:gd name="T5" fmla="*/ 9 h 135"/>
                  <a:gd name="T6" fmla="*/ 122 w 140"/>
                  <a:gd name="T7" fmla="*/ 2 h 135"/>
                  <a:gd name="T8" fmla="*/ 101 w 140"/>
                  <a:gd name="T9" fmla="*/ 2 h 135"/>
                  <a:gd name="T10" fmla="*/ 94 w 140"/>
                  <a:gd name="T11" fmla="*/ 9 h 135"/>
                  <a:gd name="T12" fmla="*/ 94 w 140"/>
                  <a:gd name="T13" fmla="*/ 18 h 135"/>
                  <a:gd name="T14" fmla="*/ 83 w 140"/>
                  <a:gd name="T15" fmla="*/ 7 h 135"/>
                  <a:gd name="T16" fmla="*/ 57 w 140"/>
                  <a:gd name="T17" fmla="*/ 7 h 135"/>
                  <a:gd name="T18" fmla="*/ 7 w 140"/>
                  <a:gd name="T19" fmla="*/ 55 h 135"/>
                  <a:gd name="T20" fmla="*/ 11 w 140"/>
                  <a:gd name="T21" fmla="*/ 67 h 135"/>
                  <a:gd name="T22" fmla="*/ 11 w 140"/>
                  <a:gd name="T23" fmla="*/ 129 h 135"/>
                  <a:gd name="T24" fmla="*/ 16 w 140"/>
                  <a:gd name="T25" fmla="*/ 135 h 135"/>
                  <a:gd name="T26" fmla="*/ 124 w 140"/>
                  <a:gd name="T27" fmla="*/ 135 h 135"/>
                  <a:gd name="T28" fmla="*/ 129 w 140"/>
                  <a:gd name="T29" fmla="*/ 129 h 135"/>
                  <a:gd name="T30" fmla="*/ 129 w 140"/>
                  <a:gd name="T31" fmla="*/ 67 h 135"/>
                  <a:gd name="T32" fmla="*/ 133 w 140"/>
                  <a:gd name="T33" fmla="*/ 55 h 135"/>
                  <a:gd name="T34" fmla="*/ 60 w 140"/>
                  <a:gd name="T35" fmla="*/ 124 h 135"/>
                  <a:gd name="T36" fmla="*/ 25 w 140"/>
                  <a:gd name="T37" fmla="*/ 124 h 135"/>
                  <a:gd name="T38" fmla="*/ 25 w 140"/>
                  <a:gd name="T39" fmla="*/ 84 h 135"/>
                  <a:gd name="T40" fmla="*/ 32 w 140"/>
                  <a:gd name="T41" fmla="*/ 77 h 135"/>
                  <a:gd name="T42" fmla="*/ 53 w 140"/>
                  <a:gd name="T43" fmla="*/ 77 h 135"/>
                  <a:gd name="T44" fmla="*/ 60 w 140"/>
                  <a:gd name="T45" fmla="*/ 84 h 135"/>
                  <a:gd name="T46" fmla="*/ 60 w 140"/>
                  <a:gd name="T47" fmla="*/ 124 h 135"/>
                  <a:gd name="T48" fmla="*/ 93 w 140"/>
                  <a:gd name="T49" fmla="*/ 111 h 135"/>
                  <a:gd name="T50" fmla="*/ 86 w 140"/>
                  <a:gd name="T51" fmla="*/ 111 h 135"/>
                  <a:gd name="T52" fmla="*/ 79 w 140"/>
                  <a:gd name="T53" fmla="*/ 104 h 135"/>
                  <a:gd name="T54" fmla="*/ 79 w 140"/>
                  <a:gd name="T55" fmla="*/ 97 h 135"/>
                  <a:gd name="T56" fmla="*/ 93 w 140"/>
                  <a:gd name="T57" fmla="*/ 97 h 135"/>
                  <a:gd name="T58" fmla="*/ 93 w 140"/>
                  <a:gd name="T59" fmla="*/ 111 h 135"/>
                  <a:gd name="T60" fmla="*/ 93 w 140"/>
                  <a:gd name="T61" fmla="*/ 91 h 135"/>
                  <a:gd name="T62" fmla="*/ 79 w 140"/>
                  <a:gd name="T63" fmla="*/ 91 h 135"/>
                  <a:gd name="T64" fmla="*/ 79 w 140"/>
                  <a:gd name="T65" fmla="*/ 84 h 135"/>
                  <a:gd name="T66" fmla="*/ 86 w 140"/>
                  <a:gd name="T67" fmla="*/ 77 h 135"/>
                  <a:gd name="T68" fmla="*/ 93 w 140"/>
                  <a:gd name="T69" fmla="*/ 77 h 135"/>
                  <a:gd name="T70" fmla="*/ 93 w 140"/>
                  <a:gd name="T71" fmla="*/ 91 h 135"/>
                  <a:gd name="T72" fmla="*/ 114 w 140"/>
                  <a:gd name="T73" fmla="*/ 104 h 135"/>
                  <a:gd name="T74" fmla="*/ 107 w 140"/>
                  <a:gd name="T75" fmla="*/ 111 h 135"/>
                  <a:gd name="T76" fmla="*/ 100 w 140"/>
                  <a:gd name="T77" fmla="*/ 111 h 135"/>
                  <a:gd name="T78" fmla="*/ 100 w 140"/>
                  <a:gd name="T79" fmla="*/ 97 h 135"/>
                  <a:gd name="T80" fmla="*/ 114 w 140"/>
                  <a:gd name="T81" fmla="*/ 97 h 135"/>
                  <a:gd name="T82" fmla="*/ 114 w 140"/>
                  <a:gd name="T83" fmla="*/ 104 h 135"/>
                  <a:gd name="T84" fmla="*/ 114 w 140"/>
                  <a:gd name="T85" fmla="*/ 91 h 135"/>
                  <a:gd name="T86" fmla="*/ 100 w 140"/>
                  <a:gd name="T87" fmla="*/ 91 h 135"/>
                  <a:gd name="T88" fmla="*/ 100 w 140"/>
                  <a:gd name="T89" fmla="*/ 77 h 135"/>
                  <a:gd name="T90" fmla="*/ 107 w 140"/>
                  <a:gd name="T91" fmla="*/ 77 h 135"/>
                  <a:gd name="T92" fmla="*/ 114 w 140"/>
                  <a:gd name="T93" fmla="*/ 84 h 135"/>
                  <a:gd name="T94" fmla="*/ 114 w 140"/>
                  <a:gd name="T95" fmla="*/ 9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0" h="135">
                    <a:moveTo>
                      <a:pt x="133" y="55"/>
                    </a:moveTo>
                    <a:cubicBezTo>
                      <a:pt x="129" y="52"/>
                      <a:pt x="129" y="52"/>
                      <a:pt x="129" y="52"/>
                    </a:cubicBezTo>
                    <a:cubicBezTo>
                      <a:pt x="129" y="9"/>
                      <a:pt x="129" y="9"/>
                      <a:pt x="129" y="9"/>
                    </a:cubicBezTo>
                    <a:cubicBezTo>
                      <a:pt x="129" y="5"/>
                      <a:pt x="126" y="2"/>
                      <a:pt x="122" y="2"/>
                    </a:cubicBezTo>
                    <a:cubicBezTo>
                      <a:pt x="101" y="2"/>
                      <a:pt x="101" y="2"/>
                      <a:pt x="101" y="2"/>
                    </a:cubicBezTo>
                    <a:cubicBezTo>
                      <a:pt x="97" y="2"/>
                      <a:pt x="94" y="5"/>
                      <a:pt x="94" y="9"/>
                    </a:cubicBezTo>
                    <a:cubicBezTo>
                      <a:pt x="94" y="18"/>
                      <a:pt x="94" y="18"/>
                      <a:pt x="94" y="18"/>
                    </a:cubicBezTo>
                    <a:cubicBezTo>
                      <a:pt x="83" y="7"/>
                      <a:pt x="83" y="7"/>
                      <a:pt x="83" y="7"/>
                    </a:cubicBezTo>
                    <a:cubicBezTo>
                      <a:pt x="76" y="0"/>
                      <a:pt x="64" y="0"/>
                      <a:pt x="57" y="7"/>
                    </a:cubicBezTo>
                    <a:cubicBezTo>
                      <a:pt x="7" y="55"/>
                      <a:pt x="7" y="55"/>
                      <a:pt x="7" y="55"/>
                    </a:cubicBezTo>
                    <a:cubicBezTo>
                      <a:pt x="0" y="62"/>
                      <a:pt x="2" y="67"/>
                      <a:pt x="11" y="67"/>
                    </a:cubicBezTo>
                    <a:cubicBezTo>
                      <a:pt x="11" y="129"/>
                      <a:pt x="11" y="129"/>
                      <a:pt x="11" y="129"/>
                    </a:cubicBezTo>
                    <a:cubicBezTo>
                      <a:pt x="11" y="132"/>
                      <a:pt x="13" y="135"/>
                      <a:pt x="16" y="135"/>
                    </a:cubicBezTo>
                    <a:cubicBezTo>
                      <a:pt x="124" y="135"/>
                      <a:pt x="124" y="135"/>
                      <a:pt x="124" y="135"/>
                    </a:cubicBezTo>
                    <a:cubicBezTo>
                      <a:pt x="127" y="135"/>
                      <a:pt x="129" y="132"/>
                      <a:pt x="129" y="129"/>
                    </a:cubicBezTo>
                    <a:cubicBezTo>
                      <a:pt x="129" y="67"/>
                      <a:pt x="129" y="67"/>
                      <a:pt x="129" y="67"/>
                    </a:cubicBezTo>
                    <a:cubicBezTo>
                      <a:pt x="138" y="67"/>
                      <a:pt x="140" y="62"/>
                      <a:pt x="133" y="55"/>
                    </a:cubicBezTo>
                    <a:close/>
                    <a:moveTo>
                      <a:pt x="60" y="124"/>
                    </a:moveTo>
                    <a:cubicBezTo>
                      <a:pt x="25" y="124"/>
                      <a:pt x="25" y="124"/>
                      <a:pt x="25" y="124"/>
                    </a:cubicBezTo>
                    <a:cubicBezTo>
                      <a:pt x="25" y="84"/>
                      <a:pt x="25" y="84"/>
                      <a:pt x="25" y="84"/>
                    </a:cubicBezTo>
                    <a:cubicBezTo>
                      <a:pt x="25" y="80"/>
                      <a:pt x="28" y="77"/>
                      <a:pt x="32" y="77"/>
                    </a:cubicBezTo>
                    <a:cubicBezTo>
                      <a:pt x="53" y="77"/>
                      <a:pt x="53" y="77"/>
                      <a:pt x="53" y="77"/>
                    </a:cubicBezTo>
                    <a:cubicBezTo>
                      <a:pt x="57" y="77"/>
                      <a:pt x="60" y="80"/>
                      <a:pt x="60" y="84"/>
                    </a:cubicBezTo>
                    <a:lnTo>
                      <a:pt x="60" y="124"/>
                    </a:lnTo>
                    <a:close/>
                    <a:moveTo>
                      <a:pt x="93" y="111"/>
                    </a:moveTo>
                    <a:cubicBezTo>
                      <a:pt x="86" y="111"/>
                      <a:pt x="86" y="111"/>
                      <a:pt x="86" y="111"/>
                    </a:cubicBezTo>
                    <a:cubicBezTo>
                      <a:pt x="82" y="111"/>
                      <a:pt x="79" y="108"/>
                      <a:pt x="79" y="104"/>
                    </a:cubicBezTo>
                    <a:cubicBezTo>
                      <a:pt x="79" y="97"/>
                      <a:pt x="79" y="97"/>
                      <a:pt x="79" y="97"/>
                    </a:cubicBezTo>
                    <a:cubicBezTo>
                      <a:pt x="93" y="97"/>
                      <a:pt x="93" y="97"/>
                      <a:pt x="93" y="97"/>
                    </a:cubicBezTo>
                    <a:lnTo>
                      <a:pt x="93" y="111"/>
                    </a:lnTo>
                    <a:close/>
                    <a:moveTo>
                      <a:pt x="93" y="91"/>
                    </a:moveTo>
                    <a:cubicBezTo>
                      <a:pt x="79" y="91"/>
                      <a:pt x="79" y="91"/>
                      <a:pt x="79" y="91"/>
                    </a:cubicBezTo>
                    <a:cubicBezTo>
                      <a:pt x="79" y="84"/>
                      <a:pt x="79" y="84"/>
                      <a:pt x="79" y="84"/>
                    </a:cubicBezTo>
                    <a:cubicBezTo>
                      <a:pt x="79" y="80"/>
                      <a:pt x="82" y="77"/>
                      <a:pt x="86" y="77"/>
                    </a:cubicBezTo>
                    <a:cubicBezTo>
                      <a:pt x="93" y="77"/>
                      <a:pt x="93" y="77"/>
                      <a:pt x="93" y="77"/>
                    </a:cubicBezTo>
                    <a:lnTo>
                      <a:pt x="93" y="91"/>
                    </a:lnTo>
                    <a:close/>
                    <a:moveTo>
                      <a:pt x="114" y="104"/>
                    </a:moveTo>
                    <a:cubicBezTo>
                      <a:pt x="114" y="108"/>
                      <a:pt x="111" y="111"/>
                      <a:pt x="107" y="111"/>
                    </a:cubicBezTo>
                    <a:cubicBezTo>
                      <a:pt x="100" y="111"/>
                      <a:pt x="100" y="111"/>
                      <a:pt x="100" y="111"/>
                    </a:cubicBezTo>
                    <a:cubicBezTo>
                      <a:pt x="100" y="97"/>
                      <a:pt x="100" y="97"/>
                      <a:pt x="100" y="97"/>
                    </a:cubicBezTo>
                    <a:cubicBezTo>
                      <a:pt x="114" y="97"/>
                      <a:pt x="114" y="97"/>
                      <a:pt x="114" y="97"/>
                    </a:cubicBezTo>
                    <a:lnTo>
                      <a:pt x="114" y="104"/>
                    </a:lnTo>
                    <a:close/>
                    <a:moveTo>
                      <a:pt x="114" y="91"/>
                    </a:moveTo>
                    <a:cubicBezTo>
                      <a:pt x="100" y="91"/>
                      <a:pt x="100" y="91"/>
                      <a:pt x="100" y="91"/>
                    </a:cubicBezTo>
                    <a:cubicBezTo>
                      <a:pt x="100" y="77"/>
                      <a:pt x="100" y="77"/>
                      <a:pt x="100" y="77"/>
                    </a:cubicBezTo>
                    <a:cubicBezTo>
                      <a:pt x="107" y="77"/>
                      <a:pt x="107" y="77"/>
                      <a:pt x="107" y="77"/>
                    </a:cubicBezTo>
                    <a:cubicBezTo>
                      <a:pt x="111" y="77"/>
                      <a:pt x="114" y="80"/>
                      <a:pt x="114" y="84"/>
                    </a:cubicBezTo>
                    <a:lnTo>
                      <a:pt x="114" y="91"/>
                    </a:ln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8" name="任意多边形: 形状 167"/>
              <p:cNvSpPr/>
              <p:nvPr/>
            </p:nvSpPr>
            <p:spPr bwMode="auto">
              <a:xfrm>
                <a:off x="4313" y="2146"/>
                <a:ext cx="37" cy="75"/>
              </a:xfrm>
              <a:custGeom>
                <a:avLst/>
                <a:gdLst>
                  <a:gd name="T0" fmla="*/ 1 w 19"/>
                  <a:gd name="T1" fmla="*/ 15 h 38"/>
                  <a:gd name="T2" fmla="*/ 3 w 19"/>
                  <a:gd name="T3" fmla="*/ 17 h 38"/>
                  <a:gd name="T4" fmla="*/ 5 w 19"/>
                  <a:gd name="T5" fmla="*/ 19 h 38"/>
                  <a:gd name="T6" fmla="*/ 6 w 19"/>
                  <a:gd name="T7" fmla="*/ 19 h 38"/>
                  <a:gd name="T8" fmla="*/ 6 w 19"/>
                  <a:gd name="T9" fmla="*/ 28 h 38"/>
                  <a:gd name="T10" fmla="*/ 4 w 19"/>
                  <a:gd name="T11" fmla="*/ 27 h 38"/>
                  <a:gd name="T12" fmla="*/ 1 w 19"/>
                  <a:gd name="T13" fmla="*/ 27 h 38"/>
                  <a:gd name="T14" fmla="*/ 1 w 19"/>
                  <a:gd name="T15" fmla="*/ 27 h 38"/>
                  <a:gd name="T16" fmla="*/ 0 w 19"/>
                  <a:gd name="T17" fmla="*/ 28 h 38"/>
                  <a:gd name="T18" fmla="*/ 0 w 19"/>
                  <a:gd name="T19" fmla="*/ 30 h 38"/>
                  <a:gd name="T20" fmla="*/ 0 w 19"/>
                  <a:gd name="T21" fmla="*/ 31 h 38"/>
                  <a:gd name="T22" fmla="*/ 3 w 19"/>
                  <a:gd name="T23" fmla="*/ 32 h 38"/>
                  <a:gd name="T24" fmla="*/ 6 w 19"/>
                  <a:gd name="T25" fmla="*/ 32 h 38"/>
                  <a:gd name="T26" fmla="*/ 6 w 19"/>
                  <a:gd name="T27" fmla="*/ 36 h 38"/>
                  <a:gd name="T28" fmla="*/ 7 w 19"/>
                  <a:gd name="T29" fmla="*/ 38 h 38"/>
                  <a:gd name="T30" fmla="*/ 9 w 19"/>
                  <a:gd name="T31" fmla="*/ 36 h 38"/>
                  <a:gd name="T32" fmla="*/ 9 w 19"/>
                  <a:gd name="T33" fmla="*/ 32 h 38"/>
                  <a:gd name="T34" fmla="*/ 11 w 19"/>
                  <a:gd name="T35" fmla="*/ 32 h 38"/>
                  <a:gd name="T36" fmla="*/ 11 w 19"/>
                  <a:gd name="T37" fmla="*/ 36 h 38"/>
                  <a:gd name="T38" fmla="*/ 12 w 19"/>
                  <a:gd name="T39" fmla="*/ 38 h 38"/>
                  <a:gd name="T40" fmla="*/ 13 w 19"/>
                  <a:gd name="T41" fmla="*/ 36 h 38"/>
                  <a:gd name="T42" fmla="*/ 13 w 19"/>
                  <a:gd name="T43" fmla="*/ 32 h 38"/>
                  <a:gd name="T44" fmla="*/ 15 w 19"/>
                  <a:gd name="T45" fmla="*/ 31 h 38"/>
                  <a:gd name="T46" fmla="*/ 18 w 19"/>
                  <a:gd name="T47" fmla="*/ 28 h 38"/>
                  <a:gd name="T48" fmla="*/ 19 w 19"/>
                  <a:gd name="T49" fmla="*/ 24 h 38"/>
                  <a:gd name="T50" fmla="*/ 17 w 19"/>
                  <a:gd name="T51" fmla="*/ 19 h 38"/>
                  <a:gd name="T52" fmla="*/ 13 w 19"/>
                  <a:gd name="T53" fmla="*/ 17 h 38"/>
                  <a:gd name="T54" fmla="*/ 13 w 19"/>
                  <a:gd name="T55" fmla="*/ 9 h 38"/>
                  <a:gd name="T56" fmla="*/ 14 w 19"/>
                  <a:gd name="T57" fmla="*/ 9 h 38"/>
                  <a:gd name="T58" fmla="*/ 16 w 19"/>
                  <a:gd name="T59" fmla="*/ 10 h 38"/>
                  <a:gd name="T60" fmla="*/ 17 w 19"/>
                  <a:gd name="T61" fmla="*/ 9 h 38"/>
                  <a:gd name="T62" fmla="*/ 17 w 19"/>
                  <a:gd name="T63" fmla="*/ 8 h 38"/>
                  <a:gd name="T64" fmla="*/ 17 w 19"/>
                  <a:gd name="T65" fmla="*/ 6 h 38"/>
                  <a:gd name="T66" fmla="*/ 17 w 19"/>
                  <a:gd name="T67" fmla="*/ 6 h 38"/>
                  <a:gd name="T68" fmla="*/ 16 w 19"/>
                  <a:gd name="T69" fmla="*/ 5 h 38"/>
                  <a:gd name="T70" fmla="*/ 15 w 19"/>
                  <a:gd name="T71" fmla="*/ 5 h 38"/>
                  <a:gd name="T72" fmla="*/ 13 w 19"/>
                  <a:gd name="T73" fmla="*/ 5 h 38"/>
                  <a:gd name="T74" fmla="*/ 13 w 19"/>
                  <a:gd name="T75" fmla="*/ 1 h 38"/>
                  <a:gd name="T76" fmla="*/ 12 w 19"/>
                  <a:gd name="T77" fmla="*/ 0 h 38"/>
                  <a:gd name="T78" fmla="*/ 11 w 19"/>
                  <a:gd name="T79" fmla="*/ 1 h 38"/>
                  <a:gd name="T80" fmla="*/ 11 w 19"/>
                  <a:gd name="T81" fmla="*/ 5 h 38"/>
                  <a:gd name="T82" fmla="*/ 10 w 19"/>
                  <a:gd name="T83" fmla="*/ 5 h 38"/>
                  <a:gd name="T84" fmla="*/ 8 w 19"/>
                  <a:gd name="T85" fmla="*/ 5 h 38"/>
                  <a:gd name="T86" fmla="*/ 8 w 19"/>
                  <a:gd name="T87" fmla="*/ 1 h 38"/>
                  <a:gd name="T88" fmla="*/ 7 w 19"/>
                  <a:gd name="T89" fmla="*/ 0 h 38"/>
                  <a:gd name="T90" fmla="*/ 6 w 19"/>
                  <a:gd name="T91" fmla="*/ 1 h 38"/>
                  <a:gd name="T92" fmla="*/ 6 w 19"/>
                  <a:gd name="T93" fmla="*/ 5 h 38"/>
                  <a:gd name="T94" fmla="*/ 3 w 19"/>
                  <a:gd name="T95" fmla="*/ 7 h 38"/>
                  <a:gd name="T96" fmla="*/ 1 w 19"/>
                  <a:gd name="T97" fmla="*/ 9 h 38"/>
                  <a:gd name="T98" fmla="*/ 1 w 19"/>
                  <a:gd name="T99" fmla="*/ 12 h 38"/>
                  <a:gd name="T100" fmla="*/ 1 w 19"/>
                  <a:gd name="T101" fmla="*/ 15 h 38"/>
                  <a:gd name="T102" fmla="*/ 11 w 19"/>
                  <a:gd name="T103" fmla="*/ 21 h 38"/>
                  <a:gd name="T104" fmla="*/ 11 w 19"/>
                  <a:gd name="T105" fmla="*/ 27 h 38"/>
                  <a:gd name="T106" fmla="*/ 8 w 19"/>
                  <a:gd name="T107" fmla="*/ 28 h 38"/>
                  <a:gd name="T108" fmla="*/ 8 w 19"/>
                  <a:gd name="T109" fmla="*/ 20 h 38"/>
                  <a:gd name="T110" fmla="*/ 11 w 19"/>
                  <a:gd name="T111" fmla="*/ 21 h 38"/>
                  <a:gd name="T112" fmla="*/ 11 w 19"/>
                  <a:gd name="T113" fmla="*/ 9 h 38"/>
                  <a:gd name="T114" fmla="*/ 11 w 19"/>
                  <a:gd name="T115" fmla="*/ 16 h 38"/>
                  <a:gd name="T116" fmla="*/ 8 w 19"/>
                  <a:gd name="T117" fmla="*/ 15 h 38"/>
                  <a:gd name="T118" fmla="*/ 8 w 19"/>
                  <a:gd name="T119" fmla="*/ 9 h 38"/>
                  <a:gd name="T120" fmla="*/ 11 w 19"/>
                  <a:gd name="T121" fmla="*/ 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 h="38">
                    <a:moveTo>
                      <a:pt x="1" y="15"/>
                    </a:moveTo>
                    <a:cubicBezTo>
                      <a:pt x="2" y="16"/>
                      <a:pt x="2" y="17"/>
                      <a:pt x="3" y="17"/>
                    </a:cubicBezTo>
                    <a:cubicBezTo>
                      <a:pt x="4" y="18"/>
                      <a:pt x="5" y="18"/>
                      <a:pt x="5" y="19"/>
                    </a:cubicBezTo>
                    <a:cubicBezTo>
                      <a:pt x="6" y="19"/>
                      <a:pt x="6" y="19"/>
                      <a:pt x="6" y="19"/>
                    </a:cubicBezTo>
                    <a:cubicBezTo>
                      <a:pt x="6" y="28"/>
                      <a:pt x="6" y="28"/>
                      <a:pt x="6" y="28"/>
                    </a:cubicBezTo>
                    <a:cubicBezTo>
                      <a:pt x="5" y="28"/>
                      <a:pt x="5" y="28"/>
                      <a:pt x="4" y="27"/>
                    </a:cubicBezTo>
                    <a:cubicBezTo>
                      <a:pt x="3" y="27"/>
                      <a:pt x="2" y="27"/>
                      <a:pt x="1" y="27"/>
                    </a:cubicBezTo>
                    <a:cubicBezTo>
                      <a:pt x="1" y="27"/>
                      <a:pt x="1" y="27"/>
                      <a:pt x="1" y="27"/>
                    </a:cubicBezTo>
                    <a:cubicBezTo>
                      <a:pt x="0" y="27"/>
                      <a:pt x="0" y="28"/>
                      <a:pt x="0" y="28"/>
                    </a:cubicBezTo>
                    <a:cubicBezTo>
                      <a:pt x="0" y="29"/>
                      <a:pt x="0" y="29"/>
                      <a:pt x="0" y="30"/>
                    </a:cubicBezTo>
                    <a:cubicBezTo>
                      <a:pt x="0" y="30"/>
                      <a:pt x="0" y="31"/>
                      <a:pt x="0" y="31"/>
                    </a:cubicBezTo>
                    <a:cubicBezTo>
                      <a:pt x="1" y="31"/>
                      <a:pt x="2" y="31"/>
                      <a:pt x="3" y="32"/>
                    </a:cubicBezTo>
                    <a:cubicBezTo>
                      <a:pt x="4" y="32"/>
                      <a:pt x="5" y="32"/>
                      <a:pt x="6" y="32"/>
                    </a:cubicBezTo>
                    <a:cubicBezTo>
                      <a:pt x="6" y="36"/>
                      <a:pt x="6" y="36"/>
                      <a:pt x="6" y="36"/>
                    </a:cubicBezTo>
                    <a:cubicBezTo>
                      <a:pt x="6" y="37"/>
                      <a:pt x="7" y="38"/>
                      <a:pt x="7" y="38"/>
                    </a:cubicBezTo>
                    <a:cubicBezTo>
                      <a:pt x="8" y="38"/>
                      <a:pt x="9" y="37"/>
                      <a:pt x="9" y="36"/>
                    </a:cubicBezTo>
                    <a:cubicBezTo>
                      <a:pt x="9" y="32"/>
                      <a:pt x="9" y="32"/>
                      <a:pt x="9" y="32"/>
                    </a:cubicBezTo>
                    <a:cubicBezTo>
                      <a:pt x="9" y="32"/>
                      <a:pt x="10" y="32"/>
                      <a:pt x="11" y="32"/>
                    </a:cubicBezTo>
                    <a:cubicBezTo>
                      <a:pt x="11" y="36"/>
                      <a:pt x="11" y="36"/>
                      <a:pt x="11" y="36"/>
                    </a:cubicBezTo>
                    <a:cubicBezTo>
                      <a:pt x="11" y="37"/>
                      <a:pt x="12" y="38"/>
                      <a:pt x="12" y="38"/>
                    </a:cubicBezTo>
                    <a:cubicBezTo>
                      <a:pt x="13" y="38"/>
                      <a:pt x="13" y="37"/>
                      <a:pt x="13" y="36"/>
                    </a:cubicBezTo>
                    <a:cubicBezTo>
                      <a:pt x="13" y="32"/>
                      <a:pt x="13" y="32"/>
                      <a:pt x="13" y="32"/>
                    </a:cubicBezTo>
                    <a:cubicBezTo>
                      <a:pt x="14" y="31"/>
                      <a:pt x="15" y="31"/>
                      <a:pt x="15" y="31"/>
                    </a:cubicBezTo>
                    <a:cubicBezTo>
                      <a:pt x="16" y="30"/>
                      <a:pt x="17" y="29"/>
                      <a:pt x="18" y="28"/>
                    </a:cubicBezTo>
                    <a:cubicBezTo>
                      <a:pt x="18" y="27"/>
                      <a:pt x="19" y="26"/>
                      <a:pt x="19" y="24"/>
                    </a:cubicBezTo>
                    <a:cubicBezTo>
                      <a:pt x="19" y="22"/>
                      <a:pt x="18" y="21"/>
                      <a:pt x="17" y="19"/>
                    </a:cubicBezTo>
                    <a:cubicBezTo>
                      <a:pt x="16" y="19"/>
                      <a:pt x="15" y="18"/>
                      <a:pt x="13" y="17"/>
                    </a:cubicBezTo>
                    <a:cubicBezTo>
                      <a:pt x="13" y="9"/>
                      <a:pt x="13" y="9"/>
                      <a:pt x="13" y="9"/>
                    </a:cubicBezTo>
                    <a:cubicBezTo>
                      <a:pt x="13" y="9"/>
                      <a:pt x="14" y="9"/>
                      <a:pt x="14" y="9"/>
                    </a:cubicBezTo>
                    <a:cubicBezTo>
                      <a:pt x="15" y="9"/>
                      <a:pt x="15" y="10"/>
                      <a:pt x="16" y="10"/>
                    </a:cubicBezTo>
                    <a:cubicBezTo>
                      <a:pt x="16" y="10"/>
                      <a:pt x="16" y="10"/>
                      <a:pt x="17" y="9"/>
                    </a:cubicBezTo>
                    <a:cubicBezTo>
                      <a:pt x="17" y="9"/>
                      <a:pt x="17" y="8"/>
                      <a:pt x="17" y="8"/>
                    </a:cubicBezTo>
                    <a:cubicBezTo>
                      <a:pt x="17" y="7"/>
                      <a:pt x="17" y="7"/>
                      <a:pt x="17" y="6"/>
                    </a:cubicBezTo>
                    <a:cubicBezTo>
                      <a:pt x="17" y="6"/>
                      <a:pt x="17" y="6"/>
                      <a:pt x="17" y="6"/>
                    </a:cubicBezTo>
                    <a:cubicBezTo>
                      <a:pt x="17" y="5"/>
                      <a:pt x="16" y="5"/>
                      <a:pt x="16" y="5"/>
                    </a:cubicBezTo>
                    <a:cubicBezTo>
                      <a:pt x="16" y="5"/>
                      <a:pt x="15" y="5"/>
                      <a:pt x="15" y="5"/>
                    </a:cubicBezTo>
                    <a:cubicBezTo>
                      <a:pt x="15" y="5"/>
                      <a:pt x="14" y="5"/>
                      <a:pt x="13" y="5"/>
                    </a:cubicBezTo>
                    <a:cubicBezTo>
                      <a:pt x="13" y="1"/>
                      <a:pt x="13" y="1"/>
                      <a:pt x="13" y="1"/>
                    </a:cubicBezTo>
                    <a:cubicBezTo>
                      <a:pt x="13" y="1"/>
                      <a:pt x="13" y="0"/>
                      <a:pt x="12" y="0"/>
                    </a:cubicBezTo>
                    <a:cubicBezTo>
                      <a:pt x="11" y="0"/>
                      <a:pt x="11" y="1"/>
                      <a:pt x="11" y="1"/>
                    </a:cubicBezTo>
                    <a:cubicBezTo>
                      <a:pt x="11" y="5"/>
                      <a:pt x="11" y="5"/>
                      <a:pt x="11" y="5"/>
                    </a:cubicBezTo>
                    <a:cubicBezTo>
                      <a:pt x="11" y="5"/>
                      <a:pt x="11" y="5"/>
                      <a:pt x="10" y="5"/>
                    </a:cubicBezTo>
                    <a:cubicBezTo>
                      <a:pt x="10" y="5"/>
                      <a:pt x="9" y="5"/>
                      <a:pt x="8" y="5"/>
                    </a:cubicBezTo>
                    <a:cubicBezTo>
                      <a:pt x="8" y="1"/>
                      <a:pt x="8" y="1"/>
                      <a:pt x="8" y="1"/>
                    </a:cubicBezTo>
                    <a:cubicBezTo>
                      <a:pt x="8" y="1"/>
                      <a:pt x="8" y="0"/>
                      <a:pt x="7" y="0"/>
                    </a:cubicBezTo>
                    <a:cubicBezTo>
                      <a:pt x="6" y="0"/>
                      <a:pt x="6" y="1"/>
                      <a:pt x="6" y="1"/>
                    </a:cubicBezTo>
                    <a:cubicBezTo>
                      <a:pt x="6" y="5"/>
                      <a:pt x="6" y="5"/>
                      <a:pt x="6" y="5"/>
                    </a:cubicBezTo>
                    <a:cubicBezTo>
                      <a:pt x="5" y="6"/>
                      <a:pt x="4" y="6"/>
                      <a:pt x="3" y="7"/>
                    </a:cubicBezTo>
                    <a:cubicBezTo>
                      <a:pt x="2" y="8"/>
                      <a:pt x="2" y="8"/>
                      <a:pt x="1" y="9"/>
                    </a:cubicBezTo>
                    <a:cubicBezTo>
                      <a:pt x="1" y="10"/>
                      <a:pt x="1" y="11"/>
                      <a:pt x="1" y="12"/>
                    </a:cubicBezTo>
                    <a:cubicBezTo>
                      <a:pt x="1" y="13"/>
                      <a:pt x="1" y="14"/>
                      <a:pt x="1" y="15"/>
                    </a:cubicBezTo>
                    <a:close/>
                    <a:moveTo>
                      <a:pt x="11" y="21"/>
                    </a:moveTo>
                    <a:cubicBezTo>
                      <a:pt x="11" y="27"/>
                      <a:pt x="11" y="27"/>
                      <a:pt x="11" y="27"/>
                    </a:cubicBezTo>
                    <a:cubicBezTo>
                      <a:pt x="10" y="28"/>
                      <a:pt x="9" y="28"/>
                      <a:pt x="8" y="28"/>
                    </a:cubicBezTo>
                    <a:cubicBezTo>
                      <a:pt x="8" y="20"/>
                      <a:pt x="8" y="20"/>
                      <a:pt x="8" y="20"/>
                    </a:cubicBezTo>
                    <a:cubicBezTo>
                      <a:pt x="9" y="21"/>
                      <a:pt x="10" y="21"/>
                      <a:pt x="11" y="21"/>
                    </a:cubicBezTo>
                    <a:close/>
                    <a:moveTo>
                      <a:pt x="11" y="9"/>
                    </a:moveTo>
                    <a:cubicBezTo>
                      <a:pt x="11" y="16"/>
                      <a:pt x="11" y="16"/>
                      <a:pt x="11" y="16"/>
                    </a:cubicBezTo>
                    <a:cubicBezTo>
                      <a:pt x="10" y="16"/>
                      <a:pt x="9" y="15"/>
                      <a:pt x="8" y="15"/>
                    </a:cubicBezTo>
                    <a:cubicBezTo>
                      <a:pt x="8" y="9"/>
                      <a:pt x="8" y="9"/>
                      <a:pt x="8" y="9"/>
                    </a:cubicBezTo>
                    <a:cubicBezTo>
                      <a:pt x="9" y="9"/>
                      <a:pt x="10" y="9"/>
                      <a:pt x="11" y="9"/>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9" name="任意多边形: 形状 168"/>
              <p:cNvSpPr/>
              <p:nvPr/>
            </p:nvSpPr>
            <p:spPr bwMode="auto">
              <a:xfrm>
                <a:off x="4258" y="2111"/>
                <a:ext cx="145" cy="217"/>
              </a:xfrm>
              <a:custGeom>
                <a:avLst/>
                <a:gdLst>
                  <a:gd name="T0" fmla="*/ 27 w 74"/>
                  <a:gd name="T1" fmla="*/ 73 h 111"/>
                  <a:gd name="T2" fmla="*/ 28 w 74"/>
                  <a:gd name="T3" fmla="*/ 105 h 111"/>
                  <a:gd name="T4" fmla="*/ 34 w 74"/>
                  <a:gd name="T5" fmla="*/ 111 h 111"/>
                  <a:gd name="T6" fmla="*/ 41 w 74"/>
                  <a:gd name="T7" fmla="*/ 111 h 111"/>
                  <a:gd name="T8" fmla="*/ 48 w 74"/>
                  <a:gd name="T9" fmla="*/ 104 h 111"/>
                  <a:gd name="T10" fmla="*/ 48 w 74"/>
                  <a:gd name="T11" fmla="*/ 72 h 111"/>
                  <a:gd name="T12" fmla="*/ 74 w 74"/>
                  <a:gd name="T13" fmla="*/ 37 h 111"/>
                  <a:gd name="T14" fmla="*/ 37 w 74"/>
                  <a:gd name="T15" fmla="*/ 0 h 111"/>
                  <a:gd name="T16" fmla="*/ 0 w 74"/>
                  <a:gd name="T17" fmla="*/ 37 h 111"/>
                  <a:gd name="T18" fmla="*/ 27 w 74"/>
                  <a:gd name="T19" fmla="*/ 73 h 111"/>
                  <a:gd name="T20" fmla="*/ 37 w 74"/>
                  <a:gd name="T21" fmla="*/ 11 h 111"/>
                  <a:gd name="T22" fmla="*/ 64 w 74"/>
                  <a:gd name="T23" fmla="*/ 37 h 111"/>
                  <a:gd name="T24" fmla="*/ 37 w 74"/>
                  <a:gd name="T25" fmla="*/ 63 h 111"/>
                  <a:gd name="T26" fmla="*/ 11 w 74"/>
                  <a:gd name="T27" fmla="*/ 37 h 111"/>
                  <a:gd name="T28" fmla="*/ 37 w 74"/>
                  <a:gd name="T29" fmla="*/ 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 h="110">
                    <a:moveTo>
                      <a:pt x="27" y="73"/>
                    </a:moveTo>
                    <a:cubicBezTo>
                      <a:pt x="28" y="105"/>
                      <a:pt x="28" y="105"/>
                      <a:pt x="28" y="105"/>
                    </a:cubicBezTo>
                    <a:cubicBezTo>
                      <a:pt x="28" y="108"/>
                      <a:pt x="31" y="111"/>
                      <a:pt x="34" y="111"/>
                    </a:cubicBezTo>
                    <a:cubicBezTo>
                      <a:pt x="41" y="111"/>
                      <a:pt x="41" y="111"/>
                      <a:pt x="41" y="111"/>
                    </a:cubicBezTo>
                    <a:cubicBezTo>
                      <a:pt x="45" y="111"/>
                      <a:pt x="48" y="108"/>
                      <a:pt x="48" y="104"/>
                    </a:cubicBezTo>
                    <a:cubicBezTo>
                      <a:pt x="48" y="72"/>
                      <a:pt x="48" y="72"/>
                      <a:pt x="48" y="72"/>
                    </a:cubicBezTo>
                    <a:cubicBezTo>
                      <a:pt x="63" y="68"/>
                      <a:pt x="74" y="54"/>
                      <a:pt x="74" y="37"/>
                    </a:cubicBezTo>
                    <a:cubicBezTo>
                      <a:pt x="74" y="16"/>
                      <a:pt x="57" y="0"/>
                      <a:pt x="37" y="0"/>
                    </a:cubicBezTo>
                    <a:cubicBezTo>
                      <a:pt x="17" y="0"/>
                      <a:pt x="0" y="17"/>
                      <a:pt x="0" y="37"/>
                    </a:cubicBezTo>
                    <a:cubicBezTo>
                      <a:pt x="0" y="54"/>
                      <a:pt x="12" y="68"/>
                      <a:pt x="27" y="73"/>
                    </a:cubicBezTo>
                    <a:close/>
                    <a:moveTo>
                      <a:pt x="37" y="11"/>
                    </a:moveTo>
                    <a:cubicBezTo>
                      <a:pt x="52" y="10"/>
                      <a:pt x="64" y="22"/>
                      <a:pt x="64" y="37"/>
                    </a:cubicBezTo>
                    <a:cubicBezTo>
                      <a:pt x="64" y="51"/>
                      <a:pt x="52" y="63"/>
                      <a:pt x="37" y="63"/>
                    </a:cubicBezTo>
                    <a:cubicBezTo>
                      <a:pt x="23" y="64"/>
                      <a:pt x="11" y="52"/>
                      <a:pt x="11" y="37"/>
                    </a:cubicBezTo>
                    <a:cubicBezTo>
                      <a:pt x="11" y="23"/>
                      <a:pt x="22" y="11"/>
                      <a:pt x="37" y="11"/>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0" name="任意多边形: 形状 169"/>
              <p:cNvSpPr/>
              <p:nvPr/>
            </p:nvSpPr>
            <p:spPr bwMode="auto">
              <a:xfrm>
                <a:off x="4503" y="1661"/>
                <a:ext cx="127" cy="196"/>
              </a:xfrm>
              <a:custGeom>
                <a:avLst/>
                <a:gdLst>
                  <a:gd name="T0" fmla="*/ 49 w 65"/>
                  <a:gd name="T1" fmla="*/ 0 h 100"/>
                  <a:gd name="T2" fmla="*/ 16 w 65"/>
                  <a:gd name="T3" fmla="*/ 0 h 100"/>
                  <a:gd name="T4" fmla="*/ 0 w 65"/>
                  <a:gd name="T5" fmla="*/ 15 h 100"/>
                  <a:gd name="T6" fmla="*/ 0 w 65"/>
                  <a:gd name="T7" fmla="*/ 84 h 100"/>
                  <a:gd name="T8" fmla="*/ 16 w 65"/>
                  <a:gd name="T9" fmla="*/ 100 h 100"/>
                  <a:gd name="T10" fmla="*/ 49 w 65"/>
                  <a:gd name="T11" fmla="*/ 100 h 100"/>
                  <a:gd name="T12" fmla="*/ 65 w 65"/>
                  <a:gd name="T13" fmla="*/ 84 h 100"/>
                  <a:gd name="T14" fmla="*/ 65 w 65"/>
                  <a:gd name="T15" fmla="*/ 15 h 100"/>
                  <a:gd name="T16" fmla="*/ 49 w 65"/>
                  <a:gd name="T17" fmla="*/ 0 h 100"/>
                  <a:gd name="T18" fmla="*/ 58 w 65"/>
                  <a:gd name="T19" fmla="*/ 84 h 100"/>
                  <a:gd name="T20" fmla="*/ 49 w 65"/>
                  <a:gd name="T21" fmla="*/ 93 h 100"/>
                  <a:gd name="T22" fmla="*/ 16 w 65"/>
                  <a:gd name="T23" fmla="*/ 93 h 100"/>
                  <a:gd name="T24" fmla="*/ 7 w 65"/>
                  <a:gd name="T25" fmla="*/ 84 h 100"/>
                  <a:gd name="T26" fmla="*/ 7 w 65"/>
                  <a:gd name="T27" fmla="*/ 15 h 100"/>
                  <a:gd name="T28" fmla="*/ 16 w 65"/>
                  <a:gd name="T29" fmla="*/ 6 h 100"/>
                  <a:gd name="T30" fmla="*/ 49 w 65"/>
                  <a:gd name="T31" fmla="*/ 6 h 100"/>
                  <a:gd name="T32" fmla="*/ 58 w 65"/>
                  <a:gd name="T33" fmla="*/ 15 h 100"/>
                  <a:gd name="T34" fmla="*/ 58 w 65"/>
                  <a:gd name="T35" fmla="*/ 8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100">
                    <a:moveTo>
                      <a:pt x="49" y="0"/>
                    </a:moveTo>
                    <a:cubicBezTo>
                      <a:pt x="16" y="0"/>
                      <a:pt x="16" y="0"/>
                      <a:pt x="16" y="0"/>
                    </a:cubicBezTo>
                    <a:cubicBezTo>
                      <a:pt x="7" y="0"/>
                      <a:pt x="0" y="7"/>
                      <a:pt x="0" y="15"/>
                    </a:cubicBezTo>
                    <a:cubicBezTo>
                      <a:pt x="0" y="84"/>
                      <a:pt x="0" y="84"/>
                      <a:pt x="0" y="84"/>
                    </a:cubicBezTo>
                    <a:cubicBezTo>
                      <a:pt x="0" y="93"/>
                      <a:pt x="7" y="100"/>
                      <a:pt x="16" y="100"/>
                    </a:cubicBezTo>
                    <a:cubicBezTo>
                      <a:pt x="49" y="100"/>
                      <a:pt x="49" y="100"/>
                      <a:pt x="49" y="100"/>
                    </a:cubicBezTo>
                    <a:cubicBezTo>
                      <a:pt x="58" y="100"/>
                      <a:pt x="65" y="93"/>
                      <a:pt x="65" y="84"/>
                    </a:cubicBezTo>
                    <a:cubicBezTo>
                      <a:pt x="65" y="15"/>
                      <a:pt x="65" y="15"/>
                      <a:pt x="65" y="15"/>
                    </a:cubicBezTo>
                    <a:cubicBezTo>
                      <a:pt x="65" y="7"/>
                      <a:pt x="58" y="0"/>
                      <a:pt x="49" y="0"/>
                    </a:cubicBezTo>
                    <a:close/>
                    <a:moveTo>
                      <a:pt x="58" y="84"/>
                    </a:moveTo>
                    <a:cubicBezTo>
                      <a:pt x="58" y="89"/>
                      <a:pt x="54" y="93"/>
                      <a:pt x="49" y="93"/>
                    </a:cubicBezTo>
                    <a:cubicBezTo>
                      <a:pt x="16" y="93"/>
                      <a:pt x="16" y="93"/>
                      <a:pt x="16" y="93"/>
                    </a:cubicBezTo>
                    <a:cubicBezTo>
                      <a:pt x="11" y="93"/>
                      <a:pt x="7" y="89"/>
                      <a:pt x="7" y="84"/>
                    </a:cubicBezTo>
                    <a:cubicBezTo>
                      <a:pt x="7" y="15"/>
                      <a:pt x="7" y="15"/>
                      <a:pt x="7" y="15"/>
                    </a:cubicBezTo>
                    <a:cubicBezTo>
                      <a:pt x="7" y="10"/>
                      <a:pt x="11" y="6"/>
                      <a:pt x="16" y="6"/>
                    </a:cubicBezTo>
                    <a:cubicBezTo>
                      <a:pt x="49" y="6"/>
                      <a:pt x="49" y="6"/>
                      <a:pt x="49" y="6"/>
                    </a:cubicBezTo>
                    <a:cubicBezTo>
                      <a:pt x="54" y="6"/>
                      <a:pt x="58" y="10"/>
                      <a:pt x="58" y="15"/>
                    </a:cubicBezTo>
                    <a:lnTo>
                      <a:pt x="58" y="84"/>
                    </a:ln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1" name="任意多边形: 形状 170"/>
              <p:cNvSpPr/>
              <p:nvPr/>
            </p:nvSpPr>
            <p:spPr bwMode="auto">
              <a:xfrm>
                <a:off x="4554" y="1810"/>
                <a:ext cx="23" cy="23"/>
              </a:xfrm>
              <a:custGeom>
                <a:avLst/>
                <a:gdLst>
                  <a:gd name="T0" fmla="*/ 10 w 12"/>
                  <a:gd name="T1" fmla="*/ 0 h 12"/>
                  <a:gd name="T2" fmla="*/ 3 w 12"/>
                  <a:gd name="T3" fmla="*/ 0 h 12"/>
                  <a:gd name="T4" fmla="*/ 0 w 12"/>
                  <a:gd name="T5" fmla="*/ 3 h 12"/>
                  <a:gd name="T6" fmla="*/ 0 w 12"/>
                  <a:gd name="T7" fmla="*/ 9 h 12"/>
                  <a:gd name="T8" fmla="*/ 3 w 12"/>
                  <a:gd name="T9" fmla="*/ 12 h 12"/>
                  <a:gd name="T10" fmla="*/ 10 w 12"/>
                  <a:gd name="T11" fmla="*/ 12 h 12"/>
                  <a:gd name="T12" fmla="*/ 12 w 12"/>
                  <a:gd name="T13" fmla="*/ 9 h 12"/>
                  <a:gd name="T14" fmla="*/ 12 w 12"/>
                  <a:gd name="T15" fmla="*/ 3 h 12"/>
                  <a:gd name="T16" fmla="*/ 10 w 12"/>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10" y="0"/>
                    </a:moveTo>
                    <a:cubicBezTo>
                      <a:pt x="3" y="0"/>
                      <a:pt x="3" y="0"/>
                      <a:pt x="3" y="0"/>
                    </a:cubicBezTo>
                    <a:cubicBezTo>
                      <a:pt x="1" y="0"/>
                      <a:pt x="0" y="1"/>
                      <a:pt x="0" y="3"/>
                    </a:cubicBezTo>
                    <a:cubicBezTo>
                      <a:pt x="0" y="9"/>
                      <a:pt x="0" y="9"/>
                      <a:pt x="0" y="9"/>
                    </a:cubicBezTo>
                    <a:cubicBezTo>
                      <a:pt x="0" y="11"/>
                      <a:pt x="1" y="12"/>
                      <a:pt x="3" y="12"/>
                    </a:cubicBezTo>
                    <a:cubicBezTo>
                      <a:pt x="10" y="12"/>
                      <a:pt x="10" y="12"/>
                      <a:pt x="10" y="12"/>
                    </a:cubicBezTo>
                    <a:cubicBezTo>
                      <a:pt x="11" y="12"/>
                      <a:pt x="12" y="11"/>
                      <a:pt x="12" y="9"/>
                    </a:cubicBezTo>
                    <a:cubicBezTo>
                      <a:pt x="12" y="3"/>
                      <a:pt x="12" y="3"/>
                      <a:pt x="12" y="3"/>
                    </a:cubicBezTo>
                    <a:cubicBezTo>
                      <a:pt x="12" y="1"/>
                      <a:pt x="11" y="0"/>
                      <a:pt x="10" y="0"/>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2" name="任意多边形: 形状 171"/>
              <p:cNvSpPr/>
              <p:nvPr/>
            </p:nvSpPr>
            <p:spPr bwMode="auto">
              <a:xfrm>
                <a:off x="4524" y="1687"/>
                <a:ext cx="84" cy="113"/>
              </a:xfrm>
              <a:custGeom>
                <a:avLst/>
                <a:gdLst>
                  <a:gd name="T0" fmla="*/ 40 w 43"/>
                  <a:gd name="T1" fmla="*/ 0 h 58"/>
                  <a:gd name="T2" fmla="*/ 2 w 43"/>
                  <a:gd name="T3" fmla="*/ 0 h 58"/>
                  <a:gd name="T4" fmla="*/ 0 w 43"/>
                  <a:gd name="T5" fmla="*/ 3 h 58"/>
                  <a:gd name="T6" fmla="*/ 0 w 43"/>
                  <a:gd name="T7" fmla="*/ 56 h 58"/>
                  <a:gd name="T8" fmla="*/ 2 w 43"/>
                  <a:gd name="T9" fmla="*/ 58 h 58"/>
                  <a:gd name="T10" fmla="*/ 40 w 43"/>
                  <a:gd name="T11" fmla="*/ 58 h 58"/>
                  <a:gd name="T12" fmla="*/ 43 w 43"/>
                  <a:gd name="T13" fmla="*/ 56 h 58"/>
                  <a:gd name="T14" fmla="*/ 43 w 43"/>
                  <a:gd name="T15" fmla="*/ 3 h 58"/>
                  <a:gd name="T16" fmla="*/ 40 w 43"/>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57">
                    <a:moveTo>
                      <a:pt x="40" y="0"/>
                    </a:moveTo>
                    <a:cubicBezTo>
                      <a:pt x="2" y="0"/>
                      <a:pt x="2" y="0"/>
                      <a:pt x="2" y="0"/>
                    </a:cubicBezTo>
                    <a:cubicBezTo>
                      <a:pt x="1" y="0"/>
                      <a:pt x="0" y="1"/>
                      <a:pt x="0" y="3"/>
                    </a:cubicBezTo>
                    <a:cubicBezTo>
                      <a:pt x="0" y="56"/>
                      <a:pt x="0" y="56"/>
                      <a:pt x="0" y="56"/>
                    </a:cubicBezTo>
                    <a:cubicBezTo>
                      <a:pt x="0" y="57"/>
                      <a:pt x="1" y="58"/>
                      <a:pt x="2" y="58"/>
                    </a:cubicBezTo>
                    <a:cubicBezTo>
                      <a:pt x="40" y="58"/>
                      <a:pt x="40" y="58"/>
                      <a:pt x="40" y="58"/>
                    </a:cubicBezTo>
                    <a:cubicBezTo>
                      <a:pt x="42" y="58"/>
                      <a:pt x="43" y="57"/>
                      <a:pt x="43" y="56"/>
                    </a:cubicBezTo>
                    <a:cubicBezTo>
                      <a:pt x="43" y="3"/>
                      <a:pt x="43" y="3"/>
                      <a:pt x="43" y="3"/>
                    </a:cubicBezTo>
                    <a:cubicBezTo>
                      <a:pt x="43" y="1"/>
                      <a:pt x="42" y="0"/>
                      <a:pt x="40" y="0"/>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3" name="任意多边形: 形状 172"/>
              <p:cNvSpPr/>
              <p:nvPr/>
            </p:nvSpPr>
            <p:spPr bwMode="auto">
              <a:xfrm>
                <a:off x="4319" y="987"/>
                <a:ext cx="211" cy="268"/>
              </a:xfrm>
              <a:custGeom>
                <a:avLst/>
                <a:gdLst>
                  <a:gd name="T0" fmla="*/ 78 w 108"/>
                  <a:gd name="T1" fmla="*/ 1 h 137"/>
                  <a:gd name="T2" fmla="*/ 0 w 108"/>
                  <a:gd name="T3" fmla="*/ 30 h 137"/>
                  <a:gd name="T4" fmla="*/ 30 w 108"/>
                  <a:gd name="T5" fmla="*/ 136 h 137"/>
                  <a:gd name="T6" fmla="*/ 107 w 108"/>
                  <a:gd name="T7" fmla="*/ 107 h 137"/>
                  <a:gd name="T8" fmla="*/ 10 w 108"/>
                  <a:gd name="T9" fmla="*/ 30 h 137"/>
                  <a:gd name="T10" fmla="*/ 78 w 108"/>
                  <a:gd name="T11" fmla="*/ 11 h 137"/>
                  <a:gd name="T12" fmla="*/ 96 w 108"/>
                  <a:gd name="T13" fmla="*/ 35 h 137"/>
                  <a:gd name="T14" fmla="*/ 28 w 108"/>
                  <a:gd name="T15" fmla="*/ 53 h 137"/>
                  <a:gd name="T16" fmla="*/ 10 w 108"/>
                  <a:gd name="T17" fmla="*/ 30 h 137"/>
                  <a:gd name="T18" fmla="*/ 14 w 108"/>
                  <a:gd name="T19" fmla="*/ 61 h 137"/>
                  <a:gd name="T20" fmla="*/ 29 w 108"/>
                  <a:gd name="T21" fmla="*/ 64 h 137"/>
                  <a:gd name="T22" fmla="*/ 26 w 108"/>
                  <a:gd name="T23" fmla="*/ 74 h 137"/>
                  <a:gd name="T24" fmla="*/ 11 w 108"/>
                  <a:gd name="T25" fmla="*/ 72 h 137"/>
                  <a:gd name="T26" fmla="*/ 12 w 108"/>
                  <a:gd name="T27" fmla="*/ 86 h 137"/>
                  <a:gd name="T28" fmla="*/ 26 w 108"/>
                  <a:gd name="T29" fmla="*/ 83 h 137"/>
                  <a:gd name="T30" fmla="*/ 29 w 108"/>
                  <a:gd name="T31" fmla="*/ 94 h 137"/>
                  <a:gd name="T32" fmla="*/ 14 w 108"/>
                  <a:gd name="T33" fmla="*/ 97 h 137"/>
                  <a:gd name="T34" fmla="*/ 12 w 108"/>
                  <a:gd name="T35" fmla="*/ 86 h 137"/>
                  <a:gd name="T36" fmla="*/ 15 w 108"/>
                  <a:gd name="T37" fmla="*/ 119 h 137"/>
                  <a:gd name="T38" fmla="*/ 12 w 108"/>
                  <a:gd name="T39" fmla="*/ 108 h 137"/>
                  <a:gd name="T40" fmla="*/ 27 w 108"/>
                  <a:gd name="T41" fmla="*/ 105 h 137"/>
                  <a:gd name="T42" fmla="*/ 30 w 108"/>
                  <a:gd name="T43" fmla="*/ 116 h 137"/>
                  <a:gd name="T44" fmla="*/ 34 w 108"/>
                  <a:gd name="T45" fmla="*/ 64 h 137"/>
                  <a:gd name="T46" fmla="*/ 48 w 108"/>
                  <a:gd name="T47" fmla="*/ 61 h 137"/>
                  <a:gd name="T48" fmla="*/ 51 w 108"/>
                  <a:gd name="T49" fmla="*/ 71 h 137"/>
                  <a:gd name="T50" fmla="*/ 36 w 108"/>
                  <a:gd name="T51" fmla="*/ 74 h 137"/>
                  <a:gd name="T52" fmla="*/ 34 w 108"/>
                  <a:gd name="T53" fmla="*/ 64 h 137"/>
                  <a:gd name="T54" fmla="*/ 37 w 108"/>
                  <a:gd name="T55" fmla="*/ 83 h 137"/>
                  <a:gd name="T56" fmla="*/ 51 w 108"/>
                  <a:gd name="T57" fmla="*/ 85 h 137"/>
                  <a:gd name="T58" fmla="*/ 49 w 108"/>
                  <a:gd name="T59" fmla="*/ 96 h 137"/>
                  <a:gd name="T60" fmla="*/ 34 w 108"/>
                  <a:gd name="T61" fmla="*/ 94 h 137"/>
                  <a:gd name="T62" fmla="*/ 50 w 108"/>
                  <a:gd name="T63" fmla="*/ 118 h 137"/>
                  <a:gd name="T64" fmla="*/ 35 w 108"/>
                  <a:gd name="T65" fmla="*/ 116 h 137"/>
                  <a:gd name="T66" fmla="*/ 37 w 108"/>
                  <a:gd name="T67" fmla="*/ 105 h 137"/>
                  <a:gd name="T68" fmla="*/ 52 w 108"/>
                  <a:gd name="T69" fmla="*/ 107 h 137"/>
                  <a:gd name="T70" fmla="*/ 50 w 108"/>
                  <a:gd name="T71" fmla="*/ 118 h 137"/>
                  <a:gd name="T72" fmla="*/ 59 w 108"/>
                  <a:gd name="T73" fmla="*/ 60 h 137"/>
                  <a:gd name="T74" fmla="*/ 74 w 108"/>
                  <a:gd name="T75" fmla="*/ 63 h 137"/>
                  <a:gd name="T76" fmla="*/ 71 w 108"/>
                  <a:gd name="T77" fmla="*/ 73 h 137"/>
                  <a:gd name="T78" fmla="*/ 56 w 108"/>
                  <a:gd name="T79" fmla="*/ 71 h 137"/>
                  <a:gd name="T80" fmla="*/ 57 w 108"/>
                  <a:gd name="T81" fmla="*/ 85 h 137"/>
                  <a:gd name="T82" fmla="*/ 71 w 108"/>
                  <a:gd name="T83" fmla="*/ 82 h 137"/>
                  <a:gd name="T84" fmla="*/ 74 w 108"/>
                  <a:gd name="T85" fmla="*/ 93 h 137"/>
                  <a:gd name="T86" fmla="*/ 59 w 108"/>
                  <a:gd name="T87" fmla="*/ 96 h 137"/>
                  <a:gd name="T88" fmla="*/ 57 w 108"/>
                  <a:gd name="T89" fmla="*/ 85 h 137"/>
                  <a:gd name="T90" fmla="*/ 60 w 108"/>
                  <a:gd name="T91" fmla="*/ 118 h 137"/>
                  <a:gd name="T92" fmla="*/ 57 w 108"/>
                  <a:gd name="T93" fmla="*/ 107 h 137"/>
                  <a:gd name="T94" fmla="*/ 72 w 108"/>
                  <a:gd name="T95" fmla="*/ 104 h 137"/>
                  <a:gd name="T96" fmla="*/ 75 w 108"/>
                  <a:gd name="T97" fmla="*/ 115 h 137"/>
                  <a:gd name="T98" fmla="*/ 79 w 108"/>
                  <a:gd name="T99" fmla="*/ 63 h 137"/>
                  <a:gd name="T100" fmla="*/ 93 w 108"/>
                  <a:gd name="T101" fmla="*/ 60 h 137"/>
                  <a:gd name="T102" fmla="*/ 96 w 108"/>
                  <a:gd name="T103" fmla="*/ 70 h 137"/>
                  <a:gd name="T104" fmla="*/ 81 w 108"/>
                  <a:gd name="T105" fmla="*/ 73 h 137"/>
                  <a:gd name="T106" fmla="*/ 79 w 108"/>
                  <a:gd name="T107" fmla="*/ 63 h 137"/>
                  <a:gd name="T108" fmla="*/ 82 w 108"/>
                  <a:gd name="T109" fmla="*/ 82 h 137"/>
                  <a:gd name="T110" fmla="*/ 96 w 108"/>
                  <a:gd name="T111" fmla="*/ 84 h 137"/>
                  <a:gd name="T112" fmla="*/ 94 w 108"/>
                  <a:gd name="T113" fmla="*/ 95 h 137"/>
                  <a:gd name="T114" fmla="*/ 79 w 108"/>
                  <a:gd name="T115" fmla="*/ 93 h 137"/>
                  <a:gd name="T116" fmla="*/ 95 w 108"/>
                  <a:gd name="T117" fmla="*/ 117 h 137"/>
                  <a:gd name="T118" fmla="*/ 80 w 108"/>
                  <a:gd name="T119" fmla="*/ 115 h 137"/>
                  <a:gd name="T120" fmla="*/ 82 w 108"/>
                  <a:gd name="T121" fmla="*/ 104 h 137"/>
                  <a:gd name="T122" fmla="*/ 97 w 108"/>
                  <a:gd name="T123" fmla="*/ 106 h 137"/>
                  <a:gd name="T124" fmla="*/ 95 w 108"/>
                  <a:gd name="T125" fmla="*/ 11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 h="137">
                    <a:moveTo>
                      <a:pt x="106" y="27"/>
                    </a:moveTo>
                    <a:cubicBezTo>
                      <a:pt x="105" y="12"/>
                      <a:pt x="93" y="0"/>
                      <a:pt x="78" y="1"/>
                    </a:cubicBezTo>
                    <a:cubicBezTo>
                      <a:pt x="27" y="2"/>
                      <a:pt x="27" y="2"/>
                      <a:pt x="27" y="2"/>
                    </a:cubicBezTo>
                    <a:cubicBezTo>
                      <a:pt x="12" y="2"/>
                      <a:pt x="0" y="15"/>
                      <a:pt x="0" y="30"/>
                    </a:cubicBezTo>
                    <a:cubicBezTo>
                      <a:pt x="2" y="110"/>
                      <a:pt x="2" y="110"/>
                      <a:pt x="2" y="110"/>
                    </a:cubicBezTo>
                    <a:cubicBezTo>
                      <a:pt x="2" y="125"/>
                      <a:pt x="15" y="137"/>
                      <a:pt x="30" y="136"/>
                    </a:cubicBezTo>
                    <a:cubicBezTo>
                      <a:pt x="81" y="135"/>
                      <a:pt x="81" y="135"/>
                      <a:pt x="81" y="135"/>
                    </a:cubicBezTo>
                    <a:cubicBezTo>
                      <a:pt x="96" y="135"/>
                      <a:pt x="108" y="122"/>
                      <a:pt x="107" y="107"/>
                    </a:cubicBezTo>
                    <a:lnTo>
                      <a:pt x="106" y="27"/>
                    </a:lnTo>
                    <a:close/>
                    <a:moveTo>
                      <a:pt x="10" y="30"/>
                    </a:moveTo>
                    <a:cubicBezTo>
                      <a:pt x="10" y="20"/>
                      <a:pt x="18" y="12"/>
                      <a:pt x="27" y="12"/>
                    </a:cubicBezTo>
                    <a:cubicBezTo>
                      <a:pt x="78" y="11"/>
                      <a:pt x="78" y="11"/>
                      <a:pt x="78" y="11"/>
                    </a:cubicBezTo>
                    <a:cubicBezTo>
                      <a:pt x="87" y="11"/>
                      <a:pt x="95" y="18"/>
                      <a:pt x="95" y="28"/>
                    </a:cubicBezTo>
                    <a:cubicBezTo>
                      <a:pt x="96" y="35"/>
                      <a:pt x="96" y="35"/>
                      <a:pt x="96" y="35"/>
                    </a:cubicBezTo>
                    <a:cubicBezTo>
                      <a:pt x="96" y="44"/>
                      <a:pt x="88" y="52"/>
                      <a:pt x="79" y="52"/>
                    </a:cubicBezTo>
                    <a:cubicBezTo>
                      <a:pt x="28" y="53"/>
                      <a:pt x="28" y="53"/>
                      <a:pt x="28" y="53"/>
                    </a:cubicBezTo>
                    <a:cubicBezTo>
                      <a:pt x="18" y="53"/>
                      <a:pt x="11" y="46"/>
                      <a:pt x="10" y="36"/>
                    </a:cubicBezTo>
                    <a:lnTo>
                      <a:pt x="10" y="30"/>
                    </a:lnTo>
                    <a:close/>
                    <a:moveTo>
                      <a:pt x="11" y="64"/>
                    </a:moveTo>
                    <a:cubicBezTo>
                      <a:pt x="11" y="63"/>
                      <a:pt x="12" y="61"/>
                      <a:pt x="14" y="61"/>
                    </a:cubicBezTo>
                    <a:cubicBezTo>
                      <a:pt x="26" y="61"/>
                      <a:pt x="26" y="61"/>
                      <a:pt x="26" y="61"/>
                    </a:cubicBezTo>
                    <a:cubicBezTo>
                      <a:pt x="27" y="61"/>
                      <a:pt x="28" y="62"/>
                      <a:pt x="29" y="64"/>
                    </a:cubicBezTo>
                    <a:cubicBezTo>
                      <a:pt x="29" y="72"/>
                      <a:pt x="29" y="72"/>
                      <a:pt x="29" y="72"/>
                    </a:cubicBezTo>
                    <a:cubicBezTo>
                      <a:pt x="29" y="73"/>
                      <a:pt x="28" y="74"/>
                      <a:pt x="26" y="74"/>
                    </a:cubicBezTo>
                    <a:cubicBezTo>
                      <a:pt x="14" y="75"/>
                      <a:pt x="14" y="75"/>
                      <a:pt x="14" y="75"/>
                    </a:cubicBezTo>
                    <a:cubicBezTo>
                      <a:pt x="12" y="75"/>
                      <a:pt x="11" y="74"/>
                      <a:pt x="11" y="72"/>
                    </a:cubicBezTo>
                    <a:lnTo>
                      <a:pt x="11" y="64"/>
                    </a:lnTo>
                    <a:close/>
                    <a:moveTo>
                      <a:pt x="12" y="86"/>
                    </a:moveTo>
                    <a:cubicBezTo>
                      <a:pt x="12" y="85"/>
                      <a:pt x="13" y="83"/>
                      <a:pt x="14" y="83"/>
                    </a:cubicBezTo>
                    <a:cubicBezTo>
                      <a:pt x="26" y="83"/>
                      <a:pt x="26" y="83"/>
                      <a:pt x="26" y="83"/>
                    </a:cubicBezTo>
                    <a:cubicBezTo>
                      <a:pt x="28" y="83"/>
                      <a:pt x="29" y="84"/>
                      <a:pt x="29" y="86"/>
                    </a:cubicBezTo>
                    <a:cubicBezTo>
                      <a:pt x="29" y="94"/>
                      <a:pt x="29" y="94"/>
                      <a:pt x="29" y="94"/>
                    </a:cubicBezTo>
                    <a:cubicBezTo>
                      <a:pt x="29" y="95"/>
                      <a:pt x="28" y="96"/>
                      <a:pt x="27" y="96"/>
                    </a:cubicBezTo>
                    <a:cubicBezTo>
                      <a:pt x="14" y="97"/>
                      <a:pt x="14" y="97"/>
                      <a:pt x="14" y="97"/>
                    </a:cubicBezTo>
                    <a:cubicBezTo>
                      <a:pt x="13" y="97"/>
                      <a:pt x="12" y="96"/>
                      <a:pt x="12" y="94"/>
                    </a:cubicBezTo>
                    <a:lnTo>
                      <a:pt x="12" y="86"/>
                    </a:lnTo>
                    <a:close/>
                    <a:moveTo>
                      <a:pt x="27" y="118"/>
                    </a:moveTo>
                    <a:cubicBezTo>
                      <a:pt x="15" y="119"/>
                      <a:pt x="15" y="119"/>
                      <a:pt x="15" y="119"/>
                    </a:cubicBezTo>
                    <a:cubicBezTo>
                      <a:pt x="13" y="119"/>
                      <a:pt x="12" y="118"/>
                      <a:pt x="12" y="116"/>
                    </a:cubicBezTo>
                    <a:cubicBezTo>
                      <a:pt x="12" y="108"/>
                      <a:pt x="12" y="108"/>
                      <a:pt x="12" y="108"/>
                    </a:cubicBezTo>
                    <a:cubicBezTo>
                      <a:pt x="12" y="107"/>
                      <a:pt x="13" y="105"/>
                      <a:pt x="15" y="105"/>
                    </a:cubicBezTo>
                    <a:cubicBezTo>
                      <a:pt x="27" y="105"/>
                      <a:pt x="27" y="105"/>
                      <a:pt x="27" y="105"/>
                    </a:cubicBezTo>
                    <a:cubicBezTo>
                      <a:pt x="28" y="105"/>
                      <a:pt x="29" y="106"/>
                      <a:pt x="29" y="108"/>
                    </a:cubicBezTo>
                    <a:cubicBezTo>
                      <a:pt x="30" y="116"/>
                      <a:pt x="30" y="116"/>
                      <a:pt x="30" y="116"/>
                    </a:cubicBezTo>
                    <a:cubicBezTo>
                      <a:pt x="30" y="117"/>
                      <a:pt x="29" y="118"/>
                      <a:pt x="27" y="118"/>
                    </a:cubicBezTo>
                    <a:close/>
                    <a:moveTo>
                      <a:pt x="34" y="64"/>
                    </a:moveTo>
                    <a:cubicBezTo>
                      <a:pt x="34" y="62"/>
                      <a:pt x="35" y="61"/>
                      <a:pt x="36" y="61"/>
                    </a:cubicBezTo>
                    <a:cubicBezTo>
                      <a:pt x="48" y="61"/>
                      <a:pt x="48" y="61"/>
                      <a:pt x="48" y="61"/>
                    </a:cubicBezTo>
                    <a:cubicBezTo>
                      <a:pt x="50" y="61"/>
                      <a:pt x="51" y="62"/>
                      <a:pt x="51" y="63"/>
                    </a:cubicBezTo>
                    <a:cubicBezTo>
                      <a:pt x="51" y="71"/>
                      <a:pt x="51" y="71"/>
                      <a:pt x="51" y="71"/>
                    </a:cubicBezTo>
                    <a:cubicBezTo>
                      <a:pt x="51" y="73"/>
                      <a:pt x="50" y="74"/>
                      <a:pt x="49" y="74"/>
                    </a:cubicBezTo>
                    <a:cubicBezTo>
                      <a:pt x="36" y="74"/>
                      <a:pt x="36" y="74"/>
                      <a:pt x="36" y="74"/>
                    </a:cubicBezTo>
                    <a:cubicBezTo>
                      <a:pt x="35" y="74"/>
                      <a:pt x="34" y="73"/>
                      <a:pt x="34" y="72"/>
                    </a:cubicBezTo>
                    <a:lnTo>
                      <a:pt x="34" y="64"/>
                    </a:lnTo>
                    <a:close/>
                    <a:moveTo>
                      <a:pt x="34" y="86"/>
                    </a:moveTo>
                    <a:cubicBezTo>
                      <a:pt x="34" y="84"/>
                      <a:pt x="35" y="83"/>
                      <a:pt x="37" y="83"/>
                    </a:cubicBezTo>
                    <a:cubicBezTo>
                      <a:pt x="49" y="83"/>
                      <a:pt x="49" y="83"/>
                      <a:pt x="49" y="83"/>
                    </a:cubicBezTo>
                    <a:cubicBezTo>
                      <a:pt x="50" y="83"/>
                      <a:pt x="51" y="84"/>
                      <a:pt x="51" y="85"/>
                    </a:cubicBezTo>
                    <a:cubicBezTo>
                      <a:pt x="52" y="93"/>
                      <a:pt x="52" y="93"/>
                      <a:pt x="52" y="93"/>
                    </a:cubicBezTo>
                    <a:cubicBezTo>
                      <a:pt x="52" y="95"/>
                      <a:pt x="51" y="96"/>
                      <a:pt x="49" y="96"/>
                    </a:cubicBezTo>
                    <a:cubicBezTo>
                      <a:pt x="37" y="96"/>
                      <a:pt x="37" y="96"/>
                      <a:pt x="37" y="96"/>
                    </a:cubicBezTo>
                    <a:cubicBezTo>
                      <a:pt x="35" y="96"/>
                      <a:pt x="34" y="95"/>
                      <a:pt x="34" y="94"/>
                    </a:cubicBezTo>
                    <a:lnTo>
                      <a:pt x="34" y="86"/>
                    </a:lnTo>
                    <a:close/>
                    <a:moveTo>
                      <a:pt x="50" y="118"/>
                    </a:moveTo>
                    <a:cubicBezTo>
                      <a:pt x="37" y="118"/>
                      <a:pt x="37" y="118"/>
                      <a:pt x="37" y="118"/>
                    </a:cubicBezTo>
                    <a:cubicBezTo>
                      <a:pt x="36" y="118"/>
                      <a:pt x="35" y="117"/>
                      <a:pt x="35" y="116"/>
                    </a:cubicBezTo>
                    <a:cubicBezTo>
                      <a:pt x="35" y="108"/>
                      <a:pt x="35" y="108"/>
                      <a:pt x="35" y="108"/>
                    </a:cubicBezTo>
                    <a:cubicBezTo>
                      <a:pt x="34" y="106"/>
                      <a:pt x="36" y="105"/>
                      <a:pt x="37" y="105"/>
                    </a:cubicBezTo>
                    <a:cubicBezTo>
                      <a:pt x="49" y="105"/>
                      <a:pt x="49" y="105"/>
                      <a:pt x="49" y="105"/>
                    </a:cubicBezTo>
                    <a:cubicBezTo>
                      <a:pt x="51" y="105"/>
                      <a:pt x="52" y="106"/>
                      <a:pt x="52" y="107"/>
                    </a:cubicBezTo>
                    <a:cubicBezTo>
                      <a:pt x="52" y="115"/>
                      <a:pt x="52" y="115"/>
                      <a:pt x="52" y="115"/>
                    </a:cubicBezTo>
                    <a:cubicBezTo>
                      <a:pt x="52" y="117"/>
                      <a:pt x="51" y="118"/>
                      <a:pt x="50" y="118"/>
                    </a:cubicBezTo>
                    <a:close/>
                    <a:moveTo>
                      <a:pt x="56" y="63"/>
                    </a:moveTo>
                    <a:cubicBezTo>
                      <a:pt x="56" y="62"/>
                      <a:pt x="57" y="60"/>
                      <a:pt x="59" y="60"/>
                    </a:cubicBezTo>
                    <a:cubicBezTo>
                      <a:pt x="71" y="60"/>
                      <a:pt x="71" y="60"/>
                      <a:pt x="71" y="60"/>
                    </a:cubicBezTo>
                    <a:cubicBezTo>
                      <a:pt x="72" y="60"/>
                      <a:pt x="73" y="61"/>
                      <a:pt x="74" y="63"/>
                    </a:cubicBezTo>
                    <a:cubicBezTo>
                      <a:pt x="74" y="71"/>
                      <a:pt x="74" y="71"/>
                      <a:pt x="74" y="71"/>
                    </a:cubicBezTo>
                    <a:cubicBezTo>
                      <a:pt x="74" y="72"/>
                      <a:pt x="73" y="73"/>
                      <a:pt x="71" y="73"/>
                    </a:cubicBezTo>
                    <a:cubicBezTo>
                      <a:pt x="59" y="74"/>
                      <a:pt x="59" y="74"/>
                      <a:pt x="59" y="74"/>
                    </a:cubicBezTo>
                    <a:cubicBezTo>
                      <a:pt x="57" y="74"/>
                      <a:pt x="56" y="73"/>
                      <a:pt x="56" y="71"/>
                    </a:cubicBezTo>
                    <a:lnTo>
                      <a:pt x="56" y="63"/>
                    </a:lnTo>
                    <a:close/>
                    <a:moveTo>
                      <a:pt x="57" y="85"/>
                    </a:moveTo>
                    <a:cubicBezTo>
                      <a:pt x="56" y="84"/>
                      <a:pt x="58" y="82"/>
                      <a:pt x="59" y="82"/>
                    </a:cubicBezTo>
                    <a:cubicBezTo>
                      <a:pt x="71" y="82"/>
                      <a:pt x="71" y="82"/>
                      <a:pt x="71" y="82"/>
                    </a:cubicBezTo>
                    <a:cubicBezTo>
                      <a:pt x="73" y="82"/>
                      <a:pt x="74" y="83"/>
                      <a:pt x="74" y="85"/>
                    </a:cubicBezTo>
                    <a:cubicBezTo>
                      <a:pt x="74" y="93"/>
                      <a:pt x="74" y="93"/>
                      <a:pt x="74" y="93"/>
                    </a:cubicBezTo>
                    <a:cubicBezTo>
                      <a:pt x="74" y="94"/>
                      <a:pt x="73" y="95"/>
                      <a:pt x="72" y="95"/>
                    </a:cubicBezTo>
                    <a:cubicBezTo>
                      <a:pt x="59" y="96"/>
                      <a:pt x="59" y="96"/>
                      <a:pt x="59" y="96"/>
                    </a:cubicBezTo>
                    <a:cubicBezTo>
                      <a:pt x="58" y="96"/>
                      <a:pt x="57" y="95"/>
                      <a:pt x="57" y="93"/>
                    </a:cubicBezTo>
                    <a:lnTo>
                      <a:pt x="57" y="85"/>
                    </a:lnTo>
                    <a:close/>
                    <a:moveTo>
                      <a:pt x="72" y="117"/>
                    </a:moveTo>
                    <a:cubicBezTo>
                      <a:pt x="60" y="118"/>
                      <a:pt x="60" y="118"/>
                      <a:pt x="60" y="118"/>
                    </a:cubicBezTo>
                    <a:cubicBezTo>
                      <a:pt x="58" y="118"/>
                      <a:pt x="57" y="117"/>
                      <a:pt x="57" y="115"/>
                    </a:cubicBezTo>
                    <a:cubicBezTo>
                      <a:pt x="57" y="107"/>
                      <a:pt x="57" y="107"/>
                      <a:pt x="57" y="107"/>
                    </a:cubicBezTo>
                    <a:cubicBezTo>
                      <a:pt x="57" y="106"/>
                      <a:pt x="58" y="104"/>
                      <a:pt x="60" y="104"/>
                    </a:cubicBezTo>
                    <a:cubicBezTo>
                      <a:pt x="72" y="104"/>
                      <a:pt x="72" y="104"/>
                      <a:pt x="72" y="104"/>
                    </a:cubicBezTo>
                    <a:cubicBezTo>
                      <a:pt x="73" y="104"/>
                      <a:pt x="74" y="105"/>
                      <a:pt x="74" y="107"/>
                    </a:cubicBezTo>
                    <a:cubicBezTo>
                      <a:pt x="75" y="115"/>
                      <a:pt x="75" y="115"/>
                      <a:pt x="75" y="115"/>
                    </a:cubicBezTo>
                    <a:cubicBezTo>
                      <a:pt x="75" y="116"/>
                      <a:pt x="74" y="117"/>
                      <a:pt x="72" y="117"/>
                    </a:cubicBezTo>
                    <a:close/>
                    <a:moveTo>
                      <a:pt x="79" y="63"/>
                    </a:moveTo>
                    <a:cubicBezTo>
                      <a:pt x="78" y="61"/>
                      <a:pt x="80" y="60"/>
                      <a:pt x="81" y="60"/>
                    </a:cubicBezTo>
                    <a:cubicBezTo>
                      <a:pt x="93" y="60"/>
                      <a:pt x="93" y="60"/>
                      <a:pt x="93" y="60"/>
                    </a:cubicBezTo>
                    <a:cubicBezTo>
                      <a:pt x="95" y="60"/>
                      <a:pt x="96" y="61"/>
                      <a:pt x="96" y="62"/>
                    </a:cubicBezTo>
                    <a:cubicBezTo>
                      <a:pt x="96" y="70"/>
                      <a:pt x="96" y="70"/>
                      <a:pt x="96" y="70"/>
                    </a:cubicBezTo>
                    <a:cubicBezTo>
                      <a:pt x="96" y="72"/>
                      <a:pt x="95" y="73"/>
                      <a:pt x="94" y="73"/>
                    </a:cubicBezTo>
                    <a:cubicBezTo>
                      <a:pt x="81" y="73"/>
                      <a:pt x="81" y="73"/>
                      <a:pt x="81" y="73"/>
                    </a:cubicBezTo>
                    <a:cubicBezTo>
                      <a:pt x="80" y="73"/>
                      <a:pt x="79" y="72"/>
                      <a:pt x="79" y="71"/>
                    </a:cubicBezTo>
                    <a:lnTo>
                      <a:pt x="79" y="63"/>
                    </a:lnTo>
                    <a:close/>
                    <a:moveTo>
                      <a:pt x="79" y="85"/>
                    </a:moveTo>
                    <a:cubicBezTo>
                      <a:pt x="79" y="83"/>
                      <a:pt x="80" y="82"/>
                      <a:pt x="82" y="82"/>
                    </a:cubicBezTo>
                    <a:cubicBezTo>
                      <a:pt x="94" y="82"/>
                      <a:pt x="94" y="82"/>
                      <a:pt x="94" y="82"/>
                    </a:cubicBezTo>
                    <a:cubicBezTo>
                      <a:pt x="95" y="82"/>
                      <a:pt x="96" y="83"/>
                      <a:pt x="96" y="84"/>
                    </a:cubicBezTo>
                    <a:cubicBezTo>
                      <a:pt x="97" y="92"/>
                      <a:pt x="97" y="92"/>
                      <a:pt x="97" y="92"/>
                    </a:cubicBezTo>
                    <a:cubicBezTo>
                      <a:pt x="97" y="94"/>
                      <a:pt x="96" y="95"/>
                      <a:pt x="94" y="95"/>
                    </a:cubicBezTo>
                    <a:cubicBezTo>
                      <a:pt x="82" y="95"/>
                      <a:pt x="82" y="95"/>
                      <a:pt x="82" y="95"/>
                    </a:cubicBezTo>
                    <a:cubicBezTo>
                      <a:pt x="80" y="95"/>
                      <a:pt x="79" y="94"/>
                      <a:pt x="79" y="93"/>
                    </a:cubicBezTo>
                    <a:lnTo>
                      <a:pt x="79" y="85"/>
                    </a:lnTo>
                    <a:close/>
                    <a:moveTo>
                      <a:pt x="95" y="117"/>
                    </a:moveTo>
                    <a:cubicBezTo>
                      <a:pt x="82" y="117"/>
                      <a:pt x="82" y="117"/>
                      <a:pt x="82" y="117"/>
                    </a:cubicBezTo>
                    <a:cubicBezTo>
                      <a:pt x="81" y="117"/>
                      <a:pt x="80" y="116"/>
                      <a:pt x="80" y="115"/>
                    </a:cubicBezTo>
                    <a:cubicBezTo>
                      <a:pt x="79" y="107"/>
                      <a:pt x="79" y="107"/>
                      <a:pt x="79" y="107"/>
                    </a:cubicBezTo>
                    <a:cubicBezTo>
                      <a:pt x="79" y="105"/>
                      <a:pt x="81" y="104"/>
                      <a:pt x="82" y="104"/>
                    </a:cubicBezTo>
                    <a:cubicBezTo>
                      <a:pt x="94" y="104"/>
                      <a:pt x="94" y="104"/>
                      <a:pt x="94" y="104"/>
                    </a:cubicBezTo>
                    <a:cubicBezTo>
                      <a:pt x="96" y="104"/>
                      <a:pt x="97" y="105"/>
                      <a:pt x="97" y="106"/>
                    </a:cubicBezTo>
                    <a:cubicBezTo>
                      <a:pt x="97" y="114"/>
                      <a:pt x="97" y="114"/>
                      <a:pt x="97" y="114"/>
                    </a:cubicBezTo>
                    <a:cubicBezTo>
                      <a:pt x="97" y="116"/>
                      <a:pt x="96" y="117"/>
                      <a:pt x="95" y="117"/>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4" name="任意多边形: 形状 173"/>
              <p:cNvSpPr/>
              <p:nvPr/>
            </p:nvSpPr>
            <p:spPr bwMode="auto">
              <a:xfrm>
                <a:off x="4352" y="1020"/>
                <a:ext cx="65" cy="63"/>
              </a:xfrm>
              <a:custGeom>
                <a:avLst/>
                <a:gdLst>
                  <a:gd name="T0" fmla="*/ 28 w 33"/>
                  <a:gd name="T1" fmla="*/ 11 h 32"/>
                  <a:gd name="T2" fmla="*/ 21 w 33"/>
                  <a:gd name="T3" fmla="*/ 11 h 32"/>
                  <a:gd name="T4" fmla="*/ 21 w 33"/>
                  <a:gd name="T5" fmla="*/ 4 h 32"/>
                  <a:gd name="T6" fmla="*/ 16 w 33"/>
                  <a:gd name="T7" fmla="*/ 0 h 32"/>
                  <a:gd name="T8" fmla="*/ 12 w 33"/>
                  <a:gd name="T9" fmla="*/ 4 h 32"/>
                  <a:gd name="T10" fmla="*/ 12 w 33"/>
                  <a:gd name="T11" fmla="*/ 11 h 32"/>
                  <a:gd name="T12" fmla="*/ 5 w 33"/>
                  <a:gd name="T13" fmla="*/ 12 h 32"/>
                  <a:gd name="T14" fmla="*/ 0 w 33"/>
                  <a:gd name="T15" fmla="*/ 16 h 32"/>
                  <a:gd name="T16" fmla="*/ 5 w 33"/>
                  <a:gd name="T17" fmla="*/ 21 h 32"/>
                  <a:gd name="T18" fmla="*/ 12 w 33"/>
                  <a:gd name="T19" fmla="*/ 21 h 32"/>
                  <a:gd name="T20" fmla="*/ 12 w 33"/>
                  <a:gd name="T21" fmla="*/ 28 h 32"/>
                  <a:gd name="T22" fmla="*/ 17 w 33"/>
                  <a:gd name="T23" fmla="*/ 32 h 32"/>
                  <a:gd name="T24" fmla="*/ 21 w 33"/>
                  <a:gd name="T25" fmla="*/ 28 h 32"/>
                  <a:gd name="T26" fmla="*/ 21 w 33"/>
                  <a:gd name="T27" fmla="*/ 20 h 32"/>
                  <a:gd name="T28" fmla="*/ 28 w 33"/>
                  <a:gd name="T29" fmla="*/ 20 h 32"/>
                  <a:gd name="T30" fmla="*/ 33 w 33"/>
                  <a:gd name="T31" fmla="*/ 16 h 32"/>
                  <a:gd name="T32" fmla="*/ 28 w 33"/>
                  <a:gd name="T33"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32">
                    <a:moveTo>
                      <a:pt x="28" y="11"/>
                    </a:moveTo>
                    <a:cubicBezTo>
                      <a:pt x="21" y="11"/>
                      <a:pt x="21" y="11"/>
                      <a:pt x="21" y="11"/>
                    </a:cubicBezTo>
                    <a:cubicBezTo>
                      <a:pt x="21" y="4"/>
                      <a:pt x="21" y="4"/>
                      <a:pt x="21" y="4"/>
                    </a:cubicBezTo>
                    <a:cubicBezTo>
                      <a:pt x="21" y="2"/>
                      <a:pt x="19" y="0"/>
                      <a:pt x="16" y="0"/>
                    </a:cubicBezTo>
                    <a:cubicBezTo>
                      <a:pt x="13" y="0"/>
                      <a:pt x="11" y="2"/>
                      <a:pt x="12" y="4"/>
                    </a:cubicBezTo>
                    <a:cubicBezTo>
                      <a:pt x="12" y="11"/>
                      <a:pt x="12" y="11"/>
                      <a:pt x="12" y="11"/>
                    </a:cubicBezTo>
                    <a:cubicBezTo>
                      <a:pt x="5" y="12"/>
                      <a:pt x="5" y="12"/>
                      <a:pt x="5" y="12"/>
                    </a:cubicBezTo>
                    <a:cubicBezTo>
                      <a:pt x="2" y="12"/>
                      <a:pt x="0" y="14"/>
                      <a:pt x="0" y="16"/>
                    </a:cubicBezTo>
                    <a:cubicBezTo>
                      <a:pt x="0" y="19"/>
                      <a:pt x="2" y="21"/>
                      <a:pt x="5" y="21"/>
                    </a:cubicBezTo>
                    <a:cubicBezTo>
                      <a:pt x="12" y="21"/>
                      <a:pt x="12" y="21"/>
                      <a:pt x="12" y="21"/>
                    </a:cubicBezTo>
                    <a:cubicBezTo>
                      <a:pt x="12" y="28"/>
                      <a:pt x="12" y="28"/>
                      <a:pt x="12" y="28"/>
                    </a:cubicBezTo>
                    <a:cubicBezTo>
                      <a:pt x="12" y="30"/>
                      <a:pt x="14" y="32"/>
                      <a:pt x="17" y="32"/>
                    </a:cubicBezTo>
                    <a:cubicBezTo>
                      <a:pt x="19" y="32"/>
                      <a:pt x="21" y="30"/>
                      <a:pt x="21" y="28"/>
                    </a:cubicBezTo>
                    <a:cubicBezTo>
                      <a:pt x="21" y="20"/>
                      <a:pt x="21" y="20"/>
                      <a:pt x="21" y="20"/>
                    </a:cubicBezTo>
                    <a:cubicBezTo>
                      <a:pt x="28" y="20"/>
                      <a:pt x="28" y="20"/>
                      <a:pt x="28" y="20"/>
                    </a:cubicBezTo>
                    <a:cubicBezTo>
                      <a:pt x="31" y="20"/>
                      <a:pt x="33" y="18"/>
                      <a:pt x="33" y="16"/>
                    </a:cubicBezTo>
                    <a:cubicBezTo>
                      <a:pt x="33" y="13"/>
                      <a:pt x="30" y="11"/>
                      <a:pt x="28" y="11"/>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5" name="任意多边形: 形状 174"/>
              <p:cNvSpPr/>
              <p:nvPr/>
            </p:nvSpPr>
            <p:spPr bwMode="auto">
              <a:xfrm>
                <a:off x="4428" y="1040"/>
                <a:ext cx="63" cy="19"/>
              </a:xfrm>
              <a:custGeom>
                <a:avLst/>
                <a:gdLst>
                  <a:gd name="T0" fmla="*/ 28 w 32"/>
                  <a:gd name="T1" fmla="*/ 0 h 10"/>
                  <a:gd name="T2" fmla="*/ 4 w 32"/>
                  <a:gd name="T3" fmla="*/ 1 h 10"/>
                  <a:gd name="T4" fmla="*/ 0 w 32"/>
                  <a:gd name="T5" fmla="*/ 5 h 10"/>
                  <a:gd name="T6" fmla="*/ 4 w 32"/>
                  <a:gd name="T7" fmla="*/ 10 h 10"/>
                  <a:gd name="T8" fmla="*/ 28 w 32"/>
                  <a:gd name="T9" fmla="*/ 9 h 10"/>
                  <a:gd name="T10" fmla="*/ 32 w 32"/>
                  <a:gd name="T11" fmla="*/ 5 h 10"/>
                  <a:gd name="T12" fmla="*/ 28 w 32"/>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2" h="10">
                    <a:moveTo>
                      <a:pt x="28" y="0"/>
                    </a:moveTo>
                    <a:cubicBezTo>
                      <a:pt x="4" y="1"/>
                      <a:pt x="4" y="1"/>
                      <a:pt x="4" y="1"/>
                    </a:cubicBezTo>
                    <a:cubicBezTo>
                      <a:pt x="2" y="1"/>
                      <a:pt x="0" y="3"/>
                      <a:pt x="0" y="5"/>
                    </a:cubicBezTo>
                    <a:cubicBezTo>
                      <a:pt x="0" y="8"/>
                      <a:pt x="2" y="10"/>
                      <a:pt x="4" y="10"/>
                    </a:cubicBezTo>
                    <a:cubicBezTo>
                      <a:pt x="28" y="9"/>
                      <a:pt x="28" y="9"/>
                      <a:pt x="28" y="9"/>
                    </a:cubicBezTo>
                    <a:cubicBezTo>
                      <a:pt x="30" y="9"/>
                      <a:pt x="32" y="7"/>
                      <a:pt x="32" y="5"/>
                    </a:cubicBezTo>
                    <a:cubicBezTo>
                      <a:pt x="32" y="2"/>
                      <a:pt x="30" y="0"/>
                      <a:pt x="28" y="0"/>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6" name="任意多边形: 形状 175"/>
              <p:cNvSpPr/>
              <p:nvPr/>
            </p:nvSpPr>
            <p:spPr bwMode="auto">
              <a:xfrm>
                <a:off x="3994" y="2109"/>
                <a:ext cx="141" cy="219"/>
              </a:xfrm>
              <a:custGeom>
                <a:avLst/>
                <a:gdLst>
                  <a:gd name="T0" fmla="*/ 55 w 72"/>
                  <a:gd name="T1" fmla="*/ 0 h 112"/>
                  <a:gd name="T2" fmla="*/ 17 w 72"/>
                  <a:gd name="T3" fmla="*/ 0 h 112"/>
                  <a:gd name="T4" fmla="*/ 0 w 72"/>
                  <a:gd name="T5" fmla="*/ 17 h 112"/>
                  <a:gd name="T6" fmla="*/ 0 w 72"/>
                  <a:gd name="T7" fmla="*/ 94 h 112"/>
                  <a:gd name="T8" fmla="*/ 17 w 72"/>
                  <a:gd name="T9" fmla="*/ 112 h 112"/>
                  <a:gd name="T10" fmla="*/ 55 w 72"/>
                  <a:gd name="T11" fmla="*/ 112 h 112"/>
                  <a:gd name="T12" fmla="*/ 72 w 72"/>
                  <a:gd name="T13" fmla="*/ 94 h 112"/>
                  <a:gd name="T14" fmla="*/ 72 w 72"/>
                  <a:gd name="T15" fmla="*/ 17 h 112"/>
                  <a:gd name="T16" fmla="*/ 55 w 72"/>
                  <a:gd name="T17" fmla="*/ 0 h 112"/>
                  <a:gd name="T18" fmla="*/ 64 w 72"/>
                  <a:gd name="T19" fmla="*/ 94 h 112"/>
                  <a:gd name="T20" fmla="*/ 55 w 72"/>
                  <a:gd name="T21" fmla="*/ 104 h 112"/>
                  <a:gd name="T22" fmla="*/ 17 w 72"/>
                  <a:gd name="T23" fmla="*/ 104 h 112"/>
                  <a:gd name="T24" fmla="*/ 8 w 72"/>
                  <a:gd name="T25" fmla="*/ 94 h 112"/>
                  <a:gd name="T26" fmla="*/ 8 w 72"/>
                  <a:gd name="T27" fmla="*/ 17 h 112"/>
                  <a:gd name="T28" fmla="*/ 17 w 72"/>
                  <a:gd name="T29" fmla="*/ 8 h 112"/>
                  <a:gd name="T30" fmla="*/ 55 w 72"/>
                  <a:gd name="T31" fmla="*/ 8 h 112"/>
                  <a:gd name="T32" fmla="*/ 64 w 72"/>
                  <a:gd name="T33" fmla="*/ 17 h 112"/>
                  <a:gd name="T34" fmla="*/ 64 w 72"/>
                  <a:gd name="T35" fmla="*/ 9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55" y="0"/>
                    </a:moveTo>
                    <a:cubicBezTo>
                      <a:pt x="17" y="0"/>
                      <a:pt x="17" y="0"/>
                      <a:pt x="17" y="0"/>
                    </a:cubicBezTo>
                    <a:cubicBezTo>
                      <a:pt x="8" y="0"/>
                      <a:pt x="0" y="8"/>
                      <a:pt x="0" y="17"/>
                    </a:cubicBezTo>
                    <a:cubicBezTo>
                      <a:pt x="0" y="94"/>
                      <a:pt x="0" y="94"/>
                      <a:pt x="0" y="94"/>
                    </a:cubicBezTo>
                    <a:cubicBezTo>
                      <a:pt x="0" y="104"/>
                      <a:pt x="8" y="112"/>
                      <a:pt x="17" y="112"/>
                    </a:cubicBezTo>
                    <a:cubicBezTo>
                      <a:pt x="55" y="112"/>
                      <a:pt x="55" y="112"/>
                      <a:pt x="55" y="112"/>
                    </a:cubicBezTo>
                    <a:cubicBezTo>
                      <a:pt x="64" y="112"/>
                      <a:pt x="72" y="104"/>
                      <a:pt x="72" y="94"/>
                    </a:cubicBezTo>
                    <a:cubicBezTo>
                      <a:pt x="72" y="17"/>
                      <a:pt x="72" y="17"/>
                      <a:pt x="72" y="17"/>
                    </a:cubicBezTo>
                    <a:cubicBezTo>
                      <a:pt x="72" y="8"/>
                      <a:pt x="64" y="0"/>
                      <a:pt x="55" y="0"/>
                    </a:cubicBezTo>
                    <a:close/>
                    <a:moveTo>
                      <a:pt x="64" y="94"/>
                    </a:moveTo>
                    <a:cubicBezTo>
                      <a:pt x="64" y="100"/>
                      <a:pt x="60" y="104"/>
                      <a:pt x="55" y="104"/>
                    </a:cubicBezTo>
                    <a:cubicBezTo>
                      <a:pt x="17" y="104"/>
                      <a:pt x="17" y="104"/>
                      <a:pt x="17" y="104"/>
                    </a:cubicBezTo>
                    <a:cubicBezTo>
                      <a:pt x="12" y="104"/>
                      <a:pt x="8" y="100"/>
                      <a:pt x="8" y="94"/>
                    </a:cubicBezTo>
                    <a:cubicBezTo>
                      <a:pt x="8" y="17"/>
                      <a:pt x="8" y="17"/>
                      <a:pt x="8" y="17"/>
                    </a:cubicBezTo>
                    <a:cubicBezTo>
                      <a:pt x="8" y="12"/>
                      <a:pt x="12" y="8"/>
                      <a:pt x="17" y="8"/>
                    </a:cubicBezTo>
                    <a:cubicBezTo>
                      <a:pt x="55" y="8"/>
                      <a:pt x="55" y="8"/>
                      <a:pt x="55" y="8"/>
                    </a:cubicBezTo>
                    <a:cubicBezTo>
                      <a:pt x="60" y="8"/>
                      <a:pt x="64" y="12"/>
                      <a:pt x="64" y="17"/>
                    </a:cubicBezTo>
                    <a:lnTo>
                      <a:pt x="64" y="94"/>
                    </a:ln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7" name="任意多边形: 形状 176"/>
              <p:cNvSpPr/>
              <p:nvPr/>
            </p:nvSpPr>
            <p:spPr bwMode="auto">
              <a:xfrm>
                <a:off x="4051" y="2275"/>
                <a:ext cx="27" cy="26"/>
              </a:xfrm>
              <a:custGeom>
                <a:avLst/>
                <a:gdLst>
                  <a:gd name="T0" fmla="*/ 11 w 14"/>
                  <a:gd name="T1" fmla="*/ 0 h 13"/>
                  <a:gd name="T2" fmla="*/ 3 w 14"/>
                  <a:gd name="T3" fmla="*/ 0 h 13"/>
                  <a:gd name="T4" fmla="*/ 0 w 14"/>
                  <a:gd name="T5" fmla="*/ 3 h 13"/>
                  <a:gd name="T6" fmla="*/ 0 w 14"/>
                  <a:gd name="T7" fmla="*/ 10 h 13"/>
                  <a:gd name="T8" fmla="*/ 3 w 14"/>
                  <a:gd name="T9" fmla="*/ 13 h 13"/>
                  <a:gd name="T10" fmla="*/ 11 w 14"/>
                  <a:gd name="T11" fmla="*/ 13 h 13"/>
                  <a:gd name="T12" fmla="*/ 14 w 14"/>
                  <a:gd name="T13" fmla="*/ 10 h 13"/>
                  <a:gd name="T14" fmla="*/ 14 w 14"/>
                  <a:gd name="T15" fmla="*/ 3 h 13"/>
                  <a:gd name="T16" fmla="*/ 11 w 14"/>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11" y="0"/>
                    </a:moveTo>
                    <a:cubicBezTo>
                      <a:pt x="3" y="0"/>
                      <a:pt x="3" y="0"/>
                      <a:pt x="3" y="0"/>
                    </a:cubicBezTo>
                    <a:cubicBezTo>
                      <a:pt x="2" y="0"/>
                      <a:pt x="0" y="1"/>
                      <a:pt x="0" y="3"/>
                    </a:cubicBezTo>
                    <a:cubicBezTo>
                      <a:pt x="0" y="10"/>
                      <a:pt x="0" y="10"/>
                      <a:pt x="0" y="10"/>
                    </a:cubicBezTo>
                    <a:cubicBezTo>
                      <a:pt x="0" y="12"/>
                      <a:pt x="2" y="13"/>
                      <a:pt x="3" y="13"/>
                    </a:cubicBezTo>
                    <a:cubicBezTo>
                      <a:pt x="11" y="13"/>
                      <a:pt x="11" y="13"/>
                      <a:pt x="11" y="13"/>
                    </a:cubicBezTo>
                    <a:cubicBezTo>
                      <a:pt x="12" y="13"/>
                      <a:pt x="14" y="12"/>
                      <a:pt x="14" y="10"/>
                    </a:cubicBezTo>
                    <a:cubicBezTo>
                      <a:pt x="14" y="3"/>
                      <a:pt x="14" y="3"/>
                      <a:pt x="14" y="3"/>
                    </a:cubicBezTo>
                    <a:cubicBezTo>
                      <a:pt x="14" y="1"/>
                      <a:pt x="12" y="0"/>
                      <a:pt x="11" y="0"/>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8" name="任意多边形: 形状 177"/>
              <p:cNvSpPr/>
              <p:nvPr/>
            </p:nvSpPr>
            <p:spPr bwMode="auto">
              <a:xfrm>
                <a:off x="4018" y="2138"/>
                <a:ext cx="94" cy="128"/>
              </a:xfrm>
              <a:custGeom>
                <a:avLst/>
                <a:gdLst>
                  <a:gd name="T0" fmla="*/ 45 w 48"/>
                  <a:gd name="T1" fmla="*/ 0 h 65"/>
                  <a:gd name="T2" fmla="*/ 3 w 48"/>
                  <a:gd name="T3" fmla="*/ 0 h 65"/>
                  <a:gd name="T4" fmla="*/ 0 w 48"/>
                  <a:gd name="T5" fmla="*/ 3 h 65"/>
                  <a:gd name="T6" fmla="*/ 0 w 48"/>
                  <a:gd name="T7" fmla="*/ 62 h 65"/>
                  <a:gd name="T8" fmla="*/ 3 w 48"/>
                  <a:gd name="T9" fmla="*/ 65 h 65"/>
                  <a:gd name="T10" fmla="*/ 45 w 48"/>
                  <a:gd name="T11" fmla="*/ 65 h 65"/>
                  <a:gd name="T12" fmla="*/ 48 w 48"/>
                  <a:gd name="T13" fmla="*/ 62 h 65"/>
                  <a:gd name="T14" fmla="*/ 48 w 48"/>
                  <a:gd name="T15" fmla="*/ 3 h 65"/>
                  <a:gd name="T16" fmla="*/ 45 w 48"/>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5">
                    <a:moveTo>
                      <a:pt x="45" y="0"/>
                    </a:moveTo>
                    <a:cubicBezTo>
                      <a:pt x="3" y="0"/>
                      <a:pt x="3" y="0"/>
                      <a:pt x="3" y="0"/>
                    </a:cubicBezTo>
                    <a:cubicBezTo>
                      <a:pt x="2" y="0"/>
                      <a:pt x="0" y="1"/>
                      <a:pt x="0" y="3"/>
                    </a:cubicBezTo>
                    <a:cubicBezTo>
                      <a:pt x="0" y="62"/>
                      <a:pt x="0" y="62"/>
                      <a:pt x="0" y="62"/>
                    </a:cubicBezTo>
                    <a:cubicBezTo>
                      <a:pt x="0" y="63"/>
                      <a:pt x="2" y="65"/>
                      <a:pt x="3" y="65"/>
                    </a:cubicBezTo>
                    <a:cubicBezTo>
                      <a:pt x="45" y="65"/>
                      <a:pt x="45" y="65"/>
                      <a:pt x="45" y="65"/>
                    </a:cubicBezTo>
                    <a:cubicBezTo>
                      <a:pt x="47" y="65"/>
                      <a:pt x="48" y="63"/>
                      <a:pt x="48" y="62"/>
                    </a:cubicBezTo>
                    <a:cubicBezTo>
                      <a:pt x="48" y="3"/>
                      <a:pt x="48" y="3"/>
                      <a:pt x="48" y="3"/>
                    </a:cubicBezTo>
                    <a:cubicBezTo>
                      <a:pt x="48" y="1"/>
                      <a:pt x="47" y="0"/>
                      <a:pt x="45" y="0"/>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9" name="任意多边形: 形状 178"/>
              <p:cNvSpPr/>
              <p:nvPr/>
            </p:nvSpPr>
            <p:spPr bwMode="auto">
              <a:xfrm>
                <a:off x="4057" y="2330"/>
                <a:ext cx="113" cy="110"/>
              </a:xfrm>
              <a:custGeom>
                <a:avLst/>
                <a:gdLst>
                  <a:gd name="T0" fmla="*/ 55 w 58"/>
                  <a:gd name="T1" fmla="*/ 17 h 56"/>
                  <a:gd name="T2" fmla="*/ 43 w 58"/>
                  <a:gd name="T3" fmla="*/ 4 h 56"/>
                  <a:gd name="T4" fmla="*/ 31 w 58"/>
                  <a:gd name="T5" fmla="*/ 3 h 56"/>
                  <a:gd name="T6" fmla="*/ 4 w 58"/>
                  <a:gd name="T7" fmla="*/ 27 h 56"/>
                  <a:gd name="T8" fmla="*/ 3 w 58"/>
                  <a:gd name="T9" fmla="*/ 39 h 56"/>
                  <a:gd name="T10" fmla="*/ 15 w 58"/>
                  <a:gd name="T11" fmla="*/ 52 h 56"/>
                  <a:gd name="T12" fmla="*/ 26 w 58"/>
                  <a:gd name="T13" fmla="*/ 53 h 56"/>
                  <a:gd name="T14" fmla="*/ 54 w 58"/>
                  <a:gd name="T15" fmla="*/ 29 h 56"/>
                  <a:gd name="T16" fmla="*/ 55 w 58"/>
                  <a:gd name="T17" fmla="*/ 17 h 56"/>
                  <a:gd name="T18" fmla="*/ 24 w 58"/>
                  <a:gd name="T19" fmla="*/ 50 h 56"/>
                  <a:gd name="T20" fmla="*/ 17 w 58"/>
                  <a:gd name="T21" fmla="*/ 50 h 56"/>
                  <a:gd name="T22" fmla="*/ 6 w 58"/>
                  <a:gd name="T23" fmla="*/ 36 h 56"/>
                  <a:gd name="T24" fmla="*/ 6 w 58"/>
                  <a:gd name="T25" fmla="*/ 30 h 56"/>
                  <a:gd name="T26" fmla="*/ 34 w 58"/>
                  <a:gd name="T27" fmla="*/ 6 h 56"/>
                  <a:gd name="T28" fmla="*/ 40 w 58"/>
                  <a:gd name="T29" fmla="*/ 6 h 56"/>
                  <a:gd name="T30" fmla="*/ 52 w 58"/>
                  <a:gd name="T31" fmla="*/ 19 h 56"/>
                  <a:gd name="T32" fmla="*/ 51 w 58"/>
                  <a:gd name="T33" fmla="*/ 26 h 56"/>
                  <a:gd name="T34" fmla="*/ 24 w 58"/>
                  <a:gd name="T35" fmla="*/ 5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56">
                    <a:moveTo>
                      <a:pt x="55" y="17"/>
                    </a:moveTo>
                    <a:cubicBezTo>
                      <a:pt x="43" y="4"/>
                      <a:pt x="43" y="4"/>
                      <a:pt x="43" y="4"/>
                    </a:cubicBezTo>
                    <a:cubicBezTo>
                      <a:pt x="40" y="0"/>
                      <a:pt x="35" y="0"/>
                      <a:pt x="31" y="3"/>
                    </a:cubicBezTo>
                    <a:cubicBezTo>
                      <a:pt x="4" y="27"/>
                      <a:pt x="4" y="27"/>
                      <a:pt x="4" y="27"/>
                    </a:cubicBezTo>
                    <a:cubicBezTo>
                      <a:pt x="1" y="30"/>
                      <a:pt x="0" y="35"/>
                      <a:pt x="3" y="39"/>
                    </a:cubicBezTo>
                    <a:cubicBezTo>
                      <a:pt x="15" y="52"/>
                      <a:pt x="15" y="52"/>
                      <a:pt x="15" y="52"/>
                    </a:cubicBezTo>
                    <a:cubicBezTo>
                      <a:pt x="18" y="55"/>
                      <a:pt x="23" y="56"/>
                      <a:pt x="26" y="53"/>
                    </a:cubicBezTo>
                    <a:cubicBezTo>
                      <a:pt x="54" y="29"/>
                      <a:pt x="54" y="29"/>
                      <a:pt x="54" y="29"/>
                    </a:cubicBezTo>
                    <a:cubicBezTo>
                      <a:pt x="57" y="26"/>
                      <a:pt x="58" y="20"/>
                      <a:pt x="55" y="17"/>
                    </a:cubicBezTo>
                    <a:close/>
                    <a:moveTo>
                      <a:pt x="24" y="50"/>
                    </a:moveTo>
                    <a:cubicBezTo>
                      <a:pt x="22" y="52"/>
                      <a:pt x="19" y="52"/>
                      <a:pt x="17" y="50"/>
                    </a:cubicBezTo>
                    <a:cubicBezTo>
                      <a:pt x="6" y="36"/>
                      <a:pt x="6" y="36"/>
                      <a:pt x="6" y="36"/>
                    </a:cubicBezTo>
                    <a:cubicBezTo>
                      <a:pt x="4" y="34"/>
                      <a:pt x="4" y="31"/>
                      <a:pt x="6" y="30"/>
                    </a:cubicBezTo>
                    <a:cubicBezTo>
                      <a:pt x="34" y="6"/>
                      <a:pt x="34" y="6"/>
                      <a:pt x="34" y="6"/>
                    </a:cubicBezTo>
                    <a:cubicBezTo>
                      <a:pt x="36" y="4"/>
                      <a:pt x="39" y="4"/>
                      <a:pt x="40" y="6"/>
                    </a:cubicBezTo>
                    <a:cubicBezTo>
                      <a:pt x="52" y="19"/>
                      <a:pt x="52" y="19"/>
                      <a:pt x="52" y="19"/>
                    </a:cubicBezTo>
                    <a:cubicBezTo>
                      <a:pt x="54" y="21"/>
                      <a:pt x="53" y="24"/>
                      <a:pt x="51" y="26"/>
                    </a:cubicBezTo>
                    <a:lnTo>
                      <a:pt x="24" y="50"/>
                    </a:ln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0" name="任意多边形: 形状 179"/>
              <p:cNvSpPr/>
              <p:nvPr/>
            </p:nvSpPr>
            <p:spPr bwMode="auto">
              <a:xfrm>
                <a:off x="4080" y="2399"/>
                <a:ext cx="16" cy="15"/>
              </a:xfrm>
              <a:custGeom>
                <a:avLst/>
                <a:gdLst>
                  <a:gd name="T0" fmla="*/ 8 w 8"/>
                  <a:gd name="T1" fmla="*/ 3 h 8"/>
                  <a:gd name="T2" fmla="*/ 5 w 8"/>
                  <a:gd name="T3" fmla="*/ 1 h 8"/>
                  <a:gd name="T4" fmla="*/ 3 w 8"/>
                  <a:gd name="T5" fmla="*/ 0 h 8"/>
                  <a:gd name="T6" fmla="*/ 1 w 8"/>
                  <a:gd name="T7" fmla="*/ 3 h 8"/>
                  <a:gd name="T8" fmla="*/ 1 w 8"/>
                  <a:gd name="T9" fmla="*/ 5 h 8"/>
                  <a:gd name="T10" fmla="*/ 3 w 8"/>
                  <a:gd name="T11" fmla="*/ 8 h 8"/>
                  <a:gd name="T12" fmla="*/ 5 w 8"/>
                  <a:gd name="T13" fmla="*/ 8 h 8"/>
                  <a:gd name="T14" fmla="*/ 8 w 8"/>
                  <a:gd name="T15" fmla="*/ 5 h 8"/>
                  <a:gd name="T16" fmla="*/ 8 w 8"/>
                  <a:gd name="T17"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3"/>
                    </a:moveTo>
                    <a:cubicBezTo>
                      <a:pt x="5" y="1"/>
                      <a:pt x="5" y="1"/>
                      <a:pt x="5" y="1"/>
                    </a:cubicBezTo>
                    <a:cubicBezTo>
                      <a:pt x="5" y="0"/>
                      <a:pt x="4" y="0"/>
                      <a:pt x="3" y="0"/>
                    </a:cubicBezTo>
                    <a:cubicBezTo>
                      <a:pt x="1" y="3"/>
                      <a:pt x="1" y="3"/>
                      <a:pt x="1" y="3"/>
                    </a:cubicBezTo>
                    <a:cubicBezTo>
                      <a:pt x="0" y="3"/>
                      <a:pt x="0" y="4"/>
                      <a:pt x="1" y="5"/>
                    </a:cubicBezTo>
                    <a:cubicBezTo>
                      <a:pt x="3" y="8"/>
                      <a:pt x="3" y="8"/>
                      <a:pt x="3" y="8"/>
                    </a:cubicBezTo>
                    <a:cubicBezTo>
                      <a:pt x="4" y="8"/>
                      <a:pt x="4" y="8"/>
                      <a:pt x="5" y="8"/>
                    </a:cubicBezTo>
                    <a:cubicBezTo>
                      <a:pt x="8" y="5"/>
                      <a:pt x="8" y="5"/>
                      <a:pt x="8" y="5"/>
                    </a:cubicBezTo>
                    <a:cubicBezTo>
                      <a:pt x="8" y="5"/>
                      <a:pt x="8" y="4"/>
                      <a:pt x="8" y="3"/>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1" name="任意多边形: 形状 180"/>
              <p:cNvSpPr/>
              <p:nvPr/>
            </p:nvSpPr>
            <p:spPr bwMode="auto">
              <a:xfrm>
                <a:off x="4082" y="2344"/>
                <a:ext cx="75" cy="70"/>
              </a:xfrm>
              <a:custGeom>
                <a:avLst/>
                <a:gdLst>
                  <a:gd name="T0" fmla="*/ 37 w 38"/>
                  <a:gd name="T1" fmla="*/ 16 h 36"/>
                  <a:gd name="T2" fmla="*/ 24 w 38"/>
                  <a:gd name="T3" fmla="*/ 1 h 36"/>
                  <a:gd name="T4" fmla="*/ 22 w 38"/>
                  <a:gd name="T5" fmla="*/ 0 h 36"/>
                  <a:gd name="T6" fmla="*/ 1 w 38"/>
                  <a:gd name="T7" fmla="*/ 19 h 36"/>
                  <a:gd name="T8" fmla="*/ 1 w 38"/>
                  <a:gd name="T9" fmla="*/ 21 h 36"/>
                  <a:gd name="T10" fmla="*/ 14 w 38"/>
                  <a:gd name="T11" fmla="*/ 36 h 36"/>
                  <a:gd name="T12" fmla="*/ 16 w 38"/>
                  <a:gd name="T13" fmla="*/ 36 h 36"/>
                  <a:gd name="T14" fmla="*/ 37 w 38"/>
                  <a:gd name="T15" fmla="*/ 17 h 36"/>
                  <a:gd name="T16" fmla="*/ 37 w 38"/>
                  <a:gd name="T17" fmla="*/ 1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6">
                    <a:moveTo>
                      <a:pt x="37" y="16"/>
                    </a:moveTo>
                    <a:cubicBezTo>
                      <a:pt x="24" y="1"/>
                      <a:pt x="24" y="1"/>
                      <a:pt x="24" y="1"/>
                    </a:cubicBezTo>
                    <a:cubicBezTo>
                      <a:pt x="23" y="0"/>
                      <a:pt x="23" y="0"/>
                      <a:pt x="22" y="0"/>
                    </a:cubicBezTo>
                    <a:cubicBezTo>
                      <a:pt x="1" y="19"/>
                      <a:pt x="1" y="19"/>
                      <a:pt x="1" y="19"/>
                    </a:cubicBezTo>
                    <a:cubicBezTo>
                      <a:pt x="0" y="19"/>
                      <a:pt x="0" y="20"/>
                      <a:pt x="1" y="21"/>
                    </a:cubicBezTo>
                    <a:cubicBezTo>
                      <a:pt x="14" y="36"/>
                      <a:pt x="14" y="36"/>
                      <a:pt x="14" y="36"/>
                    </a:cubicBezTo>
                    <a:cubicBezTo>
                      <a:pt x="14" y="36"/>
                      <a:pt x="15" y="36"/>
                      <a:pt x="16" y="36"/>
                    </a:cubicBezTo>
                    <a:cubicBezTo>
                      <a:pt x="37" y="17"/>
                      <a:pt x="37" y="17"/>
                      <a:pt x="37" y="17"/>
                    </a:cubicBezTo>
                    <a:cubicBezTo>
                      <a:pt x="38" y="17"/>
                      <a:pt x="38" y="16"/>
                      <a:pt x="37" y="16"/>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2" name="任意多边形: 形状 181"/>
              <p:cNvSpPr/>
              <p:nvPr/>
            </p:nvSpPr>
            <p:spPr bwMode="auto">
              <a:xfrm>
                <a:off x="4663" y="1108"/>
                <a:ext cx="63" cy="86"/>
              </a:xfrm>
              <a:custGeom>
                <a:avLst/>
                <a:gdLst>
                  <a:gd name="T0" fmla="*/ 0 w 63"/>
                  <a:gd name="T1" fmla="*/ 74 h 86"/>
                  <a:gd name="T2" fmla="*/ 10 w 63"/>
                  <a:gd name="T3" fmla="*/ 84 h 86"/>
                  <a:gd name="T4" fmla="*/ 63 w 63"/>
                  <a:gd name="T5" fmla="*/ 86 h 86"/>
                  <a:gd name="T6" fmla="*/ 63 w 63"/>
                  <a:gd name="T7" fmla="*/ 0 h 86"/>
                  <a:gd name="T8" fmla="*/ 0 w 63"/>
                  <a:gd name="T9" fmla="*/ 0 h 86"/>
                  <a:gd name="T10" fmla="*/ 0 w 63"/>
                  <a:gd name="T11" fmla="*/ 74 h 86"/>
                  <a:gd name="T12" fmla="*/ 18 w 63"/>
                  <a:gd name="T13" fmla="*/ 78 h 86"/>
                  <a:gd name="T14" fmla="*/ 12 w 63"/>
                  <a:gd name="T15" fmla="*/ 78 h 86"/>
                  <a:gd name="T16" fmla="*/ 12 w 63"/>
                  <a:gd name="T17" fmla="*/ 65 h 86"/>
                  <a:gd name="T18" fmla="*/ 18 w 63"/>
                  <a:gd name="T19" fmla="*/ 65 h 86"/>
                  <a:gd name="T20" fmla="*/ 18 w 63"/>
                  <a:gd name="T21" fmla="*/ 78 h 86"/>
                  <a:gd name="T22" fmla="*/ 29 w 63"/>
                  <a:gd name="T23" fmla="*/ 78 h 86"/>
                  <a:gd name="T24" fmla="*/ 24 w 63"/>
                  <a:gd name="T25" fmla="*/ 78 h 86"/>
                  <a:gd name="T26" fmla="*/ 24 w 63"/>
                  <a:gd name="T27" fmla="*/ 65 h 86"/>
                  <a:gd name="T28" fmla="*/ 29 w 63"/>
                  <a:gd name="T29" fmla="*/ 65 h 86"/>
                  <a:gd name="T30" fmla="*/ 29 w 63"/>
                  <a:gd name="T31" fmla="*/ 78 h 86"/>
                  <a:gd name="T32" fmla="*/ 43 w 63"/>
                  <a:gd name="T33" fmla="*/ 78 h 86"/>
                  <a:gd name="T34" fmla="*/ 37 w 63"/>
                  <a:gd name="T35" fmla="*/ 78 h 86"/>
                  <a:gd name="T36" fmla="*/ 37 w 63"/>
                  <a:gd name="T37" fmla="*/ 65 h 86"/>
                  <a:gd name="T38" fmla="*/ 43 w 63"/>
                  <a:gd name="T39" fmla="*/ 65 h 86"/>
                  <a:gd name="T40" fmla="*/ 43 w 63"/>
                  <a:gd name="T41" fmla="*/ 78 h 86"/>
                  <a:gd name="T42" fmla="*/ 55 w 63"/>
                  <a:gd name="T43" fmla="*/ 78 h 86"/>
                  <a:gd name="T44" fmla="*/ 49 w 63"/>
                  <a:gd name="T45" fmla="*/ 78 h 86"/>
                  <a:gd name="T46" fmla="*/ 49 w 63"/>
                  <a:gd name="T47" fmla="*/ 65 h 86"/>
                  <a:gd name="T48" fmla="*/ 55 w 63"/>
                  <a:gd name="T49" fmla="*/ 65 h 86"/>
                  <a:gd name="T50" fmla="*/ 55 w 63"/>
                  <a:gd name="T51" fmla="*/ 78 h 86"/>
                  <a:gd name="T52" fmla="*/ 10 w 63"/>
                  <a:gd name="T53" fmla="*/ 8 h 86"/>
                  <a:gd name="T54" fmla="*/ 55 w 63"/>
                  <a:gd name="T55" fmla="*/ 8 h 86"/>
                  <a:gd name="T56" fmla="*/ 55 w 63"/>
                  <a:gd name="T57" fmla="*/ 22 h 86"/>
                  <a:gd name="T58" fmla="*/ 10 w 63"/>
                  <a:gd name="T59" fmla="*/ 22 h 86"/>
                  <a:gd name="T60" fmla="*/ 10 w 63"/>
                  <a:gd name="T61"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2" h="86">
                    <a:moveTo>
                      <a:pt x="0" y="74"/>
                    </a:moveTo>
                    <a:lnTo>
                      <a:pt x="10" y="84"/>
                    </a:lnTo>
                    <a:lnTo>
                      <a:pt x="63" y="86"/>
                    </a:lnTo>
                    <a:lnTo>
                      <a:pt x="63" y="0"/>
                    </a:lnTo>
                    <a:lnTo>
                      <a:pt x="0" y="0"/>
                    </a:lnTo>
                    <a:lnTo>
                      <a:pt x="0" y="74"/>
                    </a:lnTo>
                    <a:close/>
                    <a:moveTo>
                      <a:pt x="18" y="78"/>
                    </a:moveTo>
                    <a:lnTo>
                      <a:pt x="12" y="78"/>
                    </a:lnTo>
                    <a:lnTo>
                      <a:pt x="12" y="65"/>
                    </a:lnTo>
                    <a:lnTo>
                      <a:pt x="18" y="65"/>
                    </a:lnTo>
                    <a:lnTo>
                      <a:pt x="18" y="78"/>
                    </a:lnTo>
                    <a:close/>
                    <a:moveTo>
                      <a:pt x="29" y="78"/>
                    </a:moveTo>
                    <a:lnTo>
                      <a:pt x="24" y="78"/>
                    </a:lnTo>
                    <a:lnTo>
                      <a:pt x="24" y="65"/>
                    </a:lnTo>
                    <a:lnTo>
                      <a:pt x="29" y="65"/>
                    </a:lnTo>
                    <a:lnTo>
                      <a:pt x="29" y="78"/>
                    </a:lnTo>
                    <a:close/>
                    <a:moveTo>
                      <a:pt x="43" y="78"/>
                    </a:moveTo>
                    <a:lnTo>
                      <a:pt x="37" y="78"/>
                    </a:lnTo>
                    <a:lnTo>
                      <a:pt x="37" y="65"/>
                    </a:lnTo>
                    <a:lnTo>
                      <a:pt x="43" y="65"/>
                    </a:lnTo>
                    <a:lnTo>
                      <a:pt x="43" y="78"/>
                    </a:lnTo>
                    <a:close/>
                    <a:moveTo>
                      <a:pt x="55" y="78"/>
                    </a:moveTo>
                    <a:lnTo>
                      <a:pt x="49" y="78"/>
                    </a:lnTo>
                    <a:lnTo>
                      <a:pt x="49" y="65"/>
                    </a:lnTo>
                    <a:lnTo>
                      <a:pt x="55" y="65"/>
                    </a:lnTo>
                    <a:lnTo>
                      <a:pt x="55" y="78"/>
                    </a:lnTo>
                    <a:close/>
                    <a:moveTo>
                      <a:pt x="10" y="8"/>
                    </a:moveTo>
                    <a:lnTo>
                      <a:pt x="55" y="8"/>
                    </a:lnTo>
                    <a:lnTo>
                      <a:pt x="55" y="22"/>
                    </a:lnTo>
                    <a:lnTo>
                      <a:pt x="10" y="22"/>
                    </a:lnTo>
                    <a:lnTo>
                      <a:pt x="10" y="8"/>
                    </a:ln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3" name="任意多边形: 形状 182"/>
              <p:cNvSpPr/>
              <p:nvPr/>
            </p:nvSpPr>
            <p:spPr bwMode="auto">
              <a:xfrm>
                <a:off x="4479" y="723"/>
                <a:ext cx="49" cy="66"/>
              </a:xfrm>
              <a:custGeom>
                <a:avLst/>
                <a:gdLst>
                  <a:gd name="T0" fmla="*/ 49 w 49"/>
                  <a:gd name="T1" fmla="*/ 10 h 66"/>
                  <a:gd name="T2" fmla="*/ 43 w 49"/>
                  <a:gd name="T3" fmla="*/ 0 h 66"/>
                  <a:gd name="T4" fmla="*/ 0 w 49"/>
                  <a:gd name="T5" fmla="*/ 0 h 66"/>
                  <a:gd name="T6" fmla="*/ 0 w 49"/>
                  <a:gd name="T7" fmla="*/ 66 h 66"/>
                  <a:gd name="T8" fmla="*/ 49 w 49"/>
                  <a:gd name="T9" fmla="*/ 66 h 66"/>
                  <a:gd name="T10" fmla="*/ 49 w 49"/>
                  <a:gd name="T11" fmla="*/ 10 h 66"/>
                  <a:gd name="T12" fmla="*/ 36 w 49"/>
                  <a:gd name="T13" fmla="*/ 6 h 66"/>
                  <a:gd name="T14" fmla="*/ 41 w 49"/>
                  <a:gd name="T15" fmla="*/ 6 h 66"/>
                  <a:gd name="T16" fmla="*/ 41 w 49"/>
                  <a:gd name="T17" fmla="*/ 15 h 66"/>
                  <a:gd name="T18" fmla="*/ 36 w 49"/>
                  <a:gd name="T19" fmla="*/ 15 h 66"/>
                  <a:gd name="T20" fmla="*/ 36 w 49"/>
                  <a:gd name="T21" fmla="*/ 6 h 66"/>
                  <a:gd name="T22" fmla="*/ 26 w 49"/>
                  <a:gd name="T23" fmla="*/ 6 h 66"/>
                  <a:gd name="T24" fmla="*/ 32 w 49"/>
                  <a:gd name="T25" fmla="*/ 6 h 66"/>
                  <a:gd name="T26" fmla="*/ 32 w 49"/>
                  <a:gd name="T27" fmla="*/ 15 h 66"/>
                  <a:gd name="T28" fmla="*/ 26 w 49"/>
                  <a:gd name="T29" fmla="*/ 15 h 66"/>
                  <a:gd name="T30" fmla="*/ 26 w 49"/>
                  <a:gd name="T31" fmla="*/ 6 h 66"/>
                  <a:gd name="T32" fmla="*/ 16 w 49"/>
                  <a:gd name="T33" fmla="*/ 6 h 66"/>
                  <a:gd name="T34" fmla="*/ 22 w 49"/>
                  <a:gd name="T35" fmla="*/ 6 h 66"/>
                  <a:gd name="T36" fmla="*/ 20 w 49"/>
                  <a:gd name="T37" fmla="*/ 15 h 66"/>
                  <a:gd name="T38" fmla="*/ 16 w 49"/>
                  <a:gd name="T39" fmla="*/ 15 h 66"/>
                  <a:gd name="T40" fmla="*/ 16 w 49"/>
                  <a:gd name="T41" fmla="*/ 6 h 66"/>
                  <a:gd name="T42" fmla="*/ 6 w 49"/>
                  <a:gd name="T43" fmla="*/ 6 h 66"/>
                  <a:gd name="T44" fmla="*/ 12 w 49"/>
                  <a:gd name="T45" fmla="*/ 6 h 66"/>
                  <a:gd name="T46" fmla="*/ 12 w 49"/>
                  <a:gd name="T47" fmla="*/ 15 h 66"/>
                  <a:gd name="T48" fmla="*/ 6 w 49"/>
                  <a:gd name="T49" fmla="*/ 15 h 66"/>
                  <a:gd name="T50" fmla="*/ 6 w 49"/>
                  <a:gd name="T51" fmla="*/ 6 h 66"/>
                  <a:gd name="T52" fmla="*/ 41 w 49"/>
                  <a:gd name="T53" fmla="*/ 60 h 66"/>
                  <a:gd name="T54" fmla="*/ 6 w 49"/>
                  <a:gd name="T55" fmla="*/ 60 h 66"/>
                  <a:gd name="T56" fmla="*/ 6 w 49"/>
                  <a:gd name="T57" fmla="*/ 49 h 66"/>
                  <a:gd name="T58" fmla="*/ 41 w 49"/>
                  <a:gd name="T59" fmla="*/ 51 h 66"/>
                  <a:gd name="T60" fmla="*/ 41 w 49"/>
                  <a:gd name="T61" fmla="*/ 6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 h="66">
                    <a:moveTo>
                      <a:pt x="49" y="10"/>
                    </a:moveTo>
                    <a:lnTo>
                      <a:pt x="43" y="0"/>
                    </a:lnTo>
                    <a:lnTo>
                      <a:pt x="0" y="0"/>
                    </a:lnTo>
                    <a:lnTo>
                      <a:pt x="0" y="66"/>
                    </a:lnTo>
                    <a:lnTo>
                      <a:pt x="49" y="66"/>
                    </a:lnTo>
                    <a:lnTo>
                      <a:pt x="49" y="10"/>
                    </a:lnTo>
                    <a:close/>
                    <a:moveTo>
                      <a:pt x="36" y="6"/>
                    </a:moveTo>
                    <a:lnTo>
                      <a:pt x="41" y="6"/>
                    </a:lnTo>
                    <a:lnTo>
                      <a:pt x="41" y="15"/>
                    </a:lnTo>
                    <a:lnTo>
                      <a:pt x="36" y="15"/>
                    </a:lnTo>
                    <a:lnTo>
                      <a:pt x="36" y="6"/>
                    </a:lnTo>
                    <a:close/>
                    <a:moveTo>
                      <a:pt x="26" y="6"/>
                    </a:moveTo>
                    <a:lnTo>
                      <a:pt x="32" y="6"/>
                    </a:lnTo>
                    <a:lnTo>
                      <a:pt x="32" y="15"/>
                    </a:lnTo>
                    <a:lnTo>
                      <a:pt x="26" y="15"/>
                    </a:lnTo>
                    <a:lnTo>
                      <a:pt x="26" y="6"/>
                    </a:lnTo>
                    <a:close/>
                    <a:moveTo>
                      <a:pt x="16" y="6"/>
                    </a:moveTo>
                    <a:lnTo>
                      <a:pt x="22" y="6"/>
                    </a:lnTo>
                    <a:lnTo>
                      <a:pt x="20" y="15"/>
                    </a:lnTo>
                    <a:lnTo>
                      <a:pt x="16" y="15"/>
                    </a:lnTo>
                    <a:lnTo>
                      <a:pt x="16" y="6"/>
                    </a:lnTo>
                    <a:close/>
                    <a:moveTo>
                      <a:pt x="6" y="6"/>
                    </a:moveTo>
                    <a:lnTo>
                      <a:pt x="12" y="6"/>
                    </a:lnTo>
                    <a:lnTo>
                      <a:pt x="12" y="15"/>
                    </a:lnTo>
                    <a:lnTo>
                      <a:pt x="6" y="15"/>
                    </a:lnTo>
                    <a:lnTo>
                      <a:pt x="6" y="6"/>
                    </a:lnTo>
                    <a:close/>
                    <a:moveTo>
                      <a:pt x="41" y="60"/>
                    </a:moveTo>
                    <a:lnTo>
                      <a:pt x="6" y="60"/>
                    </a:lnTo>
                    <a:lnTo>
                      <a:pt x="6" y="49"/>
                    </a:lnTo>
                    <a:lnTo>
                      <a:pt x="41" y="51"/>
                    </a:lnTo>
                    <a:lnTo>
                      <a:pt x="41" y="60"/>
                    </a:ln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4" name="任意多边形: 形状 183"/>
              <p:cNvSpPr/>
              <p:nvPr/>
            </p:nvSpPr>
            <p:spPr bwMode="auto">
              <a:xfrm>
                <a:off x="4495" y="1218"/>
                <a:ext cx="244" cy="148"/>
              </a:xfrm>
              <a:custGeom>
                <a:avLst/>
                <a:gdLst>
                  <a:gd name="T0" fmla="*/ 18 w 244"/>
                  <a:gd name="T1" fmla="*/ 76 h 148"/>
                  <a:gd name="T2" fmla="*/ 18 w 244"/>
                  <a:gd name="T3" fmla="*/ 52 h 148"/>
                  <a:gd name="T4" fmla="*/ 76 w 244"/>
                  <a:gd name="T5" fmla="*/ 25 h 148"/>
                  <a:gd name="T6" fmla="*/ 76 w 244"/>
                  <a:gd name="T7" fmla="*/ 76 h 148"/>
                  <a:gd name="T8" fmla="*/ 84 w 244"/>
                  <a:gd name="T9" fmla="*/ 76 h 148"/>
                  <a:gd name="T10" fmla="*/ 84 w 244"/>
                  <a:gd name="T11" fmla="*/ 52 h 148"/>
                  <a:gd name="T12" fmla="*/ 143 w 244"/>
                  <a:gd name="T13" fmla="*/ 25 h 148"/>
                  <a:gd name="T14" fmla="*/ 143 w 244"/>
                  <a:gd name="T15" fmla="*/ 76 h 148"/>
                  <a:gd name="T16" fmla="*/ 162 w 244"/>
                  <a:gd name="T17" fmla="*/ 76 h 148"/>
                  <a:gd name="T18" fmla="*/ 162 w 244"/>
                  <a:gd name="T19" fmla="*/ 0 h 148"/>
                  <a:gd name="T20" fmla="*/ 188 w 244"/>
                  <a:gd name="T21" fmla="*/ 0 h 148"/>
                  <a:gd name="T22" fmla="*/ 188 w 244"/>
                  <a:gd name="T23" fmla="*/ 76 h 148"/>
                  <a:gd name="T24" fmla="*/ 197 w 244"/>
                  <a:gd name="T25" fmla="*/ 76 h 148"/>
                  <a:gd name="T26" fmla="*/ 197 w 244"/>
                  <a:gd name="T27" fmla="*/ 0 h 148"/>
                  <a:gd name="T28" fmla="*/ 223 w 244"/>
                  <a:gd name="T29" fmla="*/ 0 h 148"/>
                  <a:gd name="T30" fmla="*/ 223 w 244"/>
                  <a:gd name="T31" fmla="*/ 76 h 148"/>
                  <a:gd name="T32" fmla="*/ 244 w 244"/>
                  <a:gd name="T33" fmla="*/ 76 h 148"/>
                  <a:gd name="T34" fmla="*/ 244 w 244"/>
                  <a:gd name="T35" fmla="*/ 148 h 148"/>
                  <a:gd name="T36" fmla="*/ 0 w 244"/>
                  <a:gd name="T37" fmla="*/ 148 h 148"/>
                  <a:gd name="T38" fmla="*/ 0 w 244"/>
                  <a:gd name="T39" fmla="*/ 76 h 148"/>
                  <a:gd name="T40" fmla="*/ 18 w 244"/>
                  <a:gd name="T41" fmla="*/ 7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4" h="148">
                    <a:moveTo>
                      <a:pt x="18" y="76"/>
                    </a:moveTo>
                    <a:lnTo>
                      <a:pt x="18" y="52"/>
                    </a:lnTo>
                    <a:lnTo>
                      <a:pt x="76" y="25"/>
                    </a:lnTo>
                    <a:lnTo>
                      <a:pt x="76" y="76"/>
                    </a:lnTo>
                    <a:lnTo>
                      <a:pt x="84" y="76"/>
                    </a:lnTo>
                    <a:lnTo>
                      <a:pt x="84" y="52"/>
                    </a:lnTo>
                    <a:lnTo>
                      <a:pt x="143" y="25"/>
                    </a:lnTo>
                    <a:lnTo>
                      <a:pt x="143" y="76"/>
                    </a:lnTo>
                    <a:lnTo>
                      <a:pt x="162" y="76"/>
                    </a:lnTo>
                    <a:lnTo>
                      <a:pt x="162" y="0"/>
                    </a:lnTo>
                    <a:lnTo>
                      <a:pt x="188" y="0"/>
                    </a:lnTo>
                    <a:lnTo>
                      <a:pt x="188" y="76"/>
                    </a:lnTo>
                    <a:lnTo>
                      <a:pt x="197" y="76"/>
                    </a:lnTo>
                    <a:lnTo>
                      <a:pt x="197" y="0"/>
                    </a:lnTo>
                    <a:lnTo>
                      <a:pt x="223" y="0"/>
                    </a:lnTo>
                    <a:lnTo>
                      <a:pt x="223" y="76"/>
                    </a:lnTo>
                    <a:lnTo>
                      <a:pt x="244" y="76"/>
                    </a:lnTo>
                    <a:lnTo>
                      <a:pt x="244" y="148"/>
                    </a:lnTo>
                    <a:lnTo>
                      <a:pt x="0" y="148"/>
                    </a:lnTo>
                    <a:lnTo>
                      <a:pt x="0" y="76"/>
                    </a:lnTo>
                    <a:lnTo>
                      <a:pt x="18" y="76"/>
                    </a:ln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5" name="任意多边形: 形状 184"/>
              <p:cNvSpPr/>
              <p:nvPr/>
            </p:nvSpPr>
            <p:spPr bwMode="auto">
              <a:xfrm>
                <a:off x="3752" y="2283"/>
                <a:ext cx="59" cy="30"/>
              </a:xfrm>
              <a:custGeom>
                <a:avLst/>
                <a:gdLst>
                  <a:gd name="T0" fmla="*/ 30 w 30"/>
                  <a:gd name="T1" fmla="*/ 0 h 15"/>
                  <a:gd name="T2" fmla="*/ 17 w 30"/>
                  <a:gd name="T3" fmla="*/ 0 h 15"/>
                  <a:gd name="T4" fmla="*/ 0 w 30"/>
                  <a:gd name="T5" fmla="*/ 15 h 15"/>
                  <a:gd name="T6" fmla="*/ 30 w 30"/>
                  <a:gd name="T7" fmla="*/ 15 h 15"/>
                  <a:gd name="T8" fmla="*/ 30 w 30"/>
                  <a:gd name="T9" fmla="*/ 0 h 15"/>
                </a:gdLst>
                <a:ahLst/>
                <a:cxnLst>
                  <a:cxn ang="0">
                    <a:pos x="T0" y="T1"/>
                  </a:cxn>
                  <a:cxn ang="0">
                    <a:pos x="T2" y="T3"/>
                  </a:cxn>
                  <a:cxn ang="0">
                    <a:pos x="T4" y="T5"/>
                  </a:cxn>
                  <a:cxn ang="0">
                    <a:pos x="T6" y="T7"/>
                  </a:cxn>
                  <a:cxn ang="0">
                    <a:pos x="T8" y="T9"/>
                  </a:cxn>
                </a:cxnLst>
                <a:rect l="0" t="0" r="r" b="b"/>
                <a:pathLst>
                  <a:path w="30" h="15">
                    <a:moveTo>
                      <a:pt x="30" y="0"/>
                    </a:moveTo>
                    <a:cubicBezTo>
                      <a:pt x="30" y="0"/>
                      <a:pt x="28" y="0"/>
                      <a:pt x="17" y="0"/>
                    </a:cubicBezTo>
                    <a:cubicBezTo>
                      <a:pt x="5" y="0"/>
                      <a:pt x="0" y="15"/>
                      <a:pt x="0" y="15"/>
                    </a:cubicBezTo>
                    <a:cubicBezTo>
                      <a:pt x="30" y="15"/>
                      <a:pt x="30" y="15"/>
                      <a:pt x="30" y="15"/>
                    </a:cubicBezTo>
                    <a:lnTo>
                      <a:pt x="30" y="0"/>
                    </a:ln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6" name="任意多边形: 形状 185"/>
              <p:cNvSpPr/>
              <p:nvPr/>
            </p:nvSpPr>
            <p:spPr bwMode="auto">
              <a:xfrm>
                <a:off x="3713" y="2318"/>
                <a:ext cx="203" cy="61"/>
              </a:xfrm>
              <a:custGeom>
                <a:avLst/>
                <a:gdLst>
                  <a:gd name="T0" fmla="*/ 102 w 104"/>
                  <a:gd name="T1" fmla="*/ 24 h 31"/>
                  <a:gd name="T2" fmla="*/ 102 w 104"/>
                  <a:gd name="T3" fmla="*/ 21 h 31"/>
                  <a:gd name="T4" fmla="*/ 102 w 104"/>
                  <a:gd name="T5" fmla="*/ 9 h 31"/>
                  <a:gd name="T6" fmla="*/ 92 w 104"/>
                  <a:gd name="T7" fmla="*/ 0 h 31"/>
                  <a:gd name="T8" fmla="*/ 12 w 104"/>
                  <a:gd name="T9" fmla="*/ 0 h 31"/>
                  <a:gd name="T10" fmla="*/ 3 w 104"/>
                  <a:gd name="T11" fmla="*/ 9 h 31"/>
                  <a:gd name="T12" fmla="*/ 3 w 104"/>
                  <a:gd name="T13" fmla="*/ 21 h 31"/>
                  <a:gd name="T14" fmla="*/ 3 w 104"/>
                  <a:gd name="T15" fmla="*/ 22 h 31"/>
                  <a:gd name="T16" fmla="*/ 0 w 104"/>
                  <a:gd name="T17" fmla="*/ 26 h 31"/>
                  <a:gd name="T18" fmla="*/ 3 w 104"/>
                  <a:gd name="T19" fmla="*/ 29 h 31"/>
                  <a:gd name="T20" fmla="*/ 7 w 104"/>
                  <a:gd name="T21" fmla="*/ 29 h 31"/>
                  <a:gd name="T22" fmla="*/ 12 w 104"/>
                  <a:gd name="T23" fmla="*/ 31 h 31"/>
                  <a:gd name="T24" fmla="*/ 14 w 104"/>
                  <a:gd name="T25" fmla="*/ 31 h 31"/>
                  <a:gd name="T26" fmla="*/ 13 w 104"/>
                  <a:gd name="T27" fmla="*/ 27 h 31"/>
                  <a:gd name="T28" fmla="*/ 25 w 104"/>
                  <a:gd name="T29" fmla="*/ 15 h 31"/>
                  <a:gd name="T30" fmla="*/ 36 w 104"/>
                  <a:gd name="T31" fmla="*/ 27 h 31"/>
                  <a:gd name="T32" fmla="*/ 35 w 104"/>
                  <a:gd name="T33" fmla="*/ 31 h 31"/>
                  <a:gd name="T34" fmla="*/ 68 w 104"/>
                  <a:gd name="T35" fmla="*/ 31 h 31"/>
                  <a:gd name="T36" fmla="*/ 67 w 104"/>
                  <a:gd name="T37" fmla="*/ 27 h 31"/>
                  <a:gd name="T38" fmla="*/ 79 w 104"/>
                  <a:gd name="T39" fmla="*/ 15 h 31"/>
                  <a:gd name="T40" fmla="*/ 91 w 104"/>
                  <a:gd name="T41" fmla="*/ 27 h 31"/>
                  <a:gd name="T42" fmla="*/ 90 w 104"/>
                  <a:gd name="T43" fmla="*/ 31 h 31"/>
                  <a:gd name="T44" fmla="*/ 92 w 104"/>
                  <a:gd name="T45" fmla="*/ 31 h 31"/>
                  <a:gd name="T46" fmla="*/ 98 w 104"/>
                  <a:gd name="T47" fmla="*/ 29 h 31"/>
                  <a:gd name="T48" fmla="*/ 99 w 104"/>
                  <a:gd name="T49" fmla="*/ 29 h 31"/>
                  <a:gd name="T50" fmla="*/ 101 w 104"/>
                  <a:gd name="T51" fmla="*/ 29 h 31"/>
                  <a:gd name="T52" fmla="*/ 104 w 104"/>
                  <a:gd name="T53" fmla="*/ 26 h 31"/>
                  <a:gd name="T54" fmla="*/ 102 w 104"/>
                  <a:gd name="T55" fmla="*/ 24 h 31"/>
                  <a:gd name="T56" fmla="*/ 5 w 104"/>
                  <a:gd name="T57" fmla="*/ 19 h 31"/>
                  <a:gd name="T58" fmla="*/ 4 w 104"/>
                  <a:gd name="T59" fmla="*/ 14 h 31"/>
                  <a:gd name="T60" fmla="*/ 5 w 104"/>
                  <a:gd name="T61" fmla="*/ 10 h 31"/>
                  <a:gd name="T62" fmla="*/ 6 w 104"/>
                  <a:gd name="T63" fmla="*/ 14 h 31"/>
                  <a:gd name="T64" fmla="*/ 5 w 104"/>
                  <a:gd name="T65" fmla="*/ 19 h 31"/>
                  <a:gd name="T66" fmla="*/ 47 w 104"/>
                  <a:gd name="T67" fmla="*/ 7 h 31"/>
                  <a:gd name="T68" fmla="*/ 46 w 104"/>
                  <a:gd name="T69" fmla="*/ 8 h 31"/>
                  <a:gd name="T70" fmla="*/ 38 w 104"/>
                  <a:gd name="T71" fmla="*/ 8 h 31"/>
                  <a:gd name="T72" fmla="*/ 37 w 104"/>
                  <a:gd name="T73" fmla="*/ 7 h 31"/>
                  <a:gd name="T74" fmla="*/ 37 w 104"/>
                  <a:gd name="T75" fmla="*/ 6 h 31"/>
                  <a:gd name="T76" fmla="*/ 38 w 104"/>
                  <a:gd name="T77" fmla="*/ 5 h 31"/>
                  <a:gd name="T78" fmla="*/ 46 w 104"/>
                  <a:gd name="T79" fmla="*/ 5 h 31"/>
                  <a:gd name="T80" fmla="*/ 47 w 104"/>
                  <a:gd name="T81" fmla="*/ 6 h 31"/>
                  <a:gd name="T82" fmla="*/ 47 w 104"/>
                  <a:gd name="T83" fmla="*/ 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4" h="31">
                    <a:moveTo>
                      <a:pt x="102" y="24"/>
                    </a:moveTo>
                    <a:cubicBezTo>
                      <a:pt x="102" y="23"/>
                      <a:pt x="102" y="22"/>
                      <a:pt x="102" y="21"/>
                    </a:cubicBezTo>
                    <a:cubicBezTo>
                      <a:pt x="102" y="9"/>
                      <a:pt x="102" y="9"/>
                      <a:pt x="102" y="9"/>
                    </a:cubicBezTo>
                    <a:cubicBezTo>
                      <a:pt x="102" y="4"/>
                      <a:pt x="98" y="0"/>
                      <a:pt x="92" y="0"/>
                    </a:cubicBezTo>
                    <a:cubicBezTo>
                      <a:pt x="12" y="0"/>
                      <a:pt x="12" y="0"/>
                      <a:pt x="12" y="0"/>
                    </a:cubicBezTo>
                    <a:cubicBezTo>
                      <a:pt x="7" y="0"/>
                      <a:pt x="3" y="4"/>
                      <a:pt x="3" y="9"/>
                    </a:cubicBezTo>
                    <a:cubicBezTo>
                      <a:pt x="3" y="21"/>
                      <a:pt x="3" y="21"/>
                      <a:pt x="3" y="21"/>
                    </a:cubicBezTo>
                    <a:cubicBezTo>
                      <a:pt x="3" y="21"/>
                      <a:pt x="3" y="22"/>
                      <a:pt x="3" y="22"/>
                    </a:cubicBezTo>
                    <a:cubicBezTo>
                      <a:pt x="1" y="23"/>
                      <a:pt x="0" y="24"/>
                      <a:pt x="0" y="26"/>
                    </a:cubicBezTo>
                    <a:cubicBezTo>
                      <a:pt x="0" y="28"/>
                      <a:pt x="1" y="29"/>
                      <a:pt x="3" y="29"/>
                    </a:cubicBezTo>
                    <a:cubicBezTo>
                      <a:pt x="7" y="29"/>
                      <a:pt x="7" y="29"/>
                      <a:pt x="7" y="29"/>
                    </a:cubicBezTo>
                    <a:cubicBezTo>
                      <a:pt x="9" y="30"/>
                      <a:pt x="10" y="31"/>
                      <a:pt x="12" y="31"/>
                    </a:cubicBezTo>
                    <a:cubicBezTo>
                      <a:pt x="14" y="31"/>
                      <a:pt x="14" y="31"/>
                      <a:pt x="14" y="31"/>
                    </a:cubicBezTo>
                    <a:cubicBezTo>
                      <a:pt x="13" y="29"/>
                      <a:pt x="13" y="28"/>
                      <a:pt x="13" y="27"/>
                    </a:cubicBezTo>
                    <a:cubicBezTo>
                      <a:pt x="13" y="20"/>
                      <a:pt x="18" y="15"/>
                      <a:pt x="25" y="15"/>
                    </a:cubicBezTo>
                    <a:cubicBezTo>
                      <a:pt x="31" y="15"/>
                      <a:pt x="36" y="20"/>
                      <a:pt x="36" y="27"/>
                    </a:cubicBezTo>
                    <a:cubicBezTo>
                      <a:pt x="36" y="28"/>
                      <a:pt x="36" y="29"/>
                      <a:pt x="35" y="31"/>
                    </a:cubicBezTo>
                    <a:cubicBezTo>
                      <a:pt x="68" y="31"/>
                      <a:pt x="68" y="31"/>
                      <a:pt x="68" y="31"/>
                    </a:cubicBezTo>
                    <a:cubicBezTo>
                      <a:pt x="68" y="29"/>
                      <a:pt x="67" y="28"/>
                      <a:pt x="67" y="27"/>
                    </a:cubicBezTo>
                    <a:cubicBezTo>
                      <a:pt x="67" y="20"/>
                      <a:pt x="73" y="15"/>
                      <a:pt x="79" y="15"/>
                    </a:cubicBezTo>
                    <a:cubicBezTo>
                      <a:pt x="85" y="15"/>
                      <a:pt x="91" y="20"/>
                      <a:pt x="91" y="27"/>
                    </a:cubicBezTo>
                    <a:cubicBezTo>
                      <a:pt x="91" y="28"/>
                      <a:pt x="90" y="29"/>
                      <a:pt x="90" y="31"/>
                    </a:cubicBezTo>
                    <a:cubicBezTo>
                      <a:pt x="92" y="31"/>
                      <a:pt x="92" y="31"/>
                      <a:pt x="92" y="31"/>
                    </a:cubicBezTo>
                    <a:cubicBezTo>
                      <a:pt x="95" y="31"/>
                      <a:pt x="97" y="30"/>
                      <a:pt x="98" y="29"/>
                    </a:cubicBezTo>
                    <a:cubicBezTo>
                      <a:pt x="99" y="29"/>
                      <a:pt x="99" y="29"/>
                      <a:pt x="99" y="29"/>
                    </a:cubicBezTo>
                    <a:cubicBezTo>
                      <a:pt x="101" y="29"/>
                      <a:pt x="101" y="29"/>
                      <a:pt x="101" y="29"/>
                    </a:cubicBezTo>
                    <a:cubicBezTo>
                      <a:pt x="103" y="29"/>
                      <a:pt x="104" y="27"/>
                      <a:pt x="104" y="26"/>
                    </a:cubicBezTo>
                    <a:cubicBezTo>
                      <a:pt x="104" y="25"/>
                      <a:pt x="103" y="24"/>
                      <a:pt x="102" y="24"/>
                    </a:cubicBezTo>
                    <a:close/>
                    <a:moveTo>
                      <a:pt x="5" y="19"/>
                    </a:moveTo>
                    <a:cubicBezTo>
                      <a:pt x="5" y="19"/>
                      <a:pt x="4" y="17"/>
                      <a:pt x="4" y="14"/>
                    </a:cubicBezTo>
                    <a:cubicBezTo>
                      <a:pt x="4" y="12"/>
                      <a:pt x="5" y="10"/>
                      <a:pt x="5" y="10"/>
                    </a:cubicBezTo>
                    <a:cubicBezTo>
                      <a:pt x="6" y="10"/>
                      <a:pt x="6" y="12"/>
                      <a:pt x="6" y="14"/>
                    </a:cubicBezTo>
                    <a:cubicBezTo>
                      <a:pt x="6" y="17"/>
                      <a:pt x="6" y="19"/>
                      <a:pt x="5" y="19"/>
                    </a:cubicBezTo>
                    <a:close/>
                    <a:moveTo>
                      <a:pt x="47" y="7"/>
                    </a:moveTo>
                    <a:cubicBezTo>
                      <a:pt x="47" y="8"/>
                      <a:pt x="46" y="8"/>
                      <a:pt x="46" y="8"/>
                    </a:cubicBezTo>
                    <a:cubicBezTo>
                      <a:pt x="38" y="8"/>
                      <a:pt x="38" y="8"/>
                      <a:pt x="38" y="8"/>
                    </a:cubicBezTo>
                    <a:cubicBezTo>
                      <a:pt x="37" y="8"/>
                      <a:pt x="37" y="8"/>
                      <a:pt x="37" y="7"/>
                    </a:cubicBezTo>
                    <a:cubicBezTo>
                      <a:pt x="37" y="6"/>
                      <a:pt x="37" y="6"/>
                      <a:pt x="37" y="6"/>
                    </a:cubicBezTo>
                    <a:cubicBezTo>
                      <a:pt x="37" y="5"/>
                      <a:pt x="37" y="5"/>
                      <a:pt x="38" y="5"/>
                    </a:cubicBezTo>
                    <a:cubicBezTo>
                      <a:pt x="46" y="5"/>
                      <a:pt x="46" y="5"/>
                      <a:pt x="46" y="5"/>
                    </a:cubicBezTo>
                    <a:cubicBezTo>
                      <a:pt x="46" y="5"/>
                      <a:pt x="47" y="5"/>
                      <a:pt x="47" y="6"/>
                    </a:cubicBezTo>
                    <a:lnTo>
                      <a:pt x="47" y="7"/>
                    </a:ln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7" name="任意多边形: 形状 186"/>
              <p:cNvSpPr/>
              <p:nvPr/>
            </p:nvSpPr>
            <p:spPr bwMode="auto">
              <a:xfrm>
                <a:off x="3742" y="2352"/>
                <a:ext cx="37" cy="37"/>
              </a:xfrm>
              <a:custGeom>
                <a:avLst/>
                <a:gdLst>
                  <a:gd name="T0" fmla="*/ 10 w 19"/>
                  <a:gd name="T1" fmla="*/ 0 h 19"/>
                  <a:gd name="T2" fmla="*/ 0 w 19"/>
                  <a:gd name="T3" fmla="*/ 10 h 19"/>
                  <a:gd name="T4" fmla="*/ 10 w 19"/>
                  <a:gd name="T5" fmla="*/ 19 h 19"/>
                  <a:gd name="T6" fmla="*/ 19 w 19"/>
                  <a:gd name="T7" fmla="*/ 10 h 19"/>
                  <a:gd name="T8" fmla="*/ 10 w 19"/>
                  <a:gd name="T9" fmla="*/ 0 h 19"/>
                  <a:gd name="T10" fmla="*/ 10 w 19"/>
                  <a:gd name="T11" fmla="*/ 14 h 19"/>
                  <a:gd name="T12" fmla="*/ 5 w 19"/>
                  <a:gd name="T13" fmla="*/ 10 h 19"/>
                  <a:gd name="T14" fmla="*/ 10 w 19"/>
                  <a:gd name="T15" fmla="*/ 5 h 19"/>
                  <a:gd name="T16" fmla="*/ 14 w 19"/>
                  <a:gd name="T17" fmla="*/ 10 h 19"/>
                  <a:gd name="T18" fmla="*/ 10 w 19"/>
                  <a:gd name="T19"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10" y="0"/>
                    </a:moveTo>
                    <a:cubicBezTo>
                      <a:pt x="4" y="0"/>
                      <a:pt x="0" y="4"/>
                      <a:pt x="0" y="10"/>
                    </a:cubicBezTo>
                    <a:cubicBezTo>
                      <a:pt x="0" y="15"/>
                      <a:pt x="4" y="19"/>
                      <a:pt x="10" y="19"/>
                    </a:cubicBezTo>
                    <a:cubicBezTo>
                      <a:pt x="15" y="19"/>
                      <a:pt x="19" y="15"/>
                      <a:pt x="19" y="10"/>
                    </a:cubicBezTo>
                    <a:cubicBezTo>
                      <a:pt x="19" y="4"/>
                      <a:pt x="15" y="0"/>
                      <a:pt x="10" y="0"/>
                    </a:cubicBezTo>
                    <a:close/>
                    <a:moveTo>
                      <a:pt x="10" y="14"/>
                    </a:moveTo>
                    <a:cubicBezTo>
                      <a:pt x="7" y="14"/>
                      <a:pt x="5" y="12"/>
                      <a:pt x="5" y="10"/>
                    </a:cubicBezTo>
                    <a:cubicBezTo>
                      <a:pt x="5" y="7"/>
                      <a:pt x="7" y="5"/>
                      <a:pt x="10" y="5"/>
                    </a:cubicBezTo>
                    <a:cubicBezTo>
                      <a:pt x="12" y="5"/>
                      <a:pt x="14" y="7"/>
                      <a:pt x="14" y="10"/>
                    </a:cubicBezTo>
                    <a:cubicBezTo>
                      <a:pt x="14" y="12"/>
                      <a:pt x="12" y="14"/>
                      <a:pt x="10" y="14"/>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8" name="任意多边形: 形状 187"/>
              <p:cNvSpPr/>
              <p:nvPr/>
            </p:nvSpPr>
            <p:spPr bwMode="auto">
              <a:xfrm>
                <a:off x="3850" y="2352"/>
                <a:ext cx="35" cy="37"/>
              </a:xfrm>
              <a:custGeom>
                <a:avLst/>
                <a:gdLst>
                  <a:gd name="T0" fmla="*/ 9 w 18"/>
                  <a:gd name="T1" fmla="*/ 0 h 19"/>
                  <a:gd name="T2" fmla="*/ 0 w 18"/>
                  <a:gd name="T3" fmla="*/ 10 h 19"/>
                  <a:gd name="T4" fmla="*/ 9 w 18"/>
                  <a:gd name="T5" fmla="*/ 19 h 19"/>
                  <a:gd name="T6" fmla="*/ 18 w 18"/>
                  <a:gd name="T7" fmla="*/ 10 h 19"/>
                  <a:gd name="T8" fmla="*/ 9 w 18"/>
                  <a:gd name="T9" fmla="*/ 0 h 19"/>
                  <a:gd name="T10" fmla="*/ 9 w 18"/>
                  <a:gd name="T11" fmla="*/ 14 h 19"/>
                  <a:gd name="T12" fmla="*/ 5 w 18"/>
                  <a:gd name="T13" fmla="*/ 10 h 19"/>
                  <a:gd name="T14" fmla="*/ 9 w 18"/>
                  <a:gd name="T15" fmla="*/ 5 h 19"/>
                  <a:gd name="T16" fmla="*/ 13 w 18"/>
                  <a:gd name="T17" fmla="*/ 10 h 19"/>
                  <a:gd name="T18" fmla="*/ 9 w 18"/>
                  <a:gd name="T19"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9">
                    <a:moveTo>
                      <a:pt x="9" y="0"/>
                    </a:moveTo>
                    <a:cubicBezTo>
                      <a:pt x="4" y="0"/>
                      <a:pt x="0" y="4"/>
                      <a:pt x="0" y="10"/>
                    </a:cubicBezTo>
                    <a:cubicBezTo>
                      <a:pt x="0" y="15"/>
                      <a:pt x="4" y="19"/>
                      <a:pt x="9" y="19"/>
                    </a:cubicBezTo>
                    <a:cubicBezTo>
                      <a:pt x="14" y="19"/>
                      <a:pt x="18" y="15"/>
                      <a:pt x="18" y="10"/>
                    </a:cubicBezTo>
                    <a:cubicBezTo>
                      <a:pt x="18" y="4"/>
                      <a:pt x="14" y="0"/>
                      <a:pt x="9" y="0"/>
                    </a:cubicBezTo>
                    <a:close/>
                    <a:moveTo>
                      <a:pt x="9" y="14"/>
                    </a:moveTo>
                    <a:cubicBezTo>
                      <a:pt x="7" y="14"/>
                      <a:pt x="5" y="12"/>
                      <a:pt x="5" y="10"/>
                    </a:cubicBezTo>
                    <a:cubicBezTo>
                      <a:pt x="5" y="7"/>
                      <a:pt x="7" y="5"/>
                      <a:pt x="9" y="5"/>
                    </a:cubicBezTo>
                    <a:cubicBezTo>
                      <a:pt x="11" y="5"/>
                      <a:pt x="13" y="7"/>
                      <a:pt x="13" y="10"/>
                    </a:cubicBezTo>
                    <a:cubicBezTo>
                      <a:pt x="13" y="12"/>
                      <a:pt x="11" y="14"/>
                      <a:pt x="9" y="14"/>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9" name="任意多边形: 形状 188"/>
              <p:cNvSpPr/>
              <p:nvPr/>
            </p:nvSpPr>
            <p:spPr bwMode="auto">
              <a:xfrm>
                <a:off x="4342" y="3376"/>
                <a:ext cx="88" cy="43"/>
              </a:xfrm>
              <a:custGeom>
                <a:avLst/>
                <a:gdLst>
                  <a:gd name="T0" fmla="*/ 45 w 45"/>
                  <a:gd name="T1" fmla="*/ 0 h 22"/>
                  <a:gd name="T2" fmla="*/ 25 w 45"/>
                  <a:gd name="T3" fmla="*/ 0 h 22"/>
                  <a:gd name="T4" fmla="*/ 0 w 45"/>
                  <a:gd name="T5" fmla="*/ 22 h 22"/>
                  <a:gd name="T6" fmla="*/ 45 w 45"/>
                  <a:gd name="T7" fmla="*/ 22 h 22"/>
                  <a:gd name="T8" fmla="*/ 45 w 45"/>
                  <a:gd name="T9" fmla="*/ 0 h 22"/>
                </a:gdLst>
                <a:ahLst/>
                <a:cxnLst>
                  <a:cxn ang="0">
                    <a:pos x="T0" y="T1"/>
                  </a:cxn>
                  <a:cxn ang="0">
                    <a:pos x="T2" y="T3"/>
                  </a:cxn>
                  <a:cxn ang="0">
                    <a:pos x="T4" y="T5"/>
                  </a:cxn>
                  <a:cxn ang="0">
                    <a:pos x="T6" y="T7"/>
                  </a:cxn>
                  <a:cxn ang="0">
                    <a:pos x="T8" y="T9"/>
                  </a:cxn>
                </a:cxnLst>
                <a:rect l="0" t="0" r="r" b="b"/>
                <a:pathLst>
                  <a:path w="45" h="22">
                    <a:moveTo>
                      <a:pt x="45" y="0"/>
                    </a:moveTo>
                    <a:cubicBezTo>
                      <a:pt x="45" y="0"/>
                      <a:pt x="43" y="0"/>
                      <a:pt x="25" y="0"/>
                    </a:cubicBezTo>
                    <a:cubicBezTo>
                      <a:pt x="7" y="0"/>
                      <a:pt x="0" y="22"/>
                      <a:pt x="0" y="22"/>
                    </a:cubicBezTo>
                    <a:cubicBezTo>
                      <a:pt x="45" y="22"/>
                      <a:pt x="45" y="22"/>
                      <a:pt x="45" y="22"/>
                    </a:cubicBezTo>
                    <a:lnTo>
                      <a:pt x="45" y="0"/>
                    </a:ln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0" name="任意多边形: 形状 189"/>
              <p:cNvSpPr/>
              <p:nvPr/>
            </p:nvSpPr>
            <p:spPr bwMode="auto">
              <a:xfrm>
                <a:off x="4282" y="3427"/>
                <a:ext cx="309" cy="92"/>
              </a:xfrm>
              <a:custGeom>
                <a:avLst/>
                <a:gdLst>
                  <a:gd name="T0" fmla="*/ 155 w 158"/>
                  <a:gd name="T1" fmla="*/ 37 h 47"/>
                  <a:gd name="T2" fmla="*/ 156 w 158"/>
                  <a:gd name="T3" fmla="*/ 33 h 47"/>
                  <a:gd name="T4" fmla="*/ 156 w 158"/>
                  <a:gd name="T5" fmla="*/ 15 h 47"/>
                  <a:gd name="T6" fmla="*/ 141 w 158"/>
                  <a:gd name="T7" fmla="*/ 0 h 47"/>
                  <a:gd name="T8" fmla="*/ 19 w 158"/>
                  <a:gd name="T9" fmla="*/ 0 h 47"/>
                  <a:gd name="T10" fmla="*/ 4 w 158"/>
                  <a:gd name="T11" fmla="*/ 15 h 47"/>
                  <a:gd name="T12" fmla="*/ 4 w 158"/>
                  <a:gd name="T13" fmla="*/ 33 h 47"/>
                  <a:gd name="T14" fmla="*/ 4 w 158"/>
                  <a:gd name="T15" fmla="*/ 35 h 47"/>
                  <a:gd name="T16" fmla="*/ 0 w 158"/>
                  <a:gd name="T17" fmla="*/ 40 h 47"/>
                  <a:gd name="T18" fmla="*/ 5 w 158"/>
                  <a:gd name="T19" fmla="*/ 45 h 47"/>
                  <a:gd name="T20" fmla="*/ 11 w 158"/>
                  <a:gd name="T21" fmla="*/ 45 h 47"/>
                  <a:gd name="T22" fmla="*/ 19 w 158"/>
                  <a:gd name="T23" fmla="*/ 47 h 47"/>
                  <a:gd name="T24" fmla="*/ 21 w 158"/>
                  <a:gd name="T25" fmla="*/ 47 h 47"/>
                  <a:gd name="T26" fmla="*/ 20 w 158"/>
                  <a:gd name="T27" fmla="*/ 41 h 47"/>
                  <a:gd name="T28" fmla="*/ 37 w 158"/>
                  <a:gd name="T29" fmla="*/ 24 h 47"/>
                  <a:gd name="T30" fmla="*/ 55 w 158"/>
                  <a:gd name="T31" fmla="*/ 41 h 47"/>
                  <a:gd name="T32" fmla="*/ 54 w 158"/>
                  <a:gd name="T33" fmla="*/ 47 h 47"/>
                  <a:gd name="T34" fmla="*/ 104 w 158"/>
                  <a:gd name="T35" fmla="*/ 47 h 47"/>
                  <a:gd name="T36" fmla="*/ 103 w 158"/>
                  <a:gd name="T37" fmla="*/ 41 h 47"/>
                  <a:gd name="T38" fmla="*/ 120 w 158"/>
                  <a:gd name="T39" fmla="*/ 24 h 47"/>
                  <a:gd name="T40" fmla="*/ 138 w 158"/>
                  <a:gd name="T41" fmla="*/ 41 h 47"/>
                  <a:gd name="T42" fmla="*/ 137 w 158"/>
                  <a:gd name="T43" fmla="*/ 47 h 47"/>
                  <a:gd name="T44" fmla="*/ 141 w 158"/>
                  <a:gd name="T45" fmla="*/ 47 h 47"/>
                  <a:gd name="T46" fmla="*/ 150 w 158"/>
                  <a:gd name="T47" fmla="*/ 44 h 47"/>
                  <a:gd name="T48" fmla="*/ 151 w 158"/>
                  <a:gd name="T49" fmla="*/ 44 h 47"/>
                  <a:gd name="T50" fmla="*/ 154 w 158"/>
                  <a:gd name="T51" fmla="*/ 44 h 47"/>
                  <a:gd name="T52" fmla="*/ 158 w 158"/>
                  <a:gd name="T53" fmla="*/ 40 h 47"/>
                  <a:gd name="T54" fmla="*/ 155 w 158"/>
                  <a:gd name="T55" fmla="*/ 37 h 47"/>
                  <a:gd name="T56" fmla="*/ 8 w 158"/>
                  <a:gd name="T57" fmla="*/ 29 h 47"/>
                  <a:gd name="T58" fmla="*/ 6 w 158"/>
                  <a:gd name="T59" fmla="*/ 22 h 47"/>
                  <a:gd name="T60" fmla="*/ 8 w 158"/>
                  <a:gd name="T61" fmla="*/ 15 h 47"/>
                  <a:gd name="T62" fmla="*/ 9 w 158"/>
                  <a:gd name="T63" fmla="*/ 22 h 47"/>
                  <a:gd name="T64" fmla="*/ 8 w 158"/>
                  <a:gd name="T65" fmla="*/ 29 h 47"/>
                  <a:gd name="T66" fmla="*/ 71 w 158"/>
                  <a:gd name="T67" fmla="*/ 12 h 47"/>
                  <a:gd name="T68" fmla="*/ 70 w 158"/>
                  <a:gd name="T69" fmla="*/ 13 h 47"/>
                  <a:gd name="T70" fmla="*/ 57 w 158"/>
                  <a:gd name="T71" fmla="*/ 13 h 47"/>
                  <a:gd name="T72" fmla="*/ 56 w 158"/>
                  <a:gd name="T73" fmla="*/ 12 h 47"/>
                  <a:gd name="T74" fmla="*/ 56 w 158"/>
                  <a:gd name="T75" fmla="*/ 10 h 47"/>
                  <a:gd name="T76" fmla="*/ 57 w 158"/>
                  <a:gd name="T77" fmla="*/ 8 h 47"/>
                  <a:gd name="T78" fmla="*/ 70 w 158"/>
                  <a:gd name="T79" fmla="*/ 8 h 47"/>
                  <a:gd name="T80" fmla="*/ 71 w 158"/>
                  <a:gd name="T81" fmla="*/ 10 h 47"/>
                  <a:gd name="T82" fmla="*/ 71 w 158"/>
                  <a:gd name="T83"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8" h="47">
                    <a:moveTo>
                      <a:pt x="155" y="37"/>
                    </a:moveTo>
                    <a:cubicBezTo>
                      <a:pt x="155" y="35"/>
                      <a:pt x="156" y="34"/>
                      <a:pt x="156" y="33"/>
                    </a:cubicBezTo>
                    <a:cubicBezTo>
                      <a:pt x="156" y="15"/>
                      <a:pt x="156" y="15"/>
                      <a:pt x="156" y="15"/>
                    </a:cubicBezTo>
                    <a:cubicBezTo>
                      <a:pt x="156" y="7"/>
                      <a:pt x="149" y="0"/>
                      <a:pt x="141" y="0"/>
                    </a:cubicBezTo>
                    <a:cubicBezTo>
                      <a:pt x="19" y="0"/>
                      <a:pt x="19" y="0"/>
                      <a:pt x="19" y="0"/>
                    </a:cubicBezTo>
                    <a:cubicBezTo>
                      <a:pt x="10" y="0"/>
                      <a:pt x="4" y="7"/>
                      <a:pt x="4" y="15"/>
                    </a:cubicBezTo>
                    <a:cubicBezTo>
                      <a:pt x="4" y="33"/>
                      <a:pt x="4" y="33"/>
                      <a:pt x="4" y="33"/>
                    </a:cubicBezTo>
                    <a:cubicBezTo>
                      <a:pt x="4" y="33"/>
                      <a:pt x="4" y="34"/>
                      <a:pt x="4" y="35"/>
                    </a:cubicBezTo>
                    <a:cubicBezTo>
                      <a:pt x="1" y="35"/>
                      <a:pt x="0" y="37"/>
                      <a:pt x="0" y="40"/>
                    </a:cubicBezTo>
                    <a:cubicBezTo>
                      <a:pt x="0" y="43"/>
                      <a:pt x="2" y="45"/>
                      <a:pt x="5" y="45"/>
                    </a:cubicBezTo>
                    <a:cubicBezTo>
                      <a:pt x="11" y="45"/>
                      <a:pt x="11" y="45"/>
                      <a:pt x="11" y="45"/>
                    </a:cubicBezTo>
                    <a:cubicBezTo>
                      <a:pt x="13" y="47"/>
                      <a:pt x="16" y="47"/>
                      <a:pt x="19" y="47"/>
                    </a:cubicBezTo>
                    <a:cubicBezTo>
                      <a:pt x="21" y="47"/>
                      <a:pt x="21" y="47"/>
                      <a:pt x="21" y="47"/>
                    </a:cubicBezTo>
                    <a:cubicBezTo>
                      <a:pt x="20" y="46"/>
                      <a:pt x="20" y="44"/>
                      <a:pt x="20" y="41"/>
                    </a:cubicBezTo>
                    <a:cubicBezTo>
                      <a:pt x="20" y="32"/>
                      <a:pt x="27" y="24"/>
                      <a:pt x="37" y="24"/>
                    </a:cubicBezTo>
                    <a:cubicBezTo>
                      <a:pt x="47" y="24"/>
                      <a:pt x="55" y="32"/>
                      <a:pt x="55" y="41"/>
                    </a:cubicBezTo>
                    <a:cubicBezTo>
                      <a:pt x="55" y="44"/>
                      <a:pt x="55" y="46"/>
                      <a:pt x="54" y="47"/>
                    </a:cubicBezTo>
                    <a:cubicBezTo>
                      <a:pt x="104" y="47"/>
                      <a:pt x="104" y="47"/>
                      <a:pt x="104" y="47"/>
                    </a:cubicBezTo>
                    <a:cubicBezTo>
                      <a:pt x="103" y="46"/>
                      <a:pt x="103" y="44"/>
                      <a:pt x="103" y="41"/>
                    </a:cubicBezTo>
                    <a:cubicBezTo>
                      <a:pt x="103" y="32"/>
                      <a:pt x="111" y="24"/>
                      <a:pt x="120" y="24"/>
                    </a:cubicBezTo>
                    <a:cubicBezTo>
                      <a:pt x="130" y="24"/>
                      <a:pt x="138" y="32"/>
                      <a:pt x="138" y="41"/>
                    </a:cubicBezTo>
                    <a:cubicBezTo>
                      <a:pt x="138" y="44"/>
                      <a:pt x="138" y="46"/>
                      <a:pt x="137" y="47"/>
                    </a:cubicBezTo>
                    <a:cubicBezTo>
                      <a:pt x="141" y="47"/>
                      <a:pt x="141" y="47"/>
                      <a:pt x="141" y="47"/>
                    </a:cubicBezTo>
                    <a:cubicBezTo>
                      <a:pt x="144" y="47"/>
                      <a:pt x="147" y="46"/>
                      <a:pt x="150" y="44"/>
                    </a:cubicBezTo>
                    <a:cubicBezTo>
                      <a:pt x="150" y="44"/>
                      <a:pt x="150" y="44"/>
                      <a:pt x="151" y="44"/>
                    </a:cubicBezTo>
                    <a:cubicBezTo>
                      <a:pt x="154" y="44"/>
                      <a:pt x="154" y="44"/>
                      <a:pt x="154" y="44"/>
                    </a:cubicBezTo>
                    <a:cubicBezTo>
                      <a:pt x="157" y="44"/>
                      <a:pt x="158" y="43"/>
                      <a:pt x="158" y="40"/>
                    </a:cubicBezTo>
                    <a:cubicBezTo>
                      <a:pt x="158" y="38"/>
                      <a:pt x="157" y="37"/>
                      <a:pt x="155" y="37"/>
                    </a:cubicBezTo>
                    <a:close/>
                    <a:moveTo>
                      <a:pt x="8" y="29"/>
                    </a:moveTo>
                    <a:cubicBezTo>
                      <a:pt x="7" y="29"/>
                      <a:pt x="6" y="26"/>
                      <a:pt x="6" y="22"/>
                    </a:cubicBezTo>
                    <a:cubicBezTo>
                      <a:pt x="6" y="18"/>
                      <a:pt x="7" y="15"/>
                      <a:pt x="8" y="15"/>
                    </a:cubicBezTo>
                    <a:cubicBezTo>
                      <a:pt x="9" y="15"/>
                      <a:pt x="9" y="18"/>
                      <a:pt x="9" y="22"/>
                    </a:cubicBezTo>
                    <a:cubicBezTo>
                      <a:pt x="9" y="26"/>
                      <a:pt x="9" y="29"/>
                      <a:pt x="8" y="29"/>
                    </a:cubicBezTo>
                    <a:close/>
                    <a:moveTo>
                      <a:pt x="71" y="12"/>
                    </a:moveTo>
                    <a:cubicBezTo>
                      <a:pt x="71" y="13"/>
                      <a:pt x="71" y="13"/>
                      <a:pt x="70" y="13"/>
                    </a:cubicBezTo>
                    <a:cubicBezTo>
                      <a:pt x="57" y="13"/>
                      <a:pt x="57" y="13"/>
                      <a:pt x="57" y="13"/>
                    </a:cubicBezTo>
                    <a:cubicBezTo>
                      <a:pt x="56" y="13"/>
                      <a:pt x="56" y="13"/>
                      <a:pt x="56" y="12"/>
                    </a:cubicBezTo>
                    <a:cubicBezTo>
                      <a:pt x="56" y="10"/>
                      <a:pt x="56" y="10"/>
                      <a:pt x="56" y="10"/>
                    </a:cubicBezTo>
                    <a:cubicBezTo>
                      <a:pt x="56" y="9"/>
                      <a:pt x="56" y="8"/>
                      <a:pt x="57" y="8"/>
                    </a:cubicBezTo>
                    <a:cubicBezTo>
                      <a:pt x="70" y="8"/>
                      <a:pt x="70" y="8"/>
                      <a:pt x="70" y="8"/>
                    </a:cubicBezTo>
                    <a:cubicBezTo>
                      <a:pt x="71" y="8"/>
                      <a:pt x="71" y="9"/>
                      <a:pt x="71" y="10"/>
                    </a:cubicBezTo>
                    <a:lnTo>
                      <a:pt x="71" y="12"/>
                    </a:ln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1" name="任意多边形: 形状 190"/>
              <p:cNvSpPr/>
              <p:nvPr/>
            </p:nvSpPr>
            <p:spPr bwMode="auto">
              <a:xfrm>
                <a:off x="4327" y="3480"/>
                <a:ext cx="56" cy="57"/>
              </a:xfrm>
              <a:custGeom>
                <a:avLst/>
                <a:gdLst>
                  <a:gd name="T0" fmla="*/ 14 w 29"/>
                  <a:gd name="T1" fmla="*/ 0 h 29"/>
                  <a:gd name="T2" fmla="*/ 0 w 29"/>
                  <a:gd name="T3" fmla="*/ 14 h 29"/>
                  <a:gd name="T4" fmla="*/ 14 w 29"/>
                  <a:gd name="T5" fmla="*/ 29 h 29"/>
                  <a:gd name="T6" fmla="*/ 29 w 29"/>
                  <a:gd name="T7" fmla="*/ 14 h 29"/>
                  <a:gd name="T8" fmla="*/ 14 w 29"/>
                  <a:gd name="T9" fmla="*/ 0 h 29"/>
                  <a:gd name="T10" fmla="*/ 14 w 29"/>
                  <a:gd name="T11" fmla="*/ 21 h 29"/>
                  <a:gd name="T12" fmla="*/ 8 w 29"/>
                  <a:gd name="T13" fmla="*/ 14 h 29"/>
                  <a:gd name="T14" fmla="*/ 14 w 29"/>
                  <a:gd name="T15" fmla="*/ 8 h 29"/>
                  <a:gd name="T16" fmla="*/ 21 w 29"/>
                  <a:gd name="T17" fmla="*/ 14 h 29"/>
                  <a:gd name="T18" fmla="*/ 14 w 29"/>
                  <a:gd name="T19"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0"/>
                    </a:moveTo>
                    <a:cubicBezTo>
                      <a:pt x="6" y="0"/>
                      <a:pt x="0" y="6"/>
                      <a:pt x="0" y="14"/>
                    </a:cubicBezTo>
                    <a:cubicBezTo>
                      <a:pt x="0" y="22"/>
                      <a:pt x="6" y="29"/>
                      <a:pt x="14" y="29"/>
                    </a:cubicBezTo>
                    <a:cubicBezTo>
                      <a:pt x="22" y="29"/>
                      <a:pt x="29" y="22"/>
                      <a:pt x="29" y="14"/>
                    </a:cubicBezTo>
                    <a:cubicBezTo>
                      <a:pt x="29" y="6"/>
                      <a:pt x="22" y="0"/>
                      <a:pt x="14" y="0"/>
                    </a:cubicBezTo>
                    <a:close/>
                    <a:moveTo>
                      <a:pt x="14" y="21"/>
                    </a:moveTo>
                    <a:cubicBezTo>
                      <a:pt x="11" y="21"/>
                      <a:pt x="8" y="18"/>
                      <a:pt x="8" y="14"/>
                    </a:cubicBezTo>
                    <a:cubicBezTo>
                      <a:pt x="8" y="11"/>
                      <a:pt x="11" y="8"/>
                      <a:pt x="14" y="8"/>
                    </a:cubicBezTo>
                    <a:cubicBezTo>
                      <a:pt x="18" y="8"/>
                      <a:pt x="21" y="11"/>
                      <a:pt x="21" y="14"/>
                    </a:cubicBezTo>
                    <a:cubicBezTo>
                      <a:pt x="21" y="18"/>
                      <a:pt x="18" y="21"/>
                      <a:pt x="14" y="21"/>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2" name="任意多边形: 形状 191"/>
              <p:cNvSpPr/>
              <p:nvPr/>
            </p:nvSpPr>
            <p:spPr bwMode="auto">
              <a:xfrm>
                <a:off x="4489" y="3480"/>
                <a:ext cx="57" cy="57"/>
              </a:xfrm>
              <a:custGeom>
                <a:avLst/>
                <a:gdLst>
                  <a:gd name="T0" fmla="*/ 14 w 29"/>
                  <a:gd name="T1" fmla="*/ 0 h 29"/>
                  <a:gd name="T2" fmla="*/ 0 w 29"/>
                  <a:gd name="T3" fmla="*/ 14 h 29"/>
                  <a:gd name="T4" fmla="*/ 14 w 29"/>
                  <a:gd name="T5" fmla="*/ 29 h 29"/>
                  <a:gd name="T6" fmla="*/ 29 w 29"/>
                  <a:gd name="T7" fmla="*/ 14 h 29"/>
                  <a:gd name="T8" fmla="*/ 14 w 29"/>
                  <a:gd name="T9" fmla="*/ 0 h 29"/>
                  <a:gd name="T10" fmla="*/ 14 w 29"/>
                  <a:gd name="T11" fmla="*/ 21 h 29"/>
                  <a:gd name="T12" fmla="*/ 8 w 29"/>
                  <a:gd name="T13" fmla="*/ 14 h 29"/>
                  <a:gd name="T14" fmla="*/ 14 w 29"/>
                  <a:gd name="T15" fmla="*/ 8 h 29"/>
                  <a:gd name="T16" fmla="*/ 21 w 29"/>
                  <a:gd name="T17" fmla="*/ 14 h 29"/>
                  <a:gd name="T18" fmla="*/ 14 w 29"/>
                  <a:gd name="T19"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0"/>
                    </a:moveTo>
                    <a:cubicBezTo>
                      <a:pt x="6" y="0"/>
                      <a:pt x="0" y="6"/>
                      <a:pt x="0" y="14"/>
                    </a:cubicBezTo>
                    <a:cubicBezTo>
                      <a:pt x="0" y="22"/>
                      <a:pt x="6" y="29"/>
                      <a:pt x="14" y="29"/>
                    </a:cubicBezTo>
                    <a:cubicBezTo>
                      <a:pt x="22" y="29"/>
                      <a:pt x="29" y="22"/>
                      <a:pt x="29" y="14"/>
                    </a:cubicBezTo>
                    <a:cubicBezTo>
                      <a:pt x="29" y="6"/>
                      <a:pt x="22" y="0"/>
                      <a:pt x="14" y="0"/>
                    </a:cubicBezTo>
                    <a:close/>
                    <a:moveTo>
                      <a:pt x="14" y="21"/>
                    </a:moveTo>
                    <a:cubicBezTo>
                      <a:pt x="11" y="21"/>
                      <a:pt x="8" y="18"/>
                      <a:pt x="8" y="14"/>
                    </a:cubicBezTo>
                    <a:cubicBezTo>
                      <a:pt x="8" y="11"/>
                      <a:pt x="11" y="8"/>
                      <a:pt x="14" y="8"/>
                    </a:cubicBezTo>
                    <a:cubicBezTo>
                      <a:pt x="18" y="8"/>
                      <a:pt x="21" y="11"/>
                      <a:pt x="21" y="14"/>
                    </a:cubicBezTo>
                    <a:cubicBezTo>
                      <a:pt x="21" y="18"/>
                      <a:pt x="18" y="21"/>
                      <a:pt x="14" y="21"/>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3" name="任意多边形: 形状 192"/>
              <p:cNvSpPr/>
              <p:nvPr/>
            </p:nvSpPr>
            <p:spPr bwMode="auto">
              <a:xfrm>
                <a:off x="3570" y="3036"/>
                <a:ext cx="88" cy="43"/>
              </a:xfrm>
              <a:custGeom>
                <a:avLst/>
                <a:gdLst>
                  <a:gd name="T0" fmla="*/ 45 w 45"/>
                  <a:gd name="T1" fmla="*/ 0 h 22"/>
                  <a:gd name="T2" fmla="*/ 25 w 45"/>
                  <a:gd name="T3" fmla="*/ 0 h 22"/>
                  <a:gd name="T4" fmla="*/ 0 w 45"/>
                  <a:gd name="T5" fmla="*/ 22 h 22"/>
                  <a:gd name="T6" fmla="*/ 45 w 45"/>
                  <a:gd name="T7" fmla="*/ 22 h 22"/>
                  <a:gd name="T8" fmla="*/ 45 w 45"/>
                  <a:gd name="T9" fmla="*/ 0 h 22"/>
                </a:gdLst>
                <a:ahLst/>
                <a:cxnLst>
                  <a:cxn ang="0">
                    <a:pos x="T0" y="T1"/>
                  </a:cxn>
                  <a:cxn ang="0">
                    <a:pos x="T2" y="T3"/>
                  </a:cxn>
                  <a:cxn ang="0">
                    <a:pos x="T4" y="T5"/>
                  </a:cxn>
                  <a:cxn ang="0">
                    <a:pos x="T6" y="T7"/>
                  </a:cxn>
                  <a:cxn ang="0">
                    <a:pos x="T8" y="T9"/>
                  </a:cxn>
                </a:cxnLst>
                <a:rect l="0" t="0" r="r" b="b"/>
                <a:pathLst>
                  <a:path w="45" h="22">
                    <a:moveTo>
                      <a:pt x="45" y="0"/>
                    </a:moveTo>
                    <a:cubicBezTo>
                      <a:pt x="45" y="0"/>
                      <a:pt x="43" y="0"/>
                      <a:pt x="25" y="0"/>
                    </a:cubicBezTo>
                    <a:cubicBezTo>
                      <a:pt x="7" y="0"/>
                      <a:pt x="0" y="22"/>
                      <a:pt x="0" y="22"/>
                    </a:cubicBezTo>
                    <a:cubicBezTo>
                      <a:pt x="45" y="22"/>
                      <a:pt x="45" y="22"/>
                      <a:pt x="45" y="22"/>
                    </a:cubicBezTo>
                    <a:lnTo>
                      <a:pt x="45" y="0"/>
                    </a:ln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4" name="任意多边形: 形状 193"/>
              <p:cNvSpPr/>
              <p:nvPr/>
            </p:nvSpPr>
            <p:spPr bwMode="auto">
              <a:xfrm>
                <a:off x="3509" y="3087"/>
                <a:ext cx="309" cy="94"/>
              </a:xfrm>
              <a:custGeom>
                <a:avLst/>
                <a:gdLst>
                  <a:gd name="T0" fmla="*/ 155 w 158"/>
                  <a:gd name="T1" fmla="*/ 37 h 48"/>
                  <a:gd name="T2" fmla="*/ 156 w 158"/>
                  <a:gd name="T3" fmla="*/ 33 h 48"/>
                  <a:gd name="T4" fmla="*/ 156 w 158"/>
                  <a:gd name="T5" fmla="*/ 15 h 48"/>
                  <a:gd name="T6" fmla="*/ 141 w 158"/>
                  <a:gd name="T7" fmla="*/ 0 h 48"/>
                  <a:gd name="T8" fmla="*/ 19 w 158"/>
                  <a:gd name="T9" fmla="*/ 0 h 48"/>
                  <a:gd name="T10" fmla="*/ 4 w 158"/>
                  <a:gd name="T11" fmla="*/ 15 h 48"/>
                  <a:gd name="T12" fmla="*/ 4 w 158"/>
                  <a:gd name="T13" fmla="*/ 33 h 48"/>
                  <a:gd name="T14" fmla="*/ 4 w 158"/>
                  <a:gd name="T15" fmla="*/ 35 h 48"/>
                  <a:gd name="T16" fmla="*/ 0 w 158"/>
                  <a:gd name="T17" fmla="*/ 40 h 48"/>
                  <a:gd name="T18" fmla="*/ 5 w 158"/>
                  <a:gd name="T19" fmla="*/ 45 h 48"/>
                  <a:gd name="T20" fmla="*/ 11 w 158"/>
                  <a:gd name="T21" fmla="*/ 45 h 48"/>
                  <a:gd name="T22" fmla="*/ 19 w 158"/>
                  <a:gd name="T23" fmla="*/ 48 h 48"/>
                  <a:gd name="T24" fmla="*/ 21 w 158"/>
                  <a:gd name="T25" fmla="*/ 48 h 48"/>
                  <a:gd name="T26" fmla="*/ 20 w 158"/>
                  <a:gd name="T27" fmla="*/ 41 h 48"/>
                  <a:gd name="T28" fmla="*/ 37 w 158"/>
                  <a:gd name="T29" fmla="*/ 24 h 48"/>
                  <a:gd name="T30" fmla="*/ 55 w 158"/>
                  <a:gd name="T31" fmla="*/ 41 h 48"/>
                  <a:gd name="T32" fmla="*/ 54 w 158"/>
                  <a:gd name="T33" fmla="*/ 48 h 48"/>
                  <a:gd name="T34" fmla="*/ 104 w 158"/>
                  <a:gd name="T35" fmla="*/ 48 h 48"/>
                  <a:gd name="T36" fmla="*/ 103 w 158"/>
                  <a:gd name="T37" fmla="*/ 41 h 48"/>
                  <a:gd name="T38" fmla="*/ 120 w 158"/>
                  <a:gd name="T39" fmla="*/ 24 h 48"/>
                  <a:gd name="T40" fmla="*/ 138 w 158"/>
                  <a:gd name="T41" fmla="*/ 41 h 48"/>
                  <a:gd name="T42" fmla="*/ 137 w 158"/>
                  <a:gd name="T43" fmla="*/ 48 h 48"/>
                  <a:gd name="T44" fmla="*/ 141 w 158"/>
                  <a:gd name="T45" fmla="*/ 48 h 48"/>
                  <a:gd name="T46" fmla="*/ 150 w 158"/>
                  <a:gd name="T47" fmla="*/ 44 h 48"/>
                  <a:gd name="T48" fmla="*/ 151 w 158"/>
                  <a:gd name="T49" fmla="*/ 44 h 48"/>
                  <a:gd name="T50" fmla="*/ 155 w 158"/>
                  <a:gd name="T51" fmla="*/ 44 h 48"/>
                  <a:gd name="T52" fmla="*/ 158 w 158"/>
                  <a:gd name="T53" fmla="*/ 41 h 48"/>
                  <a:gd name="T54" fmla="*/ 155 w 158"/>
                  <a:gd name="T55" fmla="*/ 37 h 48"/>
                  <a:gd name="T56" fmla="*/ 8 w 158"/>
                  <a:gd name="T57" fmla="*/ 29 h 48"/>
                  <a:gd name="T58" fmla="*/ 6 w 158"/>
                  <a:gd name="T59" fmla="*/ 22 h 48"/>
                  <a:gd name="T60" fmla="*/ 8 w 158"/>
                  <a:gd name="T61" fmla="*/ 15 h 48"/>
                  <a:gd name="T62" fmla="*/ 9 w 158"/>
                  <a:gd name="T63" fmla="*/ 22 h 48"/>
                  <a:gd name="T64" fmla="*/ 8 w 158"/>
                  <a:gd name="T65" fmla="*/ 29 h 48"/>
                  <a:gd name="T66" fmla="*/ 72 w 158"/>
                  <a:gd name="T67" fmla="*/ 12 h 48"/>
                  <a:gd name="T68" fmla="*/ 70 w 158"/>
                  <a:gd name="T69" fmla="*/ 13 h 48"/>
                  <a:gd name="T70" fmla="*/ 57 w 158"/>
                  <a:gd name="T71" fmla="*/ 13 h 48"/>
                  <a:gd name="T72" fmla="*/ 56 w 158"/>
                  <a:gd name="T73" fmla="*/ 12 h 48"/>
                  <a:gd name="T74" fmla="*/ 56 w 158"/>
                  <a:gd name="T75" fmla="*/ 10 h 48"/>
                  <a:gd name="T76" fmla="*/ 57 w 158"/>
                  <a:gd name="T77" fmla="*/ 8 h 48"/>
                  <a:gd name="T78" fmla="*/ 70 w 158"/>
                  <a:gd name="T79" fmla="*/ 8 h 48"/>
                  <a:gd name="T80" fmla="*/ 72 w 158"/>
                  <a:gd name="T81" fmla="*/ 10 h 48"/>
                  <a:gd name="T82" fmla="*/ 72 w 158"/>
                  <a:gd name="T83"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8" h="48">
                    <a:moveTo>
                      <a:pt x="155" y="37"/>
                    </a:moveTo>
                    <a:cubicBezTo>
                      <a:pt x="155" y="35"/>
                      <a:pt x="156" y="34"/>
                      <a:pt x="156" y="33"/>
                    </a:cubicBezTo>
                    <a:cubicBezTo>
                      <a:pt x="156" y="15"/>
                      <a:pt x="156" y="15"/>
                      <a:pt x="156" y="15"/>
                    </a:cubicBezTo>
                    <a:cubicBezTo>
                      <a:pt x="156" y="7"/>
                      <a:pt x="149" y="0"/>
                      <a:pt x="141" y="0"/>
                    </a:cubicBezTo>
                    <a:cubicBezTo>
                      <a:pt x="19" y="0"/>
                      <a:pt x="19" y="0"/>
                      <a:pt x="19" y="0"/>
                    </a:cubicBezTo>
                    <a:cubicBezTo>
                      <a:pt x="10" y="0"/>
                      <a:pt x="4" y="7"/>
                      <a:pt x="4" y="15"/>
                    </a:cubicBezTo>
                    <a:cubicBezTo>
                      <a:pt x="4" y="33"/>
                      <a:pt x="4" y="33"/>
                      <a:pt x="4" y="33"/>
                    </a:cubicBezTo>
                    <a:cubicBezTo>
                      <a:pt x="4" y="33"/>
                      <a:pt x="4" y="34"/>
                      <a:pt x="4" y="35"/>
                    </a:cubicBezTo>
                    <a:cubicBezTo>
                      <a:pt x="2" y="35"/>
                      <a:pt x="0" y="37"/>
                      <a:pt x="0" y="40"/>
                    </a:cubicBezTo>
                    <a:cubicBezTo>
                      <a:pt x="0" y="43"/>
                      <a:pt x="2" y="45"/>
                      <a:pt x="5" y="45"/>
                    </a:cubicBezTo>
                    <a:cubicBezTo>
                      <a:pt x="11" y="45"/>
                      <a:pt x="11" y="45"/>
                      <a:pt x="11" y="45"/>
                    </a:cubicBezTo>
                    <a:cubicBezTo>
                      <a:pt x="13" y="47"/>
                      <a:pt x="16" y="48"/>
                      <a:pt x="19" y="48"/>
                    </a:cubicBezTo>
                    <a:cubicBezTo>
                      <a:pt x="21" y="48"/>
                      <a:pt x="21" y="48"/>
                      <a:pt x="21" y="48"/>
                    </a:cubicBezTo>
                    <a:cubicBezTo>
                      <a:pt x="20" y="46"/>
                      <a:pt x="20" y="44"/>
                      <a:pt x="20" y="41"/>
                    </a:cubicBezTo>
                    <a:cubicBezTo>
                      <a:pt x="20" y="32"/>
                      <a:pt x="28" y="24"/>
                      <a:pt x="37" y="24"/>
                    </a:cubicBezTo>
                    <a:cubicBezTo>
                      <a:pt x="47" y="24"/>
                      <a:pt x="55" y="32"/>
                      <a:pt x="55" y="41"/>
                    </a:cubicBezTo>
                    <a:cubicBezTo>
                      <a:pt x="55" y="44"/>
                      <a:pt x="55" y="46"/>
                      <a:pt x="54" y="48"/>
                    </a:cubicBezTo>
                    <a:cubicBezTo>
                      <a:pt x="104" y="48"/>
                      <a:pt x="104" y="48"/>
                      <a:pt x="104" y="48"/>
                    </a:cubicBezTo>
                    <a:cubicBezTo>
                      <a:pt x="103" y="46"/>
                      <a:pt x="103" y="44"/>
                      <a:pt x="103" y="41"/>
                    </a:cubicBezTo>
                    <a:cubicBezTo>
                      <a:pt x="103" y="32"/>
                      <a:pt x="111" y="24"/>
                      <a:pt x="120" y="24"/>
                    </a:cubicBezTo>
                    <a:cubicBezTo>
                      <a:pt x="130" y="24"/>
                      <a:pt x="138" y="32"/>
                      <a:pt x="138" y="41"/>
                    </a:cubicBezTo>
                    <a:cubicBezTo>
                      <a:pt x="138" y="44"/>
                      <a:pt x="138" y="46"/>
                      <a:pt x="137" y="48"/>
                    </a:cubicBezTo>
                    <a:cubicBezTo>
                      <a:pt x="141" y="48"/>
                      <a:pt x="141" y="48"/>
                      <a:pt x="141" y="48"/>
                    </a:cubicBezTo>
                    <a:cubicBezTo>
                      <a:pt x="144" y="48"/>
                      <a:pt x="148" y="46"/>
                      <a:pt x="150" y="44"/>
                    </a:cubicBezTo>
                    <a:cubicBezTo>
                      <a:pt x="150" y="44"/>
                      <a:pt x="151" y="44"/>
                      <a:pt x="151" y="44"/>
                    </a:cubicBezTo>
                    <a:cubicBezTo>
                      <a:pt x="155" y="44"/>
                      <a:pt x="155" y="44"/>
                      <a:pt x="155" y="44"/>
                    </a:cubicBezTo>
                    <a:cubicBezTo>
                      <a:pt x="157" y="44"/>
                      <a:pt x="158" y="43"/>
                      <a:pt x="158" y="41"/>
                    </a:cubicBezTo>
                    <a:cubicBezTo>
                      <a:pt x="158" y="39"/>
                      <a:pt x="157" y="37"/>
                      <a:pt x="155" y="37"/>
                    </a:cubicBezTo>
                    <a:close/>
                    <a:moveTo>
                      <a:pt x="8" y="29"/>
                    </a:moveTo>
                    <a:cubicBezTo>
                      <a:pt x="7" y="29"/>
                      <a:pt x="6" y="26"/>
                      <a:pt x="6" y="22"/>
                    </a:cubicBezTo>
                    <a:cubicBezTo>
                      <a:pt x="6" y="18"/>
                      <a:pt x="7" y="15"/>
                      <a:pt x="8" y="15"/>
                    </a:cubicBezTo>
                    <a:cubicBezTo>
                      <a:pt x="9" y="15"/>
                      <a:pt x="9" y="18"/>
                      <a:pt x="9" y="22"/>
                    </a:cubicBezTo>
                    <a:cubicBezTo>
                      <a:pt x="9" y="26"/>
                      <a:pt x="9" y="29"/>
                      <a:pt x="8" y="29"/>
                    </a:cubicBezTo>
                    <a:close/>
                    <a:moveTo>
                      <a:pt x="72" y="12"/>
                    </a:moveTo>
                    <a:cubicBezTo>
                      <a:pt x="72" y="13"/>
                      <a:pt x="71" y="13"/>
                      <a:pt x="70" y="13"/>
                    </a:cubicBezTo>
                    <a:cubicBezTo>
                      <a:pt x="57" y="13"/>
                      <a:pt x="57" y="13"/>
                      <a:pt x="57" y="13"/>
                    </a:cubicBezTo>
                    <a:cubicBezTo>
                      <a:pt x="57" y="13"/>
                      <a:pt x="56" y="13"/>
                      <a:pt x="56" y="12"/>
                    </a:cubicBezTo>
                    <a:cubicBezTo>
                      <a:pt x="56" y="10"/>
                      <a:pt x="56" y="10"/>
                      <a:pt x="56" y="10"/>
                    </a:cubicBezTo>
                    <a:cubicBezTo>
                      <a:pt x="56" y="9"/>
                      <a:pt x="57" y="8"/>
                      <a:pt x="57" y="8"/>
                    </a:cubicBezTo>
                    <a:cubicBezTo>
                      <a:pt x="70" y="8"/>
                      <a:pt x="70" y="8"/>
                      <a:pt x="70" y="8"/>
                    </a:cubicBezTo>
                    <a:cubicBezTo>
                      <a:pt x="71" y="8"/>
                      <a:pt x="72" y="9"/>
                      <a:pt x="72" y="10"/>
                    </a:cubicBezTo>
                    <a:lnTo>
                      <a:pt x="72" y="12"/>
                    </a:ln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5" name="任意多边形: 形状 194"/>
              <p:cNvSpPr/>
              <p:nvPr/>
            </p:nvSpPr>
            <p:spPr bwMode="auto">
              <a:xfrm>
                <a:off x="3554" y="3140"/>
                <a:ext cx="57" cy="56"/>
              </a:xfrm>
              <a:custGeom>
                <a:avLst/>
                <a:gdLst>
                  <a:gd name="T0" fmla="*/ 14 w 29"/>
                  <a:gd name="T1" fmla="*/ 0 h 29"/>
                  <a:gd name="T2" fmla="*/ 0 w 29"/>
                  <a:gd name="T3" fmla="*/ 14 h 29"/>
                  <a:gd name="T4" fmla="*/ 14 w 29"/>
                  <a:gd name="T5" fmla="*/ 29 h 29"/>
                  <a:gd name="T6" fmla="*/ 29 w 29"/>
                  <a:gd name="T7" fmla="*/ 14 h 29"/>
                  <a:gd name="T8" fmla="*/ 14 w 29"/>
                  <a:gd name="T9" fmla="*/ 0 h 29"/>
                  <a:gd name="T10" fmla="*/ 14 w 29"/>
                  <a:gd name="T11" fmla="*/ 21 h 29"/>
                  <a:gd name="T12" fmla="*/ 8 w 29"/>
                  <a:gd name="T13" fmla="*/ 14 h 29"/>
                  <a:gd name="T14" fmla="*/ 14 w 29"/>
                  <a:gd name="T15" fmla="*/ 8 h 29"/>
                  <a:gd name="T16" fmla="*/ 21 w 29"/>
                  <a:gd name="T17" fmla="*/ 14 h 29"/>
                  <a:gd name="T18" fmla="*/ 14 w 29"/>
                  <a:gd name="T19"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0"/>
                    </a:moveTo>
                    <a:cubicBezTo>
                      <a:pt x="6" y="0"/>
                      <a:pt x="0" y="6"/>
                      <a:pt x="0" y="14"/>
                    </a:cubicBezTo>
                    <a:cubicBezTo>
                      <a:pt x="0" y="22"/>
                      <a:pt x="6" y="29"/>
                      <a:pt x="14" y="29"/>
                    </a:cubicBezTo>
                    <a:cubicBezTo>
                      <a:pt x="22" y="29"/>
                      <a:pt x="29" y="22"/>
                      <a:pt x="29" y="14"/>
                    </a:cubicBezTo>
                    <a:cubicBezTo>
                      <a:pt x="29" y="6"/>
                      <a:pt x="22" y="0"/>
                      <a:pt x="14" y="0"/>
                    </a:cubicBezTo>
                    <a:close/>
                    <a:moveTo>
                      <a:pt x="14" y="21"/>
                    </a:moveTo>
                    <a:cubicBezTo>
                      <a:pt x="11" y="21"/>
                      <a:pt x="8" y="18"/>
                      <a:pt x="8" y="14"/>
                    </a:cubicBezTo>
                    <a:cubicBezTo>
                      <a:pt x="8" y="11"/>
                      <a:pt x="11" y="8"/>
                      <a:pt x="14" y="8"/>
                    </a:cubicBezTo>
                    <a:cubicBezTo>
                      <a:pt x="18" y="8"/>
                      <a:pt x="21" y="11"/>
                      <a:pt x="21" y="14"/>
                    </a:cubicBezTo>
                    <a:cubicBezTo>
                      <a:pt x="21" y="18"/>
                      <a:pt x="18" y="21"/>
                      <a:pt x="14" y="21"/>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6" name="任意多边形: 形状 195"/>
              <p:cNvSpPr/>
              <p:nvPr/>
            </p:nvSpPr>
            <p:spPr bwMode="auto">
              <a:xfrm>
                <a:off x="3717" y="3140"/>
                <a:ext cx="56" cy="56"/>
              </a:xfrm>
              <a:custGeom>
                <a:avLst/>
                <a:gdLst>
                  <a:gd name="T0" fmla="*/ 14 w 29"/>
                  <a:gd name="T1" fmla="*/ 0 h 29"/>
                  <a:gd name="T2" fmla="*/ 0 w 29"/>
                  <a:gd name="T3" fmla="*/ 14 h 29"/>
                  <a:gd name="T4" fmla="*/ 14 w 29"/>
                  <a:gd name="T5" fmla="*/ 29 h 29"/>
                  <a:gd name="T6" fmla="*/ 29 w 29"/>
                  <a:gd name="T7" fmla="*/ 14 h 29"/>
                  <a:gd name="T8" fmla="*/ 14 w 29"/>
                  <a:gd name="T9" fmla="*/ 0 h 29"/>
                  <a:gd name="T10" fmla="*/ 14 w 29"/>
                  <a:gd name="T11" fmla="*/ 21 h 29"/>
                  <a:gd name="T12" fmla="*/ 8 w 29"/>
                  <a:gd name="T13" fmla="*/ 14 h 29"/>
                  <a:gd name="T14" fmla="*/ 14 w 29"/>
                  <a:gd name="T15" fmla="*/ 8 h 29"/>
                  <a:gd name="T16" fmla="*/ 21 w 29"/>
                  <a:gd name="T17" fmla="*/ 14 h 29"/>
                  <a:gd name="T18" fmla="*/ 14 w 29"/>
                  <a:gd name="T19"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0"/>
                    </a:moveTo>
                    <a:cubicBezTo>
                      <a:pt x="6" y="0"/>
                      <a:pt x="0" y="6"/>
                      <a:pt x="0" y="14"/>
                    </a:cubicBezTo>
                    <a:cubicBezTo>
                      <a:pt x="0" y="22"/>
                      <a:pt x="6" y="29"/>
                      <a:pt x="14" y="29"/>
                    </a:cubicBezTo>
                    <a:cubicBezTo>
                      <a:pt x="22" y="29"/>
                      <a:pt x="29" y="22"/>
                      <a:pt x="29" y="14"/>
                    </a:cubicBezTo>
                    <a:cubicBezTo>
                      <a:pt x="29" y="6"/>
                      <a:pt x="22" y="0"/>
                      <a:pt x="14" y="0"/>
                    </a:cubicBezTo>
                    <a:close/>
                    <a:moveTo>
                      <a:pt x="14" y="21"/>
                    </a:moveTo>
                    <a:cubicBezTo>
                      <a:pt x="11" y="21"/>
                      <a:pt x="8" y="18"/>
                      <a:pt x="8" y="14"/>
                    </a:cubicBezTo>
                    <a:cubicBezTo>
                      <a:pt x="8" y="11"/>
                      <a:pt x="11" y="8"/>
                      <a:pt x="14" y="8"/>
                    </a:cubicBezTo>
                    <a:cubicBezTo>
                      <a:pt x="18" y="8"/>
                      <a:pt x="21" y="11"/>
                      <a:pt x="21" y="14"/>
                    </a:cubicBezTo>
                    <a:cubicBezTo>
                      <a:pt x="21" y="18"/>
                      <a:pt x="18" y="21"/>
                      <a:pt x="14" y="21"/>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7" name="任意多边形: 形状 196"/>
              <p:cNvSpPr/>
              <p:nvPr/>
            </p:nvSpPr>
            <p:spPr bwMode="auto">
              <a:xfrm>
                <a:off x="4743" y="1800"/>
                <a:ext cx="71" cy="59"/>
              </a:xfrm>
              <a:custGeom>
                <a:avLst/>
                <a:gdLst>
                  <a:gd name="T0" fmla="*/ 30 w 36"/>
                  <a:gd name="T1" fmla="*/ 5 h 30"/>
                  <a:gd name="T2" fmla="*/ 30 w 36"/>
                  <a:gd name="T3" fmla="*/ 5 h 30"/>
                  <a:gd name="T4" fmla="*/ 30 w 36"/>
                  <a:gd name="T5" fmla="*/ 4 h 30"/>
                  <a:gd name="T6" fmla="*/ 27 w 36"/>
                  <a:gd name="T7" fmla="*/ 4 h 30"/>
                  <a:gd name="T8" fmla="*/ 26 w 36"/>
                  <a:gd name="T9" fmla="*/ 5 h 30"/>
                  <a:gd name="T10" fmla="*/ 24 w 36"/>
                  <a:gd name="T11" fmla="*/ 5 h 30"/>
                  <a:gd name="T12" fmla="*/ 24 w 36"/>
                  <a:gd name="T13" fmla="*/ 3 h 30"/>
                  <a:gd name="T14" fmla="*/ 20 w 36"/>
                  <a:gd name="T15" fmla="*/ 0 h 30"/>
                  <a:gd name="T16" fmla="*/ 17 w 36"/>
                  <a:gd name="T17" fmla="*/ 0 h 30"/>
                  <a:gd name="T18" fmla="*/ 12 w 36"/>
                  <a:gd name="T19" fmla="*/ 3 h 30"/>
                  <a:gd name="T20" fmla="*/ 12 w 36"/>
                  <a:gd name="T21" fmla="*/ 6 h 30"/>
                  <a:gd name="T22" fmla="*/ 10 w 36"/>
                  <a:gd name="T23" fmla="*/ 6 h 30"/>
                  <a:gd name="T24" fmla="*/ 10 w 36"/>
                  <a:gd name="T25" fmla="*/ 5 h 30"/>
                  <a:gd name="T26" fmla="*/ 7 w 36"/>
                  <a:gd name="T27" fmla="*/ 5 h 30"/>
                  <a:gd name="T28" fmla="*/ 6 w 36"/>
                  <a:gd name="T29" fmla="*/ 6 h 30"/>
                  <a:gd name="T30" fmla="*/ 6 w 36"/>
                  <a:gd name="T31" fmla="*/ 6 h 30"/>
                  <a:gd name="T32" fmla="*/ 1 w 36"/>
                  <a:gd name="T33" fmla="*/ 12 h 30"/>
                  <a:gd name="T34" fmla="*/ 1 w 36"/>
                  <a:gd name="T35" fmla="*/ 24 h 30"/>
                  <a:gd name="T36" fmla="*/ 7 w 36"/>
                  <a:gd name="T37" fmla="*/ 30 h 30"/>
                  <a:gd name="T38" fmla="*/ 30 w 36"/>
                  <a:gd name="T39" fmla="*/ 30 h 30"/>
                  <a:gd name="T40" fmla="*/ 36 w 36"/>
                  <a:gd name="T41" fmla="*/ 23 h 30"/>
                  <a:gd name="T42" fmla="*/ 36 w 36"/>
                  <a:gd name="T43" fmla="*/ 11 h 30"/>
                  <a:gd name="T44" fmla="*/ 30 w 36"/>
                  <a:gd name="T45" fmla="*/ 5 h 30"/>
                  <a:gd name="T46" fmla="*/ 14 w 36"/>
                  <a:gd name="T47" fmla="*/ 3 h 30"/>
                  <a:gd name="T48" fmla="*/ 17 w 36"/>
                  <a:gd name="T49" fmla="*/ 2 h 30"/>
                  <a:gd name="T50" fmla="*/ 20 w 36"/>
                  <a:gd name="T51" fmla="*/ 2 h 30"/>
                  <a:gd name="T52" fmla="*/ 22 w 36"/>
                  <a:gd name="T53" fmla="*/ 3 h 30"/>
                  <a:gd name="T54" fmla="*/ 22 w 36"/>
                  <a:gd name="T55" fmla="*/ 5 h 30"/>
                  <a:gd name="T56" fmla="*/ 14 w 36"/>
                  <a:gd name="T57" fmla="*/ 6 h 30"/>
                  <a:gd name="T58" fmla="*/ 14 w 36"/>
                  <a:gd name="T59"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30">
                    <a:moveTo>
                      <a:pt x="30" y="5"/>
                    </a:moveTo>
                    <a:cubicBezTo>
                      <a:pt x="30" y="5"/>
                      <a:pt x="30" y="5"/>
                      <a:pt x="30" y="5"/>
                    </a:cubicBezTo>
                    <a:cubicBezTo>
                      <a:pt x="30" y="5"/>
                      <a:pt x="30" y="4"/>
                      <a:pt x="30" y="4"/>
                    </a:cubicBezTo>
                    <a:cubicBezTo>
                      <a:pt x="27" y="4"/>
                      <a:pt x="27" y="4"/>
                      <a:pt x="27" y="4"/>
                    </a:cubicBezTo>
                    <a:cubicBezTo>
                      <a:pt x="26" y="4"/>
                      <a:pt x="26" y="5"/>
                      <a:pt x="26" y="5"/>
                    </a:cubicBezTo>
                    <a:cubicBezTo>
                      <a:pt x="24" y="5"/>
                      <a:pt x="24" y="5"/>
                      <a:pt x="24" y="5"/>
                    </a:cubicBezTo>
                    <a:cubicBezTo>
                      <a:pt x="24" y="3"/>
                      <a:pt x="24" y="3"/>
                      <a:pt x="24" y="3"/>
                    </a:cubicBezTo>
                    <a:cubicBezTo>
                      <a:pt x="24" y="1"/>
                      <a:pt x="22" y="0"/>
                      <a:pt x="20" y="0"/>
                    </a:cubicBezTo>
                    <a:cubicBezTo>
                      <a:pt x="17" y="0"/>
                      <a:pt x="17" y="0"/>
                      <a:pt x="17" y="0"/>
                    </a:cubicBezTo>
                    <a:cubicBezTo>
                      <a:pt x="14" y="0"/>
                      <a:pt x="12" y="1"/>
                      <a:pt x="12" y="3"/>
                    </a:cubicBezTo>
                    <a:cubicBezTo>
                      <a:pt x="12" y="6"/>
                      <a:pt x="12" y="6"/>
                      <a:pt x="12" y="6"/>
                    </a:cubicBezTo>
                    <a:cubicBezTo>
                      <a:pt x="10" y="6"/>
                      <a:pt x="10" y="6"/>
                      <a:pt x="10" y="6"/>
                    </a:cubicBezTo>
                    <a:cubicBezTo>
                      <a:pt x="10" y="5"/>
                      <a:pt x="10" y="5"/>
                      <a:pt x="10" y="5"/>
                    </a:cubicBezTo>
                    <a:cubicBezTo>
                      <a:pt x="7" y="5"/>
                      <a:pt x="7" y="5"/>
                      <a:pt x="7" y="5"/>
                    </a:cubicBezTo>
                    <a:cubicBezTo>
                      <a:pt x="6" y="5"/>
                      <a:pt x="6" y="5"/>
                      <a:pt x="6" y="6"/>
                    </a:cubicBezTo>
                    <a:cubicBezTo>
                      <a:pt x="6" y="6"/>
                      <a:pt x="6" y="6"/>
                      <a:pt x="6" y="6"/>
                    </a:cubicBezTo>
                    <a:cubicBezTo>
                      <a:pt x="3" y="6"/>
                      <a:pt x="0" y="9"/>
                      <a:pt x="1" y="12"/>
                    </a:cubicBezTo>
                    <a:cubicBezTo>
                      <a:pt x="1" y="24"/>
                      <a:pt x="1" y="24"/>
                      <a:pt x="1" y="24"/>
                    </a:cubicBezTo>
                    <a:cubicBezTo>
                      <a:pt x="1" y="27"/>
                      <a:pt x="4" y="30"/>
                      <a:pt x="7" y="30"/>
                    </a:cubicBezTo>
                    <a:cubicBezTo>
                      <a:pt x="30" y="30"/>
                      <a:pt x="30" y="30"/>
                      <a:pt x="30" y="30"/>
                    </a:cubicBezTo>
                    <a:cubicBezTo>
                      <a:pt x="33" y="29"/>
                      <a:pt x="36" y="27"/>
                      <a:pt x="36" y="23"/>
                    </a:cubicBezTo>
                    <a:cubicBezTo>
                      <a:pt x="36" y="11"/>
                      <a:pt x="36" y="11"/>
                      <a:pt x="36" y="11"/>
                    </a:cubicBezTo>
                    <a:cubicBezTo>
                      <a:pt x="36" y="8"/>
                      <a:pt x="33" y="6"/>
                      <a:pt x="30" y="5"/>
                    </a:cubicBezTo>
                    <a:close/>
                    <a:moveTo>
                      <a:pt x="14" y="3"/>
                    </a:moveTo>
                    <a:cubicBezTo>
                      <a:pt x="14" y="3"/>
                      <a:pt x="14" y="2"/>
                      <a:pt x="17" y="2"/>
                    </a:cubicBezTo>
                    <a:cubicBezTo>
                      <a:pt x="20" y="2"/>
                      <a:pt x="20" y="2"/>
                      <a:pt x="20" y="2"/>
                    </a:cubicBezTo>
                    <a:cubicBezTo>
                      <a:pt x="22" y="2"/>
                      <a:pt x="22" y="3"/>
                      <a:pt x="22" y="3"/>
                    </a:cubicBezTo>
                    <a:cubicBezTo>
                      <a:pt x="22" y="5"/>
                      <a:pt x="22" y="5"/>
                      <a:pt x="22" y="5"/>
                    </a:cubicBezTo>
                    <a:cubicBezTo>
                      <a:pt x="14" y="6"/>
                      <a:pt x="14" y="6"/>
                      <a:pt x="14" y="6"/>
                    </a:cubicBezTo>
                    <a:lnTo>
                      <a:pt x="14" y="3"/>
                    </a:ln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8" name="任意多边形: 形状 197"/>
              <p:cNvSpPr/>
              <p:nvPr/>
            </p:nvSpPr>
            <p:spPr bwMode="auto">
              <a:xfrm>
                <a:off x="4923" y="1880"/>
                <a:ext cx="71" cy="59"/>
              </a:xfrm>
              <a:custGeom>
                <a:avLst/>
                <a:gdLst>
                  <a:gd name="T0" fmla="*/ 30 w 36"/>
                  <a:gd name="T1" fmla="*/ 5 h 30"/>
                  <a:gd name="T2" fmla="*/ 30 w 36"/>
                  <a:gd name="T3" fmla="*/ 5 h 30"/>
                  <a:gd name="T4" fmla="*/ 29 w 36"/>
                  <a:gd name="T5" fmla="*/ 5 h 30"/>
                  <a:gd name="T6" fmla="*/ 26 w 36"/>
                  <a:gd name="T7" fmla="*/ 5 h 30"/>
                  <a:gd name="T8" fmla="*/ 25 w 36"/>
                  <a:gd name="T9" fmla="*/ 5 h 30"/>
                  <a:gd name="T10" fmla="*/ 24 w 36"/>
                  <a:gd name="T11" fmla="*/ 5 h 30"/>
                  <a:gd name="T12" fmla="*/ 24 w 36"/>
                  <a:gd name="T13" fmla="*/ 3 h 30"/>
                  <a:gd name="T14" fmla="*/ 19 w 36"/>
                  <a:gd name="T15" fmla="*/ 0 h 30"/>
                  <a:gd name="T16" fmla="*/ 16 w 36"/>
                  <a:gd name="T17" fmla="*/ 0 h 30"/>
                  <a:gd name="T18" fmla="*/ 12 w 36"/>
                  <a:gd name="T19" fmla="*/ 3 h 30"/>
                  <a:gd name="T20" fmla="*/ 12 w 36"/>
                  <a:gd name="T21" fmla="*/ 6 h 30"/>
                  <a:gd name="T22" fmla="*/ 10 w 36"/>
                  <a:gd name="T23" fmla="*/ 6 h 30"/>
                  <a:gd name="T24" fmla="*/ 9 w 36"/>
                  <a:gd name="T25" fmla="*/ 5 h 30"/>
                  <a:gd name="T26" fmla="*/ 6 w 36"/>
                  <a:gd name="T27" fmla="*/ 5 h 30"/>
                  <a:gd name="T28" fmla="*/ 5 w 36"/>
                  <a:gd name="T29" fmla="*/ 6 h 30"/>
                  <a:gd name="T30" fmla="*/ 5 w 36"/>
                  <a:gd name="T31" fmla="*/ 6 h 30"/>
                  <a:gd name="T32" fmla="*/ 0 w 36"/>
                  <a:gd name="T33" fmla="*/ 12 h 30"/>
                  <a:gd name="T34" fmla="*/ 0 w 36"/>
                  <a:gd name="T35" fmla="*/ 24 h 30"/>
                  <a:gd name="T36" fmla="*/ 7 w 36"/>
                  <a:gd name="T37" fmla="*/ 30 h 30"/>
                  <a:gd name="T38" fmla="*/ 29 w 36"/>
                  <a:gd name="T39" fmla="*/ 30 h 30"/>
                  <a:gd name="T40" fmla="*/ 36 w 36"/>
                  <a:gd name="T41" fmla="*/ 23 h 30"/>
                  <a:gd name="T42" fmla="*/ 35 w 36"/>
                  <a:gd name="T43" fmla="*/ 11 h 30"/>
                  <a:gd name="T44" fmla="*/ 30 w 36"/>
                  <a:gd name="T45" fmla="*/ 5 h 30"/>
                  <a:gd name="T46" fmla="*/ 14 w 36"/>
                  <a:gd name="T47" fmla="*/ 3 h 30"/>
                  <a:gd name="T48" fmla="*/ 16 w 36"/>
                  <a:gd name="T49" fmla="*/ 2 h 30"/>
                  <a:gd name="T50" fmla="*/ 19 w 36"/>
                  <a:gd name="T51" fmla="*/ 2 h 30"/>
                  <a:gd name="T52" fmla="*/ 22 w 36"/>
                  <a:gd name="T53" fmla="*/ 3 h 30"/>
                  <a:gd name="T54" fmla="*/ 22 w 36"/>
                  <a:gd name="T55" fmla="*/ 5 h 30"/>
                  <a:gd name="T56" fmla="*/ 14 w 36"/>
                  <a:gd name="T57" fmla="*/ 6 h 30"/>
                  <a:gd name="T58" fmla="*/ 14 w 36"/>
                  <a:gd name="T59"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30">
                    <a:moveTo>
                      <a:pt x="30" y="5"/>
                    </a:moveTo>
                    <a:cubicBezTo>
                      <a:pt x="30" y="5"/>
                      <a:pt x="30" y="5"/>
                      <a:pt x="30" y="5"/>
                    </a:cubicBezTo>
                    <a:cubicBezTo>
                      <a:pt x="30" y="5"/>
                      <a:pt x="30" y="5"/>
                      <a:pt x="29" y="5"/>
                    </a:cubicBezTo>
                    <a:cubicBezTo>
                      <a:pt x="26" y="5"/>
                      <a:pt x="26" y="5"/>
                      <a:pt x="26" y="5"/>
                    </a:cubicBezTo>
                    <a:cubicBezTo>
                      <a:pt x="26" y="5"/>
                      <a:pt x="25" y="5"/>
                      <a:pt x="25" y="5"/>
                    </a:cubicBezTo>
                    <a:cubicBezTo>
                      <a:pt x="24" y="5"/>
                      <a:pt x="24" y="5"/>
                      <a:pt x="24" y="5"/>
                    </a:cubicBezTo>
                    <a:cubicBezTo>
                      <a:pt x="24" y="3"/>
                      <a:pt x="24" y="3"/>
                      <a:pt x="24" y="3"/>
                    </a:cubicBezTo>
                    <a:cubicBezTo>
                      <a:pt x="24" y="1"/>
                      <a:pt x="22" y="0"/>
                      <a:pt x="19" y="0"/>
                    </a:cubicBezTo>
                    <a:cubicBezTo>
                      <a:pt x="16" y="0"/>
                      <a:pt x="16" y="0"/>
                      <a:pt x="16" y="0"/>
                    </a:cubicBezTo>
                    <a:cubicBezTo>
                      <a:pt x="14" y="0"/>
                      <a:pt x="12" y="1"/>
                      <a:pt x="12" y="3"/>
                    </a:cubicBezTo>
                    <a:cubicBezTo>
                      <a:pt x="12" y="6"/>
                      <a:pt x="12" y="6"/>
                      <a:pt x="12" y="6"/>
                    </a:cubicBezTo>
                    <a:cubicBezTo>
                      <a:pt x="10" y="6"/>
                      <a:pt x="10" y="6"/>
                      <a:pt x="10" y="6"/>
                    </a:cubicBezTo>
                    <a:cubicBezTo>
                      <a:pt x="10" y="5"/>
                      <a:pt x="10" y="5"/>
                      <a:pt x="9" y="5"/>
                    </a:cubicBezTo>
                    <a:cubicBezTo>
                      <a:pt x="6" y="5"/>
                      <a:pt x="6" y="5"/>
                      <a:pt x="6" y="5"/>
                    </a:cubicBezTo>
                    <a:cubicBezTo>
                      <a:pt x="6" y="5"/>
                      <a:pt x="5" y="5"/>
                      <a:pt x="5" y="6"/>
                    </a:cubicBezTo>
                    <a:cubicBezTo>
                      <a:pt x="5" y="6"/>
                      <a:pt x="5" y="6"/>
                      <a:pt x="5" y="6"/>
                    </a:cubicBezTo>
                    <a:cubicBezTo>
                      <a:pt x="2" y="6"/>
                      <a:pt x="0" y="9"/>
                      <a:pt x="0" y="12"/>
                    </a:cubicBezTo>
                    <a:cubicBezTo>
                      <a:pt x="0" y="24"/>
                      <a:pt x="0" y="24"/>
                      <a:pt x="0" y="24"/>
                    </a:cubicBezTo>
                    <a:cubicBezTo>
                      <a:pt x="0" y="27"/>
                      <a:pt x="3" y="30"/>
                      <a:pt x="7" y="30"/>
                    </a:cubicBezTo>
                    <a:cubicBezTo>
                      <a:pt x="29" y="30"/>
                      <a:pt x="29" y="30"/>
                      <a:pt x="29" y="30"/>
                    </a:cubicBezTo>
                    <a:cubicBezTo>
                      <a:pt x="33" y="30"/>
                      <a:pt x="36" y="27"/>
                      <a:pt x="36" y="23"/>
                    </a:cubicBezTo>
                    <a:cubicBezTo>
                      <a:pt x="35" y="11"/>
                      <a:pt x="35" y="11"/>
                      <a:pt x="35" y="11"/>
                    </a:cubicBezTo>
                    <a:cubicBezTo>
                      <a:pt x="35" y="8"/>
                      <a:pt x="33" y="6"/>
                      <a:pt x="30" y="5"/>
                    </a:cubicBezTo>
                    <a:close/>
                    <a:moveTo>
                      <a:pt x="14" y="3"/>
                    </a:moveTo>
                    <a:cubicBezTo>
                      <a:pt x="14" y="3"/>
                      <a:pt x="14" y="2"/>
                      <a:pt x="16" y="2"/>
                    </a:cubicBezTo>
                    <a:cubicBezTo>
                      <a:pt x="19" y="2"/>
                      <a:pt x="19" y="2"/>
                      <a:pt x="19" y="2"/>
                    </a:cubicBezTo>
                    <a:cubicBezTo>
                      <a:pt x="21" y="2"/>
                      <a:pt x="22" y="3"/>
                      <a:pt x="22" y="3"/>
                    </a:cubicBezTo>
                    <a:cubicBezTo>
                      <a:pt x="22" y="5"/>
                      <a:pt x="22" y="5"/>
                      <a:pt x="22" y="5"/>
                    </a:cubicBezTo>
                    <a:cubicBezTo>
                      <a:pt x="14" y="6"/>
                      <a:pt x="14" y="6"/>
                      <a:pt x="14" y="6"/>
                    </a:cubicBezTo>
                    <a:lnTo>
                      <a:pt x="14" y="3"/>
                    </a:ln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99" name="任意多边形: 形状 198"/>
              <p:cNvSpPr/>
              <p:nvPr/>
            </p:nvSpPr>
            <p:spPr bwMode="auto">
              <a:xfrm>
                <a:off x="4374" y="2244"/>
                <a:ext cx="76" cy="76"/>
              </a:xfrm>
              <a:custGeom>
                <a:avLst/>
                <a:gdLst>
                  <a:gd name="T0" fmla="*/ 37 w 39"/>
                  <a:gd name="T1" fmla="*/ 15 h 39"/>
                  <a:gd name="T2" fmla="*/ 34 w 39"/>
                  <a:gd name="T3" fmla="*/ 15 h 39"/>
                  <a:gd name="T4" fmla="*/ 33 w 39"/>
                  <a:gd name="T5" fmla="*/ 13 h 39"/>
                  <a:gd name="T6" fmla="*/ 35 w 39"/>
                  <a:gd name="T7" fmla="*/ 10 h 39"/>
                  <a:gd name="T8" fmla="*/ 35 w 39"/>
                  <a:gd name="T9" fmla="*/ 7 h 39"/>
                  <a:gd name="T10" fmla="*/ 32 w 39"/>
                  <a:gd name="T11" fmla="*/ 4 h 39"/>
                  <a:gd name="T12" fmla="*/ 28 w 39"/>
                  <a:gd name="T13" fmla="*/ 4 h 39"/>
                  <a:gd name="T14" fmla="*/ 26 w 39"/>
                  <a:gd name="T15" fmla="*/ 6 h 39"/>
                  <a:gd name="T16" fmla="*/ 24 w 39"/>
                  <a:gd name="T17" fmla="*/ 5 h 39"/>
                  <a:gd name="T18" fmla="*/ 24 w 39"/>
                  <a:gd name="T19" fmla="*/ 3 h 39"/>
                  <a:gd name="T20" fmla="*/ 21 w 39"/>
                  <a:gd name="T21" fmla="*/ 0 h 39"/>
                  <a:gd name="T22" fmla="*/ 18 w 39"/>
                  <a:gd name="T23" fmla="*/ 0 h 39"/>
                  <a:gd name="T24" fmla="*/ 15 w 39"/>
                  <a:gd name="T25" fmla="*/ 3 h 39"/>
                  <a:gd name="T26" fmla="*/ 15 w 39"/>
                  <a:gd name="T27" fmla="*/ 5 h 39"/>
                  <a:gd name="T28" fmla="*/ 12 w 39"/>
                  <a:gd name="T29" fmla="*/ 7 h 39"/>
                  <a:gd name="T30" fmla="*/ 10 w 39"/>
                  <a:gd name="T31" fmla="*/ 5 h 39"/>
                  <a:gd name="T32" fmla="*/ 7 w 39"/>
                  <a:gd name="T33" fmla="*/ 5 h 39"/>
                  <a:gd name="T34" fmla="*/ 4 w 39"/>
                  <a:gd name="T35" fmla="*/ 7 h 39"/>
                  <a:gd name="T36" fmla="*/ 4 w 39"/>
                  <a:gd name="T37" fmla="*/ 11 h 39"/>
                  <a:gd name="T38" fmla="*/ 6 w 39"/>
                  <a:gd name="T39" fmla="*/ 13 h 39"/>
                  <a:gd name="T40" fmla="*/ 5 w 39"/>
                  <a:gd name="T41" fmla="*/ 15 h 39"/>
                  <a:gd name="T42" fmla="*/ 3 w 39"/>
                  <a:gd name="T43" fmla="*/ 16 h 39"/>
                  <a:gd name="T44" fmla="*/ 0 w 39"/>
                  <a:gd name="T45" fmla="*/ 18 h 39"/>
                  <a:gd name="T46" fmla="*/ 0 w 39"/>
                  <a:gd name="T47" fmla="*/ 21 h 39"/>
                  <a:gd name="T48" fmla="*/ 3 w 39"/>
                  <a:gd name="T49" fmla="*/ 24 h 39"/>
                  <a:gd name="T50" fmla="*/ 5 w 39"/>
                  <a:gd name="T51" fmla="*/ 24 h 39"/>
                  <a:gd name="T52" fmla="*/ 6 w 39"/>
                  <a:gd name="T53" fmla="*/ 27 h 39"/>
                  <a:gd name="T54" fmla="*/ 5 w 39"/>
                  <a:gd name="T55" fmla="*/ 29 h 39"/>
                  <a:gd name="T56" fmla="*/ 5 w 39"/>
                  <a:gd name="T57" fmla="*/ 33 h 39"/>
                  <a:gd name="T58" fmla="*/ 7 w 39"/>
                  <a:gd name="T59" fmla="*/ 35 h 39"/>
                  <a:gd name="T60" fmla="*/ 11 w 39"/>
                  <a:gd name="T61" fmla="*/ 35 h 39"/>
                  <a:gd name="T62" fmla="*/ 12 w 39"/>
                  <a:gd name="T63" fmla="*/ 33 h 39"/>
                  <a:gd name="T64" fmla="*/ 15 w 39"/>
                  <a:gd name="T65" fmla="*/ 34 h 39"/>
                  <a:gd name="T66" fmla="*/ 16 w 39"/>
                  <a:gd name="T67" fmla="*/ 37 h 39"/>
                  <a:gd name="T68" fmla="*/ 18 w 39"/>
                  <a:gd name="T69" fmla="*/ 39 h 39"/>
                  <a:gd name="T70" fmla="*/ 21 w 39"/>
                  <a:gd name="T71" fmla="*/ 39 h 39"/>
                  <a:gd name="T72" fmla="*/ 24 w 39"/>
                  <a:gd name="T73" fmla="*/ 37 h 39"/>
                  <a:gd name="T74" fmla="*/ 24 w 39"/>
                  <a:gd name="T75" fmla="*/ 34 h 39"/>
                  <a:gd name="T76" fmla="*/ 27 w 39"/>
                  <a:gd name="T77" fmla="*/ 33 h 39"/>
                  <a:gd name="T78" fmla="*/ 29 w 39"/>
                  <a:gd name="T79" fmla="*/ 35 h 39"/>
                  <a:gd name="T80" fmla="*/ 33 w 39"/>
                  <a:gd name="T81" fmla="*/ 35 h 39"/>
                  <a:gd name="T82" fmla="*/ 35 w 39"/>
                  <a:gd name="T83" fmla="*/ 32 h 39"/>
                  <a:gd name="T84" fmla="*/ 35 w 39"/>
                  <a:gd name="T85" fmla="*/ 28 h 39"/>
                  <a:gd name="T86" fmla="*/ 33 w 39"/>
                  <a:gd name="T87" fmla="*/ 26 h 39"/>
                  <a:gd name="T88" fmla="*/ 34 w 39"/>
                  <a:gd name="T89" fmla="*/ 24 h 39"/>
                  <a:gd name="T90" fmla="*/ 37 w 39"/>
                  <a:gd name="T91" fmla="*/ 24 h 39"/>
                  <a:gd name="T92" fmla="*/ 39 w 39"/>
                  <a:gd name="T93" fmla="*/ 21 h 39"/>
                  <a:gd name="T94" fmla="*/ 39 w 39"/>
                  <a:gd name="T95" fmla="*/ 18 h 39"/>
                  <a:gd name="T96" fmla="*/ 37 w 39"/>
                  <a:gd name="T97" fmla="*/ 15 h 39"/>
                  <a:gd name="T98" fmla="*/ 25 w 39"/>
                  <a:gd name="T99" fmla="*/ 25 h 39"/>
                  <a:gd name="T100" fmla="*/ 14 w 39"/>
                  <a:gd name="T101" fmla="*/ 25 h 39"/>
                  <a:gd name="T102" fmla="*/ 14 w 39"/>
                  <a:gd name="T103" fmla="*/ 15 h 39"/>
                  <a:gd name="T104" fmla="*/ 25 w 39"/>
                  <a:gd name="T105" fmla="*/ 14 h 39"/>
                  <a:gd name="T106" fmla="*/ 25 w 39"/>
                  <a:gd name="T107" fmla="*/ 2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9">
                    <a:moveTo>
                      <a:pt x="37" y="15"/>
                    </a:moveTo>
                    <a:cubicBezTo>
                      <a:pt x="34" y="15"/>
                      <a:pt x="34" y="15"/>
                      <a:pt x="34" y="15"/>
                    </a:cubicBezTo>
                    <a:cubicBezTo>
                      <a:pt x="33" y="14"/>
                      <a:pt x="33" y="13"/>
                      <a:pt x="33" y="13"/>
                    </a:cubicBezTo>
                    <a:cubicBezTo>
                      <a:pt x="35" y="10"/>
                      <a:pt x="35" y="10"/>
                      <a:pt x="35" y="10"/>
                    </a:cubicBezTo>
                    <a:cubicBezTo>
                      <a:pt x="36" y="9"/>
                      <a:pt x="36" y="8"/>
                      <a:pt x="35" y="7"/>
                    </a:cubicBezTo>
                    <a:cubicBezTo>
                      <a:pt x="32" y="4"/>
                      <a:pt x="32" y="4"/>
                      <a:pt x="32" y="4"/>
                    </a:cubicBezTo>
                    <a:cubicBezTo>
                      <a:pt x="31" y="3"/>
                      <a:pt x="29" y="3"/>
                      <a:pt x="28" y="4"/>
                    </a:cubicBezTo>
                    <a:cubicBezTo>
                      <a:pt x="26" y="6"/>
                      <a:pt x="26" y="6"/>
                      <a:pt x="26" y="6"/>
                    </a:cubicBezTo>
                    <a:cubicBezTo>
                      <a:pt x="25" y="6"/>
                      <a:pt x="25" y="6"/>
                      <a:pt x="24" y="5"/>
                    </a:cubicBezTo>
                    <a:cubicBezTo>
                      <a:pt x="24" y="3"/>
                      <a:pt x="24" y="3"/>
                      <a:pt x="24" y="3"/>
                    </a:cubicBezTo>
                    <a:cubicBezTo>
                      <a:pt x="24" y="1"/>
                      <a:pt x="22" y="0"/>
                      <a:pt x="21" y="0"/>
                    </a:cubicBezTo>
                    <a:cubicBezTo>
                      <a:pt x="18" y="0"/>
                      <a:pt x="18" y="0"/>
                      <a:pt x="18" y="0"/>
                    </a:cubicBezTo>
                    <a:cubicBezTo>
                      <a:pt x="16" y="0"/>
                      <a:pt x="15" y="1"/>
                      <a:pt x="15" y="3"/>
                    </a:cubicBezTo>
                    <a:cubicBezTo>
                      <a:pt x="15" y="5"/>
                      <a:pt x="15" y="5"/>
                      <a:pt x="15" y="5"/>
                    </a:cubicBezTo>
                    <a:cubicBezTo>
                      <a:pt x="14" y="6"/>
                      <a:pt x="13" y="6"/>
                      <a:pt x="12" y="7"/>
                    </a:cubicBezTo>
                    <a:cubicBezTo>
                      <a:pt x="10" y="5"/>
                      <a:pt x="10" y="5"/>
                      <a:pt x="10" y="5"/>
                    </a:cubicBezTo>
                    <a:cubicBezTo>
                      <a:pt x="9" y="4"/>
                      <a:pt x="8" y="4"/>
                      <a:pt x="7" y="5"/>
                    </a:cubicBezTo>
                    <a:cubicBezTo>
                      <a:pt x="4" y="7"/>
                      <a:pt x="4" y="7"/>
                      <a:pt x="4" y="7"/>
                    </a:cubicBezTo>
                    <a:cubicBezTo>
                      <a:pt x="3" y="8"/>
                      <a:pt x="3" y="10"/>
                      <a:pt x="4" y="11"/>
                    </a:cubicBezTo>
                    <a:cubicBezTo>
                      <a:pt x="6" y="13"/>
                      <a:pt x="6" y="13"/>
                      <a:pt x="6" y="13"/>
                    </a:cubicBezTo>
                    <a:cubicBezTo>
                      <a:pt x="6" y="14"/>
                      <a:pt x="5" y="14"/>
                      <a:pt x="5" y="15"/>
                    </a:cubicBezTo>
                    <a:cubicBezTo>
                      <a:pt x="3" y="16"/>
                      <a:pt x="3" y="16"/>
                      <a:pt x="3" y="16"/>
                    </a:cubicBezTo>
                    <a:cubicBezTo>
                      <a:pt x="1" y="16"/>
                      <a:pt x="0" y="17"/>
                      <a:pt x="0" y="18"/>
                    </a:cubicBezTo>
                    <a:cubicBezTo>
                      <a:pt x="0" y="21"/>
                      <a:pt x="0" y="21"/>
                      <a:pt x="0" y="21"/>
                    </a:cubicBezTo>
                    <a:cubicBezTo>
                      <a:pt x="0" y="23"/>
                      <a:pt x="1" y="24"/>
                      <a:pt x="3" y="24"/>
                    </a:cubicBezTo>
                    <a:cubicBezTo>
                      <a:pt x="5" y="24"/>
                      <a:pt x="5" y="24"/>
                      <a:pt x="5" y="24"/>
                    </a:cubicBezTo>
                    <a:cubicBezTo>
                      <a:pt x="5" y="25"/>
                      <a:pt x="6" y="26"/>
                      <a:pt x="6" y="27"/>
                    </a:cubicBezTo>
                    <a:cubicBezTo>
                      <a:pt x="5" y="29"/>
                      <a:pt x="5" y="29"/>
                      <a:pt x="5" y="29"/>
                    </a:cubicBezTo>
                    <a:cubicBezTo>
                      <a:pt x="4" y="30"/>
                      <a:pt x="4" y="32"/>
                      <a:pt x="5" y="33"/>
                    </a:cubicBezTo>
                    <a:cubicBezTo>
                      <a:pt x="7" y="35"/>
                      <a:pt x="7" y="35"/>
                      <a:pt x="7" y="35"/>
                    </a:cubicBezTo>
                    <a:cubicBezTo>
                      <a:pt x="8" y="36"/>
                      <a:pt x="10" y="36"/>
                      <a:pt x="11" y="35"/>
                    </a:cubicBezTo>
                    <a:cubicBezTo>
                      <a:pt x="12" y="33"/>
                      <a:pt x="12" y="33"/>
                      <a:pt x="12" y="33"/>
                    </a:cubicBezTo>
                    <a:cubicBezTo>
                      <a:pt x="13" y="34"/>
                      <a:pt x="14" y="34"/>
                      <a:pt x="15" y="34"/>
                    </a:cubicBezTo>
                    <a:cubicBezTo>
                      <a:pt x="16" y="37"/>
                      <a:pt x="16" y="37"/>
                      <a:pt x="16" y="37"/>
                    </a:cubicBezTo>
                    <a:cubicBezTo>
                      <a:pt x="16" y="38"/>
                      <a:pt x="17" y="39"/>
                      <a:pt x="18" y="39"/>
                    </a:cubicBezTo>
                    <a:cubicBezTo>
                      <a:pt x="21" y="39"/>
                      <a:pt x="21" y="39"/>
                      <a:pt x="21" y="39"/>
                    </a:cubicBezTo>
                    <a:cubicBezTo>
                      <a:pt x="23" y="39"/>
                      <a:pt x="24" y="38"/>
                      <a:pt x="24" y="37"/>
                    </a:cubicBezTo>
                    <a:cubicBezTo>
                      <a:pt x="24" y="34"/>
                      <a:pt x="24" y="34"/>
                      <a:pt x="24" y="34"/>
                    </a:cubicBezTo>
                    <a:cubicBezTo>
                      <a:pt x="25" y="34"/>
                      <a:pt x="26" y="33"/>
                      <a:pt x="27" y="33"/>
                    </a:cubicBezTo>
                    <a:cubicBezTo>
                      <a:pt x="29" y="35"/>
                      <a:pt x="29" y="35"/>
                      <a:pt x="29" y="35"/>
                    </a:cubicBezTo>
                    <a:cubicBezTo>
                      <a:pt x="30" y="36"/>
                      <a:pt x="32" y="36"/>
                      <a:pt x="33" y="35"/>
                    </a:cubicBezTo>
                    <a:cubicBezTo>
                      <a:pt x="35" y="32"/>
                      <a:pt x="35" y="32"/>
                      <a:pt x="35" y="32"/>
                    </a:cubicBezTo>
                    <a:cubicBezTo>
                      <a:pt x="36" y="31"/>
                      <a:pt x="36" y="29"/>
                      <a:pt x="35" y="28"/>
                    </a:cubicBezTo>
                    <a:cubicBezTo>
                      <a:pt x="33" y="26"/>
                      <a:pt x="33" y="26"/>
                      <a:pt x="33" y="26"/>
                    </a:cubicBezTo>
                    <a:cubicBezTo>
                      <a:pt x="33" y="26"/>
                      <a:pt x="34" y="25"/>
                      <a:pt x="34" y="24"/>
                    </a:cubicBezTo>
                    <a:cubicBezTo>
                      <a:pt x="37" y="24"/>
                      <a:pt x="37" y="24"/>
                      <a:pt x="37" y="24"/>
                    </a:cubicBezTo>
                    <a:cubicBezTo>
                      <a:pt x="38" y="24"/>
                      <a:pt x="39" y="22"/>
                      <a:pt x="39" y="21"/>
                    </a:cubicBezTo>
                    <a:cubicBezTo>
                      <a:pt x="39" y="18"/>
                      <a:pt x="39" y="18"/>
                      <a:pt x="39" y="18"/>
                    </a:cubicBezTo>
                    <a:cubicBezTo>
                      <a:pt x="39" y="16"/>
                      <a:pt x="38" y="15"/>
                      <a:pt x="37" y="15"/>
                    </a:cubicBezTo>
                    <a:close/>
                    <a:moveTo>
                      <a:pt x="25" y="25"/>
                    </a:moveTo>
                    <a:cubicBezTo>
                      <a:pt x="22" y="28"/>
                      <a:pt x="17" y="28"/>
                      <a:pt x="14" y="25"/>
                    </a:cubicBezTo>
                    <a:cubicBezTo>
                      <a:pt x="11" y="22"/>
                      <a:pt x="11" y="18"/>
                      <a:pt x="14" y="15"/>
                    </a:cubicBezTo>
                    <a:cubicBezTo>
                      <a:pt x="17" y="12"/>
                      <a:pt x="22" y="12"/>
                      <a:pt x="25" y="14"/>
                    </a:cubicBezTo>
                    <a:cubicBezTo>
                      <a:pt x="28" y="17"/>
                      <a:pt x="28" y="22"/>
                      <a:pt x="25" y="25"/>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0" name="任意多边形: 形状 199"/>
              <p:cNvSpPr/>
              <p:nvPr/>
            </p:nvSpPr>
            <p:spPr bwMode="auto">
              <a:xfrm>
                <a:off x="3891" y="2475"/>
                <a:ext cx="62" cy="62"/>
              </a:xfrm>
              <a:custGeom>
                <a:avLst/>
                <a:gdLst>
                  <a:gd name="T0" fmla="*/ 29 w 32"/>
                  <a:gd name="T1" fmla="*/ 12 h 32"/>
                  <a:gd name="T2" fmla="*/ 27 w 32"/>
                  <a:gd name="T3" fmla="*/ 12 h 32"/>
                  <a:gd name="T4" fmla="*/ 26 w 32"/>
                  <a:gd name="T5" fmla="*/ 10 h 32"/>
                  <a:gd name="T6" fmla="*/ 28 w 32"/>
                  <a:gd name="T7" fmla="*/ 9 h 32"/>
                  <a:gd name="T8" fmla="*/ 28 w 32"/>
                  <a:gd name="T9" fmla="*/ 5 h 32"/>
                  <a:gd name="T10" fmla="*/ 26 w 32"/>
                  <a:gd name="T11" fmla="*/ 4 h 32"/>
                  <a:gd name="T12" fmla="*/ 23 w 32"/>
                  <a:gd name="T13" fmla="*/ 4 h 32"/>
                  <a:gd name="T14" fmla="*/ 21 w 32"/>
                  <a:gd name="T15" fmla="*/ 5 h 32"/>
                  <a:gd name="T16" fmla="*/ 19 w 32"/>
                  <a:gd name="T17" fmla="*/ 5 h 32"/>
                  <a:gd name="T18" fmla="*/ 19 w 32"/>
                  <a:gd name="T19" fmla="*/ 2 h 32"/>
                  <a:gd name="T20" fmla="*/ 17 w 32"/>
                  <a:gd name="T21" fmla="*/ 0 h 32"/>
                  <a:gd name="T22" fmla="*/ 14 w 32"/>
                  <a:gd name="T23" fmla="*/ 0 h 32"/>
                  <a:gd name="T24" fmla="*/ 12 w 32"/>
                  <a:gd name="T25" fmla="*/ 2 h 32"/>
                  <a:gd name="T26" fmla="*/ 12 w 32"/>
                  <a:gd name="T27" fmla="*/ 5 h 32"/>
                  <a:gd name="T28" fmla="*/ 10 w 32"/>
                  <a:gd name="T29" fmla="*/ 6 h 32"/>
                  <a:gd name="T30" fmla="*/ 9 w 32"/>
                  <a:gd name="T31" fmla="*/ 4 h 32"/>
                  <a:gd name="T32" fmla="*/ 5 w 32"/>
                  <a:gd name="T33" fmla="*/ 4 h 32"/>
                  <a:gd name="T34" fmla="*/ 4 w 32"/>
                  <a:gd name="T35" fmla="*/ 6 h 32"/>
                  <a:gd name="T36" fmla="*/ 4 w 32"/>
                  <a:gd name="T37" fmla="*/ 9 h 32"/>
                  <a:gd name="T38" fmla="*/ 5 w 32"/>
                  <a:gd name="T39" fmla="*/ 10 h 32"/>
                  <a:gd name="T40" fmla="*/ 4 w 32"/>
                  <a:gd name="T41" fmla="*/ 13 h 32"/>
                  <a:gd name="T42" fmla="*/ 2 w 32"/>
                  <a:gd name="T43" fmla="*/ 13 h 32"/>
                  <a:gd name="T44" fmla="*/ 0 w 32"/>
                  <a:gd name="T45" fmla="*/ 15 h 32"/>
                  <a:gd name="T46" fmla="*/ 0 w 32"/>
                  <a:gd name="T47" fmla="*/ 17 h 32"/>
                  <a:gd name="T48" fmla="*/ 2 w 32"/>
                  <a:gd name="T49" fmla="*/ 20 h 32"/>
                  <a:gd name="T50" fmla="*/ 4 w 32"/>
                  <a:gd name="T51" fmla="*/ 20 h 32"/>
                  <a:gd name="T52" fmla="*/ 5 w 32"/>
                  <a:gd name="T53" fmla="*/ 22 h 32"/>
                  <a:gd name="T54" fmla="*/ 4 w 32"/>
                  <a:gd name="T55" fmla="*/ 23 h 32"/>
                  <a:gd name="T56" fmla="*/ 4 w 32"/>
                  <a:gd name="T57" fmla="*/ 26 h 32"/>
                  <a:gd name="T58" fmla="*/ 6 w 32"/>
                  <a:gd name="T59" fmla="*/ 28 h 32"/>
                  <a:gd name="T60" fmla="*/ 9 w 32"/>
                  <a:gd name="T61" fmla="*/ 28 h 32"/>
                  <a:gd name="T62" fmla="*/ 10 w 32"/>
                  <a:gd name="T63" fmla="*/ 27 h 32"/>
                  <a:gd name="T64" fmla="*/ 13 w 32"/>
                  <a:gd name="T65" fmla="*/ 28 h 32"/>
                  <a:gd name="T66" fmla="*/ 13 w 32"/>
                  <a:gd name="T67" fmla="*/ 30 h 32"/>
                  <a:gd name="T68" fmla="*/ 15 w 32"/>
                  <a:gd name="T69" fmla="*/ 32 h 32"/>
                  <a:gd name="T70" fmla="*/ 17 w 32"/>
                  <a:gd name="T71" fmla="*/ 32 h 32"/>
                  <a:gd name="T72" fmla="*/ 20 w 32"/>
                  <a:gd name="T73" fmla="*/ 29 h 32"/>
                  <a:gd name="T74" fmla="*/ 20 w 32"/>
                  <a:gd name="T75" fmla="*/ 27 h 32"/>
                  <a:gd name="T76" fmla="*/ 22 w 32"/>
                  <a:gd name="T77" fmla="*/ 26 h 32"/>
                  <a:gd name="T78" fmla="*/ 23 w 32"/>
                  <a:gd name="T79" fmla="*/ 28 h 32"/>
                  <a:gd name="T80" fmla="*/ 26 w 32"/>
                  <a:gd name="T81" fmla="*/ 28 h 32"/>
                  <a:gd name="T82" fmla="*/ 28 w 32"/>
                  <a:gd name="T83" fmla="*/ 26 h 32"/>
                  <a:gd name="T84" fmla="*/ 28 w 32"/>
                  <a:gd name="T85" fmla="*/ 23 h 32"/>
                  <a:gd name="T86" fmla="*/ 26 w 32"/>
                  <a:gd name="T87" fmla="*/ 21 h 32"/>
                  <a:gd name="T88" fmla="*/ 27 w 32"/>
                  <a:gd name="T89" fmla="*/ 19 h 32"/>
                  <a:gd name="T90" fmla="*/ 30 w 32"/>
                  <a:gd name="T91" fmla="*/ 19 h 32"/>
                  <a:gd name="T92" fmla="*/ 32 w 32"/>
                  <a:gd name="T93" fmla="*/ 17 h 32"/>
                  <a:gd name="T94" fmla="*/ 32 w 32"/>
                  <a:gd name="T95" fmla="*/ 14 h 32"/>
                  <a:gd name="T96" fmla="*/ 29 w 32"/>
                  <a:gd name="T97" fmla="*/ 12 h 32"/>
                  <a:gd name="T98" fmla="*/ 20 w 32"/>
                  <a:gd name="T99" fmla="*/ 20 h 32"/>
                  <a:gd name="T100" fmla="*/ 12 w 32"/>
                  <a:gd name="T101" fmla="*/ 20 h 32"/>
                  <a:gd name="T102" fmla="*/ 11 w 32"/>
                  <a:gd name="T103" fmla="*/ 12 h 32"/>
                  <a:gd name="T104" fmla="*/ 20 w 32"/>
                  <a:gd name="T105" fmla="*/ 12 h 32"/>
                  <a:gd name="T106" fmla="*/ 20 w 32"/>
                  <a:gd name="T107" fmla="*/ 2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 h="32">
                    <a:moveTo>
                      <a:pt x="29" y="12"/>
                    </a:moveTo>
                    <a:cubicBezTo>
                      <a:pt x="27" y="12"/>
                      <a:pt x="27" y="12"/>
                      <a:pt x="27" y="12"/>
                    </a:cubicBezTo>
                    <a:cubicBezTo>
                      <a:pt x="27" y="12"/>
                      <a:pt x="27" y="11"/>
                      <a:pt x="26" y="10"/>
                    </a:cubicBezTo>
                    <a:cubicBezTo>
                      <a:pt x="28" y="9"/>
                      <a:pt x="28" y="9"/>
                      <a:pt x="28" y="9"/>
                    </a:cubicBezTo>
                    <a:cubicBezTo>
                      <a:pt x="29" y="8"/>
                      <a:pt x="29" y="6"/>
                      <a:pt x="28" y="5"/>
                    </a:cubicBezTo>
                    <a:cubicBezTo>
                      <a:pt x="26" y="4"/>
                      <a:pt x="26" y="4"/>
                      <a:pt x="26" y="4"/>
                    </a:cubicBezTo>
                    <a:cubicBezTo>
                      <a:pt x="25" y="3"/>
                      <a:pt x="24" y="3"/>
                      <a:pt x="23" y="4"/>
                    </a:cubicBezTo>
                    <a:cubicBezTo>
                      <a:pt x="21" y="5"/>
                      <a:pt x="21" y="5"/>
                      <a:pt x="21" y="5"/>
                    </a:cubicBezTo>
                    <a:cubicBezTo>
                      <a:pt x="21" y="5"/>
                      <a:pt x="20" y="5"/>
                      <a:pt x="19" y="5"/>
                    </a:cubicBezTo>
                    <a:cubicBezTo>
                      <a:pt x="19" y="2"/>
                      <a:pt x="19" y="2"/>
                      <a:pt x="19" y="2"/>
                    </a:cubicBezTo>
                    <a:cubicBezTo>
                      <a:pt x="19" y="1"/>
                      <a:pt x="18" y="0"/>
                      <a:pt x="17" y="0"/>
                    </a:cubicBezTo>
                    <a:cubicBezTo>
                      <a:pt x="14" y="0"/>
                      <a:pt x="14" y="0"/>
                      <a:pt x="14" y="0"/>
                    </a:cubicBezTo>
                    <a:cubicBezTo>
                      <a:pt x="13" y="0"/>
                      <a:pt x="12" y="1"/>
                      <a:pt x="12" y="2"/>
                    </a:cubicBezTo>
                    <a:cubicBezTo>
                      <a:pt x="12" y="5"/>
                      <a:pt x="12" y="5"/>
                      <a:pt x="12" y="5"/>
                    </a:cubicBezTo>
                    <a:cubicBezTo>
                      <a:pt x="12" y="5"/>
                      <a:pt x="11" y="5"/>
                      <a:pt x="10" y="6"/>
                    </a:cubicBezTo>
                    <a:cubicBezTo>
                      <a:pt x="9" y="4"/>
                      <a:pt x="9" y="4"/>
                      <a:pt x="9" y="4"/>
                    </a:cubicBezTo>
                    <a:cubicBezTo>
                      <a:pt x="8" y="3"/>
                      <a:pt x="6" y="3"/>
                      <a:pt x="5" y="4"/>
                    </a:cubicBezTo>
                    <a:cubicBezTo>
                      <a:pt x="4" y="6"/>
                      <a:pt x="4" y="6"/>
                      <a:pt x="4" y="6"/>
                    </a:cubicBezTo>
                    <a:cubicBezTo>
                      <a:pt x="3" y="7"/>
                      <a:pt x="3" y="8"/>
                      <a:pt x="4" y="9"/>
                    </a:cubicBezTo>
                    <a:cubicBezTo>
                      <a:pt x="5" y="10"/>
                      <a:pt x="5" y="10"/>
                      <a:pt x="5" y="10"/>
                    </a:cubicBezTo>
                    <a:cubicBezTo>
                      <a:pt x="5" y="11"/>
                      <a:pt x="5" y="12"/>
                      <a:pt x="4" y="13"/>
                    </a:cubicBezTo>
                    <a:cubicBezTo>
                      <a:pt x="2" y="13"/>
                      <a:pt x="2" y="13"/>
                      <a:pt x="2" y="13"/>
                    </a:cubicBezTo>
                    <a:cubicBezTo>
                      <a:pt x="1" y="13"/>
                      <a:pt x="0" y="14"/>
                      <a:pt x="0" y="15"/>
                    </a:cubicBezTo>
                    <a:cubicBezTo>
                      <a:pt x="0" y="17"/>
                      <a:pt x="0" y="17"/>
                      <a:pt x="0" y="17"/>
                    </a:cubicBezTo>
                    <a:cubicBezTo>
                      <a:pt x="0" y="19"/>
                      <a:pt x="1" y="20"/>
                      <a:pt x="2" y="20"/>
                    </a:cubicBezTo>
                    <a:cubicBezTo>
                      <a:pt x="4" y="20"/>
                      <a:pt x="4" y="20"/>
                      <a:pt x="4" y="20"/>
                    </a:cubicBezTo>
                    <a:cubicBezTo>
                      <a:pt x="5" y="20"/>
                      <a:pt x="5" y="21"/>
                      <a:pt x="5" y="22"/>
                    </a:cubicBezTo>
                    <a:cubicBezTo>
                      <a:pt x="4" y="23"/>
                      <a:pt x="4" y="23"/>
                      <a:pt x="4" y="23"/>
                    </a:cubicBezTo>
                    <a:cubicBezTo>
                      <a:pt x="3" y="24"/>
                      <a:pt x="3" y="26"/>
                      <a:pt x="4" y="26"/>
                    </a:cubicBezTo>
                    <a:cubicBezTo>
                      <a:pt x="6" y="28"/>
                      <a:pt x="6" y="28"/>
                      <a:pt x="6" y="28"/>
                    </a:cubicBezTo>
                    <a:cubicBezTo>
                      <a:pt x="7" y="29"/>
                      <a:pt x="8" y="29"/>
                      <a:pt x="9" y="28"/>
                    </a:cubicBezTo>
                    <a:cubicBezTo>
                      <a:pt x="10" y="27"/>
                      <a:pt x="10" y="27"/>
                      <a:pt x="10" y="27"/>
                    </a:cubicBezTo>
                    <a:cubicBezTo>
                      <a:pt x="11" y="27"/>
                      <a:pt x="12" y="27"/>
                      <a:pt x="13" y="28"/>
                    </a:cubicBezTo>
                    <a:cubicBezTo>
                      <a:pt x="13" y="30"/>
                      <a:pt x="13" y="30"/>
                      <a:pt x="13" y="30"/>
                    </a:cubicBezTo>
                    <a:cubicBezTo>
                      <a:pt x="13" y="31"/>
                      <a:pt x="14" y="32"/>
                      <a:pt x="15" y="32"/>
                    </a:cubicBezTo>
                    <a:cubicBezTo>
                      <a:pt x="17" y="32"/>
                      <a:pt x="17" y="32"/>
                      <a:pt x="17" y="32"/>
                    </a:cubicBezTo>
                    <a:cubicBezTo>
                      <a:pt x="19" y="32"/>
                      <a:pt x="20" y="31"/>
                      <a:pt x="20" y="29"/>
                    </a:cubicBezTo>
                    <a:cubicBezTo>
                      <a:pt x="20" y="27"/>
                      <a:pt x="20" y="27"/>
                      <a:pt x="20" y="27"/>
                    </a:cubicBezTo>
                    <a:cubicBezTo>
                      <a:pt x="20" y="27"/>
                      <a:pt x="21" y="27"/>
                      <a:pt x="22" y="26"/>
                    </a:cubicBezTo>
                    <a:cubicBezTo>
                      <a:pt x="23" y="28"/>
                      <a:pt x="23" y="28"/>
                      <a:pt x="23" y="28"/>
                    </a:cubicBezTo>
                    <a:cubicBezTo>
                      <a:pt x="24" y="29"/>
                      <a:pt x="25" y="29"/>
                      <a:pt x="26" y="28"/>
                    </a:cubicBezTo>
                    <a:cubicBezTo>
                      <a:pt x="28" y="26"/>
                      <a:pt x="28" y="26"/>
                      <a:pt x="28" y="26"/>
                    </a:cubicBezTo>
                    <a:cubicBezTo>
                      <a:pt x="29" y="25"/>
                      <a:pt x="29" y="24"/>
                      <a:pt x="28" y="23"/>
                    </a:cubicBezTo>
                    <a:cubicBezTo>
                      <a:pt x="26" y="21"/>
                      <a:pt x="26" y="21"/>
                      <a:pt x="26" y="21"/>
                    </a:cubicBezTo>
                    <a:cubicBezTo>
                      <a:pt x="27" y="21"/>
                      <a:pt x="27" y="20"/>
                      <a:pt x="27" y="19"/>
                    </a:cubicBezTo>
                    <a:cubicBezTo>
                      <a:pt x="30" y="19"/>
                      <a:pt x="30" y="19"/>
                      <a:pt x="30" y="19"/>
                    </a:cubicBezTo>
                    <a:cubicBezTo>
                      <a:pt x="31" y="19"/>
                      <a:pt x="32" y="18"/>
                      <a:pt x="32" y="17"/>
                    </a:cubicBezTo>
                    <a:cubicBezTo>
                      <a:pt x="32" y="14"/>
                      <a:pt x="32" y="14"/>
                      <a:pt x="32" y="14"/>
                    </a:cubicBezTo>
                    <a:cubicBezTo>
                      <a:pt x="32" y="13"/>
                      <a:pt x="31" y="12"/>
                      <a:pt x="29" y="12"/>
                    </a:cubicBezTo>
                    <a:close/>
                    <a:moveTo>
                      <a:pt x="20" y="20"/>
                    </a:moveTo>
                    <a:cubicBezTo>
                      <a:pt x="18" y="23"/>
                      <a:pt x="14" y="23"/>
                      <a:pt x="12" y="20"/>
                    </a:cubicBezTo>
                    <a:cubicBezTo>
                      <a:pt x="9" y="18"/>
                      <a:pt x="9" y="14"/>
                      <a:pt x="11" y="12"/>
                    </a:cubicBezTo>
                    <a:cubicBezTo>
                      <a:pt x="14" y="10"/>
                      <a:pt x="18" y="10"/>
                      <a:pt x="20" y="12"/>
                    </a:cubicBezTo>
                    <a:cubicBezTo>
                      <a:pt x="22" y="14"/>
                      <a:pt x="22" y="18"/>
                      <a:pt x="20" y="20"/>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1" name="任意多边形: 形状 200"/>
              <p:cNvSpPr/>
              <p:nvPr/>
            </p:nvSpPr>
            <p:spPr bwMode="auto">
              <a:xfrm>
                <a:off x="4911" y="1593"/>
                <a:ext cx="55" cy="55"/>
              </a:xfrm>
              <a:custGeom>
                <a:avLst/>
                <a:gdLst>
                  <a:gd name="T0" fmla="*/ 26 w 28"/>
                  <a:gd name="T1" fmla="*/ 16 h 28"/>
                  <a:gd name="T2" fmla="*/ 24 w 28"/>
                  <a:gd name="T3" fmla="*/ 15 h 28"/>
                  <a:gd name="T4" fmla="*/ 24 w 28"/>
                  <a:gd name="T5" fmla="*/ 13 h 28"/>
                  <a:gd name="T6" fmla="*/ 26 w 28"/>
                  <a:gd name="T7" fmla="*/ 12 h 28"/>
                  <a:gd name="T8" fmla="*/ 27 w 28"/>
                  <a:gd name="T9" fmla="*/ 9 h 28"/>
                  <a:gd name="T10" fmla="*/ 26 w 28"/>
                  <a:gd name="T11" fmla="*/ 7 h 28"/>
                  <a:gd name="T12" fmla="*/ 24 w 28"/>
                  <a:gd name="T13" fmla="*/ 6 h 28"/>
                  <a:gd name="T14" fmla="*/ 22 w 28"/>
                  <a:gd name="T15" fmla="*/ 7 h 28"/>
                  <a:gd name="T16" fmla="*/ 20 w 28"/>
                  <a:gd name="T17" fmla="*/ 6 h 28"/>
                  <a:gd name="T18" fmla="*/ 21 w 28"/>
                  <a:gd name="T19" fmla="*/ 4 h 28"/>
                  <a:gd name="T20" fmla="*/ 20 w 28"/>
                  <a:gd name="T21" fmla="*/ 2 h 28"/>
                  <a:gd name="T22" fmla="*/ 18 w 28"/>
                  <a:gd name="T23" fmla="*/ 1 h 28"/>
                  <a:gd name="T24" fmla="*/ 15 w 28"/>
                  <a:gd name="T25" fmla="*/ 2 h 28"/>
                  <a:gd name="T26" fmla="*/ 15 w 28"/>
                  <a:gd name="T27" fmla="*/ 4 h 28"/>
                  <a:gd name="T28" fmla="*/ 13 w 28"/>
                  <a:gd name="T29" fmla="*/ 4 h 28"/>
                  <a:gd name="T30" fmla="*/ 12 w 28"/>
                  <a:gd name="T31" fmla="*/ 2 h 28"/>
                  <a:gd name="T32" fmla="*/ 9 w 28"/>
                  <a:gd name="T33" fmla="*/ 1 h 28"/>
                  <a:gd name="T34" fmla="*/ 7 w 28"/>
                  <a:gd name="T35" fmla="*/ 2 h 28"/>
                  <a:gd name="T36" fmla="*/ 6 w 28"/>
                  <a:gd name="T37" fmla="*/ 4 h 28"/>
                  <a:gd name="T38" fmla="*/ 7 w 28"/>
                  <a:gd name="T39" fmla="*/ 6 h 28"/>
                  <a:gd name="T40" fmla="*/ 6 w 28"/>
                  <a:gd name="T41" fmla="*/ 7 h 28"/>
                  <a:gd name="T42" fmla="*/ 4 w 28"/>
                  <a:gd name="T43" fmla="*/ 7 h 28"/>
                  <a:gd name="T44" fmla="*/ 1 w 28"/>
                  <a:gd name="T45" fmla="*/ 8 h 28"/>
                  <a:gd name="T46" fmla="*/ 1 w 28"/>
                  <a:gd name="T47" fmla="*/ 10 h 28"/>
                  <a:gd name="T48" fmla="*/ 2 w 28"/>
                  <a:gd name="T49" fmla="*/ 12 h 28"/>
                  <a:gd name="T50" fmla="*/ 3 w 28"/>
                  <a:gd name="T51" fmla="*/ 13 h 28"/>
                  <a:gd name="T52" fmla="*/ 3 w 28"/>
                  <a:gd name="T53" fmla="*/ 15 h 28"/>
                  <a:gd name="T54" fmla="*/ 2 w 28"/>
                  <a:gd name="T55" fmla="*/ 16 h 28"/>
                  <a:gd name="T56" fmla="*/ 1 w 28"/>
                  <a:gd name="T57" fmla="*/ 19 h 28"/>
                  <a:gd name="T58" fmla="*/ 2 w 28"/>
                  <a:gd name="T59" fmla="*/ 21 h 28"/>
                  <a:gd name="T60" fmla="*/ 4 w 28"/>
                  <a:gd name="T61" fmla="*/ 22 h 28"/>
                  <a:gd name="T62" fmla="*/ 6 w 28"/>
                  <a:gd name="T63" fmla="*/ 21 h 28"/>
                  <a:gd name="T64" fmla="*/ 7 w 28"/>
                  <a:gd name="T65" fmla="*/ 22 h 28"/>
                  <a:gd name="T66" fmla="*/ 7 w 28"/>
                  <a:gd name="T67" fmla="*/ 24 h 28"/>
                  <a:gd name="T68" fmla="*/ 8 w 28"/>
                  <a:gd name="T69" fmla="*/ 26 h 28"/>
                  <a:gd name="T70" fmla="*/ 10 w 28"/>
                  <a:gd name="T71" fmla="*/ 27 h 28"/>
                  <a:gd name="T72" fmla="*/ 12 w 28"/>
                  <a:gd name="T73" fmla="*/ 26 h 28"/>
                  <a:gd name="T74" fmla="*/ 13 w 28"/>
                  <a:gd name="T75" fmla="*/ 25 h 28"/>
                  <a:gd name="T76" fmla="*/ 15 w 28"/>
                  <a:gd name="T77" fmla="*/ 24 h 28"/>
                  <a:gd name="T78" fmla="*/ 16 w 28"/>
                  <a:gd name="T79" fmla="*/ 26 h 28"/>
                  <a:gd name="T80" fmla="*/ 19 w 28"/>
                  <a:gd name="T81" fmla="*/ 27 h 28"/>
                  <a:gd name="T82" fmla="*/ 21 w 28"/>
                  <a:gd name="T83" fmla="*/ 26 h 28"/>
                  <a:gd name="T84" fmla="*/ 22 w 28"/>
                  <a:gd name="T85" fmla="*/ 24 h 28"/>
                  <a:gd name="T86" fmla="*/ 21 w 28"/>
                  <a:gd name="T87" fmla="*/ 22 h 28"/>
                  <a:gd name="T88" fmla="*/ 22 w 28"/>
                  <a:gd name="T89" fmla="*/ 20 h 28"/>
                  <a:gd name="T90" fmla="*/ 24 w 28"/>
                  <a:gd name="T91" fmla="*/ 21 h 28"/>
                  <a:gd name="T92" fmla="*/ 26 w 28"/>
                  <a:gd name="T93" fmla="*/ 20 h 28"/>
                  <a:gd name="T94" fmla="*/ 27 w 28"/>
                  <a:gd name="T95" fmla="*/ 18 h 28"/>
                  <a:gd name="T96" fmla="*/ 26 w 28"/>
                  <a:gd name="T97" fmla="*/ 16 h 28"/>
                  <a:gd name="T98" fmla="*/ 16 w 28"/>
                  <a:gd name="T99" fmla="*/ 19 h 28"/>
                  <a:gd name="T100" fmla="*/ 9 w 28"/>
                  <a:gd name="T101" fmla="*/ 16 h 28"/>
                  <a:gd name="T102" fmla="*/ 12 w 28"/>
                  <a:gd name="T103" fmla="*/ 9 h 28"/>
                  <a:gd name="T104" fmla="*/ 19 w 28"/>
                  <a:gd name="T105" fmla="*/ 12 h 28"/>
                  <a:gd name="T106" fmla="*/ 16 w 28"/>
                  <a:gd name="T107" fmla="*/ 1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 h="28">
                    <a:moveTo>
                      <a:pt x="26" y="16"/>
                    </a:moveTo>
                    <a:cubicBezTo>
                      <a:pt x="24" y="15"/>
                      <a:pt x="24" y="15"/>
                      <a:pt x="24" y="15"/>
                    </a:cubicBezTo>
                    <a:cubicBezTo>
                      <a:pt x="24" y="14"/>
                      <a:pt x="24" y="13"/>
                      <a:pt x="24" y="13"/>
                    </a:cubicBezTo>
                    <a:cubicBezTo>
                      <a:pt x="26" y="12"/>
                      <a:pt x="26" y="12"/>
                      <a:pt x="26" y="12"/>
                    </a:cubicBezTo>
                    <a:cubicBezTo>
                      <a:pt x="27" y="12"/>
                      <a:pt x="28" y="10"/>
                      <a:pt x="27" y="9"/>
                    </a:cubicBezTo>
                    <a:cubicBezTo>
                      <a:pt x="26" y="7"/>
                      <a:pt x="26" y="7"/>
                      <a:pt x="26" y="7"/>
                    </a:cubicBezTo>
                    <a:cubicBezTo>
                      <a:pt x="26" y="6"/>
                      <a:pt x="25" y="6"/>
                      <a:pt x="24" y="6"/>
                    </a:cubicBezTo>
                    <a:cubicBezTo>
                      <a:pt x="22" y="7"/>
                      <a:pt x="22" y="7"/>
                      <a:pt x="22" y="7"/>
                    </a:cubicBezTo>
                    <a:cubicBezTo>
                      <a:pt x="21" y="7"/>
                      <a:pt x="21" y="6"/>
                      <a:pt x="20" y="6"/>
                    </a:cubicBezTo>
                    <a:cubicBezTo>
                      <a:pt x="21" y="4"/>
                      <a:pt x="21" y="4"/>
                      <a:pt x="21" y="4"/>
                    </a:cubicBezTo>
                    <a:cubicBezTo>
                      <a:pt x="22" y="3"/>
                      <a:pt x="21" y="2"/>
                      <a:pt x="20" y="2"/>
                    </a:cubicBezTo>
                    <a:cubicBezTo>
                      <a:pt x="18" y="1"/>
                      <a:pt x="18" y="1"/>
                      <a:pt x="18" y="1"/>
                    </a:cubicBezTo>
                    <a:cubicBezTo>
                      <a:pt x="17" y="0"/>
                      <a:pt x="16" y="1"/>
                      <a:pt x="15" y="2"/>
                    </a:cubicBezTo>
                    <a:cubicBezTo>
                      <a:pt x="15" y="4"/>
                      <a:pt x="15" y="4"/>
                      <a:pt x="15" y="4"/>
                    </a:cubicBezTo>
                    <a:cubicBezTo>
                      <a:pt x="14" y="4"/>
                      <a:pt x="13" y="4"/>
                      <a:pt x="13" y="4"/>
                    </a:cubicBezTo>
                    <a:cubicBezTo>
                      <a:pt x="12" y="2"/>
                      <a:pt x="12" y="2"/>
                      <a:pt x="12" y="2"/>
                    </a:cubicBezTo>
                    <a:cubicBezTo>
                      <a:pt x="12" y="1"/>
                      <a:pt x="10" y="0"/>
                      <a:pt x="9" y="1"/>
                    </a:cubicBezTo>
                    <a:cubicBezTo>
                      <a:pt x="7" y="2"/>
                      <a:pt x="7" y="2"/>
                      <a:pt x="7" y="2"/>
                    </a:cubicBezTo>
                    <a:cubicBezTo>
                      <a:pt x="6" y="2"/>
                      <a:pt x="6" y="3"/>
                      <a:pt x="6" y="4"/>
                    </a:cubicBezTo>
                    <a:cubicBezTo>
                      <a:pt x="7" y="6"/>
                      <a:pt x="7" y="6"/>
                      <a:pt x="7" y="6"/>
                    </a:cubicBezTo>
                    <a:cubicBezTo>
                      <a:pt x="7" y="6"/>
                      <a:pt x="6" y="7"/>
                      <a:pt x="6" y="7"/>
                    </a:cubicBezTo>
                    <a:cubicBezTo>
                      <a:pt x="4" y="7"/>
                      <a:pt x="4" y="7"/>
                      <a:pt x="4" y="7"/>
                    </a:cubicBezTo>
                    <a:cubicBezTo>
                      <a:pt x="3" y="6"/>
                      <a:pt x="2" y="7"/>
                      <a:pt x="1" y="8"/>
                    </a:cubicBezTo>
                    <a:cubicBezTo>
                      <a:pt x="1" y="10"/>
                      <a:pt x="1" y="10"/>
                      <a:pt x="1" y="10"/>
                    </a:cubicBezTo>
                    <a:cubicBezTo>
                      <a:pt x="0" y="11"/>
                      <a:pt x="1" y="12"/>
                      <a:pt x="2" y="12"/>
                    </a:cubicBezTo>
                    <a:cubicBezTo>
                      <a:pt x="3" y="13"/>
                      <a:pt x="3" y="13"/>
                      <a:pt x="3" y="13"/>
                    </a:cubicBezTo>
                    <a:cubicBezTo>
                      <a:pt x="3" y="14"/>
                      <a:pt x="3" y="15"/>
                      <a:pt x="3" y="15"/>
                    </a:cubicBezTo>
                    <a:cubicBezTo>
                      <a:pt x="2" y="16"/>
                      <a:pt x="2" y="16"/>
                      <a:pt x="2" y="16"/>
                    </a:cubicBezTo>
                    <a:cubicBezTo>
                      <a:pt x="1" y="16"/>
                      <a:pt x="0" y="18"/>
                      <a:pt x="1" y="19"/>
                    </a:cubicBezTo>
                    <a:cubicBezTo>
                      <a:pt x="2" y="21"/>
                      <a:pt x="2" y="21"/>
                      <a:pt x="2" y="21"/>
                    </a:cubicBezTo>
                    <a:cubicBezTo>
                      <a:pt x="2" y="22"/>
                      <a:pt x="3" y="22"/>
                      <a:pt x="4" y="22"/>
                    </a:cubicBezTo>
                    <a:cubicBezTo>
                      <a:pt x="6" y="21"/>
                      <a:pt x="6" y="21"/>
                      <a:pt x="6" y="21"/>
                    </a:cubicBezTo>
                    <a:cubicBezTo>
                      <a:pt x="6" y="21"/>
                      <a:pt x="7" y="22"/>
                      <a:pt x="7" y="22"/>
                    </a:cubicBezTo>
                    <a:cubicBezTo>
                      <a:pt x="7" y="24"/>
                      <a:pt x="7" y="24"/>
                      <a:pt x="7" y="24"/>
                    </a:cubicBezTo>
                    <a:cubicBezTo>
                      <a:pt x="6" y="25"/>
                      <a:pt x="7" y="26"/>
                      <a:pt x="8" y="26"/>
                    </a:cubicBezTo>
                    <a:cubicBezTo>
                      <a:pt x="10" y="27"/>
                      <a:pt x="10" y="27"/>
                      <a:pt x="10" y="27"/>
                    </a:cubicBezTo>
                    <a:cubicBezTo>
                      <a:pt x="11" y="28"/>
                      <a:pt x="12" y="27"/>
                      <a:pt x="12" y="26"/>
                    </a:cubicBezTo>
                    <a:cubicBezTo>
                      <a:pt x="13" y="25"/>
                      <a:pt x="13" y="25"/>
                      <a:pt x="13" y="25"/>
                    </a:cubicBezTo>
                    <a:cubicBezTo>
                      <a:pt x="14" y="25"/>
                      <a:pt x="15" y="25"/>
                      <a:pt x="15" y="24"/>
                    </a:cubicBezTo>
                    <a:cubicBezTo>
                      <a:pt x="16" y="26"/>
                      <a:pt x="16" y="26"/>
                      <a:pt x="16" y="26"/>
                    </a:cubicBezTo>
                    <a:cubicBezTo>
                      <a:pt x="16" y="27"/>
                      <a:pt x="18" y="28"/>
                      <a:pt x="19" y="27"/>
                    </a:cubicBezTo>
                    <a:cubicBezTo>
                      <a:pt x="21" y="26"/>
                      <a:pt x="21" y="26"/>
                      <a:pt x="21" y="26"/>
                    </a:cubicBezTo>
                    <a:cubicBezTo>
                      <a:pt x="21" y="26"/>
                      <a:pt x="22" y="25"/>
                      <a:pt x="22" y="24"/>
                    </a:cubicBezTo>
                    <a:cubicBezTo>
                      <a:pt x="21" y="22"/>
                      <a:pt x="21" y="22"/>
                      <a:pt x="21" y="22"/>
                    </a:cubicBezTo>
                    <a:cubicBezTo>
                      <a:pt x="21" y="21"/>
                      <a:pt x="22" y="21"/>
                      <a:pt x="22" y="20"/>
                    </a:cubicBezTo>
                    <a:cubicBezTo>
                      <a:pt x="24" y="21"/>
                      <a:pt x="24" y="21"/>
                      <a:pt x="24" y="21"/>
                    </a:cubicBezTo>
                    <a:cubicBezTo>
                      <a:pt x="25" y="22"/>
                      <a:pt x="26" y="21"/>
                      <a:pt x="26" y="20"/>
                    </a:cubicBezTo>
                    <a:cubicBezTo>
                      <a:pt x="27" y="18"/>
                      <a:pt x="27" y="18"/>
                      <a:pt x="27" y="18"/>
                    </a:cubicBezTo>
                    <a:cubicBezTo>
                      <a:pt x="28" y="17"/>
                      <a:pt x="27" y="16"/>
                      <a:pt x="26" y="16"/>
                    </a:cubicBezTo>
                    <a:close/>
                    <a:moveTo>
                      <a:pt x="16" y="19"/>
                    </a:moveTo>
                    <a:cubicBezTo>
                      <a:pt x="13" y="20"/>
                      <a:pt x="10" y="19"/>
                      <a:pt x="9" y="16"/>
                    </a:cubicBezTo>
                    <a:cubicBezTo>
                      <a:pt x="8" y="14"/>
                      <a:pt x="9" y="10"/>
                      <a:pt x="12" y="9"/>
                    </a:cubicBezTo>
                    <a:cubicBezTo>
                      <a:pt x="14" y="8"/>
                      <a:pt x="17" y="9"/>
                      <a:pt x="19" y="12"/>
                    </a:cubicBezTo>
                    <a:cubicBezTo>
                      <a:pt x="20" y="15"/>
                      <a:pt x="19" y="18"/>
                      <a:pt x="16" y="19"/>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2" name="任意多边形: 形状 201"/>
              <p:cNvSpPr/>
              <p:nvPr/>
            </p:nvSpPr>
            <p:spPr bwMode="auto">
              <a:xfrm>
                <a:off x="3805" y="2831"/>
                <a:ext cx="52" cy="52"/>
              </a:xfrm>
              <a:custGeom>
                <a:avLst/>
                <a:gdLst>
                  <a:gd name="T0" fmla="*/ 25 w 27"/>
                  <a:gd name="T1" fmla="*/ 15 h 27"/>
                  <a:gd name="T2" fmla="*/ 24 w 27"/>
                  <a:gd name="T3" fmla="*/ 15 h 27"/>
                  <a:gd name="T4" fmla="*/ 23 w 27"/>
                  <a:gd name="T5" fmla="*/ 13 h 27"/>
                  <a:gd name="T6" fmla="*/ 25 w 27"/>
                  <a:gd name="T7" fmla="*/ 12 h 27"/>
                  <a:gd name="T8" fmla="*/ 26 w 27"/>
                  <a:gd name="T9" fmla="*/ 9 h 27"/>
                  <a:gd name="T10" fmla="*/ 26 w 27"/>
                  <a:gd name="T11" fmla="*/ 7 h 27"/>
                  <a:gd name="T12" fmla="*/ 23 w 27"/>
                  <a:gd name="T13" fmla="*/ 6 h 27"/>
                  <a:gd name="T14" fmla="*/ 21 w 27"/>
                  <a:gd name="T15" fmla="*/ 7 h 27"/>
                  <a:gd name="T16" fmla="*/ 20 w 27"/>
                  <a:gd name="T17" fmla="*/ 6 h 27"/>
                  <a:gd name="T18" fmla="*/ 20 w 27"/>
                  <a:gd name="T19" fmla="*/ 4 h 27"/>
                  <a:gd name="T20" fmla="*/ 19 w 27"/>
                  <a:gd name="T21" fmla="*/ 1 h 27"/>
                  <a:gd name="T22" fmla="*/ 17 w 27"/>
                  <a:gd name="T23" fmla="*/ 0 h 27"/>
                  <a:gd name="T24" fmla="*/ 15 w 27"/>
                  <a:gd name="T25" fmla="*/ 2 h 27"/>
                  <a:gd name="T26" fmla="*/ 14 w 27"/>
                  <a:gd name="T27" fmla="*/ 3 h 27"/>
                  <a:gd name="T28" fmla="*/ 12 w 27"/>
                  <a:gd name="T29" fmla="*/ 3 h 27"/>
                  <a:gd name="T30" fmla="*/ 11 w 27"/>
                  <a:gd name="T31" fmla="*/ 2 h 27"/>
                  <a:gd name="T32" fmla="*/ 9 w 27"/>
                  <a:gd name="T33" fmla="*/ 1 h 27"/>
                  <a:gd name="T34" fmla="*/ 7 w 27"/>
                  <a:gd name="T35" fmla="*/ 2 h 27"/>
                  <a:gd name="T36" fmla="*/ 6 w 27"/>
                  <a:gd name="T37" fmla="*/ 4 h 27"/>
                  <a:gd name="T38" fmla="*/ 6 w 27"/>
                  <a:gd name="T39" fmla="*/ 6 h 27"/>
                  <a:gd name="T40" fmla="*/ 5 w 27"/>
                  <a:gd name="T41" fmla="*/ 7 h 27"/>
                  <a:gd name="T42" fmla="*/ 3 w 27"/>
                  <a:gd name="T43" fmla="*/ 7 h 27"/>
                  <a:gd name="T44" fmla="*/ 1 w 27"/>
                  <a:gd name="T45" fmla="*/ 8 h 27"/>
                  <a:gd name="T46" fmla="*/ 0 w 27"/>
                  <a:gd name="T47" fmla="*/ 10 h 27"/>
                  <a:gd name="T48" fmla="*/ 1 w 27"/>
                  <a:gd name="T49" fmla="*/ 12 h 27"/>
                  <a:gd name="T50" fmla="*/ 3 w 27"/>
                  <a:gd name="T51" fmla="*/ 13 h 27"/>
                  <a:gd name="T52" fmla="*/ 3 w 27"/>
                  <a:gd name="T53" fmla="*/ 15 h 27"/>
                  <a:gd name="T54" fmla="*/ 1 w 27"/>
                  <a:gd name="T55" fmla="*/ 16 h 27"/>
                  <a:gd name="T56" fmla="*/ 0 w 27"/>
                  <a:gd name="T57" fmla="*/ 18 h 27"/>
                  <a:gd name="T58" fmla="*/ 1 w 27"/>
                  <a:gd name="T59" fmla="*/ 20 h 27"/>
                  <a:gd name="T60" fmla="*/ 4 w 27"/>
                  <a:gd name="T61" fmla="*/ 21 h 27"/>
                  <a:gd name="T62" fmla="*/ 5 w 27"/>
                  <a:gd name="T63" fmla="*/ 21 h 27"/>
                  <a:gd name="T64" fmla="*/ 7 w 27"/>
                  <a:gd name="T65" fmla="*/ 22 h 27"/>
                  <a:gd name="T66" fmla="*/ 6 w 27"/>
                  <a:gd name="T67" fmla="*/ 24 h 27"/>
                  <a:gd name="T68" fmla="*/ 7 w 27"/>
                  <a:gd name="T69" fmla="*/ 26 h 27"/>
                  <a:gd name="T70" fmla="*/ 9 w 27"/>
                  <a:gd name="T71" fmla="*/ 27 h 27"/>
                  <a:gd name="T72" fmla="*/ 12 w 27"/>
                  <a:gd name="T73" fmla="*/ 26 h 27"/>
                  <a:gd name="T74" fmla="*/ 12 w 27"/>
                  <a:gd name="T75" fmla="*/ 24 h 27"/>
                  <a:gd name="T76" fmla="*/ 15 w 27"/>
                  <a:gd name="T77" fmla="*/ 24 h 27"/>
                  <a:gd name="T78" fmla="*/ 15 w 27"/>
                  <a:gd name="T79" fmla="*/ 26 h 27"/>
                  <a:gd name="T80" fmla="*/ 18 w 27"/>
                  <a:gd name="T81" fmla="*/ 27 h 27"/>
                  <a:gd name="T82" fmla="*/ 20 w 27"/>
                  <a:gd name="T83" fmla="*/ 26 h 27"/>
                  <a:gd name="T84" fmla="*/ 21 w 27"/>
                  <a:gd name="T85" fmla="*/ 23 h 27"/>
                  <a:gd name="T86" fmla="*/ 20 w 27"/>
                  <a:gd name="T87" fmla="*/ 22 h 27"/>
                  <a:gd name="T88" fmla="*/ 21 w 27"/>
                  <a:gd name="T89" fmla="*/ 20 h 27"/>
                  <a:gd name="T90" fmla="*/ 23 w 27"/>
                  <a:gd name="T91" fmla="*/ 21 h 27"/>
                  <a:gd name="T92" fmla="*/ 26 w 27"/>
                  <a:gd name="T93" fmla="*/ 20 h 27"/>
                  <a:gd name="T94" fmla="*/ 27 w 27"/>
                  <a:gd name="T95" fmla="*/ 18 h 27"/>
                  <a:gd name="T96" fmla="*/ 25 w 27"/>
                  <a:gd name="T97" fmla="*/ 15 h 27"/>
                  <a:gd name="T98" fmla="*/ 15 w 27"/>
                  <a:gd name="T99" fmla="*/ 19 h 27"/>
                  <a:gd name="T100" fmla="*/ 8 w 27"/>
                  <a:gd name="T101" fmla="*/ 16 h 27"/>
                  <a:gd name="T102" fmla="*/ 11 w 27"/>
                  <a:gd name="T103" fmla="*/ 9 h 27"/>
                  <a:gd name="T104" fmla="*/ 18 w 27"/>
                  <a:gd name="T105" fmla="*/ 12 h 27"/>
                  <a:gd name="T106" fmla="*/ 15 w 27"/>
                  <a:gd name="T10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 h="27">
                    <a:moveTo>
                      <a:pt x="25" y="15"/>
                    </a:moveTo>
                    <a:cubicBezTo>
                      <a:pt x="24" y="15"/>
                      <a:pt x="24" y="15"/>
                      <a:pt x="24" y="15"/>
                    </a:cubicBezTo>
                    <a:cubicBezTo>
                      <a:pt x="24" y="14"/>
                      <a:pt x="24" y="13"/>
                      <a:pt x="23" y="13"/>
                    </a:cubicBezTo>
                    <a:cubicBezTo>
                      <a:pt x="25" y="12"/>
                      <a:pt x="25" y="12"/>
                      <a:pt x="25" y="12"/>
                    </a:cubicBezTo>
                    <a:cubicBezTo>
                      <a:pt x="26" y="11"/>
                      <a:pt x="27" y="10"/>
                      <a:pt x="26" y="9"/>
                    </a:cubicBezTo>
                    <a:cubicBezTo>
                      <a:pt x="26" y="7"/>
                      <a:pt x="26" y="7"/>
                      <a:pt x="26" y="7"/>
                    </a:cubicBezTo>
                    <a:cubicBezTo>
                      <a:pt x="25" y="6"/>
                      <a:pt x="24" y="6"/>
                      <a:pt x="23" y="6"/>
                    </a:cubicBezTo>
                    <a:cubicBezTo>
                      <a:pt x="21" y="7"/>
                      <a:pt x="21" y="7"/>
                      <a:pt x="21" y="7"/>
                    </a:cubicBezTo>
                    <a:cubicBezTo>
                      <a:pt x="21" y="7"/>
                      <a:pt x="20" y="6"/>
                      <a:pt x="20" y="6"/>
                    </a:cubicBezTo>
                    <a:cubicBezTo>
                      <a:pt x="20" y="4"/>
                      <a:pt x="20" y="4"/>
                      <a:pt x="20" y="4"/>
                    </a:cubicBezTo>
                    <a:cubicBezTo>
                      <a:pt x="21" y="3"/>
                      <a:pt x="20" y="2"/>
                      <a:pt x="19" y="1"/>
                    </a:cubicBezTo>
                    <a:cubicBezTo>
                      <a:pt x="17" y="0"/>
                      <a:pt x="17" y="0"/>
                      <a:pt x="17" y="0"/>
                    </a:cubicBezTo>
                    <a:cubicBezTo>
                      <a:pt x="16" y="0"/>
                      <a:pt x="15" y="1"/>
                      <a:pt x="15" y="2"/>
                    </a:cubicBezTo>
                    <a:cubicBezTo>
                      <a:pt x="14" y="3"/>
                      <a:pt x="14" y="3"/>
                      <a:pt x="14" y="3"/>
                    </a:cubicBezTo>
                    <a:cubicBezTo>
                      <a:pt x="13" y="3"/>
                      <a:pt x="13" y="3"/>
                      <a:pt x="12" y="3"/>
                    </a:cubicBezTo>
                    <a:cubicBezTo>
                      <a:pt x="11" y="2"/>
                      <a:pt x="11" y="2"/>
                      <a:pt x="11" y="2"/>
                    </a:cubicBezTo>
                    <a:cubicBezTo>
                      <a:pt x="11" y="1"/>
                      <a:pt x="10" y="0"/>
                      <a:pt x="9" y="1"/>
                    </a:cubicBezTo>
                    <a:cubicBezTo>
                      <a:pt x="7" y="2"/>
                      <a:pt x="7" y="2"/>
                      <a:pt x="7" y="2"/>
                    </a:cubicBezTo>
                    <a:cubicBezTo>
                      <a:pt x="6" y="2"/>
                      <a:pt x="5" y="3"/>
                      <a:pt x="6" y="4"/>
                    </a:cubicBezTo>
                    <a:cubicBezTo>
                      <a:pt x="6" y="6"/>
                      <a:pt x="6" y="6"/>
                      <a:pt x="6" y="6"/>
                    </a:cubicBezTo>
                    <a:cubicBezTo>
                      <a:pt x="6" y="6"/>
                      <a:pt x="5" y="7"/>
                      <a:pt x="5" y="7"/>
                    </a:cubicBezTo>
                    <a:cubicBezTo>
                      <a:pt x="3" y="7"/>
                      <a:pt x="3" y="7"/>
                      <a:pt x="3" y="7"/>
                    </a:cubicBezTo>
                    <a:cubicBezTo>
                      <a:pt x="2" y="6"/>
                      <a:pt x="1" y="7"/>
                      <a:pt x="1" y="8"/>
                    </a:cubicBezTo>
                    <a:cubicBezTo>
                      <a:pt x="0" y="10"/>
                      <a:pt x="0" y="10"/>
                      <a:pt x="0" y="10"/>
                    </a:cubicBezTo>
                    <a:cubicBezTo>
                      <a:pt x="0" y="11"/>
                      <a:pt x="0" y="12"/>
                      <a:pt x="1" y="12"/>
                    </a:cubicBezTo>
                    <a:cubicBezTo>
                      <a:pt x="3" y="13"/>
                      <a:pt x="3" y="13"/>
                      <a:pt x="3" y="13"/>
                    </a:cubicBezTo>
                    <a:cubicBezTo>
                      <a:pt x="3" y="14"/>
                      <a:pt x="3" y="14"/>
                      <a:pt x="3" y="15"/>
                    </a:cubicBezTo>
                    <a:cubicBezTo>
                      <a:pt x="1" y="16"/>
                      <a:pt x="1" y="16"/>
                      <a:pt x="1" y="16"/>
                    </a:cubicBezTo>
                    <a:cubicBezTo>
                      <a:pt x="0" y="16"/>
                      <a:pt x="0" y="17"/>
                      <a:pt x="0" y="18"/>
                    </a:cubicBezTo>
                    <a:cubicBezTo>
                      <a:pt x="1" y="20"/>
                      <a:pt x="1" y="20"/>
                      <a:pt x="1" y="20"/>
                    </a:cubicBezTo>
                    <a:cubicBezTo>
                      <a:pt x="1" y="21"/>
                      <a:pt x="3" y="22"/>
                      <a:pt x="4" y="21"/>
                    </a:cubicBezTo>
                    <a:cubicBezTo>
                      <a:pt x="5" y="21"/>
                      <a:pt x="5" y="21"/>
                      <a:pt x="5" y="21"/>
                    </a:cubicBezTo>
                    <a:cubicBezTo>
                      <a:pt x="6" y="21"/>
                      <a:pt x="6" y="22"/>
                      <a:pt x="7" y="22"/>
                    </a:cubicBezTo>
                    <a:cubicBezTo>
                      <a:pt x="6" y="24"/>
                      <a:pt x="6" y="24"/>
                      <a:pt x="6" y="24"/>
                    </a:cubicBezTo>
                    <a:cubicBezTo>
                      <a:pt x="6" y="25"/>
                      <a:pt x="6" y="26"/>
                      <a:pt x="7" y="26"/>
                    </a:cubicBezTo>
                    <a:cubicBezTo>
                      <a:pt x="9" y="27"/>
                      <a:pt x="9" y="27"/>
                      <a:pt x="9" y="27"/>
                    </a:cubicBezTo>
                    <a:cubicBezTo>
                      <a:pt x="10" y="27"/>
                      <a:pt x="11" y="27"/>
                      <a:pt x="12" y="26"/>
                    </a:cubicBezTo>
                    <a:cubicBezTo>
                      <a:pt x="12" y="24"/>
                      <a:pt x="12" y="24"/>
                      <a:pt x="12" y="24"/>
                    </a:cubicBezTo>
                    <a:cubicBezTo>
                      <a:pt x="13" y="24"/>
                      <a:pt x="14" y="24"/>
                      <a:pt x="15" y="24"/>
                    </a:cubicBezTo>
                    <a:cubicBezTo>
                      <a:pt x="15" y="26"/>
                      <a:pt x="15" y="26"/>
                      <a:pt x="15" y="26"/>
                    </a:cubicBezTo>
                    <a:cubicBezTo>
                      <a:pt x="16" y="27"/>
                      <a:pt x="17" y="27"/>
                      <a:pt x="18" y="27"/>
                    </a:cubicBezTo>
                    <a:cubicBezTo>
                      <a:pt x="20" y="26"/>
                      <a:pt x="20" y="26"/>
                      <a:pt x="20" y="26"/>
                    </a:cubicBezTo>
                    <a:cubicBezTo>
                      <a:pt x="21" y="26"/>
                      <a:pt x="21" y="24"/>
                      <a:pt x="21" y="23"/>
                    </a:cubicBezTo>
                    <a:cubicBezTo>
                      <a:pt x="20" y="22"/>
                      <a:pt x="20" y="22"/>
                      <a:pt x="20" y="22"/>
                    </a:cubicBezTo>
                    <a:cubicBezTo>
                      <a:pt x="21" y="21"/>
                      <a:pt x="21" y="21"/>
                      <a:pt x="21" y="20"/>
                    </a:cubicBezTo>
                    <a:cubicBezTo>
                      <a:pt x="23" y="21"/>
                      <a:pt x="23" y="21"/>
                      <a:pt x="23" y="21"/>
                    </a:cubicBezTo>
                    <a:cubicBezTo>
                      <a:pt x="24" y="21"/>
                      <a:pt x="25" y="21"/>
                      <a:pt x="26" y="20"/>
                    </a:cubicBezTo>
                    <a:cubicBezTo>
                      <a:pt x="27" y="18"/>
                      <a:pt x="27" y="18"/>
                      <a:pt x="27" y="18"/>
                    </a:cubicBezTo>
                    <a:cubicBezTo>
                      <a:pt x="27" y="17"/>
                      <a:pt x="26" y="16"/>
                      <a:pt x="25" y="15"/>
                    </a:cubicBezTo>
                    <a:close/>
                    <a:moveTo>
                      <a:pt x="15" y="19"/>
                    </a:moveTo>
                    <a:cubicBezTo>
                      <a:pt x="13" y="20"/>
                      <a:pt x="9" y="19"/>
                      <a:pt x="8" y="16"/>
                    </a:cubicBezTo>
                    <a:cubicBezTo>
                      <a:pt x="7" y="13"/>
                      <a:pt x="8" y="10"/>
                      <a:pt x="11" y="9"/>
                    </a:cubicBezTo>
                    <a:cubicBezTo>
                      <a:pt x="14" y="8"/>
                      <a:pt x="17" y="9"/>
                      <a:pt x="18" y="12"/>
                    </a:cubicBezTo>
                    <a:cubicBezTo>
                      <a:pt x="19" y="14"/>
                      <a:pt x="18" y="17"/>
                      <a:pt x="15" y="19"/>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3" name="任意多边形: 形状 202"/>
              <p:cNvSpPr/>
              <p:nvPr/>
            </p:nvSpPr>
            <p:spPr bwMode="auto">
              <a:xfrm>
                <a:off x="4690" y="3161"/>
                <a:ext cx="65" cy="65"/>
              </a:xfrm>
              <a:custGeom>
                <a:avLst/>
                <a:gdLst>
                  <a:gd name="T0" fmla="*/ 31 w 33"/>
                  <a:gd name="T1" fmla="*/ 18 h 33"/>
                  <a:gd name="T2" fmla="*/ 29 w 33"/>
                  <a:gd name="T3" fmla="*/ 18 h 33"/>
                  <a:gd name="T4" fmla="*/ 28 w 33"/>
                  <a:gd name="T5" fmla="*/ 15 h 33"/>
                  <a:gd name="T6" fmla="*/ 31 w 33"/>
                  <a:gd name="T7" fmla="*/ 14 h 33"/>
                  <a:gd name="T8" fmla="*/ 32 w 33"/>
                  <a:gd name="T9" fmla="*/ 11 h 33"/>
                  <a:gd name="T10" fmla="*/ 31 w 33"/>
                  <a:gd name="T11" fmla="*/ 9 h 33"/>
                  <a:gd name="T12" fmla="*/ 28 w 33"/>
                  <a:gd name="T13" fmla="*/ 8 h 33"/>
                  <a:gd name="T14" fmla="*/ 26 w 33"/>
                  <a:gd name="T15" fmla="*/ 9 h 33"/>
                  <a:gd name="T16" fmla="*/ 24 w 33"/>
                  <a:gd name="T17" fmla="*/ 7 h 33"/>
                  <a:gd name="T18" fmla="*/ 25 w 33"/>
                  <a:gd name="T19" fmla="*/ 5 h 33"/>
                  <a:gd name="T20" fmla="*/ 23 w 33"/>
                  <a:gd name="T21" fmla="*/ 2 h 33"/>
                  <a:gd name="T22" fmla="*/ 21 w 33"/>
                  <a:gd name="T23" fmla="*/ 1 h 33"/>
                  <a:gd name="T24" fmla="*/ 18 w 33"/>
                  <a:gd name="T25" fmla="*/ 2 h 33"/>
                  <a:gd name="T26" fmla="*/ 17 w 33"/>
                  <a:gd name="T27" fmla="*/ 4 h 33"/>
                  <a:gd name="T28" fmla="*/ 15 w 33"/>
                  <a:gd name="T29" fmla="*/ 4 h 33"/>
                  <a:gd name="T30" fmla="*/ 14 w 33"/>
                  <a:gd name="T31" fmla="*/ 2 h 33"/>
                  <a:gd name="T32" fmla="*/ 11 w 33"/>
                  <a:gd name="T33" fmla="*/ 1 h 33"/>
                  <a:gd name="T34" fmla="*/ 8 w 33"/>
                  <a:gd name="T35" fmla="*/ 2 h 33"/>
                  <a:gd name="T36" fmla="*/ 7 w 33"/>
                  <a:gd name="T37" fmla="*/ 5 h 33"/>
                  <a:gd name="T38" fmla="*/ 8 w 33"/>
                  <a:gd name="T39" fmla="*/ 7 h 33"/>
                  <a:gd name="T40" fmla="*/ 6 w 33"/>
                  <a:gd name="T41" fmla="*/ 9 h 33"/>
                  <a:gd name="T42" fmla="*/ 4 w 33"/>
                  <a:gd name="T43" fmla="*/ 8 h 33"/>
                  <a:gd name="T44" fmla="*/ 1 w 33"/>
                  <a:gd name="T45" fmla="*/ 9 h 33"/>
                  <a:gd name="T46" fmla="*/ 0 w 33"/>
                  <a:gd name="T47" fmla="*/ 12 h 33"/>
                  <a:gd name="T48" fmla="*/ 2 w 33"/>
                  <a:gd name="T49" fmla="*/ 15 h 33"/>
                  <a:gd name="T50" fmla="*/ 4 w 33"/>
                  <a:gd name="T51" fmla="*/ 16 h 33"/>
                  <a:gd name="T52" fmla="*/ 4 w 33"/>
                  <a:gd name="T53" fmla="*/ 18 h 33"/>
                  <a:gd name="T54" fmla="*/ 2 w 33"/>
                  <a:gd name="T55" fmla="*/ 19 h 33"/>
                  <a:gd name="T56" fmla="*/ 1 w 33"/>
                  <a:gd name="T57" fmla="*/ 22 h 33"/>
                  <a:gd name="T58" fmla="*/ 2 w 33"/>
                  <a:gd name="T59" fmla="*/ 24 h 33"/>
                  <a:gd name="T60" fmla="*/ 5 w 33"/>
                  <a:gd name="T61" fmla="*/ 26 h 33"/>
                  <a:gd name="T62" fmla="*/ 7 w 33"/>
                  <a:gd name="T63" fmla="*/ 25 h 33"/>
                  <a:gd name="T64" fmla="*/ 8 w 33"/>
                  <a:gd name="T65" fmla="*/ 27 h 33"/>
                  <a:gd name="T66" fmla="*/ 8 w 33"/>
                  <a:gd name="T67" fmla="*/ 29 h 33"/>
                  <a:gd name="T68" fmla="*/ 9 w 33"/>
                  <a:gd name="T69" fmla="*/ 32 h 33"/>
                  <a:gd name="T70" fmla="*/ 11 w 33"/>
                  <a:gd name="T71" fmla="*/ 32 h 33"/>
                  <a:gd name="T72" fmla="*/ 14 w 33"/>
                  <a:gd name="T73" fmla="*/ 31 h 33"/>
                  <a:gd name="T74" fmla="*/ 15 w 33"/>
                  <a:gd name="T75" fmla="*/ 29 h 33"/>
                  <a:gd name="T76" fmla="*/ 18 w 33"/>
                  <a:gd name="T77" fmla="*/ 29 h 33"/>
                  <a:gd name="T78" fmla="*/ 19 w 33"/>
                  <a:gd name="T79" fmla="*/ 31 h 33"/>
                  <a:gd name="T80" fmla="*/ 22 w 33"/>
                  <a:gd name="T81" fmla="*/ 32 h 33"/>
                  <a:gd name="T82" fmla="*/ 24 w 33"/>
                  <a:gd name="T83" fmla="*/ 31 h 33"/>
                  <a:gd name="T84" fmla="*/ 25 w 33"/>
                  <a:gd name="T85" fmla="*/ 28 h 33"/>
                  <a:gd name="T86" fmla="*/ 24 w 33"/>
                  <a:gd name="T87" fmla="*/ 26 h 33"/>
                  <a:gd name="T88" fmla="*/ 26 w 33"/>
                  <a:gd name="T89" fmla="*/ 24 h 33"/>
                  <a:gd name="T90" fmla="*/ 28 w 33"/>
                  <a:gd name="T91" fmla="*/ 25 h 33"/>
                  <a:gd name="T92" fmla="*/ 31 w 33"/>
                  <a:gd name="T93" fmla="*/ 24 h 33"/>
                  <a:gd name="T94" fmla="*/ 32 w 33"/>
                  <a:gd name="T95" fmla="*/ 21 h 33"/>
                  <a:gd name="T96" fmla="*/ 31 w 33"/>
                  <a:gd name="T97" fmla="*/ 18 h 33"/>
                  <a:gd name="T98" fmla="*/ 19 w 33"/>
                  <a:gd name="T99" fmla="*/ 22 h 33"/>
                  <a:gd name="T100" fmla="*/ 10 w 33"/>
                  <a:gd name="T101" fmla="*/ 19 h 33"/>
                  <a:gd name="T102" fmla="*/ 14 w 33"/>
                  <a:gd name="T103" fmla="*/ 11 h 33"/>
                  <a:gd name="T104" fmla="*/ 22 w 33"/>
                  <a:gd name="T105" fmla="*/ 14 h 33"/>
                  <a:gd name="T106" fmla="*/ 19 w 33"/>
                  <a:gd name="T107" fmla="*/ 2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 h="33">
                    <a:moveTo>
                      <a:pt x="31" y="18"/>
                    </a:moveTo>
                    <a:cubicBezTo>
                      <a:pt x="29" y="18"/>
                      <a:pt x="29" y="18"/>
                      <a:pt x="29" y="18"/>
                    </a:cubicBezTo>
                    <a:cubicBezTo>
                      <a:pt x="29" y="17"/>
                      <a:pt x="29" y="16"/>
                      <a:pt x="28" y="15"/>
                    </a:cubicBezTo>
                    <a:cubicBezTo>
                      <a:pt x="31" y="14"/>
                      <a:pt x="31" y="14"/>
                      <a:pt x="31" y="14"/>
                    </a:cubicBezTo>
                    <a:cubicBezTo>
                      <a:pt x="32" y="14"/>
                      <a:pt x="32" y="12"/>
                      <a:pt x="32" y="11"/>
                    </a:cubicBezTo>
                    <a:cubicBezTo>
                      <a:pt x="31" y="9"/>
                      <a:pt x="31" y="9"/>
                      <a:pt x="31" y="9"/>
                    </a:cubicBezTo>
                    <a:cubicBezTo>
                      <a:pt x="30" y="8"/>
                      <a:pt x="29" y="7"/>
                      <a:pt x="28" y="8"/>
                    </a:cubicBezTo>
                    <a:cubicBezTo>
                      <a:pt x="26" y="9"/>
                      <a:pt x="26" y="9"/>
                      <a:pt x="26" y="9"/>
                    </a:cubicBezTo>
                    <a:cubicBezTo>
                      <a:pt x="25" y="8"/>
                      <a:pt x="25" y="8"/>
                      <a:pt x="24" y="7"/>
                    </a:cubicBezTo>
                    <a:cubicBezTo>
                      <a:pt x="25" y="5"/>
                      <a:pt x="25" y="5"/>
                      <a:pt x="25" y="5"/>
                    </a:cubicBezTo>
                    <a:cubicBezTo>
                      <a:pt x="25" y="4"/>
                      <a:pt x="25" y="2"/>
                      <a:pt x="23" y="2"/>
                    </a:cubicBezTo>
                    <a:cubicBezTo>
                      <a:pt x="21" y="1"/>
                      <a:pt x="21" y="1"/>
                      <a:pt x="21" y="1"/>
                    </a:cubicBezTo>
                    <a:cubicBezTo>
                      <a:pt x="20" y="0"/>
                      <a:pt x="19" y="1"/>
                      <a:pt x="18" y="2"/>
                    </a:cubicBezTo>
                    <a:cubicBezTo>
                      <a:pt x="17" y="4"/>
                      <a:pt x="17" y="4"/>
                      <a:pt x="17" y="4"/>
                    </a:cubicBezTo>
                    <a:cubicBezTo>
                      <a:pt x="16" y="4"/>
                      <a:pt x="16" y="4"/>
                      <a:pt x="15" y="4"/>
                    </a:cubicBezTo>
                    <a:cubicBezTo>
                      <a:pt x="14" y="2"/>
                      <a:pt x="14" y="2"/>
                      <a:pt x="14" y="2"/>
                    </a:cubicBezTo>
                    <a:cubicBezTo>
                      <a:pt x="13" y="1"/>
                      <a:pt x="12" y="1"/>
                      <a:pt x="11" y="1"/>
                    </a:cubicBezTo>
                    <a:cubicBezTo>
                      <a:pt x="8" y="2"/>
                      <a:pt x="8" y="2"/>
                      <a:pt x="8" y="2"/>
                    </a:cubicBezTo>
                    <a:cubicBezTo>
                      <a:pt x="7" y="3"/>
                      <a:pt x="7" y="4"/>
                      <a:pt x="7" y="5"/>
                    </a:cubicBezTo>
                    <a:cubicBezTo>
                      <a:pt x="8" y="7"/>
                      <a:pt x="8" y="7"/>
                      <a:pt x="8" y="7"/>
                    </a:cubicBezTo>
                    <a:cubicBezTo>
                      <a:pt x="7" y="8"/>
                      <a:pt x="7" y="8"/>
                      <a:pt x="6" y="9"/>
                    </a:cubicBezTo>
                    <a:cubicBezTo>
                      <a:pt x="4" y="8"/>
                      <a:pt x="4" y="8"/>
                      <a:pt x="4" y="8"/>
                    </a:cubicBezTo>
                    <a:cubicBezTo>
                      <a:pt x="3" y="8"/>
                      <a:pt x="2" y="8"/>
                      <a:pt x="1" y="9"/>
                    </a:cubicBezTo>
                    <a:cubicBezTo>
                      <a:pt x="0" y="12"/>
                      <a:pt x="0" y="12"/>
                      <a:pt x="0" y="12"/>
                    </a:cubicBezTo>
                    <a:cubicBezTo>
                      <a:pt x="0" y="13"/>
                      <a:pt x="1" y="14"/>
                      <a:pt x="2" y="15"/>
                    </a:cubicBezTo>
                    <a:cubicBezTo>
                      <a:pt x="4" y="16"/>
                      <a:pt x="4" y="16"/>
                      <a:pt x="4" y="16"/>
                    </a:cubicBezTo>
                    <a:cubicBezTo>
                      <a:pt x="3" y="16"/>
                      <a:pt x="4" y="17"/>
                      <a:pt x="4" y="18"/>
                    </a:cubicBezTo>
                    <a:cubicBezTo>
                      <a:pt x="2" y="19"/>
                      <a:pt x="2" y="19"/>
                      <a:pt x="2" y="19"/>
                    </a:cubicBezTo>
                    <a:cubicBezTo>
                      <a:pt x="1" y="20"/>
                      <a:pt x="0" y="21"/>
                      <a:pt x="1" y="22"/>
                    </a:cubicBezTo>
                    <a:cubicBezTo>
                      <a:pt x="2" y="24"/>
                      <a:pt x="2" y="24"/>
                      <a:pt x="2" y="24"/>
                    </a:cubicBezTo>
                    <a:cubicBezTo>
                      <a:pt x="2" y="26"/>
                      <a:pt x="4" y="26"/>
                      <a:pt x="5" y="26"/>
                    </a:cubicBezTo>
                    <a:cubicBezTo>
                      <a:pt x="7" y="25"/>
                      <a:pt x="7" y="25"/>
                      <a:pt x="7" y="25"/>
                    </a:cubicBezTo>
                    <a:cubicBezTo>
                      <a:pt x="7" y="26"/>
                      <a:pt x="8" y="26"/>
                      <a:pt x="8" y="27"/>
                    </a:cubicBezTo>
                    <a:cubicBezTo>
                      <a:pt x="8" y="29"/>
                      <a:pt x="8" y="29"/>
                      <a:pt x="8" y="29"/>
                    </a:cubicBezTo>
                    <a:cubicBezTo>
                      <a:pt x="7" y="30"/>
                      <a:pt x="8" y="31"/>
                      <a:pt x="9" y="32"/>
                    </a:cubicBezTo>
                    <a:cubicBezTo>
                      <a:pt x="11" y="32"/>
                      <a:pt x="11" y="32"/>
                      <a:pt x="11" y="32"/>
                    </a:cubicBezTo>
                    <a:cubicBezTo>
                      <a:pt x="13" y="33"/>
                      <a:pt x="14" y="32"/>
                      <a:pt x="14" y="31"/>
                    </a:cubicBezTo>
                    <a:cubicBezTo>
                      <a:pt x="15" y="29"/>
                      <a:pt x="15" y="29"/>
                      <a:pt x="15" y="29"/>
                    </a:cubicBezTo>
                    <a:cubicBezTo>
                      <a:pt x="16" y="29"/>
                      <a:pt x="17" y="29"/>
                      <a:pt x="18" y="29"/>
                    </a:cubicBezTo>
                    <a:cubicBezTo>
                      <a:pt x="19" y="31"/>
                      <a:pt x="19" y="31"/>
                      <a:pt x="19" y="31"/>
                    </a:cubicBezTo>
                    <a:cubicBezTo>
                      <a:pt x="19" y="32"/>
                      <a:pt x="21" y="33"/>
                      <a:pt x="22" y="32"/>
                    </a:cubicBezTo>
                    <a:cubicBezTo>
                      <a:pt x="24" y="31"/>
                      <a:pt x="24" y="31"/>
                      <a:pt x="24" y="31"/>
                    </a:cubicBezTo>
                    <a:cubicBezTo>
                      <a:pt x="25" y="31"/>
                      <a:pt x="26" y="29"/>
                      <a:pt x="25" y="28"/>
                    </a:cubicBezTo>
                    <a:cubicBezTo>
                      <a:pt x="24" y="26"/>
                      <a:pt x="24" y="26"/>
                      <a:pt x="24" y="26"/>
                    </a:cubicBezTo>
                    <a:cubicBezTo>
                      <a:pt x="25" y="26"/>
                      <a:pt x="25" y="25"/>
                      <a:pt x="26" y="24"/>
                    </a:cubicBezTo>
                    <a:cubicBezTo>
                      <a:pt x="28" y="25"/>
                      <a:pt x="28" y="25"/>
                      <a:pt x="28" y="25"/>
                    </a:cubicBezTo>
                    <a:cubicBezTo>
                      <a:pt x="29" y="26"/>
                      <a:pt x="31" y="25"/>
                      <a:pt x="31" y="24"/>
                    </a:cubicBezTo>
                    <a:cubicBezTo>
                      <a:pt x="32" y="21"/>
                      <a:pt x="32" y="21"/>
                      <a:pt x="32" y="21"/>
                    </a:cubicBezTo>
                    <a:cubicBezTo>
                      <a:pt x="33" y="20"/>
                      <a:pt x="32" y="19"/>
                      <a:pt x="31" y="18"/>
                    </a:cubicBezTo>
                    <a:close/>
                    <a:moveTo>
                      <a:pt x="19" y="22"/>
                    </a:moveTo>
                    <a:cubicBezTo>
                      <a:pt x="15" y="24"/>
                      <a:pt x="12" y="22"/>
                      <a:pt x="10" y="19"/>
                    </a:cubicBezTo>
                    <a:cubicBezTo>
                      <a:pt x="9" y="16"/>
                      <a:pt x="10" y="12"/>
                      <a:pt x="14" y="11"/>
                    </a:cubicBezTo>
                    <a:cubicBezTo>
                      <a:pt x="17" y="10"/>
                      <a:pt x="20" y="11"/>
                      <a:pt x="22" y="14"/>
                    </a:cubicBezTo>
                    <a:cubicBezTo>
                      <a:pt x="23" y="17"/>
                      <a:pt x="22" y="21"/>
                      <a:pt x="19" y="22"/>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4" name="任意多边形: 形状 203"/>
              <p:cNvSpPr/>
              <p:nvPr/>
            </p:nvSpPr>
            <p:spPr bwMode="auto">
              <a:xfrm>
                <a:off x="4749" y="1730"/>
                <a:ext cx="53" cy="53"/>
              </a:xfrm>
              <a:custGeom>
                <a:avLst/>
                <a:gdLst>
                  <a:gd name="T0" fmla="*/ 26 w 27"/>
                  <a:gd name="T1" fmla="*/ 15 h 27"/>
                  <a:gd name="T2" fmla="*/ 24 w 27"/>
                  <a:gd name="T3" fmla="*/ 14 h 27"/>
                  <a:gd name="T4" fmla="*/ 24 w 27"/>
                  <a:gd name="T5" fmla="*/ 12 h 27"/>
                  <a:gd name="T6" fmla="*/ 26 w 27"/>
                  <a:gd name="T7" fmla="*/ 11 h 27"/>
                  <a:gd name="T8" fmla="*/ 27 w 27"/>
                  <a:gd name="T9" fmla="*/ 9 h 27"/>
                  <a:gd name="T10" fmla="*/ 26 w 27"/>
                  <a:gd name="T11" fmla="*/ 7 h 27"/>
                  <a:gd name="T12" fmla="*/ 23 w 27"/>
                  <a:gd name="T13" fmla="*/ 6 h 27"/>
                  <a:gd name="T14" fmla="*/ 21 w 27"/>
                  <a:gd name="T15" fmla="*/ 7 h 27"/>
                  <a:gd name="T16" fmla="*/ 20 w 27"/>
                  <a:gd name="T17" fmla="*/ 5 h 27"/>
                  <a:gd name="T18" fmla="*/ 21 w 27"/>
                  <a:gd name="T19" fmla="*/ 3 h 27"/>
                  <a:gd name="T20" fmla="*/ 20 w 27"/>
                  <a:gd name="T21" fmla="*/ 1 h 27"/>
                  <a:gd name="T22" fmla="*/ 18 w 27"/>
                  <a:gd name="T23" fmla="*/ 0 h 27"/>
                  <a:gd name="T24" fmla="*/ 15 w 27"/>
                  <a:gd name="T25" fmla="*/ 1 h 27"/>
                  <a:gd name="T26" fmla="*/ 14 w 27"/>
                  <a:gd name="T27" fmla="*/ 3 h 27"/>
                  <a:gd name="T28" fmla="*/ 12 w 27"/>
                  <a:gd name="T29" fmla="*/ 3 h 27"/>
                  <a:gd name="T30" fmla="*/ 12 w 27"/>
                  <a:gd name="T31" fmla="*/ 1 h 27"/>
                  <a:gd name="T32" fmla="*/ 9 w 27"/>
                  <a:gd name="T33" fmla="*/ 0 h 27"/>
                  <a:gd name="T34" fmla="*/ 7 w 27"/>
                  <a:gd name="T35" fmla="*/ 1 h 27"/>
                  <a:gd name="T36" fmla="*/ 6 w 27"/>
                  <a:gd name="T37" fmla="*/ 4 h 27"/>
                  <a:gd name="T38" fmla="*/ 7 w 27"/>
                  <a:gd name="T39" fmla="*/ 5 h 27"/>
                  <a:gd name="T40" fmla="*/ 5 w 27"/>
                  <a:gd name="T41" fmla="*/ 7 h 27"/>
                  <a:gd name="T42" fmla="*/ 4 w 27"/>
                  <a:gd name="T43" fmla="*/ 6 h 27"/>
                  <a:gd name="T44" fmla="*/ 1 w 27"/>
                  <a:gd name="T45" fmla="*/ 7 h 27"/>
                  <a:gd name="T46" fmla="*/ 0 w 27"/>
                  <a:gd name="T47" fmla="*/ 9 h 27"/>
                  <a:gd name="T48" fmla="*/ 1 w 27"/>
                  <a:gd name="T49" fmla="*/ 12 h 27"/>
                  <a:gd name="T50" fmla="*/ 3 w 27"/>
                  <a:gd name="T51" fmla="*/ 12 h 27"/>
                  <a:gd name="T52" fmla="*/ 3 w 27"/>
                  <a:gd name="T53" fmla="*/ 15 h 27"/>
                  <a:gd name="T54" fmla="*/ 1 w 27"/>
                  <a:gd name="T55" fmla="*/ 15 h 27"/>
                  <a:gd name="T56" fmla="*/ 0 w 27"/>
                  <a:gd name="T57" fmla="*/ 18 h 27"/>
                  <a:gd name="T58" fmla="*/ 1 w 27"/>
                  <a:gd name="T59" fmla="*/ 20 h 27"/>
                  <a:gd name="T60" fmla="*/ 4 w 27"/>
                  <a:gd name="T61" fmla="*/ 21 h 27"/>
                  <a:gd name="T62" fmla="*/ 5 w 27"/>
                  <a:gd name="T63" fmla="*/ 20 h 27"/>
                  <a:gd name="T64" fmla="*/ 7 w 27"/>
                  <a:gd name="T65" fmla="*/ 22 h 27"/>
                  <a:gd name="T66" fmla="*/ 6 w 27"/>
                  <a:gd name="T67" fmla="*/ 23 h 27"/>
                  <a:gd name="T68" fmla="*/ 7 w 27"/>
                  <a:gd name="T69" fmla="*/ 26 h 27"/>
                  <a:gd name="T70" fmla="*/ 10 w 27"/>
                  <a:gd name="T71" fmla="*/ 27 h 27"/>
                  <a:gd name="T72" fmla="*/ 12 w 27"/>
                  <a:gd name="T73" fmla="*/ 26 h 27"/>
                  <a:gd name="T74" fmla="*/ 13 w 27"/>
                  <a:gd name="T75" fmla="*/ 24 h 27"/>
                  <a:gd name="T76" fmla="*/ 15 w 27"/>
                  <a:gd name="T77" fmla="*/ 24 h 27"/>
                  <a:gd name="T78" fmla="*/ 16 w 27"/>
                  <a:gd name="T79" fmla="*/ 25 h 27"/>
                  <a:gd name="T80" fmla="*/ 18 w 27"/>
                  <a:gd name="T81" fmla="*/ 26 h 27"/>
                  <a:gd name="T82" fmla="*/ 20 w 27"/>
                  <a:gd name="T83" fmla="*/ 26 h 27"/>
                  <a:gd name="T84" fmla="*/ 21 w 27"/>
                  <a:gd name="T85" fmla="*/ 23 h 27"/>
                  <a:gd name="T86" fmla="*/ 20 w 27"/>
                  <a:gd name="T87" fmla="*/ 21 h 27"/>
                  <a:gd name="T88" fmla="*/ 22 w 27"/>
                  <a:gd name="T89" fmla="*/ 20 h 27"/>
                  <a:gd name="T90" fmla="*/ 24 w 27"/>
                  <a:gd name="T91" fmla="*/ 20 h 27"/>
                  <a:gd name="T92" fmla="*/ 26 w 27"/>
                  <a:gd name="T93" fmla="*/ 19 h 27"/>
                  <a:gd name="T94" fmla="*/ 27 w 27"/>
                  <a:gd name="T95" fmla="*/ 17 h 27"/>
                  <a:gd name="T96" fmla="*/ 26 w 27"/>
                  <a:gd name="T97" fmla="*/ 15 h 27"/>
                  <a:gd name="T98" fmla="*/ 15 w 27"/>
                  <a:gd name="T99" fmla="*/ 18 h 27"/>
                  <a:gd name="T100" fmla="*/ 9 w 27"/>
                  <a:gd name="T101" fmla="*/ 15 h 27"/>
                  <a:gd name="T102" fmla="*/ 11 w 27"/>
                  <a:gd name="T103" fmla="*/ 9 h 27"/>
                  <a:gd name="T104" fmla="*/ 18 w 27"/>
                  <a:gd name="T105" fmla="*/ 11 h 27"/>
                  <a:gd name="T106" fmla="*/ 15 w 27"/>
                  <a:gd name="T107"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 h="27">
                    <a:moveTo>
                      <a:pt x="26" y="15"/>
                    </a:moveTo>
                    <a:cubicBezTo>
                      <a:pt x="24" y="14"/>
                      <a:pt x="24" y="14"/>
                      <a:pt x="24" y="14"/>
                    </a:cubicBezTo>
                    <a:cubicBezTo>
                      <a:pt x="24" y="13"/>
                      <a:pt x="24" y="13"/>
                      <a:pt x="24" y="12"/>
                    </a:cubicBezTo>
                    <a:cubicBezTo>
                      <a:pt x="26" y="11"/>
                      <a:pt x="26" y="11"/>
                      <a:pt x="26" y="11"/>
                    </a:cubicBezTo>
                    <a:cubicBezTo>
                      <a:pt x="27" y="11"/>
                      <a:pt x="27" y="10"/>
                      <a:pt x="27" y="9"/>
                    </a:cubicBezTo>
                    <a:cubicBezTo>
                      <a:pt x="26" y="7"/>
                      <a:pt x="26" y="7"/>
                      <a:pt x="26" y="7"/>
                    </a:cubicBezTo>
                    <a:cubicBezTo>
                      <a:pt x="25" y="6"/>
                      <a:pt x="24" y="5"/>
                      <a:pt x="23" y="6"/>
                    </a:cubicBezTo>
                    <a:cubicBezTo>
                      <a:pt x="21" y="7"/>
                      <a:pt x="21" y="7"/>
                      <a:pt x="21" y="7"/>
                    </a:cubicBezTo>
                    <a:cubicBezTo>
                      <a:pt x="21" y="6"/>
                      <a:pt x="20" y="6"/>
                      <a:pt x="20" y="5"/>
                    </a:cubicBezTo>
                    <a:cubicBezTo>
                      <a:pt x="21" y="3"/>
                      <a:pt x="21" y="3"/>
                      <a:pt x="21" y="3"/>
                    </a:cubicBezTo>
                    <a:cubicBezTo>
                      <a:pt x="21" y="2"/>
                      <a:pt x="21" y="1"/>
                      <a:pt x="20" y="1"/>
                    </a:cubicBezTo>
                    <a:cubicBezTo>
                      <a:pt x="18" y="0"/>
                      <a:pt x="18" y="0"/>
                      <a:pt x="18" y="0"/>
                    </a:cubicBezTo>
                    <a:cubicBezTo>
                      <a:pt x="17" y="0"/>
                      <a:pt x="15" y="0"/>
                      <a:pt x="15" y="1"/>
                    </a:cubicBezTo>
                    <a:cubicBezTo>
                      <a:pt x="14" y="3"/>
                      <a:pt x="14" y="3"/>
                      <a:pt x="14" y="3"/>
                    </a:cubicBezTo>
                    <a:cubicBezTo>
                      <a:pt x="14" y="3"/>
                      <a:pt x="13" y="3"/>
                      <a:pt x="12" y="3"/>
                    </a:cubicBezTo>
                    <a:cubicBezTo>
                      <a:pt x="12" y="1"/>
                      <a:pt x="12" y="1"/>
                      <a:pt x="12" y="1"/>
                    </a:cubicBezTo>
                    <a:cubicBezTo>
                      <a:pt x="11" y="0"/>
                      <a:pt x="10" y="0"/>
                      <a:pt x="9" y="0"/>
                    </a:cubicBezTo>
                    <a:cubicBezTo>
                      <a:pt x="7" y="1"/>
                      <a:pt x="7" y="1"/>
                      <a:pt x="7" y="1"/>
                    </a:cubicBezTo>
                    <a:cubicBezTo>
                      <a:pt x="6" y="1"/>
                      <a:pt x="6" y="3"/>
                      <a:pt x="6" y="4"/>
                    </a:cubicBezTo>
                    <a:cubicBezTo>
                      <a:pt x="7" y="5"/>
                      <a:pt x="7" y="5"/>
                      <a:pt x="7" y="5"/>
                    </a:cubicBezTo>
                    <a:cubicBezTo>
                      <a:pt x="6" y="6"/>
                      <a:pt x="6" y="6"/>
                      <a:pt x="5" y="7"/>
                    </a:cubicBezTo>
                    <a:cubicBezTo>
                      <a:pt x="4" y="6"/>
                      <a:pt x="4" y="6"/>
                      <a:pt x="4" y="6"/>
                    </a:cubicBezTo>
                    <a:cubicBezTo>
                      <a:pt x="3" y="6"/>
                      <a:pt x="1" y="6"/>
                      <a:pt x="1" y="7"/>
                    </a:cubicBezTo>
                    <a:cubicBezTo>
                      <a:pt x="0" y="9"/>
                      <a:pt x="0" y="9"/>
                      <a:pt x="0" y="9"/>
                    </a:cubicBezTo>
                    <a:cubicBezTo>
                      <a:pt x="0" y="10"/>
                      <a:pt x="0" y="11"/>
                      <a:pt x="1" y="12"/>
                    </a:cubicBezTo>
                    <a:cubicBezTo>
                      <a:pt x="3" y="12"/>
                      <a:pt x="3" y="12"/>
                      <a:pt x="3" y="12"/>
                    </a:cubicBezTo>
                    <a:cubicBezTo>
                      <a:pt x="3" y="13"/>
                      <a:pt x="3" y="14"/>
                      <a:pt x="3" y="15"/>
                    </a:cubicBezTo>
                    <a:cubicBezTo>
                      <a:pt x="1" y="15"/>
                      <a:pt x="1" y="15"/>
                      <a:pt x="1" y="15"/>
                    </a:cubicBezTo>
                    <a:cubicBezTo>
                      <a:pt x="0" y="16"/>
                      <a:pt x="0" y="17"/>
                      <a:pt x="0" y="18"/>
                    </a:cubicBezTo>
                    <a:cubicBezTo>
                      <a:pt x="1" y="20"/>
                      <a:pt x="1" y="20"/>
                      <a:pt x="1" y="20"/>
                    </a:cubicBezTo>
                    <a:cubicBezTo>
                      <a:pt x="2" y="21"/>
                      <a:pt x="3" y="21"/>
                      <a:pt x="4" y="21"/>
                    </a:cubicBezTo>
                    <a:cubicBezTo>
                      <a:pt x="5" y="20"/>
                      <a:pt x="5" y="20"/>
                      <a:pt x="5" y="20"/>
                    </a:cubicBezTo>
                    <a:cubicBezTo>
                      <a:pt x="6" y="21"/>
                      <a:pt x="6" y="21"/>
                      <a:pt x="7" y="22"/>
                    </a:cubicBezTo>
                    <a:cubicBezTo>
                      <a:pt x="6" y="23"/>
                      <a:pt x="6" y="23"/>
                      <a:pt x="6" y="23"/>
                    </a:cubicBezTo>
                    <a:cubicBezTo>
                      <a:pt x="6" y="24"/>
                      <a:pt x="6" y="25"/>
                      <a:pt x="7" y="26"/>
                    </a:cubicBezTo>
                    <a:cubicBezTo>
                      <a:pt x="10" y="27"/>
                      <a:pt x="10" y="27"/>
                      <a:pt x="10" y="27"/>
                    </a:cubicBezTo>
                    <a:cubicBezTo>
                      <a:pt x="11" y="27"/>
                      <a:pt x="12" y="27"/>
                      <a:pt x="12" y="26"/>
                    </a:cubicBezTo>
                    <a:cubicBezTo>
                      <a:pt x="13" y="24"/>
                      <a:pt x="13" y="24"/>
                      <a:pt x="13" y="24"/>
                    </a:cubicBezTo>
                    <a:cubicBezTo>
                      <a:pt x="13" y="24"/>
                      <a:pt x="14" y="24"/>
                      <a:pt x="15" y="24"/>
                    </a:cubicBezTo>
                    <a:cubicBezTo>
                      <a:pt x="16" y="25"/>
                      <a:pt x="16" y="25"/>
                      <a:pt x="16" y="25"/>
                    </a:cubicBezTo>
                    <a:cubicBezTo>
                      <a:pt x="16" y="26"/>
                      <a:pt x="17" y="27"/>
                      <a:pt x="18" y="26"/>
                    </a:cubicBezTo>
                    <a:cubicBezTo>
                      <a:pt x="20" y="26"/>
                      <a:pt x="20" y="26"/>
                      <a:pt x="20" y="26"/>
                    </a:cubicBezTo>
                    <a:cubicBezTo>
                      <a:pt x="21" y="25"/>
                      <a:pt x="22" y="24"/>
                      <a:pt x="21" y="23"/>
                    </a:cubicBezTo>
                    <a:cubicBezTo>
                      <a:pt x="20" y="21"/>
                      <a:pt x="20" y="21"/>
                      <a:pt x="20" y="21"/>
                    </a:cubicBezTo>
                    <a:cubicBezTo>
                      <a:pt x="21" y="21"/>
                      <a:pt x="21" y="20"/>
                      <a:pt x="22" y="20"/>
                    </a:cubicBezTo>
                    <a:cubicBezTo>
                      <a:pt x="24" y="20"/>
                      <a:pt x="24" y="20"/>
                      <a:pt x="24" y="20"/>
                    </a:cubicBezTo>
                    <a:cubicBezTo>
                      <a:pt x="25" y="21"/>
                      <a:pt x="26" y="20"/>
                      <a:pt x="26" y="19"/>
                    </a:cubicBezTo>
                    <a:cubicBezTo>
                      <a:pt x="27" y="17"/>
                      <a:pt x="27" y="17"/>
                      <a:pt x="27" y="17"/>
                    </a:cubicBezTo>
                    <a:cubicBezTo>
                      <a:pt x="27" y="16"/>
                      <a:pt x="27" y="15"/>
                      <a:pt x="26" y="15"/>
                    </a:cubicBezTo>
                    <a:close/>
                    <a:moveTo>
                      <a:pt x="15" y="18"/>
                    </a:moveTo>
                    <a:cubicBezTo>
                      <a:pt x="13" y="19"/>
                      <a:pt x="10" y="18"/>
                      <a:pt x="9" y="15"/>
                    </a:cubicBezTo>
                    <a:cubicBezTo>
                      <a:pt x="7" y="13"/>
                      <a:pt x="9" y="10"/>
                      <a:pt x="11" y="9"/>
                    </a:cubicBezTo>
                    <a:cubicBezTo>
                      <a:pt x="14" y="7"/>
                      <a:pt x="17" y="9"/>
                      <a:pt x="18" y="11"/>
                    </a:cubicBezTo>
                    <a:cubicBezTo>
                      <a:pt x="19" y="14"/>
                      <a:pt x="18" y="17"/>
                      <a:pt x="15" y="18"/>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5" name="任意多边形: 形状 204"/>
              <p:cNvSpPr/>
              <p:nvPr/>
            </p:nvSpPr>
            <p:spPr bwMode="auto">
              <a:xfrm>
                <a:off x="4284" y="1530"/>
                <a:ext cx="53" cy="53"/>
              </a:xfrm>
              <a:custGeom>
                <a:avLst/>
                <a:gdLst>
                  <a:gd name="T0" fmla="*/ 26 w 27"/>
                  <a:gd name="T1" fmla="*/ 15 h 27"/>
                  <a:gd name="T2" fmla="*/ 24 w 27"/>
                  <a:gd name="T3" fmla="*/ 14 h 27"/>
                  <a:gd name="T4" fmla="*/ 24 w 27"/>
                  <a:gd name="T5" fmla="*/ 13 h 27"/>
                  <a:gd name="T6" fmla="*/ 26 w 27"/>
                  <a:gd name="T7" fmla="*/ 12 h 27"/>
                  <a:gd name="T8" fmla="*/ 27 w 27"/>
                  <a:gd name="T9" fmla="*/ 9 h 27"/>
                  <a:gd name="T10" fmla="*/ 26 w 27"/>
                  <a:gd name="T11" fmla="*/ 7 h 27"/>
                  <a:gd name="T12" fmla="*/ 23 w 27"/>
                  <a:gd name="T13" fmla="*/ 6 h 27"/>
                  <a:gd name="T14" fmla="*/ 21 w 27"/>
                  <a:gd name="T15" fmla="*/ 7 h 27"/>
                  <a:gd name="T16" fmla="*/ 20 w 27"/>
                  <a:gd name="T17" fmla="*/ 6 h 27"/>
                  <a:gd name="T18" fmla="*/ 21 w 27"/>
                  <a:gd name="T19" fmla="*/ 4 h 27"/>
                  <a:gd name="T20" fmla="*/ 20 w 27"/>
                  <a:gd name="T21" fmla="*/ 1 h 27"/>
                  <a:gd name="T22" fmla="*/ 18 w 27"/>
                  <a:gd name="T23" fmla="*/ 0 h 27"/>
                  <a:gd name="T24" fmla="*/ 15 w 27"/>
                  <a:gd name="T25" fmla="*/ 2 h 27"/>
                  <a:gd name="T26" fmla="*/ 14 w 27"/>
                  <a:gd name="T27" fmla="*/ 3 h 27"/>
                  <a:gd name="T28" fmla="*/ 12 w 27"/>
                  <a:gd name="T29" fmla="*/ 3 h 27"/>
                  <a:gd name="T30" fmla="*/ 11 w 27"/>
                  <a:gd name="T31" fmla="*/ 2 h 27"/>
                  <a:gd name="T32" fmla="*/ 9 w 27"/>
                  <a:gd name="T33" fmla="*/ 1 h 27"/>
                  <a:gd name="T34" fmla="*/ 7 w 27"/>
                  <a:gd name="T35" fmla="*/ 1 h 27"/>
                  <a:gd name="T36" fmla="*/ 6 w 27"/>
                  <a:gd name="T37" fmla="*/ 4 h 27"/>
                  <a:gd name="T38" fmla="*/ 7 w 27"/>
                  <a:gd name="T39" fmla="*/ 6 h 27"/>
                  <a:gd name="T40" fmla="*/ 5 w 27"/>
                  <a:gd name="T41" fmla="*/ 7 h 27"/>
                  <a:gd name="T42" fmla="*/ 3 w 27"/>
                  <a:gd name="T43" fmla="*/ 7 h 27"/>
                  <a:gd name="T44" fmla="*/ 1 w 27"/>
                  <a:gd name="T45" fmla="*/ 8 h 27"/>
                  <a:gd name="T46" fmla="*/ 0 w 27"/>
                  <a:gd name="T47" fmla="*/ 10 h 27"/>
                  <a:gd name="T48" fmla="*/ 1 w 27"/>
                  <a:gd name="T49" fmla="*/ 12 h 27"/>
                  <a:gd name="T50" fmla="*/ 3 w 27"/>
                  <a:gd name="T51" fmla="*/ 13 h 27"/>
                  <a:gd name="T52" fmla="*/ 3 w 27"/>
                  <a:gd name="T53" fmla="*/ 15 h 27"/>
                  <a:gd name="T54" fmla="*/ 1 w 27"/>
                  <a:gd name="T55" fmla="*/ 16 h 27"/>
                  <a:gd name="T56" fmla="*/ 0 w 27"/>
                  <a:gd name="T57" fmla="*/ 18 h 27"/>
                  <a:gd name="T58" fmla="*/ 1 w 27"/>
                  <a:gd name="T59" fmla="*/ 20 h 27"/>
                  <a:gd name="T60" fmla="*/ 4 w 27"/>
                  <a:gd name="T61" fmla="*/ 21 h 27"/>
                  <a:gd name="T62" fmla="*/ 5 w 27"/>
                  <a:gd name="T63" fmla="*/ 21 h 27"/>
                  <a:gd name="T64" fmla="*/ 7 w 27"/>
                  <a:gd name="T65" fmla="*/ 22 h 27"/>
                  <a:gd name="T66" fmla="*/ 6 w 27"/>
                  <a:gd name="T67" fmla="*/ 24 h 27"/>
                  <a:gd name="T68" fmla="*/ 7 w 27"/>
                  <a:gd name="T69" fmla="*/ 26 h 27"/>
                  <a:gd name="T70" fmla="*/ 9 w 27"/>
                  <a:gd name="T71" fmla="*/ 27 h 27"/>
                  <a:gd name="T72" fmla="*/ 12 w 27"/>
                  <a:gd name="T73" fmla="*/ 26 h 27"/>
                  <a:gd name="T74" fmla="*/ 13 w 27"/>
                  <a:gd name="T75" fmla="*/ 24 h 27"/>
                  <a:gd name="T76" fmla="*/ 15 w 27"/>
                  <a:gd name="T77" fmla="*/ 24 h 27"/>
                  <a:gd name="T78" fmla="*/ 15 w 27"/>
                  <a:gd name="T79" fmla="*/ 26 h 27"/>
                  <a:gd name="T80" fmla="*/ 18 w 27"/>
                  <a:gd name="T81" fmla="*/ 27 h 27"/>
                  <a:gd name="T82" fmla="*/ 20 w 27"/>
                  <a:gd name="T83" fmla="*/ 26 h 27"/>
                  <a:gd name="T84" fmla="*/ 21 w 27"/>
                  <a:gd name="T85" fmla="*/ 23 h 27"/>
                  <a:gd name="T86" fmla="*/ 20 w 27"/>
                  <a:gd name="T87" fmla="*/ 22 h 27"/>
                  <a:gd name="T88" fmla="*/ 22 w 27"/>
                  <a:gd name="T89" fmla="*/ 20 h 27"/>
                  <a:gd name="T90" fmla="*/ 23 w 27"/>
                  <a:gd name="T91" fmla="*/ 21 h 27"/>
                  <a:gd name="T92" fmla="*/ 26 w 27"/>
                  <a:gd name="T93" fmla="*/ 20 h 27"/>
                  <a:gd name="T94" fmla="*/ 27 w 27"/>
                  <a:gd name="T95" fmla="*/ 18 h 27"/>
                  <a:gd name="T96" fmla="*/ 26 w 27"/>
                  <a:gd name="T97" fmla="*/ 15 h 27"/>
                  <a:gd name="T98" fmla="*/ 15 w 27"/>
                  <a:gd name="T99" fmla="*/ 19 h 27"/>
                  <a:gd name="T100" fmla="*/ 8 w 27"/>
                  <a:gd name="T101" fmla="*/ 16 h 27"/>
                  <a:gd name="T102" fmla="*/ 11 w 27"/>
                  <a:gd name="T103" fmla="*/ 9 h 27"/>
                  <a:gd name="T104" fmla="*/ 18 w 27"/>
                  <a:gd name="T105" fmla="*/ 12 h 27"/>
                  <a:gd name="T106" fmla="*/ 15 w 27"/>
                  <a:gd name="T10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 h="27">
                    <a:moveTo>
                      <a:pt x="26" y="15"/>
                    </a:moveTo>
                    <a:cubicBezTo>
                      <a:pt x="24" y="14"/>
                      <a:pt x="24" y="14"/>
                      <a:pt x="24" y="14"/>
                    </a:cubicBezTo>
                    <a:cubicBezTo>
                      <a:pt x="24" y="14"/>
                      <a:pt x="24" y="13"/>
                      <a:pt x="24" y="13"/>
                    </a:cubicBezTo>
                    <a:cubicBezTo>
                      <a:pt x="26" y="12"/>
                      <a:pt x="26" y="12"/>
                      <a:pt x="26" y="12"/>
                    </a:cubicBezTo>
                    <a:cubicBezTo>
                      <a:pt x="27" y="11"/>
                      <a:pt x="27" y="10"/>
                      <a:pt x="27" y="9"/>
                    </a:cubicBezTo>
                    <a:cubicBezTo>
                      <a:pt x="26" y="7"/>
                      <a:pt x="26" y="7"/>
                      <a:pt x="26" y="7"/>
                    </a:cubicBezTo>
                    <a:cubicBezTo>
                      <a:pt x="25" y="6"/>
                      <a:pt x="24" y="6"/>
                      <a:pt x="23" y="6"/>
                    </a:cubicBezTo>
                    <a:cubicBezTo>
                      <a:pt x="21" y="7"/>
                      <a:pt x="21" y="7"/>
                      <a:pt x="21" y="7"/>
                    </a:cubicBezTo>
                    <a:cubicBezTo>
                      <a:pt x="21" y="6"/>
                      <a:pt x="20" y="6"/>
                      <a:pt x="20" y="6"/>
                    </a:cubicBezTo>
                    <a:cubicBezTo>
                      <a:pt x="21" y="4"/>
                      <a:pt x="21" y="4"/>
                      <a:pt x="21" y="4"/>
                    </a:cubicBezTo>
                    <a:cubicBezTo>
                      <a:pt x="21" y="3"/>
                      <a:pt x="21" y="2"/>
                      <a:pt x="20" y="1"/>
                    </a:cubicBezTo>
                    <a:cubicBezTo>
                      <a:pt x="18" y="0"/>
                      <a:pt x="18" y="0"/>
                      <a:pt x="18" y="0"/>
                    </a:cubicBezTo>
                    <a:cubicBezTo>
                      <a:pt x="17" y="0"/>
                      <a:pt x="15" y="1"/>
                      <a:pt x="15" y="2"/>
                    </a:cubicBezTo>
                    <a:cubicBezTo>
                      <a:pt x="14" y="3"/>
                      <a:pt x="14" y="3"/>
                      <a:pt x="14" y="3"/>
                    </a:cubicBezTo>
                    <a:cubicBezTo>
                      <a:pt x="14" y="3"/>
                      <a:pt x="13" y="3"/>
                      <a:pt x="12" y="3"/>
                    </a:cubicBezTo>
                    <a:cubicBezTo>
                      <a:pt x="11" y="2"/>
                      <a:pt x="11" y="2"/>
                      <a:pt x="11" y="2"/>
                    </a:cubicBezTo>
                    <a:cubicBezTo>
                      <a:pt x="11" y="1"/>
                      <a:pt x="10" y="0"/>
                      <a:pt x="9" y="1"/>
                    </a:cubicBezTo>
                    <a:cubicBezTo>
                      <a:pt x="7" y="1"/>
                      <a:pt x="7" y="1"/>
                      <a:pt x="7" y="1"/>
                    </a:cubicBezTo>
                    <a:cubicBezTo>
                      <a:pt x="6" y="2"/>
                      <a:pt x="5" y="3"/>
                      <a:pt x="6" y="4"/>
                    </a:cubicBezTo>
                    <a:cubicBezTo>
                      <a:pt x="7" y="6"/>
                      <a:pt x="7" y="6"/>
                      <a:pt x="7" y="6"/>
                    </a:cubicBezTo>
                    <a:cubicBezTo>
                      <a:pt x="6" y="6"/>
                      <a:pt x="6" y="7"/>
                      <a:pt x="5" y="7"/>
                    </a:cubicBezTo>
                    <a:cubicBezTo>
                      <a:pt x="3" y="7"/>
                      <a:pt x="3" y="7"/>
                      <a:pt x="3" y="7"/>
                    </a:cubicBezTo>
                    <a:cubicBezTo>
                      <a:pt x="2" y="6"/>
                      <a:pt x="1" y="7"/>
                      <a:pt x="1" y="8"/>
                    </a:cubicBezTo>
                    <a:cubicBezTo>
                      <a:pt x="0" y="10"/>
                      <a:pt x="0" y="10"/>
                      <a:pt x="0" y="10"/>
                    </a:cubicBezTo>
                    <a:cubicBezTo>
                      <a:pt x="0" y="11"/>
                      <a:pt x="0" y="12"/>
                      <a:pt x="1" y="12"/>
                    </a:cubicBezTo>
                    <a:cubicBezTo>
                      <a:pt x="3" y="13"/>
                      <a:pt x="3" y="13"/>
                      <a:pt x="3" y="13"/>
                    </a:cubicBezTo>
                    <a:cubicBezTo>
                      <a:pt x="3" y="14"/>
                      <a:pt x="3" y="14"/>
                      <a:pt x="3" y="15"/>
                    </a:cubicBezTo>
                    <a:cubicBezTo>
                      <a:pt x="1" y="16"/>
                      <a:pt x="1" y="16"/>
                      <a:pt x="1" y="16"/>
                    </a:cubicBezTo>
                    <a:cubicBezTo>
                      <a:pt x="0" y="16"/>
                      <a:pt x="0" y="17"/>
                      <a:pt x="0" y="18"/>
                    </a:cubicBezTo>
                    <a:cubicBezTo>
                      <a:pt x="1" y="20"/>
                      <a:pt x="1" y="20"/>
                      <a:pt x="1" y="20"/>
                    </a:cubicBezTo>
                    <a:cubicBezTo>
                      <a:pt x="2" y="21"/>
                      <a:pt x="3" y="22"/>
                      <a:pt x="4" y="21"/>
                    </a:cubicBezTo>
                    <a:cubicBezTo>
                      <a:pt x="5" y="21"/>
                      <a:pt x="5" y="21"/>
                      <a:pt x="5" y="21"/>
                    </a:cubicBezTo>
                    <a:cubicBezTo>
                      <a:pt x="6" y="21"/>
                      <a:pt x="6" y="22"/>
                      <a:pt x="7" y="22"/>
                    </a:cubicBezTo>
                    <a:cubicBezTo>
                      <a:pt x="6" y="24"/>
                      <a:pt x="6" y="24"/>
                      <a:pt x="6" y="24"/>
                    </a:cubicBezTo>
                    <a:cubicBezTo>
                      <a:pt x="6" y="25"/>
                      <a:pt x="6" y="26"/>
                      <a:pt x="7" y="26"/>
                    </a:cubicBezTo>
                    <a:cubicBezTo>
                      <a:pt x="9" y="27"/>
                      <a:pt x="9" y="27"/>
                      <a:pt x="9" y="27"/>
                    </a:cubicBezTo>
                    <a:cubicBezTo>
                      <a:pt x="10" y="27"/>
                      <a:pt x="12" y="27"/>
                      <a:pt x="12" y="26"/>
                    </a:cubicBezTo>
                    <a:cubicBezTo>
                      <a:pt x="13" y="24"/>
                      <a:pt x="13" y="24"/>
                      <a:pt x="13" y="24"/>
                    </a:cubicBezTo>
                    <a:cubicBezTo>
                      <a:pt x="13" y="24"/>
                      <a:pt x="14" y="24"/>
                      <a:pt x="15" y="24"/>
                    </a:cubicBezTo>
                    <a:cubicBezTo>
                      <a:pt x="15" y="26"/>
                      <a:pt x="15" y="26"/>
                      <a:pt x="15" y="26"/>
                    </a:cubicBezTo>
                    <a:cubicBezTo>
                      <a:pt x="16" y="27"/>
                      <a:pt x="17" y="27"/>
                      <a:pt x="18" y="27"/>
                    </a:cubicBezTo>
                    <a:cubicBezTo>
                      <a:pt x="20" y="26"/>
                      <a:pt x="20" y="26"/>
                      <a:pt x="20" y="26"/>
                    </a:cubicBezTo>
                    <a:cubicBezTo>
                      <a:pt x="21" y="26"/>
                      <a:pt x="21" y="24"/>
                      <a:pt x="21" y="23"/>
                    </a:cubicBezTo>
                    <a:cubicBezTo>
                      <a:pt x="20" y="22"/>
                      <a:pt x="20" y="22"/>
                      <a:pt x="20" y="22"/>
                    </a:cubicBezTo>
                    <a:cubicBezTo>
                      <a:pt x="21" y="21"/>
                      <a:pt x="21" y="21"/>
                      <a:pt x="22" y="20"/>
                    </a:cubicBezTo>
                    <a:cubicBezTo>
                      <a:pt x="23" y="21"/>
                      <a:pt x="23" y="21"/>
                      <a:pt x="23" y="21"/>
                    </a:cubicBezTo>
                    <a:cubicBezTo>
                      <a:pt x="24" y="21"/>
                      <a:pt x="26" y="21"/>
                      <a:pt x="26" y="20"/>
                    </a:cubicBezTo>
                    <a:cubicBezTo>
                      <a:pt x="27" y="18"/>
                      <a:pt x="27" y="18"/>
                      <a:pt x="27" y="18"/>
                    </a:cubicBezTo>
                    <a:cubicBezTo>
                      <a:pt x="27" y="17"/>
                      <a:pt x="27" y="16"/>
                      <a:pt x="26" y="15"/>
                    </a:cubicBezTo>
                    <a:close/>
                    <a:moveTo>
                      <a:pt x="15" y="19"/>
                    </a:moveTo>
                    <a:cubicBezTo>
                      <a:pt x="13" y="20"/>
                      <a:pt x="10" y="19"/>
                      <a:pt x="8" y="16"/>
                    </a:cubicBezTo>
                    <a:cubicBezTo>
                      <a:pt x="7" y="13"/>
                      <a:pt x="9" y="10"/>
                      <a:pt x="11" y="9"/>
                    </a:cubicBezTo>
                    <a:cubicBezTo>
                      <a:pt x="14" y="8"/>
                      <a:pt x="17" y="9"/>
                      <a:pt x="18" y="12"/>
                    </a:cubicBezTo>
                    <a:cubicBezTo>
                      <a:pt x="19" y="14"/>
                      <a:pt x="18" y="17"/>
                      <a:pt x="15" y="19"/>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6" name="任意多边形: 形状 205"/>
              <p:cNvSpPr/>
              <p:nvPr/>
            </p:nvSpPr>
            <p:spPr bwMode="auto">
              <a:xfrm>
                <a:off x="4217" y="1372"/>
                <a:ext cx="65" cy="65"/>
              </a:xfrm>
              <a:custGeom>
                <a:avLst/>
                <a:gdLst>
                  <a:gd name="T0" fmla="*/ 31 w 33"/>
                  <a:gd name="T1" fmla="*/ 18 h 33"/>
                  <a:gd name="T2" fmla="*/ 29 w 33"/>
                  <a:gd name="T3" fmla="*/ 17 h 33"/>
                  <a:gd name="T4" fmla="*/ 29 w 33"/>
                  <a:gd name="T5" fmla="*/ 15 h 33"/>
                  <a:gd name="T6" fmla="*/ 31 w 33"/>
                  <a:gd name="T7" fmla="*/ 14 h 33"/>
                  <a:gd name="T8" fmla="*/ 32 w 33"/>
                  <a:gd name="T9" fmla="*/ 11 h 33"/>
                  <a:gd name="T10" fmla="*/ 31 w 33"/>
                  <a:gd name="T11" fmla="*/ 9 h 33"/>
                  <a:gd name="T12" fmla="*/ 28 w 33"/>
                  <a:gd name="T13" fmla="*/ 7 h 33"/>
                  <a:gd name="T14" fmla="*/ 26 w 33"/>
                  <a:gd name="T15" fmla="*/ 8 h 33"/>
                  <a:gd name="T16" fmla="*/ 24 w 33"/>
                  <a:gd name="T17" fmla="*/ 7 h 33"/>
                  <a:gd name="T18" fmla="*/ 25 w 33"/>
                  <a:gd name="T19" fmla="*/ 5 h 33"/>
                  <a:gd name="T20" fmla="*/ 24 w 33"/>
                  <a:gd name="T21" fmla="*/ 2 h 33"/>
                  <a:gd name="T22" fmla="*/ 21 w 33"/>
                  <a:gd name="T23" fmla="*/ 1 h 33"/>
                  <a:gd name="T24" fmla="*/ 18 w 33"/>
                  <a:gd name="T25" fmla="*/ 2 h 33"/>
                  <a:gd name="T26" fmla="*/ 18 w 33"/>
                  <a:gd name="T27" fmla="*/ 4 h 33"/>
                  <a:gd name="T28" fmla="*/ 15 w 33"/>
                  <a:gd name="T29" fmla="*/ 4 h 33"/>
                  <a:gd name="T30" fmla="*/ 14 w 33"/>
                  <a:gd name="T31" fmla="*/ 2 h 33"/>
                  <a:gd name="T32" fmla="*/ 11 w 33"/>
                  <a:gd name="T33" fmla="*/ 1 h 33"/>
                  <a:gd name="T34" fmla="*/ 9 w 33"/>
                  <a:gd name="T35" fmla="*/ 2 h 33"/>
                  <a:gd name="T36" fmla="*/ 8 w 33"/>
                  <a:gd name="T37" fmla="*/ 5 h 33"/>
                  <a:gd name="T38" fmla="*/ 9 w 33"/>
                  <a:gd name="T39" fmla="*/ 7 h 33"/>
                  <a:gd name="T40" fmla="*/ 7 w 33"/>
                  <a:gd name="T41" fmla="*/ 9 h 33"/>
                  <a:gd name="T42" fmla="*/ 5 w 33"/>
                  <a:gd name="T43" fmla="*/ 8 h 33"/>
                  <a:gd name="T44" fmla="*/ 2 w 33"/>
                  <a:gd name="T45" fmla="*/ 9 h 33"/>
                  <a:gd name="T46" fmla="*/ 1 w 33"/>
                  <a:gd name="T47" fmla="*/ 12 h 33"/>
                  <a:gd name="T48" fmla="*/ 2 w 33"/>
                  <a:gd name="T49" fmla="*/ 15 h 33"/>
                  <a:gd name="T50" fmla="*/ 4 w 33"/>
                  <a:gd name="T51" fmla="*/ 15 h 33"/>
                  <a:gd name="T52" fmla="*/ 4 w 33"/>
                  <a:gd name="T53" fmla="*/ 18 h 33"/>
                  <a:gd name="T54" fmla="*/ 2 w 33"/>
                  <a:gd name="T55" fmla="*/ 19 h 33"/>
                  <a:gd name="T56" fmla="*/ 1 w 33"/>
                  <a:gd name="T57" fmla="*/ 22 h 33"/>
                  <a:gd name="T58" fmla="*/ 2 w 33"/>
                  <a:gd name="T59" fmla="*/ 24 h 33"/>
                  <a:gd name="T60" fmla="*/ 5 w 33"/>
                  <a:gd name="T61" fmla="*/ 25 h 33"/>
                  <a:gd name="T62" fmla="*/ 7 w 33"/>
                  <a:gd name="T63" fmla="*/ 25 h 33"/>
                  <a:gd name="T64" fmla="*/ 9 w 33"/>
                  <a:gd name="T65" fmla="*/ 27 h 33"/>
                  <a:gd name="T66" fmla="*/ 8 w 33"/>
                  <a:gd name="T67" fmla="*/ 28 h 33"/>
                  <a:gd name="T68" fmla="*/ 9 w 33"/>
                  <a:gd name="T69" fmla="*/ 31 h 33"/>
                  <a:gd name="T70" fmla="*/ 12 w 33"/>
                  <a:gd name="T71" fmla="*/ 32 h 33"/>
                  <a:gd name="T72" fmla="*/ 15 w 33"/>
                  <a:gd name="T73" fmla="*/ 31 h 33"/>
                  <a:gd name="T74" fmla="*/ 16 w 33"/>
                  <a:gd name="T75" fmla="*/ 29 h 33"/>
                  <a:gd name="T76" fmla="*/ 18 w 33"/>
                  <a:gd name="T77" fmla="*/ 29 h 33"/>
                  <a:gd name="T78" fmla="*/ 19 w 33"/>
                  <a:gd name="T79" fmla="*/ 31 h 33"/>
                  <a:gd name="T80" fmla="*/ 22 w 33"/>
                  <a:gd name="T81" fmla="*/ 32 h 33"/>
                  <a:gd name="T82" fmla="*/ 24 w 33"/>
                  <a:gd name="T83" fmla="*/ 31 h 33"/>
                  <a:gd name="T84" fmla="*/ 26 w 33"/>
                  <a:gd name="T85" fmla="*/ 28 h 33"/>
                  <a:gd name="T86" fmla="*/ 25 w 33"/>
                  <a:gd name="T87" fmla="*/ 26 h 33"/>
                  <a:gd name="T88" fmla="*/ 26 w 33"/>
                  <a:gd name="T89" fmla="*/ 24 h 33"/>
                  <a:gd name="T90" fmla="*/ 29 w 33"/>
                  <a:gd name="T91" fmla="*/ 25 h 33"/>
                  <a:gd name="T92" fmla="*/ 32 w 33"/>
                  <a:gd name="T93" fmla="*/ 24 h 33"/>
                  <a:gd name="T94" fmla="*/ 33 w 33"/>
                  <a:gd name="T95" fmla="*/ 21 h 33"/>
                  <a:gd name="T96" fmla="*/ 31 w 33"/>
                  <a:gd name="T97" fmla="*/ 18 h 33"/>
                  <a:gd name="T98" fmla="*/ 19 w 33"/>
                  <a:gd name="T99" fmla="*/ 22 h 33"/>
                  <a:gd name="T100" fmla="*/ 11 w 33"/>
                  <a:gd name="T101" fmla="*/ 19 h 33"/>
                  <a:gd name="T102" fmla="*/ 14 w 33"/>
                  <a:gd name="T103" fmla="*/ 11 h 33"/>
                  <a:gd name="T104" fmla="*/ 22 w 33"/>
                  <a:gd name="T105" fmla="*/ 14 h 33"/>
                  <a:gd name="T106" fmla="*/ 19 w 33"/>
                  <a:gd name="T107" fmla="*/ 2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 h="33">
                    <a:moveTo>
                      <a:pt x="31" y="18"/>
                    </a:moveTo>
                    <a:cubicBezTo>
                      <a:pt x="29" y="17"/>
                      <a:pt x="29" y="17"/>
                      <a:pt x="29" y="17"/>
                    </a:cubicBezTo>
                    <a:cubicBezTo>
                      <a:pt x="29" y="17"/>
                      <a:pt x="29" y="16"/>
                      <a:pt x="29" y="15"/>
                    </a:cubicBezTo>
                    <a:cubicBezTo>
                      <a:pt x="31" y="14"/>
                      <a:pt x="31" y="14"/>
                      <a:pt x="31" y="14"/>
                    </a:cubicBezTo>
                    <a:cubicBezTo>
                      <a:pt x="32" y="14"/>
                      <a:pt x="33" y="12"/>
                      <a:pt x="32" y="11"/>
                    </a:cubicBezTo>
                    <a:cubicBezTo>
                      <a:pt x="31" y="9"/>
                      <a:pt x="31" y="9"/>
                      <a:pt x="31" y="9"/>
                    </a:cubicBezTo>
                    <a:cubicBezTo>
                      <a:pt x="31" y="7"/>
                      <a:pt x="29" y="7"/>
                      <a:pt x="28" y="7"/>
                    </a:cubicBezTo>
                    <a:cubicBezTo>
                      <a:pt x="26" y="8"/>
                      <a:pt x="26" y="8"/>
                      <a:pt x="26" y="8"/>
                    </a:cubicBezTo>
                    <a:cubicBezTo>
                      <a:pt x="25" y="8"/>
                      <a:pt x="25" y="7"/>
                      <a:pt x="24" y="7"/>
                    </a:cubicBezTo>
                    <a:cubicBezTo>
                      <a:pt x="25" y="5"/>
                      <a:pt x="25" y="5"/>
                      <a:pt x="25" y="5"/>
                    </a:cubicBezTo>
                    <a:cubicBezTo>
                      <a:pt x="26" y="3"/>
                      <a:pt x="25" y="2"/>
                      <a:pt x="24" y="2"/>
                    </a:cubicBezTo>
                    <a:cubicBezTo>
                      <a:pt x="21" y="1"/>
                      <a:pt x="21" y="1"/>
                      <a:pt x="21" y="1"/>
                    </a:cubicBezTo>
                    <a:cubicBezTo>
                      <a:pt x="20" y="0"/>
                      <a:pt x="19" y="1"/>
                      <a:pt x="18" y="2"/>
                    </a:cubicBezTo>
                    <a:cubicBezTo>
                      <a:pt x="18" y="4"/>
                      <a:pt x="18" y="4"/>
                      <a:pt x="18" y="4"/>
                    </a:cubicBezTo>
                    <a:cubicBezTo>
                      <a:pt x="17" y="4"/>
                      <a:pt x="16" y="4"/>
                      <a:pt x="15" y="4"/>
                    </a:cubicBezTo>
                    <a:cubicBezTo>
                      <a:pt x="14" y="2"/>
                      <a:pt x="14" y="2"/>
                      <a:pt x="14" y="2"/>
                    </a:cubicBezTo>
                    <a:cubicBezTo>
                      <a:pt x="14" y="1"/>
                      <a:pt x="12" y="0"/>
                      <a:pt x="11" y="1"/>
                    </a:cubicBezTo>
                    <a:cubicBezTo>
                      <a:pt x="9" y="2"/>
                      <a:pt x="9" y="2"/>
                      <a:pt x="9" y="2"/>
                    </a:cubicBezTo>
                    <a:cubicBezTo>
                      <a:pt x="8" y="2"/>
                      <a:pt x="7" y="4"/>
                      <a:pt x="8" y="5"/>
                    </a:cubicBezTo>
                    <a:cubicBezTo>
                      <a:pt x="9" y="7"/>
                      <a:pt x="9" y="7"/>
                      <a:pt x="9" y="7"/>
                    </a:cubicBezTo>
                    <a:cubicBezTo>
                      <a:pt x="8" y="7"/>
                      <a:pt x="7" y="8"/>
                      <a:pt x="7" y="9"/>
                    </a:cubicBezTo>
                    <a:cubicBezTo>
                      <a:pt x="5" y="8"/>
                      <a:pt x="5" y="8"/>
                      <a:pt x="5" y="8"/>
                    </a:cubicBezTo>
                    <a:cubicBezTo>
                      <a:pt x="4" y="7"/>
                      <a:pt x="2" y="8"/>
                      <a:pt x="2" y="9"/>
                    </a:cubicBezTo>
                    <a:cubicBezTo>
                      <a:pt x="1" y="12"/>
                      <a:pt x="1" y="12"/>
                      <a:pt x="1" y="12"/>
                    </a:cubicBezTo>
                    <a:cubicBezTo>
                      <a:pt x="0" y="13"/>
                      <a:pt x="1" y="14"/>
                      <a:pt x="2" y="15"/>
                    </a:cubicBezTo>
                    <a:cubicBezTo>
                      <a:pt x="4" y="15"/>
                      <a:pt x="4" y="15"/>
                      <a:pt x="4" y="15"/>
                    </a:cubicBezTo>
                    <a:cubicBezTo>
                      <a:pt x="4" y="16"/>
                      <a:pt x="4" y="17"/>
                      <a:pt x="4" y="18"/>
                    </a:cubicBezTo>
                    <a:cubicBezTo>
                      <a:pt x="2" y="19"/>
                      <a:pt x="2" y="19"/>
                      <a:pt x="2" y="19"/>
                    </a:cubicBezTo>
                    <a:cubicBezTo>
                      <a:pt x="1" y="19"/>
                      <a:pt x="1" y="21"/>
                      <a:pt x="1" y="22"/>
                    </a:cubicBezTo>
                    <a:cubicBezTo>
                      <a:pt x="2" y="24"/>
                      <a:pt x="2" y="24"/>
                      <a:pt x="2" y="24"/>
                    </a:cubicBezTo>
                    <a:cubicBezTo>
                      <a:pt x="3" y="25"/>
                      <a:pt x="4" y="26"/>
                      <a:pt x="5" y="25"/>
                    </a:cubicBezTo>
                    <a:cubicBezTo>
                      <a:pt x="7" y="25"/>
                      <a:pt x="7" y="25"/>
                      <a:pt x="7" y="25"/>
                    </a:cubicBezTo>
                    <a:cubicBezTo>
                      <a:pt x="7" y="25"/>
                      <a:pt x="8" y="26"/>
                      <a:pt x="9" y="27"/>
                    </a:cubicBezTo>
                    <a:cubicBezTo>
                      <a:pt x="8" y="28"/>
                      <a:pt x="8" y="28"/>
                      <a:pt x="8" y="28"/>
                    </a:cubicBezTo>
                    <a:cubicBezTo>
                      <a:pt x="8" y="30"/>
                      <a:pt x="8" y="31"/>
                      <a:pt x="9" y="31"/>
                    </a:cubicBezTo>
                    <a:cubicBezTo>
                      <a:pt x="12" y="32"/>
                      <a:pt x="12" y="32"/>
                      <a:pt x="12" y="32"/>
                    </a:cubicBezTo>
                    <a:cubicBezTo>
                      <a:pt x="13" y="33"/>
                      <a:pt x="14" y="32"/>
                      <a:pt x="15" y="31"/>
                    </a:cubicBezTo>
                    <a:cubicBezTo>
                      <a:pt x="16" y="29"/>
                      <a:pt x="16" y="29"/>
                      <a:pt x="16" y="29"/>
                    </a:cubicBezTo>
                    <a:cubicBezTo>
                      <a:pt x="16" y="29"/>
                      <a:pt x="17" y="29"/>
                      <a:pt x="18" y="29"/>
                    </a:cubicBezTo>
                    <a:cubicBezTo>
                      <a:pt x="19" y="31"/>
                      <a:pt x="19" y="31"/>
                      <a:pt x="19" y="31"/>
                    </a:cubicBezTo>
                    <a:cubicBezTo>
                      <a:pt x="20" y="32"/>
                      <a:pt x="21" y="33"/>
                      <a:pt x="22" y="32"/>
                    </a:cubicBezTo>
                    <a:cubicBezTo>
                      <a:pt x="24" y="31"/>
                      <a:pt x="24" y="31"/>
                      <a:pt x="24" y="31"/>
                    </a:cubicBezTo>
                    <a:cubicBezTo>
                      <a:pt x="26" y="31"/>
                      <a:pt x="26" y="29"/>
                      <a:pt x="26" y="28"/>
                    </a:cubicBezTo>
                    <a:cubicBezTo>
                      <a:pt x="25" y="26"/>
                      <a:pt x="25" y="26"/>
                      <a:pt x="25" y="26"/>
                    </a:cubicBezTo>
                    <a:cubicBezTo>
                      <a:pt x="25" y="25"/>
                      <a:pt x="26" y="25"/>
                      <a:pt x="26" y="24"/>
                    </a:cubicBezTo>
                    <a:cubicBezTo>
                      <a:pt x="29" y="25"/>
                      <a:pt x="29" y="25"/>
                      <a:pt x="29" y="25"/>
                    </a:cubicBezTo>
                    <a:cubicBezTo>
                      <a:pt x="30" y="25"/>
                      <a:pt x="31" y="25"/>
                      <a:pt x="32" y="24"/>
                    </a:cubicBezTo>
                    <a:cubicBezTo>
                      <a:pt x="33" y="21"/>
                      <a:pt x="33" y="21"/>
                      <a:pt x="33" y="21"/>
                    </a:cubicBezTo>
                    <a:cubicBezTo>
                      <a:pt x="33" y="20"/>
                      <a:pt x="32" y="19"/>
                      <a:pt x="31" y="18"/>
                    </a:cubicBezTo>
                    <a:close/>
                    <a:moveTo>
                      <a:pt x="19" y="22"/>
                    </a:moveTo>
                    <a:cubicBezTo>
                      <a:pt x="16" y="24"/>
                      <a:pt x="12" y="22"/>
                      <a:pt x="11" y="19"/>
                    </a:cubicBezTo>
                    <a:cubicBezTo>
                      <a:pt x="9" y="16"/>
                      <a:pt x="11" y="12"/>
                      <a:pt x="14" y="11"/>
                    </a:cubicBezTo>
                    <a:cubicBezTo>
                      <a:pt x="17" y="9"/>
                      <a:pt x="21" y="11"/>
                      <a:pt x="22" y="14"/>
                    </a:cubicBezTo>
                    <a:cubicBezTo>
                      <a:pt x="24" y="17"/>
                      <a:pt x="22" y="21"/>
                      <a:pt x="19" y="22"/>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7" name="任意多边形: 形状 206"/>
              <p:cNvSpPr/>
              <p:nvPr/>
            </p:nvSpPr>
            <p:spPr bwMode="auto">
              <a:xfrm>
                <a:off x="4254" y="824"/>
                <a:ext cx="53" cy="53"/>
              </a:xfrm>
              <a:custGeom>
                <a:avLst/>
                <a:gdLst>
                  <a:gd name="T0" fmla="*/ 26 w 27"/>
                  <a:gd name="T1" fmla="*/ 15 h 27"/>
                  <a:gd name="T2" fmla="*/ 24 w 27"/>
                  <a:gd name="T3" fmla="*/ 14 h 27"/>
                  <a:gd name="T4" fmla="*/ 24 w 27"/>
                  <a:gd name="T5" fmla="*/ 13 h 27"/>
                  <a:gd name="T6" fmla="*/ 26 w 27"/>
                  <a:gd name="T7" fmla="*/ 12 h 27"/>
                  <a:gd name="T8" fmla="*/ 27 w 27"/>
                  <a:gd name="T9" fmla="*/ 9 h 27"/>
                  <a:gd name="T10" fmla="*/ 26 w 27"/>
                  <a:gd name="T11" fmla="*/ 7 h 27"/>
                  <a:gd name="T12" fmla="*/ 23 w 27"/>
                  <a:gd name="T13" fmla="*/ 6 h 27"/>
                  <a:gd name="T14" fmla="*/ 21 w 27"/>
                  <a:gd name="T15" fmla="*/ 7 h 27"/>
                  <a:gd name="T16" fmla="*/ 20 w 27"/>
                  <a:gd name="T17" fmla="*/ 6 h 27"/>
                  <a:gd name="T18" fmla="*/ 21 w 27"/>
                  <a:gd name="T19" fmla="*/ 4 h 27"/>
                  <a:gd name="T20" fmla="*/ 20 w 27"/>
                  <a:gd name="T21" fmla="*/ 1 h 27"/>
                  <a:gd name="T22" fmla="*/ 18 w 27"/>
                  <a:gd name="T23" fmla="*/ 0 h 27"/>
                  <a:gd name="T24" fmla="*/ 15 w 27"/>
                  <a:gd name="T25" fmla="*/ 1 h 27"/>
                  <a:gd name="T26" fmla="*/ 15 w 27"/>
                  <a:gd name="T27" fmla="*/ 3 h 27"/>
                  <a:gd name="T28" fmla="*/ 12 w 27"/>
                  <a:gd name="T29" fmla="*/ 3 h 27"/>
                  <a:gd name="T30" fmla="*/ 12 w 27"/>
                  <a:gd name="T31" fmla="*/ 2 h 27"/>
                  <a:gd name="T32" fmla="*/ 9 w 27"/>
                  <a:gd name="T33" fmla="*/ 1 h 27"/>
                  <a:gd name="T34" fmla="*/ 7 w 27"/>
                  <a:gd name="T35" fmla="*/ 1 h 27"/>
                  <a:gd name="T36" fmla="*/ 6 w 27"/>
                  <a:gd name="T37" fmla="*/ 4 h 27"/>
                  <a:gd name="T38" fmla="*/ 7 w 27"/>
                  <a:gd name="T39" fmla="*/ 6 h 27"/>
                  <a:gd name="T40" fmla="*/ 5 w 27"/>
                  <a:gd name="T41" fmla="*/ 7 h 27"/>
                  <a:gd name="T42" fmla="*/ 4 w 27"/>
                  <a:gd name="T43" fmla="*/ 6 h 27"/>
                  <a:gd name="T44" fmla="*/ 1 w 27"/>
                  <a:gd name="T45" fmla="*/ 8 h 27"/>
                  <a:gd name="T46" fmla="*/ 0 w 27"/>
                  <a:gd name="T47" fmla="*/ 10 h 27"/>
                  <a:gd name="T48" fmla="*/ 2 w 27"/>
                  <a:gd name="T49" fmla="*/ 12 h 27"/>
                  <a:gd name="T50" fmla="*/ 3 w 27"/>
                  <a:gd name="T51" fmla="*/ 13 h 27"/>
                  <a:gd name="T52" fmla="*/ 3 w 27"/>
                  <a:gd name="T53" fmla="*/ 15 h 27"/>
                  <a:gd name="T54" fmla="*/ 2 w 27"/>
                  <a:gd name="T55" fmla="*/ 16 h 27"/>
                  <a:gd name="T56" fmla="*/ 1 w 27"/>
                  <a:gd name="T57" fmla="*/ 18 h 27"/>
                  <a:gd name="T58" fmla="*/ 1 w 27"/>
                  <a:gd name="T59" fmla="*/ 20 h 27"/>
                  <a:gd name="T60" fmla="*/ 4 w 27"/>
                  <a:gd name="T61" fmla="*/ 21 h 27"/>
                  <a:gd name="T62" fmla="*/ 5 w 27"/>
                  <a:gd name="T63" fmla="*/ 21 h 27"/>
                  <a:gd name="T64" fmla="*/ 7 w 27"/>
                  <a:gd name="T65" fmla="*/ 22 h 27"/>
                  <a:gd name="T66" fmla="*/ 7 w 27"/>
                  <a:gd name="T67" fmla="*/ 24 h 27"/>
                  <a:gd name="T68" fmla="*/ 8 w 27"/>
                  <a:gd name="T69" fmla="*/ 26 h 27"/>
                  <a:gd name="T70" fmla="*/ 10 w 27"/>
                  <a:gd name="T71" fmla="*/ 27 h 27"/>
                  <a:gd name="T72" fmla="*/ 12 w 27"/>
                  <a:gd name="T73" fmla="*/ 26 h 27"/>
                  <a:gd name="T74" fmla="*/ 13 w 27"/>
                  <a:gd name="T75" fmla="*/ 24 h 27"/>
                  <a:gd name="T76" fmla="*/ 15 w 27"/>
                  <a:gd name="T77" fmla="*/ 24 h 27"/>
                  <a:gd name="T78" fmla="*/ 16 w 27"/>
                  <a:gd name="T79" fmla="*/ 26 h 27"/>
                  <a:gd name="T80" fmla="*/ 18 w 27"/>
                  <a:gd name="T81" fmla="*/ 27 h 27"/>
                  <a:gd name="T82" fmla="*/ 20 w 27"/>
                  <a:gd name="T83" fmla="*/ 26 h 27"/>
                  <a:gd name="T84" fmla="*/ 21 w 27"/>
                  <a:gd name="T85" fmla="*/ 23 h 27"/>
                  <a:gd name="T86" fmla="*/ 20 w 27"/>
                  <a:gd name="T87" fmla="*/ 22 h 27"/>
                  <a:gd name="T88" fmla="*/ 22 w 27"/>
                  <a:gd name="T89" fmla="*/ 20 h 27"/>
                  <a:gd name="T90" fmla="*/ 24 w 27"/>
                  <a:gd name="T91" fmla="*/ 21 h 27"/>
                  <a:gd name="T92" fmla="*/ 26 w 27"/>
                  <a:gd name="T93" fmla="*/ 20 h 27"/>
                  <a:gd name="T94" fmla="*/ 27 w 27"/>
                  <a:gd name="T95" fmla="*/ 18 h 27"/>
                  <a:gd name="T96" fmla="*/ 26 w 27"/>
                  <a:gd name="T97" fmla="*/ 15 h 27"/>
                  <a:gd name="T98" fmla="*/ 16 w 27"/>
                  <a:gd name="T99" fmla="*/ 19 h 27"/>
                  <a:gd name="T100" fmla="*/ 9 w 27"/>
                  <a:gd name="T101" fmla="*/ 16 h 27"/>
                  <a:gd name="T102" fmla="*/ 11 w 27"/>
                  <a:gd name="T103" fmla="*/ 9 h 27"/>
                  <a:gd name="T104" fmla="*/ 18 w 27"/>
                  <a:gd name="T105" fmla="*/ 12 h 27"/>
                  <a:gd name="T106" fmla="*/ 16 w 27"/>
                  <a:gd name="T10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 h="27">
                    <a:moveTo>
                      <a:pt x="26" y="15"/>
                    </a:moveTo>
                    <a:cubicBezTo>
                      <a:pt x="24" y="14"/>
                      <a:pt x="24" y="14"/>
                      <a:pt x="24" y="14"/>
                    </a:cubicBezTo>
                    <a:cubicBezTo>
                      <a:pt x="24" y="14"/>
                      <a:pt x="24" y="13"/>
                      <a:pt x="24" y="13"/>
                    </a:cubicBezTo>
                    <a:cubicBezTo>
                      <a:pt x="26" y="12"/>
                      <a:pt x="26" y="12"/>
                      <a:pt x="26" y="12"/>
                    </a:cubicBezTo>
                    <a:cubicBezTo>
                      <a:pt x="27" y="11"/>
                      <a:pt x="27" y="10"/>
                      <a:pt x="27" y="9"/>
                    </a:cubicBezTo>
                    <a:cubicBezTo>
                      <a:pt x="26" y="7"/>
                      <a:pt x="26" y="7"/>
                      <a:pt x="26" y="7"/>
                    </a:cubicBezTo>
                    <a:cubicBezTo>
                      <a:pt x="26" y="6"/>
                      <a:pt x="24" y="6"/>
                      <a:pt x="23" y="6"/>
                    </a:cubicBezTo>
                    <a:cubicBezTo>
                      <a:pt x="21" y="7"/>
                      <a:pt x="21" y="7"/>
                      <a:pt x="21" y="7"/>
                    </a:cubicBezTo>
                    <a:cubicBezTo>
                      <a:pt x="21" y="6"/>
                      <a:pt x="21" y="6"/>
                      <a:pt x="20" y="6"/>
                    </a:cubicBezTo>
                    <a:cubicBezTo>
                      <a:pt x="21" y="4"/>
                      <a:pt x="21" y="4"/>
                      <a:pt x="21" y="4"/>
                    </a:cubicBezTo>
                    <a:cubicBezTo>
                      <a:pt x="21" y="3"/>
                      <a:pt x="21" y="2"/>
                      <a:pt x="20" y="1"/>
                    </a:cubicBezTo>
                    <a:cubicBezTo>
                      <a:pt x="18" y="0"/>
                      <a:pt x="18" y="0"/>
                      <a:pt x="18" y="0"/>
                    </a:cubicBezTo>
                    <a:cubicBezTo>
                      <a:pt x="17" y="0"/>
                      <a:pt x="16" y="0"/>
                      <a:pt x="15" y="1"/>
                    </a:cubicBezTo>
                    <a:cubicBezTo>
                      <a:pt x="15" y="3"/>
                      <a:pt x="15" y="3"/>
                      <a:pt x="15" y="3"/>
                    </a:cubicBezTo>
                    <a:cubicBezTo>
                      <a:pt x="14" y="3"/>
                      <a:pt x="13" y="3"/>
                      <a:pt x="12" y="3"/>
                    </a:cubicBezTo>
                    <a:cubicBezTo>
                      <a:pt x="12" y="2"/>
                      <a:pt x="12" y="2"/>
                      <a:pt x="12" y="2"/>
                    </a:cubicBezTo>
                    <a:cubicBezTo>
                      <a:pt x="11" y="1"/>
                      <a:pt x="10" y="0"/>
                      <a:pt x="9" y="1"/>
                    </a:cubicBezTo>
                    <a:cubicBezTo>
                      <a:pt x="7" y="1"/>
                      <a:pt x="7" y="1"/>
                      <a:pt x="7" y="1"/>
                    </a:cubicBezTo>
                    <a:cubicBezTo>
                      <a:pt x="6" y="2"/>
                      <a:pt x="6" y="3"/>
                      <a:pt x="6" y="4"/>
                    </a:cubicBezTo>
                    <a:cubicBezTo>
                      <a:pt x="7" y="6"/>
                      <a:pt x="7" y="6"/>
                      <a:pt x="7" y="6"/>
                    </a:cubicBezTo>
                    <a:cubicBezTo>
                      <a:pt x="6" y="6"/>
                      <a:pt x="6" y="7"/>
                      <a:pt x="5" y="7"/>
                    </a:cubicBezTo>
                    <a:cubicBezTo>
                      <a:pt x="4" y="6"/>
                      <a:pt x="4" y="6"/>
                      <a:pt x="4" y="6"/>
                    </a:cubicBezTo>
                    <a:cubicBezTo>
                      <a:pt x="3" y="6"/>
                      <a:pt x="2" y="7"/>
                      <a:pt x="1" y="8"/>
                    </a:cubicBezTo>
                    <a:cubicBezTo>
                      <a:pt x="0" y="10"/>
                      <a:pt x="0" y="10"/>
                      <a:pt x="0" y="10"/>
                    </a:cubicBezTo>
                    <a:cubicBezTo>
                      <a:pt x="0" y="11"/>
                      <a:pt x="1" y="12"/>
                      <a:pt x="2" y="12"/>
                    </a:cubicBezTo>
                    <a:cubicBezTo>
                      <a:pt x="3" y="13"/>
                      <a:pt x="3" y="13"/>
                      <a:pt x="3" y="13"/>
                    </a:cubicBezTo>
                    <a:cubicBezTo>
                      <a:pt x="3" y="13"/>
                      <a:pt x="3" y="14"/>
                      <a:pt x="3" y="15"/>
                    </a:cubicBezTo>
                    <a:cubicBezTo>
                      <a:pt x="2" y="16"/>
                      <a:pt x="2" y="16"/>
                      <a:pt x="2" y="16"/>
                    </a:cubicBezTo>
                    <a:cubicBezTo>
                      <a:pt x="1" y="16"/>
                      <a:pt x="0" y="17"/>
                      <a:pt x="1" y="18"/>
                    </a:cubicBezTo>
                    <a:cubicBezTo>
                      <a:pt x="1" y="20"/>
                      <a:pt x="1" y="20"/>
                      <a:pt x="1" y="20"/>
                    </a:cubicBezTo>
                    <a:cubicBezTo>
                      <a:pt x="2" y="21"/>
                      <a:pt x="3" y="22"/>
                      <a:pt x="4" y="21"/>
                    </a:cubicBezTo>
                    <a:cubicBezTo>
                      <a:pt x="5" y="21"/>
                      <a:pt x="5" y="21"/>
                      <a:pt x="5" y="21"/>
                    </a:cubicBezTo>
                    <a:cubicBezTo>
                      <a:pt x="6" y="21"/>
                      <a:pt x="7" y="22"/>
                      <a:pt x="7" y="22"/>
                    </a:cubicBezTo>
                    <a:cubicBezTo>
                      <a:pt x="7" y="24"/>
                      <a:pt x="7" y="24"/>
                      <a:pt x="7" y="24"/>
                    </a:cubicBezTo>
                    <a:cubicBezTo>
                      <a:pt x="6" y="25"/>
                      <a:pt x="7" y="26"/>
                      <a:pt x="8" y="26"/>
                    </a:cubicBezTo>
                    <a:cubicBezTo>
                      <a:pt x="10" y="27"/>
                      <a:pt x="10" y="27"/>
                      <a:pt x="10" y="27"/>
                    </a:cubicBezTo>
                    <a:cubicBezTo>
                      <a:pt x="11" y="27"/>
                      <a:pt x="12" y="27"/>
                      <a:pt x="12" y="26"/>
                    </a:cubicBezTo>
                    <a:cubicBezTo>
                      <a:pt x="13" y="24"/>
                      <a:pt x="13" y="24"/>
                      <a:pt x="13" y="24"/>
                    </a:cubicBezTo>
                    <a:cubicBezTo>
                      <a:pt x="14" y="24"/>
                      <a:pt x="14" y="24"/>
                      <a:pt x="15" y="24"/>
                    </a:cubicBezTo>
                    <a:cubicBezTo>
                      <a:pt x="16" y="26"/>
                      <a:pt x="16" y="26"/>
                      <a:pt x="16" y="26"/>
                    </a:cubicBezTo>
                    <a:cubicBezTo>
                      <a:pt x="16" y="27"/>
                      <a:pt x="17" y="27"/>
                      <a:pt x="18" y="27"/>
                    </a:cubicBezTo>
                    <a:cubicBezTo>
                      <a:pt x="20" y="26"/>
                      <a:pt x="20" y="26"/>
                      <a:pt x="20" y="26"/>
                    </a:cubicBezTo>
                    <a:cubicBezTo>
                      <a:pt x="21" y="25"/>
                      <a:pt x="22" y="24"/>
                      <a:pt x="21" y="23"/>
                    </a:cubicBezTo>
                    <a:cubicBezTo>
                      <a:pt x="20" y="22"/>
                      <a:pt x="20" y="22"/>
                      <a:pt x="20" y="22"/>
                    </a:cubicBezTo>
                    <a:cubicBezTo>
                      <a:pt x="21" y="21"/>
                      <a:pt x="21" y="21"/>
                      <a:pt x="22" y="20"/>
                    </a:cubicBezTo>
                    <a:cubicBezTo>
                      <a:pt x="24" y="21"/>
                      <a:pt x="24" y="21"/>
                      <a:pt x="24" y="21"/>
                    </a:cubicBezTo>
                    <a:cubicBezTo>
                      <a:pt x="25" y="21"/>
                      <a:pt x="26" y="21"/>
                      <a:pt x="26" y="20"/>
                    </a:cubicBezTo>
                    <a:cubicBezTo>
                      <a:pt x="27" y="18"/>
                      <a:pt x="27" y="18"/>
                      <a:pt x="27" y="18"/>
                    </a:cubicBezTo>
                    <a:cubicBezTo>
                      <a:pt x="27" y="17"/>
                      <a:pt x="27" y="16"/>
                      <a:pt x="26" y="15"/>
                    </a:cubicBezTo>
                    <a:close/>
                    <a:moveTo>
                      <a:pt x="16" y="19"/>
                    </a:moveTo>
                    <a:cubicBezTo>
                      <a:pt x="13" y="20"/>
                      <a:pt x="10" y="19"/>
                      <a:pt x="9" y="16"/>
                    </a:cubicBezTo>
                    <a:cubicBezTo>
                      <a:pt x="8" y="13"/>
                      <a:pt x="9" y="10"/>
                      <a:pt x="11" y="9"/>
                    </a:cubicBezTo>
                    <a:cubicBezTo>
                      <a:pt x="14" y="8"/>
                      <a:pt x="17" y="9"/>
                      <a:pt x="18" y="12"/>
                    </a:cubicBezTo>
                    <a:cubicBezTo>
                      <a:pt x="19" y="14"/>
                      <a:pt x="18" y="17"/>
                      <a:pt x="16" y="19"/>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8" name="任意多边形: 形状 207"/>
              <p:cNvSpPr/>
              <p:nvPr/>
            </p:nvSpPr>
            <p:spPr bwMode="auto">
              <a:xfrm>
                <a:off x="4947" y="1642"/>
                <a:ext cx="47" cy="82"/>
              </a:xfrm>
              <a:custGeom>
                <a:avLst/>
                <a:gdLst>
                  <a:gd name="T0" fmla="*/ 12 w 24"/>
                  <a:gd name="T1" fmla="*/ 42 h 42"/>
                  <a:gd name="T2" fmla="*/ 24 w 24"/>
                  <a:gd name="T3" fmla="*/ 30 h 42"/>
                  <a:gd name="T4" fmla="*/ 11 w 24"/>
                  <a:gd name="T5" fmla="*/ 0 h 42"/>
                  <a:gd name="T6" fmla="*/ 0 w 24"/>
                  <a:gd name="T7" fmla="*/ 30 h 42"/>
                  <a:gd name="T8" fmla="*/ 12 w 24"/>
                  <a:gd name="T9" fmla="*/ 42 h 42"/>
                  <a:gd name="T10" fmla="*/ 19 w 24"/>
                  <a:gd name="T11" fmla="*/ 27 h 42"/>
                  <a:gd name="T12" fmla="*/ 12 w 24"/>
                  <a:gd name="T13" fmla="*/ 37 h 42"/>
                  <a:gd name="T14" fmla="*/ 19 w 24"/>
                  <a:gd name="T15" fmla="*/ 27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42">
                    <a:moveTo>
                      <a:pt x="12" y="42"/>
                    </a:moveTo>
                    <a:cubicBezTo>
                      <a:pt x="19" y="42"/>
                      <a:pt x="24" y="36"/>
                      <a:pt x="24" y="30"/>
                    </a:cubicBezTo>
                    <a:cubicBezTo>
                      <a:pt x="24" y="17"/>
                      <a:pt x="11" y="0"/>
                      <a:pt x="11" y="0"/>
                    </a:cubicBezTo>
                    <a:cubicBezTo>
                      <a:pt x="11" y="0"/>
                      <a:pt x="0" y="18"/>
                      <a:pt x="0" y="30"/>
                    </a:cubicBezTo>
                    <a:cubicBezTo>
                      <a:pt x="0" y="37"/>
                      <a:pt x="6" y="42"/>
                      <a:pt x="12" y="42"/>
                    </a:cubicBezTo>
                    <a:close/>
                    <a:moveTo>
                      <a:pt x="19" y="27"/>
                    </a:moveTo>
                    <a:cubicBezTo>
                      <a:pt x="19" y="27"/>
                      <a:pt x="20" y="37"/>
                      <a:pt x="12" y="37"/>
                    </a:cubicBezTo>
                    <a:lnTo>
                      <a:pt x="19" y="27"/>
                    </a:ln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9" name="任意多边形: 形状 208"/>
              <p:cNvSpPr/>
              <p:nvPr/>
            </p:nvSpPr>
            <p:spPr bwMode="auto">
              <a:xfrm>
                <a:off x="4747" y="1636"/>
                <a:ext cx="47" cy="80"/>
              </a:xfrm>
              <a:custGeom>
                <a:avLst/>
                <a:gdLst>
                  <a:gd name="T0" fmla="*/ 13 w 24"/>
                  <a:gd name="T1" fmla="*/ 41 h 41"/>
                  <a:gd name="T2" fmla="*/ 24 w 24"/>
                  <a:gd name="T3" fmla="*/ 29 h 41"/>
                  <a:gd name="T4" fmla="*/ 12 w 24"/>
                  <a:gd name="T5" fmla="*/ 0 h 41"/>
                  <a:gd name="T6" fmla="*/ 1 w 24"/>
                  <a:gd name="T7" fmla="*/ 29 h 41"/>
                  <a:gd name="T8" fmla="*/ 13 w 24"/>
                  <a:gd name="T9" fmla="*/ 41 h 41"/>
                  <a:gd name="T10" fmla="*/ 19 w 24"/>
                  <a:gd name="T11" fmla="*/ 27 h 41"/>
                  <a:gd name="T12" fmla="*/ 12 w 24"/>
                  <a:gd name="T13" fmla="*/ 36 h 41"/>
                  <a:gd name="T14" fmla="*/ 19 w 24"/>
                  <a:gd name="T15" fmla="*/ 27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41">
                    <a:moveTo>
                      <a:pt x="13" y="41"/>
                    </a:moveTo>
                    <a:cubicBezTo>
                      <a:pt x="19" y="41"/>
                      <a:pt x="24" y="35"/>
                      <a:pt x="24" y="29"/>
                    </a:cubicBezTo>
                    <a:cubicBezTo>
                      <a:pt x="24" y="17"/>
                      <a:pt x="12" y="0"/>
                      <a:pt x="12" y="0"/>
                    </a:cubicBezTo>
                    <a:cubicBezTo>
                      <a:pt x="12" y="0"/>
                      <a:pt x="0" y="17"/>
                      <a:pt x="1" y="29"/>
                    </a:cubicBezTo>
                    <a:cubicBezTo>
                      <a:pt x="1" y="36"/>
                      <a:pt x="6" y="41"/>
                      <a:pt x="13" y="41"/>
                    </a:cubicBezTo>
                    <a:close/>
                    <a:moveTo>
                      <a:pt x="19" y="27"/>
                    </a:moveTo>
                    <a:cubicBezTo>
                      <a:pt x="19" y="27"/>
                      <a:pt x="21" y="36"/>
                      <a:pt x="12" y="36"/>
                    </a:cubicBezTo>
                    <a:lnTo>
                      <a:pt x="19" y="27"/>
                    </a:ln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0" name="任意多边形: 形状 209"/>
              <p:cNvSpPr/>
              <p:nvPr/>
            </p:nvSpPr>
            <p:spPr bwMode="auto">
              <a:xfrm>
                <a:off x="4550" y="2451"/>
                <a:ext cx="66" cy="114"/>
              </a:xfrm>
              <a:custGeom>
                <a:avLst/>
                <a:gdLst>
                  <a:gd name="T0" fmla="*/ 17 w 34"/>
                  <a:gd name="T1" fmla="*/ 58 h 58"/>
                  <a:gd name="T2" fmla="*/ 33 w 34"/>
                  <a:gd name="T3" fmla="*/ 41 h 58"/>
                  <a:gd name="T4" fmla="*/ 16 w 34"/>
                  <a:gd name="T5" fmla="*/ 0 h 58"/>
                  <a:gd name="T6" fmla="*/ 0 w 34"/>
                  <a:gd name="T7" fmla="*/ 42 h 58"/>
                  <a:gd name="T8" fmla="*/ 17 w 34"/>
                  <a:gd name="T9" fmla="*/ 58 h 58"/>
                  <a:gd name="T10" fmla="*/ 27 w 34"/>
                  <a:gd name="T11" fmla="*/ 38 h 58"/>
                  <a:gd name="T12" fmla="*/ 17 w 34"/>
                  <a:gd name="T13" fmla="*/ 51 h 58"/>
                  <a:gd name="T14" fmla="*/ 27 w 34"/>
                  <a:gd name="T15" fmla="*/ 38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57">
                    <a:moveTo>
                      <a:pt x="17" y="58"/>
                    </a:moveTo>
                    <a:cubicBezTo>
                      <a:pt x="26" y="57"/>
                      <a:pt x="34" y="50"/>
                      <a:pt x="33" y="41"/>
                    </a:cubicBezTo>
                    <a:cubicBezTo>
                      <a:pt x="33" y="24"/>
                      <a:pt x="16" y="0"/>
                      <a:pt x="16" y="0"/>
                    </a:cubicBezTo>
                    <a:cubicBezTo>
                      <a:pt x="16" y="0"/>
                      <a:pt x="0" y="25"/>
                      <a:pt x="0" y="42"/>
                    </a:cubicBezTo>
                    <a:cubicBezTo>
                      <a:pt x="1" y="51"/>
                      <a:pt x="8" y="58"/>
                      <a:pt x="17" y="58"/>
                    </a:cubicBezTo>
                    <a:close/>
                    <a:moveTo>
                      <a:pt x="27" y="38"/>
                    </a:moveTo>
                    <a:cubicBezTo>
                      <a:pt x="27" y="38"/>
                      <a:pt x="29" y="51"/>
                      <a:pt x="17" y="51"/>
                    </a:cubicBezTo>
                    <a:lnTo>
                      <a:pt x="27" y="38"/>
                    </a:ln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1" name="任意多边形: 形状 210"/>
              <p:cNvSpPr/>
              <p:nvPr/>
            </p:nvSpPr>
            <p:spPr bwMode="auto">
              <a:xfrm>
                <a:off x="3938" y="2084"/>
                <a:ext cx="45" cy="60"/>
              </a:xfrm>
              <a:custGeom>
                <a:avLst/>
                <a:gdLst>
                  <a:gd name="T0" fmla="*/ 7 w 23"/>
                  <a:gd name="T1" fmla="*/ 29 h 31"/>
                  <a:gd name="T2" fmla="*/ 19 w 23"/>
                  <a:gd name="T3" fmla="*/ 25 h 31"/>
                  <a:gd name="T4" fmla="*/ 22 w 23"/>
                  <a:gd name="T5" fmla="*/ 0 h 31"/>
                  <a:gd name="T6" fmla="*/ 3 w 23"/>
                  <a:gd name="T7" fmla="*/ 16 h 31"/>
                  <a:gd name="T8" fmla="*/ 7 w 23"/>
                  <a:gd name="T9" fmla="*/ 29 h 31"/>
                  <a:gd name="T10" fmla="*/ 17 w 23"/>
                  <a:gd name="T11" fmla="*/ 22 h 31"/>
                  <a:gd name="T12" fmla="*/ 8 w 23"/>
                  <a:gd name="T13" fmla="*/ 25 h 31"/>
                  <a:gd name="T14" fmla="*/ 17 w 23"/>
                  <a:gd name="T15" fmla="*/ 22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1">
                    <a:moveTo>
                      <a:pt x="7" y="29"/>
                    </a:moveTo>
                    <a:cubicBezTo>
                      <a:pt x="11" y="31"/>
                      <a:pt x="17" y="29"/>
                      <a:pt x="19" y="25"/>
                    </a:cubicBezTo>
                    <a:cubicBezTo>
                      <a:pt x="23" y="17"/>
                      <a:pt x="22" y="0"/>
                      <a:pt x="22" y="0"/>
                    </a:cubicBezTo>
                    <a:cubicBezTo>
                      <a:pt x="22" y="0"/>
                      <a:pt x="7" y="8"/>
                      <a:pt x="3" y="16"/>
                    </a:cubicBezTo>
                    <a:cubicBezTo>
                      <a:pt x="0" y="21"/>
                      <a:pt x="2" y="26"/>
                      <a:pt x="7" y="29"/>
                    </a:cubicBezTo>
                    <a:close/>
                    <a:moveTo>
                      <a:pt x="17" y="22"/>
                    </a:moveTo>
                    <a:cubicBezTo>
                      <a:pt x="17" y="22"/>
                      <a:pt x="14" y="29"/>
                      <a:pt x="8" y="25"/>
                    </a:cubicBezTo>
                    <a:lnTo>
                      <a:pt x="17" y="22"/>
                    </a:ln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2" name="任意多边形: 形状 211"/>
              <p:cNvSpPr/>
              <p:nvPr/>
            </p:nvSpPr>
            <p:spPr bwMode="auto">
              <a:xfrm>
                <a:off x="4603" y="3402"/>
                <a:ext cx="54" cy="95"/>
              </a:xfrm>
              <a:custGeom>
                <a:avLst/>
                <a:gdLst>
                  <a:gd name="T0" fmla="*/ 15 w 28"/>
                  <a:gd name="T1" fmla="*/ 49 h 49"/>
                  <a:gd name="T2" fmla="*/ 28 w 28"/>
                  <a:gd name="T3" fmla="*/ 35 h 49"/>
                  <a:gd name="T4" fmla="*/ 13 w 28"/>
                  <a:gd name="T5" fmla="*/ 0 h 49"/>
                  <a:gd name="T6" fmla="*/ 0 w 28"/>
                  <a:gd name="T7" fmla="*/ 36 h 49"/>
                  <a:gd name="T8" fmla="*/ 15 w 28"/>
                  <a:gd name="T9" fmla="*/ 49 h 49"/>
                  <a:gd name="T10" fmla="*/ 23 w 28"/>
                  <a:gd name="T11" fmla="*/ 32 h 49"/>
                  <a:gd name="T12" fmla="*/ 14 w 28"/>
                  <a:gd name="T13" fmla="*/ 44 h 49"/>
                  <a:gd name="T14" fmla="*/ 23 w 28"/>
                  <a:gd name="T15" fmla="*/ 32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49">
                    <a:moveTo>
                      <a:pt x="15" y="49"/>
                    </a:moveTo>
                    <a:cubicBezTo>
                      <a:pt x="22" y="49"/>
                      <a:pt x="28" y="43"/>
                      <a:pt x="28" y="35"/>
                    </a:cubicBezTo>
                    <a:cubicBezTo>
                      <a:pt x="28" y="21"/>
                      <a:pt x="13" y="0"/>
                      <a:pt x="13" y="0"/>
                    </a:cubicBezTo>
                    <a:cubicBezTo>
                      <a:pt x="13" y="0"/>
                      <a:pt x="0" y="21"/>
                      <a:pt x="0" y="36"/>
                    </a:cubicBezTo>
                    <a:cubicBezTo>
                      <a:pt x="0" y="43"/>
                      <a:pt x="7" y="49"/>
                      <a:pt x="15" y="49"/>
                    </a:cubicBezTo>
                    <a:close/>
                    <a:moveTo>
                      <a:pt x="23" y="32"/>
                    </a:moveTo>
                    <a:cubicBezTo>
                      <a:pt x="23" y="32"/>
                      <a:pt x="24" y="43"/>
                      <a:pt x="14" y="44"/>
                    </a:cubicBezTo>
                    <a:lnTo>
                      <a:pt x="23" y="32"/>
                    </a:ln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3" name="任意多边形: 形状 212"/>
              <p:cNvSpPr/>
              <p:nvPr/>
            </p:nvSpPr>
            <p:spPr bwMode="auto">
              <a:xfrm>
                <a:off x="4202" y="662"/>
                <a:ext cx="60" cy="100"/>
              </a:xfrm>
              <a:custGeom>
                <a:avLst/>
                <a:gdLst>
                  <a:gd name="T0" fmla="*/ 11 w 31"/>
                  <a:gd name="T1" fmla="*/ 0 h 51"/>
                  <a:gd name="T2" fmla="*/ 2 w 31"/>
                  <a:gd name="T3" fmla="*/ 37 h 51"/>
                  <a:gd name="T4" fmla="*/ 18 w 31"/>
                  <a:gd name="T5" fmla="*/ 50 h 51"/>
                  <a:gd name="T6" fmla="*/ 30 w 31"/>
                  <a:gd name="T7" fmla="*/ 34 h 51"/>
                  <a:gd name="T8" fmla="*/ 11 w 31"/>
                  <a:gd name="T9" fmla="*/ 0 h 51"/>
                  <a:gd name="T10" fmla="*/ 17 w 31"/>
                  <a:gd name="T11" fmla="*/ 44 h 51"/>
                  <a:gd name="T12" fmla="*/ 24 w 31"/>
                  <a:gd name="T13" fmla="*/ 32 h 51"/>
                  <a:gd name="T14" fmla="*/ 17 w 31"/>
                  <a:gd name="T15" fmla="*/ 44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51">
                    <a:moveTo>
                      <a:pt x="11" y="0"/>
                    </a:moveTo>
                    <a:cubicBezTo>
                      <a:pt x="11" y="0"/>
                      <a:pt x="0" y="23"/>
                      <a:pt x="2" y="37"/>
                    </a:cubicBezTo>
                    <a:cubicBezTo>
                      <a:pt x="3" y="45"/>
                      <a:pt x="10" y="51"/>
                      <a:pt x="18" y="50"/>
                    </a:cubicBezTo>
                    <a:cubicBezTo>
                      <a:pt x="25" y="49"/>
                      <a:pt x="31" y="42"/>
                      <a:pt x="30" y="34"/>
                    </a:cubicBezTo>
                    <a:cubicBezTo>
                      <a:pt x="28" y="19"/>
                      <a:pt x="11" y="0"/>
                      <a:pt x="11" y="0"/>
                    </a:cubicBezTo>
                    <a:close/>
                    <a:moveTo>
                      <a:pt x="17" y="44"/>
                    </a:moveTo>
                    <a:cubicBezTo>
                      <a:pt x="24" y="32"/>
                      <a:pt x="24" y="32"/>
                      <a:pt x="24" y="32"/>
                    </a:cubicBezTo>
                    <a:cubicBezTo>
                      <a:pt x="24" y="32"/>
                      <a:pt x="27" y="43"/>
                      <a:pt x="17" y="44"/>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4" name="任意多边形: 形状 213"/>
              <p:cNvSpPr/>
              <p:nvPr/>
            </p:nvSpPr>
            <p:spPr bwMode="auto">
              <a:xfrm>
                <a:off x="4661" y="1687"/>
                <a:ext cx="84" cy="174"/>
              </a:xfrm>
              <a:custGeom>
                <a:avLst/>
                <a:gdLst>
                  <a:gd name="T0" fmla="*/ 42 w 43"/>
                  <a:gd name="T1" fmla="*/ 10 h 89"/>
                  <a:gd name="T2" fmla="*/ 42 w 43"/>
                  <a:gd name="T3" fmla="*/ 10 h 89"/>
                  <a:gd name="T4" fmla="*/ 42 w 43"/>
                  <a:gd name="T5" fmla="*/ 10 h 89"/>
                  <a:gd name="T6" fmla="*/ 26 w 43"/>
                  <a:gd name="T7" fmla="*/ 1 h 89"/>
                  <a:gd name="T8" fmla="*/ 25 w 43"/>
                  <a:gd name="T9" fmla="*/ 1 h 89"/>
                  <a:gd name="T10" fmla="*/ 18 w 43"/>
                  <a:gd name="T11" fmla="*/ 1 h 89"/>
                  <a:gd name="T12" fmla="*/ 0 w 43"/>
                  <a:gd name="T13" fmla="*/ 12 h 89"/>
                  <a:gd name="T14" fmla="*/ 1 w 43"/>
                  <a:gd name="T15" fmla="*/ 39 h 89"/>
                  <a:gd name="T16" fmla="*/ 5 w 43"/>
                  <a:gd name="T17" fmla="*/ 43 h 89"/>
                  <a:gd name="T18" fmla="*/ 9 w 43"/>
                  <a:gd name="T19" fmla="*/ 39 h 89"/>
                  <a:gd name="T20" fmla="*/ 9 w 43"/>
                  <a:gd name="T21" fmla="*/ 18 h 89"/>
                  <a:gd name="T22" fmla="*/ 11 w 43"/>
                  <a:gd name="T23" fmla="*/ 18 h 89"/>
                  <a:gd name="T24" fmla="*/ 11 w 43"/>
                  <a:gd name="T25" fmla="*/ 31 h 89"/>
                  <a:gd name="T26" fmla="*/ 11 w 43"/>
                  <a:gd name="T27" fmla="*/ 42 h 89"/>
                  <a:gd name="T28" fmla="*/ 12 w 43"/>
                  <a:gd name="T29" fmla="*/ 84 h 89"/>
                  <a:gd name="T30" fmla="*/ 17 w 43"/>
                  <a:gd name="T31" fmla="*/ 89 h 89"/>
                  <a:gd name="T32" fmla="*/ 22 w 43"/>
                  <a:gd name="T33" fmla="*/ 83 h 89"/>
                  <a:gd name="T34" fmla="*/ 21 w 43"/>
                  <a:gd name="T35" fmla="*/ 45 h 89"/>
                  <a:gd name="T36" fmla="*/ 23 w 43"/>
                  <a:gd name="T37" fmla="*/ 45 h 89"/>
                  <a:gd name="T38" fmla="*/ 24 w 43"/>
                  <a:gd name="T39" fmla="*/ 83 h 89"/>
                  <a:gd name="T40" fmla="*/ 29 w 43"/>
                  <a:gd name="T41" fmla="*/ 88 h 89"/>
                  <a:gd name="T42" fmla="*/ 34 w 43"/>
                  <a:gd name="T43" fmla="*/ 83 h 89"/>
                  <a:gd name="T44" fmla="*/ 33 w 43"/>
                  <a:gd name="T45" fmla="*/ 41 h 89"/>
                  <a:gd name="T46" fmla="*/ 33 w 43"/>
                  <a:gd name="T47" fmla="*/ 30 h 89"/>
                  <a:gd name="T48" fmla="*/ 32 w 43"/>
                  <a:gd name="T49" fmla="*/ 17 h 89"/>
                  <a:gd name="T50" fmla="*/ 34 w 43"/>
                  <a:gd name="T51" fmla="*/ 17 h 89"/>
                  <a:gd name="T52" fmla="*/ 34 w 43"/>
                  <a:gd name="T53" fmla="*/ 38 h 89"/>
                  <a:gd name="T54" fmla="*/ 38 w 43"/>
                  <a:gd name="T55" fmla="*/ 42 h 89"/>
                  <a:gd name="T56" fmla="*/ 43 w 43"/>
                  <a:gd name="T57" fmla="*/ 38 h 89"/>
                  <a:gd name="T58" fmla="*/ 42 w 43"/>
                  <a:gd name="T59" fmla="*/ 11 h 89"/>
                  <a:gd name="T60" fmla="*/ 42 w 43"/>
                  <a:gd name="T61" fmla="*/ 1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 h="89">
                    <a:moveTo>
                      <a:pt x="42" y="10"/>
                    </a:moveTo>
                    <a:cubicBezTo>
                      <a:pt x="42" y="10"/>
                      <a:pt x="42" y="10"/>
                      <a:pt x="42" y="10"/>
                    </a:cubicBezTo>
                    <a:cubicBezTo>
                      <a:pt x="42" y="10"/>
                      <a:pt x="42" y="10"/>
                      <a:pt x="42" y="10"/>
                    </a:cubicBezTo>
                    <a:cubicBezTo>
                      <a:pt x="41" y="3"/>
                      <a:pt x="31" y="1"/>
                      <a:pt x="26" y="1"/>
                    </a:cubicBezTo>
                    <a:cubicBezTo>
                      <a:pt x="25" y="1"/>
                      <a:pt x="25" y="1"/>
                      <a:pt x="25" y="1"/>
                    </a:cubicBezTo>
                    <a:cubicBezTo>
                      <a:pt x="18" y="1"/>
                      <a:pt x="18" y="1"/>
                      <a:pt x="18" y="1"/>
                    </a:cubicBezTo>
                    <a:cubicBezTo>
                      <a:pt x="18" y="1"/>
                      <a:pt x="0" y="0"/>
                      <a:pt x="0" y="12"/>
                    </a:cubicBezTo>
                    <a:cubicBezTo>
                      <a:pt x="1" y="39"/>
                      <a:pt x="1" y="39"/>
                      <a:pt x="1" y="39"/>
                    </a:cubicBezTo>
                    <a:cubicBezTo>
                      <a:pt x="1" y="41"/>
                      <a:pt x="3" y="43"/>
                      <a:pt x="5" y="43"/>
                    </a:cubicBezTo>
                    <a:cubicBezTo>
                      <a:pt x="8" y="43"/>
                      <a:pt x="9" y="41"/>
                      <a:pt x="9" y="39"/>
                    </a:cubicBezTo>
                    <a:cubicBezTo>
                      <a:pt x="9" y="18"/>
                      <a:pt x="9" y="18"/>
                      <a:pt x="9" y="18"/>
                    </a:cubicBezTo>
                    <a:cubicBezTo>
                      <a:pt x="11" y="18"/>
                      <a:pt x="11" y="18"/>
                      <a:pt x="11" y="18"/>
                    </a:cubicBezTo>
                    <a:cubicBezTo>
                      <a:pt x="11" y="31"/>
                      <a:pt x="11" y="31"/>
                      <a:pt x="11" y="31"/>
                    </a:cubicBezTo>
                    <a:cubicBezTo>
                      <a:pt x="11" y="42"/>
                      <a:pt x="11" y="42"/>
                      <a:pt x="11" y="42"/>
                    </a:cubicBezTo>
                    <a:cubicBezTo>
                      <a:pt x="12" y="84"/>
                      <a:pt x="12" y="84"/>
                      <a:pt x="12" y="84"/>
                    </a:cubicBezTo>
                    <a:cubicBezTo>
                      <a:pt x="12" y="86"/>
                      <a:pt x="14" y="89"/>
                      <a:pt x="17" y="89"/>
                    </a:cubicBezTo>
                    <a:cubicBezTo>
                      <a:pt x="20" y="88"/>
                      <a:pt x="22" y="86"/>
                      <a:pt x="22" y="83"/>
                    </a:cubicBezTo>
                    <a:cubicBezTo>
                      <a:pt x="21" y="45"/>
                      <a:pt x="21" y="45"/>
                      <a:pt x="21" y="45"/>
                    </a:cubicBezTo>
                    <a:cubicBezTo>
                      <a:pt x="23" y="45"/>
                      <a:pt x="23" y="45"/>
                      <a:pt x="23" y="45"/>
                    </a:cubicBezTo>
                    <a:cubicBezTo>
                      <a:pt x="24" y="83"/>
                      <a:pt x="24" y="83"/>
                      <a:pt x="24" y="83"/>
                    </a:cubicBezTo>
                    <a:cubicBezTo>
                      <a:pt x="24" y="86"/>
                      <a:pt x="26" y="88"/>
                      <a:pt x="29" y="88"/>
                    </a:cubicBezTo>
                    <a:cubicBezTo>
                      <a:pt x="32" y="88"/>
                      <a:pt x="34" y="86"/>
                      <a:pt x="34" y="83"/>
                    </a:cubicBezTo>
                    <a:cubicBezTo>
                      <a:pt x="33" y="41"/>
                      <a:pt x="33" y="41"/>
                      <a:pt x="33" y="41"/>
                    </a:cubicBezTo>
                    <a:cubicBezTo>
                      <a:pt x="33" y="30"/>
                      <a:pt x="33" y="30"/>
                      <a:pt x="33" y="30"/>
                    </a:cubicBezTo>
                    <a:cubicBezTo>
                      <a:pt x="32" y="17"/>
                      <a:pt x="32" y="17"/>
                      <a:pt x="32" y="17"/>
                    </a:cubicBezTo>
                    <a:cubicBezTo>
                      <a:pt x="34" y="17"/>
                      <a:pt x="34" y="17"/>
                      <a:pt x="34" y="17"/>
                    </a:cubicBezTo>
                    <a:cubicBezTo>
                      <a:pt x="34" y="38"/>
                      <a:pt x="34" y="38"/>
                      <a:pt x="34" y="38"/>
                    </a:cubicBezTo>
                    <a:cubicBezTo>
                      <a:pt x="34" y="40"/>
                      <a:pt x="36" y="42"/>
                      <a:pt x="38" y="42"/>
                    </a:cubicBezTo>
                    <a:cubicBezTo>
                      <a:pt x="41" y="42"/>
                      <a:pt x="43" y="40"/>
                      <a:pt x="43" y="38"/>
                    </a:cubicBezTo>
                    <a:cubicBezTo>
                      <a:pt x="42" y="11"/>
                      <a:pt x="42" y="11"/>
                      <a:pt x="42" y="11"/>
                    </a:cubicBezTo>
                    <a:cubicBezTo>
                      <a:pt x="42" y="11"/>
                      <a:pt x="42" y="11"/>
                      <a:pt x="42" y="10"/>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5" name="任意多边形: 形状 214"/>
              <p:cNvSpPr/>
              <p:nvPr/>
            </p:nvSpPr>
            <p:spPr bwMode="auto">
              <a:xfrm>
                <a:off x="4683" y="1650"/>
                <a:ext cx="37" cy="37"/>
              </a:xfrm>
              <a:custGeom>
                <a:avLst/>
                <a:gdLst>
                  <a:gd name="T0" fmla="*/ 10 w 19"/>
                  <a:gd name="T1" fmla="*/ 19 h 19"/>
                  <a:gd name="T2" fmla="*/ 19 w 19"/>
                  <a:gd name="T3" fmla="*/ 9 h 19"/>
                  <a:gd name="T4" fmla="*/ 10 w 19"/>
                  <a:gd name="T5" fmla="*/ 0 h 19"/>
                  <a:gd name="T6" fmla="*/ 0 w 19"/>
                  <a:gd name="T7" fmla="*/ 9 h 19"/>
                  <a:gd name="T8" fmla="*/ 10 w 19"/>
                  <a:gd name="T9" fmla="*/ 19 h 19"/>
                </a:gdLst>
                <a:ahLst/>
                <a:cxnLst>
                  <a:cxn ang="0">
                    <a:pos x="T0" y="T1"/>
                  </a:cxn>
                  <a:cxn ang="0">
                    <a:pos x="T2" y="T3"/>
                  </a:cxn>
                  <a:cxn ang="0">
                    <a:pos x="T4" y="T5"/>
                  </a:cxn>
                  <a:cxn ang="0">
                    <a:pos x="T6" y="T7"/>
                  </a:cxn>
                  <a:cxn ang="0">
                    <a:pos x="T8" y="T9"/>
                  </a:cxn>
                </a:cxnLst>
                <a:rect l="0" t="0" r="r" b="b"/>
                <a:pathLst>
                  <a:path w="19" h="19">
                    <a:moveTo>
                      <a:pt x="10" y="19"/>
                    </a:moveTo>
                    <a:cubicBezTo>
                      <a:pt x="15" y="18"/>
                      <a:pt x="19" y="14"/>
                      <a:pt x="19" y="9"/>
                    </a:cubicBezTo>
                    <a:cubicBezTo>
                      <a:pt x="19" y="4"/>
                      <a:pt x="15" y="0"/>
                      <a:pt x="10" y="0"/>
                    </a:cubicBezTo>
                    <a:cubicBezTo>
                      <a:pt x="4" y="0"/>
                      <a:pt x="0" y="4"/>
                      <a:pt x="0" y="9"/>
                    </a:cubicBezTo>
                    <a:cubicBezTo>
                      <a:pt x="1" y="15"/>
                      <a:pt x="5" y="19"/>
                      <a:pt x="10" y="19"/>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6" name="任意多边形: 形状 215"/>
              <p:cNvSpPr/>
              <p:nvPr/>
            </p:nvSpPr>
            <p:spPr bwMode="auto">
              <a:xfrm>
                <a:off x="4653" y="3292"/>
                <a:ext cx="118" cy="241"/>
              </a:xfrm>
              <a:custGeom>
                <a:avLst/>
                <a:gdLst>
                  <a:gd name="T0" fmla="*/ 59 w 60"/>
                  <a:gd name="T1" fmla="*/ 14 h 123"/>
                  <a:gd name="T2" fmla="*/ 59 w 60"/>
                  <a:gd name="T3" fmla="*/ 14 h 123"/>
                  <a:gd name="T4" fmla="*/ 59 w 60"/>
                  <a:gd name="T5" fmla="*/ 13 h 123"/>
                  <a:gd name="T6" fmla="*/ 36 w 60"/>
                  <a:gd name="T7" fmla="*/ 1 h 123"/>
                  <a:gd name="T8" fmla="*/ 35 w 60"/>
                  <a:gd name="T9" fmla="*/ 1 h 123"/>
                  <a:gd name="T10" fmla="*/ 26 w 60"/>
                  <a:gd name="T11" fmla="*/ 1 h 123"/>
                  <a:gd name="T12" fmla="*/ 1 w 60"/>
                  <a:gd name="T13" fmla="*/ 16 h 123"/>
                  <a:gd name="T14" fmla="*/ 1 w 60"/>
                  <a:gd name="T15" fmla="*/ 54 h 123"/>
                  <a:gd name="T16" fmla="*/ 8 w 60"/>
                  <a:gd name="T17" fmla="*/ 60 h 123"/>
                  <a:gd name="T18" fmla="*/ 13 w 60"/>
                  <a:gd name="T19" fmla="*/ 54 h 123"/>
                  <a:gd name="T20" fmla="*/ 13 w 60"/>
                  <a:gd name="T21" fmla="*/ 24 h 123"/>
                  <a:gd name="T22" fmla="*/ 15 w 60"/>
                  <a:gd name="T23" fmla="*/ 24 h 123"/>
                  <a:gd name="T24" fmla="*/ 15 w 60"/>
                  <a:gd name="T25" fmla="*/ 42 h 123"/>
                  <a:gd name="T26" fmla="*/ 16 w 60"/>
                  <a:gd name="T27" fmla="*/ 57 h 123"/>
                  <a:gd name="T28" fmla="*/ 17 w 60"/>
                  <a:gd name="T29" fmla="*/ 116 h 123"/>
                  <a:gd name="T30" fmla="*/ 24 w 60"/>
                  <a:gd name="T31" fmla="*/ 123 h 123"/>
                  <a:gd name="T32" fmla="*/ 31 w 60"/>
                  <a:gd name="T33" fmla="*/ 116 h 123"/>
                  <a:gd name="T34" fmla="*/ 30 w 60"/>
                  <a:gd name="T35" fmla="*/ 62 h 123"/>
                  <a:gd name="T36" fmla="*/ 32 w 60"/>
                  <a:gd name="T37" fmla="*/ 62 h 123"/>
                  <a:gd name="T38" fmla="*/ 33 w 60"/>
                  <a:gd name="T39" fmla="*/ 115 h 123"/>
                  <a:gd name="T40" fmla="*/ 40 w 60"/>
                  <a:gd name="T41" fmla="*/ 122 h 123"/>
                  <a:gd name="T42" fmla="*/ 47 w 60"/>
                  <a:gd name="T43" fmla="*/ 115 h 123"/>
                  <a:gd name="T44" fmla="*/ 46 w 60"/>
                  <a:gd name="T45" fmla="*/ 57 h 123"/>
                  <a:gd name="T46" fmla="*/ 45 w 60"/>
                  <a:gd name="T47" fmla="*/ 42 h 123"/>
                  <a:gd name="T48" fmla="*/ 45 w 60"/>
                  <a:gd name="T49" fmla="*/ 24 h 123"/>
                  <a:gd name="T50" fmla="*/ 47 w 60"/>
                  <a:gd name="T51" fmla="*/ 24 h 123"/>
                  <a:gd name="T52" fmla="*/ 48 w 60"/>
                  <a:gd name="T53" fmla="*/ 52 h 123"/>
                  <a:gd name="T54" fmla="*/ 54 w 60"/>
                  <a:gd name="T55" fmla="*/ 58 h 123"/>
                  <a:gd name="T56" fmla="*/ 60 w 60"/>
                  <a:gd name="T57" fmla="*/ 52 h 123"/>
                  <a:gd name="T58" fmla="*/ 59 w 60"/>
                  <a:gd name="T59" fmla="*/ 15 h 123"/>
                  <a:gd name="T60" fmla="*/ 59 w 60"/>
                  <a:gd name="T61" fmla="*/ 1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 h="123">
                    <a:moveTo>
                      <a:pt x="59" y="14"/>
                    </a:moveTo>
                    <a:cubicBezTo>
                      <a:pt x="59" y="14"/>
                      <a:pt x="59" y="14"/>
                      <a:pt x="59" y="14"/>
                    </a:cubicBezTo>
                    <a:cubicBezTo>
                      <a:pt x="59" y="14"/>
                      <a:pt x="59" y="13"/>
                      <a:pt x="59" y="13"/>
                    </a:cubicBezTo>
                    <a:cubicBezTo>
                      <a:pt x="57" y="3"/>
                      <a:pt x="43" y="1"/>
                      <a:pt x="36" y="1"/>
                    </a:cubicBezTo>
                    <a:cubicBezTo>
                      <a:pt x="36" y="1"/>
                      <a:pt x="35" y="1"/>
                      <a:pt x="35" y="1"/>
                    </a:cubicBezTo>
                    <a:cubicBezTo>
                      <a:pt x="26" y="1"/>
                      <a:pt x="26" y="1"/>
                      <a:pt x="26" y="1"/>
                    </a:cubicBezTo>
                    <a:cubicBezTo>
                      <a:pt x="26" y="1"/>
                      <a:pt x="0" y="0"/>
                      <a:pt x="1" y="16"/>
                    </a:cubicBezTo>
                    <a:cubicBezTo>
                      <a:pt x="1" y="54"/>
                      <a:pt x="1" y="54"/>
                      <a:pt x="1" y="54"/>
                    </a:cubicBezTo>
                    <a:cubicBezTo>
                      <a:pt x="2" y="57"/>
                      <a:pt x="4" y="60"/>
                      <a:pt x="8" y="60"/>
                    </a:cubicBezTo>
                    <a:cubicBezTo>
                      <a:pt x="11" y="60"/>
                      <a:pt x="13" y="57"/>
                      <a:pt x="13" y="54"/>
                    </a:cubicBezTo>
                    <a:cubicBezTo>
                      <a:pt x="13" y="24"/>
                      <a:pt x="13" y="24"/>
                      <a:pt x="13" y="24"/>
                    </a:cubicBezTo>
                    <a:cubicBezTo>
                      <a:pt x="15" y="24"/>
                      <a:pt x="15" y="24"/>
                      <a:pt x="15" y="24"/>
                    </a:cubicBezTo>
                    <a:cubicBezTo>
                      <a:pt x="15" y="42"/>
                      <a:pt x="15" y="42"/>
                      <a:pt x="15" y="42"/>
                    </a:cubicBezTo>
                    <a:cubicBezTo>
                      <a:pt x="16" y="57"/>
                      <a:pt x="16" y="57"/>
                      <a:pt x="16" y="57"/>
                    </a:cubicBezTo>
                    <a:cubicBezTo>
                      <a:pt x="17" y="116"/>
                      <a:pt x="17" y="116"/>
                      <a:pt x="17" y="116"/>
                    </a:cubicBezTo>
                    <a:cubicBezTo>
                      <a:pt x="17" y="120"/>
                      <a:pt x="20" y="123"/>
                      <a:pt x="24" y="123"/>
                    </a:cubicBezTo>
                    <a:cubicBezTo>
                      <a:pt x="28" y="123"/>
                      <a:pt x="31" y="119"/>
                      <a:pt x="31" y="116"/>
                    </a:cubicBezTo>
                    <a:cubicBezTo>
                      <a:pt x="30" y="62"/>
                      <a:pt x="30" y="62"/>
                      <a:pt x="30" y="62"/>
                    </a:cubicBezTo>
                    <a:cubicBezTo>
                      <a:pt x="32" y="62"/>
                      <a:pt x="32" y="62"/>
                      <a:pt x="32" y="62"/>
                    </a:cubicBezTo>
                    <a:cubicBezTo>
                      <a:pt x="33" y="115"/>
                      <a:pt x="33" y="115"/>
                      <a:pt x="33" y="115"/>
                    </a:cubicBezTo>
                    <a:cubicBezTo>
                      <a:pt x="33" y="119"/>
                      <a:pt x="36" y="122"/>
                      <a:pt x="40" y="122"/>
                    </a:cubicBezTo>
                    <a:cubicBezTo>
                      <a:pt x="44" y="122"/>
                      <a:pt x="47" y="119"/>
                      <a:pt x="47" y="115"/>
                    </a:cubicBezTo>
                    <a:cubicBezTo>
                      <a:pt x="46" y="57"/>
                      <a:pt x="46" y="57"/>
                      <a:pt x="46" y="57"/>
                    </a:cubicBezTo>
                    <a:cubicBezTo>
                      <a:pt x="45" y="42"/>
                      <a:pt x="45" y="42"/>
                      <a:pt x="45" y="42"/>
                    </a:cubicBezTo>
                    <a:cubicBezTo>
                      <a:pt x="45" y="24"/>
                      <a:pt x="45" y="24"/>
                      <a:pt x="45" y="24"/>
                    </a:cubicBezTo>
                    <a:cubicBezTo>
                      <a:pt x="47" y="24"/>
                      <a:pt x="47" y="24"/>
                      <a:pt x="47" y="24"/>
                    </a:cubicBezTo>
                    <a:cubicBezTo>
                      <a:pt x="48" y="52"/>
                      <a:pt x="48" y="52"/>
                      <a:pt x="48" y="52"/>
                    </a:cubicBezTo>
                    <a:cubicBezTo>
                      <a:pt x="48" y="56"/>
                      <a:pt x="50" y="58"/>
                      <a:pt x="54" y="58"/>
                    </a:cubicBezTo>
                    <a:cubicBezTo>
                      <a:pt x="57" y="58"/>
                      <a:pt x="60" y="55"/>
                      <a:pt x="60" y="52"/>
                    </a:cubicBezTo>
                    <a:cubicBezTo>
                      <a:pt x="59" y="15"/>
                      <a:pt x="59" y="15"/>
                      <a:pt x="59" y="15"/>
                    </a:cubicBezTo>
                    <a:cubicBezTo>
                      <a:pt x="59" y="14"/>
                      <a:pt x="59" y="14"/>
                      <a:pt x="59" y="14"/>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7" name="任意多边形: 形状 216"/>
              <p:cNvSpPr/>
              <p:nvPr/>
            </p:nvSpPr>
            <p:spPr bwMode="auto">
              <a:xfrm>
                <a:off x="4685" y="3239"/>
                <a:ext cx="50" cy="51"/>
              </a:xfrm>
              <a:custGeom>
                <a:avLst/>
                <a:gdLst>
                  <a:gd name="T0" fmla="*/ 14 w 26"/>
                  <a:gd name="T1" fmla="*/ 26 h 26"/>
                  <a:gd name="T2" fmla="*/ 26 w 26"/>
                  <a:gd name="T3" fmla="*/ 13 h 26"/>
                  <a:gd name="T4" fmla="*/ 13 w 26"/>
                  <a:gd name="T5" fmla="*/ 0 h 26"/>
                  <a:gd name="T6" fmla="*/ 0 w 26"/>
                  <a:gd name="T7" fmla="*/ 13 h 26"/>
                  <a:gd name="T8" fmla="*/ 14 w 26"/>
                  <a:gd name="T9" fmla="*/ 26 h 26"/>
                </a:gdLst>
                <a:ahLst/>
                <a:cxnLst>
                  <a:cxn ang="0">
                    <a:pos x="T0" y="T1"/>
                  </a:cxn>
                  <a:cxn ang="0">
                    <a:pos x="T2" y="T3"/>
                  </a:cxn>
                  <a:cxn ang="0">
                    <a:pos x="T4" y="T5"/>
                  </a:cxn>
                  <a:cxn ang="0">
                    <a:pos x="T6" y="T7"/>
                  </a:cxn>
                  <a:cxn ang="0">
                    <a:pos x="T8" y="T9"/>
                  </a:cxn>
                </a:cxnLst>
                <a:rect l="0" t="0" r="r" b="b"/>
                <a:pathLst>
                  <a:path w="26" h="26">
                    <a:moveTo>
                      <a:pt x="14" y="26"/>
                    </a:moveTo>
                    <a:cubicBezTo>
                      <a:pt x="21" y="26"/>
                      <a:pt x="26" y="20"/>
                      <a:pt x="26" y="13"/>
                    </a:cubicBezTo>
                    <a:cubicBezTo>
                      <a:pt x="26" y="6"/>
                      <a:pt x="20" y="0"/>
                      <a:pt x="13" y="0"/>
                    </a:cubicBezTo>
                    <a:cubicBezTo>
                      <a:pt x="6" y="0"/>
                      <a:pt x="0" y="6"/>
                      <a:pt x="0" y="13"/>
                    </a:cubicBezTo>
                    <a:cubicBezTo>
                      <a:pt x="0" y="21"/>
                      <a:pt x="6" y="26"/>
                      <a:pt x="14" y="26"/>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
          <p:nvSpPr>
            <p:cNvPr id="8" name="任意多边形: 形状 7"/>
            <p:cNvSpPr/>
            <p:nvPr/>
          </p:nvSpPr>
          <p:spPr bwMode="auto">
            <a:xfrm flipH="1">
              <a:off x="3703595" y="1728404"/>
              <a:ext cx="169677" cy="300347"/>
            </a:xfrm>
            <a:custGeom>
              <a:avLst/>
              <a:gdLst>
                <a:gd name="T0" fmla="*/ 37 w 78"/>
                <a:gd name="T1" fmla="*/ 22 h 142"/>
                <a:gd name="T2" fmla="*/ 48 w 78"/>
                <a:gd name="T3" fmla="*/ 10 h 142"/>
                <a:gd name="T4" fmla="*/ 37 w 78"/>
                <a:gd name="T5" fmla="*/ 0 h 142"/>
                <a:gd name="T6" fmla="*/ 26 w 78"/>
                <a:gd name="T7" fmla="*/ 11 h 142"/>
                <a:gd name="T8" fmla="*/ 37 w 78"/>
                <a:gd name="T9" fmla="*/ 22 h 142"/>
                <a:gd name="T10" fmla="*/ 67 w 78"/>
                <a:gd name="T11" fmla="*/ 60 h 142"/>
                <a:gd name="T12" fmla="*/ 74 w 78"/>
                <a:gd name="T13" fmla="*/ 64 h 142"/>
                <a:gd name="T14" fmla="*/ 78 w 78"/>
                <a:gd name="T15" fmla="*/ 57 h 142"/>
                <a:gd name="T16" fmla="*/ 72 w 78"/>
                <a:gd name="T17" fmla="*/ 35 h 142"/>
                <a:gd name="T18" fmla="*/ 67 w 78"/>
                <a:gd name="T19" fmla="*/ 30 h 142"/>
                <a:gd name="T20" fmla="*/ 53 w 78"/>
                <a:gd name="T21" fmla="*/ 25 h 142"/>
                <a:gd name="T22" fmla="*/ 42 w 78"/>
                <a:gd name="T23" fmla="*/ 23 h 142"/>
                <a:gd name="T24" fmla="*/ 33 w 78"/>
                <a:gd name="T25" fmla="*/ 28 h 142"/>
                <a:gd name="T26" fmla="*/ 33 w 78"/>
                <a:gd name="T27" fmla="*/ 28 h 142"/>
                <a:gd name="T28" fmla="*/ 33 w 78"/>
                <a:gd name="T29" fmla="*/ 29 h 142"/>
                <a:gd name="T30" fmla="*/ 32 w 78"/>
                <a:gd name="T31" fmla="*/ 29 h 142"/>
                <a:gd name="T32" fmla="*/ 20 w 78"/>
                <a:gd name="T33" fmla="*/ 49 h 142"/>
                <a:gd name="T34" fmla="*/ 20 w 78"/>
                <a:gd name="T35" fmla="*/ 50 h 142"/>
                <a:gd name="T36" fmla="*/ 2 w 78"/>
                <a:gd name="T37" fmla="*/ 65 h 142"/>
                <a:gd name="T38" fmla="*/ 2 w 78"/>
                <a:gd name="T39" fmla="*/ 73 h 142"/>
                <a:gd name="T40" fmla="*/ 10 w 78"/>
                <a:gd name="T41" fmla="*/ 73 h 142"/>
                <a:gd name="T42" fmla="*/ 27 w 78"/>
                <a:gd name="T43" fmla="*/ 58 h 142"/>
                <a:gd name="T44" fmla="*/ 28 w 78"/>
                <a:gd name="T45" fmla="*/ 57 h 142"/>
                <a:gd name="T46" fmla="*/ 30 w 78"/>
                <a:gd name="T47" fmla="*/ 55 h 142"/>
                <a:gd name="T48" fmla="*/ 32 w 78"/>
                <a:gd name="T49" fmla="*/ 51 h 142"/>
                <a:gd name="T50" fmla="*/ 35 w 78"/>
                <a:gd name="T51" fmla="*/ 69 h 142"/>
                <a:gd name="T52" fmla="*/ 37 w 78"/>
                <a:gd name="T53" fmla="*/ 74 h 142"/>
                <a:gd name="T54" fmla="*/ 27 w 78"/>
                <a:gd name="T55" fmla="*/ 99 h 142"/>
                <a:gd name="T56" fmla="*/ 27 w 78"/>
                <a:gd name="T57" fmla="*/ 99 h 142"/>
                <a:gd name="T58" fmla="*/ 27 w 78"/>
                <a:gd name="T59" fmla="*/ 100 h 142"/>
                <a:gd name="T60" fmla="*/ 26 w 78"/>
                <a:gd name="T61" fmla="*/ 104 h 142"/>
                <a:gd name="T62" fmla="*/ 21 w 78"/>
                <a:gd name="T63" fmla="*/ 135 h 142"/>
                <a:gd name="T64" fmla="*/ 28 w 78"/>
                <a:gd name="T65" fmla="*/ 142 h 142"/>
                <a:gd name="T66" fmla="*/ 35 w 78"/>
                <a:gd name="T67" fmla="*/ 135 h 142"/>
                <a:gd name="T68" fmla="*/ 40 w 78"/>
                <a:gd name="T69" fmla="*/ 106 h 142"/>
                <a:gd name="T70" fmla="*/ 50 w 78"/>
                <a:gd name="T71" fmla="*/ 89 h 142"/>
                <a:gd name="T72" fmla="*/ 62 w 78"/>
                <a:gd name="T73" fmla="*/ 135 h 142"/>
                <a:gd name="T74" fmla="*/ 71 w 78"/>
                <a:gd name="T75" fmla="*/ 140 h 142"/>
                <a:gd name="T76" fmla="*/ 76 w 78"/>
                <a:gd name="T77" fmla="*/ 131 h 142"/>
                <a:gd name="T78" fmla="*/ 62 w 78"/>
                <a:gd name="T79" fmla="*/ 71 h 142"/>
                <a:gd name="T80" fmla="*/ 63 w 78"/>
                <a:gd name="T81" fmla="*/ 63 h 142"/>
                <a:gd name="T82" fmla="*/ 59 w 78"/>
                <a:gd name="T83" fmla="*/ 39 h 142"/>
                <a:gd name="T84" fmla="*/ 62 w 78"/>
                <a:gd name="T85" fmla="*/ 41 h 142"/>
                <a:gd name="T86" fmla="*/ 67 w 78"/>
                <a:gd name="T87" fmla="*/ 6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8" h="142">
                  <a:moveTo>
                    <a:pt x="37" y="22"/>
                  </a:moveTo>
                  <a:cubicBezTo>
                    <a:pt x="44" y="22"/>
                    <a:pt x="48" y="16"/>
                    <a:pt x="48" y="10"/>
                  </a:cubicBezTo>
                  <a:cubicBezTo>
                    <a:pt x="48" y="4"/>
                    <a:pt x="43" y="0"/>
                    <a:pt x="37" y="0"/>
                  </a:cubicBezTo>
                  <a:cubicBezTo>
                    <a:pt x="31" y="0"/>
                    <a:pt x="26" y="5"/>
                    <a:pt x="26" y="11"/>
                  </a:cubicBezTo>
                  <a:cubicBezTo>
                    <a:pt x="26" y="17"/>
                    <a:pt x="31" y="22"/>
                    <a:pt x="37" y="22"/>
                  </a:cubicBezTo>
                  <a:close/>
                  <a:moveTo>
                    <a:pt x="67" y="60"/>
                  </a:moveTo>
                  <a:cubicBezTo>
                    <a:pt x="68" y="63"/>
                    <a:pt x="71" y="65"/>
                    <a:pt x="74" y="64"/>
                  </a:cubicBezTo>
                  <a:cubicBezTo>
                    <a:pt x="77" y="63"/>
                    <a:pt x="78" y="60"/>
                    <a:pt x="78" y="57"/>
                  </a:cubicBezTo>
                  <a:cubicBezTo>
                    <a:pt x="72" y="35"/>
                    <a:pt x="72" y="35"/>
                    <a:pt x="72" y="35"/>
                  </a:cubicBezTo>
                  <a:cubicBezTo>
                    <a:pt x="72" y="32"/>
                    <a:pt x="70" y="31"/>
                    <a:pt x="67" y="30"/>
                  </a:cubicBezTo>
                  <a:cubicBezTo>
                    <a:pt x="53" y="25"/>
                    <a:pt x="53" y="25"/>
                    <a:pt x="53" y="25"/>
                  </a:cubicBezTo>
                  <a:cubicBezTo>
                    <a:pt x="50" y="23"/>
                    <a:pt x="46" y="22"/>
                    <a:pt x="42" y="23"/>
                  </a:cubicBezTo>
                  <a:cubicBezTo>
                    <a:pt x="38" y="24"/>
                    <a:pt x="35" y="26"/>
                    <a:pt x="33" y="28"/>
                  </a:cubicBezTo>
                  <a:cubicBezTo>
                    <a:pt x="33" y="28"/>
                    <a:pt x="33" y="28"/>
                    <a:pt x="33" y="28"/>
                  </a:cubicBezTo>
                  <a:cubicBezTo>
                    <a:pt x="33" y="28"/>
                    <a:pt x="33" y="29"/>
                    <a:pt x="33" y="29"/>
                  </a:cubicBezTo>
                  <a:cubicBezTo>
                    <a:pt x="32" y="29"/>
                    <a:pt x="32" y="29"/>
                    <a:pt x="32" y="29"/>
                  </a:cubicBezTo>
                  <a:cubicBezTo>
                    <a:pt x="20" y="49"/>
                    <a:pt x="20" y="49"/>
                    <a:pt x="20" y="49"/>
                  </a:cubicBezTo>
                  <a:cubicBezTo>
                    <a:pt x="20" y="49"/>
                    <a:pt x="20" y="49"/>
                    <a:pt x="20" y="50"/>
                  </a:cubicBezTo>
                  <a:cubicBezTo>
                    <a:pt x="2" y="65"/>
                    <a:pt x="2" y="65"/>
                    <a:pt x="2" y="65"/>
                  </a:cubicBezTo>
                  <a:cubicBezTo>
                    <a:pt x="0" y="67"/>
                    <a:pt x="0" y="71"/>
                    <a:pt x="2" y="73"/>
                  </a:cubicBezTo>
                  <a:cubicBezTo>
                    <a:pt x="4" y="75"/>
                    <a:pt x="7" y="76"/>
                    <a:pt x="10" y="73"/>
                  </a:cubicBezTo>
                  <a:cubicBezTo>
                    <a:pt x="27" y="58"/>
                    <a:pt x="27" y="58"/>
                    <a:pt x="27" y="58"/>
                  </a:cubicBezTo>
                  <a:cubicBezTo>
                    <a:pt x="28" y="58"/>
                    <a:pt x="28" y="57"/>
                    <a:pt x="28" y="57"/>
                  </a:cubicBezTo>
                  <a:cubicBezTo>
                    <a:pt x="29" y="56"/>
                    <a:pt x="30" y="56"/>
                    <a:pt x="30" y="55"/>
                  </a:cubicBezTo>
                  <a:cubicBezTo>
                    <a:pt x="32" y="51"/>
                    <a:pt x="32" y="51"/>
                    <a:pt x="32" y="51"/>
                  </a:cubicBezTo>
                  <a:cubicBezTo>
                    <a:pt x="35" y="69"/>
                    <a:pt x="35" y="69"/>
                    <a:pt x="35" y="69"/>
                  </a:cubicBezTo>
                  <a:cubicBezTo>
                    <a:pt x="36" y="71"/>
                    <a:pt x="36" y="72"/>
                    <a:pt x="37" y="74"/>
                  </a:cubicBezTo>
                  <a:cubicBezTo>
                    <a:pt x="27" y="99"/>
                    <a:pt x="27" y="99"/>
                    <a:pt x="27" y="99"/>
                  </a:cubicBezTo>
                  <a:cubicBezTo>
                    <a:pt x="27" y="99"/>
                    <a:pt x="27" y="99"/>
                    <a:pt x="27" y="99"/>
                  </a:cubicBezTo>
                  <a:cubicBezTo>
                    <a:pt x="27" y="99"/>
                    <a:pt x="27" y="99"/>
                    <a:pt x="27" y="100"/>
                  </a:cubicBezTo>
                  <a:cubicBezTo>
                    <a:pt x="26" y="101"/>
                    <a:pt x="25" y="102"/>
                    <a:pt x="26" y="104"/>
                  </a:cubicBezTo>
                  <a:cubicBezTo>
                    <a:pt x="21" y="135"/>
                    <a:pt x="21" y="135"/>
                    <a:pt x="21" y="135"/>
                  </a:cubicBezTo>
                  <a:cubicBezTo>
                    <a:pt x="21" y="139"/>
                    <a:pt x="24" y="142"/>
                    <a:pt x="28" y="142"/>
                  </a:cubicBezTo>
                  <a:cubicBezTo>
                    <a:pt x="32" y="142"/>
                    <a:pt x="35" y="138"/>
                    <a:pt x="35" y="135"/>
                  </a:cubicBezTo>
                  <a:cubicBezTo>
                    <a:pt x="40" y="106"/>
                    <a:pt x="40" y="106"/>
                    <a:pt x="40" y="106"/>
                  </a:cubicBezTo>
                  <a:cubicBezTo>
                    <a:pt x="50" y="89"/>
                    <a:pt x="50" y="89"/>
                    <a:pt x="50" y="89"/>
                  </a:cubicBezTo>
                  <a:cubicBezTo>
                    <a:pt x="62" y="135"/>
                    <a:pt x="62" y="135"/>
                    <a:pt x="62" y="135"/>
                  </a:cubicBezTo>
                  <a:cubicBezTo>
                    <a:pt x="63" y="139"/>
                    <a:pt x="67" y="141"/>
                    <a:pt x="71" y="140"/>
                  </a:cubicBezTo>
                  <a:cubicBezTo>
                    <a:pt x="75" y="139"/>
                    <a:pt x="77" y="135"/>
                    <a:pt x="76" y="131"/>
                  </a:cubicBezTo>
                  <a:cubicBezTo>
                    <a:pt x="62" y="71"/>
                    <a:pt x="62" y="71"/>
                    <a:pt x="62" y="71"/>
                  </a:cubicBezTo>
                  <a:cubicBezTo>
                    <a:pt x="63" y="68"/>
                    <a:pt x="63" y="66"/>
                    <a:pt x="63" y="63"/>
                  </a:cubicBezTo>
                  <a:cubicBezTo>
                    <a:pt x="59" y="39"/>
                    <a:pt x="59" y="39"/>
                    <a:pt x="59" y="39"/>
                  </a:cubicBezTo>
                  <a:cubicBezTo>
                    <a:pt x="62" y="41"/>
                    <a:pt x="62" y="41"/>
                    <a:pt x="62" y="41"/>
                  </a:cubicBezTo>
                  <a:lnTo>
                    <a:pt x="67" y="60"/>
                  </a:ln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 name="任意多边形: 形状 8"/>
            <p:cNvSpPr/>
            <p:nvPr/>
          </p:nvSpPr>
          <p:spPr bwMode="auto">
            <a:xfrm flipH="1">
              <a:off x="4087309" y="2128505"/>
              <a:ext cx="85393" cy="59636"/>
            </a:xfrm>
            <a:custGeom>
              <a:avLst/>
              <a:gdLst>
                <a:gd name="T0" fmla="*/ 16 w 39"/>
                <a:gd name="T1" fmla="*/ 24 h 28"/>
                <a:gd name="T2" fmla="*/ 2 w 39"/>
                <a:gd name="T3" fmla="*/ 7 h 28"/>
                <a:gd name="T4" fmla="*/ 6 w 39"/>
                <a:gd name="T5" fmla="*/ 0 h 28"/>
                <a:gd name="T6" fmla="*/ 33 w 39"/>
                <a:gd name="T7" fmla="*/ 0 h 28"/>
                <a:gd name="T8" fmla="*/ 37 w 39"/>
                <a:gd name="T9" fmla="*/ 7 h 28"/>
                <a:gd name="T10" fmla="*/ 24 w 39"/>
                <a:gd name="T11" fmla="*/ 24 h 28"/>
                <a:gd name="T12" fmla="*/ 16 w 39"/>
                <a:gd name="T13" fmla="*/ 24 h 28"/>
              </a:gdLst>
              <a:ahLst/>
              <a:cxnLst>
                <a:cxn ang="0">
                  <a:pos x="T0" y="T1"/>
                </a:cxn>
                <a:cxn ang="0">
                  <a:pos x="T2" y="T3"/>
                </a:cxn>
                <a:cxn ang="0">
                  <a:pos x="T4" y="T5"/>
                </a:cxn>
                <a:cxn ang="0">
                  <a:pos x="T6" y="T7"/>
                </a:cxn>
                <a:cxn ang="0">
                  <a:pos x="T8" y="T9"/>
                </a:cxn>
                <a:cxn ang="0">
                  <a:pos x="T10" y="T11"/>
                </a:cxn>
                <a:cxn ang="0">
                  <a:pos x="T12" y="T13"/>
                </a:cxn>
              </a:cxnLst>
              <a:rect l="0" t="0" r="r" b="b"/>
              <a:pathLst>
                <a:path w="39" h="28">
                  <a:moveTo>
                    <a:pt x="16" y="24"/>
                  </a:moveTo>
                  <a:cubicBezTo>
                    <a:pt x="2" y="7"/>
                    <a:pt x="2" y="7"/>
                    <a:pt x="2" y="7"/>
                  </a:cubicBezTo>
                  <a:cubicBezTo>
                    <a:pt x="0" y="4"/>
                    <a:pt x="2" y="1"/>
                    <a:pt x="6" y="0"/>
                  </a:cubicBezTo>
                  <a:cubicBezTo>
                    <a:pt x="33" y="0"/>
                    <a:pt x="33" y="0"/>
                    <a:pt x="33" y="0"/>
                  </a:cubicBezTo>
                  <a:cubicBezTo>
                    <a:pt x="37" y="0"/>
                    <a:pt x="39" y="3"/>
                    <a:pt x="37" y="7"/>
                  </a:cubicBezTo>
                  <a:cubicBezTo>
                    <a:pt x="24" y="24"/>
                    <a:pt x="24" y="24"/>
                    <a:pt x="24" y="24"/>
                  </a:cubicBezTo>
                  <a:cubicBezTo>
                    <a:pt x="22" y="28"/>
                    <a:pt x="18" y="28"/>
                    <a:pt x="16" y="24"/>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 name="任意多边形: 形状 9"/>
            <p:cNvSpPr/>
            <p:nvPr/>
          </p:nvSpPr>
          <p:spPr bwMode="auto">
            <a:xfrm flipH="1">
              <a:off x="3882144" y="814353"/>
              <a:ext cx="93156" cy="120356"/>
            </a:xfrm>
            <a:custGeom>
              <a:avLst/>
              <a:gdLst>
                <a:gd name="T0" fmla="*/ 31 w 43"/>
                <a:gd name="T1" fmla="*/ 17 h 57"/>
                <a:gd name="T2" fmla="*/ 37 w 43"/>
                <a:gd name="T3" fmla="*/ 9 h 57"/>
                <a:gd name="T4" fmla="*/ 29 w 43"/>
                <a:gd name="T5" fmla="*/ 0 h 57"/>
                <a:gd name="T6" fmla="*/ 14 w 43"/>
                <a:gd name="T7" fmla="*/ 0 h 57"/>
                <a:gd name="T8" fmla="*/ 7 w 43"/>
                <a:gd name="T9" fmla="*/ 9 h 57"/>
                <a:gd name="T10" fmla="*/ 13 w 43"/>
                <a:gd name="T11" fmla="*/ 16 h 57"/>
                <a:gd name="T12" fmla="*/ 0 w 43"/>
                <a:gd name="T13" fmla="*/ 36 h 57"/>
                <a:gd name="T14" fmla="*/ 22 w 43"/>
                <a:gd name="T15" fmla="*/ 57 h 57"/>
                <a:gd name="T16" fmla="*/ 43 w 43"/>
                <a:gd name="T17" fmla="*/ 36 h 57"/>
                <a:gd name="T18" fmla="*/ 31 w 43"/>
                <a:gd name="T19" fmla="*/ 17 h 57"/>
                <a:gd name="T20" fmla="*/ 26 w 43"/>
                <a:gd name="T21" fmla="*/ 2 h 57"/>
                <a:gd name="T22" fmla="*/ 31 w 43"/>
                <a:gd name="T23" fmla="*/ 9 h 57"/>
                <a:gd name="T24" fmla="*/ 26 w 43"/>
                <a:gd name="T25" fmla="*/ 9 h 57"/>
                <a:gd name="T26" fmla="*/ 26 w 43"/>
                <a:gd name="T27" fmla="*/ 2 h 57"/>
                <a:gd name="T28" fmla="*/ 11 w 43"/>
                <a:gd name="T29" fmla="*/ 9 h 57"/>
                <a:gd name="T30" fmla="*/ 16 w 43"/>
                <a:gd name="T31" fmla="*/ 9 h 57"/>
                <a:gd name="T32" fmla="*/ 17 w 43"/>
                <a:gd name="T33" fmla="*/ 16 h 57"/>
                <a:gd name="T34" fmla="*/ 11 w 43"/>
                <a:gd name="T35" fmla="*/ 9 h 57"/>
                <a:gd name="T36" fmla="*/ 22 w 43"/>
                <a:gd name="T37" fmla="*/ 52 h 57"/>
                <a:gd name="T38" fmla="*/ 6 w 43"/>
                <a:gd name="T39" fmla="*/ 36 h 57"/>
                <a:gd name="T40" fmla="*/ 21 w 43"/>
                <a:gd name="T41" fmla="*/ 21 h 57"/>
                <a:gd name="T42" fmla="*/ 37 w 43"/>
                <a:gd name="T43" fmla="*/ 36 h 57"/>
                <a:gd name="T44" fmla="*/ 22 w 43"/>
                <a:gd name="T45" fmla="*/ 5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 h="57">
                  <a:moveTo>
                    <a:pt x="31" y="17"/>
                  </a:moveTo>
                  <a:cubicBezTo>
                    <a:pt x="37" y="9"/>
                    <a:pt x="37" y="9"/>
                    <a:pt x="37" y="9"/>
                  </a:cubicBezTo>
                  <a:cubicBezTo>
                    <a:pt x="29" y="0"/>
                    <a:pt x="29" y="0"/>
                    <a:pt x="29" y="0"/>
                  </a:cubicBezTo>
                  <a:cubicBezTo>
                    <a:pt x="14" y="0"/>
                    <a:pt x="14" y="0"/>
                    <a:pt x="14" y="0"/>
                  </a:cubicBezTo>
                  <a:cubicBezTo>
                    <a:pt x="7" y="9"/>
                    <a:pt x="7" y="9"/>
                    <a:pt x="7" y="9"/>
                  </a:cubicBezTo>
                  <a:cubicBezTo>
                    <a:pt x="13" y="16"/>
                    <a:pt x="13" y="16"/>
                    <a:pt x="13" y="16"/>
                  </a:cubicBezTo>
                  <a:cubicBezTo>
                    <a:pt x="5" y="20"/>
                    <a:pt x="0" y="27"/>
                    <a:pt x="0" y="36"/>
                  </a:cubicBezTo>
                  <a:cubicBezTo>
                    <a:pt x="0" y="48"/>
                    <a:pt x="10" y="57"/>
                    <a:pt x="22" y="57"/>
                  </a:cubicBezTo>
                  <a:cubicBezTo>
                    <a:pt x="33" y="57"/>
                    <a:pt x="43" y="47"/>
                    <a:pt x="43" y="36"/>
                  </a:cubicBezTo>
                  <a:cubicBezTo>
                    <a:pt x="43" y="27"/>
                    <a:pt x="38" y="20"/>
                    <a:pt x="31" y="17"/>
                  </a:cubicBezTo>
                  <a:close/>
                  <a:moveTo>
                    <a:pt x="26" y="2"/>
                  </a:moveTo>
                  <a:cubicBezTo>
                    <a:pt x="31" y="9"/>
                    <a:pt x="31" y="9"/>
                    <a:pt x="31" y="9"/>
                  </a:cubicBezTo>
                  <a:cubicBezTo>
                    <a:pt x="26" y="9"/>
                    <a:pt x="26" y="9"/>
                    <a:pt x="26" y="9"/>
                  </a:cubicBezTo>
                  <a:lnTo>
                    <a:pt x="26" y="2"/>
                  </a:lnTo>
                  <a:close/>
                  <a:moveTo>
                    <a:pt x="11" y="9"/>
                  </a:moveTo>
                  <a:cubicBezTo>
                    <a:pt x="16" y="9"/>
                    <a:pt x="16" y="9"/>
                    <a:pt x="16" y="9"/>
                  </a:cubicBezTo>
                  <a:cubicBezTo>
                    <a:pt x="17" y="16"/>
                    <a:pt x="17" y="16"/>
                    <a:pt x="17" y="16"/>
                  </a:cubicBezTo>
                  <a:lnTo>
                    <a:pt x="11" y="9"/>
                  </a:lnTo>
                  <a:close/>
                  <a:moveTo>
                    <a:pt x="22" y="52"/>
                  </a:moveTo>
                  <a:cubicBezTo>
                    <a:pt x="13" y="52"/>
                    <a:pt x="6" y="45"/>
                    <a:pt x="6" y="36"/>
                  </a:cubicBezTo>
                  <a:cubicBezTo>
                    <a:pt x="6" y="28"/>
                    <a:pt x="13" y="21"/>
                    <a:pt x="21" y="21"/>
                  </a:cubicBezTo>
                  <a:cubicBezTo>
                    <a:pt x="30" y="20"/>
                    <a:pt x="37" y="27"/>
                    <a:pt x="37" y="36"/>
                  </a:cubicBezTo>
                  <a:cubicBezTo>
                    <a:pt x="37" y="44"/>
                    <a:pt x="30" y="51"/>
                    <a:pt x="22" y="52"/>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 name="任意多边形: 形状 10"/>
            <p:cNvSpPr/>
            <p:nvPr/>
          </p:nvSpPr>
          <p:spPr bwMode="auto">
            <a:xfrm flipH="1">
              <a:off x="3079228" y="2217416"/>
              <a:ext cx="84284" cy="110597"/>
            </a:xfrm>
            <a:custGeom>
              <a:avLst/>
              <a:gdLst>
                <a:gd name="T0" fmla="*/ 28 w 39"/>
                <a:gd name="T1" fmla="*/ 15 h 52"/>
                <a:gd name="T2" fmla="*/ 33 w 39"/>
                <a:gd name="T3" fmla="*/ 8 h 52"/>
                <a:gd name="T4" fmla="*/ 26 w 39"/>
                <a:gd name="T5" fmla="*/ 0 h 52"/>
                <a:gd name="T6" fmla="*/ 13 w 39"/>
                <a:gd name="T7" fmla="*/ 0 h 52"/>
                <a:gd name="T8" fmla="*/ 6 w 39"/>
                <a:gd name="T9" fmla="*/ 9 h 52"/>
                <a:gd name="T10" fmla="*/ 12 w 39"/>
                <a:gd name="T11" fmla="*/ 15 h 52"/>
                <a:gd name="T12" fmla="*/ 0 w 39"/>
                <a:gd name="T13" fmla="*/ 33 h 52"/>
                <a:gd name="T14" fmla="*/ 20 w 39"/>
                <a:gd name="T15" fmla="*/ 52 h 52"/>
                <a:gd name="T16" fmla="*/ 39 w 39"/>
                <a:gd name="T17" fmla="*/ 32 h 52"/>
                <a:gd name="T18" fmla="*/ 28 w 39"/>
                <a:gd name="T19" fmla="*/ 15 h 52"/>
                <a:gd name="T20" fmla="*/ 24 w 39"/>
                <a:gd name="T21" fmla="*/ 2 h 52"/>
                <a:gd name="T22" fmla="*/ 28 w 39"/>
                <a:gd name="T23" fmla="*/ 8 h 52"/>
                <a:gd name="T24" fmla="*/ 24 w 39"/>
                <a:gd name="T25" fmla="*/ 8 h 52"/>
                <a:gd name="T26" fmla="*/ 24 w 39"/>
                <a:gd name="T27" fmla="*/ 2 h 52"/>
                <a:gd name="T28" fmla="*/ 10 w 39"/>
                <a:gd name="T29" fmla="*/ 8 h 52"/>
                <a:gd name="T30" fmla="*/ 14 w 39"/>
                <a:gd name="T31" fmla="*/ 8 h 52"/>
                <a:gd name="T32" fmla="*/ 15 w 39"/>
                <a:gd name="T33" fmla="*/ 14 h 52"/>
                <a:gd name="T34" fmla="*/ 10 w 39"/>
                <a:gd name="T35" fmla="*/ 8 h 52"/>
                <a:gd name="T36" fmla="*/ 19 w 39"/>
                <a:gd name="T37" fmla="*/ 47 h 52"/>
                <a:gd name="T38" fmla="*/ 5 w 39"/>
                <a:gd name="T39" fmla="*/ 33 h 52"/>
                <a:gd name="T40" fmla="*/ 19 w 39"/>
                <a:gd name="T41" fmla="*/ 19 h 52"/>
                <a:gd name="T42" fmla="*/ 33 w 39"/>
                <a:gd name="T43" fmla="*/ 33 h 52"/>
                <a:gd name="T44" fmla="*/ 19 w 39"/>
                <a:gd name="T45" fmla="*/ 4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 h="52">
                  <a:moveTo>
                    <a:pt x="28" y="15"/>
                  </a:moveTo>
                  <a:cubicBezTo>
                    <a:pt x="33" y="8"/>
                    <a:pt x="33" y="8"/>
                    <a:pt x="33" y="8"/>
                  </a:cubicBezTo>
                  <a:cubicBezTo>
                    <a:pt x="26" y="0"/>
                    <a:pt x="26" y="0"/>
                    <a:pt x="26" y="0"/>
                  </a:cubicBezTo>
                  <a:cubicBezTo>
                    <a:pt x="13" y="0"/>
                    <a:pt x="13" y="0"/>
                    <a:pt x="13" y="0"/>
                  </a:cubicBezTo>
                  <a:cubicBezTo>
                    <a:pt x="6" y="9"/>
                    <a:pt x="6" y="9"/>
                    <a:pt x="6" y="9"/>
                  </a:cubicBezTo>
                  <a:cubicBezTo>
                    <a:pt x="12" y="15"/>
                    <a:pt x="12" y="15"/>
                    <a:pt x="12" y="15"/>
                  </a:cubicBezTo>
                  <a:cubicBezTo>
                    <a:pt x="5" y="18"/>
                    <a:pt x="0" y="25"/>
                    <a:pt x="0" y="33"/>
                  </a:cubicBezTo>
                  <a:cubicBezTo>
                    <a:pt x="0" y="44"/>
                    <a:pt x="9" y="52"/>
                    <a:pt x="20" y="52"/>
                  </a:cubicBezTo>
                  <a:cubicBezTo>
                    <a:pt x="30" y="52"/>
                    <a:pt x="39" y="43"/>
                    <a:pt x="39" y="32"/>
                  </a:cubicBezTo>
                  <a:cubicBezTo>
                    <a:pt x="39" y="25"/>
                    <a:pt x="34" y="18"/>
                    <a:pt x="28" y="15"/>
                  </a:cubicBezTo>
                  <a:close/>
                  <a:moveTo>
                    <a:pt x="24" y="2"/>
                  </a:moveTo>
                  <a:cubicBezTo>
                    <a:pt x="28" y="8"/>
                    <a:pt x="28" y="8"/>
                    <a:pt x="28" y="8"/>
                  </a:cubicBezTo>
                  <a:cubicBezTo>
                    <a:pt x="24" y="8"/>
                    <a:pt x="24" y="8"/>
                    <a:pt x="24" y="8"/>
                  </a:cubicBezTo>
                  <a:lnTo>
                    <a:pt x="24" y="2"/>
                  </a:lnTo>
                  <a:close/>
                  <a:moveTo>
                    <a:pt x="10" y="8"/>
                  </a:moveTo>
                  <a:cubicBezTo>
                    <a:pt x="14" y="8"/>
                    <a:pt x="14" y="8"/>
                    <a:pt x="14" y="8"/>
                  </a:cubicBezTo>
                  <a:cubicBezTo>
                    <a:pt x="15" y="14"/>
                    <a:pt x="15" y="14"/>
                    <a:pt x="15" y="14"/>
                  </a:cubicBezTo>
                  <a:lnTo>
                    <a:pt x="10" y="8"/>
                  </a:lnTo>
                  <a:close/>
                  <a:moveTo>
                    <a:pt x="19" y="47"/>
                  </a:moveTo>
                  <a:cubicBezTo>
                    <a:pt x="12" y="47"/>
                    <a:pt x="5" y="41"/>
                    <a:pt x="5" y="33"/>
                  </a:cubicBezTo>
                  <a:cubicBezTo>
                    <a:pt x="5" y="25"/>
                    <a:pt x="11" y="19"/>
                    <a:pt x="19" y="19"/>
                  </a:cubicBezTo>
                  <a:cubicBezTo>
                    <a:pt x="27" y="19"/>
                    <a:pt x="33" y="25"/>
                    <a:pt x="33" y="33"/>
                  </a:cubicBezTo>
                  <a:cubicBezTo>
                    <a:pt x="34" y="40"/>
                    <a:pt x="27" y="47"/>
                    <a:pt x="19" y="47"/>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 name="任意多边形: 形状 11"/>
            <p:cNvSpPr/>
            <p:nvPr/>
          </p:nvSpPr>
          <p:spPr bwMode="auto">
            <a:xfrm flipH="1">
              <a:off x="3994153" y="2145853"/>
              <a:ext cx="85393" cy="110597"/>
            </a:xfrm>
            <a:custGeom>
              <a:avLst/>
              <a:gdLst>
                <a:gd name="T0" fmla="*/ 28 w 39"/>
                <a:gd name="T1" fmla="*/ 15 h 52"/>
                <a:gd name="T2" fmla="*/ 33 w 39"/>
                <a:gd name="T3" fmla="*/ 8 h 52"/>
                <a:gd name="T4" fmla="*/ 26 w 39"/>
                <a:gd name="T5" fmla="*/ 0 h 52"/>
                <a:gd name="T6" fmla="*/ 13 w 39"/>
                <a:gd name="T7" fmla="*/ 0 h 52"/>
                <a:gd name="T8" fmla="*/ 6 w 39"/>
                <a:gd name="T9" fmla="*/ 9 h 52"/>
                <a:gd name="T10" fmla="*/ 12 w 39"/>
                <a:gd name="T11" fmla="*/ 15 h 52"/>
                <a:gd name="T12" fmla="*/ 0 w 39"/>
                <a:gd name="T13" fmla="*/ 33 h 52"/>
                <a:gd name="T14" fmla="*/ 20 w 39"/>
                <a:gd name="T15" fmla="*/ 52 h 52"/>
                <a:gd name="T16" fmla="*/ 39 w 39"/>
                <a:gd name="T17" fmla="*/ 33 h 52"/>
                <a:gd name="T18" fmla="*/ 28 w 39"/>
                <a:gd name="T19" fmla="*/ 15 h 52"/>
                <a:gd name="T20" fmla="*/ 24 w 39"/>
                <a:gd name="T21" fmla="*/ 2 h 52"/>
                <a:gd name="T22" fmla="*/ 28 w 39"/>
                <a:gd name="T23" fmla="*/ 8 h 52"/>
                <a:gd name="T24" fmla="*/ 24 w 39"/>
                <a:gd name="T25" fmla="*/ 8 h 52"/>
                <a:gd name="T26" fmla="*/ 24 w 39"/>
                <a:gd name="T27" fmla="*/ 2 h 52"/>
                <a:gd name="T28" fmla="*/ 10 w 39"/>
                <a:gd name="T29" fmla="*/ 8 h 52"/>
                <a:gd name="T30" fmla="*/ 14 w 39"/>
                <a:gd name="T31" fmla="*/ 8 h 52"/>
                <a:gd name="T32" fmla="*/ 15 w 39"/>
                <a:gd name="T33" fmla="*/ 15 h 52"/>
                <a:gd name="T34" fmla="*/ 10 w 39"/>
                <a:gd name="T35" fmla="*/ 8 h 52"/>
                <a:gd name="T36" fmla="*/ 20 w 39"/>
                <a:gd name="T37" fmla="*/ 47 h 52"/>
                <a:gd name="T38" fmla="*/ 5 w 39"/>
                <a:gd name="T39" fmla="*/ 33 h 52"/>
                <a:gd name="T40" fmla="*/ 19 w 39"/>
                <a:gd name="T41" fmla="*/ 19 h 52"/>
                <a:gd name="T42" fmla="*/ 33 w 39"/>
                <a:gd name="T43" fmla="*/ 33 h 52"/>
                <a:gd name="T44" fmla="*/ 20 w 39"/>
                <a:gd name="T45" fmla="*/ 4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 h="52">
                  <a:moveTo>
                    <a:pt x="28" y="15"/>
                  </a:moveTo>
                  <a:cubicBezTo>
                    <a:pt x="33" y="8"/>
                    <a:pt x="33" y="8"/>
                    <a:pt x="33" y="8"/>
                  </a:cubicBezTo>
                  <a:cubicBezTo>
                    <a:pt x="26" y="0"/>
                    <a:pt x="26" y="0"/>
                    <a:pt x="26" y="0"/>
                  </a:cubicBezTo>
                  <a:cubicBezTo>
                    <a:pt x="13" y="0"/>
                    <a:pt x="13" y="0"/>
                    <a:pt x="13" y="0"/>
                  </a:cubicBezTo>
                  <a:cubicBezTo>
                    <a:pt x="6" y="9"/>
                    <a:pt x="6" y="9"/>
                    <a:pt x="6" y="9"/>
                  </a:cubicBezTo>
                  <a:cubicBezTo>
                    <a:pt x="12" y="15"/>
                    <a:pt x="12" y="15"/>
                    <a:pt x="12" y="15"/>
                  </a:cubicBezTo>
                  <a:cubicBezTo>
                    <a:pt x="5" y="18"/>
                    <a:pt x="0" y="25"/>
                    <a:pt x="0" y="33"/>
                  </a:cubicBezTo>
                  <a:cubicBezTo>
                    <a:pt x="0" y="44"/>
                    <a:pt x="9" y="52"/>
                    <a:pt x="20" y="52"/>
                  </a:cubicBezTo>
                  <a:cubicBezTo>
                    <a:pt x="30" y="52"/>
                    <a:pt x="39" y="43"/>
                    <a:pt x="39" y="33"/>
                  </a:cubicBezTo>
                  <a:cubicBezTo>
                    <a:pt x="39" y="25"/>
                    <a:pt x="34" y="19"/>
                    <a:pt x="28" y="15"/>
                  </a:cubicBezTo>
                  <a:close/>
                  <a:moveTo>
                    <a:pt x="24" y="2"/>
                  </a:moveTo>
                  <a:cubicBezTo>
                    <a:pt x="28" y="8"/>
                    <a:pt x="28" y="8"/>
                    <a:pt x="28" y="8"/>
                  </a:cubicBezTo>
                  <a:cubicBezTo>
                    <a:pt x="24" y="8"/>
                    <a:pt x="24" y="8"/>
                    <a:pt x="24" y="8"/>
                  </a:cubicBezTo>
                  <a:lnTo>
                    <a:pt x="24" y="2"/>
                  </a:lnTo>
                  <a:close/>
                  <a:moveTo>
                    <a:pt x="10" y="8"/>
                  </a:moveTo>
                  <a:cubicBezTo>
                    <a:pt x="14" y="8"/>
                    <a:pt x="14" y="8"/>
                    <a:pt x="14" y="8"/>
                  </a:cubicBezTo>
                  <a:cubicBezTo>
                    <a:pt x="15" y="15"/>
                    <a:pt x="15" y="15"/>
                    <a:pt x="15" y="15"/>
                  </a:cubicBezTo>
                  <a:lnTo>
                    <a:pt x="10" y="8"/>
                  </a:lnTo>
                  <a:close/>
                  <a:moveTo>
                    <a:pt x="20" y="47"/>
                  </a:moveTo>
                  <a:cubicBezTo>
                    <a:pt x="12" y="47"/>
                    <a:pt x="5" y="41"/>
                    <a:pt x="5" y="33"/>
                  </a:cubicBezTo>
                  <a:cubicBezTo>
                    <a:pt x="5" y="25"/>
                    <a:pt x="11" y="19"/>
                    <a:pt x="19" y="19"/>
                  </a:cubicBezTo>
                  <a:cubicBezTo>
                    <a:pt x="27" y="19"/>
                    <a:pt x="33" y="25"/>
                    <a:pt x="33" y="33"/>
                  </a:cubicBezTo>
                  <a:cubicBezTo>
                    <a:pt x="34" y="41"/>
                    <a:pt x="27" y="47"/>
                    <a:pt x="20" y="47"/>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 name="任意多边形: 形状 12"/>
            <p:cNvSpPr/>
            <p:nvPr/>
          </p:nvSpPr>
          <p:spPr bwMode="auto">
            <a:xfrm flipH="1">
              <a:off x="3610439" y="2743294"/>
              <a:ext cx="85393" cy="110597"/>
            </a:xfrm>
            <a:custGeom>
              <a:avLst/>
              <a:gdLst>
                <a:gd name="T0" fmla="*/ 28 w 39"/>
                <a:gd name="T1" fmla="*/ 15 h 52"/>
                <a:gd name="T2" fmla="*/ 34 w 39"/>
                <a:gd name="T3" fmla="*/ 8 h 52"/>
                <a:gd name="T4" fmla="*/ 27 w 39"/>
                <a:gd name="T5" fmla="*/ 0 h 52"/>
                <a:gd name="T6" fmla="*/ 13 w 39"/>
                <a:gd name="T7" fmla="*/ 0 h 52"/>
                <a:gd name="T8" fmla="*/ 6 w 39"/>
                <a:gd name="T9" fmla="*/ 9 h 52"/>
                <a:gd name="T10" fmla="*/ 12 w 39"/>
                <a:gd name="T11" fmla="*/ 15 h 52"/>
                <a:gd name="T12" fmla="*/ 0 w 39"/>
                <a:gd name="T13" fmla="*/ 33 h 52"/>
                <a:gd name="T14" fmla="*/ 20 w 39"/>
                <a:gd name="T15" fmla="*/ 52 h 52"/>
                <a:gd name="T16" fmla="*/ 39 w 39"/>
                <a:gd name="T17" fmla="*/ 33 h 52"/>
                <a:gd name="T18" fmla="*/ 28 w 39"/>
                <a:gd name="T19" fmla="*/ 15 h 52"/>
                <a:gd name="T20" fmla="*/ 24 w 39"/>
                <a:gd name="T21" fmla="*/ 2 h 52"/>
                <a:gd name="T22" fmla="*/ 28 w 39"/>
                <a:gd name="T23" fmla="*/ 8 h 52"/>
                <a:gd name="T24" fmla="*/ 24 w 39"/>
                <a:gd name="T25" fmla="*/ 8 h 52"/>
                <a:gd name="T26" fmla="*/ 24 w 39"/>
                <a:gd name="T27" fmla="*/ 2 h 52"/>
                <a:gd name="T28" fmla="*/ 10 w 39"/>
                <a:gd name="T29" fmla="*/ 8 h 52"/>
                <a:gd name="T30" fmla="*/ 14 w 39"/>
                <a:gd name="T31" fmla="*/ 8 h 52"/>
                <a:gd name="T32" fmla="*/ 15 w 39"/>
                <a:gd name="T33" fmla="*/ 15 h 52"/>
                <a:gd name="T34" fmla="*/ 10 w 39"/>
                <a:gd name="T35" fmla="*/ 8 h 52"/>
                <a:gd name="T36" fmla="*/ 20 w 39"/>
                <a:gd name="T37" fmla="*/ 47 h 52"/>
                <a:gd name="T38" fmla="*/ 5 w 39"/>
                <a:gd name="T39" fmla="*/ 33 h 52"/>
                <a:gd name="T40" fmla="*/ 19 w 39"/>
                <a:gd name="T41" fmla="*/ 19 h 52"/>
                <a:gd name="T42" fmla="*/ 34 w 39"/>
                <a:gd name="T43" fmla="*/ 33 h 52"/>
                <a:gd name="T44" fmla="*/ 20 w 39"/>
                <a:gd name="T45" fmla="*/ 4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 h="52">
                  <a:moveTo>
                    <a:pt x="28" y="15"/>
                  </a:moveTo>
                  <a:cubicBezTo>
                    <a:pt x="34" y="8"/>
                    <a:pt x="34" y="8"/>
                    <a:pt x="34" y="8"/>
                  </a:cubicBezTo>
                  <a:cubicBezTo>
                    <a:pt x="27" y="0"/>
                    <a:pt x="27" y="0"/>
                    <a:pt x="27" y="0"/>
                  </a:cubicBezTo>
                  <a:cubicBezTo>
                    <a:pt x="13" y="0"/>
                    <a:pt x="13" y="0"/>
                    <a:pt x="13" y="0"/>
                  </a:cubicBezTo>
                  <a:cubicBezTo>
                    <a:pt x="6" y="9"/>
                    <a:pt x="6" y="9"/>
                    <a:pt x="6" y="9"/>
                  </a:cubicBezTo>
                  <a:cubicBezTo>
                    <a:pt x="12" y="15"/>
                    <a:pt x="12" y="15"/>
                    <a:pt x="12" y="15"/>
                  </a:cubicBezTo>
                  <a:cubicBezTo>
                    <a:pt x="5" y="18"/>
                    <a:pt x="0" y="25"/>
                    <a:pt x="0" y="33"/>
                  </a:cubicBezTo>
                  <a:cubicBezTo>
                    <a:pt x="0" y="44"/>
                    <a:pt x="9" y="52"/>
                    <a:pt x="20" y="52"/>
                  </a:cubicBezTo>
                  <a:cubicBezTo>
                    <a:pt x="30" y="52"/>
                    <a:pt x="39" y="43"/>
                    <a:pt x="39" y="33"/>
                  </a:cubicBezTo>
                  <a:cubicBezTo>
                    <a:pt x="39" y="25"/>
                    <a:pt x="34" y="19"/>
                    <a:pt x="28" y="15"/>
                  </a:cubicBezTo>
                  <a:close/>
                  <a:moveTo>
                    <a:pt x="24" y="2"/>
                  </a:moveTo>
                  <a:cubicBezTo>
                    <a:pt x="28" y="8"/>
                    <a:pt x="28" y="8"/>
                    <a:pt x="28" y="8"/>
                  </a:cubicBezTo>
                  <a:cubicBezTo>
                    <a:pt x="24" y="8"/>
                    <a:pt x="24" y="8"/>
                    <a:pt x="24" y="8"/>
                  </a:cubicBezTo>
                  <a:lnTo>
                    <a:pt x="24" y="2"/>
                  </a:lnTo>
                  <a:close/>
                  <a:moveTo>
                    <a:pt x="10" y="8"/>
                  </a:moveTo>
                  <a:cubicBezTo>
                    <a:pt x="14" y="8"/>
                    <a:pt x="14" y="8"/>
                    <a:pt x="14" y="8"/>
                  </a:cubicBezTo>
                  <a:cubicBezTo>
                    <a:pt x="15" y="15"/>
                    <a:pt x="15" y="15"/>
                    <a:pt x="15" y="15"/>
                  </a:cubicBezTo>
                  <a:lnTo>
                    <a:pt x="10" y="8"/>
                  </a:lnTo>
                  <a:close/>
                  <a:moveTo>
                    <a:pt x="20" y="47"/>
                  </a:moveTo>
                  <a:cubicBezTo>
                    <a:pt x="12" y="47"/>
                    <a:pt x="6" y="41"/>
                    <a:pt x="5" y="33"/>
                  </a:cubicBezTo>
                  <a:cubicBezTo>
                    <a:pt x="5" y="25"/>
                    <a:pt x="12" y="19"/>
                    <a:pt x="19" y="19"/>
                  </a:cubicBezTo>
                  <a:cubicBezTo>
                    <a:pt x="27" y="19"/>
                    <a:pt x="34" y="25"/>
                    <a:pt x="34" y="33"/>
                  </a:cubicBezTo>
                  <a:cubicBezTo>
                    <a:pt x="34" y="41"/>
                    <a:pt x="28" y="47"/>
                    <a:pt x="20" y="47"/>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 name="任意多边形: 形状 13"/>
            <p:cNvSpPr/>
            <p:nvPr/>
          </p:nvSpPr>
          <p:spPr bwMode="auto">
            <a:xfrm flipH="1">
              <a:off x="4359014" y="2929791"/>
              <a:ext cx="181876" cy="185413"/>
            </a:xfrm>
            <a:custGeom>
              <a:avLst/>
              <a:gdLst>
                <a:gd name="T0" fmla="*/ 0 w 84"/>
                <a:gd name="T1" fmla="*/ 79 h 87"/>
                <a:gd name="T2" fmla="*/ 0 w 84"/>
                <a:gd name="T3" fmla="*/ 87 h 87"/>
                <a:gd name="T4" fmla="*/ 15 w 84"/>
                <a:gd name="T5" fmla="*/ 87 h 87"/>
                <a:gd name="T6" fmla="*/ 51 w 84"/>
                <a:gd name="T7" fmla="*/ 87 h 87"/>
                <a:gd name="T8" fmla="*/ 65 w 84"/>
                <a:gd name="T9" fmla="*/ 87 h 87"/>
                <a:gd name="T10" fmla="*/ 65 w 84"/>
                <a:gd name="T11" fmla="*/ 79 h 87"/>
                <a:gd name="T12" fmla="*/ 59 w 84"/>
                <a:gd name="T13" fmla="*/ 79 h 87"/>
                <a:gd name="T14" fmla="*/ 59 w 84"/>
                <a:gd name="T15" fmla="*/ 69 h 87"/>
                <a:gd name="T16" fmla="*/ 72 w 84"/>
                <a:gd name="T17" fmla="*/ 69 h 87"/>
                <a:gd name="T18" fmla="*/ 84 w 84"/>
                <a:gd name="T19" fmla="*/ 57 h 87"/>
                <a:gd name="T20" fmla="*/ 84 w 84"/>
                <a:gd name="T21" fmla="*/ 20 h 87"/>
                <a:gd name="T22" fmla="*/ 72 w 84"/>
                <a:gd name="T23" fmla="*/ 8 h 87"/>
                <a:gd name="T24" fmla="*/ 62 w 84"/>
                <a:gd name="T25" fmla="*/ 8 h 87"/>
                <a:gd name="T26" fmla="*/ 62 w 84"/>
                <a:gd name="T27" fmla="*/ 16 h 87"/>
                <a:gd name="T28" fmla="*/ 69 w 84"/>
                <a:gd name="T29" fmla="*/ 16 h 87"/>
                <a:gd name="T30" fmla="*/ 67 w 84"/>
                <a:gd name="T31" fmla="*/ 21 h 87"/>
                <a:gd name="T32" fmla="*/ 75 w 84"/>
                <a:gd name="T33" fmla="*/ 28 h 87"/>
                <a:gd name="T34" fmla="*/ 76 w 84"/>
                <a:gd name="T35" fmla="*/ 28 h 87"/>
                <a:gd name="T36" fmla="*/ 76 w 84"/>
                <a:gd name="T37" fmla="*/ 57 h 87"/>
                <a:gd name="T38" fmla="*/ 72 w 84"/>
                <a:gd name="T39" fmla="*/ 61 h 87"/>
                <a:gd name="T40" fmla="*/ 59 w 84"/>
                <a:gd name="T41" fmla="*/ 61 h 87"/>
                <a:gd name="T42" fmla="*/ 59 w 84"/>
                <a:gd name="T43" fmla="*/ 16 h 87"/>
                <a:gd name="T44" fmla="*/ 59 w 84"/>
                <a:gd name="T45" fmla="*/ 8 h 87"/>
                <a:gd name="T46" fmla="*/ 51 w 84"/>
                <a:gd name="T47" fmla="*/ 0 h 87"/>
                <a:gd name="T48" fmla="*/ 15 w 84"/>
                <a:gd name="T49" fmla="*/ 0 h 87"/>
                <a:gd name="T50" fmla="*/ 6 w 84"/>
                <a:gd name="T51" fmla="*/ 8 h 87"/>
                <a:gd name="T52" fmla="*/ 6 w 84"/>
                <a:gd name="T53" fmla="*/ 79 h 87"/>
                <a:gd name="T54" fmla="*/ 0 w 84"/>
                <a:gd name="T55" fmla="*/ 79 h 87"/>
                <a:gd name="T56" fmla="*/ 75 w 84"/>
                <a:gd name="T57" fmla="*/ 25 h 87"/>
                <a:gd name="T58" fmla="*/ 70 w 84"/>
                <a:gd name="T59" fmla="*/ 21 h 87"/>
                <a:gd name="T60" fmla="*/ 75 w 84"/>
                <a:gd name="T61" fmla="*/ 16 h 87"/>
                <a:gd name="T62" fmla="*/ 76 w 84"/>
                <a:gd name="T63" fmla="*/ 17 h 87"/>
                <a:gd name="T64" fmla="*/ 74 w 84"/>
                <a:gd name="T65" fmla="*/ 20 h 87"/>
                <a:gd name="T66" fmla="*/ 74 w 84"/>
                <a:gd name="T67" fmla="*/ 22 h 87"/>
                <a:gd name="T68" fmla="*/ 75 w 84"/>
                <a:gd name="T69" fmla="*/ 22 h 87"/>
                <a:gd name="T70" fmla="*/ 77 w 84"/>
                <a:gd name="T71" fmla="*/ 21 h 87"/>
                <a:gd name="T72" fmla="*/ 77 w 84"/>
                <a:gd name="T73" fmla="*/ 21 h 87"/>
                <a:gd name="T74" fmla="*/ 75 w 84"/>
                <a:gd name="T75" fmla="*/ 25 h 87"/>
                <a:gd name="T76" fmla="*/ 16 w 84"/>
                <a:gd name="T77" fmla="*/ 39 h 87"/>
                <a:gd name="T78" fmla="*/ 18 w 84"/>
                <a:gd name="T79" fmla="*/ 37 h 87"/>
                <a:gd name="T80" fmla="*/ 47 w 84"/>
                <a:gd name="T81" fmla="*/ 37 h 87"/>
                <a:gd name="T82" fmla="*/ 49 w 84"/>
                <a:gd name="T83" fmla="*/ 39 h 87"/>
                <a:gd name="T84" fmla="*/ 49 w 84"/>
                <a:gd name="T85" fmla="*/ 41 h 87"/>
                <a:gd name="T86" fmla="*/ 47 w 84"/>
                <a:gd name="T87" fmla="*/ 43 h 87"/>
                <a:gd name="T88" fmla="*/ 18 w 84"/>
                <a:gd name="T89" fmla="*/ 43 h 87"/>
                <a:gd name="T90" fmla="*/ 16 w 84"/>
                <a:gd name="T91" fmla="*/ 41 h 87"/>
                <a:gd name="T92" fmla="*/ 16 w 84"/>
                <a:gd name="T93" fmla="*/ 39 h 87"/>
                <a:gd name="T94" fmla="*/ 16 w 84"/>
                <a:gd name="T95" fmla="*/ 11 h 87"/>
                <a:gd name="T96" fmla="*/ 18 w 84"/>
                <a:gd name="T97" fmla="*/ 9 h 87"/>
                <a:gd name="T98" fmla="*/ 47 w 84"/>
                <a:gd name="T99" fmla="*/ 9 h 87"/>
                <a:gd name="T100" fmla="*/ 49 w 84"/>
                <a:gd name="T101" fmla="*/ 11 h 87"/>
                <a:gd name="T102" fmla="*/ 49 w 84"/>
                <a:gd name="T103" fmla="*/ 26 h 87"/>
                <a:gd name="T104" fmla="*/ 47 w 84"/>
                <a:gd name="T105" fmla="*/ 29 h 87"/>
                <a:gd name="T106" fmla="*/ 18 w 84"/>
                <a:gd name="T107" fmla="*/ 29 h 87"/>
                <a:gd name="T108" fmla="*/ 16 w 84"/>
                <a:gd name="T109" fmla="*/ 26 h 87"/>
                <a:gd name="T110" fmla="*/ 16 w 84"/>
                <a:gd name="T111" fmla="*/ 1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4" h="87">
                  <a:moveTo>
                    <a:pt x="0" y="79"/>
                  </a:moveTo>
                  <a:cubicBezTo>
                    <a:pt x="0" y="87"/>
                    <a:pt x="0" y="87"/>
                    <a:pt x="0" y="87"/>
                  </a:cubicBezTo>
                  <a:cubicBezTo>
                    <a:pt x="15" y="87"/>
                    <a:pt x="15" y="87"/>
                    <a:pt x="15" y="87"/>
                  </a:cubicBezTo>
                  <a:cubicBezTo>
                    <a:pt x="51" y="87"/>
                    <a:pt x="51" y="87"/>
                    <a:pt x="51" y="87"/>
                  </a:cubicBezTo>
                  <a:cubicBezTo>
                    <a:pt x="65" y="87"/>
                    <a:pt x="65" y="87"/>
                    <a:pt x="65" y="87"/>
                  </a:cubicBezTo>
                  <a:cubicBezTo>
                    <a:pt x="65" y="79"/>
                    <a:pt x="65" y="79"/>
                    <a:pt x="65" y="79"/>
                  </a:cubicBezTo>
                  <a:cubicBezTo>
                    <a:pt x="59" y="79"/>
                    <a:pt x="59" y="79"/>
                    <a:pt x="59" y="79"/>
                  </a:cubicBezTo>
                  <a:cubicBezTo>
                    <a:pt x="59" y="69"/>
                    <a:pt x="59" y="69"/>
                    <a:pt x="59" y="69"/>
                  </a:cubicBezTo>
                  <a:cubicBezTo>
                    <a:pt x="72" y="69"/>
                    <a:pt x="72" y="69"/>
                    <a:pt x="72" y="69"/>
                  </a:cubicBezTo>
                  <a:cubicBezTo>
                    <a:pt x="79" y="69"/>
                    <a:pt x="84" y="63"/>
                    <a:pt x="84" y="57"/>
                  </a:cubicBezTo>
                  <a:cubicBezTo>
                    <a:pt x="84" y="20"/>
                    <a:pt x="84" y="20"/>
                    <a:pt x="84" y="20"/>
                  </a:cubicBezTo>
                  <a:cubicBezTo>
                    <a:pt x="84" y="14"/>
                    <a:pt x="79" y="8"/>
                    <a:pt x="72" y="8"/>
                  </a:cubicBezTo>
                  <a:cubicBezTo>
                    <a:pt x="62" y="8"/>
                    <a:pt x="62" y="8"/>
                    <a:pt x="62" y="8"/>
                  </a:cubicBezTo>
                  <a:cubicBezTo>
                    <a:pt x="62" y="16"/>
                    <a:pt x="62" y="16"/>
                    <a:pt x="62" y="16"/>
                  </a:cubicBezTo>
                  <a:cubicBezTo>
                    <a:pt x="69" y="16"/>
                    <a:pt x="69" y="16"/>
                    <a:pt x="69" y="16"/>
                  </a:cubicBezTo>
                  <a:cubicBezTo>
                    <a:pt x="68" y="18"/>
                    <a:pt x="67" y="19"/>
                    <a:pt x="67" y="21"/>
                  </a:cubicBezTo>
                  <a:cubicBezTo>
                    <a:pt x="67" y="25"/>
                    <a:pt x="71" y="28"/>
                    <a:pt x="75" y="28"/>
                  </a:cubicBezTo>
                  <a:cubicBezTo>
                    <a:pt x="75" y="28"/>
                    <a:pt x="76" y="28"/>
                    <a:pt x="76" y="28"/>
                  </a:cubicBezTo>
                  <a:cubicBezTo>
                    <a:pt x="76" y="57"/>
                    <a:pt x="76" y="57"/>
                    <a:pt x="76" y="57"/>
                  </a:cubicBezTo>
                  <a:cubicBezTo>
                    <a:pt x="76" y="59"/>
                    <a:pt x="74" y="61"/>
                    <a:pt x="72" y="61"/>
                  </a:cubicBezTo>
                  <a:cubicBezTo>
                    <a:pt x="59" y="61"/>
                    <a:pt x="59" y="61"/>
                    <a:pt x="59" y="61"/>
                  </a:cubicBezTo>
                  <a:cubicBezTo>
                    <a:pt x="59" y="16"/>
                    <a:pt x="59" y="16"/>
                    <a:pt x="59" y="16"/>
                  </a:cubicBezTo>
                  <a:cubicBezTo>
                    <a:pt x="59" y="8"/>
                    <a:pt x="59" y="8"/>
                    <a:pt x="59" y="8"/>
                  </a:cubicBezTo>
                  <a:cubicBezTo>
                    <a:pt x="59" y="4"/>
                    <a:pt x="55" y="0"/>
                    <a:pt x="51" y="0"/>
                  </a:cubicBezTo>
                  <a:cubicBezTo>
                    <a:pt x="15" y="0"/>
                    <a:pt x="15" y="0"/>
                    <a:pt x="15" y="0"/>
                  </a:cubicBezTo>
                  <a:cubicBezTo>
                    <a:pt x="10" y="0"/>
                    <a:pt x="6" y="4"/>
                    <a:pt x="6" y="8"/>
                  </a:cubicBezTo>
                  <a:cubicBezTo>
                    <a:pt x="6" y="79"/>
                    <a:pt x="6" y="79"/>
                    <a:pt x="6" y="79"/>
                  </a:cubicBezTo>
                  <a:lnTo>
                    <a:pt x="0" y="79"/>
                  </a:lnTo>
                  <a:close/>
                  <a:moveTo>
                    <a:pt x="75" y="25"/>
                  </a:moveTo>
                  <a:cubicBezTo>
                    <a:pt x="72" y="25"/>
                    <a:pt x="70" y="23"/>
                    <a:pt x="70" y="21"/>
                  </a:cubicBezTo>
                  <a:cubicBezTo>
                    <a:pt x="70" y="18"/>
                    <a:pt x="72" y="16"/>
                    <a:pt x="75" y="16"/>
                  </a:cubicBezTo>
                  <a:cubicBezTo>
                    <a:pt x="76" y="16"/>
                    <a:pt x="76" y="17"/>
                    <a:pt x="76" y="17"/>
                  </a:cubicBezTo>
                  <a:cubicBezTo>
                    <a:pt x="74" y="20"/>
                    <a:pt x="74" y="20"/>
                    <a:pt x="74" y="20"/>
                  </a:cubicBezTo>
                  <a:cubicBezTo>
                    <a:pt x="73" y="20"/>
                    <a:pt x="73" y="21"/>
                    <a:pt x="74" y="22"/>
                  </a:cubicBezTo>
                  <a:cubicBezTo>
                    <a:pt x="74" y="22"/>
                    <a:pt x="75" y="22"/>
                    <a:pt x="75" y="22"/>
                  </a:cubicBezTo>
                  <a:cubicBezTo>
                    <a:pt x="77" y="21"/>
                    <a:pt x="77" y="21"/>
                    <a:pt x="77" y="21"/>
                  </a:cubicBezTo>
                  <a:cubicBezTo>
                    <a:pt x="77" y="21"/>
                    <a:pt x="77" y="21"/>
                    <a:pt x="77" y="21"/>
                  </a:cubicBezTo>
                  <a:cubicBezTo>
                    <a:pt x="77" y="23"/>
                    <a:pt x="77" y="25"/>
                    <a:pt x="75" y="25"/>
                  </a:cubicBezTo>
                  <a:close/>
                  <a:moveTo>
                    <a:pt x="16" y="39"/>
                  </a:moveTo>
                  <a:cubicBezTo>
                    <a:pt x="16" y="38"/>
                    <a:pt x="17" y="37"/>
                    <a:pt x="18" y="37"/>
                  </a:cubicBezTo>
                  <a:cubicBezTo>
                    <a:pt x="47" y="37"/>
                    <a:pt x="47" y="37"/>
                    <a:pt x="47" y="37"/>
                  </a:cubicBezTo>
                  <a:cubicBezTo>
                    <a:pt x="48" y="37"/>
                    <a:pt x="49" y="38"/>
                    <a:pt x="49" y="39"/>
                  </a:cubicBezTo>
                  <a:cubicBezTo>
                    <a:pt x="49" y="41"/>
                    <a:pt x="49" y="41"/>
                    <a:pt x="49" y="41"/>
                  </a:cubicBezTo>
                  <a:cubicBezTo>
                    <a:pt x="49" y="42"/>
                    <a:pt x="48" y="43"/>
                    <a:pt x="47" y="43"/>
                  </a:cubicBezTo>
                  <a:cubicBezTo>
                    <a:pt x="18" y="43"/>
                    <a:pt x="18" y="43"/>
                    <a:pt x="18" y="43"/>
                  </a:cubicBezTo>
                  <a:cubicBezTo>
                    <a:pt x="17" y="43"/>
                    <a:pt x="16" y="42"/>
                    <a:pt x="16" y="41"/>
                  </a:cubicBezTo>
                  <a:lnTo>
                    <a:pt x="16" y="39"/>
                  </a:lnTo>
                  <a:close/>
                  <a:moveTo>
                    <a:pt x="16" y="11"/>
                  </a:moveTo>
                  <a:cubicBezTo>
                    <a:pt x="16" y="10"/>
                    <a:pt x="17" y="9"/>
                    <a:pt x="18" y="9"/>
                  </a:cubicBezTo>
                  <a:cubicBezTo>
                    <a:pt x="47" y="9"/>
                    <a:pt x="47" y="9"/>
                    <a:pt x="47" y="9"/>
                  </a:cubicBezTo>
                  <a:cubicBezTo>
                    <a:pt x="48" y="9"/>
                    <a:pt x="49" y="10"/>
                    <a:pt x="49" y="11"/>
                  </a:cubicBezTo>
                  <a:cubicBezTo>
                    <a:pt x="49" y="26"/>
                    <a:pt x="49" y="26"/>
                    <a:pt x="49" y="26"/>
                  </a:cubicBezTo>
                  <a:cubicBezTo>
                    <a:pt x="49" y="27"/>
                    <a:pt x="48" y="29"/>
                    <a:pt x="47" y="29"/>
                  </a:cubicBezTo>
                  <a:cubicBezTo>
                    <a:pt x="18" y="29"/>
                    <a:pt x="18" y="29"/>
                    <a:pt x="18" y="29"/>
                  </a:cubicBezTo>
                  <a:cubicBezTo>
                    <a:pt x="17" y="29"/>
                    <a:pt x="16" y="27"/>
                    <a:pt x="16" y="26"/>
                  </a:cubicBezTo>
                  <a:lnTo>
                    <a:pt x="16" y="11"/>
                  </a:ln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 name="任意多边形: 形状 14"/>
            <p:cNvSpPr/>
            <p:nvPr/>
          </p:nvSpPr>
          <p:spPr bwMode="auto">
            <a:xfrm flipH="1">
              <a:off x="2477041" y="2402829"/>
              <a:ext cx="1126744" cy="830561"/>
            </a:xfrm>
            <a:custGeom>
              <a:avLst/>
              <a:gdLst>
                <a:gd name="T0" fmla="*/ 516 w 520"/>
                <a:gd name="T1" fmla="*/ 252 h 392"/>
                <a:gd name="T2" fmla="*/ 456 w 520"/>
                <a:gd name="T3" fmla="*/ 22 h 392"/>
                <a:gd name="T4" fmla="*/ 424 w 520"/>
                <a:gd name="T5" fmla="*/ 4 h 392"/>
                <a:gd name="T6" fmla="*/ 266 w 520"/>
                <a:gd name="T7" fmla="*/ 45 h 392"/>
                <a:gd name="T8" fmla="*/ 256 w 520"/>
                <a:gd name="T9" fmla="*/ 6 h 392"/>
                <a:gd name="T10" fmla="*/ 248 w 520"/>
                <a:gd name="T11" fmla="*/ 1 h 392"/>
                <a:gd name="T12" fmla="*/ 232 w 520"/>
                <a:gd name="T13" fmla="*/ 5 h 392"/>
                <a:gd name="T14" fmla="*/ 232 w 520"/>
                <a:gd name="T15" fmla="*/ 27 h 392"/>
                <a:gd name="T16" fmla="*/ 239 w 520"/>
                <a:gd name="T17" fmla="*/ 25 h 392"/>
                <a:gd name="T18" fmla="*/ 245 w 520"/>
                <a:gd name="T19" fmla="*/ 50 h 392"/>
                <a:gd name="T20" fmla="*/ 174 w 520"/>
                <a:gd name="T21" fmla="*/ 69 h 392"/>
                <a:gd name="T22" fmla="*/ 170 w 520"/>
                <a:gd name="T23" fmla="*/ 53 h 392"/>
                <a:gd name="T24" fmla="*/ 145 w 520"/>
                <a:gd name="T25" fmla="*/ 29 h 392"/>
                <a:gd name="T26" fmla="*/ 143 w 520"/>
                <a:gd name="T27" fmla="*/ 35 h 392"/>
                <a:gd name="T28" fmla="*/ 153 w 520"/>
                <a:gd name="T29" fmla="*/ 74 h 392"/>
                <a:gd name="T30" fmla="*/ 23 w 520"/>
                <a:gd name="T31" fmla="*/ 108 h 392"/>
                <a:gd name="T32" fmla="*/ 4 w 520"/>
                <a:gd name="T33" fmla="*/ 140 h 392"/>
                <a:gd name="T34" fmla="*/ 64 w 520"/>
                <a:gd name="T35" fmla="*/ 370 h 392"/>
                <a:gd name="T36" fmla="*/ 96 w 520"/>
                <a:gd name="T37" fmla="*/ 388 h 392"/>
                <a:gd name="T38" fmla="*/ 497 w 520"/>
                <a:gd name="T39" fmla="*/ 284 h 392"/>
                <a:gd name="T40" fmla="*/ 516 w 520"/>
                <a:gd name="T41" fmla="*/ 25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0" h="392">
                  <a:moveTo>
                    <a:pt x="516" y="252"/>
                  </a:moveTo>
                  <a:cubicBezTo>
                    <a:pt x="456" y="22"/>
                    <a:pt x="456" y="22"/>
                    <a:pt x="456" y="22"/>
                  </a:cubicBezTo>
                  <a:cubicBezTo>
                    <a:pt x="452" y="8"/>
                    <a:pt x="438" y="0"/>
                    <a:pt x="424" y="4"/>
                  </a:cubicBezTo>
                  <a:cubicBezTo>
                    <a:pt x="266" y="45"/>
                    <a:pt x="266" y="45"/>
                    <a:pt x="266" y="45"/>
                  </a:cubicBezTo>
                  <a:cubicBezTo>
                    <a:pt x="256" y="6"/>
                    <a:pt x="256" y="6"/>
                    <a:pt x="256" y="6"/>
                  </a:cubicBezTo>
                  <a:cubicBezTo>
                    <a:pt x="255" y="2"/>
                    <a:pt x="251" y="0"/>
                    <a:pt x="248" y="1"/>
                  </a:cubicBezTo>
                  <a:cubicBezTo>
                    <a:pt x="232" y="5"/>
                    <a:pt x="232" y="5"/>
                    <a:pt x="232" y="5"/>
                  </a:cubicBezTo>
                  <a:cubicBezTo>
                    <a:pt x="232" y="11"/>
                    <a:pt x="232" y="20"/>
                    <a:pt x="232" y="27"/>
                  </a:cubicBezTo>
                  <a:cubicBezTo>
                    <a:pt x="239" y="25"/>
                    <a:pt x="239" y="25"/>
                    <a:pt x="239" y="25"/>
                  </a:cubicBezTo>
                  <a:cubicBezTo>
                    <a:pt x="245" y="50"/>
                    <a:pt x="245" y="50"/>
                    <a:pt x="245" y="50"/>
                  </a:cubicBezTo>
                  <a:cubicBezTo>
                    <a:pt x="174" y="69"/>
                    <a:pt x="174" y="69"/>
                    <a:pt x="174" y="69"/>
                  </a:cubicBezTo>
                  <a:cubicBezTo>
                    <a:pt x="170" y="53"/>
                    <a:pt x="170" y="53"/>
                    <a:pt x="170" y="53"/>
                  </a:cubicBezTo>
                  <a:cubicBezTo>
                    <a:pt x="161" y="48"/>
                    <a:pt x="149" y="39"/>
                    <a:pt x="145" y="29"/>
                  </a:cubicBezTo>
                  <a:cubicBezTo>
                    <a:pt x="143" y="31"/>
                    <a:pt x="142" y="33"/>
                    <a:pt x="143" y="35"/>
                  </a:cubicBezTo>
                  <a:cubicBezTo>
                    <a:pt x="153" y="74"/>
                    <a:pt x="153" y="74"/>
                    <a:pt x="153" y="74"/>
                  </a:cubicBezTo>
                  <a:cubicBezTo>
                    <a:pt x="23" y="108"/>
                    <a:pt x="23" y="108"/>
                    <a:pt x="23" y="108"/>
                  </a:cubicBezTo>
                  <a:cubicBezTo>
                    <a:pt x="9" y="112"/>
                    <a:pt x="0" y="126"/>
                    <a:pt x="4" y="140"/>
                  </a:cubicBezTo>
                  <a:cubicBezTo>
                    <a:pt x="64" y="370"/>
                    <a:pt x="64" y="370"/>
                    <a:pt x="64" y="370"/>
                  </a:cubicBezTo>
                  <a:cubicBezTo>
                    <a:pt x="67" y="384"/>
                    <a:pt x="82" y="392"/>
                    <a:pt x="96" y="388"/>
                  </a:cubicBezTo>
                  <a:cubicBezTo>
                    <a:pt x="497" y="284"/>
                    <a:pt x="497" y="284"/>
                    <a:pt x="497" y="284"/>
                  </a:cubicBezTo>
                  <a:cubicBezTo>
                    <a:pt x="511" y="280"/>
                    <a:pt x="520" y="266"/>
                    <a:pt x="516" y="252"/>
                  </a:cubicBezTo>
                  <a:close/>
                </a:path>
              </a:pathLst>
            </a:custGeom>
            <a:solidFill>
              <a:srgbClr val="3936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246" name="组合 245"/>
          <p:cNvGrpSpPr/>
          <p:nvPr/>
        </p:nvGrpSpPr>
        <p:grpSpPr>
          <a:xfrm>
            <a:off x="3034113" y="1995023"/>
            <a:ext cx="4789008" cy="3132411"/>
            <a:chOff x="2068715" y="1908980"/>
            <a:chExt cx="4789008" cy="3132411"/>
          </a:xfrm>
        </p:grpSpPr>
        <p:sp>
          <p:nvSpPr>
            <p:cNvPr id="3" name="任意多边形: 形状 2"/>
            <p:cNvSpPr/>
            <p:nvPr/>
          </p:nvSpPr>
          <p:spPr bwMode="auto">
            <a:xfrm>
              <a:off x="5519461" y="1908980"/>
              <a:ext cx="1338262" cy="884635"/>
            </a:xfrm>
            <a:custGeom>
              <a:avLst/>
              <a:gdLst>
                <a:gd name="T0" fmla="*/ 1124 w 1124"/>
                <a:gd name="T1" fmla="*/ 440 h 743"/>
                <a:gd name="T2" fmla="*/ 734 w 1124"/>
                <a:gd name="T3" fmla="*/ 440 h 743"/>
                <a:gd name="T4" fmla="*/ 481 w 1124"/>
                <a:gd name="T5" fmla="*/ 743 h 743"/>
                <a:gd name="T6" fmla="*/ 478 w 1124"/>
                <a:gd name="T7" fmla="*/ 440 h 743"/>
                <a:gd name="T8" fmla="*/ 0 w 1124"/>
                <a:gd name="T9" fmla="*/ 440 h 743"/>
                <a:gd name="T10" fmla="*/ 0 w 1124"/>
                <a:gd name="T11" fmla="*/ 0 h 743"/>
                <a:gd name="T12" fmla="*/ 1124 w 1124"/>
                <a:gd name="T13" fmla="*/ 0 h 743"/>
                <a:gd name="T14" fmla="*/ 1124 w 1124"/>
                <a:gd name="T15" fmla="*/ 440 h 7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4" h="743">
                  <a:moveTo>
                    <a:pt x="1124" y="440"/>
                  </a:moveTo>
                  <a:lnTo>
                    <a:pt x="734" y="440"/>
                  </a:lnTo>
                  <a:lnTo>
                    <a:pt x="481" y="743"/>
                  </a:lnTo>
                  <a:lnTo>
                    <a:pt x="478" y="440"/>
                  </a:lnTo>
                  <a:lnTo>
                    <a:pt x="0" y="440"/>
                  </a:lnTo>
                  <a:lnTo>
                    <a:pt x="0" y="0"/>
                  </a:lnTo>
                  <a:lnTo>
                    <a:pt x="1124" y="0"/>
                  </a:lnTo>
                  <a:lnTo>
                    <a:pt x="1124" y="440"/>
                  </a:lnTo>
                  <a:close/>
                </a:path>
              </a:pathLst>
            </a:custGeom>
            <a:solidFill>
              <a:srgbClr val="31ACB4"/>
            </a:solidFill>
            <a:ln>
              <a:noFill/>
            </a:ln>
          </p:spPr>
          <p:txBody>
            <a:bodyPr anchor="ctr"/>
            <a:lstStyle/>
            <a:p>
              <a:pPr algn="ctr"/>
              <a:endParaRPr/>
            </a:p>
          </p:txBody>
        </p:sp>
        <p:grpSp>
          <p:nvGrpSpPr>
            <p:cNvPr id="218" name="组合 217"/>
            <p:cNvGrpSpPr/>
            <p:nvPr/>
          </p:nvGrpSpPr>
          <p:grpSpPr>
            <a:xfrm>
              <a:off x="2068715" y="2461306"/>
              <a:ext cx="3879056" cy="2580085"/>
              <a:chOff x="2088101" y="1788286"/>
              <a:chExt cx="3879056" cy="2580085"/>
            </a:xfrm>
          </p:grpSpPr>
          <p:sp>
            <p:nvSpPr>
              <p:cNvPr id="219" name="任意多边形: 形状 218"/>
              <p:cNvSpPr/>
              <p:nvPr/>
            </p:nvSpPr>
            <p:spPr bwMode="auto">
              <a:xfrm>
                <a:off x="2088101" y="3483736"/>
                <a:ext cx="1338262" cy="884635"/>
              </a:xfrm>
              <a:custGeom>
                <a:avLst/>
                <a:gdLst>
                  <a:gd name="T0" fmla="*/ 1124 w 1124"/>
                  <a:gd name="T1" fmla="*/ 440 h 743"/>
                  <a:gd name="T2" fmla="*/ 734 w 1124"/>
                  <a:gd name="T3" fmla="*/ 440 h 743"/>
                  <a:gd name="T4" fmla="*/ 481 w 1124"/>
                  <a:gd name="T5" fmla="*/ 743 h 743"/>
                  <a:gd name="T6" fmla="*/ 478 w 1124"/>
                  <a:gd name="T7" fmla="*/ 440 h 743"/>
                  <a:gd name="T8" fmla="*/ 0 w 1124"/>
                  <a:gd name="T9" fmla="*/ 440 h 743"/>
                  <a:gd name="T10" fmla="*/ 0 w 1124"/>
                  <a:gd name="T11" fmla="*/ 0 h 743"/>
                  <a:gd name="T12" fmla="*/ 1124 w 1124"/>
                  <a:gd name="T13" fmla="*/ 0 h 743"/>
                  <a:gd name="T14" fmla="*/ 1124 w 1124"/>
                  <a:gd name="T15" fmla="*/ 440 h 7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4" h="743">
                    <a:moveTo>
                      <a:pt x="1124" y="440"/>
                    </a:moveTo>
                    <a:lnTo>
                      <a:pt x="734" y="440"/>
                    </a:lnTo>
                    <a:lnTo>
                      <a:pt x="481" y="743"/>
                    </a:lnTo>
                    <a:lnTo>
                      <a:pt x="478" y="440"/>
                    </a:lnTo>
                    <a:lnTo>
                      <a:pt x="0" y="440"/>
                    </a:lnTo>
                    <a:lnTo>
                      <a:pt x="0" y="0"/>
                    </a:lnTo>
                    <a:lnTo>
                      <a:pt x="1124" y="0"/>
                    </a:lnTo>
                    <a:lnTo>
                      <a:pt x="1124" y="440"/>
                    </a:ln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0" name="任意多边形: 形状 219"/>
              <p:cNvSpPr/>
              <p:nvPr/>
            </p:nvSpPr>
            <p:spPr bwMode="auto">
              <a:xfrm>
                <a:off x="2935826" y="2916998"/>
                <a:ext cx="1338262" cy="884635"/>
              </a:xfrm>
              <a:custGeom>
                <a:avLst/>
                <a:gdLst>
                  <a:gd name="T0" fmla="*/ 1124 w 1124"/>
                  <a:gd name="T1" fmla="*/ 440 h 743"/>
                  <a:gd name="T2" fmla="*/ 734 w 1124"/>
                  <a:gd name="T3" fmla="*/ 440 h 743"/>
                  <a:gd name="T4" fmla="*/ 481 w 1124"/>
                  <a:gd name="T5" fmla="*/ 743 h 743"/>
                  <a:gd name="T6" fmla="*/ 478 w 1124"/>
                  <a:gd name="T7" fmla="*/ 440 h 743"/>
                  <a:gd name="T8" fmla="*/ 0 w 1124"/>
                  <a:gd name="T9" fmla="*/ 440 h 743"/>
                  <a:gd name="T10" fmla="*/ 0 w 1124"/>
                  <a:gd name="T11" fmla="*/ 0 h 743"/>
                  <a:gd name="T12" fmla="*/ 1124 w 1124"/>
                  <a:gd name="T13" fmla="*/ 0 h 743"/>
                  <a:gd name="T14" fmla="*/ 1124 w 1124"/>
                  <a:gd name="T15" fmla="*/ 440 h 7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4" h="743">
                    <a:moveTo>
                      <a:pt x="1124" y="440"/>
                    </a:moveTo>
                    <a:lnTo>
                      <a:pt x="734" y="440"/>
                    </a:lnTo>
                    <a:lnTo>
                      <a:pt x="481" y="743"/>
                    </a:lnTo>
                    <a:lnTo>
                      <a:pt x="478" y="440"/>
                    </a:lnTo>
                    <a:lnTo>
                      <a:pt x="0" y="440"/>
                    </a:lnTo>
                    <a:lnTo>
                      <a:pt x="0" y="0"/>
                    </a:lnTo>
                    <a:lnTo>
                      <a:pt x="1124" y="0"/>
                    </a:lnTo>
                    <a:lnTo>
                      <a:pt x="1124" y="440"/>
                    </a:lnTo>
                    <a:close/>
                  </a:path>
                </a:pathLst>
              </a:custGeom>
              <a:solidFill>
                <a:schemeClr val="accent2">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1" name="任意多边形: 形状 220"/>
              <p:cNvSpPr/>
              <p:nvPr/>
            </p:nvSpPr>
            <p:spPr bwMode="auto">
              <a:xfrm>
                <a:off x="3753163" y="2353692"/>
                <a:ext cx="1337072" cy="882253"/>
              </a:xfrm>
              <a:custGeom>
                <a:avLst/>
                <a:gdLst>
                  <a:gd name="T0" fmla="*/ 1123 w 1123"/>
                  <a:gd name="T1" fmla="*/ 440 h 741"/>
                  <a:gd name="T2" fmla="*/ 733 w 1123"/>
                  <a:gd name="T3" fmla="*/ 440 h 741"/>
                  <a:gd name="T4" fmla="*/ 482 w 1123"/>
                  <a:gd name="T5" fmla="*/ 741 h 741"/>
                  <a:gd name="T6" fmla="*/ 480 w 1123"/>
                  <a:gd name="T7" fmla="*/ 440 h 741"/>
                  <a:gd name="T8" fmla="*/ 0 w 1123"/>
                  <a:gd name="T9" fmla="*/ 440 h 741"/>
                  <a:gd name="T10" fmla="*/ 0 w 1123"/>
                  <a:gd name="T11" fmla="*/ 0 h 741"/>
                  <a:gd name="T12" fmla="*/ 1123 w 1123"/>
                  <a:gd name="T13" fmla="*/ 0 h 741"/>
                  <a:gd name="T14" fmla="*/ 1123 w 1123"/>
                  <a:gd name="T15" fmla="*/ 440 h 7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3" h="741">
                    <a:moveTo>
                      <a:pt x="1123" y="440"/>
                    </a:moveTo>
                    <a:lnTo>
                      <a:pt x="733" y="440"/>
                    </a:lnTo>
                    <a:lnTo>
                      <a:pt x="482" y="741"/>
                    </a:lnTo>
                    <a:lnTo>
                      <a:pt x="480" y="440"/>
                    </a:lnTo>
                    <a:lnTo>
                      <a:pt x="0" y="440"/>
                    </a:lnTo>
                    <a:lnTo>
                      <a:pt x="0" y="0"/>
                    </a:lnTo>
                    <a:lnTo>
                      <a:pt x="1123" y="0"/>
                    </a:lnTo>
                    <a:lnTo>
                      <a:pt x="1123" y="440"/>
                    </a:lnTo>
                    <a:close/>
                  </a:path>
                </a:pathLst>
              </a:custGeom>
              <a:solidFill>
                <a:schemeClr val="accent3">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2" name="任意多边形: 形状 221"/>
              <p:cNvSpPr/>
              <p:nvPr/>
            </p:nvSpPr>
            <p:spPr bwMode="auto">
              <a:xfrm>
                <a:off x="4628895" y="1788286"/>
                <a:ext cx="1338262" cy="883444"/>
              </a:xfrm>
              <a:custGeom>
                <a:avLst/>
                <a:gdLst>
                  <a:gd name="T0" fmla="*/ 1124 w 1124"/>
                  <a:gd name="T1" fmla="*/ 441 h 742"/>
                  <a:gd name="T2" fmla="*/ 734 w 1124"/>
                  <a:gd name="T3" fmla="*/ 441 h 742"/>
                  <a:gd name="T4" fmla="*/ 483 w 1124"/>
                  <a:gd name="T5" fmla="*/ 742 h 742"/>
                  <a:gd name="T6" fmla="*/ 481 w 1124"/>
                  <a:gd name="T7" fmla="*/ 441 h 742"/>
                  <a:gd name="T8" fmla="*/ 0 w 1124"/>
                  <a:gd name="T9" fmla="*/ 441 h 742"/>
                  <a:gd name="T10" fmla="*/ 0 w 1124"/>
                  <a:gd name="T11" fmla="*/ 0 h 742"/>
                  <a:gd name="T12" fmla="*/ 1124 w 1124"/>
                  <a:gd name="T13" fmla="*/ 0 h 742"/>
                  <a:gd name="T14" fmla="*/ 1124 w 1124"/>
                  <a:gd name="T15" fmla="*/ 441 h 7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4" h="742">
                    <a:moveTo>
                      <a:pt x="1124" y="441"/>
                    </a:moveTo>
                    <a:lnTo>
                      <a:pt x="734" y="441"/>
                    </a:lnTo>
                    <a:lnTo>
                      <a:pt x="483" y="742"/>
                    </a:lnTo>
                    <a:lnTo>
                      <a:pt x="481" y="441"/>
                    </a:lnTo>
                    <a:lnTo>
                      <a:pt x="0" y="441"/>
                    </a:lnTo>
                    <a:lnTo>
                      <a:pt x="0" y="0"/>
                    </a:lnTo>
                    <a:lnTo>
                      <a:pt x="1124" y="0"/>
                    </a:lnTo>
                    <a:lnTo>
                      <a:pt x="1124" y="441"/>
                    </a:lnTo>
                    <a:close/>
                  </a:path>
                </a:pathLst>
              </a:custGeom>
              <a:solidFill>
                <a:schemeClr val="accent4">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3" name="文本框 216"/>
              <p:cNvSpPr txBox="1"/>
              <p:nvPr/>
            </p:nvSpPr>
            <p:spPr>
              <a:xfrm>
                <a:off x="2201362" y="3547167"/>
                <a:ext cx="1123954" cy="477412"/>
              </a:xfrm>
              <a:prstGeom prst="rect">
                <a:avLst/>
              </a:prstGeom>
              <a:noFill/>
            </p:spPr>
            <p:txBody>
              <a:bodyPr wrap="none" anchor="ctr">
                <a:normAutofit/>
              </a:bodyPr>
              <a:lstStyle/>
              <a:p>
                <a:pPr algn="ctr"/>
                <a:r>
                  <a:rPr lang="zh-CN" altLang="en-US" sz="2000">
                    <a:ea typeface="微软雅黑" panose="020B0503020204020204" pitchFamily="34" charset="-122"/>
                  </a:rPr>
                  <a:t>纵深化</a:t>
                </a:r>
              </a:p>
            </p:txBody>
          </p:sp>
          <p:sp>
            <p:nvSpPr>
              <p:cNvPr id="225" name="文本框 218"/>
              <p:cNvSpPr txBox="1"/>
              <p:nvPr/>
            </p:nvSpPr>
            <p:spPr>
              <a:xfrm>
                <a:off x="3053124" y="2929196"/>
                <a:ext cx="1123954" cy="497165"/>
              </a:xfrm>
              <a:prstGeom prst="rect">
                <a:avLst/>
              </a:prstGeom>
              <a:noFill/>
            </p:spPr>
            <p:txBody>
              <a:bodyPr wrap="none" anchor="ctr">
                <a:normAutofit/>
              </a:bodyPr>
              <a:lstStyle/>
              <a:p>
                <a:pPr algn="ctr"/>
                <a:r>
                  <a:rPr lang="zh-CN" altLang="en-US" sz="2000">
                    <a:ea typeface="微软雅黑" panose="020B0503020204020204" pitchFamily="34" charset="-122"/>
                  </a:rPr>
                  <a:t>个性化</a:t>
                </a:r>
              </a:p>
            </p:txBody>
          </p:sp>
          <p:sp>
            <p:nvSpPr>
              <p:cNvPr id="227" name="文本框 220"/>
              <p:cNvSpPr txBox="1"/>
              <p:nvPr/>
            </p:nvSpPr>
            <p:spPr>
              <a:xfrm>
                <a:off x="3830989" y="2362261"/>
                <a:ext cx="1123954" cy="507995"/>
              </a:xfrm>
              <a:prstGeom prst="rect">
                <a:avLst/>
              </a:prstGeom>
              <a:noFill/>
            </p:spPr>
            <p:txBody>
              <a:bodyPr wrap="none" anchor="ctr">
                <a:normAutofit/>
              </a:bodyPr>
              <a:lstStyle/>
              <a:p>
                <a:pPr algn="ctr"/>
                <a:r>
                  <a:rPr lang="zh-CN" altLang="en-US" sz="2000">
                    <a:ea typeface="微软雅黑" panose="020B0503020204020204" pitchFamily="34" charset="-122"/>
                  </a:rPr>
                  <a:t>专业化</a:t>
                </a:r>
              </a:p>
            </p:txBody>
          </p:sp>
          <p:sp>
            <p:nvSpPr>
              <p:cNvPr id="229" name="文本框 222"/>
              <p:cNvSpPr txBox="1"/>
              <p:nvPr/>
            </p:nvSpPr>
            <p:spPr>
              <a:xfrm>
                <a:off x="4734528" y="1797711"/>
                <a:ext cx="1123954" cy="505047"/>
              </a:xfrm>
              <a:prstGeom prst="rect">
                <a:avLst/>
              </a:prstGeom>
              <a:noFill/>
            </p:spPr>
            <p:txBody>
              <a:bodyPr wrap="none" anchor="ctr">
                <a:normAutofit/>
              </a:bodyPr>
              <a:lstStyle/>
              <a:p>
                <a:pPr algn="ctr"/>
                <a:r>
                  <a:rPr lang="zh-CN" altLang="en-US" sz="2000">
                    <a:ea typeface="微软雅黑" panose="020B0503020204020204" pitchFamily="34" charset="-122"/>
                  </a:rPr>
                  <a:t>国际化</a:t>
                </a:r>
              </a:p>
            </p:txBody>
          </p:sp>
        </p:grpSp>
        <p:sp>
          <p:nvSpPr>
            <p:cNvPr id="4" name="文本框 220"/>
            <p:cNvSpPr txBox="1"/>
            <p:nvPr/>
          </p:nvSpPr>
          <p:spPr>
            <a:xfrm>
              <a:off x="5621307" y="1929966"/>
              <a:ext cx="1123954" cy="489832"/>
            </a:xfrm>
            <a:prstGeom prst="rect">
              <a:avLst/>
            </a:prstGeom>
            <a:noFill/>
          </p:spPr>
          <p:txBody>
            <a:bodyPr wrap="none" anchor="ctr">
              <a:normAutofit/>
            </a:bodyPr>
            <a:lstStyle/>
            <a:p>
              <a:pPr algn="ctr"/>
              <a:r>
                <a:rPr lang="zh-CN" altLang="en-US" sz="2000">
                  <a:ea typeface="微软雅黑" panose="020B0503020204020204" pitchFamily="34" charset="-122"/>
                </a:rPr>
                <a:t>区域化</a:t>
              </a: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up)">
                                      <p:cBhvr>
                                        <p:cTn id="7" dur="500"/>
                                        <p:tgtEl>
                                          <p:spTgt spid="35"/>
                                        </p:tgtEl>
                                      </p:cBhvr>
                                    </p:animEffect>
                                  </p:childTnLst>
                                </p:cTn>
                              </p:par>
                              <p:par>
                                <p:cTn id="8" presetID="22" presetClass="entr" presetSubtype="4"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wipe(down)">
                                      <p:cBhvr>
                                        <p:cTn id="10" dur="500"/>
                                        <p:tgtEl>
                                          <p:spTgt spid="34"/>
                                        </p:tgtEl>
                                      </p:cBhvr>
                                    </p:animEffect>
                                  </p:childTnLst>
                                </p:cTn>
                              </p:par>
                            </p:childTnLst>
                          </p:cTn>
                        </p:par>
                        <p:par>
                          <p:cTn id="11" fill="hold" nodeType="afterGroup">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par>
                          <p:cTn id="16" fill="hold" nodeType="afterGroup">
                            <p:stCondLst>
                              <p:cond delay="1000"/>
                            </p:stCondLst>
                            <p:childTnLst>
                              <p:par>
                                <p:cTn id="17" presetID="2" presetClass="entr" presetSubtype="4" fill="hold" nodeType="afterEffect">
                                  <p:stCondLst>
                                    <p:cond delay="0"/>
                                  </p:stCondLst>
                                  <p:childTnLst>
                                    <p:set>
                                      <p:cBhvr>
                                        <p:cTn id="18" dur="1" fill="hold">
                                          <p:stCondLst>
                                            <p:cond delay="0"/>
                                          </p:stCondLst>
                                        </p:cTn>
                                        <p:tgtEl>
                                          <p:spTgt spid="246"/>
                                        </p:tgtEl>
                                        <p:attrNameLst>
                                          <p:attrName>style.visibility</p:attrName>
                                        </p:attrNameLst>
                                      </p:cBhvr>
                                      <p:to>
                                        <p:strVal val="visible"/>
                                      </p:to>
                                    </p:set>
                                    <p:anim calcmode="lin" valueType="num">
                                      <p:cBhvr additive="base">
                                        <p:cTn id="19" dur="500" fill="hold"/>
                                        <p:tgtEl>
                                          <p:spTgt spid="246"/>
                                        </p:tgtEl>
                                        <p:attrNameLst>
                                          <p:attrName>ppt_x</p:attrName>
                                        </p:attrNameLst>
                                      </p:cBhvr>
                                      <p:tavLst>
                                        <p:tav tm="0">
                                          <p:val>
                                            <p:strVal val="#ppt_x"/>
                                          </p:val>
                                        </p:tav>
                                        <p:tav tm="100000">
                                          <p:val>
                                            <p:strVal val="#ppt_x"/>
                                          </p:val>
                                        </p:tav>
                                      </p:tavLst>
                                    </p:anim>
                                    <p:anim calcmode="lin" valueType="num">
                                      <p:cBhvr additive="base">
                                        <p:cTn id="20" dur="500" fill="hold"/>
                                        <p:tgtEl>
                                          <p:spTgt spid="246"/>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a:blip r:embed="rId3"/>
          <a:stretch>
            <a:fillRect/>
          </a:stretch>
        </p:blipFill>
        <p:spPr>
          <a:xfrm rot="2854581">
            <a:off x="-4212140" y="468484"/>
            <a:ext cx="6855716" cy="5996349"/>
          </a:xfrm>
          <a:prstGeom prst="rect">
            <a:avLst/>
          </a:prstGeom>
        </p:spPr>
      </p:pic>
      <p:pic>
        <p:nvPicPr>
          <p:cNvPr id="35" name="图片 34"/>
          <p:cNvPicPr>
            <a:picLocks noChangeAspect="1"/>
          </p:cNvPicPr>
          <p:nvPr/>
        </p:nvPicPr>
        <p:blipFill>
          <a:blip r:embed="rId3"/>
          <a:stretch>
            <a:fillRect/>
          </a:stretch>
        </p:blipFill>
        <p:spPr>
          <a:xfrm rot="15931791" flipH="1">
            <a:off x="5912531" y="-2322681"/>
            <a:ext cx="6855716" cy="5996349"/>
          </a:xfrm>
          <a:prstGeom prst="rect">
            <a:avLst/>
          </a:prstGeom>
        </p:spPr>
      </p:pic>
      <p:graphicFrame>
        <p:nvGraphicFramePr>
          <p:cNvPr id="3" name="图示 2"/>
          <p:cNvGraphicFramePr/>
          <p:nvPr/>
        </p:nvGraphicFramePr>
        <p:xfrm>
          <a:off x="755576" y="195486"/>
          <a:ext cx="7128792" cy="46655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up)">
                                      <p:cBhvr>
                                        <p:cTn id="7" dur="500"/>
                                        <p:tgtEl>
                                          <p:spTgt spid="35"/>
                                        </p:tgtEl>
                                      </p:cBhvr>
                                    </p:animEffect>
                                  </p:childTnLst>
                                </p:cTn>
                              </p:par>
                              <p:par>
                                <p:cTn id="8" presetID="22" presetClass="entr" presetSubtype="4"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wipe(down)">
                                      <p:cBhvr>
                                        <p:cTn id="10" dur="500"/>
                                        <p:tgtEl>
                                          <p:spTgt spid="34"/>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a:blip r:embed="rId3"/>
          <a:stretch>
            <a:fillRect/>
          </a:stretch>
        </p:blipFill>
        <p:spPr>
          <a:xfrm rot="2854581">
            <a:off x="-4339330" y="166090"/>
            <a:ext cx="6855716" cy="5996349"/>
          </a:xfrm>
          <a:prstGeom prst="rect">
            <a:avLst/>
          </a:prstGeom>
        </p:spPr>
      </p:pic>
      <p:pic>
        <p:nvPicPr>
          <p:cNvPr id="35" name="图片 34"/>
          <p:cNvPicPr>
            <a:picLocks noChangeAspect="1"/>
          </p:cNvPicPr>
          <p:nvPr/>
        </p:nvPicPr>
        <p:blipFill>
          <a:blip r:embed="rId3"/>
          <a:stretch>
            <a:fillRect/>
          </a:stretch>
        </p:blipFill>
        <p:spPr>
          <a:xfrm rot="15931791" flipH="1">
            <a:off x="5874944" y="-2462081"/>
            <a:ext cx="6855716" cy="5996349"/>
          </a:xfrm>
          <a:prstGeom prst="rect">
            <a:avLst/>
          </a:prstGeom>
        </p:spPr>
      </p:pic>
      <p:graphicFrame>
        <p:nvGraphicFramePr>
          <p:cNvPr id="3" name="图示 2"/>
          <p:cNvGraphicFramePr/>
          <p:nvPr/>
        </p:nvGraphicFramePr>
        <p:xfrm>
          <a:off x="467544" y="236303"/>
          <a:ext cx="8424936" cy="46708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up)">
                                      <p:cBhvr>
                                        <p:cTn id="7" dur="500"/>
                                        <p:tgtEl>
                                          <p:spTgt spid="35"/>
                                        </p:tgtEl>
                                      </p:cBhvr>
                                    </p:animEffect>
                                  </p:childTnLst>
                                </p:cTn>
                              </p:par>
                              <p:par>
                                <p:cTn id="8" presetID="22" presetClass="entr" presetSubtype="4"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wipe(down)">
                                      <p:cBhvr>
                                        <p:cTn id="10" dur="500"/>
                                        <p:tgtEl>
                                          <p:spTgt spid="34"/>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a:blip r:embed="rId3"/>
          <a:stretch>
            <a:fillRect/>
          </a:stretch>
        </p:blipFill>
        <p:spPr>
          <a:xfrm rot="2854581">
            <a:off x="-4267321" y="94083"/>
            <a:ext cx="6855716" cy="5996349"/>
          </a:xfrm>
          <a:prstGeom prst="rect">
            <a:avLst/>
          </a:prstGeom>
        </p:spPr>
      </p:pic>
      <p:sp>
        <p:nvSpPr>
          <p:cNvPr id="2" name="文本框 1"/>
          <p:cNvSpPr txBox="1"/>
          <p:nvPr/>
        </p:nvSpPr>
        <p:spPr>
          <a:xfrm>
            <a:off x="308450" y="519995"/>
            <a:ext cx="6408712" cy="4578561"/>
          </a:xfrm>
          <a:prstGeom prst="round1Rect">
            <a:avLst/>
          </a:prstGeom>
          <a:solidFill>
            <a:srgbClr val="FFFFCC"/>
          </a:solidFill>
        </p:spPr>
        <p:txBody>
          <a:bodyPr wrap="square" rtlCol="0">
            <a:spAutoFit/>
          </a:bodyPr>
          <a:lstStyle/>
          <a:p>
            <a:pPr indent="457200" algn="ctr">
              <a:lnSpc>
                <a:spcPct val="150000"/>
              </a:lnSpc>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马云：电商一定是未来 趋势谁都挡不住</a:t>
            </a:r>
            <a:endParaRPr lang="en-US" altLang="zh-CN" sz="1400">
              <a:solidFill>
                <a:schemeClr val="tx1">
                  <a:lumMod val="75000"/>
                  <a:lumOff val="25000"/>
                </a:schemeClr>
              </a:solidFill>
              <a:latin typeface="微软雅黑" panose="020B0503020204020204" pitchFamily="34" charset="-122"/>
              <a:ea typeface="微软雅黑" panose="020B0503020204020204" pitchFamily="34" charset="-122"/>
            </a:endParaRPr>
          </a:p>
          <a:p>
            <a:pPr indent="457200">
              <a:lnSpc>
                <a:spcPct val="150000"/>
              </a:lnSpc>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著名企业家、阿里巴巴创始人马云在</a:t>
            </a: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rPr>
              <a:t>2018</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年达沃斯论坛上与全球青年领袖进行了多方面的交流，发表了对电商未来的看法。他认为，即使目前还有数字鸿沟亟待解决，但电商定将取代很多传统商业方式。在过去</a:t>
            </a: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rPr>
              <a:t>20</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年里，即使物流、支付、信贷等方面不完善，但电商依旧在快速发展。此外，未来不会存在中国制造、美国制造、秘鲁制造，而将是互联网制造，</a:t>
            </a: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靠手机就行，连护照都不要，这就是趋势，谁也挡不住”。</a:t>
            </a:r>
            <a:endParaRPr lang="en-US" altLang="zh-CN" sz="1400">
              <a:solidFill>
                <a:schemeClr val="tx1">
                  <a:lumMod val="75000"/>
                  <a:lumOff val="25000"/>
                </a:schemeClr>
              </a:solidFill>
              <a:latin typeface="微软雅黑" panose="020B0503020204020204" pitchFamily="34" charset="-122"/>
              <a:ea typeface="微软雅黑" panose="020B0503020204020204" pitchFamily="34" charset="-122"/>
            </a:endParaRPr>
          </a:p>
          <a:p>
            <a:pPr indent="457200">
              <a:lnSpc>
                <a:spcPct val="150000"/>
              </a:lnSpc>
            </a:pP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rPr>
              <a:t>2017</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年</a:t>
            </a: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阿里巴巴平台的销售额超过</a:t>
            </a: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rPr>
              <a:t>7500</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亿美元。“如果今后</a:t>
            </a: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rPr>
              <a:t>20</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年技术发展了，所有的政府、所有的组织及企业家都做好准备了，电商肯定是未来”。</a:t>
            </a:r>
            <a:endParaRPr lang="en-US" altLang="zh-CN" sz="1400">
              <a:solidFill>
                <a:schemeClr val="tx1">
                  <a:lumMod val="75000"/>
                  <a:lumOff val="25000"/>
                </a:schemeClr>
              </a:solidFill>
              <a:latin typeface="微软雅黑" panose="020B0503020204020204" pitchFamily="34" charset="-122"/>
              <a:ea typeface="微软雅黑" panose="020B0503020204020204" pitchFamily="34" charset="-122"/>
            </a:endParaRPr>
          </a:p>
          <a:p>
            <a:pPr indent="457200">
              <a:lnSpc>
                <a:spcPct val="150000"/>
              </a:lnSpc>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马云认为电商不仅有利于大公司或者发达国家，更有利于发展中国家、年轻人和小公司。这是因为过去年轻人没有机会竞争，小公司也无法与大公司竞争，发展中国家也没有机会，但现在电商带来了机会。“电商一定会成为未来的，因为年轻人非常喜欢，只要是年轻人喜欢的事情那就是未来”。</a:t>
            </a:r>
          </a:p>
        </p:txBody>
      </p:sp>
      <p:sp>
        <p:nvSpPr>
          <p:cNvPr id="33" name="Title 1"/>
          <p:cNvSpPr txBox="1"/>
          <p:nvPr/>
        </p:nvSpPr>
        <p:spPr>
          <a:xfrm>
            <a:off x="323528" y="295698"/>
            <a:ext cx="2304256"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marL="342900" indent="-342900" algn="l">
              <a:buFont typeface="Arial" panose="020B0604020202020204" pitchFamily="34" charset="0"/>
              <a:buChar char="•"/>
            </a:pPr>
            <a:r>
              <a:rPr lang="zh-CN" altLang="en-US" sz="2400" b="1">
                <a:solidFill>
                  <a:srgbClr val="31ACB4"/>
                </a:solidFill>
                <a:latin typeface="华文新魏" panose="02010800040101010101" pitchFamily="2" charset="-122"/>
                <a:ea typeface="华文新魏" panose="02010800040101010101" pitchFamily="2" charset="-122"/>
              </a:rPr>
              <a:t>视野拓展</a:t>
            </a:r>
          </a:p>
        </p:txBody>
      </p:sp>
      <p:pic>
        <p:nvPicPr>
          <p:cNvPr id="3" name="图片 2"/>
          <p:cNvPicPr>
            <a:picLocks noChangeAspect="1"/>
          </p:cNvPicPr>
          <p:nvPr/>
        </p:nvPicPr>
        <p:blipFill>
          <a:blip r:embed="rId4"/>
          <a:stretch>
            <a:fillRect/>
          </a:stretch>
        </p:blipFill>
        <p:spPr>
          <a:xfrm>
            <a:off x="6721473" y="2018184"/>
            <a:ext cx="2114077" cy="2882255"/>
          </a:xfrm>
          <a:prstGeom prst="rect">
            <a:avLst/>
          </a:prstGeom>
        </p:spPr>
      </p:pic>
      <p:pic>
        <p:nvPicPr>
          <p:cNvPr id="35" name="图片 34"/>
          <p:cNvPicPr>
            <a:picLocks noChangeAspect="1"/>
          </p:cNvPicPr>
          <p:nvPr/>
        </p:nvPicPr>
        <p:blipFill>
          <a:blip r:embed="rId3"/>
          <a:stretch>
            <a:fillRect/>
          </a:stretch>
        </p:blipFill>
        <p:spPr>
          <a:xfrm rot="15931791" flipH="1">
            <a:off x="5946951" y="-2681348"/>
            <a:ext cx="6855716" cy="5996349"/>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up)">
                                      <p:cBhvr>
                                        <p:cTn id="7" dur="500"/>
                                        <p:tgtEl>
                                          <p:spTgt spid="35"/>
                                        </p:tgtEl>
                                      </p:cBhvr>
                                    </p:animEffect>
                                  </p:childTnLst>
                                </p:cTn>
                              </p:par>
                              <p:par>
                                <p:cTn id="8" presetID="22" presetClass="entr" presetSubtype="4"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wipe(down)">
                                      <p:cBhvr>
                                        <p:cTn id="10" dur="500"/>
                                        <p:tgtEl>
                                          <p:spTgt spid="34"/>
                                        </p:tgtEl>
                                      </p:cBhvr>
                                    </p:animEffect>
                                  </p:childTnLst>
                                </p:cTn>
                              </p:par>
                              <p:par>
                                <p:cTn id="11" presetID="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txBox="1"/>
          <p:nvPr/>
        </p:nvSpPr>
        <p:spPr>
          <a:xfrm>
            <a:off x="251520" y="123478"/>
            <a:ext cx="3354080"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31ACB4"/>
                </a:solidFill>
                <a:effectLst/>
                <a:uLnTx/>
                <a:uFillTx/>
                <a:latin typeface="华文新魏" panose="02010800040101010101" pitchFamily="2" charset="-122"/>
                <a:ea typeface="华文新魏" panose="02010800040101010101" pitchFamily="2" charset="-122"/>
              </a:rPr>
              <a:t>课外补充</a:t>
            </a:r>
          </a:p>
        </p:txBody>
      </p:sp>
      <p:sp>
        <p:nvSpPr>
          <p:cNvPr id="2" name="文本框 1"/>
          <p:cNvSpPr txBox="1"/>
          <p:nvPr/>
        </p:nvSpPr>
        <p:spPr>
          <a:xfrm>
            <a:off x="716608" y="787942"/>
            <a:ext cx="7710784" cy="4137532"/>
          </a:xfrm>
          <a:prstGeom prst="flowChartDocument">
            <a:avLst/>
          </a:prstGeom>
          <a:solidFill>
            <a:schemeClr val="accent1">
              <a:lumMod val="20000"/>
              <a:lumOff val="80000"/>
            </a:schemeClr>
          </a:solidFill>
        </p:spPr>
        <p:txBody>
          <a:bodyPr wrap="square" rtlCol="0">
            <a:spAutoFit/>
          </a:bodyPr>
          <a:lstStyle/>
          <a:p>
            <a:pPr lvl="0" indent="457200">
              <a:lnSpc>
                <a:spcPct val="150000"/>
              </a:lnSpc>
            </a:pPr>
            <a:r>
              <a:rPr lang="zh-CN" altLang="en-US">
                <a:solidFill>
                  <a:srgbClr val="000000">
                    <a:lumMod val="75000"/>
                    <a:lumOff val="25000"/>
                  </a:srgbClr>
                </a:solidFill>
                <a:latin typeface="微软雅黑" panose="020B0503020204020204" pitchFamily="34" charset="-122"/>
                <a:ea typeface="微软雅黑" panose="020B0503020204020204" pitchFamily="34" charset="-122"/>
              </a:rPr>
              <a:t>“线上与线下相融合将成为电商未来的发展趋势，一是能够降低成本，二是维护原来的供应体系，三是收益更稳定，与企业的合作也更加持久。”</a:t>
            </a:r>
            <a:r>
              <a:rPr lang="en-US" altLang="zh-CN">
                <a:solidFill>
                  <a:srgbClr val="000000">
                    <a:lumMod val="75000"/>
                    <a:lumOff val="25000"/>
                  </a:srgbClr>
                </a:solidFill>
                <a:latin typeface="微软雅黑" panose="020B0503020204020204" pitchFamily="34" charset="-122"/>
                <a:ea typeface="微软雅黑" panose="020B0503020204020204" pitchFamily="34" charset="-122"/>
              </a:rPr>
              <a:t> </a:t>
            </a:r>
            <a:r>
              <a:rPr lang="zh-CN" altLang="en-US">
                <a:solidFill>
                  <a:srgbClr val="000000">
                    <a:lumMod val="75000"/>
                    <a:lumOff val="25000"/>
                  </a:srgbClr>
                </a:solidFill>
                <a:latin typeface="微软雅黑" panose="020B0503020204020204" pitchFamily="34" charset="-122"/>
                <a:ea typeface="微软雅黑" panose="020B0503020204020204" pitchFamily="34" charset="-122"/>
              </a:rPr>
              <a:t>娃哈哈集团董事长兼总经理宗庆后这样表示。</a:t>
            </a:r>
            <a:endParaRPr lang="en-US" altLang="zh-CN">
              <a:solidFill>
                <a:srgbClr val="000000">
                  <a:lumMod val="75000"/>
                  <a:lumOff val="25000"/>
                </a:srgbClr>
              </a:solidFill>
              <a:latin typeface="微软雅黑" panose="020B0503020204020204" pitchFamily="34" charset="-122"/>
              <a:ea typeface="微软雅黑" panose="020B0503020204020204" pitchFamily="34" charset="-122"/>
            </a:endParaRPr>
          </a:p>
          <a:p>
            <a:pPr lvl="0" indent="457200">
              <a:lnSpc>
                <a:spcPct val="150000"/>
              </a:lnSpc>
            </a:pPr>
            <a:r>
              <a:rPr lang="zh-CN" altLang="en-US">
                <a:solidFill>
                  <a:srgbClr val="000000">
                    <a:lumMod val="75000"/>
                    <a:lumOff val="25000"/>
                  </a:srgbClr>
                </a:solidFill>
                <a:latin typeface="微软雅黑" panose="020B0503020204020204" pitchFamily="34" charset="-122"/>
                <a:ea typeface="微软雅黑" panose="020B0503020204020204" pitchFamily="34" charset="-122"/>
              </a:rPr>
              <a:t>宗庆后表示，当前境外疫情快速蔓延，贸易保护主义抬头，全球市场萎缩，经济形势复杂严峻。在出口受阻的情况下，我们必须及时切换到依靠内需为主的发展模式上来，重点挖掘国内消费市场的潜力。在这一过程中，具有强大数字能力的电商平台正扮演着越来越重要的连接作用。</a:t>
            </a:r>
            <a:endParaRPr kumimoji="0" lang="en-US" altLang="zh-CN" sz="1800" b="0" i="0" u="none" strike="noStrike" kern="1200" cap="none" spc="0" normalizeH="0" baseline="0"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endParaRPr>
          </a:p>
          <a:p>
            <a:pPr marL="0" marR="0" lvl="0" indent="457200" algn="l" defTabSz="914400" rtl="0" eaLnBrk="1" fontAlgn="auto" latinLnBrk="0" hangingPunct="1">
              <a:lnSpc>
                <a:spcPct val="150000"/>
              </a:lnSpc>
              <a:spcBef>
                <a:spcPct val="0"/>
              </a:spcBef>
              <a:spcAft>
                <a:spcPct val="0"/>
              </a:spcAft>
              <a:buClrTx/>
              <a:buSzTx/>
              <a:buFontTx/>
              <a:buNone/>
              <a:defRPr/>
            </a:pPr>
            <a:endParaRPr kumimoji="0" lang="zh-CN" altLang="zh-CN" sz="16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3" name="文本框 2"/>
          <p:cNvSpPr txBox="1"/>
          <p:nvPr/>
        </p:nvSpPr>
        <p:spPr>
          <a:xfrm>
            <a:off x="2267744" y="245339"/>
            <a:ext cx="5544616" cy="400110"/>
          </a:xfrm>
          <a:prstGeom prst="rect">
            <a:avLst/>
          </a:prstGeom>
          <a:noFill/>
        </p:spPr>
        <p:txBody>
          <a:bodyPr wrap="square" rtlCol="0">
            <a:spAutoFit/>
          </a:bodyPr>
          <a:lstStyle/>
          <a:p>
            <a:pPr lvl="0"/>
            <a:r>
              <a:rPr lang="zh-CN" altLang="en-US" sz="2000">
                <a:solidFill>
                  <a:srgbClr val="000000">
                    <a:lumMod val="75000"/>
                    <a:lumOff val="25000"/>
                  </a:srgbClr>
                </a:solidFill>
                <a:latin typeface="微软雅黑" panose="020B0503020204020204" pitchFamily="34" charset="-122"/>
                <a:ea typeface="微软雅黑" panose="020B0503020204020204" pitchFamily="34" charset="-122"/>
              </a:rPr>
              <a:t>宗庆后谈电商：线上线下融合是未来发展趋势</a:t>
            </a:r>
            <a:endParaRPr kumimoji="0" lang="zh-CN" altLang="en-US" sz="2000" b="0" i="0" u="none" strike="noStrike" kern="1200" cap="none" spc="0" normalizeH="0" baseline="0"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txBox="1"/>
          <p:nvPr/>
        </p:nvSpPr>
        <p:spPr>
          <a:xfrm>
            <a:off x="251520" y="123478"/>
            <a:ext cx="3354080"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31ACB4"/>
                </a:solidFill>
                <a:effectLst/>
                <a:uLnTx/>
                <a:uFillTx/>
                <a:latin typeface="华文新魏" panose="02010800040101010101" pitchFamily="2" charset="-122"/>
                <a:ea typeface="华文新魏" panose="02010800040101010101" pitchFamily="2" charset="-122"/>
              </a:rPr>
              <a:t>课外补充</a:t>
            </a:r>
          </a:p>
        </p:txBody>
      </p:sp>
      <p:sp>
        <p:nvSpPr>
          <p:cNvPr id="2" name="文本框 1"/>
          <p:cNvSpPr txBox="1"/>
          <p:nvPr/>
        </p:nvSpPr>
        <p:spPr>
          <a:xfrm>
            <a:off x="716608" y="787942"/>
            <a:ext cx="7710784" cy="3105617"/>
          </a:xfrm>
          <a:prstGeom prst="flowChartDocument">
            <a:avLst/>
          </a:prstGeom>
          <a:solidFill>
            <a:schemeClr val="accent1">
              <a:lumMod val="20000"/>
              <a:lumOff val="80000"/>
            </a:schemeClr>
          </a:solidFill>
        </p:spPr>
        <p:txBody>
          <a:bodyPr wrap="square" rtlCol="0">
            <a:spAutoFit/>
          </a:bodyPr>
          <a:lstStyle/>
          <a:p>
            <a:pPr lvl="0" indent="457200">
              <a:lnSpc>
                <a:spcPct val="150000"/>
              </a:lnSpc>
            </a:pPr>
            <a:r>
              <a:rPr lang="zh-CN" altLang="en-US">
                <a:solidFill>
                  <a:srgbClr val="000000">
                    <a:lumMod val="75000"/>
                    <a:lumOff val="25000"/>
                  </a:srgbClr>
                </a:solidFill>
                <a:latin typeface="微软雅黑" panose="020B0503020204020204" pitchFamily="34" charset="-122"/>
                <a:ea typeface="微软雅黑" panose="020B0503020204020204" pitchFamily="34" charset="-122"/>
              </a:rPr>
              <a:t>在宗庆后看来，未来的电商产业有以下几点趋势：</a:t>
            </a:r>
          </a:p>
          <a:p>
            <a:pPr lvl="0" indent="457200">
              <a:lnSpc>
                <a:spcPct val="150000"/>
              </a:lnSpc>
            </a:pPr>
            <a:r>
              <a:rPr lang="zh-CN" altLang="en-US">
                <a:solidFill>
                  <a:srgbClr val="000000">
                    <a:lumMod val="75000"/>
                    <a:lumOff val="25000"/>
                  </a:srgbClr>
                </a:solidFill>
                <a:latin typeface="微软雅黑" panose="020B0503020204020204" pitchFamily="34" charset="-122"/>
                <a:ea typeface="微软雅黑" panose="020B0503020204020204" pitchFamily="34" charset="-122"/>
              </a:rPr>
              <a:t>第一，农村电商将在中国乡村振兴中发挥重要作用。</a:t>
            </a:r>
            <a:endParaRPr lang="en-US" altLang="zh-CN">
              <a:solidFill>
                <a:srgbClr val="000000">
                  <a:lumMod val="75000"/>
                  <a:lumOff val="25000"/>
                </a:srgbClr>
              </a:solidFill>
              <a:latin typeface="微软雅黑" panose="020B0503020204020204" pitchFamily="34" charset="-122"/>
              <a:ea typeface="微软雅黑" panose="020B0503020204020204" pitchFamily="34" charset="-122"/>
            </a:endParaRPr>
          </a:p>
          <a:p>
            <a:pPr lvl="0" indent="457200">
              <a:lnSpc>
                <a:spcPct val="150000"/>
              </a:lnSpc>
            </a:pPr>
            <a:r>
              <a:rPr lang="zh-CN" altLang="en-US">
                <a:solidFill>
                  <a:srgbClr val="000000">
                    <a:lumMod val="75000"/>
                    <a:lumOff val="25000"/>
                  </a:srgbClr>
                </a:solidFill>
                <a:latin typeface="微软雅黑" panose="020B0503020204020204" pitchFamily="34" charset="-122"/>
                <a:ea typeface="微软雅黑" panose="020B0503020204020204" pitchFamily="34" charset="-122"/>
              </a:rPr>
              <a:t>第二，未来电商将进一步融合线上与线下渠道。</a:t>
            </a:r>
            <a:endParaRPr lang="en-US" altLang="zh-CN">
              <a:solidFill>
                <a:srgbClr val="000000">
                  <a:lumMod val="75000"/>
                  <a:lumOff val="25000"/>
                </a:srgbClr>
              </a:solidFill>
              <a:latin typeface="微软雅黑" panose="020B0503020204020204" pitchFamily="34" charset="-122"/>
              <a:ea typeface="微软雅黑" panose="020B0503020204020204" pitchFamily="34" charset="-122"/>
            </a:endParaRPr>
          </a:p>
          <a:p>
            <a:pPr lvl="0" indent="457200">
              <a:lnSpc>
                <a:spcPct val="150000"/>
              </a:lnSpc>
            </a:pPr>
            <a:r>
              <a:rPr lang="zh-CN" altLang="en-US">
                <a:solidFill>
                  <a:srgbClr val="000000">
                    <a:lumMod val="75000"/>
                    <a:lumOff val="25000"/>
                  </a:srgbClr>
                </a:solidFill>
                <a:latin typeface="微软雅黑" panose="020B0503020204020204" pitchFamily="34" charset="-122"/>
                <a:ea typeface="微软雅黑" panose="020B0503020204020204" pitchFamily="34" charset="-122"/>
              </a:rPr>
              <a:t>第三，创新数字化营销方式，实现品牌焕新升级。</a:t>
            </a:r>
            <a:endParaRPr lang="en-US" altLang="zh-CN">
              <a:solidFill>
                <a:srgbClr val="000000">
                  <a:lumMod val="75000"/>
                  <a:lumOff val="25000"/>
                </a:srgbClr>
              </a:solidFill>
              <a:latin typeface="微软雅黑" panose="020B0503020204020204" pitchFamily="34" charset="-122"/>
              <a:ea typeface="微软雅黑" panose="020B0503020204020204" pitchFamily="34" charset="-122"/>
            </a:endParaRPr>
          </a:p>
          <a:p>
            <a:pPr lvl="0" indent="457200">
              <a:lnSpc>
                <a:spcPct val="150000"/>
              </a:lnSpc>
            </a:pPr>
            <a:r>
              <a:rPr lang="zh-CN" altLang="en-US">
                <a:solidFill>
                  <a:srgbClr val="000000">
                    <a:lumMod val="75000"/>
                    <a:lumOff val="25000"/>
                  </a:srgbClr>
                </a:solidFill>
                <a:latin typeface="微软雅黑" panose="020B0503020204020204" pitchFamily="34" charset="-122"/>
                <a:ea typeface="微软雅黑" panose="020B0503020204020204" pitchFamily="34" charset="-122"/>
              </a:rPr>
              <a:t>宗庆后还提到，如今品质化、健康化、个性化已成为消费升级新趋势。</a:t>
            </a:r>
            <a:endParaRPr lang="en-US" altLang="zh-CN">
              <a:solidFill>
                <a:srgbClr val="000000">
                  <a:lumMod val="75000"/>
                  <a:lumOff val="25000"/>
                </a:srgbClr>
              </a:solidFill>
              <a:latin typeface="微软雅黑" panose="020B0503020204020204" pitchFamily="34" charset="-122"/>
              <a:ea typeface="微软雅黑" panose="020B0503020204020204" pitchFamily="34" charset="-122"/>
            </a:endParaRPr>
          </a:p>
          <a:p>
            <a:pPr lvl="0" indent="457200">
              <a:lnSpc>
                <a:spcPct val="150000"/>
              </a:lnSpc>
            </a:pPr>
            <a:endParaRPr kumimoji="0" lang="zh-CN" altLang="zh-CN" sz="16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3" name="文本框 2"/>
          <p:cNvSpPr txBox="1"/>
          <p:nvPr/>
        </p:nvSpPr>
        <p:spPr>
          <a:xfrm>
            <a:off x="2267744" y="245339"/>
            <a:ext cx="5544616" cy="400110"/>
          </a:xfrm>
          <a:prstGeom prst="rect">
            <a:avLst/>
          </a:prstGeom>
          <a:noFill/>
        </p:spPr>
        <p:txBody>
          <a:bodyPr wrap="square" rtlCol="0">
            <a:spAutoFit/>
          </a:bodyPr>
          <a:lstStyle/>
          <a:p>
            <a:pPr lvl="0"/>
            <a:r>
              <a:rPr lang="zh-CN" altLang="en-US" sz="2000">
                <a:solidFill>
                  <a:srgbClr val="000000">
                    <a:lumMod val="75000"/>
                    <a:lumOff val="25000"/>
                  </a:srgbClr>
                </a:solidFill>
                <a:latin typeface="微软雅黑" panose="020B0503020204020204" pitchFamily="34" charset="-122"/>
                <a:ea typeface="微软雅黑" panose="020B0503020204020204" pitchFamily="34" charset="-122"/>
              </a:rPr>
              <a:t>宗庆后谈电商：线上线下融合是未来发展趋势</a:t>
            </a:r>
            <a:endParaRPr kumimoji="0" lang="zh-CN" altLang="en-US" sz="2000" b="0" i="0" u="none" strike="noStrike" kern="1200" cap="none" spc="0" normalizeH="0" baseline="0" noProof="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Line 7"/>
          <p:cNvSpPr>
            <a:spLocks noChangeShapeType="1"/>
          </p:cNvSpPr>
          <p:nvPr/>
        </p:nvSpPr>
        <p:spPr bwMode="auto">
          <a:xfrm>
            <a:off x="3664503" y="775799"/>
            <a:ext cx="0" cy="4342894"/>
          </a:xfrm>
          <a:prstGeom prst="line">
            <a:avLst/>
          </a:prstGeom>
          <a:noFill/>
          <a:ln w="12700">
            <a:solidFill>
              <a:srgbClr val="FFFFFF"/>
            </a:solidFill>
            <a:prstDash val="dash"/>
            <a:round/>
          </a:ln>
          <a:extLst>
            <a:ext uri="{909E8E84-426E-40DD-AFC4-6F175D3DCCD1}">
              <a14:hiddenFill xmlns:a14="http://schemas.microsoft.com/office/drawing/2010/main">
                <a:noFill/>
              </a14:hiddenFill>
            </a:ext>
          </a:extLst>
        </p:spPr>
        <p:txBody>
          <a:bodyPr/>
          <a:lstStyle/>
          <a:p>
            <a:endParaRPr lang="zh-CN" altLang="en-US" sz="1349"/>
          </a:p>
        </p:txBody>
      </p:sp>
      <p:sp>
        <p:nvSpPr>
          <p:cNvPr id="17411" name="Freeform 5"/>
          <p:cNvSpPr/>
          <p:nvPr/>
        </p:nvSpPr>
        <p:spPr bwMode="auto">
          <a:xfrm>
            <a:off x="2564796" y="1005"/>
            <a:ext cx="1463897" cy="706955"/>
          </a:xfrm>
          <a:custGeom>
            <a:avLst/>
            <a:gdLst>
              <a:gd name="T0" fmla="*/ 1518416723 w 2511"/>
              <a:gd name="T1" fmla="*/ 0 h 1219"/>
              <a:gd name="T2" fmla="*/ 1505718050 w 2511"/>
              <a:gd name="T3" fmla="*/ 16156666 h 1219"/>
              <a:gd name="T4" fmla="*/ 815748558 w 2511"/>
              <a:gd name="T5" fmla="*/ 698335259 h 1219"/>
              <a:gd name="T6" fmla="*/ 702063947 w 2511"/>
              <a:gd name="T7" fmla="*/ 698335259 h 1219"/>
              <a:gd name="T8" fmla="*/ 12698672 w 2511"/>
              <a:gd name="T9" fmla="*/ 16156666 h 1219"/>
              <a:gd name="T10" fmla="*/ 0 w 2511"/>
              <a:gd name="T11" fmla="*/ 0 h 1219"/>
              <a:gd name="T12" fmla="*/ 1518416723 w 2511"/>
              <a:gd name="T13" fmla="*/ 0 h 12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1" h="1219">
                <a:moveTo>
                  <a:pt x="2511" y="0"/>
                </a:moveTo>
                <a:cubicBezTo>
                  <a:pt x="2505" y="10"/>
                  <a:pt x="2498" y="18"/>
                  <a:pt x="2490" y="27"/>
                </a:cubicBezTo>
                <a:lnTo>
                  <a:pt x="1349" y="1167"/>
                </a:lnTo>
                <a:cubicBezTo>
                  <a:pt x="1298" y="1219"/>
                  <a:pt x="1213" y="1219"/>
                  <a:pt x="1161" y="1167"/>
                </a:cubicBezTo>
                <a:lnTo>
                  <a:pt x="21" y="27"/>
                </a:lnTo>
                <a:cubicBezTo>
                  <a:pt x="12" y="18"/>
                  <a:pt x="6" y="10"/>
                  <a:pt x="0" y="0"/>
                </a:cubicBezTo>
                <a:lnTo>
                  <a:pt x="2511"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49"/>
          </a:p>
        </p:txBody>
      </p:sp>
      <p:sp>
        <p:nvSpPr>
          <p:cNvPr id="17412" name="Freeform 6"/>
          <p:cNvSpPr/>
          <p:nvPr/>
        </p:nvSpPr>
        <p:spPr bwMode="auto">
          <a:xfrm>
            <a:off x="2848054" y="1004"/>
            <a:ext cx="1630519" cy="781936"/>
          </a:xfrm>
          <a:custGeom>
            <a:avLst/>
            <a:gdLst>
              <a:gd name="T0" fmla="*/ 1690522254 w 2798"/>
              <a:gd name="T1" fmla="*/ 0 h 1349"/>
              <a:gd name="T2" fmla="*/ 912930598 w 2798"/>
              <a:gd name="T3" fmla="*/ 769928484 h 1349"/>
              <a:gd name="T4" fmla="*/ 778196392 w 2798"/>
              <a:gd name="T5" fmla="*/ 769928484 h 1349"/>
              <a:gd name="T6" fmla="*/ 0 w 2798"/>
              <a:gd name="T7" fmla="*/ 0 h 1349"/>
              <a:gd name="T8" fmla="*/ 1690522254 w 2798"/>
              <a:gd name="T9" fmla="*/ 0 h 13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8" h="1349">
                <a:moveTo>
                  <a:pt x="2798" y="0"/>
                </a:moveTo>
                <a:lnTo>
                  <a:pt x="1511" y="1288"/>
                </a:lnTo>
                <a:cubicBezTo>
                  <a:pt x="1449" y="1349"/>
                  <a:pt x="1349" y="1349"/>
                  <a:pt x="1288" y="1288"/>
                </a:cubicBezTo>
                <a:lnTo>
                  <a:pt x="0" y="0"/>
                </a:lnTo>
                <a:lnTo>
                  <a:pt x="2798"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49"/>
          </a:p>
        </p:txBody>
      </p:sp>
      <p:sp>
        <p:nvSpPr>
          <p:cNvPr id="17413" name="Freeform 18"/>
          <p:cNvSpPr/>
          <p:nvPr/>
        </p:nvSpPr>
        <p:spPr bwMode="auto">
          <a:xfrm>
            <a:off x="3168206" y="2703987"/>
            <a:ext cx="104734" cy="120207"/>
          </a:xfrm>
          <a:custGeom>
            <a:avLst/>
            <a:gdLst>
              <a:gd name="T0" fmla="*/ 0 w 180"/>
              <a:gd name="T1" fmla="*/ 61797518 h 207"/>
              <a:gd name="T2" fmla="*/ 54211361 w 180"/>
              <a:gd name="T3" fmla="*/ 30598997 h 207"/>
              <a:gd name="T4" fmla="*/ 108422722 w 180"/>
              <a:gd name="T5" fmla="*/ 0 h 207"/>
              <a:gd name="T6" fmla="*/ 108422722 w 180"/>
              <a:gd name="T7" fmla="*/ 61797518 h 207"/>
              <a:gd name="T8" fmla="*/ 108422722 w 180"/>
              <a:gd name="T9" fmla="*/ 124194562 h 207"/>
              <a:gd name="T10" fmla="*/ 54211361 w 180"/>
              <a:gd name="T11" fmla="*/ 92996040 h 207"/>
              <a:gd name="T12" fmla="*/ 0 w 180"/>
              <a:gd name="T13" fmla="*/ 61797518 h 2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0" h="207">
                <a:moveTo>
                  <a:pt x="0" y="103"/>
                </a:moveTo>
                <a:lnTo>
                  <a:pt x="90" y="51"/>
                </a:lnTo>
                <a:lnTo>
                  <a:pt x="180" y="0"/>
                </a:lnTo>
                <a:lnTo>
                  <a:pt x="180" y="103"/>
                </a:lnTo>
                <a:lnTo>
                  <a:pt x="180" y="207"/>
                </a:lnTo>
                <a:lnTo>
                  <a:pt x="90" y="155"/>
                </a:lnTo>
                <a:lnTo>
                  <a:pt x="0" y="103"/>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49"/>
          </a:p>
        </p:txBody>
      </p:sp>
      <p:sp>
        <p:nvSpPr>
          <p:cNvPr id="17414" name="Rectangle 3"/>
          <p:cNvSpPr txBox="1">
            <a:spLocks noChangeArrowheads="1"/>
          </p:cNvSpPr>
          <p:nvPr/>
        </p:nvSpPr>
        <p:spPr bwMode="auto">
          <a:xfrm>
            <a:off x="3305075" y="15287"/>
            <a:ext cx="785506" cy="45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1799" dirty="0">
                <a:solidFill>
                  <a:srgbClr val="FFFFFF"/>
                </a:solidFill>
                <a:latin typeface="方正大黑简体" panose="02000000000000000000" pitchFamily="65" charset="-122"/>
                <a:ea typeface="方正大黑简体" panose="02000000000000000000" pitchFamily="65" charset="-122"/>
              </a:rPr>
              <a:t>目录</a:t>
            </a:r>
          </a:p>
        </p:txBody>
      </p:sp>
      <p:sp>
        <p:nvSpPr>
          <p:cNvPr id="17415" name="Text Box 5"/>
          <p:cNvSpPr txBox="1">
            <a:spLocks noChangeArrowheads="1"/>
          </p:cNvSpPr>
          <p:nvPr/>
        </p:nvSpPr>
        <p:spPr bwMode="auto">
          <a:xfrm>
            <a:off x="3265800" y="343770"/>
            <a:ext cx="865247" cy="2539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None/>
            </a:pPr>
            <a:r>
              <a:rPr lang="en-US" altLang="zh-CN" sz="1050" dirty="0">
                <a:solidFill>
                  <a:srgbClr val="FFFFFF"/>
                </a:solidFill>
                <a:latin typeface="+mn-lt"/>
              </a:rPr>
              <a:t>C</a:t>
            </a:r>
            <a:r>
              <a:rPr lang="zh-CN" altLang="en-US" sz="1050" dirty="0">
                <a:solidFill>
                  <a:srgbClr val="FFFFFF"/>
                </a:solidFill>
                <a:latin typeface="+mn-lt"/>
              </a:rPr>
              <a:t>ontents</a:t>
            </a:r>
          </a:p>
        </p:txBody>
      </p:sp>
      <p:grpSp>
        <p:nvGrpSpPr>
          <p:cNvPr id="17416" name="Group 21"/>
          <p:cNvGrpSpPr/>
          <p:nvPr/>
        </p:nvGrpSpPr>
        <p:grpSpPr bwMode="auto">
          <a:xfrm>
            <a:off x="1" y="5035382"/>
            <a:ext cx="9144000" cy="107114"/>
            <a:chOff x="0" y="0"/>
            <a:chExt cx="7634" cy="89"/>
          </a:xfrm>
        </p:grpSpPr>
        <p:sp>
          <p:nvSpPr>
            <p:cNvPr id="17445" name="Rectangle 22"/>
            <p:cNvSpPr>
              <a:spLocks noChangeArrowheads="1"/>
            </p:cNvSpPr>
            <p:nvPr/>
          </p:nvSpPr>
          <p:spPr bwMode="auto">
            <a:xfrm>
              <a:off x="0" y="0"/>
              <a:ext cx="1527" cy="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49">
                <a:solidFill>
                  <a:srgbClr val="007DA7"/>
                </a:solidFill>
                <a:ea typeface="宋体" panose="02010600030101010101" pitchFamily="2" charset="-122"/>
              </a:endParaRPr>
            </a:p>
          </p:txBody>
        </p:sp>
        <p:sp>
          <p:nvSpPr>
            <p:cNvPr id="17446" name="Rectangle 23"/>
            <p:cNvSpPr>
              <a:spLocks noChangeArrowheads="1"/>
            </p:cNvSpPr>
            <p:nvPr/>
          </p:nvSpPr>
          <p:spPr bwMode="auto">
            <a:xfrm>
              <a:off x="1527" y="0"/>
              <a:ext cx="1527" cy="89"/>
            </a:xfrm>
            <a:prstGeom prst="rect">
              <a:avLst/>
            </a:prstGeom>
            <a:solidFill>
              <a:srgbClr val="B7D7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49">
                <a:solidFill>
                  <a:srgbClr val="007DA7"/>
                </a:solidFill>
                <a:ea typeface="宋体" panose="02010600030101010101" pitchFamily="2" charset="-122"/>
              </a:endParaRPr>
            </a:p>
          </p:txBody>
        </p:sp>
        <p:sp>
          <p:nvSpPr>
            <p:cNvPr id="2" name="Rectangle 24"/>
            <p:cNvSpPr>
              <a:spLocks noChangeArrowheads="1"/>
            </p:cNvSpPr>
            <p:nvPr/>
          </p:nvSpPr>
          <p:spPr bwMode="auto">
            <a:xfrm>
              <a:off x="3054" y="0"/>
              <a:ext cx="1526" cy="89"/>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49">
                <a:solidFill>
                  <a:srgbClr val="007DA7"/>
                </a:solidFill>
                <a:ea typeface="宋体" panose="02010600030101010101" pitchFamily="2" charset="-122"/>
              </a:endParaRPr>
            </a:p>
          </p:txBody>
        </p:sp>
        <p:sp>
          <p:nvSpPr>
            <p:cNvPr id="17448" name="Rectangle 25"/>
            <p:cNvSpPr>
              <a:spLocks noChangeArrowheads="1"/>
            </p:cNvSpPr>
            <p:nvPr/>
          </p:nvSpPr>
          <p:spPr bwMode="auto">
            <a:xfrm>
              <a:off x="4580" y="0"/>
              <a:ext cx="1527" cy="8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49">
                <a:solidFill>
                  <a:srgbClr val="007DA7"/>
                </a:solidFill>
                <a:ea typeface="宋体" panose="02010600030101010101" pitchFamily="2" charset="-122"/>
              </a:endParaRPr>
            </a:p>
          </p:txBody>
        </p:sp>
        <p:sp>
          <p:nvSpPr>
            <p:cNvPr id="17449" name="Rectangle 26"/>
            <p:cNvSpPr>
              <a:spLocks noChangeArrowheads="1"/>
            </p:cNvSpPr>
            <p:nvPr/>
          </p:nvSpPr>
          <p:spPr bwMode="auto">
            <a:xfrm>
              <a:off x="6107" y="0"/>
              <a:ext cx="1527" cy="8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49">
                <a:solidFill>
                  <a:srgbClr val="007DA7"/>
                </a:solidFill>
                <a:ea typeface="宋体" panose="02010600030101010101" pitchFamily="2" charset="-122"/>
              </a:endParaRPr>
            </a:p>
          </p:txBody>
        </p:sp>
      </p:grpSp>
      <p:cxnSp>
        <p:nvCxnSpPr>
          <p:cNvPr id="17422" name="直接连接符 35"/>
          <p:cNvCxnSpPr>
            <a:cxnSpLocks noChangeShapeType="1"/>
          </p:cNvCxnSpPr>
          <p:nvPr/>
        </p:nvCxnSpPr>
        <p:spPr bwMode="auto">
          <a:xfrm flipV="1">
            <a:off x="3107509" y="2038688"/>
            <a:ext cx="0" cy="1882685"/>
          </a:xfrm>
          <a:prstGeom prst="line">
            <a:avLst/>
          </a:prstGeom>
          <a:noFill/>
          <a:ln w="9525">
            <a:solidFill>
              <a:schemeClr val="tx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424" name="TextBox 53"/>
          <p:cNvSpPr txBox="1">
            <a:spLocks noChangeArrowheads="1"/>
          </p:cNvSpPr>
          <p:nvPr/>
        </p:nvSpPr>
        <p:spPr bwMode="auto">
          <a:xfrm>
            <a:off x="4028692" y="2544886"/>
            <a:ext cx="3275321" cy="46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2399" b="1" dirty="0">
                <a:solidFill>
                  <a:schemeClr val="tx1"/>
                </a:solidFill>
                <a:latin typeface="方正大黑简体" panose="02000000000000000000" pitchFamily="65" charset="-122"/>
                <a:ea typeface="方正大黑简体" panose="02000000000000000000" pitchFamily="65" charset="-122"/>
              </a:rPr>
              <a:t>电子商务新业态新模式</a:t>
            </a:r>
          </a:p>
        </p:txBody>
      </p:sp>
      <p:grpSp>
        <p:nvGrpSpPr>
          <p:cNvPr id="17434" name="组合 63"/>
          <p:cNvGrpSpPr/>
          <p:nvPr/>
        </p:nvGrpSpPr>
        <p:grpSpPr bwMode="auto">
          <a:xfrm>
            <a:off x="3444323" y="2492173"/>
            <a:ext cx="437979" cy="417746"/>
            <a:chOff x="0" y="0"/>
            <a:chExt cx="650875" cy="620712"/>
          </a:xfrm>
        </p:grpSpPr>
        <p:sp>
          <p:nvSpPr>
            <p:cNvPr id="17439" name="Oval 14"/>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49">
                <a:solidFill>
                  <a:srgbClr val="007DA7"/>
                </a:solidFill>
                <a:ea typeface="宋体" panose="02010600030101010101" pitchFamily="2" charset="-122"/>
              </a:endParaRPr>
            </a:p>
          </p:txBody>
        </p:sp>
        <p:sp>
          <p:nvSpPr>
            <p:cNvPr id="17440" name="Freeform 15"/>
            <p:cNvSpPr>
              <a:spLocks noEditPoints="1"/>
            </p:cNvSpPr>
            <p:nvPr/>
          </p:nvSpPr>
          <p:spPr bwMode="auto">
            <a:xfrm>
              <a:off x="144463" y="112712"/>
              <a:ext cx="446087" cy="393700"/>
            </a:xfrm>
            <a:custGeom>
              <a:avLst/>
              <a:gdLst>
                <a:gd name="T0" fmla="*/ 0 w 545"/>
                <a:gd name="T1" fmla="*/ 181727242 h 505"/>
                <a:gd name="T2" fmla="*/ 140690929 w 545"/>
                <a:gd name="T3" fmla="*/ 306930079 h 505"/>
                <a:gd name="T4" fmla="*/ 245874151 w 545"/>
                <a:gd name="T5" fmla="*/ 290520195 h 505"/>
                <a:gd name="T6" fmla="*/ 222425526 w 545"/>
                <a:gd name="T7" fmla="*/ 135535708 h 505"/>
                <a:gd name="T8" fmla="*/ 216395576 w 545"/>
                <a:gd name="T9" fmla="*/ 285049714 h 505"/>
                <a:gd name="T10" fmla="*/ 143370725 w 545"/>
                <a:gd name="T11" fmla="*/ 257091557 h 505"/>
                <a:gd name="T12" fmla="*/ 123272255 w 545"/>
                <a:gd name="T13" fmla="*/ 179295658 h 505"/>
                <a:gd name="T14" fmla="*/ 24788523 w 545"/>
                <a:gd name="T15" fmla="*/ 176256761 h 505"/>
                <a:gd name="T16" fmla="*/ 28137858 w 545"/>
                <a:gd name="T17" fmla="*/ 56523626 h 505"/>
                <a:gd name="T18" fmla="*/ 143370725 w 545"/>
                <a:gd name="T19" fmla="*/ 32212456 h 505"/>
                <a:gd name="T20" fmla="*/ 0 w 545"/>
                <a:gd name="T21" fmla="*/ 54092821 h 505"/>
                <a:gd name="T22" fmla="*/ 205676392 w 545"/>
                <a:gd name="T23" fmla="*/ 63209510 h 505"/>
                <a:gd name="T24" fmla="*/ 192946951 w 545"/>
                <a:gd name="T25" fmla="*/ 50445833 h 505"/>
                <a:gd name="T26" fmla="*/ 202996596 w 545"/>
                <a:gd name="T27" fmla="*/ 43152638 h 505"/>
                <a:gd name="T28" fmla="*/ 227785118 w 545"/>
                <a:gd name="T29" fmla="*/ 43152638 h 505"/>
                <a:gd name="T30" fmla="*/ 237833944 w 545"/>
                <a:gd name="T31" fmla="*/ 50445833 h 505"/>
                <a:gd name="T32" fmla="*/ 225774862 w 545"/>
                <a:gd name="T33" fmla="*/ 63209510 h 505"/>
                <a:gd name="T34" fmla="*/ 237833944 w 545"/>
                <a:gd name="T35" fmla="*/ 76580497 h 505"/>
                <a:gd name="T36" fmla="*/ 227785118 w 545"/>
                <a:gd name="T37" fmla="*/ 83873692 h 505"/>
                <a:gd name="T38" fmla="*/ 202996596 w 545"/>
                <a:gd name="T39" fmla="*/ 83873692 h 505"/>
                <a:gd name="T40" fmla="*/ 192946951 w 545"/>
                <a:gd name="T41" fmla="*/ 76580497 h 505"/>
                <a:gd name="T42" fmla="*/ 298130173 w 545"/>
                <a:gd name="T43" fmla="*/ 115478837 h 505"/>
                <a:gd name="T44" fmla="*/ 360435840 w 545"/>
                <a:gd name="T45" fmla="*/ 188412346 h 505"/>
                <a:gd name="T46" fmla="*/ 334977778 w 545"/>
                <a:gd name="T47" fmla="*/ 195098230 h 505"/>
                <a:gd name="T48" fmla="*/ 298130173 w 545"/>
                <a:gd name="T49" fmla="*/ 115478837 h 505"/>
                <a:gd name="T50" fmla="*/ 260613029 w 545"/>
                <a:gd name="T51" fmla="*/ 22487676 h 505"/>
                <a:gd name="T52" fmla="*/ 288081348 w 545"/>
                <a:gd name="T53" fmla="*/ 114870746 h 505"/>
                <a:gd name="T54" fmla="*/ 275351907 w 545"/>
                <a:gd name="T55" fmla="*/ 128849824 h 505"/>
                <a:gd name="T56" fmla="*/ 251903283 w 545"/>
                <a:gd name="T57" fmla="*/ 110616447 h 505"/>
                <a:gd name="T58" fmla="*/ 170168685 w 545"/>
                <a:gd name="T59" fmla="*/ 22487676 h 505"/>
                <a:gd name="T60" fmla="*/ 245874151 w 545"/>
                <a:gd name="T61" fmla="*/ 35859443 h 505"/>
                <a:gd name="T62" fmla="*/ 185577922 w 545"/>
                <a:gd name="T63" fmla="*/ 90559576 h 505"/>
                <a:gd name="T64" fmla="*/ 116571946 w 545"/>
                <a:gd name="T65" fmla="*/ 267424428 h 505"/>
                <a:gd name="T66" fmla="*/ 44886993 w 545"/>
                <a:gd name="T67" fmla="*/ 200567931 h 505"/>
                <a:gd name="T68" fmla="*/ 116571946 w 545"/>
                <a:gd name="T69" fmla="*/ 267424428 h 505"/>
                <a:gd name="T70" fmla="*/ 42207197 w 545"/>
                <a:gd name="T71" fmla="*/ 86912588 h 505"/>
                <a:gd name="T72" fmla="*/ 143370725 w 545"/>
                <a:gd name="T73" fmla="*/ 92383069 h 505"/>
                <a:gd name="T74" fmla="*/ 91113884 w 545"/>
                <a:gd name="T75" fmla="*/ 74149692 h 505"/>
                <a:gd name="T76" fmla="*/ 42207197 w 545"/>
                <a:gd name="T77" fmla="*/ 141005409 h 505"/>
                <a:gd name="T78" fmla="*/ 46226891 w 545"/>
                <a:gd name="T79" fmla="*/ 156199890 h 505"/>
                <a:gd name="T80" fmla="*/ 144710623 w 545"/>
                <a:gd name="T81" fmla="*/ 139181915 h 505"/>
                <a:gd name="T82" fmla="*/ 42207197 w 545"/>
                <a:gd name="T83" fmla="*/ 141005409 h 505"/>
                <a:gd name="T84" fmla="*/ 42207197 w 545"/>
                <a:gd name="T85" fmla="*/ 119125044 h 505"/>
                <a:gd name="T86" fmla="*/ 144710623 w 545"/>
                <a:gd name="T87" fmla="*/ 123987434 h 505"/>
                <a:gd name="T88" fmla="*/ 150070215 w 545"/>
                <a:gd name="T89" fmla="*/ 115478837 h 505"/>
                <a:gd name="T90" fmla="*/ 89773986 w 545"/>
                <a:gd name="T91" fmla="*/ 107577550 h 505"/>
                <a:gd name="T92" fmla="*/ 42207197 w 545"/>
                <a:gd name="T93" fmla="*/ 113655343 h 5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45" h="505">
                  <a:moveTo>
                    <a:pt x="0" y="89"/>
                  </a:moveTo>
                  <a:cubicBezTo>
                    <a:pt x="0" y="159"/>
                    <a:pt x="0" y="229"/>
                    <a:pt x="0" y="299"/>
                  </a:cubicBezTo>
                  <a:cubicBezTo>
                    <a:pt x="0" y="304"/>
                    <a:pt x="92" y="392"/>
                    <a:pt x="103" y="404"/>
                  </a:cubicBezTo>
                  <a:cubicBezTo>
                    <a:pt x="115" y="416"/>
                    <a:pt x="202" y="505"/>
                    <a:pt x="210" y="505"/>
                  </a:cubicBezTo>
                  <a:cubicBezTo>
                    <a:pt x="252" y="505"/>
                    <a:pt x="294" y="505"/>
                    <a:pt x="336" y="505"/>
                  </a:cubicBezTo>
                  <a:cubicBezTo>
                    <a:pt x="354" y="505"/>
                    <a:pt x="360" y="489"/>
                    <a:pt x="367" y="478"/>
                  </a:cubicBezTo>
                  <a:cubicBezTo>
                    <a:pt x="367" y="391"/>
                    <a:pt x="367" y="304"/>
                    <a:pt x="367" y="217"/>
                  </a:cubicBezTo>
                  <a:cubicBezTo>
                    <a:pt x="359" y="220"/>
                    <a:pt x="336" y="210"/>
                    <a:pt x="332" y="223"/>
                  </a:cubicBezTo>
                  <a:cubicBezTo>
                    <a:pt x="329" y="229"/>
                    <a:pt x="332" y="327"/>
                    <a:pt x="332" y="347"/>
                  </a:cubicBezTo>
                  <a:cubicBezTo>
                    <a:pt x="332" y="367"/>
                    <a:pt x="337" y="469"/>
                    <a:pt x="323" y="469"/>
                  </a:cubicBezTo>
                  <a:cubicBezTo>
                    <a:pt x="289" y="469"/>
                    <a:pt x="255" y="469"/>
                    <a:pt x="220" y="469"/>
                  </a:cubicBezTo>
                  <a:cubicBezTo>
                    <a:pt x="209" y="469"/>
                    <a:pt x="214" y="434"/>
                    <a:pt x="214" y="423"/>
                  </a:cubicBezTo>
                  <a:cubicBezTo>
                    <a:pt x="214" y="405"/>
                    <a:pt x="214" y="388"/>
                    <a:pt x="214" y="370"/>
                  </a:cubicBezTo>
                  <a:cubicBezTo>
                    <a:pt x="214" y="322"/>
                    <a:pt x="214" y="315"/>
                    <a:pt x="184" y="295"/>
                  </a:cubicBezTo>
                  <a:cubicBezTo>
                    <a:pt x="171" y="295"/>
                    <a:pt x="171" y="290"/>
                    <a:pt x="159" y="290"/>
                  </a:cubicBezTo>
                  <a:cubicBezTo>
                    <a:pt x="119" y="290"/>
                    <a:pt x="78" y="290"/>
                    <a:pt x="37" y="290"/>
                  </a:cubicBezTo>
                  <a:cubicBezTo>
                    <a:pt x="37" y="227"/>
                    <a:pt x="37" y="164"/>
                    <a:pt x="37" y="101"/>
                  </a:cubicBezTo>
                  <a:cubicBezTo>
                    <a:pt x="37" y="96"/>
                    <a:pt x="39" y="97"/>
                    <a:pt x="42" y="93"/>
                  </a:cubicBezTo>
                  <a:cubicBezTo>
                    <a:pt x="88" y="93"/>
                    <a:pt x="134" y="93"/>
                    <a:pt x="180" y="93"/>
                  </a:cubicBezTo>
                  <a:cubicBezTo>
                    <a:pt x="189" y="87"/>
                    <a:pt x="214" y="66"/>
                    <a:pt x="214" y="53"/>
                  </a:cubicBezTo>
                  <a:cubicBezTo>
                    <a:pt x="156" y="53"/>
                    <a:pt x="98" y="53"/>
                    <a:pt x="39" y="53"/>
                  </a:cubicBezTo>
                  <a:cubicBezTo>
                    <a:pt x="23" y="53"/>
                    <a:pt x="0" y="75"/>
                    <a:pt x="0" y="89"/>
                  </a:cubicBezTo>
                  <a:close/>
                  <a:moveTo>
                    <a:pt x="288" y="123"/>
                  </a:moveTo>
                  <a:lnTo>
                    <a:pt x="307" y="104"/>
                  </a:lnTo>
                  <a:lnTo>
                    <a:pt x="288" y="86"/>
                  </a:lnTo>
                  <a:cubicBezTo>
                    <a:pt x="287" y="85"/>
                    <a:pt x="287" y="84"/>
                    <a:pt x="288" y="83"/>
                  </a:cubicBezTo>
                  <a:lnTo>
                    <a:pt x="300" y="71"/>
                  </a:lnTo>
                  <a:cubicBezTo>
                    <a:pt x="301" y="70"/>
                    <a:pt x="302" y="70"/>
                    <a:pt x="303" y="71"/>
                  </a:cubicBezTo>
                  <a:lnTo>
                    <a:pt x="322" y="89"/>
                  </a:lnTo>
                  <a:lnTo>
                    <a:pt x="340" y="71"/>
                  </a:lnTo>
                  <a:cubicBezTo>
                    <a:pt x="341" y="70"/>
                    <a:pt x="342" y="70"/>
                    <a:pt x="343" y="71"/>
                  </a:cubicBezTo>
                  <a:lnTo>
                    <a:pt x="355" y="83"/>
                  </a:lnTo>
                  <a:cubicBezTo>
                    <a:pt x="356" y="84"/>
                    <a:pt x="356" y="85"/>
                    <a:pt x="355" y="86"/>
                  </a:cubicBezTo>
                  <a:lnTo>
                    <a:pt x="337" y="104"/>
                  </a:lnTo>
                  <a:lnTo>
                    <a:pt x="355" y="123"/>
                  </a:lnTo>
                  <a:cubicBezTo>
                    <a:pt x="356" y="124"/>
                    <a:pt x="356" y="125"/>
                    <a:pt x="355" y="126"/>
                  </a:cubicBezTo>
                  <a:lnTo>
                    <a:pt x="343" y="138"/>
                  </a:lnTo>
                  <a:cubicBezTo>
                    <a:pt x="342" y="139"/>
                    <a:pt x="341" y="139"/>
                    <a:pt x="340" y="138"/>
                  </a:cubicBezTo>
                  <a:lnTo>
                    <a:pt x="322" y="119"/>
                  </a:lnTo>
                  <a:lnTo>
                    <a:pt x="303" y="138"/>
                  </a:lnTo>
                  <a:cubicBezTo>
                    <a:pt x="302" y="139"/>
                    <a:pt x="301" y="139"/>
                    <a:pt x="300" y="138"/>
                  </a:cubicBezTo>
                  <a:lnTo>
                    <a:pt x="288" y="126"/>
                  </a:lnTo>
                  <a:cubicBezTo>
                    <a:pt x="287" y="125"/>
                    <a:pt x="287" y="124"/>
                    <a:pt x="288" y="123"/>
                  </a:cubicBezTo>
                  <a:close/>
                  <a:moveTo>
                    <a:pt x="445" y="190"/>
                  </a:moveTo>
                  <a:lnTo>
                    <a:pt x="538" y="283"/>
                  </a:lnTo>
                  <a:cubicBezTo>
                    <a:pt x="545" y="290"/>
                    <a:pt x="545" y="303"/>
                    <a:pt x="538" y="310"/>
                  </a:cubicBezTo>
                  <a:lnTo>
                    <a:pt x="527" y="321"/>
                  </a:lnTo>
                  <a:cubicBezTo>
                    <a:pt x="520" y="328"/>
                    <a:pt x="508" y="328"/>
                    <a:pt x="500" y="321"/>
                  </a:cubicBezTo>
                  <a:lnTo>
                    <a:pt x="407" y="228"/>
                  </a:lnTo>
                  <a:lnTo>
                    <a:pt x="445" y="190"/>
                  </a:lnTo>
                  <a:close/>
                  <a:moveTo>
                    <a:pt x="254" y="37"/>
                  </a:moveTo>
                  <a:cubicBezTo>
                    <a:pt x="292" y="0"/>
                    <a:pt x="352" y="0"/>
                    <a:pt x="389" y="37"/>
                  </a:cubicBezTo>
                  <a:cubicBezTo>
                    <a:pt x="422" y="70"/>
                    <a:pt x="425" y="122"/>
                    <a:pt x="399" y="159"/>
                  </a:cubicBezTo>
                  <a:lnTo>
                    <a:pt x="430" y="189"/>
                  </a:lnTo>
                  <a:cubicBezTo>
                    <a:pt x="431" y="190"/>
                    <a:pt x="431" y="193"/>
                    <a:pt x="430" y="194"/>
                  </a:cubicBezTo>
                  <a:lnTo>
                    <a:pt x="411" y="212"/>
                  </a:lnTo>
                  <a:cubicBezTo>
                    <a:pt x="410" y="214"/>
                    <a:pt x="408" y="214"/>
                    <a:pt x="406" y="212"/>
                  </a:cubicBezTo>
                  <a:lnTo>
                    <a:pt x="376" y="182"/>
                  </a:lnTo>
                  <a:cubicBezTo>
                    <a:pt x="339" y="208"/>
                    <a:pt x="288" y="205"/>
                    <a:pt x="254" y="172"/>
                  </a:cubicBezTo>
                  <a:cubicBezTo>
                    <a:pt x="217" y="134"/>
                    <a:pt x="217" y="74"/>
                    <a:pt x="254" y="37"/>
                  </a:cubicBezTo>
                  <a:close/>
                  <a:moveTo>
                    <a:pt x="277" y="59"/>
                  </a:moveTo>
                  <a:cubicBezTo>
                    <a:pt x="302" y="35"/>
                    <a:pt x="342" y="35"/>
                    <a:pt x="367" y="59"/>
                  </a:cubicBezTo>
                  <a:cubicBezTo>
                    <a:pt x="391" y="84"/>
                    <a:pt x="391" y="124"/>
                    <a:pt x="367" y="149"/>
                  </a:cubicBezTo>
                  <a:cubicBezTo>
                    <a:pt x="342" y="174"/>
                    <a:pt x="302" y="174"/>
                    <a:pt x="277" y="149"/>
                  </a:cubicBezTo>
                  <a:cubicBezTo>
                    <a:pt x="252" y="124"/>
                    <a:pt x="252" y="84"/>
                    <a:pt x="277" y="59"/>
                  </a:cubicBezTo>
                  <a:close/>
                  <a:moveTo>
                    <a:pt x="174" y="440"/>
                  </a:moveTo>
                  <a:cubicBezTo>
                    <a:pt x="173" y="403"/>
                    <a:pt x="173" y="367"/>
                    <a:pt x="172" y="330"/>
                  </a:cubicBezTo>
                  <a:cubicBezTo>
                    <a:pt x="137" y="330"/>
                    <a:pt x="102" y="330"/>
                    <a:pt x="67" y="330"/>
                  </a:cubicBezTo>
                  <a:cubicBezTo>
                    <a:pt x="66" y="331"/>
                    <a:pt x="66" y="332"/>
                    <a:pt x="65" y="332"/>
                  </a:cubicBezTo>
                  <a:cubicBezTo>
                    <a:pt x="101" y="368"/>
                    <a:pt x="138" y="404"/>
                    <a:pt x="174" y="440"/>
                  </a:cubicBezTo>
                  <a:close/>
                  <a:moveTo>
                    <a:pt x="63" y="129"/>
                  </a:moveTo>
                  <a:cubicBezTo>
                    <a:pt x="63" y="133"/>
                    <a:pt x="63" y="138"/>
                    <a:pt x="63" y="143"/>
                  </a:cubicBezTo>
                  <a:cubicBezTo>
                    <a:pt x="63" y="148"/>
                    <a:pt x="66" y="152"/>
                    <a:pt x="71" y="152"/>
                  </a:cubicBezTo>
                  <a:cubicBezTo>
                    <a:pt x="119" y="152"/>
                    <a:pt x="166" y="152"/>
                    <a:pt x="214" y="152"/>
                  </a:cubicBezTo>
                  <a:cubicBezTo>
                    <a:pt x="227" y="152"/>
                    <a:pt x="224" y="130"/>
                    <a:pt x="220" y="122"/>
                  </a:cubicBezTo>
                  <a:cubicBezTo>
                    <a:pt x="192" y="122"/>
                    <a:pt x="164" y="122"/>
                    <a:pt x="136" y="122"/>
                  </a:cubicBezTo>
                  <a:cubicBezTo>
                    <a:pt x="119" y="122"/>
                    <a:pt x="63" y="118"/>
                    <a:pt x="63" y="129"/>
                  </a:cubicBezTo>
                  <a:close/>
                  <a:moveTo>
                    <a:pt x="63" y="232"/>
                  </a:moveTo>
                  <a:cubicBezTo>
                    <a:pt x="63" y="238"/>
                    <a:pt x="63" y="244"/>
                    <a:pt x="63" y="251"/>
                  </a:cubicBezTo>
                  <a:cubicBezTo>
                    <a:pt x="63" y="255"/>
                    <a:pt x="64" y="257"/>
                    <a:pt x="69" y="257"/>
                  </a:cubicBezTo>
                  <a:cubicBezTo>
                    <a:pt x="120" y="257"/>
                    <a:pt x="171" y="257"/>
                    <a:pt x="222" y="257"/>
                  </a:cubicBezTo>
                  <a:cubicBezTo>
                    <a:pt x="224" y="252"/>
                    <a:pt x="228" y="229"/>
                    <a:pt x="216" y="229"/>
                  </a:cubicBezTo>
                  <a:cubicBezTo>
                    <a:pt x="168" y="229"/>
                    <a:pt x="121" y="229"/>
                    <a:pt x="73" y="229"/>
                  </a:cubicBezTo>
                  <a:cubicBezTo>
                    <a:pt x="70" y="229"/>
                    <a:pt x="65" y="231"/>
                    <a:pt x="63" y="232"/>
                  </a:cubicBezTo>
                  <a:close/>
                  <a:moveTo>
                    <a:pt x="63" y="187"/>
                  </a:moveTo>
                  <a:cubicBezTo>
                    <a:pt x="63" y="190"/>
                    <a:pt x="63" y="193"/>
                    <a:pt x="63" y="196"/>
                  </a:cubicBezTo>
                  <a:cubicBezTo>
                    <a:pt x="63" y="201"/>
                    <a:pt x="64" y="200"/>
                    <a:pt x="67" y="204"/>
                  </a:cubicBezTo>
                  <a:cubicBezTo>
                    <a:pt x="117" y="204"/>
                    <a:pt x="166" y="204"/>
                    <a:pt x="216" y="204"/>
                  </a:cubicBezTo>
                  <a:cubicBezTo>
                    <a:pt x="219" y="203"/>
                    <a:pt x="222" y="201"/>
                    <a:pt x="224" y="200"/>
                  </a:cubicBezTo>
                  <a:cubicBezTo>
                    <a:pt x="224" y="197"/>
                    <a:pt x="224" y="193"/>
                    <a:pt x="224" y="190"/>
                  </a:cubicBezTo>
                  <a:cubicBezTo>
                    <a:pt x="224" y="183"/>
                    <a:pt x="222" y="181"/>
                    <a:pt x="220" y="177"/>
                  </a:cubicBezTo>
                  <a:cubicBezTo>
                    <a:pt x="191" y="177"/>
                    <a:pt x="163" y="177"/>
                    <a:pt x="134" y="177"/>
                  </a:cubicBezTo>
                  <a:cubicBezTo>
                    <a:pt x="120" y="177"/>
                    <a:pt x="106" y="177"/>
                    <a:pt x="92" y="177"/>
                  </a:cubicBezTo>
                  <a:cubicBezTo>
                    <a:pt x="74" y="177"/>
                    <a:pt x="63" y="171"/>
                    <a:pt x="63" y="18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49"/>
            </a:p>
          </p:txBody>
        </p:sp>
      </p:grpSp>
      <p:sp>
        <p:nvSpPr>
          <p:cNvPr id="17443" name="TextBox 77"/>
          <p:cNvSpPr txBox="1">
            <a:spLocks noChangeArrowheads="1"/>
          </p:cNvSpPr>
          <p:nvPr/>
        </p:nvSpPr>
        <p:spPr bwMode="auto">
          <a:xfrm>
            <a:off x="794274" y="2031901"/>
            <a:ext cx="2320134" cy="2316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None/>
            </a:pPr>
            <a:r>
              <a:rPr lang="zh-CN" altLang="en-US" sz="1649" dirty="0">
                <a:solidFill>
                  <a:schemeClr val="tx2"/>
                </a:solidFill>
                <a:latin typeface="黑体" panose="02010609060101010101" pitchFamily="49" charset="-122"/>
                <a:ea typeface="黑体" panose="02010609060101010101" pitchFamily="49" charset="-122"/>
                <a:sym typeface="微软雅黑" panose="020B0503020204020204" pitchFamily="34" charset="-122"/>
              </a:rPr>
              <a:t>一、社交电商</a:t>
            </a:r>
          </a:p>
          <a:p>
            <a:pPr eaLnBrk="1" hangingPunct="1">
              <a:lnSpc>
                <a:spcPct val="150000"/>
              </a:lnSpc>
              <a:spcBef>
                <a:spcPct val="0"/>
              </a:spcBef>
              <a:buNone/>
            </a:pPr>
            <a:r>
              <a:rPr lang="zh-CN" altLang="en-US" sz="1649" dirty="0">
                <a:solidFill>
                  <a:schemeClr val="tx2"/>
                </a:solidFill>
                <a:latin typeface="黑体" panose="02010609060101010101" pitchFamily="49" charset="-122"/>
                <a:ea typeface="黑体" panose="02010609060101010101" pitchFamily="49" charset="-122"/>
                <a:sym typeface="微软雅黑" panose="020B0503020204020204" pitchFamily="34" charset="-122"/>
              </a:rPr>
              <a:t>二、内容电商</a:t>
            </a:r>
          </a:p>
          <a:p>
            <a:pPr eaLnBrk="1" hangingPunct="1">
              <a:lnSpc>
                <a:spcPct val="150000"/>
              </a:lnSpc>
              <a:spcBef>
                <a:spcPct val="0"/>
              </a:spcBef>
              <a:buNone/>
            </a:pPr>
            <a:r>
              <a:rPr lang="zh-CN" altLang="en-US" sz="1649" dirty="0">
                <a:solidFill>
                  <a:schemeClr val="tx2"/>
                </a:solidFill>
                <a:latin typeface="黑体" panose="02010609060101010101" pitchFamily="49" charset="-122"/>
                <a:ea typeface="黑体" panose="02010609060101010101" pitchFamily="49" charset="-122"/>
                <a:sym typeface="微软雅黑" panose="020B0503020204020204" pitchFamily="34" charset="-122"/>
              </a:rPr>
              <a:t>三、共享经济</a:t>
            </a:r>
            <a:endParaRPr lang="en-US" altLang="zh-CN" sz="1649" dirty="0">
              <a:solidFill>
                <a:schemeClr val="tx2"/>
              </a:solidFill>
              <a:latin typeface="黑体" panose="02010609060101010101" pitchFamily="49" charset="-122"/>
              <a:ea typeface="黑体" panose="02010609060101010101" pitchFamily="49" charset="-122"/>
              <a:sym typeface="微软雅黑" panose="020B0503020204020204" pitchFamily="34" charset="-122"/>
            </a:endParaRPr>
          </a:p>
          <a:p>
            <a:pPr eaLnBrk="1" hangingPunct="1">
              <a:lnSpc>
                <a:spcPct val="150000"/>
              </a:lnSpc>
              <a:spcBef>
                <a:spcPct val="0"/>
              </a:spcBef>
              <a:buNone/>
            </a:pPr>
            <a:r>
              <a:rPr lang="zh-CN" altLang="en-US" sz="1649" dirty="0">
                <a:solidFill>
                  <a:schemeClr val="tx2"/>
                </a:solidFill>
                <a:latin typeface="黑体" panose="02010609060101010101" pitchFamily="49" charset="-122"/>
                <a:ea typeface="黑体" panose="02010609060101010101" pitchFamily="49" charset="-122"/>
                <a:sym typeface="微软雅黑" panose="020B0503020204020204" pitchFamily="34" charset="-122"/>
              </a:rPr>
              <a:t>四、在线教育</a:t>
            </a:r>
            <a:endParaRPr lang="en-US" altLang="zh-CN" sz="1649" dirty="0">
              <a:solidFill>
                <a:schemeClr val="tx2"/>
              </a:solidFill>
              <a:latin typeface="黑体" panose="02010609060101010101" pitchFamily="49" charset="-122"/>
              <a:ea typeface="黑体" panose="02010609060101010101" pitchFamily="49" charset="-122"/>
              <a:sym typeface="微软雅黑" panose="020B0503020204020204" pitchFamily="34" charset="-122"/>
            </a:endParaRPr>
          </a:p>
          <a:p>
            <a:pPr eaLnBrk="1" hangingPunct="1">
              <a:lnSpc>
                <a:spcPct val="150000"/>
              </a:lnSpc>
              <a:spcBef>
                <a:spcPct val="0"/>
              </a:spcBef>
              <a:buNone/>
            </a:pPr>
            <a:r>
              <a:rPr lang="zh-CN" altLang="en-US" sz="1649" dirty="0">
                <a:solidFill>
                  <a:schemeClr val="tx2"/>
                </a:solidFill>
                <a:latin typeface="黑体" panose="02010609060101010101" pitchFamily="49" charset="-122"/>
                <a:ea typeface="黑体" panose="02010609060101010101" pitchFamily="49" charset="-122"/>
                <a:sym typeface="微软雅黑" panose="020B0503020204020204" pitchFamily="34" charset="-122"/>
              </a:rPr>
              <a:t>五、互联网医疗</a:t>
            </a:r>
            <a:endParaRPr lang="en-US" altLang="zh-CN" sz="1649" dirty="0">
              <a:solidFill>
                <a:schemeClr val="tx2"/>
              </a:solidFill>
              <a:latin typeface="黑体" panose="02010609060101010101" pitchFamily="49" charset="-122"/>
              <a:ea typeface="黑体" panose="02010609060101010101" pitchFamily="49" charset="-122"/>
              <a:sym typeface="微软雅黑" panose="020B0503020204020204" pitchFamily="34" charset="-122"/>
            </a:endParaRPr>
          </a:p>
          <a:p>
            <a:pPr eaLnBrk="1" hangingPunct="1">
              <a:lnSpc>
                <a:spcPct val="150000"/>
              </a:lnSpc>
              <a:spcBef>
                <a:spcPct val="0"/>
              </a:spcBef>
              <a:buNone/>
            </a:pPr>
            <a:r>
              <a:rPr lang="zh-CN" altLang="en-US" sz="1649" dirty="0">
                <a:solidFill>
                  <a:schemeClr val="tx2"/>
                </a:solidFill>
                <a:latin typeface="黑体" panose="02010609060101010101" pitchFamily="49" charset="-122"/>
                <a:ea typeface="黑体" panose="02010609060101010101" pitchFamily="49" charset="-122"/>
                <a:sym typeface="微软雅黑" panose="020B0503020204020204" pitchFamily="34" charset="-122"/>
              </a:rPr>
              <a:t>六、在线旅游</a:t>
            </a:r>
          </a:p>
        </p:txBody>
      </p:sp>
      <p:grpSp>
        <p:nvGrpSpPr>
          <p:cNvPr id="17444" name="组合 41"/>
          <p:cNvGrpSpPr/>
          <p:nvPr/>
        </p:nvGrpSpPr>
        <p:grpSpPr bwMode="auto">
          <a:xfrm>
            <a:off x="3305075" y="2413589"/>
            <a:ext cx="736709" cy="701004"/>
            <a:chOff x="0" y="0"/>
            <a:chExt cx="650875" cy="620712"/>
          </a:xfrm>
        </p:grpSpPr>
        <p:sp>
          <p:nvSpPr>
            <p:cNvPr id="17433" name="Oval 14"/>
            <p:cNvSpPr>
              <a:spLocks noChangeArrowheads="1"/>
            </p:cNvSpPr>
            <p:nvPr/>
          </p:nvSpPr>
          <p:spPr bwMode="auto">
            <a:xfrm>
              <a:off x="0" y="0"/>
              <a:ext cx="650875" cy="62071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49">
                <a:solidFill>
                  <a:srgbClr val="007DA7"/>
                </a:solidFill>
                <a:ea typeface="宋体" panose="02010600030101010101" pitchFamily="2" charset="-122"/>
              </a:endParaRPr>
            </a:p>
          </p:txBody>
        </p:sp>
        <p:sp>
          <p:nvSpPr>
            <p:cNvPr id="7" name="Freeform 15"/>
            <p:cNvSpPr>
              <a:spLocks noEditPoints="1"/>
            </p:cNvSpPr>
            <p:nvPr/>
          </p:nvSpPr>
          <p:spPr bwMode="auto">
            <a:xfrm>
              <a:off x="144463" y="112712"/>
              <a:ext cx="446087" cy="393700"/>
            </a:xfrm>
            <a:custGeom>
              <a:avLst/>
              <a:gdLst>
                <a:gd name="T0" fmla="*/ 0 w 545"/>
                <a:gd name="T1" fmla="*/ 181727242 h 505"/>
                <a:gd name="T2" fmla="*/ 140690929 w 545"/>
                <a:gd name="T3" fmla="*/ 306930079 h 505"/>
                <a:gd name="T4" fmla="*/ 245874151 w 545"/>
                <a:gd name="T5" fmla="*/ 290520195 h 505"/>
                <a:gd name="T6" fmla="*/ 222425526 w 545"/>
                <a:gd name="T7" fmla="*/ 135535708 h 505"/>
                <a:gd name="T8" fmla="*/ 216395576 w 545"/>
                <a:gd name="T9" fmla="*/ 285049714 h 505"/>
                <a:gd name="T10" fmla="*/ 143370725 w 545"/>
                <a:gd name="T11" fmla="*/ 257091557 h 505"/>
                <a:gd name="T12" fmla="*/ 123272255 w 545"/>
                <a:gd name="T13" fmla="*/ 179295658 h 505"/>
                <a:gd name="T14" fmla="*/ 24788523 w 545"/>
                <a:gd name="T15" fmla="*/ 176256761 h 505"/>
                <a:gd name="T16" fmla="*/ 28137858 w 545"/>
                <a:gd name="T17" fmla="*/ 56523626 h 505"/>
                <a:gd name="T18" fmla="*/ 143370725 w 545"/>
                <a:gd name="T19" fmla="*/ 32212456 h 505"/>
                <a:gd name="T20" fmla="*/ 0 w 545"/>
                <a:gd name="T21" fmla="*/ 54092821 h 505"/>
                <a:gd name="T22" fmla="*/ 205676392 w 545"/>
                <a:gd name="T23" fmla="*/ 63209510 h 505"/>
                <a:gd name="T24" fmla="*/ 192946951 w 545"/>
                <a:gd name="T25" fmla="*/ 50445833 h 505"/>
                <a:gd name="T26" fmla="*/ 202996596 w 545"/>
                <a:gd name="T27" fmla="*/ 43152638 h 505"/>
                <a:gd name="T28" fmla="*/ 227785118 w 545"/>
                <a:gd name="T29" fmla="*/ 43152638 h 505"/>
                <a:gd name="T30" fmla="*/ 237833944 w 545"/>
                <a:gd name="T31" fmla="*/ 50445833 h 505"/>
                <a:gd name="T32" fmla="*/ 225774862 w 545"/>
                <a:gd name="T33" fmla="*/ 63209510 h 505"/>
                <a:gd name="T34" fmla="*/ 237833944 w 545"/>
                <a:gd name="T35" fmla="*/ 76580497 h 505"/>
                <a:gd name="T36" fmla="*/ 227785118 w 545"/>
                <a:gd name="T37" fmla="*/ 83873692 h 505"/>
                <a:gd name="T38" fmla="*/ 202996596 w 545"/>
                <a:gd name="T39" fmla="*/ 83873692 h 505"/>
                <a:gd name="T40" fmla="*/ 192946951 w 545"/>
                <a:gd name="T41" fmla="*/ 76580497 h 505"/>
                <a:gd name="T42" fmla="*/ 298130173 w 545"/>
                <a:gd name="T43" fmla="*/ 115478837 h 505"/>
                <a:gd name="T44" fmla="*/ 360435840 w 545"/>
                <a:gd name="T45" fmla="*/ 188412346 h 505"/>
                <a:gd name="T46" fmla="*/ 334977778 w 545"/>
                <a:gd name="T47" fmla="*/ 195098230 h 505"/>
                <a:gd name="T48" fmla="*/ 298130173 w 545"/>
                <a:gd name="T49" fmla="*/ 115478837 h 505"/>
                <a:gd name="T50" fmla="*/ 260613029 w 545"/>
                <a:gd name="T51" fmla="*/ 22487676 h 505"/>
                <a:gd name="T52" fmla="*/ 288081348 w 545"/>
                <a:gd name="T53" fmla="*/ 114870746 h 505"/>
                <a:gd name="T54" fmla="*/ 275351907 w 545"/>
                <a:gd name="T55" fmla="*/ 128849824 h 505"/>
                <a:gd name="T56" fmla="*/ 251903283 w 545"/>
                <a:gd name="T57" fmla="*/ 110616447 h 505"/>
                <a:gd name="T58" fmla="*/ 170168685 w 545"/>
                <a:gd name="T59" fmla="*/ 22487676 h 505"/>
                <a:gd name="T60" fmla="*/ 245874151 w 545"/>
                <a:gd name="T61" fmla="*/ 35859443 h 505"/>
                <a:gd name="T62" fmla="*/ 185577922 w 545"/>
                <a:gd name="T63" fmla="*/ 90559576 h 505"/>
                <a:gd name="T64" fmla="*/ 116571946 w 545"/>
                <a:gd name="T65" fmla="*/ 267424428 h 505"/>
                <a:gd name="T66" fmla="*/ 44886993 w 545"/>
                <a:gd name="T67" fmla="*/ 200567931 h 505"/>
                <a:gd name="T68" fmla="*/ 116571946 w 545"/>
                <a:gd name="T69" fmla="*/ 267424428 h 505"/>
                <a:gd name="T70" fmla="*/ 42207197 w 545"/>
                <a:gd name="T71" fmla="*/ 86912588 h 505"/>
                <a:gd name="T72" fmla="*/ 143370725 w 545"/>
                <a:gd name="T73" fmla="*/ 92383069 h 505"/>
                <a:gd name="T74" fmla="*/ 91113884 w 545"/>
                <a:gd name="T75" fmla="*/ 74149692 h 505"/>
                <a:gd name="T76" fmla="*/ 42207197 w 545"/>
                <a:gd name="T77" fmla="*/ 141005409 h 505"/>
                <a:gd name="T78" fmla="*/ 46226891 w 545"/>
                <a:gd name="T79" fmla="*/ 156199890 h 505"/>
                <a:gd name="T80" fmla="*/ 144710623 w 545"/>
                <a:gd name="T81" fmla="*/ 139181915 h 505"/>
                <a:gd name="T82" fmla="*/ 42207197 w 545"/>
                <a:gd name="T83" fmla="*/ 141005409 h 505"/>
                <a:gd name="T84" fmla="*/ 42207197 w 545"/>
                <a:gd name="T85" fmla="*/ 119125044 h 505"/>
                <a:gd name="T86" fmla="*/ 144710623 w 545"/>
                <a:gd name="T87" fmla="*/ 123987434 h 505"/>
                <a:gd name="T88" fmla="*/ 150070215 w 545"/>
                <a:gd name="T89" fmla="*/ 115478837 h 505"/>
                <a:gd name="T90" fmla="*/ 89773986 w 545"/>
                <a:gd name="T91" fmla="*/ 107577550 h 505"/>
                <a:gd name="T92" fmla="*/ 42207197 w 545"/>
                <a:gd name="T93" fmla="*/ 113655343 h 5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45" h="505">
                  <a:moveTo>
                    <a:pt x="0" y="89"/>
                  </a:moveTo>
                  <a:cubicBezTo>
                    <a:pt x="0" y="159"/>
                    <a:pt x="0" y="229"/>
                    <a:pt x="0" y="299"/>
                  </a:cubicBezTo>
                  <a:cubicBezTo>
                    <a:pt x="0" y="304"/>
                    <a:pt x="92" y="392"/>
                    <a:pt x="103" y="404"/>
                  </a:cubicBezTo>
                  <a:cubicBezTo>
                    <a:pt x="115" y="416"/>
                    <a:pt x="202" y="505"/>
                    <a:pt x="210" y="505"/>
                  </a:cubicBezTo>
                  <a:cubicBezTo>
                    <a:pt x="252" y="505"/>
                    <a:pt x="294" y="505"/>
                    <a:pt x="336" y="505"/>
                  </a:cubicBezTo>
                  <a:cubicBezTo>
                    <a:pt x="354" y="505"/>
                    <a:pt x="360" y="489"/>
                    <a:pt x="367" y="478"/>
                  </a:cubicBezTo>
                  <a:cubicBezTo>
                    <a:pt x="367" y="391"/>
                    <a:pt x="367" y="304"/>
                    <a:pt x="367" y="217"/>
                  </a:cubicBezTo>
                  <a:cubicBezTo>
                    <a:pt x="359" y="220"/>
                    <a:pt x="336" y="210"/>
                    <a:pt x="332" y="223"/>
                  </a:cubicBezTo>
                  <a:cubicBezTo>
                    <a:pt x="329" y="229"/>
                    <a:pt x="332" y="327"/>
                    <a:pt x="332" y="347"/>
                  </a:cubicBezTo>
                  <a:cubicBezTo>
                    <a:pt x="332" y="367"/>
                    <a:pt x="337" y="469"/>
                    <a:pt x="323" y="469"/>
                  </a:cubicBezTo>
                  <a:cubicBezTo>
                    <a:pt x="289" y="469"/>
                    <a:pt x="255" y="469"/>
                    <a:pt x="220" y="469"/>
                  </a:cubicBezTo>
                  <a:cubicBezTo>
                    <a:pt x="209" y="469"/>
                    <a:pt x="214" y="434"/>
                    <a:pt x="214" y="423"/>
                  </a:cubicBezTo>
                  <a:cubicBezTo>
                    <a:pt x="214" y="405"/>
                    <a:pt x="214" y="388"/>
                    <a:pt x="214" y="370"/>
                  </a:cubicBezTo>
                  <a:cubicBezTo>
                    <a:pt x="214" y="322"/>
                    <a:pt x="214" y="315"/>
                    <a:pt x="184" y="295"/>
                  </a:cubicBezTo>
                  <a:cubicBezTo>
                    <a:pt x="171" y="295"/>
                    <a:pt x="171" y="290"/>
                    <a:pt x="159" y="290"/>
                  </a:cubicBezTo>
                  <a:cubicBezTo>
                    <a:pt x="119" y="290"/>
                    <a:pt x="78" y="290"/>
                    <a:pt x="37" y="290"/>
                  </a:cubicBezTo>
                  <a:cubicBezTo>
                    <a:pt x="37" y="227"/>
                    <a:pt x="37" y="164"/>
                    <a:pt x="37" y="101"/>
                  </a:cubicBezTo>
                  <a:cubicBezTo>
                    <a:pt x="37" y="96"/>
                    <a:pt x="39" y="97"/>
                    <a:pt x="42" y="93"/>
                  </a:cubicBezTo>
                  <a:cubicBezTo>
                    <a:pt x="88" y="93"/>
                    <a:pt x="134" y="93"/>
                    <a:pt x="180" y="93"/>
                  </a:cubicBezTo>
                  <a:cubicBezTo>
                    <a:pt x="189" y="87"/>
                    <a:pt x="214" y="66"/>
                    <a:pt x="214" y="53"/>
                  </a:cubicBezTo>
                  <a:cubicBezTo>
                    <a:pt x="156" y="53"/>
                    <a:pt x="98" y="53"/>
                    <a:pt x="39" y="53"/>
                  </a:cubicBezTo>
                  <a:cubicBezTo>
                    <a:pt x="23" y="53"/>
                    <a:pt x="0" y="75"/>
                    <a:pt x="0" y="89"/>
                  </a:cubicBezTo>
                  <a:close/>
                  <a:moveTo>
                    <a:pt x="288" y="123"/>
                  </a:moveTo>
                  <a:lnTo>
                    <a:pt x="307" y="104"/>
                  </a:lnTo>
                  <a:lnTo>
                    <a:pt x="288" y="86"/>
                  </a:lnTo>
                  <a:cubicBezTo>
                    <a:pt x="287" y="85"/>
                    <a:pt x="287" y="84"/>
                    <a:pt x="288" y="83"/>
                  </a:cubicBezTo>
                  <a:lnTo>
                    <a:pt x="300" y="71"/>
                  </a:lnTo>
                  <a:cubicBezTo>
                    <a:pt x="301" y="70"/>
                    <a:pt x="302" y="70"/>
                    <a:pt x="303" y="71"/>
                  </a:cubicBezTo>
                  <a:lnTo>
                    <a:pt x="322" y="89"/>
                  </a:lnTo>
                  <a:lnTo>
                    <a:pt x="340" y="71"/>
                  </a:lnTo>
                  <a:cubicBezTo>
                    <a:pt x="341" y="70"/>
                    <a:pt x="342" y="70"/>
                    <a:pt x="343" y="71"/>
                  </a:cubicBezTo>
                  <a:lnTo>
                    <a:pt x="355" y="83"/>
                  </a:lnTo>
                  <a:cubicBezTo>
                    <a:pt x="356" y="84"/>
                    <a:pt x="356" y="85"/>
                    <a:pt x="355" y="86"/>
                  </a:cubicBezTo>
                  <a:lnTo>
                    <a:pt x="337" y="104"/>
                  </a:lnTo>
                  <a:lnTo>
                    <a:pt x="355" y="123"/>
                  </a:lnTo>
                  <a:cubicBezTo>
                    <a:pt x="356" y="124"/>
                    <a:pt x="356" y="125"/>
                    <a:pt x="355" y="126"/>
                  </a:cubicBezTo>
                  <a:lnTo>
                    <a:pt x="343" y="138"/>
                  </a:lnTo>
                  <a:cubicBezTo>
                    <a:pt x="342" y="139"/>
                    <a:pt x="341" y="139"/>
                    <a:pt x="340" y="138"/>
                  </a:cubicBezTo>
                  <a:lnTo>
                    <a:pt x="322" y="119"/>
                  </a:lnTo>
                  <a:lnTo>
                    <a:pt x="303" y="138"/>
                  </a:lnTo>
                  <a:cubicBezTo>
                    <a:pt x="302" y="139"/>
                    <a:pt x="301" y="139"/>
                    <a:pt x="300" y="138"/>
                  </a:cubicBezTo>
                  <a:lnTo>
                    <a:pt x="288" y="126"/>
                  </a:lnTo>
                  <a:cubicBezTo>
                    <a:pt x="287" y="125"/>
                    <a:pt x="287" y="124"/>
                    <a:pt x="288" y="123"/>
                  </a:cubicBezTo>
                  <a:close/>
                  <a:moveTo>
                    <a:pt x="445" y="190"/>
                  </a:moveTo>
                  <a:lnTo>
                    <a:pt x="538" y="283"/>
                  </a:lnTo>
                  <a:cubicBezTo>
                    <a:pt x="545" y="290"/>
                    <a:pt x="545" y="303"/>
                    <a:pt x="538" y="310"/>
                  </a:cubicBezTo>
                  <a:lnTo>
                    <a:pt x="527" y="321"/>
                  </a:lnTo>
                  <a:cubicBezTo>
                    <a:pt x="520" y="328"/>
                    <a:pt x="508" y="328"/>
                    <a:pt x="500" y="321"/>
                  </a:cubicBezTo>
                  <a:lnTo>
                    <a:pt x="407" y="228"/>
                  </a:lnTo>
                  <a:lnTo>
                    <a:pt x="445" y="190"/>
                  </a:lnTo>
                  <a:close/>
                  <a:moveTo>
                    <a:pt x="254" y="37"/>
                  </a:moveTo>
                  <a:cubicBezTo>
                    <a:pt x="292" y="0"/>
                    <a:pt x="352" y="0"/>
                    <a:pt x="389" y="37"/>
                  </a:cubicBezTo>
                  <a:cubicBezTo>
                    <a:pt x="422" y="70"/>
                    <a:pt x="425" y="122"/>
                    <a:pt x="399" y="159"/>
                  </a:cubicBezTo>
                  <a:lnTo>
                    <a:pt x="430" y="189"/>
                  </a:lnTo>
                  <a:cubicBezTo>
                    <a:pt x="431" y="190"/>
                    <a:pt x="431" y="193"/>
                    <a:pt x="430" y="194"/>
                  </a:cubicBezTo>
                  <a:lnTo>
                    <a:pt x="411" y="212"/>
                  </a:lnTo>
                  <a:cubicBezTo>
                    <a:pt x="410" y="214"/>
                    <a:pt x="408" y="214"/>
                    <a:pt x="406" y="212"/>
                  </a:cubicBezTo>
                  <a:lnTo>
                    <a:pt x="376" y="182"/>
                  </a:lnTo>
                  <a:cubicBezTo>
                    <a:pt x="339" y="208"/>
                    <a:pt x="288" y="205"/>
                    <a:pt x="254" y="172"/>
                  </a:cubicBezTo>
                  <a:cubicBezTo>
                    <a:pt x="217" y="134"/>
                    <a:pt x="217" y="74"/>
                    <a:pt x="254" y="37"/>
                  </a:cubicBezTo>
                  <a:close/>
                  <a:moveTo>
                    <a:pt x="277" y="59"/>
                  </a:moveTo>
                  <a:cubicBezTo>
                    <a:pt x="302" y="35"/>
                    <a:pt x="342" y="35"/>
                    <a:pt x="367" y="59"/>
                  </a:cubicBezTo>
                  <a:cubicBezTo>
                    <a:pt x="391" y="84"/>
                    <a:pt x="391" y="124"/>
                    <a:pt x="367" y="149"/>
                  </a:cubicBezTo>
                  <a:cubicBezTo>
                    <a:pt x="342" y="174"/>
                    <a:pt x="302" y="174"/>
                    <a:pt x="277" y="149"/>
                  </a:cubicBezTo>
                  <a:cubicBezTo>
                    <a:pt x="252" y="124"/>
                    <a:pt x="252" y="84"/>
                    <a:pt x="277" y="59"/>
                  </a:cubicBezTo>
                  <a:close/>
                  <a:moveTo>
                    <a:pt x="174" y="440"/>
                  </a:moveTo>
                  <a:cubicBezTo>
                    <a:pt x="173" y="403"/>
                    <a:pt x="173" y="367"/>
                    <a:pt x="172" y="330"/>
                  </a:cubicBezTo>
                  <a:cubicBezTo>
                    <a:pt x="137" y="330"/>
                    <a:pt x="102" y="330"/>
                    <a:pt x="67" y="330"/>
                  </a:cubicBezTo>
                  <a:cubicBezTo>
                    <a:pt x="66" y="331"/>
                    <a:pt x="66" y="332"/>
                    <a:pt x="65" y="332"/>
                  </a:cubicBezTo>
                  <a:cubicBezTo>
                    <a:pt x="101" y="368"/>
                    <a:pt x="138" y="404"/>
                    <a:pt x="174" y="440"/>
                  </a:cubicBezTo>
                  <a:close/>
                  <a:moveTo>
                    <a:pt x="63" y="129"/>
                  </a:moveTo>
                  <a:cubicBezTo>
                    <a:pt x="63" y="133"/>
                    <a:pt x="63" y="138"/>
                    <a:pt x="63" y="143"/>
                  </a:cubicBezTo>
                  <a:cubicBezTo>
                    <a:pt x="63" y="148"/>
                    <a:pt x="66" y="152"/>
                    <a:pt x="71" y="152"/>
                  </a:cubicBezTo>
                  <a:cubicBezTo>
                    <a:pt x="119" y="152"/>
                    <a:pt x="166" y="152"/>
                    <a:pt x="214" y="152"/>
                  </a:cubicBezTo>
                  <a:cubicBezTo>
                    <a:pt x="227" y="152"/>
                    <a:pt x="224" y="130"/>
                    <a:pt x="220" y="122"/>
                  </a:cubicBezTo>
                  <a:cubicBezTo>
                    <a:pt x="192" y="122"/>
                    <a:pt x="164" y="122"/>
                    <a:pt x="136" y="122"/>
                  </a:cubicBezTo>
                  <a:cubicBezTo>
                    <a:pt x="119" y="122"/>
                    <a:pt x="63" y="118"/>
                    <a:pt x="63" y="129"/>
                  </a:cubicBezTo>
                  <a:close/>
                  <a:moveTo>
                    <a:pt x="63" y="232"/>
                  </a:moveTo>
                  <a:cubicBezTo>
                    <a:pt x="63" y="238"/>
                    <a:pt x="63" y="244"/>
                    <a:pt x="63" y="251"/>
                  </a:cubicBezTo>
                  <a:cubicBezTo>
                    <a:pt x="63" y="255"/>
                    <a:pt x="64" y="257"/>
                    <a:pt x="69" y="257"/>
                  </a:cubicBezTo>
                  <a:cubicBezTo>
                    <a:pt x="120" y="257"/>
                    <a:pt x="171" y="257"/>
                    <a:pt x="222" y="257"/>
                  </a:cubicBezTo>
                  <a:cubicBezTo>
                    <a:pt x="224" y="252"/>
                    <a:pt x="228" y="229"/>
                    <a:pt x="216" y="229"/>
                  </a:cubicBezTo>
                  <a:cubicBezTo>
                    <a:pt x="168" y="229"/>
                    <a:pt x="121" y="229"/>
                    <a:pt x="73" y="229"/>
                  </a:cubicBezTo>
                  <a:cubicBezTo>
                    <a:pt x="70" y="229"/>
                    <a:pt x="65" y="231"/>
                    <a:pt x="63" y="232"/>
                  </a:cubicBezTo>
                  <a:close/>
                  <a:moveTo>
                    <a:pt x="63" y="187"/>
                  </a:moveTo>
                  <a:cubicBezTo>
                    <a:pt x="63" y="190"/>
                    <a:pt x="63" y="193"/>
                    <a:pt x="63" y="196"/>
                  </a:cubicBezTo>
                  <a:cubicBezTo>
                    <a:pt x="63" y="201"/>
                    <a:pt x="64" y="200"/>
                    <a:pt x="67" y="204"/>
                  </a:cubicBezTo>
                  <a:cubicBezTo>
                    <a:pt x="117" y="204"/>
                    <a:pt x="166" y="204"/>
                    <a:pt x="216" y="204"/>
                  </a:cubicBezTo>
                  <a:cubicBezTo>
                    <a:pt x="219" y="203"/>
                    <a:pt x="222" y="201"/>
                    <a:pt x="224" y="200"/>
                  </a:cubicBezTo>
                  <a:cubicBezTo>
                    <a:pt x="224" y="197"/>
                    <a:pt x="224" y="193"/>
                    <a:pt x="224" y="190"/>
                  </a:cubicBezTo>
                  <a:cubicBezTo>
                    <a:pt x="224" y="183"/>
                    <a:pt x="222" y="181"/>
                    <a:pt x="220" y="177"/>
                  </a:cubicBezTo>
                  <a:cubicBezTo>
                    <a:pt x="191" y="177"/>
                    <a:pt x="163" y="177"/>
                    <a:pt x="134" y="177"/>
                  </a:cubicBezTo>
                  <a:cubicBezTo>
                    <a:pt x="120" y="177"/>
                    <a:pt x="106" y="177"/>
                    <a:pt x="92" y="177"/>
                  </a:cubicBezTo>
                  <a:cubicBezTo>
                    <a:pt x="74" y="177"/>
                    <a:pt x="63" y="171"/>
                    <a:pt x="63" y="18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49"/>
            </a:p>
          </p:txBody>
        </p:sp>
      </p:grpSp>
      <p:grpSp>
        <p:nvGrpSpPr>
          <p:cNvPr id="17447" name="Group 4"/>
          <p:cNvGrpSpPr/>
          <p:nvPr/>
        </p:nvGrpSpPr>
        <p:grpSpPr bwMode="auto">
          <a:xfrm>
            <a:off x="6823189" y="5273228"/>
            <a:ext cx="501057" cy="573657"/>
            <a:chOff x="0" y="0"/>
            <a:chExt cx="421" cy="482"/>
          </a:xfrm>
        </p:grpSpPr>
        <p:sp>
          <p:nvSpPr>
            <p:cNvPr id="17431" name="Freeform 5"/>
            <p:cNvSpPr/>
            <p:nvPr/>
          </p:nvSpPr>
          <p:spPr bwMode="auto">
            <a:xfrm>
              <a:off x="14" y="17"/>
              <a:ext cx="390" cy="451"/>
            </a:xfrm>
            <a:custGeom>
              <a:avLst/>
              <a:gdLst>
                <a:gd name="T0" fmla="*/ 71 w 1005"/>
                <a:gd name="T1" fmla="*/ 163 h 1158"/>
                <a:gd name="T2" fmla="*/ 78 w 1005"/>
                <a:gd name="T3" fmla="*/ 176 h 1158"/>
                <a:gd name="T4" fmla="*/ 151 w 1005"/>
                <a:gd name="T5" fmla="*/ 148 h 1158"/>
                <a:gd name="T6" fmla="*/ 145 w 1005"/>
                <a:gd name="T7" fmla="*/ 129 h 1158"/>
                <a:gd name="T8" fmla="*/ 147 w 1005"/>
                <a:gd name="T9" fmla="*/ 125 h 1158"/>
                <a:gd name="T10" fmla="*/ 146 w 1005"/>
                <a:gd name="T11" fmla="*/ 98 h 1158"/>
                <a:gd name="T12" fmla="*/ 133 w 1005"/>
                <a:gd name="T13" fmla="*/ 50 h 1158"/>
                <a:gd name="T14" fmla="*/ 125 w 1005"/>
                <a:gd name="T15" fmla="*/ 40 h 1158"/>
                <a:gd name="T16" fmla="*/ 113 w 1005"/>
                <a:gd name="T17" fmla="*/ 35 h 1158"/>
                <a:gd name="T18" fmla="*/ 94 w 1005"/>
                <a:gd name="T19" fmla="*/ 33 h 1158"/>
                <a:gd name="T20" fmla="*/ 66 w 1005"/>
                <a:gd name="T21" fmla="*/ 34 h 1158"/>
                <a:gd name="T22" fmla="*/ 43 w 1005"/>
                <a:gd name="T23" fmla="*/ 37 h 1158"/>
                <a:gd name="T24" fmla="*/ 26 w 1005"/>
                <a:gd name="T25" fmla="*/ 2 h 1158"/>
                <a:gd name="T26" fmla="*/ 13 w 1005"/>
                <a:gd name="T27" fmla="*/ 0 h 1158"/>
                <a:gd name="T28" fmla="*/ 10 w 1005"/>
                <a:gd name="T29" fmla="*/ 9 h 1158"/>
                <a:gd name="T30" fmla="*/ 27 w 1005"/>
                <a:gd name="T31" fmla="*/ 66 h 1158"/>
                <a:gd name="T32" fmla="*/ 33 w 1005"/>
                <a:gd name="T33" fmla="*/ 90 h 1158"/>
                <a:gd name="T34" fmla="*/ 21 w 1005"/>
                <a:gd name="T35" fmla="*/ 89 h 1158"/>
                <a:gd name="T36" fmla="*/ 0 w 1005"/>
                <a:gd name="T37" fmla="*/ 92 h 1158"/>
                <a:gd name="T38" fmla="*/ 11 w 1005"/>
                <a:gd name="T39" fmla="*/ 112 h 1158"/>
                <a:gd name="T40" fmla="*/ 22 w 1005"/>
                <a:gd name="T41" fmla="*/ 117 h 1158"/>
                <a:gd name="T42" fmla="*/ 36 w 1005"/>
                <a:gd name="T43" fmla="*/ 130 h 1158"/>
                <a:gd name="T44" fmla="*/ 51 w 1005"/>
                <a:gd name="T45" fmla="*/ 143 h 1158"/>
                <a:gd name="T46" fmla="*/ 65 w 1005"/>
                <a:gd name="T47" fmla="*/ 157 h 1158"/>
                <a:gd name="T48" fmla="*/ 71 w 1005"/>
                <a:gd name="T49" fmla="*/ 163 h 11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05" h="1158">
                  <a:moveTo>
                    <a:pt x="473" y="1075"/>
                  </a:moveTo>
                  <a:lnTo>
                    <a:pt x="515" y="1158"/>
                  </a:lnTo>
                  <a:lnTo>
                    <a:pt x="1005" y="976"/>
                  </a:lnTo>
                  <a:lnTo>
                    <a:pt x="962" y="847"/>
                  </a:lnTo>
                  <a:lnTo>
                    <a:pt x="978" y="828"/>
                  </a:lnTo>
                  <a:lnTo>
                    <a:pt x="971" y="645"/>
                  </a:lnTo>
                  <a:lnTo>
                    <a:pt x="883" y="332"/>
                  </a:lnTo>
                  <a:lnTo>
                    <a:pt x="826" y="264"/>
                  </a:lnTo>
                  <a:lnTo>
                    <a:pt x="752" y="231"/>
                  </a:lnTo>
                  <a:lnTo>
                    <a:pt x="622" y="217"/>
                  </a:lnTo>
                  <a:lnTo>
                    <a:pt x="438" y="225"/>
                  </a:lnTo>
                  <a:lnTo>
                    <a:pt x="289" y="243"/>
                  </a:lnTo>
                  <a:lnTo>
                    <a:pt x="173" y="15"/>
                  </a:lnTo>
                  <a:lnTo>
                    <a:pt x="87" y="0"/>
                  </a:lnTo>
                  <a:lnTo>
                    <a:pt x="64" y="56"/>
                  </a:lnTo>
                  <a:lnTo>
                    <a:pt x="178" y="433"/>
                  </a:lnTo>
                  <a:lnTo>
                    <a:pt x="221" y="591"/>
                  </a:lnTo>
                  <a:lnTo>
                    <a:pt x="140" y="587"/>
                  </a:lnTo>
                  <a:lnTo>
                    <a:pt x="0" y="606"/>
                  </a:lnTo>
                  <a:lnTo>
                    <a:pt x="73" y="736"/>
                  </a:lnTo>
                  <a:lnTo>
                    <a:pt x="148" y="770"/>
                  </a:lnTo>
                  <a:lnTo>
                    <a:pt x="243" y="858"/>
                  </a:lnTo>
                  <a:lnTo>
                    <a:pt x="339" y="946"/>
                  </a:lnTo>
                  <a:lnTo>
                    <a:pt x="434" y="1034"/>
                  </a:lnTo>
                  <a:lnTo>
                    <a:pt x="473" y="107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49"/>
            </a:p>
          </p:txBody>
        </p:sp>
        <p:sp>
          <p:nvSpPr>
            <p:cNvPr id="17432" name="Freeform 6"/>
            <p:cNvSpPr>
              <a:spLocks noEditPoints="1"/>
            </p:cNvSpPr>
            <p:nvPr/>
          </p:nvSpPr>
          <p:spPr bwMode="auto">
            <a:xfrm>
              <a:off x="0" y="0"/>
              <a:ext cx="421" cy="482"/>
            </a:xfrm>
            <a:custGeom>
              <a:avLst/>
              <a:gdLst>
                <a:gd name="T0" fmla="*/ 64 w 1084"/>
                <a:gd name="T1" fmla="*/ 166 h 1237"/>
                <a:gd name="T2" fmla="*/ 66 w 1084"/>
                <a:gd name="T3" fmla="*/ 147 h 1237"/>
                <a:gd name="T4" fmla="*/ 43 w 1084"/>
                <a:gd name="T5" fmla="*/ 136 h 1237"/>
                <a:gd name="T6" fmla="*/ 37 w 1084"/>
                <a:gd name="T7" fmla="*/ 120 h 1237"/>
                <a:gd name="T8" fmla="*/ 35 w 1084"/>
                <a:gd name="T9" fmla="*/ 139 h 1237"/>
                <a:gd name="T10" fmla="*/ 49 w 1084"/>
                <a:gd name="T11" fmla="*/ 153 h 1237"/>
                <a:gd name="T12" fmla="*/ 51 w 1084"/>
                <a:gd name="T13" fmla="*/ 133 h 1237"/>
                <a:gd name="T14" fmla="*/ 17 w 1084"/>
                <a:gd name="T15" fmla="*/ 118 h 1237"/>
                <a:gd name="T16" fmla="*/ 11 w 1084"/>
                <a:gd name="T17" fmla="*/ 101 h 1237"/>
                <a:gd name="T18" fmla="*/ 24 w 1084"/>
                <a:gd name="T19" fmla="*/ 87 h 1237"/>
                <a:gd name="T20" fmla="*/ 0 w 1084"/>
                <a:gd name="T21" fmla="*/ 96 h 1237"/>
                <a:gd name="T22" fmla="*/ 9 w 1084"/>
                <a:gd name="T23" fmla="*/ 121 h 1237"/>
                <a:gd name="T24" fmla="*/ 21 w 1084"/>
                <a:gd name="T25" fmla="*/ 126 h 1237"/>
                <a:gd name="T26" fmla="*/ 26 w 1084"/>
                <a:gd name="T27" fmla="*/ 115 h 1237"/>
                <a:gd name="T28" fmla="*/ 39 w 1084"/>
                <a:gd name="T29" fmla="*/ 100 h 1237"/>
                <a:gd name="T30" fmla="*/ 48 w 1084"/>
                <a:gd name="T31" fmla="*/ 125 h 1237"/>
                <a:gd name="T32" fmla="*/ 16 w 1084"/>
                <a:gd name="T33" fmla="*/ 14 h 1237"/>
                <a:gd name="T34" fmla="*/ 36 w 1084"/>
                <a:gd name="T35" fmla="*/ 92 h 1237"/>
                <a:gd name="T36" fmla="*/ 31 w 1084"/>
                <a:gd name="T37" fmla="*/ 103 h 1237"/>
                <a:gd name="T38" fmla="*/ 30 w 1084"/>
                <a:gd name="T39" fmla="*/ 0 h 1237"/>
                <a:gd name="T40" fmla="*/ 13 w 1084"/>
                <a:gd name="T41" fmla="*/ 6 h 1237"/>
                <a:gd name="T42" fmla="*/ 33 w 1084"/>
                <a:gd name="T43" fmla="*/ 8 h 1237"/>
                <a:gd name="T44" fmla="*/ 48 w 1084"/>
                <a:gd name="T45" fmla="*/ 49 h 1237"/>
                <a:gd name="T46" fmla="*/ 61 w 1084"/>
                <a:gd name="T47" fmla="*/ 83 h 1237"/>
                <a:gd name="T48" fmla="*/ 56 w 1084"/>
                <a:gd name="T49" fmla="*/ 46 h 1237"/>
                <a:gd name="T50" fmla="*/ 70 w 1084"/>
                <a:gd name="T51" fmla="*/ 32 h 1237"/>
                <a:gd name="T52" fmla="*/ 41 w 1084"/>
                <a:gd name="T53" fmla="*/ 5 h 1237"/>
                <a:gd name="T54" fmla="*/ 45 w 1084"/>
                <a:gd name="T55" fmla="*/ 41 h 1237"/>
                <a:gd name="T56" fmla="*/ 85 w 1084"/>
                <a:gd name="T57" fmla="*/ 73 h 1237"/>
                <a:gd name="T58" fmla="*/ 93 w 1084"/>
                <a:gd name="T59" fmla="*/ 70 h 1237"/>
                <a:gd name="T60" fmla="*/ 101 w 1084"/>
                <a:gd name="T61" fmla="*/ 39 h 1237"/>
                <a:gd name="T62" fmla="*/ 81 w 1084"/>
                <a:gd name="T63" fmla="*/ 37 h 1237"/>
                <a:gd name="T64" fmla="*/ 76 w 1084"/>
                <a:gd name="T65" fmla="*/ 48 h 1237"/>
                <a:gd name="T66" fmla="*/ 113 w 1084"/>
                <a:gd name="T67" fmla="*/ 72 h 1237"/>
                <a:gd name="T68" fmla="*/ 121 w 1084"/>
                <a:gd name="T69" fmla="*/ 69 h 1237"/>
                <a:gd name="T70" fmla="*/ 120 w 1084"/>
                <a:gd name="T71" fmla="*/ 41 h 1237"/>
                <a:gd name="T72" fmla="*/ 109 w 1084"/>
                <a:gd name="T73" fmla="*/ 36 h 1237"/>
                <a:gd name="T74" fmla="*/ 104 w 1084"/>
                <a:gd name="T75" fmla="*/ 47 h 1237"/>
                <a:gd name="T76" fmla="*/ 131 w 1084"/>
                <a:gd name="T77" fmla="*/ 46 h 1237"/>
                <a:gd name="T78" fmla="*/ 128 w 1084"/>
                <a:gd name="T79" fmla="*/ 38 h 1237"/>
                <a:gd name="T80" fmla="*/ 123 w 1084"/>
                <a:gd name="T81" fmla="*/ 49 h 1237"/>
                <a:gd name="T82" fmla="*/ 131 w 1084"/>
                <a:gd name="T83" fmla="*/ 46 h 1237"/>
                <a:gd name="T84" fmla="*/ 153 w 1084"/>
                <a:gd name="T85" fmla="*/ 104 h 1237"/>
                <a:gd name="T86" fmla="*/ 139 w 1084"/>
                <a:gd name="T87" fmla="*/ 43 h 1237"/>
                <a:gd name="T88" fmla="*/ 154 w 1084"/>
                <a:gd name="T89" fmla="*/ 132 h 1237"/>
                <a:gd name="T90" fmla="*/ 162 w 1084"/>
                <a:gd name="T91" fmla="*/ 129 h 1237"/>
                <a:gd name="T92" fmla="*/ 145 w 1084"/>
                <a:gd name="T93" fmla="*/ 107 h 1237"/>
                <a:gd name="T94" fmla="*/ 152 w 1084"/>
                <a:gd name="T95" fmla="*/ 151 h 1237"/>
                <a:gd name="T96" fmla="*/ 87 w 1084"/>
                <a:gd name="T97" fmla="*/ 176 h 1237"/>
                <a:gd name="T98" fmla="*/ 72 w 1084"/>
                <a:gd name="T99" fmla="*/ 163 h 1237"/>
                <a:gd name="T100" fmla="*/ 82 w 1084"/>
                <a:gd name="T101" fmla="*/ 188 h 1237"/>
                <a:gd name="T102" fmla="*/ 155 w 1084"/>
                <a:gd name="T103" fmla="*/ 160 h 1237"/>
                <a:gd name="T104" fmla="*/ 160 w 1084"/>
                <a:gd name="T105" fmla="*/ 148 h 1237"/>
                <a:gd name="T106" fmla="*/ 146 w 1084"/>
                <a:gd name="T107" fmla="*/ 135 h 123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84" h="1237">
                  <a:moveTo>
                    <a:pt x="383" y="986"/>
                  </a:moveTo>
                  <a:lnTo>
                    <a:pt x="424" y="1094"/>
                  </a:lnTo>
                  <a:lnTo>
                    <a:pt x="478" y="1074"/>
                  </a:lnTo>
                  <a:lnTo>
                    <a:pt x="437" y="965"/>
                  </a:lnTo>
                  <a:lnTo>
                    <a:pt x="383" y="986"/>
                  </a:lnTo>
                  <a:close/>
                  <a:moveTo>
                    <a:pt x="287" y="898"/>
                  </a:moveTo>
                  <a:lnTo>
                    <a:pt x="287" y="898"/>
                  </a:lnTo>
                  <a:lnTo>
                    <a:pt x="246" y="789"/>
                  </a:lnTo>
                  <a:lnTo>
                    <a:pt x="192" y="810"/>
                  </a:lnTo>
                  <a:lnTo>
                    <a:pt x="233" y="918"/>
                  </a:lnTo>
                  <a:lnTo>
                    <a:pt x="287" y="898"/>
                  </a:lnTo>
                  <a:lnTo>
                    <a:pt x="328" y="1006"/>
                  </a:lnTo>
                  <a:lnTo>
                    <a:pt x="383" y="986"/>
                  </a:lnTo>
                  <a:lnTo>
                    <a:pt x="341" y="877"/>
                  </a:lnTo>
                  <a:lnTo>
                    <a:pt x="287" y="898"/>
                  </a:lnTo>
                  <a:close/>
                  <a:moveTo>
                    <a:pt x="116" y="776"/>
                  </a:moveTo>
                  <a:lnTo>
                    <a:pt x="116" y="776"/>
                  </a:lnTo>
                  <a:lnTo>
                    <a:pt x="75" y="667"/>
                  </a:lnTo>
                  <a:lnTo>
                    <a:pt x="184" y="626"/>
                  </a:lnTo>
                  <a:lnTo>
                    <a:pt x="163" y="572"/>
                  </a:lnTo>
                  <a:lnTo>
                    <a:pt x="55" y="613"/>
                  </a:lnTo>
                  <a:lnTo>
                    <a:pt x="0" y="633"/>
                  </a:lnTo>
                  <a:lnTo>
                    <a:pt x="21" y="688"/>
                  </a:lnTo>
                  <a:lnTo>
                    <a:pt x="62" y="796"/>
                  </a:lnTo>
                  <a:lnTo>
                    <a:pt x="116" y="776"/>
                  </a:lnTo>
                  <a:lnTo>
                    <a:pt x="137" y="830"/>
                  </a:lnTo>
                  <a:lnTo>
                    <a:pt x="192" y="810"/>
                  </a:lnTo>
                  <a:lnTo>
                    <a:pt x="171" y="755"/>
                  </a:lnTo>
                  <a:lnTo>
                    <a:pt x="116" y="776"/>
                  </a:lnTo>
                  <a:close/>
                  <a:moveTo>
                    <a:pt x="258" y="660"/>
                  </a:moveTo>
                  <a:lnTo>
                    <a:pt x="258" y="660"/>
                  </a:lnTo>
                  <a:lnTo>
                    <a:pt x="320" y="823"/>
                  </a:lnTo>
                  <a:lnTo>
                    <a:pt x="375" y="802"/>
                  </a:lnTo>
                  <a:lnTo>
                    <a:pt x="107" y="96"/>
                  </a:lnTo>
                  <a:lnTo>
                    <a:pt x="52" y="116"/>
                  </a:lnTo>
                  <a:lnTo>
                    <a:pt x="238" y="606"/>
                  </a:lnTo>
                  <a:lnTo>
                    <a:pt x="184" y="626"/>
                  </a:lnTo>
                  <a:lnTo>
                    <a:pt x="205" y="680"/>
                  </a:lnTo>
                  <a:lnTo>
                    <a:pt x="258" y="660"/>
                  </a:lnTo>
                  <a:close/>
                  <a:moveTo>
                    <a:pt x="196" y="0"/>
                  </a:moveTo>
                  <a:lnTo>
                    <a:pt x="196" y="0"/>
                  </a:lnTo>
                  <a:lnTo>
                    <a:pt x="87" y="41"/>
                  </a:lnTo>
                  <a:lnTo>
                    <a:pt x="107" y="96"/>
                  </a:lnTo>
                  <a:lnTo>
                    <a:pt x="216" y="54"/>
                  </a:lnTo>
                  <a:lnTo>
                    <a:pt x="196" y="0"/>
                  </a:lnTo>
                  <a:close/>
                  <a:moveTo>
                    <a:pt x="319" y="326"/>
                  </a:moveTo>
                  <a:lnTo>
                    <a:pt x="319" y="326"/>
                  </a:lnTo>
                  <a:lnTo>
                    <a:pt x="402" y="544"/>
                  </a:lnTo>
                  <a:lnTo>
                    <a:pt x="456" y="523"/>
                  </a:lnTo>
                  <a:lnTo>
                    <a:pt x="373" y="305"/>
                  </a:lnTo>
                  <a:lnTo>
                    <a:pt x="482" y="264"/>
                  </a:lnTo>
                  <a:lnTo>
                    <a:pt x="461" y="210"/>
                  </a:lnTo>
                  <a:lnTo>
                    <a:pt x="353" y="251"/>
                  </a:lnTo>
                  <a:lnTo>
                    <a:pt x="270" y="34"/>
                  </a:lnTo>
                  <a:lnTo>
                    <a:pt x="216" y="54"/>
                  </a:lnTo>
                  <a:lnTo>
                    <a:pt x="299" y="272"/>
                  </a:lnTo>
                  <a:lnTo>
                    <a:pt x="319" y="326"/>
                  </a:lnTo>
                  <a:close/>
                  <a:moveTo>
                    <a:pt x="564" y="482"/>
                  </a:moveTo>
                  <a:lnTo>
                    <a:pt x="564" y="482"/>
                  </a:lnTo>
                  <a:lnTo>
                    <a:pt x="619" y="461"/>
                  </a:lnTo>
                  <a:lnTo>
                    <a:pt x="557" y="298"/>
                  </a:lnTo>
                  <a:lnTo>
                    <a:pt x="666" y="256"/>
                  </a:lnTo>
                  <a:lnTo>
                    <a:pt x="645" y="202"/>
                  </a:lnTo>
                  <a:lnTo>
                    <a:pt x="536" y="244"/>
                  </a:lnTo>
                  <a:lnTo>
                    <a:pt x="482" y="264"/>
                  </a:lnTo>
                  <a:lnTo>
                    <a:pt x="502" y="318"/>
                  </a:lnTo>
                  <a:lnTo>
                    <a:pt x="564" y="482"/>
                  </a:lnTo>
                  <a:close/>
                  <a:moveTo>
                    <a:pt x="748" y="474"/>
                  </a:moveTo>
                  <a:lnTo>
                    <a:pt x="748" y="474"/>
                  </a:lnTo>
                  <a:lnTo>
                    <a:pt x="803" y="454"/>
                  </a:lnTo>
                  <a:lnTo>
                    <a:pt x="741" y="291"/>
                  </a:lnTo>
                  <a:lnTo>
                    <a:pt x="795" y="270"/>
                  </a:lnTo>
                  <a:lnTo>
                    <a:pt x="774" y="215"/>
                  </a:lnTo>
                  <a:lnTo>
                    <a:pt x="720" y="236"/>
                  </a:lnTo>
                  <a:lnTo>
                    <a:pt x="666" y="256"/>
                  </a:lnTo>
                  <a:lnTo>
                    <a:pt x="687" y="311"/>
                  </a:lnTo>
                  <a:lnTo>
                    <a:pt x="748" y="474"/>
                  </a:lnTo>
                  <a:close/>
                  <a:moveTo>
                    <a:pt x="870" y="304"/>
                  </a:moveTo>
                  <a:lnTo>
                    <a:pt x="870" y="304"/>
                  </a:lnTo>
                  <a:lnTo>
                    <a:pt x="849" y="250"/>
                  </a:lnTo>
                  <a:lnTo>
                    <a:pt x="795" y="270"/>
                  </a:lnTo>
                  <a:lnTo>
                    <a:pt x="816" y="324"/>
                  </a:lnTo>
                  <a:lnTo>
                    <a:pt x="870" y="304"/>
                  </a:lnTo>
                  <a:close/>
                  <a:moveTo>
                    <a:pt x="870" y="304"/>
                  </a:moveTo>
                  <a:lnTo>
                    <a:pt x="870" y="304"/>
                  </a:lnTo>
                  <a:lnTo>
                    <a:pt x="1014" y="684"/>
                  </a:lnTo>
                  <a:lnTo>
                    <a:pt x="1068" y="664"/>
                  </a:lnTo>
                  <a:lnTo>
                    <a:pt x="924" y="283"/>
                  </a:lnTo>
                  <a:lnTo>
                    <a:pt x="870" y="304"/>
                  </a:lnTo>
                  <a:close/>
                  <a:moveTo>
                    <a:pt x="1022" y="868"/>
                  </a:moveTo>
                  <a:lnTo>
                    <a:pt x="1022" y="868"/>
                  </a:lnTo>
                  <a:lnTo>
                    <a:pt x="1076" y="847"/>
                  </a:lnTo>
                  <a:lnTo>
                    <a:pt x="1014" y="684"/>
                  </a:lnTo>
                  <a:lnTo>
                    <a:pt x="960" y="705"/>
                  </a:lnTo>
                  <a:lnTo>
                    <a:pt x="1022" y="868"/>
                  </a:lnTo>
                  <a:close/>
                  <a:moveTo>
                    <a:pt x="1008" y="996"/>
                  </a:moveTo>
                  <a:lnTo>
                    <a:pt x="1008" y="996"/>
                  </a:lnTo>
                  <a:lnTo>
                    <a:pt x="573" y="1161"/>
                  </a:lnTo>
                  <a:lnTo>
                    <a:pt x="532" y="1053"/>
                  </a:lnTo>
                  <a:lnTo>
                    <a:pt x="478" y="1074"/>
                  </a:lnTo>
                  <a:lnTo>
                    <a:pt x="519" y="1182"/>
                  </a:lnTo>
                  <a:lnTo>
                    <a:pt x="540" y="1237"/>
                  </a:lnTo>
                  <a:lnTo>
                    <a:pt x="594" y="1216"/>
                  </a:lnTo>
                  <a:lnTo>
                    <a:pt x="1029" y="1052"/>
                  </a:lnTo>
                  <a:lnTo>
                    <a:pt x="1084" y="1031"/>
                  </a:lnTo>
                  <a:lnTo>
                    <a:pt x="1063" y="976"/>
                  </a:lnTo>
                  <a:lnTo>
                    <a:pt x="1022" y="868"/>
                  </a:lnTo>
                  <a:lnTo>
                    <a:pt x="967" y="888"/>
                  </a:lnTo>
                  <a:lnTo>
                    <a:pt x="1008" y="996"/>
                  </a:ln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49"/>
            </a:p>
          </p:txBody>
        </p:sp>
      </p:grpSp>
    </p:spTree>
    <p:extLst>
      <p:ext uri="{BB962C8B-B14F-4D97-AF65-F5344CB8AC3E}">
        <p14:creationId xmlns:p14="http://schemas.microsoft.com/office/powerpoint/2010/main" val="2291258098"/>
      </p:ext>
    </p:extLst>
  </p:cSld>
  <p:clrMapOvr>
    <a:masterClrMapping/>
  </p:clrMapOvr>
  <p:transition advTm="1023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4.03358E-6 0.10139 L -0.3487 -0.48542 " pathEditMode="relative" rAng="0" ptsTypes="AA">
                                      <p:cBhvr>
                                        <p:cTn id="6" dur="1000" fill="hold"/>
                                        <p:tgtEl>
                                          <p:spTgt spid="17447"/>
                                        </p:tgtEl>
                                        <p:attrNameLst>
                                          <p:attrName>ppt_x</p:attrName>
                                          <p:attrName>ppt_y</p:attrName>
                                        </p:attrNameLst>
                                      </p:cBhvr>
                                      <p:rCtr x="-17441" y="-29352"/>
                                    </p:animMotion>
                                  </p:childTnLst>
                                </p:cTn>
                              </p:par>
                            </p:childTnLst>
                          </p:cTn>
                        </p:par>
                        <p:par>
                          <p:cTn id="7" fill="hold">
                            <p:stCondLst>
                              <p:cond delay="1000"/>
                            </p:stCondLst>
                            <p:childTnLst>
                              <p:par>
                                <p:cTn id="8" presetID="26" presetClass="emph" presetSubtype="0" fill="hold" nodeType="afterEffect">
                                  <p:stCondLst>
                                    <p:cond delay="0"/>
                                  </p:stCondLst>
                                  <p:childTnLst>
                                    <p:animEffect transition="out" filter="fade">
                                      <p:cBhvr>
                                        <p:cTn id="9" dur="200" tmFilter="0, 0; .2, .5; .8, .5; 1, 0"/>
                                        <p:tgtEl>
                                          <p:spTgt spid="17447"/>
                                        </p:tgtEl>
                                      </p:cBhvr>
                                    </p:animEffect>
                                    <p:animScale>
                                      <p:cBhvr>
                                        <p:cTn id="10" dur="100" autoRev="1" fill="hold"/>
                                        <p:tgtEl>
                                          <p:spTgt spid="17447"/>
                                        </p:tgtEl>
                                      </p:cBhvr>
                                      <p:by x="105000" y="105000"/>
                                    </p:animScale>
                                  </p:childTnLst>
                                  <p:subTnLst>
                                    <p:audio>
                                      <p:cMediaNode>
                                        <p:cTn display="0" masterRel="sameClick">
                                          <p:stCondLst>
                                            <p:cond evt="begin" delay="0">
                                              <p:tn val="8"/>
                                            </p:cond>
                                          </p:stCondLst>
                                          <p:endCondLst>
                                            <p:cond evt="onStopAudio" delay="0">
                                              <p:tgtEl>
                                                <p:sldTgt/>
                                              </p:tgtEl>
                                            </p:cond>
                                          </p:endCondLst>
                                        </p:cTn>
                                        <p:tgtEl>
                                          <p:sndTgt r:embed="rId2" name="click.wav"/>
                                        </p:tgtEl>
                                      </p:cMediaNode>
                                    </p:audio>
                                  </p:subTnLst>
                                </p:cTn>
                              </p:par>
                              <p:par>
                                <p:cTn id="11" presetID="26" presetClass="emph" presetSubtype="0" fill="hold" grpId="0" nodeType="withEffect">
                                  <p:stCondLst>
                                    <p:cond delay="0"/>
                                  </p:stCondLst>
                                  <p:childTnLst>
                                    <p:animEffect transition="out" filter="fade">
                                      <p:cBhvr>
                                        <p:cTn id="12" dur="500" tmFilter="0, 0; .2, .5; .8, .5; 1, 0"/>
                                        <p:tgtEl>
                                          <p:spTgt spid="17424"/>
                                        </p:tgtEl>
                                      </p:cBhvr>
                                    </p:animEffect>
                                    <p:animScale>
                                      <p:cBhvr>
                                        <p:cTn id="13" dur="250" autoRev="1" fill="hold"/>
                                        <p:tgtEl>
                                          <p:spTgt spid="17424"/>
                                        </p:tgtEl>
                                      </p:cBhvr>
                                      <p:by x="105000" y="105000"/>
                                    </p:animScale>
                                  </p:childTnLst>
                                </p:cTn>
                              </p:par>
                              <p:par>
                                <p:cTn id="14" presetID="10" presetClass="entr" presetSubtype="0" fill="hold" nodeType="withEffect">
                                  <p:stCondLst>
                                    <p:cond delay="0"/>
                                  </p:stCondLst>
                                  <p:childTnLst>
                                    <p:set>
                                      <p:cBhvr>
                                        <p:cTn id="15" dur="1" fill="hold">
                                          <p:stCondLst>
                                            <p:cond delay="0"/>
                                          </p:stCondLst>
                                        </p:cTn>
                                        <p:tgtEl>
                                          <p:spTgt spid="17444"/>
                                        </p:tgtEl>
                                        <p:attrNameLst>
                                          <p:attrName>style.visibility</p:attrName>
                                        </p:attrNameLst>
                                      </p:cBhvr>
                                      <p:to>
                                        <p:strVal val="visible"/>
                                      </p:to>
                                    </p:set>
                                    <p:anim calcmode="lin" valueType="num">
                                      <p:cBhvr>
                                        <p:cTn id="16" dur="300" fill="hold"/>
                                        <p:tgtEl>
                                          <p:spTgt spid="17444"/>
                                        </p:tgtEl>
                                        <p:attrNameLst>
                                          <p:attrName>ppt_w</p:attrName>
                                        </p:attrNameLst>
                                      </p:cBhvr>
                                      <p:tavLst>
                                        <p:tav tm="0">
                                          <p:val>
                                            <p:fltVal val="0"/>
                                          </p:val>
                                        </p:tav>
                                        <p:tav tm="100000">
                                          <p:val>
                                            <p:strVal val="#ppt_w"/>
                                          </p:val>
                                        </p:tav>
                                      </p:tavLst>
                                    </p:anim>
                                    <p:anim calcmode="lin" valueType="num">
                                      <p:cBhvr>
                                        <p:cTn id="17" dur="300" fill="hold"/>
                                        <p:tgtEl>
                                          <p:spTgt spid="17444"/>
                                        </p:tgtEl>
                                        <p:attrNameLst>
                                          <p:attrName>ppt_h</p:attrName>
                                        </p:attrNameLst>
                                      </p:cBhvr>
                                      <p:tavLst>
                                        <p:tav tm="0">
                                          <p:val>
                                            <p:fltVal val="0"/>
                                          </p:val>
                                        </p:tav>
                                        <p:tav tm="100000">
                                          <p:val>
                                            <p:strVal val="#ppt_h"/>
                                          </p:val>
                                        </p:tav>
                                      </p:tavLst>
                                    </p:anim>
                                    <p:animEffect transition="in" filter="fade">
                                      <p:cBhvr>
                                        <p:cTn id="18" dur="300"/>
                                        <p:tgtEl>
                                          <p:spTgt spid="17444"/>
                                        </p:tgtEl>
                                      </p:cBhvr>
                                    </p:animEffect>
                                  </p:childTnLst>
                                </p:cTn>
                              </p:par>
                              <p:par>
                                <p:cTn id="19" presetID="10" presetClass="exit" presetSubtype="0" fill="hold" nodeType="withEffect">
                                  <p:stCondLst>
                                    <p:cond delay="0"/>
                                  </p:stCondLst>
                                  <p:childTnLst>
                                    <p:anim calcmode="lin" valueType="num">
                                      <p:cBhvr>
                                        <p:cTn id="20" dur="300"/>
                                        <p:tgtEl>
                                          <p:spTgt spid="17434"/>
                                        </p:tgtEl>
                                        <p:attrNameLst>
                                          <p:attrName>ppt_w</p:attrName>
                                        </p:attrNameLst>
                                      </p:cBhvr>
                                      <p:tavLst>
                                        <p:tav tm="0">
                                          <p:val>
                                            <p:strVal val="ppt_w"/>
                                          </p:val>
                                        </p:tav>
                                        <p:tav tm="100000">
                                          <p:val>
                                            <p:fltVal val="0"/>
                                          </p:val>
                                        </p:tav>
                                      </p:tavLst>
                                    </p:anim>
                                    <p:anim calcmode="lin" valueType="num">
                                      <p:cBhvr>
                                        <p:cTn id="21" dur="300"/>
                                        <p:tgtEl>
                                          <p:spTgt spid="17434"/>
                                        </p:tgtEl>
                                        <p:attrNameLst>
                                          <p:attrName>ppt_h</p:attrName>
                                        </p:attrNameLst>
                                      </p:cBhvr>
                                      <p:tavLst>
                                        <p:tav tm="0">
                                          <p:val>
                                            <p:strVal val="ppt_h"/>
                                          </p:val>
                                        </p:tav>
                                        <p:tav tm="100000">
                                          <p:val>
                                            <p:fltVal val="0"/>
                                          </p:val>
                                        </p:tav>
                                      </p:tavLst>
                                    </p:anim>
                                    <p:animEffect transition="out" filter="fade">
                                      <p:cBhvr>
                                        <p:cTn id="22" dur="300"/>
                                        <p:tgtEl>
                                          <p:spTgt spid="17434"/>
                                        </p:tgtEl>
                                      </p:cBhvr>
                                    </p:animEffect>
                                    <p:set>
                                      <p:cBhvr>
                                        <p:cTn id="23" dur="1" fill="hold">
                                          <p:stCondLst>
                                            <p:cond delay="299"/>
                                          </p:stCondLst>
                                        </p:cTn>
                                        <p:tgtEl>
                                          <p:spTgt spid="17434"/>
                                        </p:tgtEl>
                                        <p:attrNameLst>
                                          <p:attrName>style.visibility</p:attrName>
                                        </p:attrNameLst>
                                      </p:cBhvr>
                                      <p:to>
                                        <p:strVal val="hidden"/>
                                      </p:to>
                                    </p:set>
                                  </p:childTnLst>
                                </p:cTn>
                              </p:par>
                            </p:childTnLst>
                          </p:cTn>
                        </p:par>
                        <p:par>
                          <p:cTn id="24" fill="hold">
                            <p:stCondLst>
                              <p:cond delay="1500"/>
                            </p:stCondLst>
                            <p:childTnLst>
                              <p:par>
                                <p:cTn id="25" presetID="2" presetClass="exit" presetSubtype="4" fill="hold" nodeType="afterEffect">
                                  <p:stCondLst>
                                    <p:cond delay="0"/>
                                  </p:stCondLst>
                                  <p:childTnLst>
                                    <p:anim calcmode="lin" valueType="num">
                                      <p:cBhvr additive="base">
                                        <p:cTn id="26" dur="1000"/>
                                        <p:tgtEl>
                                          <p:spTgt spid="17447"/>
                                        </p:tgtEl>
                                        <p:attrNameLst>
                                          <p:attrName>ppt_x</p:attrName>
                                        </p:attrNameLst>
                                      </p:cBhvr>
                                      <p:tavLst>
                                        <p:tav tm="0">
                                          <p:val>
                                            <p:strVal val="ppt_x"/>
                                          </p:val>
                                        </p:tav>
                                        <p:tav tm="100000">
                                          <p:val>
                                            <p:strVal val="ppt_x"/>
                                          </p:val>
                                        </p:tav>
                                      </p:tavLst>
                                    </p:anim>
                                    <p:anim calcmode="lin" valueType="num">
                                      <p:cBhvr additive="base">
                                        <p:cTn id="27" dur="1000"/>
                                        <p:tgtEl>
                                          <p:spTgt spid="17447"/>
                                        </p:tgtEl>
                                        <p:attrNameLst>
                                          <p:attrName>ppt_y</p:attrName>
                                        </p:attrNameLst>
                                      </p:cBhvr>
                                      <p:tavLst>
                                        <p:tav tm="0">
                                          <p:val>
                                            <p:strVal val="ppt_y"/>
                                          </p:val>
                                        </p:tav>
                                        <p:tav tm="100000">
                                          <p:val>
                                            <p:strVal val="1+ppt_h/2"/>
                                          </p:val>
                                        </p:tav>
                                      </p:tavLst>
                                    </p:anim>
                                    <p:set>
                                      <p:cBhvr>
                                        <p:cTn id="28" dur="1" fill="hold">
                                          <p:stCondLst>
                                            <p:cond delay="999"/>
                                          </p:stCondLst>
                                        </p:cTn>
                                        <p:tgtEl>
                                          <p:spTgt spid="17447"/>
                                        </p:tgtEl>
                                        <p:attrNameLst>
                                          <p:attrName>style.visibility</p:attrName>
                                        </p:attrNameLst>
                                      </p:cBhvr>
                                      <p:to>
                                        <p:strVal val="hidden"/>
                                      </p:to>
                                    </p:set>
                                  </p:childTnLst>
                                </p:cTn>
                              </p:par>
                            </p:childTnLst>
                          </p:cTn>
                        </p:par>
                        <p:par>
                          <p:cTn id="29" fill="hold">
                            <p:stCondLst>
                              <p:cond delay="2500"/>
                            </p:stCondLst>
                            <p:childTnLst>
                              <p:par>
                                <p:cTn id="30" presetID="12" presetClass="entr" presetSubtype="2" fill="hold" grpId="0" nodeType="afterEffect">
                                  <p:stCondLst>
                                    <p:cond delay="0"/>
                                  </p:stCondLst>
                                  <p:childTnLst>
                                    <p:set>
                                      <p:cBhvr>
                                        <p:cTn id="31" dur="1" fill="hold">
                                          <p:stCondLst>
                                            <p:cond delay="0"/>
                                          </p:stCondLst>
                                        </p:cTn>
                                        <p:tgtEl>
                                          <p:spTgt spid="17413"/>
                                        </p:tgtEl>
                                        <p:attrNameLst>
                                          <p:attrName>style.visibility</p:attrName>
                                        </p:attrNameLst>
                                      </p:cBhvr>
                                      <p:to>
                                        <p:strVal val="visible"/>
                                      </p:to>
                                    </p:set>
                                    <p:anim calcmode="lin" valueType="num">
                                      <p:cBhvr additive="base">
                                        <p:cTn id="32" dur="300"/>
                                        <p:tgtEl>
                                          <p:spTgt spid="17413"/>
                                        </p:tgtEl>
                                        <p:attrNameLst>
                                          <p:attrName>ppt_x</p:attrName>
                                        </p:attrNameLst>
                                      </p:cBhvr>
                                      <p:tavLst>
                                        <p:tav tm="0">
                                          <p:val>
                                            <p:strVal val="#ppt_x+#ppt_w*1.125000"/>
                                          </p:val>
                                        </p:tav>
                                        <p:tav tm="100000">
                                          <p:val>
                                            <p:strVal val="#ppt_x"/>
                                          </p:val>
                                        </p:tav>
                                      </p:tavLst>
                                    </p:anim>
                                    <p:animEffect transition="in" filter="wipe(left)">
                                      <p:cBhvr>
                                        <p:cTn id="33" dur="300"/>
                                        <p:tgtEl>
                                          <p:spTgt spid="17413"/>
                                        </p:tgtEl>
                                      </p:cBhvr>
                                    </p:animEffect>
                                  </p:childTnLst>
                                </p:cTn>
                              </p:par>
                            </p:childTnLst>
                          </p:cTn>
                        </p:par>
                        <p:par>
                          <p:cTn id="34" fill="hold">
                            <p:stCondLst>
                              <p:cond delay="3000"/>
                            </p:stCondLst>
                            <p:childTnLst>
                              <p:par>
                                <p:cTn id="35" presetID="22" presetClass="entr" presetSubtype="1" fill="hold" nodeType="afterEffect">
                                  <p:stCondLst>
                                    <p:cond delay="0"/>
                                  </p:stCondLst>
                                  <p:childTnLst>
                                    <p:set>
                                      <p:cBhvr>
                                        <p:cTn id="36" dur="1" fill="hold">
                                          <p:stCondLst>
                                            <p:cond delay="0"/>
                                          </p:stCondLst>
                                        </p:cTn>
                                        <p:tgtEl>
                                          <p:spTgt spid="17422"/>
                                        </p:tgtEl>
                                        <p:attrNameLst>
                                          <p:attrName>style.visibility</p:attrName>
                                        </p:attrNameLst>
                                      </p:cBhvr>
                                      <p:to>
                                        <p:strVal val="visible"/>
                                      </p:to>
                                    </p:set>
                                    <p:animEffect transition="in" filter="wipe(up)">
                                      <p:cBhvr>
                                        <p:cTn id="37" dur="500"/>
                                        <p:tgtEl>
                                          <p:spTgt spid="17422"/>
                                        </p:tgtEl>
                                      </p:cBhvr>
                                    </p:animEffect>
                                  </p:childTnLst>
                                </p:cTn>
                              </p:par>
                            </p:childTnLst>
                          </p:cTn>
                        </p:par>
                        <p:par>
                          <p:cTn id="38" fill="hold">
                            <p:stCondLst>
                              <p:cond delay="3500"/>
                            </p:stCondLst>
                            <p:childTnLst>
                              <p:par>
                                <p:cTn id="39" presetID="56" presetClass="entr" presetSubtype="0" fill="hold" grpId="0" nodeType="afterEffect">
                                  <p:stCondLst>
                                    <p:cond delay="0"/>
                                  </p:stCondLst>
                                  <p:iterate type="lt">
                                    <p:tmPct val="10000"/>
                                  </p:iterate>
                                  <p:childTnLst>
                                    <p:set>
                                      <p:cBhvr>
                                        <p:cTn id="40" dur="1" fill="hold">
                                          <p:stCondLst>
                                            <p:cond delay="0"/>
                                          </p:stCondLst>
                                        </p:cTn>
                                        <p:tgtEl>
                                          <p:spTgt spid="17443"/>
                                        </p:tgtEl>
                                        <p:attrNameLst>
                                          <p:attrName>style.visibility</p:attrName>
                                        </p:attrNameLst>
                                      </p:cBhvr>
                                      <p:to>
                                        <p:strVal val="visible"/>
                                      </p:to>
                                    </p:set>
                                    <p:anim by="(-#ppt_w*2)" calcmode="lin" valueType="num">
                                      <p:cBhvr rctx="PPT">
                                        <p:cTn id="41" dur="250" autoRev="1" fill="hold">
                                          <p:stCondLst>
                                            <p:cond delay="0"/>
                                          </p:stCondLst>
                                        </p:cTn>
                                        <p:tgtEl>
                                          <p:spTgt spid="17443"/>
                                        </p:tgtEl>
                                        <p:attrNameLst>
                                          <p:attrName>ppt_w</p:attrName>
                                        </p:attrNameLst>
                                      </p:cBhvr>
                                    </p:anim>
                                    <p:anim by="(#ppt_w*0.50)" calcmode="lin" valueType="num">
                                      <p:cBhvr>
                                        <p:cTn id="42" dur="250" decel="50000" autoRev="1" fill="hold">
                                          <p:stCondLst>
                                            <p:cond delay="0"/>
                                          </p:stCondLst>
                                        </p:cTn>
                                        <p:tgtEl>
                                          <p:spTgt spid="17443"/>
                                        </p:tgtEl>
                                        <p:attrNameLst>
                                          <p:attrName>ppt_x</p:attrName>
                                        </p:attrNameLst>
                                      </p:cBhvr>
                                    </p:anim>
                                    <p:anim from="(-#ppt_h/2)" to="(#ppt_y)" calcmode="lin" valueType="num">
                                      <p:cBhvr>
                                        <p:cTn id="43" dur="500" fill="hold">
                                          <p:stCondLst>
                                            <p:cond delay="0"/>
                                          </p:stCondLst>
                                        </p:cTn>
                                        <p:tgtEl>
                                          <p:spTgt spid="17443"/>
                                        </p:tgtEl>
                                        <p:attrNameLst>
                                          <p:attrName>ppt_y</p:attrName>
                                        </p:attrNameLst>
                                      </p:cBhvr>
                                    </p:anim>
                                    <p:animRot by="21600000">
                                      <p:cBhvr>
                                        <p:cTn id="44" dur="500" fill="hold">
                                          <p:stCondLst>
                                            <p:cond delay="0"/>
                                          </p:stCondLst>
                                        </p:cTn>
                                        <p:tgtEl>
                                          <p:spTgt spid="1744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nimBg="1"/>
      <p:bldP spid="17424" grpId="0" autoUpdateAnimBg="0"/>
      <p:bldP spid="17443"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00DFD37-817D-A6EE-2CD6-D00EC401097C}"/>
              </a:ext>
            </a:extLst>
          </p:cNvPr>
          <p:cNvSpPr/>
          <p:nvPr/>
        </p:nvSpPr>
        <p:spPr>
          <a:xfrm>
            <a:off x="427892" y="790248"/>
            <a:ext cx="8288216" cy="4013663"/>
          </a:xfrm>
          <a:prstGeom prst="rect">
            <a:avLst/>
          </a:prstGeom>
        </p:spPr>
        <p:txBody>
          <a:bodyPr wrap="square">
            <a:spAutoFit/>
          </a:bodyPr>
          <a:lstStyle/>
          <a:p>
            <a:pPr algn="just">
              <a:spcBef>
                <a:spcPts val="1125"/>
              </a:spcBef>
            </a:pPr>
            <a:r>
              <a:rPr lang="zh-CN" altLang="en-US" sz="2699" dirty="0">
                <a:solidFill>
                  <a:schemeClr val="accent2"/>
                </a:solidFill>
                <a:latin typeface="方正大黑简体" panose="02000000000000000000" pitchFamily="65" charset="-122"/>
                <a:ea typeface="方正大黑简体" panose="02000000000000000000" pitchFamily="65" charset="-122"/>
              </a:rPr>
              <a:t>一、社交电商</a:t>
            </a:r>
            <a:endParaRPr lang="zh-CN" altLang="en-US" sz="2399" dirty="0">
              <a:solidFill>
                <a:schemeClr val="accent2"/>
              </a:solidFill>
              <a:latin typeface="方正大黑简体" panose="02000000000000000000" pitchFamily="65" charset="-122"/>
              <a:ea typeface="方正大黑简体" panose="02000000000000000000" pitchFamily="65" charset="-122"/>
            </a:endParaRPr>
          </a:p>
          <a:p>
            <a:pPr indent="458921" algn="just">
              <a:lnSpc>
                <a:spcPct val="150000"/>
              </a:lnSpc>
              <a:spcBef>
                <a:spcPts val="1125"/>
              </a:spcBef>
            </a:pPr>
            <a:r>
              <a:rPr lang="zh-CN" altLang="en-US" sz="1799" dirty="0">
                <a:solidFill>
                  <a:schemeClr val="accent2"/>
                </a:solidFill>
                <a:latin typeface="+mj-lt"/>
                <a:ea typeface="黑体" panose="02010609060101010101" pitchFamily="49" charset="-122"/>
              </a:rPr>
              <a:t>所谓社交电商，是指将关注、分享、沟通、讨论、互动等社交化的元素应用于电子商务交易过程。与传统电商相比，社交电商是先通过社交激发用户的购买需求，然后促使其实施购物行为；而传统电商是用户先产生强烈的购买需求，再根据需求有目的地购物。</a:t>
            </a:r>
            <a:endParaRPr lang="en-US" altLang="zh-CN" sz="1799" dirty="0">
              <a:solidFill>
                <a:schemeClr val="accent2"/>
              </a:solidFill>
              <a:latin typeface="+mj-lt"/>
              <a:ea typeface="黑体" panose="02010609060101010101" pitchFamily="49" charset="-122"/>
            </a:endParaRPr>
          </a:p>
          <a:p>
            <a:pPr indent="458921" algn="just">
              <a:spcBef>
                <a:spcPts val="750"/>
              </a:spcBef>
            </a:pPr>
            <a:r>
              <a:rPr lang="en-US" altLang="zh-CN" sz="1949" b="1" dirty="0">
                <a:solidFill>
                  <a:schemeClr val="accent2"/>
                </a:solidFill>
                <a:latin typeface="+mj-lt"/>
                <a:ea typeface="黑体" panose="02010609060101010101" pitchFamily="49" charset="-122"/>
              </a:rPr>
              <a:t>1</a:t>
            </a:r>
            <a:r>
              <a:rPr lang="zh-CN" altLang="en-US" sz="1949" b="1" dirty="0">
                <a:solidFill>
                  <a:schemeClr val="accent2"/>
                </a:solidFill>
                <a:latin typeface="+mj-lt"/>
                <a:ea typeface="黑体" panose="02010609060101010101" pitchFamily="49" charset="-122"/>
              </a:rPr>
              <a:t>．拼购型</a:t>
            </a:r>
          </a:p>
          <a:p>
            <a:pPr indent="458921" algn="just">
              <a:lnSpc>
                <a:spcPct val="150000"/>
              </a:lnSpc>
              <a:spcBef>
                <a:spcPts val="750"/>
              </a:spcBef>
            </a:pPr>
            <a:r>
              <a:rPr lang="zh-CN" altLang="en-US" sz="1799" dirty="0">
                <a:solidFill>
                  <a:schemeClr val="accent2"/>
                </a:solidFill>
                <a:latin typeface="+mj-lt"/>
                <a:ea typeface="黑体" panose="02010609060101010101" pitchFamily="49" charset="-122"/>
              </a:rPr>
              <a:t>（</a:t>
            </a:r>
            <a:r>
              <a:rPr lang="en-US" altLang="zh-CN" sz="1799" dirty="0">
                <a:solidFill>
                  <a:schemeClr val="accent2"/>
                </a:solidFill>
                <a:latin typeface="+mj-lt"/>
                <a:ea typeface="黑体" panose="02010609060101010101" pitchFamily="49" charset="-122"/>
              </a:rPr>
              <a:t>1</a:t>
            </a:r>
            <a:r>
              <a:rPr lang="zh-CN" altLang="en-US" sz="1799" dirty="0">
                <a:solidFill>
                  <a:schemeClr val="accent2"/>
                </a:solidFill>
                <a:latin typeface="+mj-lt"/>
                <a:ea typeface="黑体" panose="02010609060101010101" pitchFamily="49" charset="-122"/>
              </a:rPr>
              <a:t>）拼购型社交电商是用户以社交分享的方式进行组团，组团成功后可以享受更大的优惠，这种低价的方式可提升用户参与积极性，让用户主动分享商品，提高商品的曝光率和销量。</a:t>
            </a:r>
          </a:p>
        </p:txBody>
      </p:sp>
    </p:spTree>
    <p:extLst>
      <p:ext uri="{BB962C8B-B14F-4D97-AF65-F5344CB8AC3E}">
        <p14:creationId xmlns:p14="http://schemas.microsoft.com/office/powerpoint/2010/main" val="420896827"/>
      </p:ext>
    </p:extLst>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a:spLocks noChangeArrowheads="1"/>
          </p:cNvSpPr>
          <p:nvPr/>
        </p:nvSpPr>
        <p:spPr bwMode="auto">
          <a:xfrm>
            <a:off x="3365067" y="1528202"/>
            <a:ext cx="4308333" cy="712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lnSpc>
                <a:spcPct val="120000"/>
              </a:lnSpc>
              <a:spcBef>
                <a:spcPct val="0"/>
              </a:spcBef>
              <a:buFontTx/>
              <a:buNone/>
            </a:pPr>
            <a:r>
              <a:rPr lang="zh-CN" altLang="en-US" sz="1799" dirty="0">
                <a:latin typeface="黑体" panose="02010609060101010101" pitchFamily="49" charset="-122"/>
                <a:ea typeface="黑体" panose="02010609060101010101" pitchFamily="49" charset="-122"/>
              </a:rPr>
              <a:t>通过低价诱惑，利用社交流量传播、拉新，用户留存效率较高；</a:t>
            </a:r>
          </a:p>
        </p:txBody>
      </p:sp>
      <p:sp>
        <p:nvSpPr>
          <p:cNvPr id="5" name="Freeform 8"/>
          <p:cNvSpPr/>
          <p:nvPr/>
        </p:nvSpPr>
        <p:spPr bwMode="auto">
          <a:xfrm>
            <a:off x="3030163" y="1682943"/>
            <a:ext cx="203518" cy="234461"/>
          </a:xfrm>
          <a:custGeom>
            <a:avLst/>
            <a:gdLst>
              <a:gd name="T0" fmla="*/ 268949490 w 274"/>
              <a:gd name="T1" fmla="*/ 153778801 h 317"/>
              <a:gd name="T2" fmla="*/ 134475241 w 274"/>
              <a:gd name="T3" fmla="*/ 231641435 h 317"/>
              <a:gd name="T4" fmla="*/ 0 w 274"/>
              <a:gd name="T5" fmla="*/ 308531329 h 317"/>
              <a:gd name="T6" fmla="*/ 0 w 274"/>
              <a:gd name="T7" fmla="*/ 153778801 h 317"/>
              <a:gd name="T8" fmla="*/ 0 w 274"/>
              <a:gd name="T9" fmla="*/ 0 h 317"/>
              <a:gd name="T10" fmla="*/ 134475241 w 274"/>
              <a:gd name="T11" fmla="*/ 76889894 h 317"/>
              <a:gd name="T12" fmla="*/ 268949490 w 274"/>
              <a:gd name="T13" fmla="*/ 153778801 h 3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4" h="317">
                <a:moveTo>
                  <a:pt x="274" y="158"/>
                </a:moveTo>
                <a:lnTo>
                  <a:pt x="137" y="238"/>
                </a:lnTo>
                <a:lnTo>
                  <a:pt x="0" y="317"/>
                </a:lnTo>
                <a:lnTo>
                  <a:pt x="0" y="158"/>
                </a:lnTo>
                <a:lnTo>
                  <a:pt x="0" y="0"/>
                </a:lnTo>
                <a:lnTo>
                  <a:pt x="137" y="79"/>
                </a:lnTo>
                <a:lnTo>
                  <a:pt x="274" y="15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49"/>
          </a:p>
        </p:txBody>
      </p:sp>
      <p:sp>
        <p:nvSpPr>
          <p:cNvPr id="8" name="TextBox 10"/>
          <p:cNvSpPr txBox="1">
            <a:spLocks noChangeArrowheads="1"/>
          </p:cNvSpPr>
          <p:nvPr/>
        </p:nvSpPr>
        <p:spPr bwMode="auto">
          <a:xfrm>
            <a:off x="3384332" y="4011508"/>
            <a:ext cx="3866394" cy="712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lnSpc>
                <a:spcPct val="120000"/>
              </a:lnSpc>
              <a:spcBef>
                <a:spcPct val="0"/>
              </a:spcBef>
              <a:buFontTx/>
              <a:buNone/>
            </a:pPr>
            <a:r>
              <a:rPr lang="zh-CN" altLang="en-US" sz="1799" dirty="0">
                <a:latin typeface="黑体" panose="02010609060101010101" pitchFamily="49" charset="-122"/>
                <a:ea typeface="黑体" panose="02010609060101010101" pitchFamily="49" charset="-122"/>
              </a:rPr>
              <a:t>平台对供应链、商品质量、物流、售后等环节控制力弱。</a:t>
            </a:r>
          </a:p>
        </p:txBody>
      </p:sp>
      <p:sp>
        <p:nvSpPr>
          <p:cNvPr id="9" name="Freeform 8"/>
          <p:cNvSpPr/>
          <p:nvPr/>
        </p:nvSpPr>
        <p:spPr bwMode="auto">
          <a:xfrm>
            <a:off x="3030163" y="4164724"/>
            <a:ext cx="203518" cy="234461"/>
          </a:xfrm>
          <a:custGeom>
            <a:avLst/>
            <a:gdLst>
              <a:gd name="T0" fmla="*/ 268949490 w 274"/>
              <a:gd name="T1" fmla="*/ 153778801 h 317"/>
              <a:gd name="T2" fmla="*/ 134475241 w 274"/>
              <a:gd name="T3" fmla="*/ 231641435 h 317"/>
              <a:gd name="T4" fmla="*/ 0 w 274"/>
              <a:gd name="T5" fmla="*/ 308531329 h 317"/>
              <a:gd name="T6" fmla="*/ 0 w 274"/>
              <a:gd name="T7" fmla="*/ 153778801 h 317"/>
              <a:gd name="T8" fmla="*/ 0 w 274"/>
              <a:gd name="T9" fmla="*/ 0 h 317"/>
              <a:gd name="T10" fmla="*/ 134475241 w 274"/>
              <a:gd name="T11" fmla="*/ 76889894 h 317"/>
              <a:gd name="T12" fmla="*/ 268949490 w 274"/>
              <a:gd name="T13" fmla="*/ 153778801 h 3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4" h="317">
                <a:moveTo>
                  <a:pt x="274" y="158"/>
                </a:moveTo>
                <a:lnTo>
                  <a:pt x="137" y="238"/>
                </a:lnTo>
                <a:lnTo>
                  <a:pt x="0" y="317"/>
                </a:lnTo>
                <a:lnTo>
                  <a:pt x="0" y="158"/>
                </a:lnTo>
                <a:lnTo>
                  <a:pt x="0" y="0"/>
                </a:lnTo>
                <a:lnTo>
                  <a:pt x="137" y="79"/>
                </a:lnTo>
                <a:lnTo>
                  <a:pt x="274" y="15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49"/>
          </a:p>
        </p:txBody>
      </p:sp>
      <p:sp>
        <p:nvSpPr>
          <p:cNvPr id="12" name="TextBox 14"/>
          <p:cNvSpPr txBox="1">
            <a:spLocks noChangeArrowheads="1"/>
          </p:cNvSpPr>
          <p:nvPr/>
        </p:nvSpPr>
        <p:spPr bwMode="auto">
          <a:xfrm>
            <a:off x="4456773" y="2760713"/>
            <a:ext cx="4164095" cy="712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lnSpc>
                <a:spcPct val="120000"/>
              </a:lnSpc>
              <a:spcBef>
                <a:spcPct val="0"/>
              </a:spcBef>
              <a:buFontTx/>
              <a:buNone/>
            </a:pPr>
            <a:r>
              <a:rPr lang="zh-CN" altLang="en-US" sz="1799" dirty="0">
                <a:latin typeface="黑体" panose="02010609060101010101" pitchFamily="49" charset="-122"/>
                <a:ea typeface="黑体" panose="02010609060101010101" pitchFamily="49" charset="-122"/>
              </a:rPr>
              <a:t>厂商直接面向终端消费者，能有效控制成本，实现薄利多销；</a:t>
            </a:r>
          </a:p>
        </p:txBody>
      </p:sp>
      <p:sp>
        <p:nvSpPr>
          <p:cNvPr id="13" name="Freeform 8"/>
          <p:cNvSpPr/>
          <p:nvPr/>
        </p:nvSpPr>
        <p:spPr bwMode="auto">
          <a:xfrm>
            <a:off x="4131061" y="2921880"/>
            <a:ext cx="203517" cy="234462"/>
          </a:xfrm>
          <a:custGeom>
            <a:avLst/>
            <a:gdLst>
              <a:gd name="T0" fmla="*/ 268947509 w 274"/>
              <a:gd name="T1" fmla="*/ 153780279 h 317"/>
              <a:gd name="T2" fmla="*/ 134473754 w 274"/>
              <a:gd name="T3" fmla="*/ 231643162 h 317"/>
              <a:gd name="T4" fmla="*/ 0 w 274"/>
              <a:gd name="T5" fmla="*/ 308533302 h 317"/>
              <a:gd name="T6" fmla="*/ 0 w 274"/>
              <a:gd name="T7" fmla="*/ 153780279 h 317"/>
              <a:gd name="T8" fmla="*/ 0 w 274"/>
              <a:gd name="T9" fmla="*/ 0 h 317"/>
              <a:gd name="T10" fmla="*/ 134473754 w 274"/>
              <a:gd name="T11" fmla="*/ 76890140 h 317"/>
              <a:gd name="T12" fmla="*/ 268947509 w 274"/>
              <a:gd name="T13" fmla="*/ 153780279 h 3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4" h="317">
                <a:moveTo>
                  <a:pt x="274" y="158"/>
                </a:moveTo>
                <a:lnTo>
                  <a:pt x="137" y="238"/>
                </a:lnTo>
                <a:lnTo>
                  <a:pt x="0" y="317"/>
                </a:lnTo>
                <a:lnTo>
                  <a:pt x="0" y="158"/>
                </a:lnTo>
                <a:lnTo>
                  <a:pt x="0" y="0"/>
                </a:lnTo>
                <a:lnTo>
                  <a:pt x="137" y="79"/>
                </a:lnTo>
                <a:lnTo>
                  <a:pt x="274" y="15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49"/>
          </a:p>
        </p:txBody>
      </p:sp>
      <p:grpSp>
        <p:nvGrpSpPr>
          <p:cNvPr id="27" name="组合 26"/>
          <p:cNvGrpSpPr/>
          <p:nvPr/>
        </p:nvGrpSpPr>
        <p:grpSpPr>
          <a:xfrm>
            <a:off x="1732888" y="1189025"/>
            <a:ext cx="1224675" cy="1223485"/>
            <a:chOff x="1096963" y="1272381"/>
            <a:chExt cx="1633538" cy="1631950"/>
          </a:xfrm>
        </p:grpSpPr>
        <p:sp>
          <p:nvSpPr>
            <p:cNvPr id="14" name="Oval 6"/>
            <p:cNvSpPr>
              <a:spLocks noChangeArrowheads="1"/>
            </p:cNvSpPr>
            <p:nvPr/>
          </p:nvSpPr>
          <p:spPr bwMode="auto">
            <a:xfrm>
              <a:off x="1096963" y="1272381"/>
              <a:ext cx="1633538" cy="1631950"/>
            </a:xfrm>
            <a:prstGeom prst="ellipse">
              <a:avLst/>
            </a:prstGeom>
            <a:solidFill>
              <a:srgbClr val="DFDFE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949">
                <a:latin typeface="+mj-lt"/>
                <a:ea typeface="宋体" panose="02010600030101010101" pitchFamily="2" charset="-122"/>
              </a:endParaRPr>
            </a:p>
          </p:txBody>
        </p:sp>
        <p:sp>
          <p:nvSpPr>
            <p:cNvPr id="15" name="Oval 7"/>
            <p:cNvSpPr>
              <a:spLocks noChangeArrowheads="1"/>
            </p:cNvSpPr>
            <p:nvPr/>
          </p:nvSpPr>
          <p:spPr bwMode="auto">
            <a:xfrm>
              <a:off x="1233488" y="1408906"/>
              <a:ext cx="1360488" cy="13589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949">
                <a:latin typeface="+mj-lt"/>
                <a:ea typeface="宋体" panose="02010600030101010101" pitchFamily="2" charset="-122"/>
              </a:endParaRPr>
            </a:p>
          </p:txBody>
        </p:sp>
        <p:sp>
          <p:nvSpPr>
            <p:cNvPr id="16" name="TextBox 18"/>
            <p:cNvSpPr txBox="1">
              <a:spLocks noChangeArrowheads="1"/>
            </p:cNvSpPr>
            <p:nvPr/>
          </p:nvSpPr>
          <p:spPr bwMode="auto">
            <a:xfrm>
              <a:off x="1139826" y="1723658"/>
              <a:ext cx="1498600" cy="80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299" b="1" dirty="0">
                  <a:solidFill>
                    <a:srgbClr val="FFFFFF"/>
                  </a:solidFill>
                  <a:latin typeface="+mj-lt"/>
                </a:rPr>
                <a:t>1</a:t>
              </a:r>
            </a:p>
          </p:txBody>
        </p:sp>
      </p:grpSp>
      <p:grpSp>
        <p:nvGrpSpPr>
          <p:cNvPr id="29" name="组合 28"/>
          <p:cNvGrpSpPr/>
          <p:nvPr/>
        </p:nvGrpSpPr>
        <p:grpSpPr>
          <a:xfrm>
            <a:off x="1732888" y="3669616"/>
            <a:ext cx="1224675" cy="1223485"/>
            <a:chOff x="1096963" y="4581128"/>
            <a:chExt cx="1633538" cy="1631950"/>
          </a:xfrm>
        </p:grpSpPr>
        <p:sp>
          <p:nvSpPr>
            <p:cNvPr id="17" name="Oval 6"/>
            <p:cNvSpPr>
              <a:spLocks noChangeArrowheads="1"/>
            </p:cNvSpPr>
            <p:nvPr/>
          </p:nvSpPr>
          <p:spPr bwMode="auto">
            <a:xfrm>
              <a:off x="1096963" y="4581128"/>
              <a:ext cx="1633538" cy="1631950"/>
            </a:xfrm>
            <a:prstGeom prst="ellipse">
              <a:avLst/>
            </a:prstGeom>
            <a:solidFill>
              <a:srgbClr val="DFDFE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949">
                <a:latin typeface="+mj-lt"/>
                <a:ea typeface="宋体" panose="02010600030101010101" pitchFamily="2" charset="-122"/>
              </a:endParaRPr>
            </a:p>
          </p:txBody>
        </p:sp>
        <p:sp>
          <p:nvSpPr>
            <p:cNvPr id="18" name="Oval 7"/>
            <p:cNvSpPr>
              <a:spLocks noChangeArrowheads="1"/>
            </p:cNvSpPr>
            <p:nvPr/>
          </p:nvSpPr>
          <p:spPr bwMode="auto">
            <a:xfrm>
              <a:off x="1233488" y="4717653"/>
              <a:ext cx="1360488" cy="1358900"/>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949">
                <a:latin typeface="+mj-lt"/>
                <a:ea typeface="宋体" panose="02010600030101010101" pitchFamily="2" charset="-122"/>
              </a:endParaRPr>
            </a:p>
          </p:txBody>
        </p:sp>
        <p:sp>
          <p:nvSpPr>
            <p:cNvPr id="19" name="TextBox 21"/>
            <p:cNvSpPr txBox="1">
              <a:spLocks noChangeArrowheads="1"/>
            </p:cNvSpPr>
            <p:nvPr/>
          </p:nvSpPr>
          <p:spPr bwMode="auto">
            <a:xfrm>
              <a:off x="1164432" y="5016797"/>
              <a:ext cx="1498600" cy="80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None/>
              </a:pPr>
              <a:r>
                <a:rPr lang="en-US" altLang="zh-CN" sz="3299" b="1" dirty="0">
                  <a:solidFill>
                    <a:srgbClr val="FFFFFF"/>
                  </a:solidFill>
                  <a:latin typeface="+mj-lt"/>
                </a:rPr>
                <a:t>3</a:t>
              </a:r>
            </a:p>
          </p:txBody>
        </p:sp>
      </p:grpSp>
      <p:grpSp>
        <p:nvGrpSpPr>
          <p:cNvPr id="28" name="组合 27"/>
          <p:cNvGrpSpPr/>
          <p:nvPr/>
        </p:nvGrpSpPr>
        <p:grpSpPr>
          <a:xfrm>
            <a:off x="2833787" y="2427963"/>
            <a:ext cx="1224674" cy="1223485"/>
            <a:chOff x="2565401" y="2924944"/>
            <a:chExt cx="1633537" cy="1631950"/>
          </a:xfrm>
        </p:grpSpPr>
        <p:sp>
          <p:nvSpPr>
            <p:cNvPr id="20" name="Oval 6"/>
            <p:cNvSpPr>
              <a:spLocks noChangeArrowheads="1"/>
            </p:cNvSpPr>
            <p:nvPr/>
          </p:nvSpPr>
          <p:spPr bwMode="auto">
            <a:xfrm>
              <a:off x="2565401" y="2924944"/>
              <a:ext cx="1633537" cy="1631950"/>
            </a:xfrm>
            <a:prstGeom prst="ellipse">
              <a:avLst/>
            </a:prstGeom>
            <a:solidFill>
              <a:srgbClr val="DFDFE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949">
                <a:latin typeface="+mj-lt"/>
                <a:ea typeface="宋体" panose="02010600030101010101" pitchFamily="2" charset="-122"/>
              </a:endParaRPr>
            </a:p>
          </p:txBody>
        </p:sp>
        <p:sp>
          <p:nvSpPr>
            <p:cNvPr id="21" name="Oval 7"/>
            <p:cNvSpPr>
              <a:spLocks noChangeArrowheads="1"/>
            </p:cNvSpPr>
            <p:nvPr/>
          </p:nvSpPr>
          <p:spPr bwMode="auto">
            <a:xfrm>
              <a:off x="2701926" y="3061469"/>
              <a:ext cx="1360487" cy="1358900"/>
            </a:xfrm>
            <a:prstGeom prst="ellipse">
              <a:avLst/>
            </a:prstGeom>
            <a:solidFill>
              <a:srgbClr val="B7D72E"/>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949">
                <a:latin typeface="+mj-lt"/>
                <a:ea typeface="宋体" panose="02010600030101010101" pitchFamily="2" charset="-122"/>
              </a:endParaRPr>
            </a:p>
          </p:txBody>
        </p:sp>
        <p:sp>
          <p:nvSpPr>
            <p:cNvPr id="22" name="TextBox 24"/>
            <p:cNvSpPr txBox="1">
              <a:spLocks noChangeArrowheads="1"/>
            </p:cNvSpPr>
            <p:nvPr/>
          </p:nvSpPr>
          <p:spPr bwMode="auto">
            <a:xfrm>
              <a:off x="2632869" y="3360613"/>
              <a:ext cx="1498600" cy="80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None/>
              </a:pPr>
              <a:r>
                <a:rPr lang="en-US" altLang="zh-CN" sz="3299" b="1" dirty="0">
                  <a:solidFill>
                    <a:srgbClr val="FFFFFF"/>
                  </a:solidFill>
                  <a:latin typeface="+mj-lt"/>
                </a:rPr>
                <a:t>2</a:t>
              </a:r>
            </a:p>
          </p:txBody>
        </p:sp>
      </p:grpSp>
      <p:sp>
        <p:nvSpPr>
          <p:cNvPr id="24" name="文本框 23">
            <a:extLst>
              <a:ext uri="{FF2B5EF4-FFF2-40B4-BE49-F238E27FC236}">
                <a16:creationId xmlns:a16="http://schemas.microsoft.com/office/drawing/2014/main" id="{38C09648-8643-3BDA-8F9D-C934AEDC0277}"/>
              </a:ext>
            </a:extLst>
          </p:cNvPr>
          <p:cNvSpPr txBox="1"/>
          <p:nvPr/>
        </p:nvSpPr>
        <p:spPr>
          <a:xfrm>
            <a:off x="793056" y="759220"/>
            <a:ext cx="1431785" cy="369204"/>
          </a:xfrm>
          <a:prstGeom prst="rect">
            <a:avLst/>
          </a:prstGeom>
          <a:noFill/>
        </p:spPr>
        <p:txBody>
          <a:bodyPr wrap="square">
            <a:spAutoFit/>
          </a:bodyPr>
          <a:lstStyle/>
          <a:p>
            <a:r>
              <a:rPr lang="zh-CN" altLang="en-US" sz="1799" dirty="0">
                <a:solidFill>
                  <a:schemeClr val="accent2"/>
                </a:solidFill>
                <a:latin typeface="+mj-lt"/>
                <a:ea typeface="黑体" panose="02010609060101010101" pitchFamily="49" charset="-122"/>
              </a:rPr>
              <a:t>（</a:t>
            </a:r>
            <a:r>
              <a:rPr lang="zh-CN" altLang="en-US" sz="1799" dirty="0">
                <a:solidFill>
                  <a:schemeClr val="accent2"/>
                </a:solidFill>
                <a:ea typeface="黑体" panose="02010609060101010101" pitchFamily="49" charset="-122"/>
                <a:cs typeface="Arial" panose="020B0604020202020204" pitchFamily="34" charset="0"/>
              </a:rPr>
              <a:t>2</a:t>
            </a:r>
            <a:r>
              <a:rPr lang="zh-CN" altLang="en-US" sz="1799" dirty="0">
                <a:solidFill>
                  <a:schemeClr val="accent2"/>
                </a:solidFill>
                <a:latin typeface="+mj-lt"/>
                <a:ea typeface="黑体" panose="02010609060101010101" pitchFamily="49" charset="-122"/>
              </a:rPr>
              <a:t>）特点</a:t>
            </a:r>
            <a:r>
              <a:rPr lang="zh-CN" altLang="en-US" sz="1349" dirty="0">
                <a:solidFill>
                  <a:schemeClr val="accent2"/>
                </a:solidFill>
              </a:rPr>
              <a: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down)">
                                      <p:cBhvr>
                                        <p:cTn id="11" dur="580">
                                          <p:stCondLst>
                                            <p:cond delay="0"/>
                                          </p:stCondLst>
                                        </p:cTn>
                                        <p:tgtEl>
                                          <p:spTgt spid="27"/>
                                        </p:tgtEl>
                                      </p:cBhvr>
                                    </p:animEffect>
                                    <p:anim calcmode="lin" valueType="num">
                                      <p:cBhvr>
                                        <p:cTn id="12"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7" dur="26">
                                          <p:stCondLst>
                                            <p:cond delay="650"/>
                                          </p:stCondLst>
                                        </p:cTn>
                                        <p:tgtEl>
                                          <p:spTgt spid="27"/>
                                        </p:tgtEl>
                                      </p:cBhvr>
                                      <p:to x="100000" y="60000"/>
                                    </p:animScale>
                                    <p:animScale>
                                      <p:cBhvr>
                                        <p:cTn id="18" dur="166" decel="50000">
                                          <p:stCondLst>
                                            <p:cond delay="676"/>
                                          </p:stCondLst>
                                        </p:cTn>
                                        <p:tgtEl>
                                          <p:spTgt spid="27"/>
                                        </p:tgtEl>
                                      </p:cBhvr>
                                      <p:to x="100000" y="100000"/>
                                    </p:animScale>
                                    <p:animScale>
                                      <p:cBhvr>
                                        <p:cTn id="19" dur="26">
                                          <p:stCondLst>
                                            <p:cond delay="1312"/>
                                          </p:stCondLst>
                                        </p:cTn>
                                        <p:tgtEl>
                                          <p:spTgt spid="27"/>
                                        </p:tgtEl>
                                      </p:cBhvr>
                                      <p:to x="100000" y="80000"/>
                                    </p:animScale>
                                    <p:animScale>
                                      <p:cBhvr>
                                        <p:cTn id="20" dur="166" decel="50000">
                                          <p:stCondLst>
                                            <p:cond delay="1338"/>
                                          </p:stCondLst>
                                        </p:cTn>
                                        <p:tgtEl>
                                          <p:spTgt spid="27"/>
                                        </p:tgtEl>
                                      </p:cBhvr>
                                      <p:to x="100000" y="100000"/>
                                    </p:animScale>
                                    <p:animScale>
                                      <p:cBhvr>
                                        <p:cTn id="21" dur="26">
                                          <p:stCondLst>
                                            <p:cond delay="1642"/>
                                          </p:stCondLst>
                                        </p:cTn>
                                        <p:tgtEl>
                                          <p:spTgt spid="27"/>
                                        </p:tgtEl>
                                      </p:cBhvr>
                                      <p:to x="100000" y="90000"/>
                                    </p:animScale>
                                    <p:animScale>
                                      <p:cBhvr>
                                        <p:cTn id="22" dur="166" decel="50000">
                                          <p:stCondLst>
                                            <p:cond delay="1668"/>
                                          </p:stCondLst>
                                        </p:cTn>
                                        <p:tgtEl>
                                          <p:spTgt spid="27"/>
                                        </p:tgtEl>
                                      </p:cBhvr>
                                      <p:to x="100000" y="100000"/>
                                    </p:animScale>
                                    <p:animScale>
                                      <p:cBhvr>
                                        <p:cTn id="23" dur="26">
                                          <p:stCondLst>
                                            <p:cond delay="1808"/>
                                          </p:stCondLst>
                                        </p:cTn>
                                        <p:tgtEl>
                                          <p:spTgt spid="27"/>
                                        </p:tgtEl>
                                      </p:cBhvr>
                                      <p:to x="100000" y="95000"/>
                                    </p:animScale>
                                    <p:animScale>
                                      <p:cBhvr>
                                        <p:cTn id="24" dur="166" decel="50000">
                                          <p:stCondLst>
                                            <p:cond delay="1834"/>
                                          </p:stCondLst>
                                        </p:cTn>
                                        <p:tgtEl>
                                          <p:spTgt spid="27"/>
                                        </p:tgtEl>
                                      </p:cBhvr>
                                      <p:to x="100000" y="100000"/>
                                    </p:animScale>
                                  </p:childTnLst>
                                </p:cTn>
                              </p:par>
                            </p:childTnLst>
                          </p:cTn>
                        </p:par>
                        <p:par>
                          <p:cTn id="25" fill="hold">
                            <p:stCondLst>
                              <p:cond delay="2500"/>
                            </p:stCondLst>
                            <p:childTnLst>
                              <p:par>
                                <p:cTn id="26" presetID="1"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childTnLst>
                                </p:cTn>
                              </p:par>
                              <p:par>
                                <p:cTn id="28" presetID="63" presetClass="path" presetSubtype="0" accel="50000" decel="50000" fill="hold" grpId="1" nodeType="withEffect">
                                  <p:stCondLst>
                                    <p:cond delay="0"/>
                                  </p:stCondLst>
                                  <p:childTnLst>
                                    <p:animMotion origin="layout" path="M -4.35767E-6 4.07407E-6 L -0.07458 4.07407E-6 " pathEditMode="relative" rAng="0" ptsTypes="AA">
                                      <p:cBhvr>
                                        <p:cTn id="29" dur="500" spd="-99800" fill="hold"/>
                                        <p:tgtEl>
                                          <p:spTgt spid="5"/>
                                        </p:tgtEl>
                                        <p:attrNameLst>
                                          <p:attrName>ppt_x</p:attrName>
                                          <p:attrName>ppt_y</p:attrName>
                                        </p:attrNameLst>
                                      </p:cBhvr>
                                      <p:rCtr x="-3736" y="0"/>
                                    </p:animMotion>
                                  </p:childTnLst>
                                </p:cTn>
                              </p:par>
                              <p:par>
                                <p:cTn id="30" presetID="22" presetClass="entr" presetSubtype="1"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up)">
                                      <p:cBhvr>
                                        <p:cTn id="32" dur="500"/>
                                        <p:tgtEl>
                                          <p:spTgt spid="4"/>
                                        </p:tgtEl>
                                      </p:cBhvr>
                                    </p:animEffect>
                                  </p:childTnLst>
                                </p:cTn>
                              </p:par>
                            </p:childTnLst>
                          </p:cTn>
                        </p:par>
                        <p:par>
                          <p:cTn id="33" fill="hold">
                            <p:stCondLst>
                              <p:cond delay="3000"/>
                            </p:stCondLst>
                            <p:childTnLst>
                              <p:par>
                                <p:cTn id="34" presetID="26" presetClass="entr" presetSubtype="0"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down)">
                                      <p:cBhvr>
                                        <p:cTn id="36" dur="580">
                                          <p:stCondLst>
                                            <p:cond delay="0"/>
                                          </p:stCondLst>
                                        </p:cTn>
                                        <p:tgtEl>
                                          <p:spTgt spid="28"/>
                                        </p:tgtEl>
                                      </p:cBhvr>
                                    </p:animEffect>
                                    <p:anim calcmode="lin" valueType="num">
                                      <p:cBhvr>
                                        <p:cTn id="37"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42" dur="26">
                                          <p:stCondLst>
                                            <p:cond delay="650"/>
                                          </p:stCondLst>
                                        </p:cTn>
                                        <p:tgtEl>
                                          <p:spTgt spid="28"/>
                                        </p:tgtEl>
                                      </p:cBhvr>
                                      <p:to x="100000" y="60000"/>
                                    </p:animScale>
                                    <p:animScale>
                                      <p:cBhvr>
                                        <p:cTn id="43" dur="166" decel="50000">
                                          <p:stCondLst>
                                            <p:cond delay="676"/>
                                          </p:stCondLst>
                                        </p:cTn>
                                        <p:tgtEl>
                                          <p:spTgt spid="28"/>
                                        </p:tgtEl>
                                      </p:cBhvr>
                                      <p:to x="100000" y="100000"/>
                                    </p:animScale>
                                    <p:animScale>
                                      <p:cBhvr>
                                        <p:cTn id="44" dur="26">
                                          <p:stCondLst>
                                            <p:cond delay="1312"/>
                                          </p:stCondLst>
                                        </p:cTn>
                                        <p:tgtEl>
                                          <p:spTgt spid="28"/>
                                        </p:tgtEl>
                                      </p:cBhvr>
                                      <p:to x="100000" y="80000"/>
                                    </p:animScale>
                                    <p:animScale>
                                      <p:cBhvr>
                                        <p:cTn id="45" dur="166" decel="50000">
                                          <p:stCondLst>
                                            <p:cond delay="1338"/>
                                          </p:stCondLst>
                                        </p:cTn>
                                        <p:tgtEl>
                                          <p:spTgt spid="28"/>
                                        </p:tgtEl>
                                      </p:cBhvr>
                                      <p:to x="100000" y="100000"/>
                                    </p:animScale>
                                    <p:animScale>
                                      <p:cBhvr>
                                        <p:cTn id="46" dur="26">
                                          <p:stCondLst>
                                            <p:cond delay="1642"/>
                                          </p:stCondLst>
                                        </p:cTn>
                                        <p:tgtEl>
                                          <p:spTgt spid="28"/>
                                        </p:tgtEl>
                                      </p:cBhvr>
                                      <p:to x="100000" y="90000"/>
                                    </p:animScale>
                                    <p:animScale>
                                      <p:cBhvr>
                                        <p:cTn id="47" dur="166" decel="50000">
                                          <p:stCondLst>
                                            <p:cond delay="1668"/>
                                          </p:stCondLst>
                                        </p:cTn>
                                        <p:tgtEl>
                                          <p:spTgt spid="28"/>
                                        </p:tgtEl>
                                      </p:cBhvr>
                                      <p:to x="100000" y="100000"/>
                                    </p:animScale>
                                    <p:animScale>
                                      <p:cBhvr>
                                        <p:cTn id="48" dur="26">
                                          <p:stCondLst>
                                            <p:cond delay="1808"/>
                                          </p:stCondLst>
                                        </p:cTn>
                                        <p:tgtEl>
                                          <p:spTgt spid="28"/>
                                        </p:tgtEl>
                                      </p:cBhvr>
                                      <p:to x="100000" y="95000"/>
                                    </p:animScale>
                                    <p:animScale>
                                      <p:cBhvr>
                                        <p:cTn id="49" dur="166" decel="50000">
                                          <p:stCondLst>
                                            <p:cond delay="1834"/>
                                          </p:stCondLst>
                                        </p:cTn>
                                        <p:tgtEl>
                                          <p:spTgt spid="28"/>
                                        </p:tgtEl>
                                      </p:cBhvr>
                                      <p:to x="100000" y="100000"/>
                                    </p:animScale>
                                  </p:childTnLst>
                                </p:cTn>
                              </p:par>
                            </p:childTnLst>
                          </p:cTn>
                        </p:par>
                        <p:par>
                          <p:cTn id="50" fill="hold">
                            <p:stCondLst>
                              <p:cond delay="5000"/>
                            </p:stCondLst>
                            <p:childTnLst>
                              <p:par>
                                <p:cTn id="51" presetID="1" presetClass="entr" presetSubtype="0"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par>
                                <p:cTn id="53" presetID="63" presetClass="path" presetSubtype="0" accel="50000" decel="50000" fill="hold" grpId="1" nodeType="withEffect">
                                  <p:stCondLst>
                                    <p:cond delay="0"/>
                                  </p:stCondLst>
                                  <p:childTnLst>
                                    <p:animMotion origin="layout" path="M -3.64441E-8 1.85185E-6 L -0.07458 1.85185E-6 " pathEditMode="relative" rAng="0" ptsTypes="AA">
                                      <p:cBhvr>
                                        <p:cTn id="54" dur="500" spd="-99800" fill="hold"/>
                                        <p:tgtEl>
                                          <p:spTgt spid="13"/>
                                        </p:tgtEl>
                                        <p:attrNameLst>
                                          <p:attrName>ppt_x</p:attrName>
                                          <p:attrName>ppt_y</p:attrName>
                                        </p:attrNameLst>
                                      </p:cBhvr>
                                      <p:rCtr x="-3736" y="0"/>
                                    </p:animMotion>
                                  </p:childTnLst>
                                </p:cTn>
                              </p:par>
                            </p:childTnLst>
                          </p:cTn>
                        </p:par>
                        <p:par>
                          <p:cTn id="55" fill="hold">
                            <p:stCondLst>
                              <p:cond delay="5500"/>
                            </p:stCondLst>
                            <p:childTnLst>
                              <p:par>
                                <p:cTn id="56" presetID="26" presetClass="entr" presetSubtype="0" fill="hold" nodeType="after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wipe(down)">
                                      <p:cBhvr>
                                        <p:cTn id="58" dur="580">
                                          <p:stCondLst>
                                            <p:cond delay="0"/>
                                          </p:stCondLst>
                                        </p:cTn>
                                        <p:tgtEl>
                                          <p:spTgt spid="29"/>
                                        </p:tgtEl>
                                      </p:cBhvr>
                                    </p:animEffect>
                                    <p:anim calcmode="lin" valueType="num">
                                      <p:cBhvr>
                                        <p:cTn id="59"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64" dur="26">
                                          <p:stCondLst>
                                            <p:cond delay="650"/>
                                          </p:stCondLst>
                                        </p:cTn>
                                        <p:tgtEl>
                                          <p:spTgt spid="29"/>
                                        </p:tgtEl>
                                      </p:cBhvr>
                                      <p:to x="100000" y="60000"/>
                                    </p:animScale>
                                    <p:animScale>
                                      <p:cBhvr>
                                        <p:cTn id="65" dur="166" decel="50000">
                                          <p:stCondLst>
                                            <p:cond delay="676"/>
                                          </p:stCondLst>
                                        </p:cTn>
                                        <p:tgtEl>
                                          <p:spTgt spid="29"/>
                                        </p:tgtEl>
                                      </p:cBhvr>
                                      <p:to x="100000" y="100000"/>
                                    </p:animScale>
                                    <p:animScale>
                                      <p:cBhvr>
                                        <p:cTn id="66" dur="26">
                                          <p:stCondLst>
                                            <p:cond delay="1312"/>
                                          </p:stCondLst>
                                        </p:cTn>
                                        <p:tgtEl>
                                          <p:spTgt spid="29"/>
                                        </p:tgtEl>
                                      </p:cBhvr>
                                      <p:to x="100000" y="80000"/>
                                    </p:animScale>
                                    <p:animScale>
                                      <p:cBhvr>
                                        <p:cTn id="67" dur="166" decel="50000">
                                          <p:stCondLst>
                                            <p:cond delay="1338"/>
                                          </p:stCondLst>
                                        </p:cTn>
                                        <p:tgtEl>
                                          <p:spTgt spid="29"/>
                                        </p:tgtEl>
                                      </p:cBhvr>
                                      <p:to x="100000" y="100000"/>
                                    </p:animScale>
                                    <p:animScale>
                                      <p:cBhvr>
                                        <p:cTn id="68" dur="26">
                                          <p:stCondLst>
                                            <p:cond delay="1642"/>
                                          </p:stCondLst>
                                        </p:cTn>
                                        <p:tgtEl>
                                          <p:spTgt spid="29"/>
                                        </p:tgtEl>
                                      </p:cBhvr>
                                      <p:to x="100000" y="90000"/>
                                    </p:animScale>
                                    <p:animScale>
                                      <p:cBhvr>
                                        <p:cTn id="69" dur="166" decel="50000">
                                          <p:stCondLst>
                                            <p:cond delay="1668"/>
                                          </p:stCondLst>
                                        </p:cTn>
                                        <p:tgtEl>
                                          <p:spTgt spid="29"/>
                                        </p:tgtEl>
                                      </p:cBhvr>
                                      <p:to x="100000" y="100000"/>
                                    </p:animScale>
                                    <p:animScale>
                                      <p:cBhvr>
                                        <p:cTn id="70" dur="26">
                                          <p:stCondLst>
                                            <p:cond delay="1808"/>
                                          </p:stCondLst>
                                        </p:cTn>
                                        <p:tgtEl>
                                          <p:spTgt spid="29"/>
                                        </p:tgtEl>
                                      </p:cBhvr>
                                      <p:to x="100000" y="95000"/>
                                    </p:animScale>
                                    <p:animScale>
                                      <p:cBhvr>
                                        <p:cTn id="71" dur="166" decel="50000">
                                          <p:stCondLst>
                                            <p:cond delay="1834"/>
                                          </p:stCondLst>
                                        </p:cTn>
                                        <p:tgtEl>
                                          <p:spTgt spid="29"/>
                                        </p:tgtEl>
                                      </p:cBhvr>
                                      <p:to x="100000" y="100000"/>
                                    </p:animScale>
                                  </p:childTnLst>
                                </p:cTn>
                              </p:par>
                              <p:par>
                                <p:cTn id="72" presetID="22" presetClass="entr" presetSubtype="1" fill="hold" grpId="0" nodeType="with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wipe(up)">
                                      <p:cBhvr>
                                        <p:cTn id="74" dur="500"/>
                                        <p:tgtEl>
                                          <p:spTgt spid="12"/>
                                        </p:tgtEl>
                                      </p:cBhvr>
                                    </p:animEffect>
                                  </p:childTnLst>
                                </p:cTn>
                              </p:par>
                            </p:childTnLst>
                          </p:cTn>
                        </p:par>
                        <p:par>
                          <p:cTn id="75" fill="hold">
                            <p:stCondLst>
                              <p:cond delay="7500"/>
                            </p:stCondLst>
                            <p:childTnLst>
                              <p:par>
                                <p:cTn id="76" presetID="1" presetClass="entr" presetSubtype="0" fill="hold" grpId="0" nodeType="afterEffect">
                                  <p:stCondLst>
                                    <p:cond delay="0"/>
                                  </p:stCondLst>
                                  <p:childTnLst>
                                    <p:set>
                                      <p:cBhvr>
                                        <p:cTn id="77" dur="1" fill="hold">
                                          <p:stCondLst>
                                            <p:cond delay="0"/>
                                          </p:stCondLst>
                                        </p:cTn>
                                        <p:tgtEl>
                                          <p:spTgt spid="9"/>
                                        </p:tgtEl>
                                        <p:attrNameLst>
                                          <p:attrName>style.visibility</p:attrName>
                                        </p:attrNameLst>
                                      </p:cBhvr>
                                      <p:to>
                                        <p:strVal val="visible"/>
                                      </p:to>
                                    </p:set>
                                  </p:childTnLst>
                                </p:cTn>
                              </p:par>
                              <p:par>
                                <p:cTn id="78" presetID="63" presetClass="path" presetSubtype="0" accel="50000" decel="50000" fill="hold" grpId="1" nodeType="withEffect">
                                  <p:stCondLst>
                                    <p:cond delay="0"/>
                                  </p:stCondLst>
                                  <p:childTnLst>
                                    <p:animMotion origin="layout" path="M -4.35767E-6 3.7037E-6 L -0.07458 3.7037E-6 " pathEditMode="relative" rAng="0" ptsTypes="AA">
                                      <p:cBhvr>
                                        <p:cTn id="79" dur="500" spd="-99800" fill="hold"/>
                                        <p:tgtEl>
                                          <p:spTgt spid="9"/>
                                        </p:tgtEl>
                                        <p:attrNameLst>
                                          <p:attrName>ppt_x</p:attrName>
                                          <p:attrName>ppt_y</p:attrName>
                                        </p:attrNameLst>
                                      </p:cBhvr>
                                      <p:rCtr x="-3736" y="0"/>
                                    </p:animMotion>
                                  </p:childTnLst>
                                </p:cTn>
                              </p:par>
                              <p:par>
                                <p:cTn id="80" presetID="22" presetClass="entr" presetSubtype="1" fill="hold" grpId="0" nodeType="with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up)">
                                      <p:cBhvr>
                                        <p:cTn id="8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nimBg="1"/>
      <p:bldP spid="5" grpId="1" animBg="1"/>
      <p:bldP spid="8" grpId="0" autoUpdateAnimBg="0"/>
      <p:bldP spid="9" grpId="0" animBg="1"/>
      <p:bldP spid="9" grpId="1" animBg="1"/>
      <p:bldP spid="12" grpId="0" autoUpdateAnimBg="0"/>
      <p:bldP spid="13" grpId="0" animBg="1"/>
      <p:bldP spid="13" grpId="1" animBg="1"/>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0BC5A093-F24B-430D-BB2C-1B479ECDA6E7}"/>
              </a:ext>
            </a:extLst>
          </p:cNvPr>
          <p:cNvSpPr/>
          <p:nvPr/>
        </p:nvSpPr>
        <p:spPr>
          <a:xfrm>
            <a:off x="685086" y="811738"/>
            <a:ext cx="3333568" cy="507703"/>
          </a:xfrm>
          <a:prstGeom prst="rect">
            <a:avLst/>
          </a:prstGeom>
        </p:spPr>
        <p:txBody>
          <a:bodyPr wrap="square">
            <a:spAutoFit/>
          </a:bodyPr>
          <a:lstStyle/>
          <a:p>
            <a:pPr algn="just"/>
            <a:r>
              <a:rPr lang="zh-CN" altLang="en-US" sz="2699" dirty="0">
                <a:solidFill>
                  <a:schemeClr val="accent2"/>
                </a:solidFill>
                <a:latin typeface="+mj-lt"/>
                <a:ea typeface="方正大黑简体" panose="03000509000000000000" pitchFamily="65" charset="-122"/>
              </a:rPr>
              <a:t>一、电子商务的概念</a:t>
            </a:r>
          </a:p>
        </p:txBody>
      </p:sp>
      <p:sp>
        <p:nvSpPr>
          <p:cNvPr id="2" name="矩形 1">
            <a:extLst>
              <a:ext uri="{FF2B5EF4-FFF2-40B4-BE49-F238E27FC236}">
                <a16:creationId xmlns:a16="http://schemas.microsoft.com/office/drawing/2014/main" id="{FC80C074-C9CF-9800-1E39-F789C5F2E58C}"/>
              </a:ext>
            </a:extLst>
          </p:cNvPr>
          <p:cNvSpPr/>
          <p:nvPr/>
        </p:nvSpPr>
        <p:spPr>
          <a:xfrm>
            <a:off x="685086" y="1272056"/>
            <a:ext cx="7922286" cy="3642728"/>
          </a:xfrm>
          <a:prstGeom prst="rect">
            <a:avLst/>
          </a:prstGeom>
        </p:spPr>
        <p:txBody>
          <a:bodyPr wrap="square" anchor="ctr">
            <a:spAutoFit/>
          </a:bodyPr>
          <a:lstStyle/>
          <a:p>
            <a:pPr indent="458816" algn="just">
              <a:lnSpc>
                <a:spcPct val="130000"/>
              </a:lnSpc>
            </a:pPr>
            <a:r>
              <a:rPr lang="zh-CN" altLang="en-US" sz="1799" dirty="0">
                <a:solidFill>
                  <a:schemeClr val="accent2"/>
                </a:solidFill>
                <a:latin typeface="+mj-lt"/>
                <a:ea typeface="黑体" panose="02010609060101010101" pitchFamily="49" charset="-122"/>
              </a:rPr>
              <a:t>电子商务是指利用互联网及现代通信技术进行任何形式的商务运作、管理或信息交换。它包括企业内部的协调与沟通、企业之间的合作及网上交易三方面的内容。</a:t>
            </a:r>
          </a:p>
          <a:p>
            <a:pPr indent="458816" algn="just">
              <a:lnSpc>
                <a:spcPct val="140000"/>
              </a:lnSpc>
              <a:spcBef>
                <a:spcPts val="750"/>
              </a:spcBef>
              <a:spcAft>
                <a:spcPts val="375"/>
              </a:spcAft>
            </a:pPr>
            <a:r>
              <a:rPr lang="zh-CN" altLang="en-US" sz="1949" b="1" dirty="0">
                <a:solidFill>
                  <a:srgbClr val="C00000"/>
                </a:solidFill>
                <a:latin typeface="+mj-lt"/>
                <a:ea typeface="黑体" panose="02010609060101010101" pitchFamily="49" charset="-122"/>
              </a:rPr>
              <a:t>狭义的电子商务（</a:t>
            </a:r>
            <a:r>
              <a:rPr lang="en-US" altLang="zh-CN" sz="1949" b="1" dirty="0">
                <a:solidFill>
                  <a:srgbClr val="C00000"/>
                </a:solidFill>
                <a:latin typeface="+mj-lt"/>
                <a:ea typeface="黑体" panose="02010609060101010101" pitchFamily="49" charset="-122"/>
              </a:rPr>
              <a:t>Electronic Commerce</a:t>
            </a:r>
            <a:r>
              <a:rPr lang="zh-CN" altLang="en-US" sz="1949" b="1" dirty="0">
                <a:solidFill>
                  <a:srgbClr val="C00000"/>
                </a:solidFill>
                <a:latin typeface="+mj-lt"/>
                <a:ea typeface="黑体" panose="02010609060101010101" pitchFamily="49" charset="-122"/>
              </a:rPr>
              <a:t>，</a:t>
            </a:r>
            <a:r>
              <a:rPr lang="en-US" altLang="zh-CN" sz="1949" b="1" dirty="0">
                <a:solidFill>
                  <a:srgbClr val="C00000"/>
                </a:solidFill>
                <a:latin typeface="+mj-lt"/>
                <a:ea typeface="黑体" panose="02010609060101010101" pitchFamily="49" charset="-122"/>
              </a:rPr>
              <a:t>EC</a:t>
            </a:r>
            <a:r>
              <a:rPr lang="zh-CN" altLang="en-US" sz="1949" b="1" dirty="0">
                <a:solidFill>
                  <a:srgbClr val="C00000"/>
                </a:solidFill>
                <a:latin typeface="+mj-lt"/>
                <a:ea typeface="黑体" panose="02010609060101010101" pitchFamily="49" charset="-122"/>
              </a:rPr>
              <a:t>）：</a:t>
            </a:r>
          </a:p>
          <a:p>
            <a:pPr indent="458816" algn="just"/>
            <a:r>
              <a:rPr lang="zh-CN" altLang="en-US" sz="1799" dirty="0">
                <a:solidFill>
                  <a:schemeClr val="accent2"/>
                </a:solidFill>
                <a:latin typeface="+mj-lt"/>
                <a:ea typeface="黑体" panose="02010609060101010101" pitchFamily="49" charset="-122"/>
              </a:rPr>
              <a:t>仅指在互联网上开展的交易或与交易有关的活动。 </a:t>
            </a:r>
          </a:p>
          <a:p>
            <a:pPr indent="458816" algn="just">
              <a:lnSpc>
                <a:spcPct val="140000"/>
              </a:lnSpc>
              <a:spcBef>
                <a:spcPts val="750"/>
              </a:spcBef>
              <a:spcAft>
                <a:spcPts val="375"/>
              </a:spcAft>
            </a:pPr>
            <a:r>
              <a:rPr lang="zh-CN" altLang="en-US" sz="1949" b="1" dirty="0">
                <a:solidFill>
                  <a:srgbClr val="C00000"/>
                </a:solidFill>
                <a:latin typeface="+mj-lt"/>
                <a:ea typeface="黑体" panose="02010609060101010101" pitchFamily="49" charset="-122"/>
              </a:rPr>
              <a:t>广义的电子商务（</a:t>
            </a:r>
            <a:r>
              <a:rPr lang="en-US" altLang="zh-CN" sz="1949" b="1" dirty="0">
                <a:solidFill>
                  <a:srgbClr val="C00000"/>
                </a:solidFill>
                <a:latin typeface="+mj-lt"/>
                <a:ea typeface="黑体" panose="02010609060101010101" pitchFamily="49" charset="-122"/>
              </a:rPr>
              <a:t>Electronic Business</a:t>
            </a:r>
            <a:r>
              <a:rPr lang="zh-CN" altLang="en-US" sz="1949" b="1" dirty="0">
                <a:solidFill>
                  <a:srgbClr val="C00000"/>
                </a:solidFill>
                <a:latin typeface="+mj-lt"/>
                <a:ea typeface="黑体" panose="02010609060101010101" pitchFamily="49" charset="-122"/>
              </a:rPr>
              <a:t>，</a:t>
            </a:r>
            <a:r>
              <a:rPr lang="en-US" altLang="zh-CN" sz="1949" b="1" dirty="0">
                <a:solidFill>
                  <a:srgbClr val="C00000"/>
                </a:solidFill>
                <a:latin typeface="+mj-lt"/>
                <a:ea typeface="黑体" panose="02010609060101010101" pitchFamily="49" charset="-122"/>
              </a:rPr>
              <a:t>EB</a:t>
            </a:r>
            <a:r>
              <a:rPr lang="zh-CN" altLang="en-US" sz="1949" b="1" dirty="0">
                <a:solidFill>
                  <a:srgbClr val="C00000"/>
                </a:solidFill>
                <a:latin typeface="+mj-lt"/>
                <a:ea typeface="黑体" panose="02010609060101010101" pitchFamily="49" charset="-122"/>
              </a:rPr>
              <a:t>）：</a:t>
            </a:r>
          </a:p>
          <a:p>
            <a:pPr indent="458816" algn="just">
              <a:lnSpc>
                <a:spcPct val="130000"/>
              </a:lnSpc>
            </a:pPr>
            <a:r>
              <a:rPr lang="zh-CN" altLang="en-US" sz="1799" dirty="0">
                <a:solidFill>
                  <a:schemeClr val="accent2"/>
                </a:solidFill>
                <a:latin typeface="+mj-lt"/>
                <a:ea typeface="黑体" panose="02010609060101010101" pitchFamily="49" charset="-122"/>
              </a:rPr>
              <a:t>是指利用信息技术使整个商务活动实现电子化，包括利用互联网、内联网（</a:t>
            </a:r>
            <a:r>
              <a:rPr lang="en-US" altLang="zh-CN" sz="1799" dirty="0">
                <a:solidFill>
                  <a:schemeClr val="accent2"/>
                </a:solidFill>
                <a:latin typeface="+mj-lt"/>
                <a:ea typeface="黑体" panose="02010609060101010101" pitchFamily="49" charset="-122"/>
              </a:rPr>
              <a:t>Intranet</a:t>
            </a:r>
            <a:r>
              <a:rPr lang="zh-CN" altLang="en-US" sz="1799" dirty="0">
                <a:solidFill>
                  <a:schemeClr val="accent2"/>
                </a:solidFill>
                <a:latin typeface="+mj-lt"/>
                <a:ea typeface="黑体" panose="02010609060101010101" pitchFamily="49" charset="-122"/>
              </a:rPr>
              <a:t>）、外联网（</a:t>
            </a:r>
            <a:r>
              <a:rPr lang="en-US" altLang="zh-CN" sz="1799" dirty="0">
                <a:solidFill>
                  <a:schemeClr val="accent2"/>
                </a:solidFill>
                <a:latin typeface="+mj-lt"/>
                <a:ea typeface="黑体" panose="02010609060101010101" pitchFamily="49" charset="-122"/>
              </a:rPr>
              <a:t>Extranet</a:t>
            </a:r>
            <a:r>
              <a:rPr lang="zh-CN" altLang="en-US" sz="1799" dirty="0">
                <a:solidFill>
                  <a:schemeClr val="accent2"/>
                </a:solidFill>
                <a:latin typeface="+mj-lt"/>
                <a:ea typeface="黑体" panose="02010609060101010101" pitchFamily="49" charset="-122"/>
              </a:rPr>
              <a:t>）等不同形式的网络，以及信息技术进行的商务活动。</a:t>
            </a:r>
          </a:p>
        </p:txBody>
      </p:sp>
    </p:spTree>
    <p:extLst>
      <p:ext uri="{BB962C8B-B14F-4D97-AF65-F5344CB8AC3E}">
        <p14:creationId xmlns:p14="http://schemas.microsoft.com/office/powerpoint/2010/main" val="2510163496"/>
      </p:ext>
    </p:extLst>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4215731F-92CA-C131-BDB3-673DFB4D4370}"/>
              </a:ext>
            </a:extLst>
          </p:cNvPr>
          <p:cNvSpPr/>
          <p:nvPr/>
        </p:nvSpPr>
        <p:spPr>
          <a:xfrm>
            <a:off x="502504" y="1035768"/>
            <a:ext cx="8138992" cy="3397084"/>
          </a:xfrm>
          <a:prstGeom prst="rect">
            <a:avLst/>
          </a:prstGeom>
        </p:spPr>
        <p:txBody>
          <a:bodyPr wrap="square">
            <a:spAutoFit/>
          </a:bodyPr>
          <a:lstStyle/>
          <a:p>
            <a:pPr indent="458921" algn="just">
              <a:spcAft>
                <a:spcPts val="750"/>
              </a:spcAft>
            </a:pPr>
            <a:r>
              <a:rPr lang="en-US" altLang="zh-CN" sz="1949" b="1" dirty="0">
                <a:solidFill>
                  <a:schemeClr val="accent2"/>
                </a:solidFill>
                <a:latin typeface="+mj-lt"/>
                <a:ea typeface="黑体" panose="02010609060101010101" pitchFamily="49" charset="-122"/>
              </a:rPr>
              <a:t>2</a:t>
            </a:r>
            <a:r>
              <a:rPr lang="zh-CN" altLang="en-US" sz="1949" b="1" dirty="0">
                <a:solidFill>
                  <a:schemeClr val="accent2"/>
                </a:solidFill>
                <a:latin typeface="+mj-lt"/>
                <a:ea typeface="黑体" panose="02010609060101010101" pitchFamily="49" charset="-122"/>
              </a:rPr>
              <a:t>．会员分销型</a:t>
            </a:r>
          </a:p>
          <a:p>
            <a:pPr indent="458921" algn="just">
              <a:lnSpc>
                <a:spcPct val="150000"/>
              </a:lnSpc>
              <a:spcAft>
                <a:spcPts val="750"/>
              </a:spcAft>
            </a:pPr>
            <a:r>
              <a:rPr lang="zh-CN" altLang="en-US" sz="1799" dirty="0">
                <a:solidFill>
                  <a:schemeClr val="accent2"/>
                </a:solidFill>
                <a:latin typeface="+mj-lt"/>
                <a:ea typeface="黑体" panose="02010609060101010101" pitchFamily="49" charset="-122"/>
              </a:rPr>
              <a:t>（</a:t>
            </a:r>
            <a:r>
              <a:rPr lang="en-US" altLang="zh-CN" sz="1799" dirty="0">
                <a:solidFill>
                  <a:schemeClr val="accent2"/>
                </a:solidFill>
                <a:latin typeface="+mj-lt"/>
                <a:ea typeface="黑体" panose="02010609060101010101" pitchFamily="49" charset="-122"/>
              </a:rPr>
              <a:t>1</a:t>
            </a:r>
            <a:r>
              <a:rPr lang="zh-CN" altLang="en-US" sz="1799" dirty="0">
                <a:solidFill>
                  <a:schemeClr val="accent2"/>
                </a:solidFill>
                <a:latin typeface="+mj-lt"/>
                <a:ea typeface="黑体" panose="02010609060101010101" pitchFamily="49" charset="-122"/>
              </a:rPr>
              <a:t>）会员分销型社交电商是指企业将消费者发展为“会员”，使会员拥有代理商品并发展新会员的权力。</a:t>
            </a:r>
          </a:p>
          <a:p>
            <a:pPr indent="458921" algn="just">
              <a:spcAft>
                <a:spcPts val="750"/>
              </a:spcAft>
            </a:pPr>
            <a:r>
              <a:rPr lang="zh-CN" altLang="en-US" sz="1799" dirty="0">
                <a:solidFill>
                  <a:srgbClr val="C00000"/>
                </a:solidFill>
                <a:latin typeface="+mj-lt"/>
                <a:ea typeface="黑体" panose="02010609060101010101" pitchFamily="49" charset="-122"/>
              </a:rPr>
              <a:t>（</a:t>
            </a:r>
            <a:r>
              <a:rPr lang="en-US" altLang="zh-CN" sz="1799" dirty="0">
                <a:solidFill>
                  <a:srgbClr val="C00000"/>
                </a:solidFill>
                <a:latin typeface="+mj-lt"/>
                <a:ea typeface="黑体" panose="02010609060101010101" pitchFamily="49" charset="-122"/>
              </a:rPr>
              <a:t>2</a:t>
            </a:r>
            <a:r>
              <a:rPr lang="zh-CN" altLang="en-US" sz="1799" dirty="0">
                <a:solidFill>
                  <a:srgbClr val="C00000"/>
                </a:solidFill>
                <a:latin typeface="+mj-lt"/>
                <a:ea typeface="黑体" panose="02010609060101010101" pitchFamily="49" charset="-122"/>
              </a:rPr>
              <a:t>）特点：</a:t>
            </a:r>
          </a:p>
          <a:p>
            <a:pPr indent="458921" algn="just">
              <a:spcAft>
                <a:spcPts val="750"/>
              </a:spcAft>
            </a:pPr>
            <a:r>
              <a:rPr lang="zh-CN" altLang="en-US" sz="1799" dirty="0">
                <a:solidFill>
                  <a:schemeClr val="accent2"/>
                </a:solidFill>
                <a:latin typeface="+mj-lt"/>
                <a:ea typeface="黑体" panose="02010609060101010101" pitchFamily="49" charset="-122"/>
              </a:rPr>
              <a:t>①会员本身既是消费者，同时又是销售员；</a:t>
            </a:r>
          </a:p>
          <a:p>
            <a:pPr indent="458921" algn="just">
              <a:lnSpc>
                <a:spcPct val="150000"/>
              </a:lnSpc>
              <a:spcAft>
                <a:spcPts val="750"/>
              </a:spcAft>
            </a:pPr>
            <a:r>
              <a:rPr lang="zh-CN" altLang="en-US" sz="1799" dirty="0">
                <a:solidFill>
                  <a:schemeClr val="accent2"/>
                </a:solidFill>
                <a:latin typeface="+mj-lt"/>
                <a:ea typeface="黑体" panose="02010609060101010101" pitchFamily="49" charset="-122"/>
              </a:rPr>
              <a:t>②推介、预售商品的方式让厂商易于收集消费需求进行定制生产，推动</a:t>
            </a:r>
            <a:r>
              <a:rPr lang="en-US" altLang="zh-CN" sz="1799" dirty="0">
                <a:solidFill>
                  <a:schemeClr val="accent2"/>
                </a:solidFill>
                <a:latin typeface="+mj-lt"/>
                <a:ea typeface="黑体" panose="02010609060101010101" pitchFamily="49" charset="-122"/>
              </a:rPr>
              <a:t>C2M </a:t>
            </a:r>
            <a:r>
              <a:rPr lang="zh-CN" altLang="en-US" sz="1799" dirty="0">
                <a:solidFill>
                  <a:schemeClr val="accent2"/>
                </a:solidFill>
                <a:latin typeface="+mj-lt"/>
                <a:ea typeface="黑体" panose="02010609060101010101" pitchFamily="49" charset="-122"/>
              </a:rPr>
              <a:t>发展；</a:t>
            </a:r>
          </a:p>
          <a:p>
            <a:pPr indent="458921" algn="just">
              <a:spcAft>
                <a:spcPts val="750"/>
              </a:spcAft>
            </a:pPr>
            <a:r>
              <a:rPr lang="zh-CN" altLang="en-US" sz="1799" dirty="0">
                <a:solidFill>
                  <a:schemeClr val="accent2"/>
                </a:solidFill>
                <a:latin typeface="+mj-lt"/>
                <a:ea typeface="黑体" panose="02010609060101010101" pitchFamily="49" charset="-122"/>
              </a:rPr>
              <a:t>③会员是平台和消费者的纽带，会员黏度、忠诚度影响平台的收益和发展。</a:t>
            </a:r>
          </a:p>
        </p:txBody>
      </p:sp>
    </p:spTree>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4215731F-92CA-C131-BDB3-673DFB4D4370}"/>
              </a:ext>
            </a:extLst>
          </p:cNvPr>
          <p:cNvSpPr/>
          <p:nvPr/>
        </p:nvSpPr>
        <p:spPr>
          <a:xfrm>
            <a:off x="502504" y="898218"/>
            <a:ext cx="8138992" cy="3750963"/>
          </a:xfrm>
          <a:prstGeom prst="rect">
            <a:avLst/>
          </a:prstGeom>
        </p:spPr>
        <p:txBody>
          <a:bodyPr wrap="square">
            <a:spAutoFit/>
          </a:bodyPr>
          <a:lstStyle/>
          <a:p>
            <a:pPr indent="458921" algn="just">
              <a:spcAft>
                <a:spcPts val="750"/>
              </a:spcAft>
            </a:pPr>
            <a:r>
              <a:rPr lang="en-US" altLang="zh-CN" sz="1949" b="1" dirty="0">
                <a:solidFill>
                  <a:schemeClr val="accent2"/>
                </a:solidFill>
                <a:latin typeface="+mj-lt"/>
                <a:ea typeface="黑体" panose="02010609060101010101" pitchFamily="49" charset="-122"/>
              </a:rPr>
              <a:t>3</a:t>
            </a:r>
            <a:r>
              <a:rPr lang="zh-CN" altLang="en-US" sz="1949" b="1" dirty="0">
                <a:solidFill>
                  <a:schemeClr val="accent2"/>
                </a:solidFill>
                <a:latin typeface="+mj-lt"/>
                <a:ea typeface="黑体" panose="02010609060101010101" pitchFamily="49" charset="-122"/>
              </a:rPr>
              <a:t>．社区团购型</a:t>
            </a:r>
          </a:p>
          <a:p>
            <a:pPr indent="458921" algn="just">
              <a:lnSpc>
                <a:spcPct val="130000"/>
              </a:lnSpc>
              <a:spcAft>
                <a:spcPts val="750"/>
              </a:spcAft>
            </a:pPr>
            <a:r>
              <a:rPr lang="zh-CN" altLang="en-US" sz="1799" dirty="0">
                <a:solidFill>
                  <a:schemeClr val="accent2"/>
                </a:solidFill>
                <a:latin typeface="+mj-lt"/>
                <a:ea typeface="黑体" panose="02010609060101010101" pitchFamily="49" charset="-122"/>
              </a:rPr>
              <a:t>（</a:t>
            </a:r>
            <a:r>
              <a:rPr lang="en-US" altLang="zh-CN" sz="1799" dirty="0">
                <a:solidFill>
                  <a:schemeClr val="accent2"/>
                </a:solidFill>
                <a:latin typeface="+mj-lt"/>
                <a:ea typeface="黑体" panose="02010609060101010101" pitchFamily="49" charset="-122"/>
              </a:rPr>
              <a:t>1</a:t>
            </a:r>
            <a:r>
              <a:rPr lang="zh-CN" altLang="en-US" sz="1799" dirty="0">
                <a:solidFill>
                  <a:schemeClr val="accent2"/>
                </a:solidFill>
                <a:latin typeface="+mj-lt"/>
                <a:ea typeface="黑体" panose="02010609060101010101" pitchFamily="49" charset="-122"/>
              </a:rPr>
              <a:t>）社区团购是融合拼团和会员分销的新模式，主要围绕线下生活社区，以社群为主要交易场景，以熟人社交关系为纽带，平台通过团长触达社区居民，完成销售。</a:t>
            </a:r>
          </a:p>
          <a:p>
            <a:pPr indent="458921" algn="just">
              <a:lnSpc>
                <a:spcPct val="130000"/>
              </a:lnSpc>
              <a:spcAft>
                <a:spcPts val="750"/>
              </a:spcAft>
            </a:pPr>
            <a:r>
              <a:rPr lang="zh-CN" altLang="en-US" sz="1799" dirty="0">
                <a:solidFill>
                  <a:srgbClr val="C00000"/>
                </a:solidFill>
                <a:latin typeface="+mj-lt"/>
                <a:ea typeface="黑体" panose="02010609060101010101" pitchFamily="49" charset="-122"/>
              </a:rPr>
              <a:t>（</a:t>
            </a:r>
            <a:r>
              <a:rPr lang="en-US" altLang="zh-CN" sz="1799" dirty="0">
                <a:solidFill>
                  <a:srgbClr val="C00000"/>
                </a:solidFill>
                <a:latin typeface="+mj-lt"/>
                <a:ea typeface="黑体" panose="02010609060101010101" pitchFamily="49" charset="-122"/>
              </a:rPr>
              <a:t>2</a:t>
            </a:r>
            <a:r>
              <a:rPr lang="zh-CN" altLang="en-US" sz="1799" dirty="0">
                <a:solidFill>
                  <a:srgbClr val="C00000"/>
                </a:solidFill>
                <a:latin typeface="+mj-lt"/>
                <a:ea typeface="黑体" panose="02010609060101010101" pitchFamily="49" charset="-122"/>
              </a:rPr>
              <a:t>）特点：</a:t>
            </a:r>
          </a:p>
          <a:p>
            <a:pPr indent="458921" algn="just">
              <a:lnSpc>
                <a:spcPct val="130000"/>
              </a:lnSpc>
              <a:spcAft>
                <a:spcPts val="750"/>
              </a:spcAft>
            </a:pPr>
            <a:r>
              <a:rPr lang="zh-CN" altLang="en-US" sz="1799" dirty="0">
                <a:solidFill>
                  <a:schemeClr val="accent2"/>
                </a:solidFill>
                <a:latin typeface="+mj-lt"/>
                <a:ea typeface="黑体" panose="02010609060101010101" pitchFamily="49" charset="-122"/>
              </a:rPr>
              <a:t>①以社区为中心，主要品类集中在生鲜品类；</a:t>
            </a:r>
          </a:p>
          <a:p>
            <a:pPr indent="458921" algn="just">
              <a:lnSpc>
                <a:spcPct val="130000"/>
              </a:lnSpc>
              <a:spcAft>
                <a:spcPts val="750"/>
              </a:spcAft>
            </a:pPr>
            <a:r>
              <a:rPr lang="zh-CN" altLang="en-US" sz="1799" dirty="0">
                <a:solidFill>
                  <a:schemeClr val="accent2"/>
                </a:solidFill>
                <a:latin typeface="+mj-lt"/>
                <a:ea typeface="黑体" panose="02010609060101010101" pitchFamily="49" charset="-122"/>
              </a:rPr>
              <a:t>②市场比较分散，规模化能力成为竞争关键；</a:t>
            </a:r>
          </a:p>
          <a:p>
            <a:pPr indent="458921" algn="just">
              <a:lnSpc>
                <a:spcPct val="130000"/>
              </a:lnSpc>
              <a:spcAft>
                <a:spcPts val="750"/>
              </a:spcAft>
            </a:pPr>
            <a:r>
              <a:rPr lang="zh-CN" altLang="en-US" sz="1799" dirty="0">
                <a:solidFill>
                  <a:schemeClr val="accent2"/>
                </a:solidFill>
                <a:latin typeface="+mj-lt"/>
                <a:ea typeface="黑体" panose="02010609060101010101" pitchFamily="49" charset="-122"/>
              </a:rPr>
              <a:t>③省去开实体店的高租金、人力成本，轻运营模式易于规模化复制，扩张速度快。</a:t>
            </a:r>
          </a:p>
        </p:txBody>
      </p:sp>
    </p:spTree>
    <p:extLst>
      <p:ext uri="{BB962C8B-B14F-4D97-AF65-F5344CB8AC3E}">
        <p14:creationId xmlns:p14="http://schemas.microsoft.com/office/powerpoint/2010/main" val="2728978405"/>
      </p:ext>
    </p:extLst>
  </p:cSld>
  <p:clrMapOvr>
    <a:masterClrMapping/>
  </p:clrMapOvr>
  <p:transition spd="slow">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4215731F-92CA-C131-BDB3-673DFB4D4370}"/>
              </a:ext>
            </a:extLst>
          </p:cNvPr>
          <p:cNvSpPr/>
          <p:nvPr/>
        </p:nvSpPr>
        <p:spPr>
          <a:xfrm>
            <a:off x="490983" y="844233"/>
            <a:ext cx="8162035" cy="3946208"/>
          </a:xfrm>
          <a:prstGeom prst="rect">
            <a:avLst/>
          </a:prstGeom>
        </p:spPr>
        <p:txBody>
          <a:bodyPr wrap="square">
            <a:spAutoFit/>
          </a:bodyPr>
          <a:lstStyle/>
          <a:p>
            <a:pPr indent="458921" algn="just">
              <a:spcAft>
                <a:spcPts val="750"/>
              </a:spcAft>
            </a:pPr>
            <a:r>
              <a:rPr lang="en-US" altLang="zh-CN" sz="1949" b="1" dirty="0">
                <a:solidFill>
                  <a:schemeClr val="accent2"/>
                </a:solidFill>
                <a:latin typeface="+mj-lt"/>
                <a:ea typeface="黑体" panose="02010609060101010101" pitchFamily="49" charset="-122"/>
              </a:rPr>
              <a:t>4</a:t>
            </a:r>
            <a:r>
              <a:rPr lang="zh-CN" altLang="en-US" sz="1949" b="1" dirty="0">
                <a:solidFill>
                  <a:schemeClr val="accent2"/>
                </a:solidFill>
                <a:latin typeface="+mj-lt"/>
                <a:ea typeface="黑体" panose="02010609060101010101" pitchFamily="49" charset="-122"/>
              </a:rPr>
              <a:t>．内容分享型</a:t>
            </a:r>
          </a:p>
          <a:p>
            <a:pPr indent="458921" algn="just">
              <a:lnSpc>
                <a:spcPct val="130000"/>
              </a:lnSpc>
              <a:spcAft>
                <a:spcPts val="750"/>
              </a:spcAft>
            </a:pPr>
            <a:r>
              <a:rPr lang="zh-CN" altLang="en-US" sz="1649" dirty="0">
                <a:solidFill>
                  <a:schemeClr val="accent2"/>
                </a:solidFill>
                <a:latin typeface="+mj-lt"/>
                <a:ea typeface="黑体" panose="02010609060101010101" pitchFamily="49" charset="-122"/>
              </a:rPr>
              <a:t>（</a:t>
            </a:r>
            <a:r>
              <a:rPr lang="en-US" altLang="zh-CN" sz="1649" dirty="0">
                <a:solidFill>
                  <a:schemeClr val="accent2"/>
                </a:solidFill>
                <a:latin typeface="+mj-lt"/>
                <a:ea typeface="黑体" panose="02010609060101010101" pitchFamily="49" charset="-122"/>
              </a:rPr>
              <a:t>1</a:t>
            </a:r>
            <a:r>
              <a:rPr lang="zh-CN" altLang="en-US" sz="1649" dirty="0">
                <a:solidFill>
                  <a:schemeClr val="accent2"/>
                </a:solidFill>
                <a:latin typeface="+mj-lt"/>
                <a:ea typeface="黑体" panose="02010609060101010101" pitchFamily="49" charset="-122"/>
              </a:rPr>
              <a:t>）内容分享型社交电商兼具内容电商和社交电商的特点，即通过社交渠道将内容呈现在消费者面前，吸引消费者购买。</a:t>
            </a:r>
          </a:p>
          <a:p>
            <a:pPr indent="458921" algn="just">
              <a:lnSpc>
                <a:spcPct val="130000"/>
              </a:lnSpc>
              <a:spcAft>
                <a:spcPts val="750"/>
              </a:spcAft>
            </a:pPr>
            <a:r>
              <a:rPr lang="zh-CN" altLang="en-US" sz="1649" dirty="0">
                <a:solidFill>
                  <a:srgbClr val="C00000"/>
                </a:solidFill>
                <a:latin typeface="+mj-lt"/>
                <a:ea typeface="黑体" panose="02010609060101010101" pitchFamily="49" charset="-122"/>
              </a:rPr>
              <a:t>（</a:t>
            </a:r>
            <a:r>
              <a:rPr lang="en-US" altLang="zh-CN" sz="1649" dirty="0">
                <a:solidFill>
                  <a:srgbClr val="C00000"/>
                </a:solidFill>
                <a:latin typeface="+mj-lt"/>
                <a:ea typeface="黑体" panose="02010609060101010101" pitchFamily="49" charset="-122"/>
              </a:rPr>
              <a:t>2</a:t>
            </a:r>
            <a:r>
              <a:rPr lang="zh-CN" altLang="en-US" sz="1649" dirty="0">
                <a:solidFill>
                  <a:srgbClr val="C00000"/>
                </a:solidFill>
                <a:latin typeface="+mj-lt"/>
                <a:ea typeface="黑体" panose="02010609060101010101" pitchFamily="49" charset="-122"/>
              </a:rPr>
              <a:t>）特点：</a:t>
            </a:r>
          </a:p>
          <a:p>
            <a:pPr indent="458921" algn="just">
              <a:lnSpc>
                <a:spcPct val="130000"/>
              </a:lnSpc>
              <a:spcAft>
                <a:spcPts val="750"/>
              </a:spcAft>
            </a:pPr>
            <a:r>
              <a:rPr lang="zh-CN" altLang="en-US" sz="1649" dirty="0">
                <a:solidFill>
                  <a:schemeClr val="accent2"/>
                </a:solidFill>
                <a:latin typeface="+mj-lt"/>
                <a:ea typeface="黑体" panose="02010609060101010101" pitchFamily="49" charset="-122"/>
              </a:rPr>
              <a:t>①通过内容和商品消费让志趣相投的消费者聚集，获得相关生活方式的认同感；</a:t>
            </a:r>
          </a:p>
          <a:p>
            <a:pPr indent="458921" algn="just">
              <a:lnSpc>
                <a:spcPct val="130000"/>
              </a:lnSpc>
              <a:spcAft>
                <a:spcPts val="750"/>
              </a:spcAft>
            </a:pPr>
            <a:r>
              <a:rPr lang="zh-CN" altLang="en-US" sz="1649" dirty="0">
                <a:solidFill>
                  <a:schemeClr val="accent2"/>
                </a:solidFill>
                <a:latin typeface="+mj-lt"/>
                <a:ea typeface="黑体" panose="02010609060101010101" pitchFamily="49" charset="-122"/>
              </a:rPr>
              <a:t>②消费者分享商品购买心得，为其他消费者节省甄选商品的时间和精力，降低购买商品时的筛选成本；</a:t>
            </a:r>
          </a:p>
          <a:p>
            <a:pPr indent="458921" algn="just">
              <a:lnSpc>
                <a:spcPct val="130000"/>
              </a:lnSpc>
              <a:spcAft>
                <a:spcPts val="750"/>
              </a:spcAft>
            </a:pPr>
            <a:r>
              <a:rPr lang="zh-CN" altLang="en-US" sz="1649" dirty="0">
                <a:solidFill>
                  <a:schemeClr val="accent2"/>
                </a:solidFill>
                <a:latin typeface="+mj-lt"/>
                <a:ea typeface="黑体" panose="02010609060101010101" pitchFamily="49" charset="-122"/>
              </a:rPr>
              <a:t>③关键意见领袖通过发表高质量的内容吸引读者或观众，获得粉丝，从商品推荐中获得收益；</a:t>
            </a:r>
          </a:p>
          <a:p>
            <a:pPr indent="458921" algn="just">
              <a:lnSpc>
                <a:spcPct val="130000"/>
              </a:lnSpc>
              <a:spcAft>
                <a:spcPts val="750"/>
              </a:spcAft>
            </a:pPr>
            <a:r>
              <a:rPr lang="zh-CN" altLang="en-US" sz="1649" dirty="0">
                <a:solidFill>
                  <a:schemeClr val="accent2"/>
                </a:solidFill>
                <a:latin typeface="+mj-lt"/>
                <a:ea typeface="黑体" panose="02010609060101010101" pitchFamily="49" charset="-122"/>
              </a:rPr>
              <a:t>④重视内容</a:t>
            </a:r>
            <a:r>
              <a:rPr lang="zh-CN" altLang="en-US" sz="1649" spc="-90" dirty="0">
                <a:solidFill>
                  <a:schemeClr val="accent2"/>
                </a:solidFill>
                <a:latin typeface="+mj-lt"/>
                <a:ea typeface="黑体" panose="02010609060101010101" pitchFamily="49" charset="-122"/>
              </a:rPr>
              <a:t>生产能力，平台供应链管理难度大，产品质量和售后服务等管理难度大。</a:t>
            </a:r>
          </a:p>
        </p:txBody>
      </p:sp>
    </p:spTree>
    <p:extLst>
      <p:ext uri="{BB962C8B-B14F-4D97-AF65-F5344CB8AC3E}">
        <p14:creationId xmlns:p14="http://schemas.microsoft.com/office/powerpoint/2010/main" val="377033877"/>
      </p:ext>
    </p:extLst>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8915E0C2-ED0A-2A58-3780-77F81EB8DC1D}"/>
              </a:ext>
            </a:extLst>
          </p:cNvPr>
          <p:cNvSpPr/>
          <p:nvPr/>
        </p:nvSpPr>
        <p:spPr>
          <a:xfrm>
            <a:off x="582994" y="1006188"/>
            <a:ext cx="7978012" cy="2262607"/>
          </a:xfrm>
          <a:prstGeom prst="rect">
            <a:avLst/>
          </a:prstGeom>
        </p:spPr>
        <p:txBody>
          <a:bodyPr wrap="square">
            <a:spAutoFit/>
          </a:bodyPr>
          <a:lstStyle/>
          <a:p>
            <a:pPr algn="just">
              <a:spcBef>
                <a:spcPts val="1125"/>
              </a:spcBef>
            </a:pPr>
            <a:r>
              <a:rPr lang="zh-CN" altLang="en-US" sz="2699" dirty="0">
                <a:solidFill>
                  <a:schemeClr val="accent2"/>
                </a:solidFill>
                <a:latin typeface="方正大黑简体" panose="02000000000000000000" pitchFamily="65" charset="-122"/>
                <a:ea typeface="方正大黑简体" panose="02000000000000000000" pitchFamily="65" charset="-122"/>
              </a:rPr>
              <a:t>二、内容电商</a:t>
            </a:r>
            <a:endParaRPr lang="zh-CN" altLang="en-US" sz="2399" dirty="0">
              <a:solidFill>
                <a:schemeClr val="accent2"/>
              </a:solidFill>
              <a:latin typeface="方正大黑简体" panose="02000000000000000000" pitchFamily="65" charset="-122"/>
              <a:ea typeface="方正大黑简体" panose="02000000000000000000" pitchFamily="65" charset="-122"/>
            </a:endParaRPr>
          </a:p>
          <a:p>
            <a:pPr indent="458921" algn="just">
              <a:lnSpc>
                <a:spcPct val="150000"/>
              </a:lnSpc>
              <a:spcBef>
                <a:spcPts val="1125"/>
              </a:spcBef>
            </a:pPr>
            <a:r>
              <a:rPr lang="zh-CN" altLang="en-US" sz="1799" dirty="0">
                <a:solidFill>
                  <a:schemeClr val="accent2"/>
                </a:solidFill>
                <a:latin typeface="+mj-lt"/>
                <a:ea typeface="黑体" panose="02010609060101010101" pitchFamily="49" charset="-122"/>
              </a:rPr>
              <a:t>内容电商是指在互联网信息碎片化时代，创作者通过形式多样的内容传播商品信息，引导消费者更深层次理解商品，触发消费者的情绪共鸣和兴趣，使其产生购物行为，形成“社区化”内容电商平台，其采取的手段通常为图文、直播、音视频等。</a:t>
            </a:r>
            <a:endParaRPr lang="en-US" altLang="zh-CN" sz="1799" dirty="0">
              <a:solidFill>
                <a:schemeClr val="accent2"/>
              </a:solidFill>
              <a:latin typeface="+mj-lt"/>
              <a:ea typeface="黑体" panose="02010609060101010101" pitchFamily="49" charset="-122"/>
            </a:endParaRPr>
          </a:p>
        </p:txBody>
      </p:sp>
    </p:spTree>
    <p:extLst>
      <p:ext uri="{BB962C8B-B14F-4D97-AF65-F5344CB8AC3E}">
        <p14:creationId xmlns:p14="http://schemas.microsoft.com/office/powerpoint/2010/main" val="1979982672"/>
      </p:ext>
    </p:extLst>
  </p:cSld>
  <p:clrMapOvr>
    <a:masterClrMapping/>
  </p:clrMapOvr>
  <p:transition spd="slow">
    <p:push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05B8A70B-BCBB-9E57-EC2E-CCA583FA5868}"/>
              </a:ext>
            </a:extLst>
          </p:cNvPr>
          <p:cNvSpPr/>
          <p:nvPr/>
        </p:nvSpPr>
        <p:spPr>
          <a:xfrm>
            <a:off x="415162" y="765299"/>
            <a:ext cx="8313677" cy="4142609"/>
          </a:xfrm>
          <a:prstGeom prst="rect">
            <a:avLst/>
          </a:prstGeom>
        </p:spPr>
        <p:txBody>
          <a:bodyPr wrap="square">
            <a:spAutoFit/>
          </a:bodyPr>
          <a:lstStyle/>
          <a:p>
            <a:pPr indent="458921" algn="just"/>
            <a:r>
              <a:rPr lang="zh-CN" altLang="en-US" sz="2399" dirty="0">
                <a:solidFill>
                  <a:schemeClr val="accent2"/>
                </a:solidFill>
                <a:latin typeface="方正大黑简体" panose="02000000000000000000" pitchFamily="65" charset="-122"/>
                <a:ea typeface="方正大黑简体" panose="02000000000000000000" pitchFamily="65" charset="-122"/>
              </a:rPr>
              <a:t>（一）内容电商的类型</a:t>
            </a:r>
            <a:endParaRPr lang="en-US" altLang="zh-CN" sz="2399" dirty="0">
              <a:solidFill>
                <a:schemeClr val="accent2"/>
              </a:solidFill>
              <a:latin typeface="方正大黑简体" panose="02000000000000000000" pitchFamily="65" charset="-122"/>
              <a:ea typeface="方正大黑简体" panose="02000000000000000000" pitchFamily="65" charset="-122"/>
            </a:endParaRPr>
          </a:p>
          <a:p>
            <a:pPr indent="458921" algn="just">
              <a:spcBef>
                <a:spcPts val="1125"/>
              </a:spcBef>
              <a:spcAft>
                <a:spcPts val="750"/>
              </a:spcAft>
            </a:pPr>
            <a:r>
              <a:rPr lang="en-US" altLang="zh-CN" sz="1799" b="1" dirty="0">
                <a:solidFill>
                  <a:schemeClr val="accent2"/>
                </a:solidFill>
                <a:latin typeface="+mj-lt"/>
                <a:ea typeface="黑体" panose="02010609060101010101" pitchFamily="49" charset="-122"/>
              </a:rPr>
              <a:t>1</a:t>
            </a:r>
            <a:r>
              <a:rPr lang="zh-CN" altLang="en-US" sz="1799" b="1" dirty="0">
                <a:solidFill>
                  <a:schemeClr val="accent2"/>
                </a:solidFill>
                <a:latin typeface="+mj-lt"/>
                <a:ea typeface="黑体" panose="02010609060101010101" pitchFamily="49" charset="-122"/>
              </a:rPr>
              <a:t>．按内容创作者的类型不同分类</a:t>
            </a:r>
          </a:p>
          <a:p>
            <a:pPr indent="458921" algn="just">
              <a:lnSpc>
                <a:spcPct val="140000"/>
              </a:lnSpc>
            </a:pPr>
            <a:r>
              <a:rPr lang="zh-CN" altLang="en-US" sz="1649" dirty="0">
                <a:solidFill>
                  <a:srgbClr val="C00000"/>
                </a:solidFill>
                <a:latin typeface="+mj-lt"/>
                <a:ea typeface="黑体" panose="02010609060101010101" pitchFamily="49" charset="-122"/>
              </a:rPr>
              <a:t>（</a:t>
            </a:r>
            <a:r>
              <a:rPr lang="en-US" altLang="zh-CN" sz="1649" dirty="0">
                <a:solidFill>
                  <a:srgbClr val="C00000"/>
                </a:solidFill>
                <a:latin typeface="+mj-lt"/>
                <a:ea typeface="黑体" panose="02010609060101010101" pitchFamily="49" charset="-122"/>
              </a:rPr>
              <a:t>1</a:t>
            </a:r>
            <a:r>
              <a:rPr lang="zh-CN" altLang="en-US" sz="1649" dirty="0">
                <a:solidFill>
                  <a:srgbClr val="C00000"/>
                </a:solidFill>
                <a:latin typeface="+mj-lt"/>
                <a:ea typeface="黑体" panose="02010609060101010101" pitchFamily="49" charset="-122"/>
              </a:rPr>
              <a:t>）基于</a:t>
            </a:r>
            <a:r>
              <a:rPr lang="en-US" altLang="zh-CN" sz="1649" dirty="0">
                <a:solidFill>
                  <a:srgbClr val="C00000"/>
                </a:solidFill>
                <a:latin typeface="+mj-lt"/>
                <a:ea typeface="黑体" panose="02010609060101010101" pitchFamily="49" charset="-122"/>
              </a:rPr>
              <a:t>UGC</a:t>
            </a:r>
            <a:r>
              <a:rPr lang="zh-CN" altLang="en-US" sz="1649" dirty="0">
                <a:solidFill>
                  <a:schemeClr val="accent2"/>
                </a:solidFill>
                <a:latin typeface="+mj-lt"/>
                <a:ea typeface="黑体" panose="02010609060101010101" pitchFamily="49" charset="-122"/>
              </a:rPr>
              <a:t>（</a:t>
            </a:r>
            <a:r>
              <a:rPr lang="en-US" altLang="zh-CN" sz="1649" dirty="0">
                <a:solidFill>
                  <a:schemeClr val="accent2"/>
                </a:solidFill>
                <a:latin typeface="+mj-lt"/>
                <a:ea typeface="黑体" panose="02010609060101010101" pitchFamily="49" charset="-122"/>
              </a:rPr>
              <a:t>User Generated Content</a:t>
            </a:r>
            <a:r>
              <a:rPr lang="zh-CN" altLang="en-US" sz="1649" dirty="0">
                <a:solidFill>
                  <a:schemeClr val="accent2"/>
                </a:solidFill>
                <a:latin typeface="+mj-lt"/>
                <a:ea typeface="黑体" panose="02010609060101010101" pitchFamily="49" charset="-122"/>
              </a:rPr>
              <a:t>，用户生成内容）的内容电商，是指内容平台通过各种分成或激励政策吸纳内容创作者加入并分享原创内容，在用户阅读、观看内容的过程中实现内容变现。</a:t>
            </a:r>
          </a:p>
          <a:p>
            <a:pPr indent="458921" algn="just">
              <a:lnSpc>
                <a:spcPct val="140000"/>
              </a:lnSpc>
            </a:pPr>
            <a:r>
              <a:rPr lang="zh-CN" altLang="en-US" sz="1649" dirty="0">
                <a:solidFill>
                  <a:srgbClr val="C00000"/>
                </a:solidFill>
                <a:latin typeface="+mj-lt"/>
                <a:ea typeface="黑体" panose="02010609060101010101" pitchFamily="49" charset="-122"/>
              </a:rPr>
              <a:t>（</a:t>
            </a:r>
            <a:r>
              <a:rPr lang="en-US" altLang="zh-CN" sz="1649" dirty="0">
                <a:solidFill>
                  <a:srgbClr val="C00000"/>
                </a:solidFill>
                <a:latin typeface="+mj-lt"/>
                <a:ea typeface="黑体" panose="02010609060101010101" pitchFamily="49" charset="-122"/>
              </a:rPr>
              <a:t>2</a:t>
            </a:r>
            <a:r>
              <a:rPr lang="zh-CN" altLang="en-US" sz="1649" dirty="0">
                <a:solidFill>
                  <a:srgbClr val="C00000"/>
                </a:solidFill>
                <a:latin typeface="+mj-lt"/>
                <a:ea typeface="黑体" panose="02010609060101010101" pitchFamily="49" charset="-122"/>
              </a:rPr>
              <a:t>）基于</a:t>
            </a:r>
            <a:r>
              <a:rPr lang="en-US" altLang="zh-CN" sz="1649" dirty="0">
                <a:solidFill>
                  <a:srgbClr val="C00000"/>
                </a:solidFill>
                <a:latin typeface="+mj-lt"/>
                <a:ea typeface="黑体" panose="02010609060101010101" pitchFamily="49" charset="-122"/>
              </a:rPr>
              <a:t>PGC</a:t>
            </a:r>
            <a:r>
              <a:rPr lang="zh-CN" altLang="en-US" sz="1649" dirty="0">
                <a:solidFill>
                  <a:schemeClr val="accent2"/>
                </a:solidFill>
                <a:latin typeface="+mj-lt"/>
                <a:ea typeface="黑体" panose="02010609060101010101" pitchFamily="49" charset="-122"/>
              </a:rPr>
              <a:t>（</a:t>
            </a:r>
            <a:r>
              <a:rPr lang="en-US" altLang="zh-CN" sz="1649" dirty="0">
                <a:solidFill>
                  <a:schemeClr val="accent2"/>
                </a:solidFill>
                <a:latin typeface="+mj-lt"/>
                <a:ea typeface="黑体" panose="02010609060101010101" pitchFamily="49" charset="-122"/>
              </a:rPr>
              <a:t>Professional Generated Content</a:t>
            </a:r>
            <a:r>
              <a:rPr lang="zh-CN" altLang="en-US" sz="1649" dirty="0">
                <a:solidFill>
                  <a:schemeClr val="accent2"/>
                </a:solidFill>
                <a:latin typeface="+mj-lt"/>
                <a:ea typeface="黑体" panose="02010609060101010101" pitchFamily="49" charset="-122"/>
              </a:rPr>
              <a:t>，专业生成内容）的内容电商，是指通过提供更高质量、具有品牌调性、人格化的内容，与用户建立情感连接，以用户运营为中心的内容电商模式。</a:t>
            </a:r>
          </a:p>
          <a:p>
            <a:pPr indent="458921" algn="just">
              <a:lnSpc>
                <a:spcPct val="140000"/>
              </a:lnSpc>
            </a:pPr>
            <a:r>
              <a:rPr lang="zh-CN" altLang="en-US" sz="1649" dirty="0">
                <a:solidFill>
                  <a:srgbClr val="C00000"/>
                </a:solidFill>
                <a:latin typeface="+mj-lt"/>
                <a:ea typeface="黑体" panose="02010609060101010101" pitchFamily="49" charset="-122"/>
              </a:rPr>
              <a:t>（</a:t>
            </a:r>
            <a:r>
              <a:rPr lang="en-US" altLang="zh-CN" sz="1649" dirty="0">
                <a:solidFill>
                  <a:srgbClr val="C00000"/>
                </a:solidFill>
                <a:latin typeface="+mj-lt"/>
                <a:ea typeface="黑体" panose="02010609060101010101" pitchFamily="49" charset="-122"/>
              </a:rPr>
              <a:t>3</a:t>
            </a:r>
            <a:r>
              <a:rPr lang="zh-CN" altLang="en-US" sz="1649" dirty="0">
                <a:solidFill>
                  <a:srgbClr val="C00000"/>
                </a:solidFill>
                <a:latin typeface="+mj-lt"/>
                <a:ea typeface="黑体" panose="02010609060101010101" pitchFamily="49" charset="-122"/>
              </a:rPr>
              <a:t>）电商平台的内容运营，</a:t>
            </a:r>
            <a:r>
              <a:rPr lang="zh-CN" altLang="en-US" sz="1649" dirty="0">
                <a:solidFill>
                  <a:schemeClr val="accent2"/>
                </a:solidFill>
                <a:latin typeface="+mj-lt"/>
                <a:ea typeface="黑体" panose="02010609060101010101" pitchFamily="49" charset="-122"/>
              </a:rPr>
              <a:t>是指电商平台的运营者通过平台渠道利用文字、图片、视频或直播等形式将商家信息友好地呈现在用户面前，并激发用户参与、分享和传播的完整运营过程。</a:t>
            </a:r>
          </a:p>
        </p:txBody>
      </p:sp>
    </p:spTree>
    <p:extLst>
      <p:ext uri="{BB962C8B-B14F-4D97-AF65-F5344CB8AC3E}">
        <p14:creationId xmlns:p14="http://schemas.microsoft.com/office/powerpoint/2010/main" val="2327609487"/>
      </p:ext>
    </p:extLst>
  </p:cSld>
  <p:clrMapOvr>
    <a:masterClrMapping/>
  </p:clrMapOvr>
  <p:transition spd="slow">
    <p:push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05B8A70B-BCBB-9E57-EC2E-CCA583FA5868}"/>
              </a:ext>
            </a:extLst>
          </p:cNvPr>
          <p:cNvSpPr/>
          <p:nvPr/>
        </p:nvSpPr>
        <p:spPr>
          <a:xfrm>
            <a:off x="717640" y="946603"/>
            <a:ext cx="7794072" cy="3298339"/>
          </a:xfrm>
          <a:prstGeom prst="rect">
            <a:avLst/>
          </a:prstGeom>
        </p:spPr>
        <p:txBody>
          <a:bodyPr wrap="square">
            <a:spAutoFit/>
          </a:bodyPr>
          <a:lstStyle/>
          <a:p>
            <a:pPr indent="458921" algn="just">
              <a:spcBef>
                <a:spcPts val="750"/>
              </a:spcBef>
              <a:spcAft>
                <a:spcPts val="750"/>
              </a:spcAft>
            </a:pPr>
            <a:r>
              <a:rPr lang="en-US" altLang="zh-CN" sz="1799" b="1" dirty="0">
                <a:solidFill>
                  <a:schemeClr val="accent2"/>
                </a:solidFill>
                <a:latin typeface="+mj-lt"/>
                <a:ea typeface="黑体" panose="02010609060101010101" pitchFamily="49" charset="-122"/>
              </a:rPr>
              <a:t>2</a:t>
            </a:r>
            <a:r>
              <a:rPr lang="zh-CN" altLang="en-US" sz="1799" b="1" dirty="0">
                <a:solidFill>
                  <a:schemeClr val="accent2"/>
                </a:solidFill>
                <a:latin typeface="+mj-lt"/>
                <a:ea typeface="黑体" panose="02010609060101010101" pitchFamily="49" charset="-122"/>
              </a:rPr>
              <a:t>．按照平台运营模式不同分类</a:t>
            </a:r>
          </a:p>
          <a:p>
            <a:pPr indent="458816">
              <a:lnSpc>
                <a:spcPct val="150000"/>
              </a:lnSpc>
            </a:pPr>
            <a:r>
              <a:rPr lang="zh-CN" altLang="en-US" sz="1649" dirty="0">
                <a:solidFill>
                  <a:schemeClr val="accent2"/>
                </a:solidFill>
                <a:latin typeface="+mj-lt"/>
                <a:ea typeface="黑体" panose="02010609060101010101" pitchFamily="49" charset="-122"/>
              </a:rPr>
              <a:t>常见的内容电商主要有电商平台内容化和内容平台电商化两种平台运营模式。</a:t>
            </a:r>
            <a:endParaRPr lang="en-US" altLang="zh-CN" sz="1649" dirty="0">
              <a:solidFill>
                <a:schemeClr val="accent2"/>
              </a:solidFill>
              <a:latin typeface="+mj-lt"/>
              <a:ea typeface="黑体" panose="02010609060101010101" pitchFamily="49" charset="-122"/>
            </a:endParaRPr>
          </a:p>
          <a:p>
            <a:pPr algn="l">
              <a:lnSpc>
                <a:spcPct val="150000"/>
              </a:lnSpc>
            </a:pPr>
            <a:r>
              <a:rPr lang="zh-CN" altLang="en-US" sz="1649" dirty="0">
                <a:solidFill>
                  <a:schemeClr val="accent2"/>
                </a:solidFill>
                <a:latin typeface="+mj-lt"/>
                <a:ea typeface="黑体" panose="02010609060101010101" pitchFamily="49" charset="-122"/>
              </a:rPr>
              <a:t>（见图</a:t>
            </a:r>
            <a:r>
              <a:rPr lang="en-US" altLang="zh-CN" sz="1649" dirty="0">
                <a:solidFill>
                  <a:schemeClr val="accent2"/>
                </a:solidFill>
                <a:latin typeface="+mj-lt"/>
                <a:ea typeface="黑体" panose="02010609060101010101" pitchFamily="49" charset="-122"/>
              </a:rPr>
              <a:t>2.2</a:t>
            </a:r>
            <a:r>
              <a:rPr lang="zh-CN" altLang="en-US" sz="1649" dirty="0">
                <a:solidFill>
                  <a:schemeClr val="accent2"/>
                </a:solidFill>
                <a:latin typeface="+mj-lt"/>
                <a:ea typeface="黑体" panose="02010609060101010101" pitchFamily="49" charset="-122"/>
              </a:rPr>
              <a:t>）</a:t>
            </a:r>
          </a:p>
          <a:p>
            <a:pPr indent="458921" algn="just">
              <a:lnSpc>
                <a:spcPct val="150000"/>
              </a:lnSpc>
              <a:spcBef>
                <a:spcPts val="750"/>
              </a:spcBef>
            </a:pPr>
            <a:r>
              <a:rPr lang="zh-CN" altLang="en-US" sz="1649" dirty="0">
                <a:solidFill>
                  <a:srgbClr val="C00000"/>
                </a:solidFill>
                <a:latin typeface="+mj-lt"/>
                <a:ea typeface="黑体" panose="02010609060101010101" pitchFamily="49" charset="-122"/>
              </a:rPr>
              <a:t>（</a:t>
            </a:r>
            <a:r>
              <a:rPr lang="en-US" altLang="zh-CN" sz="1649" dirty="0">
                <a:solidFill>
                  <a:srgbClr val="C00000"/>
                </a:solidFill>
                <a:latin typeface="+mj-lt"/>
                <a:ea typeface="黑体" panose="02010609060101010101" pitchFamily="49" charset="-122"/>
              </a:rPr>
              <a:t>1</a:t>
            </a:r>
            <a:r>
              <a:rPr lang="zh-CN" altLang="en-US" sz="1649" dirty="0">
                <a:solidFill>
                  <a:srgbClr val="C00000"/>
                </a:solidFill>
                <a:latin typeface="+mj-lt"/>
                <a:ea typeface="黑体" panose="02010609060101010101" pitchFamily="49" charset="-122"/>
              </a:rPr>
              <a:t>）电商平台内容化</a:t>
            </a:r>
            <a:r>
              <a:rPr lang="zh-CN" altLang="en-US" sz="1649" dirty="0">
                <a:solidFill>
                  <a:schemeClr val="accent2"/>
                </a:solidFill>
                <a:latin typeface="+mj-lt"/>
                <a:ea typeface="黑体" panose="02010609060101010101" pitchFamily="49" charset="-122"/>
              </a:rPr>
              <a:t>是指运营主体在原有的电商模式上，增加内容板块，建立内容宣传矩阵，满足用户泛娱乐需求，实现平台拉新和促活。</a:t>
            </a:r>
          </a:p>
          <a:p>
            <a:pPr indent="458921" algn="just">
              <a:lnSpc>
                <a:spcPct val="150000"/>
              </a:lnSpc>
              <a:spcBef>
                <a:spcPts val="750"/>
              </a:spcBef>
            </a:pPr>
            <a:r>
              <a:rPr lang="zh-CN" altLang="en-US" sz="1649" dirty="0">
                <a:solidFill>
                  <a:srgbClr val="C00000"/>
                </a:solidFill>
                <a:latin typeface="+mj-lt"/>
                <a:ea typeface="黑体" panose="02010609060101010101" pitchFamily="49" charset="-122"/>
              </a:rPr>
              <a:t>（</a:t>
            </a:r>
            <a:r>
              <a:rPr lang="en-US" altLang="zh-CN" sz="1649" dirty="0">
                <a:solidFill>
                  <a:srgbClr val="C00000"/>
                </a:solidFill>
                <a:latin typeface="+mj-lt"/>
                <a:ea typeface="黑体" panose="02010609060101010101" pitchFamily="49" charset="-122"/>
              </a:rPr>
              <a:t>2</a:t>
            </a:r>
            <a:r>
              <a:rPr lang="zh-CN" altLang="en-US" sz="1649" dirty="0">
                <a:solidFill>
                  <a:srgbClr val="C00000"/>
                </a:solidFill>
                <a:latin typeface="+mj-lt"/>
                <a:ea typeface="黑体" panose="02010609060101010101" pitchFamily="49" charset="-122"/>
              </a:rPr>
              <a:t>）内容平台电商化</a:t>
            </a:r>
            <a:r>
              <a:rPr lang="zh-CN" altLang="en-US" sz="1649" dirty="0">
                <a:solidFill>
                  <a:schemeClr val="accent2"/>
                </a:solidFill>
                <a:latin typeface="+mj-lt"/>
                <a:ea typeface="黑体" panose="02010609060101010101" pitchFamily="49" charset="-122"/>
              </a:rPr>
              <a:t>主要是指运营主体通过创作内容，建立自有品牌，在积累一定粉丝量的基础上引入电商业务，接入商品服务，进行流量变现，主要的代表平台有今日头条、抖音、快手等。</a:t>
            </a:r>
          </a:p>
        </p:txBody>
      </p:sp>
    </p:spTree>
    <p:extLst>
      <p:ext uri="{BB962C8B-B14F-4D97-AF65-F5344CB8AC3E}">
        <p14:creationId xmlns:p14="http://schemas.microsoft.com/office/powerpoint/2010/main" val="4265364118"/>
      </p:ext>
    </p:extLst>
  </p:cSld>
  <p:clrMapOvr>
    <a:masterClrMapping/>
  </p:clrMapOvr>
  <p:transition spd="slow">
    <p:push di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2504EEC-E3D6-B2A9-BEBD-A4E01036B6A7}"/>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0423" y="1621523"/>
            <a:ext cx="7943155" cy="1682176"/>
          </a:xfrm>
          <a:prstGeom prst="rect">
            <a:avLst/>
          </a:prstGeom>
        </p:spPr>
      </p:pic>
    </p:spTree>
    <p:extLst>
      <p:ext uri="{BB962C8B-B14F-4D97-AF65-F5344CB8AC3E}">
        <p14:creationId xmlns:p14="http://schemas.microsoft.com/office/powerpoint/2010/main" val="2520415101"/>
      </p:ext>
    </p:extLst>
  </p:cSld>
  <p:clrMapOvr>
    <a:masterClrMapping/>
  </p:clrMapOvr>
  <p:transition spd="slow">
    <p:push dir="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793ADEA1-F136-DB6F-765A-C53DE1FD7BCE}"/>
              </a:ext>
            </a:extLst>
          </p:cNvPr>
          <p:cNvSpPr/>
          <p:nvPr/>
        </p:nvSpPr>
        <p:spPr>
          <a:xfrm>
            <a:off x="525961" y="1115718"/>
            <a:ext cx="8097738" cy="2966581"/>
          </a:xfrm>
          <a:prstGeom prst="rect">
            <a:avLst/>
          </a:prstGeom>
        </p:spPr>
        <p:txBody>
          <a:bodyPr wrap="square">
            <a:spAutoFit/>
          </a:bodyPr>
          <a:lstStyle/>
          <a:p>
            <a:pPr indent="458921" algn="just"/>
            <a:r>
              <a:rPr lang="zh-CN" altLang="en-US" sz="2399" dirty="0">
                <a:solidFill>
                  <a:schemeClr val="accent2"/>
                </a:solidFill>
                <a:latin typeface="方正大黑简体" panose="02000000000000000000" pitchFamily="65" charset="-122"/>
                <a:ea typeface="方正大黑简体" panose="02000000000000000000" pitchFamily="65" charset="-122"/>
              </a:rPr>
              <a:t>（二）内容电商的运作模式</a:t>
            </a:r>
            <a:endParaRPr lang="zh-CN" altLang="en-US" sz="1799" b="1" dirty="0">
              <a:solidFill>
                <a:schemeClr val="accent2"/>
              </a:solidFill>
              <a:latin typeface="+mj-lt"/>
              <a:ea typeface="黑体" panose="02010609060101010101" pitchFamily="49" charset="-122"/>
            </a:endParaRPr>
          </a:p>
          <a:p>
            <a:pPr indent="458921" algn="just">
              <a:lnSpc>
                <a:spcPct val="140000"/>
              </a:lnSpc>
              <a:spcBef>
                <a:spcPts val="750"/>
              </a:spcBef>
            </a:pPr>
            <a:r>
              <a:rPr lang="zh-CN" altLang="en-US" sz="1649" dirty="0">
                <a:solidFill>
                  <a:schemeClr val="accent2"/>
                </a:solidFill>
                <a:latin typeface="+mj-lt"/>
                <a:ea typeface="黑体" panose="02010609060101010101" pitchFamily="49" charset="-122"/>
              </a:rPr>
              <a:t>内容电商运作参与者一般包括内容生产者、高忠诚度社群、商品或服务的消费者等，具体运作模式如下（见图</a:t>
            </a:r>
            <a:r>
              <a:rPr lang="en-US" altLang="zh-CN" sz="1649" dirty="0">
                <a:solidFill>
                  <a:schemeClr val="accent2"/>
                </a:solidFill>
                <a:latin typeface="+mj-lt"/>
                <a:ea typeface="黑体" panose="02010609060101010101" pitchFamily="49" charset="-122"/>
              </a:rPr>
              <a:t>2.3</a:t>
            </a:r>
            <a:r>
              <a:rPr lang="zh-CN" altLang="en-US" sz="1649" dirty="0">
                <a:solidFill>
                  <a:schemeClr val="accent2"/>
                </a:solidFill>
                <a:latin typeface="+mj-lt"/>
                <a:ea typeface="黑体" panose="02010609060101010101" pitchFamily="49" charset="-122"/>
              </a:rPr>
              <a:t>）：</a:t>
            </a:r>
          </a:p>
          <a:p>
            <a:pPr marL="566773" indent="-257072" algn="just">
              <a:lnSpc>
                <a:spcPct val="140000"/>
              </a:lnSpc>
              <a:spcBef>
                <a:spcPts val="750"/>
              </a:spcBef>
              <a:buClr>
                <a:srgbClr val="21A3D0"/>
              </a:buClr>
              <a:buFont typeface="Wingdings" panose="05000000000000000000" pitchFamily="2" charset="2"/>
              <a:buChar char="Ø"/>
            </a:pPr>
            <a:r>
              <a:rPr lang="zh-CN" altLang="en-US" sz="1649" dirty="0">
                <a:solidFill>
                  <a:schemeClr val="accent2"/>
                </a:solidFill>
                <a:latin typeface="+mj-lt"/>
                <a:ea typeface="黑体" panose="02010609060101010101" pitchFamily="49" charset="-122"/>
              </a:rPr>
              <a:t>内容生产者创作优质内容，吸引粉丝，形成高忠诚度社群；</a:t>
            </a:r>
          </a:p>
          <a:p>
            <a:pPr marL="566773" indent="-257072" algn="just">
              <a:lnSpc>
                <a:spcPct val="140000"/>
              </a:lnSpc>
              <a:spcBef>
                <a:spcPts val="750"/>
              </a:spcBef>
              <a:buClr>
                <a:srgbClr val="21A3D0"/>
              </a:buClr>
              <a:buFont typeface="Wingdings" panose="05000000000000000000" pitchFamily="2" charset="2"/>
              <a:buChar char="Ø"/>
            </a:pPr>
            <a:r>
              <a:rPr lang="zh-CN" altLang="en-US" sz="1649" dirty="0">
                <a:solidFill>
                  <a:schemeClr val="accent2"/>
                </a:solidFill>
                <a:latin typeface="+mj-lt"/>
                <a:ea typeface="黑体" panose="02010609060101010101" pitchFamily="49" charset="-122"/>
              </a:rPr>
              <a:t>高忠诚度社群扩大流量规模、进行二次推广，转化为商品或服务的消费者；</a:t>
            </a:r>
          </a:p>
          <a:p>
            <a:pPr marL="566773" indent="-257072" algn="just">
              <a:lnSpc>
                <a:spcPct val="140000"/>
              </a:lnSpc>
              <a:spcBef>
                <a:spcPts val="750"/>
              </a:spcBef>
              <a:buClr>
                <a:srgbClr val="21A3D0"/>
              </a:buClr>
              <a:buFont typeface="Wingdings" panose="05000000000000000000" pitchFamily="2" charset="2"/>
              <a:buChar char="Ø"/>
            </a:pPr>
            <a:r>
              <a:rPr lang="zh-CN" altLang="en-US" sz="1649" dirty="0">
                <a:solidFill>
                  <a:schemeClr val="accent2"/>
                </a:solidFill>
                <a:latin typeface="+mj-lt"/>
                <a:ea typeface="黑体" panose="02010609060101010101" pitchFamily="49" charset="-122"/>
              </a:rPr>
              <a:t>商品或服务的消费者促进高忠诚度社群的发展，提高商品或服务的影响力，也可能转换成内容生产者。</a:t>
            </a:r>
          </a:p>
        </p:txBody>
      </p:sp>
    </p:spTree>
    <p:extLst>
      <p:ext uri="{BB962C8B-B14F-4D97-AF65-F5344CB8AC3E}">
        <p14:creationId xmlns:p14="http://schemas.microsoft.com/office/powerpoint/2010/main" val="2124306567"/>
      </p:ext>
    </p:extLst>
  </p:cSld>
  <p:clrMapOvr>
    <a:masterClrMapping/>
  </p:clrMapOvr>
  <p:transition spd="slow">
    <p:push dir="u"/>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B595F7FF-730D-A142-E052-D94936DF52CB}"/>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9648" y="1451246"/>
            <a:ext cx="7124705" cy="2463758"/>
          </a:xfrm>
          <a:prstGeom prst="rect">
            <a:avLst/>
          </a:prstGeom>
        </p:spPr>
      </p:pic>
    </p:spTree>
    <p:extLst>
      <p:ext uri="{BB962C8B-B14F-4D97-AF65-F5344CB8AC3E}">
        <p14:creationId xmlns:p14="http://schemas.microsoft.com/office/powerpoint/2010/main" val="2129811642"/>
      </p:ext>
    </p:extLst>
  </p:cSld>
  <p:clrMapOvr>
    <a:masterClrMapping/>
  </p:clrMapOvr>
  <p:transition spd="slow">
    <p:push dir="u"/>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8915E0C2-ED0A-2A58-3780-77F81EB8DC1D}"/>
              </a:ext>
            </a:extLst>
          </p:cNvPr>
          <p:cNvSpPr/>
          <p:nvPr/>
        </p:nvSpPr>
        <p:spPr>
          <a:xfrm>
            <a:off x="577117" y="736264"/>
            <a:ext cx="7986829" cy="4288931"/>
          </a:xfrm>
          <a:prstGeom prst="rect">
            <a:avLst/>
          </a:prstGeom>
        </p:spPr>
        <p:txBody>
          <a:bodyPr wrap="square">
            <a:spAutoFit/>
          </a:bodyPr>
          <a:lstStyle/>
          <a:p>
            <a:pPr algn="just">
              <a:spcBef>
                <a:spcPts val="1125"/>
              </a:spcBef>
            </a:pPr>
            <a:r>
              <a:rPr lang="zh-CN" altLang="en-US" sz="2699" dirty="0">
                <a:solidFill>
                  <a:schemeClr val="accent2"/>
                </a:solidFill>
                <a:latin typeface="方正大黑简体" panose="02000000000000000000" pitchFamily="65" charset="-122"/>
                <a:ea typeface="方正大黑简体" panose="02000000000000000000" pitchFamily="65" charset="-122"/>
              </a:rPr>
              <a:t>三、共享经济</a:t>
            </a:r>
            <a:endParaRPr lang="zh-CN" altLang="en-US" sz="2399" dirty="0">
              <a:solidFill>
                <a:schemeClr val="accent2"/>
              </a:solidFill>
              <a:latin typeface="方正大黑简体" panose="02000000000000000000" pitchFamily="65" charset="-122"/>
              <a:ea typeface="方正大黑简体" panose="02000000000000000000" pitchFamily="65" charset="-122"/>
            </a:endParaRPr>
          </a:p>
          <a:p>
            <a:pPr indent="458921" algn="just">
              <a:lnSpc>
                <a:spcPct val="130000"/>
              </a:lnSpc>
              <a:spcBef>
                <a:spcPts val="750"/>
              </a:spcBef>
            </a:pPr>
            <a:r>
              <a:rPr lang="zh-CN" altLang="en-US" sz="1649" dirty="0">
                <a:solidFill>
                  <a:schemeClr val="accent2"/>
                </a:solidFill>
                <a:latin typeface="+mj-lt"/>
                <a:ea typeface="黑体" panose="02010609060101010101" pitchFamily="49" charset="-122"/>
              </a:rPr>
              <a:t>共享经济是一种以信任机制为纽带，共享经济平台整合拥有闲置资源的机构或个人，供给方让渡资源使用权给需求方，从而获取一定报酬的经济模式。</a:t>
            </a:r>
          </a:p>
          <a:p>
            <a:pPr indent="458921" algn="just">
              <a:lnSpc>
                <a:spcPct val="130000"/>
              </a:lnSpc>
              <a:spcBef>
                <a:spcPts val="750"/>
              </a:spcBef>
            </a:pPr>
            <a:r>
              <a:rPr lang="zh-CN" altLang="en-US" sz="1649" dirty="0">
                <a:solidFill>
                  <a:srgbClr val="C00000"/>
                </a:solidFill>
                <a:latin typeface="+mj-lt"/>
                <a:ea typeface="黑体" panose="02010609060101010101" pitchFamily="49" charset="-122"/>
              </a:rPr>
              <a:t>（</a:t>
            </a:r>
            <a:r>
              <a:rPr lang="en-US" altLang="zh-CN" sz="1649" dirty="0">
                <a:solidFill>
                  <a:srgbClr val="C00000"/>
                </a:solidFill>
                <a:latin typeface="+mj-lt"/>
                <a:ea typeface="黑体" panose="02010609060101010101" pitchFamily="49" charset="-122"/>
              </a:rPr>
              <a:t>1</a:t>
            </a:r>
            <a:r>
              <a:rPr lang="zh-CN" altLang="en-US" sz="1649" dirty="0">
                <a:solidFill>
                  <a:srgbClr val="C00000"/>
                </a:solidFill>
                <a:latin typeface="+mj-lt"/>
                <a:ea typeface="黑体" panose="02010609060101010101" pitchFamily="49" charset="-122"/>
              </a:rPr>
              <a:t>）共享经济的物质基础：</a:t>
            </a:r>
            <a:r>
              <a:rPr lang="zh-CN" altLang="en-US" sz="1649" dirty="0">
                <a:solidFill>
                  <a:schemeClr val="accent2"/>
                </a:solidFill>
                <a:latin typeface="+mj-lt"/>
                <a:ea typeface="黑体" panose="02010609060101010101" pitchFamily="49" charset="-122"/>
              </a:rPr>
              <a:t>社会中存在大量的闲置物品或资源，催生出活跃的个人或者企业间的共享行为，其实质是闲置资源的使用权交易。</a:t>
            </a:r>
          </a:p>
          <a:p>
            <a:pPr indent="458921" algn="just">
              <a:lnSpc>
                <a:spcPct val="130000"/>
              </a:lnSpc>
              <a:spcBef>
                <a:spcPts val="750"/>
              </a:spcBef>
            </a:pPr>
            <a:r>
              <a:rPr lang="zh-CN" altLang="en-US" sz="1649" dirty="0">
                <a:solidFill>
                  <a:srgbClr val="C00000"/>
                </a:solidFill>
                <a:latin typeface="+mj-lt"/>
                <a:ea typeface="黑体" panose="02010609060101010101" pitchFamily="49" charset="-122"/>
              </a:rPr>
              <a:t>（</a:t>
            </a:r>
            <a:r>
              <a:rPr lang="en-US" altLang="zh-CN" sz="1649" dirty="0">
                <a:solidFill>
                  <a:srgbClr val="C00000"/>
                </a:solidFill>
                <a:latin typeface="+mj-lt"/>
                <a:ea typeface="黑体" panose="02010609060101010101" pitchFamily="49" charset="-122"/>
              </a:rPr>
              <a:t>2</a:t>
            </a:r>
            <a:r>
              <a:rPr lang="zh-CN" altLang="en-US" sz="1649" dirty="0">
                <a:solidFill>
                  <a:srgbClr val="C00000"/>
                </a:solidFill>
                <a:latin typeface="+mj-lt"/>
                <a:ea typeface="黑体" panose="02010609060101010101" pitchFamily="49" charset="-122"/>
              </a:rPr>
              <a:t>）共享经济的技术基础：</a:t>
            </a:r>
            <a:r>
              <a:rPr lang="zh-CN" altLang="en-US" sz="1649" dirty="0">
                <a:solidFill>
                  <a:schemeClr val="accent2"/>
                </a:solidFill>
                <a:latin typeface="+mj-lt"/>
                <a:ea typeface="黑体" panose="02010609060101010101" pitchFamily="49" charset="-122"/>
              </a:rPr>
              <a:t>互联网技术不断进步、移动终端不断普及、移动支付不断完善。</a:t>
            </a:r>
          </a:p>
          <a:p>
            <a:pPr indent="458921" algn="just">
              <a:lnSpc>
                <a:spcPct val="130000"/>
              </a:lnSpc>
              <a:spcBef>
                <a:spcPts val="750"/>
              </a:spcBef>
            </a:pPr>
            <a:r>
              <a:rPr lang="zh-CN" altLang="en-US" sz="1649" dirty="0">
                <a:solidFill>
                  <a:srgbClr val="C00000"/>
                </a:solidFill>
                <a:latin typeface="+mj-lt"/>
                <a:ea typeface="黑体" panose="02010609060101010101" pitchFamily="49" charset="-122"/>
              </a:rPr>
              <a:t>（</a:t>
            </a:r>
            <a:r>
              <a:rPr lang="en-US" altLang="zh-CN" sz="1649" dirty="0">
                <a:solidFill>
                  <a:srgbClr val="C00000"/>
                </a:solidFill>
                <a:latin typeface="+mj-lt"/>
                <a:ea typeface="黑体" panose="02010609060101010101" pitchFamily="49" charset="-122"/>
              </a:rPr>
              <a:t>3</a:t>
            </a:r>
            <a:r>
              <a:rPr lang="zh-CN" altLang="en-US" sz="1649" dirty="0">
                <a:solidFill>
                  <a:srgbClr val="C00000"/>
                </a:solidFill>
                <a:latin typeface="+mj-lt"/>
                <a:ea typeface="黑体" panose="02010609060101010101" pitchFamily="49" charset="-122"/>
              </a:rPr>
              <a:t>）共享经济的信任基础：</a:t>
            </a:r>
            <a:r>
              <a:rPr lang="zh-CN" altLang="en-US" sz="1649" dirty="0">
                <a:solidFill>
                  <a:schemeClr val="accent2"/>
                </a:solidFill>
                <a:latin typeface="+mj-lt"/>
                <a:ea typeface="黑体" panose="02010609060101010101" pitchFamily="49" charset="-122"/>
              </a:rPr>
              <a:t>社会征信体系不断完善为共享经济的发展提供了良好、可靠的信用安全保障。</a:t>
            </a:r>
          </a:p>
          <a:p>
            <a:pPr indent="458921" algn="just">
              <a:lnSpc>
                <a:spcPct val="130000"/>
              </a:lnSpc>
              <a:spcBef>
                <a:spcPts val="750"/>
              </a:spcBef>
            </a:pPr>
            <a:r>
              <a:rPr lang="zh-CN" altLang="en-US" sz="1649" dirty="0">
                <a:solidFill>
                  <a:srgbClr val="C00000"/>
                </a:solidFill>
                <a:latin typeface="+mj-lt"/>
                <a:ea typeface="黑体" panose="02010609060101010101" pitchFamily="49" charset="-122"/>
              </a:rPr>
              <a:t>（</a:t>
            </a:r>
            <a:r>
              <a:rPr lang="en-US" altLang="zh-CN" sz="1649" dirty="0">
                <a:solidFill>
                  <a:srgbClr val="C00000"/>
                </a:solidFill>
                <a:latin typeface="+mj-lt"/>
                <a:ea typeface="黑体" panose="02010609060101010101" pitchFamily="49" charset="-122"/>
              </a:rPr>
              <a:t>4</a:t>
            </a:r>
            <a:r>
              <a:rPr lang="zh-CN" altLang="en-US" sz="1649" dirty="0">
                <a:solidFill>
                  <a:srgbClr val="C00000"/>
                </a:solidFill>
                <a:latin typeface="+mj-lt"/>
                <a:ea typeface="黑体" panose="02010609060101010101" pitchFamily="49" charset="-122"/>
              </a:rPr>
              <a:t>）共享经济的理念基础：</a:t>
            </a:r>
            <a:r>
              <a:rPr lang="zh-CN" altLang="en-US" sz="1649" dirty="0">
                <a:solidFill>
                  <a:schemeClr val="accent2"/>
                </a:solidFill>
                <a:latin typeface="+mj-lt"/>
                <a:ea typeface="黑体" panose="02010609060101010101" pitchFamily="49" charset="-122"/>
              </a:rPr>
              <a:t>重使用而轻占有的新型消费观、发展观，丰富了消费者的消费形式，促进了可持续发展理念的现实化。</a:t>
            </a:r>
            <a:endParaRPr lang="en-US" altLang="zh-CN" sz="1649" dirty="0">
              <a:solidFill>
                <a:schemeClr val="accent2"/>
              </a:solidFill>
              <a:latin typeface="+mj-lt"/>
              <a:ea typeface="黑体" panose="02010609060101010101" pitchFamily="49" charset="-122"/>
            </a:endParaRPr>
          </a:p>
        </p:txBody>
      </p:sp>
    </p:spTree>
    <p:extLst>
      <p:ext uri="{BB962C8B-B14F-4D97-AF65-F5344CB8AC3E}">
        <p14:creationId xmlns:p14="http://schemas.microsoft.com/office/powerpoint/2010/main" val="227968745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0101">
            <a:extLst>
              <a:ext uri="{FF2B5EF4-FFF2-40B4-BE49-F238E27FC236}">
                <a16:creationId xmlns:a16="http://schemas.microsoft.com/office/drawing/2014/main" id="{7EA3BB3B-FB99-4B11-BFEC-4EA1CED08119}"/>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ackgroundRemoval t="0" b="100000" l="0" r="100000">
                        <a14:backgroundMark x1="7701" y1="9643" x2="7701" y2="9643"/>
                      </a14:backgroundRemoval>
                    </a14:imgEffect>
                  </a14:imgLayer>
                </a14:imgProps>
              </a:ext>
            </a:extLst>
          </a:blip>
          <a:stretch>
            <a:fillRect/>
          </a:stretch>
        </p:blipFill>
        <p:spPr>
          <a:xfrm>
            <a:off x="469147" y="1545070"/>
            <a:ext cx="3189356" cy="2679459"/>
          </a:xfrm>
          <a:prstGeom prst="rect">
            <a:avLst/>
          </a:prstGeom>
          <a:noFill/>
          <a:ln w="9525">
            <a:noFill/>
          </a:ln>
        </p:spPr>
      </p:pic>
      <p:sp>
        <p:nvSpPr>
          <p:cNvPr id="5" name="矩形 4">
            <a:extLst>
              <a:ext uri="{FF2B5EF4-FFF2-40B4-BE49-F238E27FC236}">
                <a16:creationId xmlns:a16="http://schemas.microsoft.com/office/drawing/2014/main" id="{9EF27598-5406-4E93-942C-113B97EF2763}"/>
              </a:ext>
            </a:extLst>
          </p:cNvPr>
          <p:cNvSpPr/>
          <p:nvPr/>
        </p:nvSpPr>
        <p:spPr>
          <a:xfrm>
            <a:off x="844581" y="4380442"/>
            <a:ext cx="2438489" cy="323037"/>
          </a:xfrm>
          <a:prstGeom prst="rect">
            <a:avLst/>
          </a:prstGeom>
          <a:noFill/>
          <a:ln w="9525">
            <a:noFill/>
          </a:ln>
        </p:spPr>
        <p:txBody>
          <a:bodyPr wrap="none" anchor="ctr">
            <a:spAutoFit/>
          </a:bodyPr>
          <a:lstStyle/>
          <a:p>
            <a:pPr algn="ctr"/>
            <a:r>
              <a:rPr lang="zh-CN" altLang="en-US" sz="1499" dirty="0">
                <a:solidFill>
                  <a:schemeClr val="accent2"/>
                </a:solidFill>
                <a:latin typeface="+mj-lt"/>
                <a:ea typeface="黑体" panose="02010609060101010101" pitchFamily="49" charset="-122"/>
                <a:cs typeface="Times New Roman" panose="02020603050405020304" charset="0"/>
              </a:rPr>
              <a:t>图</a:t>
            </a:r>
            <a:r>
              <a:rPr lang="en-US" altLang="zh-CN" sz="1499" dirty="0">
                <a:solidFill>
                  <a:schemeClr val="accent2"/>
                </a:solidFill>
                <a:latin typeface="+mj-lt"/>
                <a:ea typeface="黑体" panose="02010609060101010101" pitchFamily="49" charset="-122"/>
                <a:cs typeface="Times New Roman" panose="02020603050405020304" charset="0"/>
              </a:rPr>
              <a:t>1.1  </a:t>
            </a:r>
            <a:r>
              <a:rPr lang="zh-CN" altLang="en-US" sz="1499" dirty="0">
                <a:solidFill>
                  <a:schemeClr val="accent2"/>
                </a:solidFill>
                <a:latin typeface="黑体" panose="02010609060101010101" pitchFamily="49" charset="-122"/>
                <a:ea typeface="黑体" panose="02010609060101010101" pitchFamily="49" charset="-122"/>
                <a:cs typeface="Times New Roman" panose="02020603050405020304" charset="0"/>
              </a:rPr>
              <a:t>电子商务的业务组成</a:t>
            </a:r>
          </a:p>
        </p:txBody>
      </p:sp>
      <p:sp>
        <p:nvSpPr>
          <p:cNvPr id="6" name="文本框 5">
            <a:extLst>
              <a:ext uri="{FF2B5EF4-FFF2-40B4-BE49-F238E27FC236}">
                <a16:creationId xmlns:a16="http://schemas.microsoft.com/office/drawing/2014/main" id="{9D921ACF-71F7-4D54-A1F7-AD5EFDD71193}"/>
              </a:ext>
            </a:extLst>
          </p:cNvPr>
          <p:cNvSpPr txBox="1"/>
          <p:nvPr/>
        </p:nvSpPr>
        <p:spPr>
          <a:xfrm>
            <a:off x="3762227" y="1211268"/>
            <a:ext cx="5042200" cy="3650871"/>
          </a:xfrm>
          <a:prstGeom prst="rect">
            <a:avLst/>
          </a:prstGeom>
          <a:noFill/>
          <a:ln w="3175">
            <a:solidFill>
              <a:schemeClr val="tx1"/>
            </a:solidFill>
          </a:ln>
        </p:spPr>
        <p:txBody>
          <a:bodyPr wrap="square" rtlCol="0">
            <a:spAutoFit/>
          </a:bodyPr>
          <a:lstStyle/>
          <a:p>
            <a:pPr>
              <a:spcBef>
                <a:spcPts val="750"/>
              </a:spcBef>
            </a:pPr>
            <a:r>
              <a:rPr lang="zh-CN" altLang="en-US" sz="1799" dirty="0">
                <a:solidFill>
                  <a:schemeClr val="accent2"/>
                </a:solidFill>
                <a:latin typeface="+mj-lt"/>
                <a:ea typeface="黑体" panose="02010609060101010101" pitchFamily="49" charset="-122"/>
                <a:sym typeface="+mn-ea"/>
              </a:rPr>
              <a:t>企业资源计划（</a:t>
            </a:r>
            <a:r>
              <a:rPr lang="en-US" altLang="zh-CN" sz="1799" dirty="0">
                <a:solidFill>
                  <a:schemeClr val="accent2"/>
                </a:solidFill>
                <a:latin typeface="+mj-lt"/>
                <a:ea typeface="黑体" panose="02010609060101010101" pitchFamily="49" charset="-122"/>
                <a:sym typeface="+mn-ea"/>
              </a:rPr>
              <a:t>Enterprise Resource Planning</a:t>
            </a:r>
            <a:r>
              <a:rPr lang="zh-CN" altLang="en-US" sz="1799" dirty="0">
                <a:solidFill>
                  <a:schemeClr val="accent2"/>
                </a:solidFill>
                <a:latin typeface="+mj-lt"/>
                <a:ea typeface="黑体" panose="02010609060101010101" pitchFamily="49" charset="-122"/>
                <a:sym typeface="+mn-ea"/>
              </a:rPr>
              <a:t>，</a:t>
            </a:r>
            <a:r>
              <a:rPr lang="en-US" altLang="zh-CN" sz="1799" dirty="0">
                <a:solidFill>
                  <a:schemeClr val="accent2"/>
                </a:solidFill>
                <a:latin typeface="+mj-lt"/>
                <a:ea typeface="黑体" panose="02010609060101010101" pitchFamily="49" charset="-122"/>
                <a:sym typeface="+mn-ea"/>
              </a:rPr>
              <a:t>ERP</a:t>
            </a:r>
            <a:r>
              <a:rPr lang="zh-CN" altLang="en-US" sz="1799" dirty="0">
                <a:solidFill>
                  <a:schemeClr val="accent2"/>
                </a:solidFill>
                <a:latin typeface="+mj-lt"/>
                <a:ea typeface="黑体" panose="02010609060101010101" pitchFamily="49" charset="-122"/>
                <a:sym typeface="+mn-ea"/>
              </a:rPr>
              <a:t>）</a:t>
            </a:r>
            <a:endParaRPr lang="zh-CN" altLang="en-US" sz="1799" dirty="0">
              <a:solidFill>
                <a:schemeClr val="accent2"/>
              </a:solidFill>
              <a:latin typeface="+mj-lt"/>
              <a:ea typeface="黑体" panose="02010609060101010101" pitchFamily="49" charset="-122"/>
            </a:endParaRPr>
          </a:p>
          <a:p>
            <a:pPr>
              <a:spcBef>
                <a:spcPts val="750"/>
              </a:spcBef>
            </a:pPr>
            <a:r>
              <a:rPr lang="zh-CN" altLang="en-US" sz="1799" dirty="0">
                <a:solidFill>
                  <a:schemeClr val="accent2"/>
                </a:solidFill>
                <a:latin typeface="+mj-lt"/>
                <a:ea typeface="黑体" panose="02010609060101010101" pitchFamily="49" charset="-122"/>
                <a:sym typeface="+mn-ea"/>
              </a:rPr>
              <a:t>管理信息系统（</a:t>
            </a:r>
            <a:r>
              <a:rPr lang="en-US" altLang="zh-CN" sz="1799" dirty="0">
                <a:solidFill>
                  <a:schemeClr val="accent2"/>
                </a:solidFill>
                <a:latin typeface="+mj-lt"/>
                <a:ea typeface="黑体" panose="02010609060101010101" pitchFamily="49" charset="-122"/>
                <a:sym typeface="+mn-ea"/>
              </a:rPr>
              <a:t>Management Information System</a:t>
            </a:r>
            <a:r>
              <a:rPr lang="zh-CN" altLang="en-US" sz="1799" dirty="0">
                <a:solidFill>
                  <a:schemeClr val="accent2"/>
                </a:solidFill>
                <a:latin typeface="+mj-lt"/>
                <a:ea typeface="黑体" panose="02010609060101010101" pitchFamily="49" charset="-122"/>
                <a:sym typeface="+mn-ea"/>
              </a:rPr>
              <a:t>，</a:t>
            </a:r>
            <a:r>
              <a:rPr lang="en-US" altLang="zh-CN" sz="1799" dirty="0">
                <a:solidFill>
                  <a:schemeClr val="accent2"/>
                </a:solidFill>
                <a:latin typeface="+mj-lt"/>
                <a:ea typeface="黑体" panose="02010609060101010101" pitchFamily="49" charset="-122"/>
                <a:sym typeface="+mn-ea"/>
              </a:rPr>
              <a:t>MIS</a:t>
            </a:r>
            <a:r>
              <a:rPr lang="zh-CN" altLang="en-US" sz="1799" dirty="0">
                <a:solidFill>
                  <a:schemeClr val="accent2"/>
                </a:solidFill>
                <a:latin typeface="+mj-lt"/>
                <a:ea typeface="黑体" panose="02010609060101010101" pitchFamily="49" charset="-122"/>
                <a:sym typeface="+mn-ea"/>
              </a:rPr>
              <a:t>）</a:t>
            </a:r>
            <a:endParaRPr lang="en-US" altLang="zh-CN" sz="1799" dirty="0">
              <a:solidFill>
                <a:schemeClr val="accent2"/>
              </a:solidFill>
              <a:latin typeface="+mj-lt"/>
              <a:ea typeface="黑体" panose="02010609060101010101" pitchFamily="49" charset="-122"/>
              <a:sym typeface="+mn-ea"/>
            </a:endParaRPr>
          </a:p>
          <a:p>
            <a:pPr>
              <a:spcBef>
                <a:spcPts val="750"/>
              </a:spcBef>
            </a:pPr>
            <a:r>
              <a:rPr lang="zh-CN" altLang="en-US" sz="1799" dirty="0">
                <a:solidFill>
                  <a:schemeClr val="accent2"/>
                </a:solidFill>
                <a:latin typeface="+mj-lt"/>
                <a:ea typeface="黑体" panose="02010609060101010101" pitchFamily="49" charset="-122"/>
                <a:sym typeface="+mn-ea"/>
              </a:rPr>
              <a:t>人力资源管理（</a:t>
            </a:r>
            <a:r>
              <a:rPr lang="en-US" altLang="zh-CN" sz="1799" dirty="0">
                <a:solidFill>
                  <a:schemeClr val="accent2"/>
                </a:solidFill>
                <a:latin typeface="+mj-lt"/>
                <a:ea typeface="黑体" panose="02010609060101010101" pitchFamily="49" charset="-122"/>
                <a:sym typeface="+mn-ea"/>
              </a:rPr>
              <a:t>Human Resource Management</a:t>
            </a:r>
            <a:r>
              <a:rPr lang="zh-CN" altLang="en-US" sz="1799" dirty="0">
                <a:solidFill>
                  <a:schemeClr val="accent2"/>
                </a:solidFill>
                <a:latin typeface="+mj-lt"/>
                <a:ea typeface="黑体" panose="02010609060101010101" pitchFamily="49" charset="-122"/>
                <a:sym typeface="+mn-ea"/>
              </a:rPr>
              <a:t>，</a:t>
            </a:r>
            <a:r>
              <a:rPr lang="en-US" altLang="zh-CN" sz="1799" dirty="0">
                <a:solidFill>
                  <a:schemeClr val="accent2"/>
                </a:solidFill>
                <a:latin typeface="+mj-lt"/>
                <a:ea typeface="黑体" panose="02010609060101010101" pitchFamily="49" charset="-122"/>
                <a:sym typeface="+mn-ea"/>
              </a:rPr>
              <a:t>HRM</a:t>
            </a:r>
            <a:r>
              <a:rPr lang="zh-CN" altLang="en-US" sz="1799" dirty="0">
                <a:solidFill>
                  <a:schemeClr val="accent2"/>
                </a:solidFill>
                <a:latin typeface="+mj-lt"/>
                <a:ea typeface="黑体" panose="02010609060101010101" pitchFamily="49" charset="-122"/>
                <a:sym typeface="+mn-ea"/>
              </a:rPr>
              <a:t>） </a:t>
            </a:r>
            <a:endParaRPr lang="en-US" altLang="zh-CN" sz="1799" dirty="0">
              <a:solidFill>
                <a:schemeClr val="accent2"/>
              </a:solidFill>
              <a:latin typeface="+mj-lt"/>
              <a:ea typeface="黑体" panose="02010609060101010101" pitchFamily="49" charset="-122"/>
              <a:sym typeface="+mn-ea"/>
            </a:endParaRPr>
          </a:p>
          <a:p>
            <a:pPr>
              <a:spcBef>
                <a:spcPts val="750"/>
              </a:spcBef>
            </a:pPr>
            <a:r>
              <a:rPr lang="zh-CN" altLang="en-US" sz="1799" dirty="0">
                <a:solidFill>
                  <a:schemeClr val="accent2"/>
                </a:solidFill>
                <a:latin typeface="+mj-lt"/>
                <a:ea typeface="黑体" panose="02010609060101010101" pitchFamily="49" charset="-122"/>
                <a:sym typeface="+mn-ea"/>
              </a:rPr>
              <a:t>供应链管理（</a:t>
            </a:r>
            <a:r>
              <a:rPr lang="en-US" altLang="zh-CN" sz="1799" dirty="0">
                <a:solidFill>
                  <a:schemeClr val="accent2"/>
                </a:solidFill>
                <a:latin typeface="+mj-lt"/>
                <a:ea typeface="黑体" panose="02010609060101010101" pitchFamily="49" charset="-122"/>
                <a:sym typeface="+mn-ea"/>
              </a:rPr>
              <a:t>Supply Chain Management</a:t>
            </a:r>
            <a:r>
              <a:rPr lang="zh-CN" altLang="en-US" sz="1799" dirty="0">
                <a:solidFill>
                  <a:schemeClr val="accent2"/>
                </a:solidFill>
                <a:latin typeface="+mj-lt"/>
                <a:ea typeface="黑体" panose="02010609060101010101" pitchFamily="49" charset="-122"/>
                <a:sym typeface="+mn-ea"/>
              </a:rPr>
              <a:t>，</a:t>
            </a:r>
            <a:r>
              <a:rPr lang="en-US" altLang="zh-CN" sz="1799" dirty="0">
                <a:solidFill>
                  <a:schemeClr val="accent2"/>
                </a:solidFill>
                <a:latin typeface="+mj-lt"/>
                <a:ea typeface="黑体" panose="02010609060101010101" pitchFamily="49" charset="-122"/>
                <a:sym typeface="+mn-ea"/>
              </a:rPr>
              <a:t>SCM</a:t>
            </a:r>
            <a:r>
              <a:rPr lang="zh-CN" altLang="en-US" sz="1799" dirty="0">
                <a:solidFill>
                  <a:schemeClr val="accent2"/>
                </a:solidFill>
                <a:latin typeface="+mj-lt"/>
                <a:ea typeface="黑体" panose="02010609060101010101" pitchFamily="49" charset="-122"/>
                <a:sym typeface="+mn-ea"/>
              </a:rPr>
              <a:t>）</a:t>
            </a:r>
            <a:endParaRPr lang="zh-CN" altLang="en-US" sz="1799" dirty="0">
              <a:solidFill>
                <a:schemeClr val="accent2"/>
              </a:solidFill>
              <a:latin typeface="+mj-lt"/>
              <a:ea typeface="黑体" panose="02010609060101010101" pitchFamily="49" charset="-122"/>
            </a:endParaRPr>
          </a:p>
          <a:p>
            <a:pPr>
              <a:spcBef>
                <a:spcPts val="750"/>
              </a:spcBef>
            </a:pPr>
            <a:r>
              <a:rPr lang="zh-CN" altLang="en-US" sz="1799" dirty="0">
                <a:solidFill>
                  <a:schemeClr val="accent2"/>
                </a:solidFill>
                <a:latin typeface="+mj-lt"/>
                <a:ea typeface="黑体" panose="02010609060101010101" pitchFamily="49" charset="-122"/>
                <a:sym typeface="+mn-ea"/>
              </a:rPr>
              <a:t>客户关系管理（</a:t>
            </a:r>
            <a:r>
              <a:rPr lang="en-US" altLang="zh-CN" sz="1799" dirty="0">
                <a:solidFill>
                  <a:schemeClr val="accent2"/>
                </a:solidFill>
                <a:latin typeface="+mj-lt"/>
                <a:ea typeface="黑体" panose="02010609060101010101" pitchFamily="49" charset="-122"/>
                <a:sym typeface="+mn-ea"/>
              </a:rPr>
              <a:t>Customer Relationship Management</a:t>
            </a:r>
            <a:r>
              <a:rPr lang="zh-CN" altLang="en-US" sz="1799" dirty="0">
                <a:solidFill>
                  <a:schemeClr val="accent2"/>
                </a:solidFill>
                <a:latin typeface="+mj-lt"/>
                <a:ea typeface="黑体" panose="02010609060101010101" pitchFamily="49" charset="-122"/>
                <a:sym typeface="+mn-ea"/>
              </a:rPr>
              <a:t>，</a:t>
            </a:r>
            <a:r>
              <a:rPr lang="en-US" altLang="zh-CN" sz="1799" dirty="0">
                <a:solidFill>
                  <a:schemeClr val="accent2"/>
                </a:solidFill>
                <a:latin typeface="+mj-lt"/>
                <a:ea typeface="黑体" panose="02010609060101010101" pitchFamily="49" charset="-122"/>
                <a:sym typeface="+mn-ea"/>
              </a:rPr>
              <a:t>CRM</a:t>
            </a:r>
            <a:r>
              <a:rPr lang="zh-CN" altLang="en-US" sz="1799" dirty="0">
                <a:solidFill>
                  <a:schemeClr val="accent2"/>
                </a:solidFill>
                <a:latin typeface="+mj-lt"/>
                <a:ea typeface="黑体" panose="02010609060101010101" pitchFamily="49" charset="-122"/>
                <a:sym typeface="+mn-ea"/>
              </a:rPr>
              <a:t>）</a:t>
            </a:r>
            <a:endParaRPr lang="zh-CN" altLang="en-US" sz="1799" dirty="0">
              <a:solidFill>
                <a:schemeClr val="accent2"/>
              </a:solidFill>
              <a:latin typeface="+mj-lt"/>
              <a:ea typeface="黑体" panose="02010609060101010101" pitchFamily="49" charset="-122"/>
            </a:endParaRPr>
          </a:p>
          <a:p>
            <a:pPr>
              <a:spcBef>
                <a:spcPts val="750"/>
              </a:spcBef>
            </a:pPr>
            <a:r>
              <a:rPr lang="zh-CN" altLang="en-US" sz="1799" b="1" dirty="0">
                <a:solidFill>
                  <a:schemeClr val="accent2"/>
                </a:solidFill>
                <a:latin typeface="+mj-lt"/>
                <a:ea typeface="黑体" panose="02010609060101010101" pitchFamily="49" charset="-122"/>
              </a:rPr>
              <a:t>（扫描教材</a:t>
            </a:r>
            <a:r>
              <a:rPr lang="en-US" altLang="zh-CN" sz="1799" b="1" dirty="0">
                <a:solidFill>
                  <a:schemeClr val="accent2"/>
                </a:solidFill>
                <a:latin typeface="+mj-lt"/>
                <a:ea typeface="黑体" panose="02010609060101010101" pitchFamily="49" charset="-122"/>
              </a:rPr>
              <a:t>P2</a:t>
            </a:r>
            <a:r>
              <a:rPr lang="zh-CN" altLang="en-US" sz="1799" b="1" dirty="0">
                <a:solidFill>
                  <a:schemeClr val="accent2"/>
                </a:solidFill>
                <a:latin typeface="+mj-lt"/>
                <a:ea typeface="黑体" panose="02010609060101010101" pitchFamily="49" charset="-122"/>
              </a:rPr>
              <a:t>页的二维码学习</a:t>
            </a:r>
            <a:r>
              <a:rPr lang="en-US" altLang="zh-CN" sz="1799" b="1" dirty="0">
                <a:solidFill>
                  <a:schemeClr val="accent2"/>
                </a:solidFill>
                <a:latin typeface="+mj-lt"/>
                <a:ea typeface="黑体" panose="02010609060101010101" pitchFamily="49" charset="-122"/>
              </a:rPr>
              <a:t>ERP</a:t>
            </a:r>
            <a:r>
              <a:rPr lang="zh-CN" altLang="en-US" sz="1799" b="1" dirty="0">
                <a:solidFill>
                  <a:schemeClr val="accent2"/>
                </a:solidFill>
                <a:latin typeface="+mj-lt"/>
                <a:ea typeface="黑体" panose="02010609060101010101" pitchFamily="49" charset="-122"/>
              </a:rPr>
              <a:t>、</a:t>
            </a:r>
            <a:r>
              <a:rPr lang="en-US" altLang="zh-CN" sz="1799" b="1" dirty="0">
                <a:solidFill>
                  <a:schemeClr val="accent2"/>
                </a:solidFill>
                <a:latin typeface="+mj-lt"/>
                <a:ea typeface="黑体" panose="02010609060101010101" pitchFamily="49" charset="-122"/>
              </a:rPr>
              <a:t> MIS </a:t>
            </a:r>
            <a:r>
              <a:rPr lang="zh-CN" altLang="en-US" sz="1799" b="1" dirty="0">
                <a:solidFill>
                  <a:schemeClr val="accent2"/>
                </a:solidFill>
                <a:latin typeface="+mj-lt"/>
                <a:ea typeface="黑体" panose="02010609060101010101" pitchFamily="49" charset="-122"/>
              </a:rPr>
              <a:t>、</a:t>
            </a:r>
            <a:r>
              <a:rPr lang="en-US" altLang="zh-CN" sz="1799" b="1" dirty="0">
                <a:solidFill>
                  <a:schemeClr val="accent2"/>
                </a:solidFill>
                <a:latin typeface="+mj-lt"/>
                <a:ea typeface="黑体" panose="02010609060101010101" pitchFamily="49" charset="-122"/>
              </a:rPr>
              <a:t>HRM </a:t>
            </a:r>
            <a:r>
              <a:rPr lang="zh-CN" altLang="en-US" sz="1799" b="1" dirty="0">
                <a:solidFill>
                  <a:schemeClr val="accent2"/>
                </a:solidFill>
                <a:latin typeface="+mj-lt"/>
                <a:ea typeface="黑体" panose="02010609060101010101" pitchFamily="49" charset="-122"/>
              </a:rPr>
              <a:t>、</a:t>
            </a:r>
            <a:r>
              <a:rPr lang="en-US" altLang="zh-CN" sz="1799" b="1" dirty="0">
                <a:solidFill>
                  <a:schemeClr val="accent2"/>
                </a:solidFill>
                <a:latin typeface="+mj-lt"/>
                <a:ea typeface="黑体" panose="02010609060101010101" pitchFamily="49" charset="-122"/>
              </a:rPr>
              <a:t>SCM</a:t>
            </a:r>
            <a:r>
              <a:rPr lang="zh-CN" altLang="en-US" sz="1799" b="1" dirty="0">
                <a:solidFill>
                  <a:schemeClr val="accent2"/>
                </a:solidFill>
                <a:latin typeface="+mj-lt"/>
                <a:ea typeface="黑体" panose="02010609060101010101" pitchFamily="49" charset="-122"/>
              </a:rPr>
              <a:t>、</a:t>
            </a:r>
            <a:r>
              <a:rPr lang="en-US" altLang="zh-CN" sz="1799" b="1" dirty="0">
                <a:solidFill>
                  <a:schemeClr val="accent2"/>
                </a:solidFill>
                <a:latin typeface="+mj-lt"/>
                <a:ea typeface="黑体" panose="02010609060101010101" pitchFamily="49" charset="-122"/>
              </a:rPr>
              <a:t>CRM</a:t>
            </a:r>
            <a:r>
              <a:rPr lang="zh-CN" altLang="en-US" sz="1799" b="1" dirty="0">
                <a:solidFill>
                  <a:schemeClr val="accent2"/>
                </a:solidFill>
                <a:latin typeface="+mj-lt"/>
                <a:ea typeface="黑体" panose="02010609060101010101" pitchFamily="49" charset="-122"/>
              </a:rPr>
              <a:t>）</a:t>
            </a:r>
          </a:p>
        </p:txBody>
      </p:sp>
      <p:sp>
        <p:nvSpPr>
          <p:cNvPr id="2" name="文本框 10">
            <a:extLst>
              <a:ext uri="{FF2B5EF4-FFF2-40B4-BE49-F238E27FC236}">
                <a16:creationId xmlns:a16="http://schemas.microsoft.com/office/drawing/2014/main" id="{FFC24A03-76D9-1CCA-0D82-AD691205DFB6}"/>
              </a:ext>
            </a:extLst>
          </p:cNvPr>
          <p:cNvSpPr txBox="1"/>
          <p:nvPr/>
        </p:nvSpPr>
        <p:spPr>
          <a:xfrm>
            <a:off x="339575" y="819006"/>
            <a:ext cx="2969679" cy="415370"/>
          </a:xfrm>
          <a:prstGeom prst="rect">
            <a:avLst/>
          </a:prstGeom>
          <a:noFill/>
        </p:spPr>
        <p:txBody>
          <a:bodyPr wrap="square" rtlCol="0">
            <a:spAutoFit/>
          </a:bodyPr>
          <a:lstStyle/>
          <a:p>
            <a:r>
              <a:rPr lang="zh-CN" altLang="en-US" sz="2099" dirty="0">
                <a:solidFill>
                  <a:schemeClr val="accent2"/>
                </a:solidFill>
                <a:latin typeface="+mj-lt"/>
                <a:ea typeface="黑体" panose="02010609060101010101" pitchFamily="49" charset="-122"/>
              </a:rPr>
              <a:t>电子商务的概念模型</a:t>
            </a:r>
            <a:endParaRPr lang="en-US" altLang="zh-CN" sz="2099" dirty="0">
              <a:solidFill>
                <a:schemeClr val="accent2"/>
              </a:solidFill>
              <a:latin typeface="+mj-lt"/>
              <a:ea typeface="黑体" panose="02010609060101010101" pitchFamily="49" charset="-122"/>
            </a:endParaRPr>
          </a:p>
        </p:txBody>
      </p:sp>
    </p:spTree>
    <p:extLst>
      <p:ext uri="{BB962C8B-B14F-4D97-AF65-F5344CB8AC3E}">
        <p14:creationId xmlns:p14="http://schemas.microsoft.com/office/powerpoint/2010/main" val="1567983975"/>
      </p:ext>
    </p:extLst>
  </p:cSld>
  <p:clrMapOvr>
    <a:masterClrMapping/>
  </p:clrMapOvr>
  <p:transition spd="slow">
    <p:push dir="u"/>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39071" y="682278"/>
            <a:ext cx="4346268" cy="461537"/>
          </a:xfrm>
          <a:prstGeom prst="rect">
            <a:avLst/>
          </a:prstGeom>
        </p:spPr>
        <p:txBody>
          <a:bodyPr wrap="square">
            <a:spAutoFit/>
          </a:bodyPr>
          <a:lstStyle/>
          <a:p>
            <a:pPr indent="458921" algn="just">
              <a:spcBef>
                <a:spcPts val="750"/>
              </a:spcBef>
            </a:pPr>
            <a:r>
              <a:rPr lang="zh-CN" altLang="en-US" sz="2399" dirty="0">
                <a:solidFill>
                  <a:schemeClr val="accent2"/>
                </a:solidFill>
                <a:latin typeface="方正大黑简体" panose="02000000000000000000" pitchFamily="65" charset="-122"/>
                <a:ea typeface="方正大黑简体" panose="02000000000000000000" pitchFamily="65" charset="-122"/>
              </a:rPr>
              <a:t>（一）共享经济的组成要素</a:t>
            </a:r>
          </a:p>
        </p:txBody>
      </p:sp>
      <p:sp>
        <p:nvSpPr>
          <p:cNvPr id="4" name="Freeform 6"/>
          <p:cNvSpPr>
            <a:spLocks noEditPoints="1"/>
          </p:cNvSpPr>
          <p:nvPr/>
        </p:nvSpPr>
        <p:spPr bwMode="auto">
          <a:xfrm>
            <a:off x="6416154" y="2730153"/>
            <a:ext cx="1575772" cy="1575772"/>
          </a:xfrm>
          <a:custGeom>
            <a:avLst/>
            <a:gdLst>
              <a:gd name="T0" fmla="*/ 1573834664 w 2801"/>
              <a:gd name="T1" fmla="*/ 863778557 h 2801"/>
              <a:gd name="T2" fmla="*/ 1577212932 w 2801"/>
              <a:gd name="T3" fmla="*/ 788887863 h 2801"/>
              <a:gd name="T4" fmla="*/ 1573834664 w 2801"/>
              <a:gd name="T5" fmla="*/ 713997169 h 2801"/>
              <a:gd name="T6" fmla="*/ 1412790632 w 2801"/>
              <a:gd name="T7" fmla="*/ 696541534 h 2801"/>
              <a:gd name="T8" fmla="*/ 1375626682 w 2801"/>
              <a:gd name="T9" fmla="*/ 556332156 h 2801"/>
              <a:gd name="T10" fmla="*/ 1506264051 w 2801"/>
              <a:gd name="T11" fmla="*/ 461170353 h 2801"/>
              <a:gd name="T12" fmla="*/ 1431372607 w 2801"/>
              <a:gd name="T13" fmla="*/ 331096529 h 2801"/>
              <a:gd name="T14" fmla="*/ 1283280353 w 2801"/>
              <a:gd name="T15" fmla="*/ 396978008 h 2801"/>
              <a:gd name="T16" fmla="*/ 1180798469 w 2801"/>
              <a:gd name="T17" fmla="*/ 294495374 h 2801"/>
              <a:gd name="T18" fmla="*/ 1246116403 w 2801"/>
              <a:gd name="T19" fmla="*/ 146403120 h 2801"/>
              <a:gd name="T20" fmla="*/ 1116606124 w 2801"/>
              <a:gd name="T21" fmla="*/ 71512426 h 2801"/>
              <a:gd name="T22" fmla="*/ 1021443571 w 2801"/>
              <a:gd name="T23" fmla="*/ 202149044 h 2801"/>
              <a:gd name="T24" fmla="*/ 880671398 w 2801"/>
              <a:gd name="T25" fmla="*/ 164422300 h 2801"/>
              <a:gd name="T26" fmla="*/ 863778557 w 2801"/>
              <a:gd name="T27" fmla="*/ 3941813 h 2801"/>
              <a:gd name="T28" fmla="*/ 788887863 w 2801"/>
              <a:gd name="T29" fmla="*/ 0 h 2801"/>
              <a:gd name="T30" fmla="*/ 713997169 w 2801"/>
              <a:gd name="T31" fmla="*/ 3941813 h 2801"/>
              <a:gd name="T32" fmla="*/ 697104328 w 2801"/>
              <a:gd name="T33" fmla="*/ 164422300 h 2801"/>
              <a:gd name="T34" fmla="*/ 556332156 w 2801"/>
              <a:gd name="T35" fmla="*/ 202149044 h 2801"/>
              <a:gd name="T36" fmla="*/ 461170353 w 2801"/>
              <a:gd name="T37" fmla="*/ 71512426 h 2801"/>
              <a:gd name="T38" fmla="*/ 331096529 w 2801"/>
              <a:gd name="T39" fmla="*/ 146403120 h 2801"/>
              <a:gd name="T40" fmla="*/ 396978008 w 2801"/>
              <a:gd name="T41" fmla="*/ 294495374 h 2801"/>
              <a:gd name="T42" fmla="*/ 294495374 w 2801"/>
              <a:gd name="T43" fmla="*/ 396978008 h 2801"/>
              <a:gd name="T44" fmla="*/ 146403120 w 2801"/>
              <a:gd name="T45" fmla="*/ 331096529 h 2801"/>
              <a:gd name="T46" fmla="*/ 71512426 w 2801"/>
              <a:gd name="T47" fmla="*/ 461170353 h 2801"/>
              <a:gd name="T48" fmla="*/ 202149044 w 2801"/>
              <a:gd name="T49" fmla="*/ 556332156 h 2801"/>
              <a:gd name="T50" fmla="*/ 164422300 w 2801"/>
              <a:gd name="T51" fmla="*/ 696541534 h 2801"/>
              <a:gd name="T52" fmla="*/ 3941813 w 2801"/>
              <a:gd name="T53" fmla="*/ 713997169 h 2801"/>
              <a:gd name="T54" fmla="*/ 0 w 2801"/>
              <a:gd name="T55" fmla="*/ 788887863 h 2801"/>
              <a:gd name="T56" fmla="*/ 3941813 w 2801"/>
              <a:gd name="T57" fmla="*/ 863778557 h 2801"/>
              <a:gd name="T58" fmla="*/ 164422300 w 2801"/>
              <a:gd name="T59" fmla="*/ 880671398 h 2801"/>
              <a:gd name="T60" fmla="*/ 202149044 w 2801"/>
              <a:gd name="T61" fmla="*/ 1021443571 h 2801"/>
              <a:gd name="T62" fmla="*/ 71512426 w 2801"/>
              <a:gd name="T63" fmla="*/ 1116606124 h 2801"/>
              <a:gd name="T64" fmla="*/ 146403120 w 2801"/>
              <a:gd name="T65" fmla="*/ 1246116403 h 2801"/>
              <a:gd name="T66" fmla="*/ 294495374 w 2801"/>
              <a:gd name="T67" fmla="*/ 1180798469 h 2801"/>
              <a:gd name="T68" fmla="*/ 396978008 w 2801"/>
              <a:gd name="T69" fmla="*/ 1283280353 h 2801"/>
              <a:gd name="T70" fmla="*/ 331096529 w 2801"/>
              <a:gd name="T71" fmla="*/ 1431372607 h 2801"/>
              <a:gd name="T72" fmla="*/ 461170353 w 2801"/>
              <a:gd name="T73" fmla="*/ 1506264051 h 2801"/>
              <a:gd name="T74" fmla="*/ 556332156 w 2801"/>
              <a:gd name="T75" fmla="*/ 1375626682 h 2801"/>
              <a:gd name="T76" fmla="*/ 697104328 w 2801"/>
              <a:gd name="T77" fmla="*/ 1412790632 h 2801"/>
              <a:gd name="T78" fmla="*/ 713997169 w 2801"/>
              <a:gd name="T79" fmla="*/ 1573834664 h 2801"/>
              <a:gd name="T80" fmla="*/ 788887863 w 2801"/>
              <a:gd name="T81" fmla="*/ 1577212932 h 2801"/>
              <a:gd name="T82" fmla="*/ 863778557 w 2801"/>
              <a:gd name="T83" fmla="*/ 1573834664 h 2801"/>
              <a:gd name="T84" fmla="*/ 880671398 w 2801"/>
              <a:gd name="T85" fmla="*/ 1412790632 h 2801"/>
              <a:gd name="T86" fmla="*/ 1021443571 w 2801"/>
              <a:gd name="T87" fmla="*/ 1375626682 h 2801"/>
              <a:gd name="T88" fmla="*/ 1116606124 w 2801"/>
              <a:gd name="T89" fmla="*/ 1506264051 h 2801"/>
              <a:gd name="T90" fmla="*/ 1246679198 w 2801"/>
              <a:gd name="T91" fmla="*/ 1431372607 h 2801"/>
              <a:gd name="T92" fmla="*/ 1180798469 w 2801"/>
              <a:gd name="T93" fmla="*/ 1283280353 h 2801"/>
              <a:gd name="T94" fmla="*/ 1283280353 w 2801"/>
              <a:gd name="T95" fmla="*/ 1180798469 h 2801"/>
              <a:gd name="T96" fmla="*/ 1431372607 w 2801"/>
              <a:gd name="T97" fmla="*/ 1246116403 h 2801"/>
              <a:gd name="T98" fmla="*/ 1506264051 w 2801"/>
              <a:gd name="T99" fmla="*/ 1116606124 h 2801"/>
              <a:gd name="T100" fmla="*/ 1375626682 w 2801"/>
              <a:gd name="T101" fmla="*/ 1021443571 h 2801"/>
              <a:gd name="T102" fmla="*/ 1412790632 w 2801"/>
              <a:gd name="T103" fmla="*/ 880671398 h 2801"/>
              <a:gd name="T104" fmla="*/ 1573834664 w 2801"/>
              <a:gd name="T105" fmla="*/ 863778557 h 2801"/>
              <a:gd name="T106" fmla="*/ 788887863 w 2801"/>
              <a:gd name="T107" fmla="*/ 274787810 h 2801"/>
              <a:gd name="T108" fmla="*/ 1302425122 w 2801"/>
              <a:gd name="T109" fmla="*/ 788887863 h 2801"/>
              <a:gd name="T110" fmla="*/ 788887863 w 2801"/>
              <a:gd name="T111" fmla="*/ 1302425122 h 2801"/>
              <a:gd name="T112" fmla="*/ 274787810 w 2801"/>
              <a:gd name="T113" fmla="*/ 788887863 h 2801"/>
              <a:gd name="T114" fmla="*/ 788887863 w 2801"/>
              <a:gd name="T115" fmla="*/ 274787810 h 280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801" h="2801">
                <a:moveTo>
                  <a:pt x="2795" y="1534"/>
                </a:moveTo>
                <a:cubicBezTo>
                  <a:pt x="2799" y="1490"/>
                  <a:pt x="2801" y="1446"/>
                  <a:pt x="2801" y="1401"/>
                </a:cubicBezTo>
                <a:cubicBezTo>
                  <a:pt x="2801" y="1356"/>
                  <a:pt x="2799" y="1311"/>
                  <a:pt x="2795" y="1268"/>
                </a:cubicBezTo>
                <a:lnTo>
                  <a:pt x="2509" y="1237"/>
                </a:lnTo>
                <a:cubicBezTo>
                  <a:pt x="2497" y="1151"/>
                  <a:pt x="2474" y="1067"/>
                  <a:pt x="2443" y="988"/>
                </a:cubicBezTo>
                <a:lnTo>
                  <a:pt x="2675" y="819"/>
                </a:lnTo>
                <a:cubicBezTo>
                  <a:pt x="2638" y="738"/>
                  <a:pt x="2593" y="660"/>
                  <a:pt x="2542" y="588"/>
                </a:cubicBezTo>
                <a:lnTo>
                  <a:pt x="2279" y="705"/>
                </a:lnTo>
                <a:cubicBezTo>
                  <a:pt x="2225" y="638"/>
                  <a:pt x="2164" y="576"/>
                  <a:pt x="2097" y="523"/>
                </a:cubicBezTo>
                <a:lnTo>
                  <a:pt x="2213" y="260"/>
                </a:lnTo>
                <a:cubicBezTo>
                  <a:pt x="2141" y="209"/>
                  <a:pt x="2064" y="164"/>
                  <a:pt x="1983" y="127"/>
                </a:cubicBezTo>
                <a:lnTo>
                  <a:pt x="1814" y="359"/>
                </a:lnTo>
                <a:cubicBezTo>
                  <a:pt x="1735" y="328"/>
                  <a:pt x="1651" y="305"/>
                  <a:pt x="1564" y="292"/>
                </a:cubicBezTo>
                <a:lnTo>
                  <a:pt x="1534" y="7"/>
                </a:lnTo>
                <a:cubicBezTo>
                  <a:pt x="1490" y="3"/>
                  <a:pt x="1446" y="0"/>
                  <a:pt x="1401" y="0"/>
                </a:cubicBezTo>
                <a:cubicBezTo>
                  <a:pt x="1356" y="0"/>
                  <a:pt x="1311" y="3"/>
                  <a:pt x="1268" y="7"/>
                </a:cubicBezTo>
                <a:lnTo>
                  <a:pt x="1238" y="292"/>
                </a:lnTo>
                <a:cubicBezTo>
                  <a:pt x="1151" y="305"/>
                  <a:pt x="1067" y="328"/>
                  <a:pt x="988" y="359"/>
                </a:cubicBezTo>
                <a:lnTo>
                  <a:pt x="819" y="127"/>
                </a:lnTo>
                <a:cubicBezTo>
                  <a:pt x="738" y="164"/>
                  <a:pt x="660" y="209"/>
                  <a:pt x="588" y="260"/>
                </a:cubicBezTo>
                <a:lnTo>
                  <a:pt x="705" y="523"/>
                </a:lnTo>
                <a:cubicBezTo>
                  <a:pt x="638" y="576"/>
                  <a:pt x="576" y="638"/>
                  <a:pt x="523" y="705"/>
                </a:cubicBezTo>
                <a:lnTo>
                  <a:pt x="260" y="588"/>
                </a:lnTo>
                <a:cubicBezTo>
                  <a:pt x="209" y="660"/>
                  <a:pt x="164" y="738"/>
                  <a:pt x="127" y="819"/>
                </a:cubicBezTo>
                <a:lnTo>
                  <a:pt x="359" y="988"/>
                </a:lnTo>
                <a:cubicBezTo>
                  <a:pt x="328" y="1067"/>
                  <a:pt x="305" y="1151"/>
                  <a:pt x="292" y="1237"/>
                </a:cubicBezTo>
                <a:lnTo>
                  <a:pt x="7" y="1268"/>
                </a:lnTo>
                <a:cubicBezTo>
                  <a:pt x="3" y="1311"/>
                  <a:pt x="0" y="1356"/>
                  <a:pt x="0" y="1401"/>
                </a:cubicBezTo>
                <a:cubicBezTo>
                  <a:pt x="0" y="1446"/>
                  <a:pt x="3" y="1490"/>
                  <a:pt x="7" y="1534"/>
                </a:cubicBezTo>
                <a:lnTo>
                  <a:pt x="292" y="1564"/>
                </a:lnTo>
                <a:cubicBezTo>
                  <a:pt x="305" y="1651"/>
                  <a:pt x="328" y="1735"/>
                  <a:pt x="359" y="1814"/>
                </a:cubicBezTo>
                <a:lnTo>
                  <a:pt x="127" y="1983"/>
                </a:lnTo>
                <a:cubicBezTo>
                  <a:pt x="164" y="2064"/>
                  <a:pt x="209" y="2141"/>
                  <a:pt x="260" y="2213"/>
                </a:cubicBezTo>
                <a:lnTo>
                  <a:pt x="523" y="2097"/>
                </a:lnTo>
                <a:cubicBezTo>
                  <a:pt x="576" y="2164"/>
                  <a:pt x="638" y="2226"/>
                  <a:pt x="705" y="2279"/>
                </a:cubicBezTo>
                <a:lnTo>
                  <a:pt x="588" y="2542"/>
                </a:lnTo>
                <a:cubicBezTo>
                  <a:pt x="660" y="2593"/>
                  <a:pt x="738" y="2638"/>
                  <a:pt x="819" y="2675"/>
                </a:cubicBezTo>
                <a:lnTo>
                  <a:pt x="988" y="2443"/>
                </a:lnTo>
                <a:cubicBezTo>
                  <a:pt x="1067" y="2474"/>
                  <a:pt x="1151" y="2497"/>
                  <a:pt x="1238" y="2509"/>
                </a:cubicBezTo>
                <a:lnTo>
                  <a:pt x="1268" y="2795"/>
                </a:lnTo>
                <a:cubicBezTo>
                  <a:pt x="1311" y="2799"/>
                  <a:pt x="1356" y="2801"/>
                  <a:pt x="1401" y="2801"/>
                </a:cubicBezTo>
                <a:cubicBezTo>
                  <a:pt x="1446" y="2801"/>
                  <a:pt x="1490" y="2799"/>
                  <a:pt x="1534" y="2795"/>
                </a:cubicBezTo>
                <a:lnTo>
                  <a:pt x="1564" y="2509"/>
                </a:lnTo>
                <a:cubicBezTo>
                  <a:pt x="1651" y="2497"/>
                  <a:pt x="1735" y="2474"/>
                  <a:pt x="1814" y="2443"/>
                </a:cubicBezTo>
                <a:lnTo>
                  <a:pt x="1983" y="2675"/>
                </a:lnTo>
                <a:cubicBezTo>
                  <a:pt x="2064" y="2638"/>
                  <a:pt x="2141" y="2593"/>
                  <a:pt x="2214" y="2542"/>
                </a:cubicBezTo>
                <a:lnTo>
                  <a:pt x="2097" y="2279"/>
                </a:lnTo>
                <a:cubicBezTo>
                  <a:pt x="2164" y="2225"/>
                  <a:pt x="2226" y="2164"/>
                  <a:pt x="2279" y="2097"/>
                </a:cubicBezTo>
                <a:lnTo>
                  <a:pt x="2542" y="2213"/>
                </a:lnTo>
                <a:cubicBezTo>
                  <a:pt x="2593" y="2141"/>
                  <a:pt x="2638" y="2064"/>
                  <a:pt x="2675" y="1983"/>
                </a:cubicBezTo>
                <a:lnTo>
                  <a:pt x="2443" y="1814"/>
                </a:lnTo>
                <a:cubicBezTo>
                  <a:pt x="2474" y="1735"/>
                  <a:pt x="2497" y="1651"/>
                  <a:pt x="2509" y="1564"/>
                </a:cubicBezTo>
                <a:lnTo>
                  <a:pt x="2795" y="1534"/>
                </a:lnTo>
                <a:close/>
                <a:moveTo>
                  <a:pt x="1401" y="488"/>
                </a:moveTo>
                <a:cubicBezTo>
                  <a:pt x="1905" y="488"/>
                  <a:pt x="2313" y="897"/>
                  <a:pt x="2313" y="1401"/>
                </a:cubicBezTo>
                <a:cubicBezTo>
                  <a:pt x="2313" y="1905"/>
                  <a:pt x="1905" y="2313"/>
                  <a:pt x="1401" y="2313"/>
                </a:cubicBezTo>
                <a:cubicBezTo>
                  <a:pt x="897" y="2313"/>
                  <a:pt x="488" y="1905"/>
                  <a:pt x="488" y="1401"/>
                </a:cubicBezTo>
                <a:cubicBezTo>
                  <a:pt x="488" y="897"/>
                  <a:pt x="897" y="488"/>
                  <a:pt x="1401" y="488"/>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49">
              <a:latin typeface="黑体" panose="02010609060101010101" pitchFamily="49" charset="-122"/>
              <a:ea typeface="黑体" panose="02010609060101010101" pitchFamily="49" charset="-122"/>
            </a:endParaRPr>
          </a:p>
        </p:txBody>
      </p:sp>
      <p:sp>
        <p:nvSpPr>
          <p:cNvPr id="5" name="Freeform 7"/>
          <p:cNvSpPr>
            <a:spLocks noEditPoints="1"/>
          </p:cNvSpPr>
          <p:nvPr/>
        </p:nvSpPr>
        <p:spPr bwMode="auto">
          <a:xfrm>
            <a:off x="4776113" y="1965920"/>
            <a:ext cx="1869742" cy="1868551"/>
          </a:xfrm>
          <a:custGeom>
            <a:avLst/>
            <a:gdLst>
              <a:gd name="T0" fmla="*/ 1868376180 w 3322"/>
              <a:gd name="T1" fmla="*/ 1024468911 h 3322"/>
              <a:gd name="T2" fmla="*/ 1872321326 w 3322"/>
              <a:gd name="T3" fmla="*/ 934969240 h 3322"/>
              <a:gd name="T4" fmla="*/ 1868376180 w 3322"/>
              <a:gd name="T5" fmla="*/ 846031517 h 3322"/>
              <a:gd name="T6" fmla="*/ 1677310987 w 3322"/>
              <a:gd name="T7" fmla="*/ 826330350 h 3322"/>
              <a:gd name="T8" fmla="*/ 1632786015 w 3322"/>
              <a:gd name="T9" fmla="*/ 659713356 h 3322"/>
              <a:gd name="T10" fmla="*/ 1787779584 w 3322"/>
              <a:gd name="T11" fmla="*/ 547134083 h 3322"/>
              <a:gd name="T12" fmla="*/ 1698728889 w 3322"/>
              <a:gd name="T13" fmla="*/ 392900936 h 3322"/>
              <a:gd name="T14" fmla="*/ 1523445031 w 3322"/>
              <a:gd name="T15" fmla="*/ 470580207 h 3322"/>
              <a:gd name="T16" fmla="*/ 1401140996 w 3322"/>
              <a:gd name="T17" fmla="*/ 348994772 h 3322"/>
              <a:gd name="T18" fmla="*/ 1479483115 w 3322"/>
              <a:gd name="T19" fmla="*/ 173371616 h 3322"/>
              <a:gd name="T20" fmla="*/ 1325053353 w 3322"/>
              <a:gd name="T21" fmla="*/ 84434643 h 3322"/>
              <a:gd name="T22" fmla="*/ 1212331030 w 3322"/>
              <a:gd name="T23" fmla="*/ 239793184 h 3322"/>
              <a:gd name="T24" fmla="*/ 1045501271 w 3322"/>
              <a:gd name="T25" fmla="*/ 195324323 h 3322"/>
              <a:gd name="T26" fmla="*/ 1025211734 w 3322"/>
              <a:gd name="T27" fmla="*/ 4503081 h 3322"/>
              <a:gd name="T28" fmla="*/ 936161038 w 3322"/>
              <a:gd name="T29" fmla="*/ 0 h 3322"/>
              <a:gd name="T30" fmla="*/ 847109593 w 3322"/>
              <a:gd name="T31" fmla="*/ 4503081 h 3322"/>
              <a:gd name="T32" fmla="*/ 826820055 w 3322"/>
              <a:gd name="T33" fmla="*/ 195324323 h 3322"/>
              <a:gd name="T34" fmla="*/ 659990296 w 3322"/>
              <a:gd name="T35" fmla="*/ 239793184 h 3322"/>
              <a:gd name="T36" fmla="*/ 547267974 w 3322"/>
              <a:gd name="T37" fmla="*/ 84434643 h 3322"/>
              <a:gd name="T38" fmla="*/ 392838211 w 3322"/>
              <a:gd name="T39" fmla="*/ 173371616 h 3322"/>
              <a:gd name="T40" fmla="*/ 471180331 w 3322"/>
              <a:gd name="T41" fmla="*/ 348994772 h 3322"/>
              <a:gd name="T42" fmla="*/ 348876295 w 3322"/>
              <a:gd name="T43" fmla="*/ 470580207 h 3322"/>
              <a:gd name="T44" fmla="*/ 173592437 w 3322"/>
              <a:gd name="T45" fmla="*/ 392900936 h 3322"/>
              <a:gd name="T46" fmla="*/ 84541742 w 3322"/>
              <a:gd name="T47" fmla="*/ 547134083 h 3322"/>
              <a:gd name="T48" fmla="*/ 239535311 w 3322"/>
              <a:gd name="T49" fmla="*/ 659713356 h 3322"/>
              <a:gd name="T50" fmla="*/ 195010339 w 3322"/>
              <a:gd name="T51" fmla="*/ 826330350 h 3322"/>
              <a:gd name="T52" fmla="*/ 4508953 w 3322"/>
              <a:gd name="T53" fmla="*/ 846031517 h 3322"/>
              <a:gd name="T54" fmla="*/ 0 w 3322"/>
              <a:gd name="T55" fmla="*/ 934969240 h 3322"/>
              <a:gd name="T56" fmla="*/ 4508953 w 3322"/>
              <a:gd name="T57" fmla="*/ 1024468911 h 3322"/>
              <a:gd name="T58" fmla="*/ 195010339 w 3322"/>
              <a:gd name="T59" fmla="*/ 1044170828 h 3322"/>
              <a:gd name="T60" fmla="*/ 239535311 w 3322"/>
              <a:gd name="T61" fmla="*/ 1210787822 h 3322"/>
              <a:gd name="T62" fmla="*/ 84541742 w 3322"/>
              <a:gd name="T63" fmla="*/ 1323366345 h 3322"/>
              <a:gd name="T64" fmla="*/ 173592437 w 3322"/>
              <a:gd name="T65" fmla="*/ 1477599492 h 3322"/>
              <a:gd name="T66" fmla="*/ 348876295 w 3322"/>
              <a:gd name="T67" fmla="*/ 1399357524 h 3322"/>
              <a:gd name="T68" fmla="*/ 471180331 w 3322"/>
              <a:gd name="T69" fmla="*/ 1521505656 h 3322"/>
              <a:gd name="T70" fmla="*/ 392838211 w 3322"/>
              <a:gd name="T71" fmla="*/ 1696566115 h 3322"/>
              <a:gd name="T72" fmla="*/ 547267974 w 3322"/>
              <a:gd name="T73" fmla="*/ 1786066536 h 3322"/>
              <a:gd name="T74" fmla="*/ 659990296 w 3322"/>
              <a:gd name="T75" fmla="*/ 1630707244 h 3322"/>
              <a:gd name="T76" fmla="*/ 826820055 w 3322"/>
              <a:gd name="T77" fmla="*/ 1675176105 h 3322"/>
              <a:gd name="T78" fmla="*/ 847109593 w 3322"/>
              <a:gd name="T79" fmla="*/ 1865997347 h 3322"/>
              <a:gd name="T80" fmla="*/ 936161038 w 3322"/>
              <a:gd name="T81" fmla="*/ 1869937730 h 3322"/>
              <a:gd name="T82" fmla="*/ 1025211734 w 3322"/>
              <a:gd name="T83" fmla="*/ 1865997347 h 3322"/>
              <a:gd name="T84" fmla="*/ 1045501271 w 3322"/>
              <a:gd name="T85" fmla="*/ 1675176105 h 3322"/>
              <a:gd name="T86" fmla="*/ 1212331030 w 3322"/>
              <a:gd name="T87" fmla="*/ 1630707244 h 3322"/>
              <a:gd name="T88" fmla="*/ 1325053353 w 3322"/>
              <a:gd name="T89" fmla="*/ 1786066536 h 3322"/>
              <a:gd name="T90" fmla="*/ 1479483115 w 3322"/>
              <a:gd name="T91" fmla="*/ 1696566115 h 3322"/>
              <a:gd name="T92" fmla="*/ 1401140996 w 3322"/>
              <a:gd name="T93" fmla="*/ 1521505656 h 3322"/>
              <a:gd name="T94" fmla="*/ 1523445031 w 3322"/>
              <a:gd name="T95" fmla="*/ 1399357524 h 3322"/>
              <a:gd name="T96" fmla="*/ 1698728889 w 3322"/>
              <a:gd name="T97" fmla="*/ 1477599492 h 3322"/>
              <a:gd name="T98" fmla="*/ 1787779584 w 3322"/>
              <a:gd name="T99" fmla="*/ 1323366345 h 3322"/>
              <a:gd name="T100" fmla="*/ 1632786015 w 3322"/>
              <a:gd name="T101" fmla="*/ 1210787822 h 3322"/>
              <a:gd name="T102" fmla="*/ 1677310987 w 3322"/>
              <a:gd name="T103" fmla="*/ 1044170828 h 3322"/>
              <a:gd name="T104" fmla="*/ 1868376180 w 3322"/>
              <a:gd name="T105" fmla="*/ 1024468911 h 3322"/>
              <a:gd name="T106" fmla="*/ 936161038 w 3322"/>
              <a:gd name="T107" fmla="*/ 329856303 h 3322"/>
              <a:gd name="T108" fmla="*/ 1542044650 w 3322"/>
              <a:gd name="T109" fmla="*/ 934969240 h 3322"/>
              <a:gd name="T110" fmla="*/ 936161038 w 3322"/>
              <a:gd name="T111" fmla="*/ 1540644125 h 3322"/>
              <a:gd name="T112" fmla="*/ 330276676 w 3322"/>
              <a:gd name="T113" fmla="*/ 934969240 h 3322"/>
              <a:gd name="T114" fmla="*/ 936161038 w 3322"/>
              <a:gd name="T115" fmla="*/ 329856303 h 332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322" h="3322">
                <a:moveTo>
                  <a:pt x="3315" y="1820"/>
                </a:moveTo>
                <a:cubicBezTo>
                  <a:pt x="3319" y="1768"/>
                  <a:pt x="3322" y="1715"/>
                  <a:pt x="3322" y="1661"/>
                </a:cubicBezTo>
                <a:cubicBezTo>
                  <a:pt x="3322" y="1608"/>
                  <a:pt x="3319" y="1555"/>
                  <a:pt x="3315" y="1503"/>
                </a:cubicBezTo>
                <a:lnTo>
                  <a:pt x="2976" y="1468"/>
                </a:lnTo>
                <a:cubicBezTo>
                  <a:pt x="2961" y="1365"/>
                  <a:pt x="2934" y="1266"/>
                  <a:pt x="2897" y="1172"/>
                </a:cubicBezTo>
                <a:lnTo>
                  <a:pt x="3172" y="972"/>
                </a:lnTo>
                <a:cubicBezTo>
                  <a:pt x="3128" y="875"/>
                  <a:pt x="3075" y="783"/>
                  <a:pt x="3014" y="698"/>
                </a:cubicBezTo>
                <a:lnTo>
                  <a:pt x="2703" y="836"/>
                </a:lnTo>
                <a:cubicBezTo>
                  <a:pt x="2639" y="756"/>
                  <a:pt x="2566" y="683"/>
                  <a:pt x="2486" y="620"/>
                </a:cubicBezTo>
                <a:lnTo>
                  <a:pt x="2625" y="308"/>
                </a:lnTo>
                <a:cubicBezTo>
                  <a:pt x="2539" y="247"/>
                  <a:pt x="2448" y="194"/>
                  <a:pt x="2351" y="150"/>
                </a:cubicBezTo>
                <a:lnTo>
                  <a:pt x="2151" y="426"/>
                </a:lnTo>
                <a:cubicBezTo>
                  <a:pt x="2057" y="389"/>
                  <a:pt x="1958" y="362"/>
                  <a:pt x="1855" y="347"/>
                </a:cubicBezTo>
                <a:lnTo>
                  <a:pt x="1819" y="8"/>
                </a:lnTo>
                <a:cubicBezTo>
                  <a:pt x="1767" y="3"/>
                  <a:pt x="1714" y="0"/>
                  <a:pt x="1661" y="0"/>
                </a:cubicBezTo>
                <a:cubicBezTo>
                  <a:pt x="1608" y="0"/>
                  <a:pt x="1555" y="3"/>
                  <a:pt x="1503" y="8"/>
                </a:cubicBezTo>
                <a:lnTo>
                  <a:pt x="1467" y="347"/>
                </a:lnTo>
                <a:cubicBezTo>
                  <a:pt x="1364" y="362"/>
                  <a:pt x="1265" y="389"/>
                  <a:pt x="1171" y="426"/>
                </a:cubicBezTo>
                <a:lnTo>
                  <a:pt x="971" y="150"/>
                </a:lnTo>
                <a:cubicBezTo>
                  <a:pt x="875" y="194"/>
                  <a:pt x="783" y="247"/>
                  <a:pt x="697" y="308"/>
                </a:cubicBezTo>
                <a:lnTo>
                  <a:pt x="836" y="620"/>
                </a:lnTo>
                <a:cubicBezTo>
                  <a:pt x="756" y="683"/>
                  <a:pt x="683" y="756"/>
                  <a:pt x="619" y="836"/>
                </a:cubicBezTo>
                <a:lnTo>
                  <a:pt x="308" y="698"/>
                </a:lnTo>
                <a:cubicBezTo>
                  <a:pt x="247" y="783"/>
                  <a:pt x="194" y="875"/>
                  <a:pt x="150" y="972"/>
                </a:cubicBezTo>
                <a:lnTo>
                  <a:pt x="425" y="1172"/>
                </a:lnTo>
                <a:cubicBezTo>
                  <a:pt x="388" y="1266"/>
                  <a:pt x="361" y="1365"/>
                  <a:pt x="346" y="1468"/>
                </a:cubicBezTo>
                <a:lnTo>
                  <a:pt x="8" y="1503"/>
                </a:lnTo>
                <a:cubicBezTo>
                  <a:pt x="3" y="1555"/>
                  <a:pt x="0" y="1608"/>
                  <a:pt x="0" y="1661"/>
                </a:cubicBezTo>
                <a:cubicBezTo>
                  <a:pt x="0" y="1715"/>
                  <a:pt x="3" y="1768"/>
                  <a:pt x="8" y="1820"/>
                </a:cubicBezTo>
                <a:lnTo>
                  <a:pt x="346" y="1855"/>
                </a:lnTo>
                <a:cubicBezTo>
                  <a:pt x="361" y="1958"/>
                  <a:pt x="388" y="2057"/>
                  <a:pt x="425" y="2151"/>
                </a:cubicBezTo>
                <a:lnTo>
                  <a:pt x="150" y="2351"/>
                </a:lnTo>
                <a:cubicBezTo>
                  <a:pt x="194" y="2448"/>
                  <a:pt x="247" y="2540"/>
                  <a:pt x="308" y="2625"/>
                </a:cubicBezTo>
                <a:lnTo>
                  <a:pt x="619" y="2486"/>
                </a:lnTo>
                <a:cubicBezTo>
                  <a:pt x="683" y="2567"/>
                  <a:pt x="756" y="2639"/>
                  <a:pt x="836" y="2703"/>
                </a:cubicBezTo>
                <a:lnTo>
                  <a:pt x="697" y="3014"/>
                </a:lnTo>
                <a:cubicBezTo>
                  <a:pt x="783" y="3075"/>
                  <a:pt x="874" y="3129"/>
                  <a:pt x="971" y="3173"/>
                </a:cubicBezTo>
                <a:lnTo>
                  <a:pt x="1171" y="2897"/>
                </a:lnTo>
                <a:cubicBezTo>
                  <a:pt x="1265" y="2934"/>
                  <a:pt x="1364" y="2961"/>
                  <a:pt x="1467" y="2976"/>
                </a:cubicBezTo>
                <a:lnTo>
                  <a:pt x="1503" y="3315"/>
                </a:lnTo>
                <a:cubicBezTo>
                  <a:pt x="1555" y="3320"/>
                  <a:pt x="1608" y="3322"/>
                  <a:pt x="1661" y="3322"/>
                </a:cubicBezTo>
                <a:cubicBezTo>
                  <a:pt x="1714" y="3322"/>
                  <a:pt x="1767" y="3320"/>
                  <a:pt x="1819" y="3315"/>
                </a:cubicBezTo>
                <a:lnTo>
                  <a:pt x="1855" y="2976"/>
                </a:lnTo>
                <a:cubicBezTo>
                  <a:pt x="1958" y="2961"/>
                  <a:pt x="2057" y="2934"/>
                  <a:pt x="2151" y="2897"/>
                </a:cubicBezTo>
                <a:lnTo>
                  <a:pt x="2351" y="3173"/>
                </a:lnTo>
                <a:cubicBezTo>
                  <a:pt x="2448" y="3129"/>
                  <a:pt x="2539" y="3075"/>
                  <a:pt x="2625" y="3014"/>
                </a:cubicBezTo>
                <a:lnTo>
                  <a:pt x="2486" y="2703"/>
                </a:lnTo>
                <a:cubicBezTo>
                  <a:pt x="2566" y="2639"/>
                  <a:pt x="2639" y="2567"/>
                  <a:pt x="2703" y="2486"/>
                </a:cubicBezTo>
                <a:lnTo>
                  <a:pt x="3014" y="2625"/>
                </a:lnTo>
                <a:cubicBezTo>
                  <a:pt x="3075" y="2540"/>
                  <a:pt x="3128" y="2448"/>
                  <a:pt x="3172" y="2351"/>
                </a:cubicBezTo>
                <a:lnTo>
                  <a:pt x="2897" y="2151"/>
                </a:lnTo>
                <a:cubicBezTo>
                  <a:pt x="2934" y="2057"/>
                  <a:pt x="2961" y="1958"/>
                  <a:pt x="2976" y="1855"/>
                </a:cubicBezTo>
                <a:lnTo>
                  <a:pt x="3315" y="1820"/>
                </a:lnTo>
                <a:close/>
                <a:moveTo>
                  <a:pt x="1661" y="586"/>
                </a:moveTo>
                <a:cubicBezTo>
                  <a:pt x="2255" y="586"/>
                  <a:pt x="2736" y="1068"/>
                  <a:pt x="2736" y="1661"/>
                </a:cubicBezTo>
                <a:cubicBezTo>
                  <a:pt x="2736" y="2255"/>
                  <a:pt x="2255" y="2737"/>
                  <a:pt x="1661" y="2737"/>
                </a:cubicBezTo>
                <a:cubicBezTo>
                  <a:pt x="1067" y="2737"/>
                  <a:pt x="586" y="2255"/>
                  <a:pt x="586" y="1661"/>
                </a:cubicBezTo>
                <a:cubicBezTo>
                  <a:pt x="586" y="1068"/>
                  <a:pt x="1067" y="586"/>
                  <a:pt x="1661" y="586"/>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49">
              <a:latin typeface="黑体" panose="02010609060101010101" pitchFamily="49" charset="-122"/>
              <a:ea typeface="黑体" panose="02010609060101010101" pitchFamily="49" charset="-122"/>
            </a:endParaRPr>
          </a:p>
        </p:txBody>
      </p:sp>
      <p:sp>
        <p:nvSpPr>
          <p:cNvPr id="6" name="Freeform 8"/>
          <p:cNvSpPr>
            <a:spLocks noEditPoints="1"/>
          </p:cNvSpPr>
          <p:nvPr/>
        </p:nvSpPr>
        <p:spPr bwMode="auto">
          <a:xfrm>
            <a:off x="1069955" y="1961159"/>
            <a:ext cx="1869742" cy="1869741"/>
          </a:xfrm>
          <a:custGeom>
            <a:avLst/>
            <a:gdLst>
              <a:gd name="T0" fmla="*/ 1867812373 w 3322"/>
              <a:gd name="T1" fmla="*/ 1025210572 h 3322"/>
              <a:gd name="T2" fmla="*/ 1872321326 w 3322"/>
              <a:gd name="T3" fmla="*/ 936159912 h 3322"/>
              <a:gd name="T4" fmla="*/ 1867812373 w 3322"/>
              <a:gd name="T5" fmla="*/ 847109253 h 3322"/>
              <a:gd name="T6" fmla="*/ 1677310987 w 3322"/>
              <a:gd name="T7" fmla="*/ 826818973 h 3322"/>
              <a:gd name="T8" fmla="*/ 1632786015 w 3322"/>
              <a:gd name="T9" fmla="*/ 659990032 h 3322"/>
              <a:gd name="T10" fmla="*/ 1787779584 w 3322"/>
              <a:gd name="T11" fmla="*/ 547267754 h 3322"/>
              <a:gd name="T12" fmla="*/ 1698728889 w 3322"/>
              <a:gd name="T13" fmla="*/ 392838054 h 3322"/>
              <a:gd name="T14" fmla="*/ 1523445031 w 3322"/>
              <a:gd name="T15" fmla="*/ 471180142 h 3322"/>
              <a:gd name="T16" fmla="*/ 1401140996 w 3322"/>
              <a:gd name="T17" fmla="*/ 348876155 h 3322"/>
              <a:gd name="T18" fmla="*/ 1479483115 w 3322"/>
              <a:gd name="T19" fmla="*/ 173592368 h 3322"/>
              <a:gd name="T20" fmla="*/ 1325053353 w 3322"/>
              <a:gd name="T21" fmla="*/ 84541708 h 3322"/>
              <a:gd name="T22" fmla="*/ 1212331030 w 3322"/>
              <a:gd name="T23" fmla="*/ 239535215 h 3322"/>
              <a:gd name="T24" fmla="*/ 1045501271 w 3322"/>
              <a:gd name="T25" fmla="*/ 195009510 h 3322"/>
              <a:gd name="T26" fmla="*/ 1025211734 w 3322"/>
              <a:gd name="T27" fmla="*/ 4508951 h 3322"/>
              <a:gd name="T28" fmla="*/ 936161038 w 3322"/>
              <a:gd name="T29" fmla="*/ 0 h 3322"/>
              <a:gd name="T30" fmla="*/ 847109593 w 3322"/>
              <a:gd name="T31" fmla="*/ 4508951 h 3322"/>
              <a:gd name="T32" fmla="*/ 826820055 w 3322"/>
              <a:gd name="T33" fmla="*/ 195009510 h 3322"/>
              <a:gd name="T34" fmla="*/ 659990296 w 3322"/>
              <a:gd name="T35" fmla="*/ 239535215 h 3322"/>
              <a:gd name="T36" fmla="*/ 547267974 w 3322"/>
              <a:gd name="T37" fmla="*/ 84541708 h 3322"/>
              <a:gd name="T38" fmla="*/ 392838211 w 3322"/>
              <a:gd name="T39" fmla="*/ 173592368 h 3322"/>
              <a:gd name="T40" fmla="*/ 471180331 w 3322"/>
              <a:gd name="T41" fmla="*/ 348876155 h 3322"/>
              <a:gd name="T42" fmla="*/ 348876295 w 3322"/>
              <a:gd name="T43" fmla="*/ 471180142 h 3322"/>
              <a:gd name="T44" fmla="*/ 173592437 w 3322"/>
              <a:gd name="T45" fmla="*/ 392838054 h 3322"/>
              <a:gd name="T46" fmla="*/ 84541742 w 3322"/>
              <a:gd name="T47" fmla="*/ 547267754 h 3322"/>
              <a:gd name="T48" fmla="*/ 239535311 w 3322"/>
              <a:gd name="T49" fmla="*/ 659990032 h 3322"/>
              <a:gd name="T50" fmla="*/ 195010339 w 3322"/>
              <a:gd name="T51" fmla="*/ 826818973 h 3322"/>
              <a:gd name="T52" fmla="*/ 4508953 w 3322"/>
              <a:gd name="T53" fmla="*/ 847109253 h 3322"/>
              <a:gd name="T54" fmla="*/ 0 w 3322"/>
              <a:gd name="T55" fmla="*/ 936159912 h 3322"/>
              <a:gd name="T56" fmla="*/ 4508953 w 3322"/>
              <a:gd name="T57" fmla="*/ 1025210572 h 3322"/>
              <a:gd name="T58" fmla="*/ 195010339 w 3322"/>
              <a:gd name="T59" fmla="*/ 1045500852 h 3322"/>
              <a:gd name="T60" fmla="*/ 239535311 w 3322"/>
              <a:gd name="T61" fmla="*/ 1212329793 h 3322"/>
              <a:gd name="T62" fmla="*/ 84541742 w 3322"/>
              <a:gd name="T63" fmla="*/ 1325052071 h 3322"/>
              <a:gd name="T64" fmla="*/ 173592437 w 3322"/>
              <a:gd name="T65" fmla="*/ 1479481771 h 3322"/>
              <a:gd name="T66" fmla="*/ 348876295 w 3322"/>
              <a:gd name="T67" fmla="*/ 1401139683 h 3322"/>
              <a:gd name="T68" fmla="*/ 471180331 w 3322"/>
              <a:gd name="T69" fmla="*/ 1523443670 h 3322"/>
              <a:gd name="T70" fmla="*/ 392838211 w 3322"/>
              <a:gd name="T71" fmla="*/ 1698727457 h 3322"/>
              <a:gd name="T72" fmla="*/ 547267974 w 3322"/>
              <a:gd name="T73" fmla="*/ 1787778116 h 3322"/>
              <a:gd name="T74" fmla="*/ 659990296 w 3322"/>
              <a:gd name="T75" fmla="*/ 1632784609 h 3322"/>
              <a:gd name="T76" fmla="*/ 826820055 w 3322"/>
              <a:gd name="T77" fmla="*/ 1677310314 h 3322"/>
              <a:gd name="T78" fmla="*/ 847109593 w 3322"/>
              <a:gd name="T79" fmla="*/ 1867810873 h 3322"/>
              <a:gd name="T80" fmla="*/ 936161038 w 3322"/>
              <a:gd name="T81" fmla="*/ 1872319825 h 3322"/>
              <a:gd name="T82" fmla="*/ 1025211734 w 3322"/>
              <a:gd name="T83" fmla="*/ 1867810873 h 3322"/>
              <a:gd name="T84" fmla="*/ 1045501271 w 3322"/>
              <a:gd name="T85" fmla="*/ 1677310314 h 3322"/>
              <a:gd name="T86" fmla="*/ 1212331030 w 3322"/>
              <a:gd name="T87" fmla="*/ 1632784609 h 3322"/>
              <a:gd name="T88" fmla="*/ 1325053353 w 3322"/>
              <a:gd name="T89" fmla="*/ 1787778116 h 3322"/>
              <a:gd name="T90" fmla="*/ 1479483115 w 3322"/>
              <a:gd name="T91" fmla="*/ 1698727457 h 3322"/>
              <a:gd name="T92" fmla="*/ 1401140996 w 3322"/>
              <a:gd name="T93" fmla="*/ 1522880614 h 3322"/>
              <a:gd name="T94" fmla="*/ 1523445031 w 3322"/>
              <a:gd name="T95" fmla="*/ 1401139683 h 3322"/>
              <a:gd name="T96" fmla="*/ 1698728889 w 3322"/>
              <a:gd name="T97" fmla="*/ 1479481771 h 3322"/>
              <a:gd name="T98" fmla="*/ 1787779584 w 3322"/>
              <a:gd name="T99" fmla="*/ 1325052071 h 3322"/>
              <a:gd name="T100" fmla="*/ 1632786015 w 3322"/>
              <a:gd name="T101" fmla="*/ 1212329793 h 3322"/>
              <a:gd name="T102" fmla="*/ 1677310987 w 3322"/>
              <a:gd name="T103" fmla="*/ 1045500852 h 3322"/>
              <a:gd name="T104" fmla="*/ 1867812373 w 3322"/>
              <a:gd name="T105" fmla="*/ 1025210572 h 3322"/>
              <a:gd name="T106" fmla="*/ 936161038 w 3322"/>
              <a:gd name="T107" fmla="*/ 322386255 h 3322"/>
              <a:gd name="T108" fmla="*/ 1549934942 w 3322"/>
              <a:gd name="T109" fmla="*/ 936159912 h 3322"/>
              <a:gd name="T110" fmla="*/ 936161038 w 3322"/>
              <a:gd name="T111" fmla="*/ 1549933570 h 3322"/>
              <a:gd name="T112" fmla="*/ 322386384 w 3322"/>
              <a:gd name="T113" fmla="*/ 936159912 h 3322"/>
              <a:gd name="T114" fmla="*/ 936161038 w 3322"/>
              <a:gd name="T115" fmla="*/ 322386255 h 332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322" h="3322">
                <a:moveTo>
                  <a:pt x="3314" y="1819"/>
                </a:moveTo>
                <a:cubicBezTo>
                  <a:pt x="3319" y="1767"/>
                  <a:pt x="3322" y="1714"/>
                  <a:pt x="3322" y="1661"/>
                </a:cubicBezTo>
                <a:cubicBezTo>
                  <a:pt x="3322" y="1608"/>
                  <a:pt x="3319" y="1555"/>
                  <a:pt x="3314" y="1503"/>
                </a:cubicBezTo>
                <a:lnTo>
                  <a:pt x="2976" y="1467"/>
                </a:lnTo>
                <a:cubicBezTo>
                  <a:pt x="2961" y="1364"/>
                  <a:pt x="2934" y="1265"/>
                  <a:pt x="2897" y="1171"/>
                </a:cubicBezTo>
                <a:lnTo>
                  <a:pt x="3172" y="971"/>
                </a:lnTo>
                <a:cubicBezTo>
                  <a:pt x="3128" y="874"/>
                  <a:pt x="3075" y="783"/>
                  <a:pt x="3014" y="697"/>
                </a:cubicBezTo>
                <a:lnTo>
                  <a:pt x="2703" y="836"/>
                </a:lnTo>
                <a:cubicBezTo>
                  <a:pt x="2639" y="756"/>
                  <a:pt x="2566" y="683"/>
                  <a:pt x="2486" y="619"/>
                </a:cubicBezTo>
                <a:lnTo>
                  <a:pt x="2625" y="308"/>
                </a:lnTo>
                <a:cubicBezTo>
                  <a:pt x="2539" y="247"/>
                  <a:pt x="2448" y="194"/>
                  <a:pt x="2351" y="150"/>
                </a:cubicBezTo>
                <a:lnTo>
                  <a:pt x="2151" y="425"/>
                </a:lnTo>
                <a:cubicBezTo>
                  <a:pt x="2057" y="388"/>
                  <a:pt x="1958" y="361"/>
                  <a:pt x="1855" y="346"/>
                </a:cubicBezTo>
                <a:lnTo>
                  <a:pt x="1819" y="8"/>
                </a:lnTo>
                <a:cubicBezTo>
                  <a:pt x="1767" y="3"/>
                  <a:pt x="1714" y="0"/>
                  <a:pt x="1661" y="0"/>
                </a:cubicBezTo>
                <a:cubicBezTo>
                  <a:pt x="1608" y="0"/>
                  <a:pt x="1555" y="3"/>
                  <a:pt x="1503" y="8"/>
                </a:cubicBezTo>
                <a:lnTo>
                  <a:pt x="1467" y="346"/>
                </a:lnTo>
                <a:cubicBezTo>
                  <a:pt x="1364" y="361"/>
                  <a:pt x="1265" y="388"/>
                  <a:pt x="1171" y="425"/>
                </a:cubicBezTo>
                <a:lnTo>
                  <a:pt x="971" y="150"/>
                </a:lnTo>
                <a:cubicBezTo>
                  <a:pt x="874" y="194"/>
                  <a:pt x="783" y="247"/>
                  <a:pt x="697" y="308"/>
                </a:cubicBezTo>
                <a:lnTo>
                  <a:pt x="836" y="619"/>
                </a:lnTo>
                <a:cubicBezTo>
                  <a:pt x="756" y="683"/>
                  <a:pt x="683" y="756"/>
                  <a:pt x="619" y="836"/>
                </a:cubicBezTo>
                <a:lnTo>
                  <a:pt x="308" y="697"/>
                </a:lnTo>
                <a:cubicBezTo>
                  <a:pt x="247" y="783"/>
                  <a:pt x="194" y="874"/>
                  <a:pt x="150" y="971"/>
                </a:cubicBezTo>
                <a:lnTo>
                  <a:pt x="425" y="1171"/>
                </a:lnTo>
                <a:cubicBezTo>
                  <a:pt x="388" y="1265"/>
                  <a:pt x="361" y="1364"/>
                  <a:pt x="346" y="1467"/>
                </a:cubicBezTo>
                <a:lnTo>
                  <a:pt x="8" y="1503"/>
                </a:lnTo>
                <a:cubicBezTo>
                  <a:pt x="3" y="1555"/>
                  <a:pt x="0" y="1608"/>
                  <a:pt x="0" y="1661"/>
                </a:cubicBezTo>
                <a:cubicBezTo>
                  <a:pt x="0" y="1714"/>
                  <a:pt x="3" y="1767"/>
                  <a:pt x="8" y="1819"/>
                </a:cubicBezTo>
                <a:lnTo>
                  <a:pt x="346" y="1855"/>
                </a:lnTo>
                <a:cubicBezTo>
                  <a:pt x="361" y="1958"/>
                  <a:pt x="388" y="2057"/>
                  <a:pt x="425" y="2151"/>
                </a:cubicBezTo>
                <a:lnTo>
                  <a:pt x="150" y="2351"/>
                </a:lnTo>
                <a:cubicBezTo>
                  <a:pt x="194" y="2448"/>
                  <a:pt x="247" y="2539"/>
                  <a:pt x="308" y="2625"/>
                </a:cubicBezTo>
                <a:lnTo>
                  <a:pt x="619" y="2486"/>
                </a:lnTo>
                <a:cubicBezTo>
                  <a:pt x="683" y="2566"/>
                  <a:pt x="756" y="2639"/>
                  <a:pt x="836" y="2703"/>
                </a:cubicBezTo>
                <a:lnTo>
                  <a:pt x="697" y="3014"/>
                </a:lnTo>
                <a:cubicBezTo>
                  <a:pt x="783" y="3075"/>
                  <a:pt x="874" y="3128"/>
                  <a:pt x="971" y="3172"/>
                </a:cubicBezTo>
                <a:lnTo>
                  <a:pt x="1171" y="2897"/>
                </a:lnTo>
                <a:cubicBezTo>
                  <a:pt x="1265" y="2934"/>
                  <a:pt x="1364" y="2961"/>
                  <a:pt x="1467" y="2976"/>
                </a:cubicBezTo>
                <a:lnTo>
                  <a:pt x="1503" y="3314"/>
                </a:lnTo>
                <a:cubicBezTo>
                  <a:pt x="1555" y="3319"/>
                  <a:pt x="1608" y="3322"/>
                  <a:pt x="1661" y="3322"/>
                </a:cubicBezTo>
                <a:cubicBezTo>
                  <a:pt x="1714" y="3322"/>
                  <a:pt x="1767" y="3319"/>
                  <a:pt x="1819" y="3314"/>
                </a:cubicBezTo>
                <a:lnTo>
                  <a:pt x="1855" y="2976"/>
                </a:lnTo>
                <a:cubicBezTo>
                  <a:pt x="1958" y="2961"/>
                  <a:pt x="2057" y="2934"/>
                  <a:pt x="2151" y="2897"/>
                </a:cubicBezTo>
                <a:lnTo>
                  <a:pt x="2351" y="3172"/>
                </a:lnTo>
                <a:cubicBezTo>
                  <a:pt x="2448" y="3128"/>
                  <a:pt x="2539" y="3075"/>
                  <a:pt x="2625" y="3014"/>
                </a:cubicBezTo>
                <a:lnTo>
                  <a:pt x="2486" y="2702"/>
                </a:lnTo>
                <a:cubicBezTo>
                  <a:pt x="2566" y="2639"/>
                  <a:pt x="2639" y="2566"/>
                  <a:pt x="2703" y="2486"/>
                </a:cubicBezTo>
                <a:lnTo>
                  <a:pt x="3014" y="2625"/>
                </a:lnTo>
                <a:cubicBezTo>
                  <a:pt x="3075" y="2539"/>
                  <a:pt x="3128" y="2448"/>
                  <a:pt x="3172" y="2351"/>
                </a:cubicBezTo>
                <a:lnTo>
                  <a:pt x="2897" y="2151"/>
                </a:lnTo>
                <a:cubicBezTo>
                  <a:pt x="2934" y="2057"/>
                  <a:pt x="2961" y="1958"/>
                  <a:pt x="2976" y="1855"/>
                </a:cubicBezTo>
                <a:lnTo>
                  <a:pt x="3314" y="1819"/>
                </a:lnTo>
                <a:close/>
                <a:moveTo>
                  <a:pt x="1661" y="572"/>
                </a:moveTo>
                <a:cubicBezTo>
                  <a:pt x="2262" y="572"/>
                  <a:pt x="2750" y="1060"/>
                  <a:pt x="2750" y="1661"/>
                </a:cubicBezTo>
                <a:cubicBezTo>
                  <a:pt x="2750" y="2262"/>
                  <a:pt x="2262" y="2750"/>
                  <a:pt x="1661" y="2750"/>
                </a:cubicBezTo>
                <a:cubicBezTo>
                  <a:pt x="1060" y="2750"/>
                  <a:pt x="572" y="2262"/>
                  <a:pt x="572" y="1661"/>
                </a:cubicBezTo>
                <a:cubicBezTo>
                  <a:pt x="572" y="1060"/>
                  <a:pt x="1060" y="572"/>
                  <a:pt x="1661" y="57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49">
              <a:latin typeface="黑体" panose="02010609060101010101" pitchFamily="49" charset="-122"/>
              <a:ea typeface="黑体" panose="02010609060101010101" pitchFamily="49" charset="-122"/>
            </a:endParaRPr>
          </a:p>
        </p:txBody>
      </p:sp>
      <p:sp>
        <p:nvSpPr>
          <p:cNvPr id="7" name="Freeform 9"/>
          <p:cNvSpPr>
            <a:spLocks noEditPoints="1"/>
          </p:cNvSpPr>
          <p:nvPr/>
        </p:nvSpPr>
        <p:spPr bwMode="auto">
          <a:xfrm>
            <a:off x="2713566" y="2502832"/>
            <a:ext cx="2337474" cy="2336284"/>
          </a:xfrm>
          <a:custGeom>
            <a:avLst/>
            <a:gdLst>
              <a:gd name="T0" fmla="*/ 2147483646 w 4152"/>
              <a:gd name="T1" fmla="*/ 1280984077 h 4152"/>
              <a:gd name="T2" fmla="*/ 2147483646 w 4152"/>
              <a:gd name="T3" fmla="*/ 1169447116 h 4152"/>
              <a:gd name="T4" fmla="*/ 2147483646 w 4152"/>
              <a:gd name="T5" fmla="*/ 1057910155 h 4152"/>
              <a:gd name="T6" fmla="*/ 2097677015 w 4152"/>
              <a:gd name="T7" fmla="*/ 1033124163 h 4152"/>
              <a:gd name="T8" fmla="*/ 2041852331 w 4152"/>
              <a:gd name="T9" fmla="*/ 824697123 h 4152"/>
              <a:gd name="T10" fmla="*/ 2147483646 w 4152"/>
              <a:gd name="T11" fmla="*/ 683867148 h 4152"/>
              <a:gd name="T12" fmla="*/ 2124180241 w 4152"/>
              <a:gd name="T13" fmla="*/ 490649898 h 4152"/>
              <a:gd name="T14" fmla="*/ 1904826127 w 4152"/>
              <a:gd name="T15" fmla="*/ 588666545 h 4152"/>
              <a:gd name="T16" fmla="*/ 1752575625 w 4152"/>
              <a:gd name="T17" fmla="*/ 436007985 h 4152"/>
              <a:gd name="T18" fmla="*/ 1850128586 w 4152"/>
              <a:gd name="T19" fmla="*/ 216877425 h 4152"/>
              <a:gd name="T20" fmla="*/ 1657277698 w 4152"/>
              <a:gd name="T21" fmla="*/ 105340463 h 4152"/>
              <a:gd name="T22" fmla="*/ 1515740675 w 4152"/>
              <a:gd name="T23" fmla="*/ 299685032 h 4152"/>
              <a:gd name="T24" fmla="*/ 1307100791 w 4152"/>
              <a:gd name="T25" fmla="*/ 243916552 h 4152"/>
              <a:gd name="T26" fmla="*/ 1282290154 w 4152"/>
              <a:gd name="T27" fmla="*/ 5069930 h 4152"/>
              <a:gd name="T28" fmla="*/ 1170639285 w 4152"/>
              <a:gd name="T29" fmla="*/ 0 h 4152"/>
              <a:gd name="T30" fmla="*/ 1059552362 w 4152"/>
              <a:gd name="T31" fmla="*/ 5069930 h 4152"/>
              <a:gd name="T32" fmla="*/ 1034177779 w 4152"/>
              <a:gd name="T33" fmla="*/ 243916552 h 4152"/>
              <a:gd name="T34" fmla="*/ 825537895 w 4152"/>
              <a:gd name="T35" fmla="*/ 299121373 h 4152"/>
              <a:gd name="T36" fmla="*/ 684564818 w 4152"/>
              <a:gd name="T37" fmla="*/ 105340463 h 4152"/>
              <a:gd name="T38" fmla="*/ 491713931 w 4152"/>
              <a:gd name="T39" fmla="*/ 216877425 h 4152"/>
              <a:gd name="T40" fmla="*/ 589266892 w 4152"/>
              <a:gd name="T41" fmla="*/ 436007985 h 4152"/>
              <a:gd name="T42" fmla="*/ 436452443 w 4152"/>
              <a:gd name="T43" fmla="*/ 588666545 h 4152"/>
              <a:gd name="T44" fmla="*/ 217098329 w 4152"/>
              <a:gd name="T45" fmla="*/ 490649898 h 4152"/>
              <a:gd name="T46" fmla="*/ 105447459 w 4152"/>
              <a:gd name="T47" fmla="*/ 683867148 h 4152"/>
              <a:gd name="T48" fmla="*/ 299990185 w 4152"/>
              <a:gd name="T49" fmla="*/ 824697123 h 4152"/>
              <a:gd name="T50" fmla="*/ 244165502 w 4152"/>
              <a:gd name="T51" fmla="*/ 1033124163 h 4152"/>
              <a:gd name="T52" fmla="*/ 5074766 w 4152"/>
              <a:gd name="T53" fmla="*/ 1057910155 h 4152"/>
              <a:gd name="T54" fmla="*/ 0 w 4152"/>
              <a:gd name="T55" fmla="*/ 1169447116 h 4152"/>
              <a:gd name="T56" fmla="*/ 5074766 w 4152"/>
              <a:gd name="T57" fmla="*/ 1280984077 h 4152"/>
              <a:gd name="T58" fmla="*/ 244165502 w 4152"/>
              <a:gd name="T59" fmla="*/ 1305770069 h 4152"/>
              <a:gd name="T60" fmla="*/ 299990185 w 4152"/>
              <a:gd name="T61" fmla="*/ 1514197110 h 4152"/>
              <a:gd name="T62" fmla="*/ 105447459 w 4152"/>
              <a:gd name="T63" fmla="*/ 1655589993 h 4152"/>
              <a:gd name="T64" fmla="*/ 217098329 w 4152"/>
              <a:gd name="T65" fmla="*/ 1848244334 h 4152"/>
              <a:gd name="T66" fmla="*/ 436452443 w 4152"/>
              <a:gd name="T67" fmla="*/ 1750227687 h 4152"/>
              <a:gd name="T68" fmla="*/ 589266892 w 4152"/>
              <a:gd name="T69" fmla="*/ 1902886247 h 4152"/>
              <a:gd name="T70" fmla="*/ 491149984 w 4152"/>
              <a:gd name="T71" fmla="*/ 2122016808 h 4152"/>
              <a:gd name="T72" fmla="*/ 684564818 w 4152"/>
              <a:gd name="T73" fmla="*/ 2147483646 h 4152"/>
              <a:gd name="T74" fmla="*/ 825537895 w 4152"/>
              <a:gd name="T75" fmla="*/ 2039772859 h 4152"/>
              <a:gd name="T76" fmla="*/ 1034177779 w 4152"/>
              <a:gd name="T77" fmla="*/ 2095541340 h 4152"/>
              <a:gd name="T78" fmla="*/ 1059552362 w 4152"/>
              <a:gd name="T79" fmla="*/ 2147483646 h 4152"/>
              <a:gd name="T80" fmla="*/ 1170639285 w 4152"/>
              <a:gd name="T81" fmla="*/ 2147483646 h 4152"/>
              <a:gd name="T82" fmla="*/ 1282290154 w 4152"/>
              <a:gd name="T83" fmla="*/ 2147483646 h 4152"/>
              <a:gd name="T84" fmla="*/ 1307100791 w 4152"/>
              <a:gd name="T85" fmla="*/ 2095541340 h 4152"/>
              <a:gd name="T86" fmla="*/ 1515740675 w 4152"/>
              <a:gd name="T87" fmla="*/ 2039772859 h 4152"/>
              <a:gd name="T88" fmla="*/ 1657277698 w 4152"/>
              <a:gd name="T89" fmla="*/ 2147483646 h 4152"/>
              <a:gd name="T90" fmla="*/ 1850128586 w 4152"/>
              <a:gd name="T91" fmla="*/ 2122016808 h 4152"/>
              <a:gd name="T92" fmla="*/ 1752575625 w 4152"/>
              <a:gd name="T93" fmla="*/ 1902886247 h 4152"/>
              <a:gd name="T94" fmla="*/ 1904826127 w 4152"/>
              <a:gd name="T95" fmla="*/ 1750227687 h 4152"/>
              <a:gd name="T96" fmla="*/ 2124180241 w 4152"/>
              <a:gd name="T97" fmla="*/ 1848244334 h 4152"/>
              <a:gd name="T98" fmla="*/ 2147483646 w 4152"/>
              <a:gd name="T99" fmla="*/ 1655589993 h 4152"/>
              <a:gd name="T100" fmla="*/ 2041852331 w 4152"/>
              <a:gd name="T101" fmla="*/ 1514197110 h 4152"/>
              <a:gd name="T102" fmla="*/ 2097677015 w 4152"/>
              <a:gd name="T103" fmla="*/ 1305770069 h 4152"/>
              <a:gd name="T104" fmla="*/ 2147483646 w 4152"/>
              <a:gd name="T105" fmla="*/ 1280984077 h 4152"/>
              <a:gd name="T106" fmla="*/ 1170639285 w 4152"/>
              <a:gd name="T107" fmla="*/ 398828998 h 4152"/>
              <a:gd name="T108" fmla="*/ 1942042834 w 4152"/>
              <a:gd name="T109" fmla="*/ 1169447116 h 4152"/>
              <a:gd name="T110" fmla="*/ 1170639285 w 4152"/>
              <a:gd name="T111" fmla="*/ 1940065234 h 4152"/>
              <a:gd name="T112" fmla="*/ 399235736 w 4152"/>
              <a:gd name="T113" fmla="*/ 1169447116 h 4152"/>
              <a:gd name="T114" fmla="*/ 1170639285 w 4152"/>
              <a:gd name="T115" fmla="*/ 398828998 h 41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152" h="4152">
                <a:moveTo>
                  <a:pt x="4143" y="2274"/>
                </a:moveTo>
                <a:cubicBezTo>
                  <a:pt x="4149" y="2209"/>
                  <a:pt x="4152" y="2143"/>
                  <a:pt x="4152" y="2076"/>
                </a:cubicBezTo>
                <a:cubicBezTo>
                  <a:pt x="4152" y="2009"/>
                  <a:pt x="4149" y="1943"/>
                  <a:pt x="4143" y="1878"/>
                </a:cubicBezTo>
                <a:lnTo>
                  <a:pt x="3720" y="1834"/>
                </a:lnTo>
                <a:cubicBezTo>
                  <a:pt x="3701" y="1705"/>
                  <a:pt x="3667" y="1581"/>
                  <a:pt x="3621" y="1464"/>
                </a:cubicBezTo>
                <a:lnTo>
                  <a:pt x="3965" y="1214"/>
                </a:lnTo>
                <a:cubicBezTo>
                  <a:pt x="3910" y="1093"/>
                  <a:pt x="3844" y="978"/>
                  <a:pt x="3767" y="871"/>
                </a:cubicBezTo>
                <a:lnTo>
                  <a:pt x="3378" y="1045"/>
                </a:lnTo>
                <a:cubicBezTo>
                  <a:pt x="3299" y="944"/>
                  <a:pt x="3208" y="854"/>
                  <a:pt x="3108" y="774"/>
                </a:cubicBezTo>
                <a:lnTo>
                  <a:pt x="3281" y="385"/>
                </a:lnTo>
                <a:cubicBezTo>
                  <a:pt x="3174" y="309"/>
                  <a:pt x="3059" y="242"/>
                  <a:pt x="2939" y="187"/>
                </a:cubicBezTo>
                <a:lnTo>
                  <a:pt x="2688" y="532"/>
                </a:lnTo>
                <a:cubicBezTo>
                  <a:pt x="2571" y="485"/>
                  <a:pt x="2447" y="452"/>
                  <a:pt x="2318" y="433"/>
                </a:cubicBezTo>
                <a:lnTo>
                  <a:pt x="2274" y="9"/>
                </a:lnTo>
                <a:cubicBezTo>
                  <a:pt x="2209" y="3"/>
                  <a:pt x="2143" y="0"/>
                  <a:pt x="2076" y="0"/>
                </a:cubicBezTo>
                <a:cubicBezTo>
                  <a:pt x="2010" y="0"/>
                  <a:pt x="1944" y="3"/>
                  <a:pt x="1879" y="9"/>
                </a:cubicBezTo>
                <a:lnTo>
                  <a:pt x="1834" y="433"/>
                </a:lnTo>
                <a:cubicBezTo>
                  <a:pt x="1705" y="452"/>
                  <a:pt x="1581" y="485"/>
                  <a:pt x="1464" y="531"/>
                </a:cubicBezTo>
                <a:lnTo>
                  <a:pt x="1214" y="187"/>
                </a:lnTo>
                <a:cubicBezTo>
                  <a:pt x="1093" y="242"/>
                  <a:pt x="979" y="309"/>
                  <a:pt x="872" y="385"/>
                </a:cubicBezTo>
                <a:lnTo>
                  <a:pt x="1045" y="774"/>
                </a:lnTo>
                <a:cubicBezTo>
                  <a:pt x="945" y="854"/>
                  <a:pt x="854" y="944"/>
                  <a:pt x="774" y="1045"/>
                </a:cubicBezTo>
                <a:lnTo>
                  <a:pt x="385" y="871"/>
                </a:lnTo>
                <a:cubicBezTo>
                  <a:pt x="309" y="978"/>
                  <a:pt x="242" y="1093"/>
                  <a:pt x="187" y="1214"/>
                </a:cubicBezTo>
                <a:lnTo>
                  <a:pt x="532" y="1464"/>
                </a:lnTo>
                <a:cubicBezTo>
                  <a:pt x="485" y="1581"/>
                  <a:pt x="452" y="1705"/>
                  <a:pt x="433" y="1834"/>
                </a:cubicBezTo>
                <a:lnTo>
                  <a:pt x="9" y="1878"/>
                </a:lnTo>
                <a:cubicBezTo>
                  <a:pt x="3" y="1943"/>
                  <a:pt x="0" y="2009"/>
                  <a:pt x="0" y="2076"/>
                </a:cubicBezTo>
                <a:cubicBezTo>
                  <a:pt x="0" y="2143"/>
                  <a:pt x="3" y="2209"/>
                  <a:pt x="9" y="2274"/>
                </a:cubicBezTo>
                <a:lnTo>
                  <a:pt x="433" y="2318"/>
                </a:lnTo>
                <a:cubicBezTo>
                  <a:pt x="452" y="2447"/>
                  <a:pt x="485" y="2571"/>
                  <a:pt x="532" y="2688"/>
                </a:cubicBezTo>
                <a:lnTo>
                  <a:pt x="187" y="2939"/>
                </a:lnTo>
                <a:cubicBezTo>
                  <a:pt x="242" y="3059"/>
                  <a:pt x="309" y="3174"/>
                  <a:pt x="385" y="3281"/>
                </a:cubicBezTo>
                <a:lnTo>
                  <a:pt x="774" y="3107"/>
                </a:lnTo>
                <a:cubicBezTo>
                  <a:pt x="854" y="3208"/>
                  <a:pt x="945" y="3299"/>
                  <a:pt x="1045" y="3378"/>
                </a:cubicBezTo>
                <a:lnTo>
                  <a:pt x="871" y="3767"/>
                </a:lnTo>
                <a:cubicBezTo>
                  <a:pt x="978" y="3844"/>
                  <a:pt x="1093" y="3910"/>
                  <a:pt x="1214" y="3965"/>
                </a:cubicBezTo>
                <a:lnTo>
                  <a:pt x="1464" y="3621"/>
                </a:lnTo>
                <a:cubicBezTo>
                  <a:pt x="1581" y="3667"/>
                  <a:pt x="1705" y="3701"/>
                  <a:pt x="1834" y="3720"/>
                </a:cubicBezTo>
                <a:lnTo>
                  <a:pt x="1879" y="4143"/>
                </a:lnTo>
                <a:cubicBezTo>
                  <a:pt x="1944" y="4149"/>
                  <a:pt x="2010" y="4152"/>
                  <a:pt x="2076" y="4152"/>
                </a:cubicBezTo>
                <a:cubicBezTo>
                  <a:pt x="2143" y="4152"/>
                  <a:pt x="2209" y="4149"/>
                  <a:pt x="2274" y="4143"/>
                </a:cubicBezTo>
                <a:lnTo>
                  <a:pt x="2318" y="3720"/>
                </a:lnTo>
                <a:cubicBezTo>
                  <a:pt x="2447" y="3701"/>
                  <a:pt x="2571" y="3667"/>
                  <a:pt x="2688" y="3621"/>
                </a:cubicBezTo>
                <a:lnTo>
                  <a:pt x="2939" y="3965"/>
                </a:lnTo>
                <a:cubicBezTo>
                  <a:pt x="3059" y="3910"/>
                  <a:pt x="3174" y="3844"/>
                  <a:pt x="3281" y="3767"/>
                </a:cubicBezTo>
                <a:lnTo>
                  <a:pt x="3108" y="3378"/>
                </a:lnTo>
                <a:cubicBezTo>
                  <a:pt x="3208" y="3299"/>
                  <a:pt x="3299" y="3208"/>
                  <a:pt x="3378" y="3107"/>
                </a:cubicBezTo>
                <a:lnTo>
                  <a:pt x="3767" y="3281"/>
                </a:lnTo>
                <a:cubicBezTo>
                  <a:pt x="3844" y="3174"/>
                  <a:pt x="3910" y="3059"/>
                  <a:pt x="3965" y="2939"/>
                </a:cubicBezTo>
                <a:lnTo>
                  <a:pt x="3621" y="2688"/>
                </a:lnTo>
                <a:cubicBezTo>
                  <a:pt x="3667" y="2571"/>
                  <a:pt x="3701" y="2447"/>
                  <a:pt x="3720" y="2318"/>
                </a:cubicBezTo>
                <a:lnTo>
                  <a:pt x="4143" y="2274"/>
                </a:lnTo>
                <a:close/>
                <a:moveTo>
                  <a:pt x="2076" y="708"/>
                </a:moveTo>
                <a:cubicBezTo>
                  <a:pt x="2832" y="708"/>
                  <a:pt x="3444" y="1321"/>
                  <a:pt x="3444" y="2076"/>
                </a:cubicBezTo>
                <a:cubicBezTo>
                  <a:pt x="3444" y="2832"/>
                  <a:pt x="2832" y="3444"/>
                  <a:pt x="2076" y="3444"/>
                </a:cubicBezTo>
                <a:cubicBezTo>
                  <a:pt x="1321" y="3444"/>
                  <a:pt x="708" y="2832"/>
                  <a:pt x="708" y="2076"/>
                </a:cubicBezTo>
                <a:cubicBezTo>
                  <a:pt x="708" y="1321"/>
                  <a:pt x="1321" y="708"/>
                  <a:pt x="2076" y="708"/>
                </a:cubicBezTo>
                <a:close/>
              </a:path>
            </a:pathLst>
          </a:custGeom>
          <a:solidFill>
            <a:srgbClr val="B7D72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49">
              <a:latin typeface="黑体" panose="02010609060101010101" pitchFamily="49" charset="-122"/>
              <a:ea typeface="黑体" panose="02010609060101010101" pitchFamily="49" charset="-122"/>
            </a:endParaRPr>
          </a:p>
        </p:txBody>
      </p:sp>
      <p:sp>
        <p:nvSpPr>
          <p:cNvPr id="8" name="TextBox 8"/>
          <p:cNvSpPr txBox="1">
            <a:spLocks noChangeArrowheads="1"/>
          </p:cNvSpPr>
          <p:nvPr/>
        </p:nvSpPr>
        <p:spPr bwMode="auto">
          <a:xfrm>
            <a:off x="3255897" y="3398502"/>
            <a:ext cx="1252048" cy="599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649" dirty="0">
                <a:latin typeface="+mn-lt"/>
                <a:ea typeface="黑体" panose="02010609060101010101" pitchFamily="49" charset="-122"/>
              </a:rPr>
              <a:t>B2C</a:t>
            </a:r>
            <a:r>
              <a:rPr lang="zh-CN" altLang="en-US" sz="1649" dirty="0">
                <a:latin typeface="黑体" panose="02010609060101010101" pitchFamily="49" charset="-122"/>
                <a:ea typeface="黑体" panose="02010609060101010101" pitchFamily="49" charset="-122"/>
              </a:rPr>
              <a:t>共享</a:t>
            </a:r>
            <a:endParaRPr lang="en-US" altLang="zh-CN" sz="1649" dirty="0">
              <a:latin typeface="黑体" panose="02010609060101010101" pitchFamily="49" charset="-122"/>
              <a:ea typeface="黑体" panose="02010609060101010101" pitchFamily="49" charset="-122"/>
            </a:endParaRPr>
          </a:p>
          <a:p>
            <a:pPr algn="ctr" eaLnBrk="1" hangingPunct="1">
              <a:spcBef>
                <a:spcPct val="0"/>
              </a:spcBef>
              <a:buFontTx/>
              <a:buNone/>
            </a:pPr>
            <a:r>
              <a:rPr lang="zh-CN" altLang="en-US" sz="1649" dirty="0">
                <a:latin typeface="黑体" panose="02010609060101010101" pitchFamily="49" charset="-122"/>
                <a:ea typeface="黑体" panose="02010609060101010101" pitchFamily="49" charset="-122"/>
              </a:rPr>
              <a:t>经济模式</a:t>
            </a:r>
            <a:endParaRPr lang="en-US" altLang="zh-CN" sz="1649" dirty="0">
              <a:latin typeface="黑体" panose="02010609060101010101" pitchFamily="49" charset="-122"/>
              <a:ea typeface="黑体" panose="02010609060101010101" pitchFamily="49" charset="-122"/>
            </a:endParaRPr>
          </a:p>
        </p:txBody>
      </p:sp>
      <p:sp>
        <p:nvSpPr>
          <p:cNvPr id="9" name="TextBox 9"/>
          <p:cNvSpPr txBox="1">
            <a:spLocks noChangeArrowheads="1"/>
          </p:cNvSpPr>
          <p:nvPr/>
        </p:nvSpPr>
        <p:spPr bwMode="auto">
          <a:xfrm>
            <a:off x="1483535" y="2607601"/>
            <a:ext cx="1127082" cy="599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649" dirty="0">
                <a:latin typeface="+mn-lt"/>
                <a:ea typeface="黑体" panose="02010609060101010101" pitchFamily="49" charset="-122"/>
              </a:rPr>
              <a:t>B2B</a:t>
            </a:r>
            <a:r>
              <a:rPr lang="en-US" altLang="zh-CN" sz="1649" dirty="0">
                <a:latin typeface="黑体" panose="02010609060101010101" pitchFamily="49" charset="-122"/>
                <a:ea typeface="黑体" panose="02010609060101010101" pitchFamily="49" charset="-122"/>
              </a:rPr>
              <a:t> </a:t>
            </a:r>
            <a:r>
              <a:rPr lang="zh-CN" altLang="en-US" sz="1649" dirty="0">
                <a:latin typeface="黑体" panose="02010609060101010101" pitchFamily="49" charset="-122"/>
                <a:ea typeface="黑体" panose="02010609060101010101" pitchFamily="49" charset="-122"/>
              </a:rPr>
              <a:t>共享经济模式</a:t>
            </a:r>
            <a:endParaRPr lang="en-US" altLang="zh-CN" sz="1649" dirty="0">
              <a:latin typeface="黑体" panose="02010609060101010101" pitchFamily="49" charset="-122"/>
              <a:ea typeface="黑体" panose="02010609060101010101" pitchFamily="49" charset="-122"/>
            </a:endParaRPr>
          </a:p>
        </p:txBody>
      </p:sp>
      <p:sp>
        <p:nvSpPr>
          <p:cNvPr id="10" name="TextBox 10"/>
          <p:cNvSpPr txBox="1">
            <a:spLocks noChangeArrowheads="1"/>
          </p:cNvSpPr>
          <p:nvPr/>
        </p:nvSpPr>
        <p:spPr bwMode="auto">
          <a:xfrm>
            <a:off x="5165296" y="2625735"/>
            <a:ext cx="1127081" cy="599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649" dirty="0">
                <a:latin typeface="+mn-lt"/>
                <a:ea typeface="黑体" panose="02010609060101010101" pitchFamily="49" charset="-122"/>
              </a:rPr>
              <a:t>C2C</a:t>
            </a:r>
            <a:r>
              <a:rPr lang="zh-CN" altLang="en-US" sz="1649" dirty="0">
                <a:latin typeface="黑体" panose="02010609060101010101" pitchFamily="49" charset="-122"/>
                <a:ea typeface="黑体" panose="02010609060101010101" pitchFamily="49" charset="-122"/>
              </a:rPr>
              <a:t>共享</a:t>
            </a:r>
            <a:endParaRPr lang="en-US" altLang="zh-CN" sz="1649" dirty="0">
              <a:latin typeface="黑体" panose="02010609060101010101" pitchFamily="49" charset="-122"/>
              <a:ea typeface="黑体" panose="02010609060101010101" pitchFamily="49" charset="-122"/>
            </a:endParaRPr>
          </a:p>
          <a:p>
            <a:pPr algn="ctr" eaLnBrk="1" hangingPunct="1">
              <a:spcBef>
                <a:spcPct val="0"/>
              </a:spcBef>
              <a:buFontTx/>
              <a:buNone/>
            </a:pPr>
            <a:r>
              <a:rPr lang="zh-CN" altLang="en-US" sz="1649" dirty="0">
                <a:latin typeface="黑体" panose="02010609060101010101" pitchFamily="49" charset="-122"/>
                <a:ea typeface="黑体" panose="02010609060101010101" pitchFamily="49" charset="-122"/>
              </a:rPr>
              <a:t>经济模式</a:t>
            </a:r>
            <a:endParaRPr lang="en-US" altLang="zh-CN" sz="1649" dirty="0">
              <a:latin typeface="黑体" panose="02010609060101010101" pitchFamily="49" charset="-122"/>
              <a:ea typeface="黑体" panose="02010609060101010101" pitchFamily="49" charset="-122"/>
            </a:endParaRPr>
          </a:p>
        </p:txBody>
      </p:sp>
      <p:sp>
        <p:nvSpPr>
          <p:cNvPr id="11" name="TextBox 11"/>
          <p:cNvSpPr txBox="1">
            <a:spLocks noChangeArrowheads="1"/>
          </p:cNvSpPr>
          <p:nvPr/>
        </p:nvSpPr>
        <p:spPr bwMode="auto">
          <a:xfrm>
            <a:off x="6638714" y="3236548"/>
            <a:ext cx="1127081" cy="599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649" dirty="0">
                <a:latin typeface="+mn-lt"/>
                <a:ea typeface="黑体" panose="02010609060101010101" pitchFamily="49" charset="-122"/>
              </a:rPr>
              <a:t>C2B</a:t>
            </a:r>
            <a:r>
              <a:rPr lang="zh-CN" altLang="en-US" sz="1649" dirty="0">
                <a:latin typeface="黑体" panose="02010609060101010101" pitchFamily="49" charset="-122"/>
                <a:ea typeface="黑体" panose="02010609060101010101" pitchFamily="49" charset="-122"/>
              </a:rPr>
              <a:t>共享</a:t>
            </a:r>
            <a:endParaRPr lang="en-US" altLang="zh-CN" sz="1649" dirty="0">
              <a:latin typeface="黑体" panose="02010609060101010101" pitchFamily="49" charset="-122"/>
              <a:ea typeface="黑体" panose="02010609060101010101" pitchFamily="49" charset="-122"/>
            </a:endParaRPr>
          </a:p>
          <a:p>
            <a:pPr algn="ctr" eaLnBrk="1" hangingPunct="1">
              <a:spcBef>
                <a:spcPct val="0"/>
              </a:spcBef>
              <a:buFontTx/>
              <a:buNone/>
            </a:pPr>
            <a:r>
              <a:rPr lang="zh-CN" altLang="en-US" sz="1649" dirty="0">
                <a:latin typeface="黑体" panose="02010609060101010101" pitchFamily="49" charset="-122"/>
                <a:ea typeface="黑体" panose="02010609060101010101" pitchFamily="49" charset="-122"/>
              </a:rPr>
              <a:t>经济模式</a:t>
            </a:r>
            <a:endParaRPr lang="en-US" altLang="zh-CN" sz="1649" dirty="0">
              <a:latin typeface="黑体" panose="02010609060101010101" pitchFamily="49" charset="-122"/>
              <a:ea typeface="黑体" panose="02010609060101010101" pitchFamily="49" charset="-122"/>
            </a:endParaRPr>
          </a:p>
        </p:txBody>
      </p:sp>
      <p:sp>
        <p:nvSpPr>
          <p:cNvPr id="12" name="Freeform 6"/>
          <p:cNvSpPr/>
          <p:nvPr/>
        </p:nvSpPr>
        <p:spPr bwMode="auto">
          <a:xfrm>
            <a:off x="2507668" y="4620557"/>
            <a:ext cx="3221764" cy="455831"/>
          </a:xfrm>
          <a:custGeom>
            <a:avLst/>
            <a:gdLst>
              <a:gd name="T0" fmla="*/ 190032 w 4297504"/>
              <a:gd name="T1" fmla="*/ 0 h 607261"/>
              <a:gd name="T2" fmla="*/ 327893 w 4297504"/>
              <a:gd name="T3" fmla="*/ 6364 h 607261"/>
              <a:gd name="T4" fmla="*/ 356082 w 4297504"/>
              <a:gd name="T5" fmla="*/ 258071 h 607261"/>
              <a:gd name="T6" fmla="*/ 388500 w 4297504"/>
              <a:gd name="T7" fmla="*/ 313927 h 607261"/>
              <a:gd name="T8" fmla="*/ 647134 w 4297504"/>
              <a:gd name="T9" fmla="*/ 313927 h 607261"/>
              <a:gd name="T10" fmla="*/ 676028 w 4297504"/>
              <a:gd name="T11" fmla="*/ 258071 h 607261"/>
              <a:gd name="T12" fmla="*/ 705626 w 4297504"/>
              <a:gd name="T13" fmla="*/ 6364 h 607261"/>
              <a:gd name="T14" fmla="*/ 981878 w 4297504"/>
              <a:gd name="T15" fmla="*/ 6364 h 607261"/>
              <a:gd name="T16" fmla="*/ 1010067 w 4297504"/>
              <a:gd name="T17" fmla="*/ 258071 h 607261"/>
              <a:gd name="T18" fmla="*/ 1042484 w 4297504"/>
              <a:gd name="T19" fmla="*/ 313927 h 607261"/>
              <a:gd name="T20" fmla="*/ 1301117 w 4297504"/>
              <a:gd name="T21" fmla="*/ 313927 h 607261"/>
              <a:gd name="T22" fmla="*/ 1330010 w 4297504"/>
              <a:gd name="T23" fmla="*/ 258071 h 607261"/>
              <a:gd name="T24" fmla="*/ 1359609 w 4297504"/>
              <a:gd name="T25" fmla="*/ 6364 h 607261"/>
              <a:gd name="T26" fmla="*/ 1635860 w 4297504"/>
              <a:gd name="T27" fmla="*/ 6364 h 607261"/>
              <a:gd name="T28" fmla="*/ 1664049 w 4297504"/>
              <a:gd name="T29" fmla="*/ 258071 h 607261"/>
              <a:gd name="T30" fmla="*/ 1696467 w 4297504"/>
              <a:gd name="T31" fmla="*/ 313927 h 607261"/>
              <a:gd name="T32" fmla="*/ 1955101 w 4297504"/>
              <a:gd name="T33" fmla="*/ 313927 h 607261"/>
              <a:gd name="T34" fmla="*/ 1983995 w 4297504"/>
              <a:gd name="T35" fmla="*/ 258071 h 607261"/>
              <a:gd name="T36" fmla="*/ 2013593 w 4297504"/>
              <a:gd name="T37" fmla="*/ 6364 h 607261"/>
              <a:gd name="T38" fmla="*/ 2289845 w 4297504"/>
              <a:gd name="T39" fmla="*/ 6364 h 607261"/>
              <a:gd name="T40" fmla="*/ 2318034 w 4297504"/>
              <a:gd name="T41" fmla="*/ 258071 h 607261"/>
              <a:gd name="T42" fmla="*/ 2350451 w 4297504"/>
              <a:gd name="T43" fmla="*/ 313927 h 607261"/>
              <a:gd name="T44" fmla="*/ 2609084 w 4297504"/>
              <a:gd name="T45" fmla="*/ 313927 h 607261"/>
              <a:gd name="T46" fmla="*/ 2637977 w 4297504"/>
              <a:gd name="T47" fmla="*/ 258071 h 607261"/>
              <a:gd name="T48" fmla="*/ 2667576 w 4297504"/>
              <a:gd name="T49" fmla="*/ 6364 h 607261"/>
              <a:gd name="T50" fmla="*/ 2943828 w 4297504"/>
              <a:gd name="T51" fmla="*/ 6364 h 607261"/>
              <a:gd name="T52" fmla="*/ 2972017 w 4297504"/>
              <a:gd name="T53" fmla="*/ 258071 h 607261"/>
              <a:gd name="T54" fmla="*/ 3004434 w 4297504"/>
              <a:gd name="T55" fmla="*/ 313927 h 607261"/>
              <a:gd name="T56" fmla="*/ 3263069 w 4297504"/>
              <a:gd name="T57" fmla="*/ 313927 h 607261"/>
              <a:gd name="T58" fmla="*/ 3291962 w 4297504"/>
              <a:gd name="T59" fmla="*/ 258071 h 607261"/>
              <a:gd name="T60" fmla="*/ 3320856 w 4297504"/>
              <a:gd name="T61" fmla="*/ 6364 h 607261"/>
              <a:gd name="T62" fmla="*/ 3597812 w 4297504"/>
              <a:gd name="T63" fmla="*/ 6364 h 607261"/>
              <a:gd name="T64" fmla="*/ 3626001 w 4297504"/>
              <a:gd name="T65" fmla="*/ 258071 h 607261"/>
              <a:gd name="T66" fmla="*/ 3658419 w 4297504"/>
              <a:gd name="T67" fmla="*/ 313927 h 607261"/>
              <a:gd name="T68" fmla="*/ 3917051 w 4297504"/>
              <a:gd name="T69" fmla="*/ 313927 h 607261"/>
              <a:gd name="T70" fmla="*/ 3945947 w 4297504"/>
              <a:gd name="T71" fmla="*/ 258071 h 607261"/>
              <a:gd name="T72" fmla="*/ 3974840 w 4297504"/>
              <a:gd name="T73" fmla="*/ 6364 h 607261"/>
              <a:gd name="T74" fmla="*/ 4251795 w 4297504"/>
              <a:gd name="T75" fmla="*/ 6364 h 607261"/>
              <a:gd name="T76" fmla="*/ 4279986 w 4297504"/>
              <a:gd name="T77" fmla="*/ 258071 h 607261"/>
              <a:gd name="T78" fmla="*/ 4297222 w 4297504"/>
              <a:gd name="T79" fmla="*/ 298114 h 607261"/>
              <a:gd name="T80" fmla="*/ 4297222 w 4297504"/>
              <a:gd name="T81" fmla="*/ 608764 h 607261"/>
              <a:gd name="T82" fmla="*/ 0 w 4297504"/>
              <a:gd name="T83" fmla="*/ 608764 h 607261"/>
              <a:gd name="T84" fmla="*/ 0 w 4297504"/>
              <a:gd name="T85" fmla="*/ 304695 h 607261"/>
              <a:gd name="T86" fmla="*/ 22043 w 4297504"/>
              <a:gd name="T87" fmla="*/ 258071 h 607261"/>
              <a:gd name="T88" fmla="*/ 51641 w 4297504"/>
              <a:gd name="T89" fmla="*/ 6364 h 607261"/>
              <a:gd name="T90" fmla="*/ 190032 w 4297504"/>
              <a:gd name="T91" fmla="*/ 0 h 60726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297504" h="607261">
                <a:moveTo>
                  <a:pt x="190044" y="0"/>
                </a:moveTo>
                <a:cubicBezTo>
                  <a:pt x="236119" y="0"/>
                  <a:pt x="282105" y="2116"/>
                  <a:pt x="327915" y="6348"/>
                </a:cubicBezTo>
                <a:cubicBezTo>
                  <a:pt x="337782" y="90278"/>
                  <a:pt x="346944" y="173503"/>
                  <a:pt x="356106" y="257434"/>
                </a:cubicBezTo>
                <a:cubicBezTo>
                  <a:pt x="361744" y="286351"/>
                  <a:pt x="371611" y="301162"/>
                  <a:pt x="388526" y="313152"/>
                </a:cubicBezTo>
                <a:lnTo>
                  <a:pt x="647176" y="313152"/>
                </a:lnTo>
                <a:cubicBezTo>
                  <a:pt x="665500" y="295520"/>
                  <a:pt x="673957" y="275771"/>
                  <a:pt x="676072" y="257434"/>
                </a:cubicBezTo>
                <a:cubicBezTo>
                  <a:pt x="685939" y="173503"/>
                  <a:pt x="695805" y="89573"/>
                  <a:pt x="705672" y="6348"/>
                </a:cubicBezTo>
                <a:cubicBezTo>
                  <a:pt x="797997" y="-2116"/>
                  <a:pt x="890322" y="-2116"/>
                  <a:pt x="981942" y="6348"/>
                </a:cubicBezTo>
                <a:cubicBezTo>
                  <a:pt x="991809" y="90278"/>
                  <a:pt x="1000971" y="173503"/>
                  <a:pt x="1010133" y="257434"/>
                </a:cubicBezTo>
                <a:cubicBezTo>
                  <a:pt x="1015771" y="286351"/>
                  <a:pt x="1025638" y="301162"/>
                  <a:pt x="1042552" y="313152"/>
                </a:cubicBezTo>
                <a:lnTo>
                  <a:pt x="1301203" y="313152"/>
                </a:lnTo>
                <a:cubicBezTo>
                  <a:pt x="1319527" y="295520"/>
                  <a:pt x="1327984" y="275771"/>
                  <a:pt x="1330098" y="257434"/>
                </a:cubicBezTo>
                <a:cubicBezTo>
                  <a:pt x="1339965" y="173503"/>
                  <a:pt x="1349832" y="89573"/>
                  <a:pt x="1359699" y="6348"/>
                </a:cubicBezTo>
                <a:cubicBezTo>
                  <a:pt x="1452023" y="-2116"/>
                  <a:pt x="1543644" y="-2116"/>
                  <a:pt x="1635968" y="6348"/>
                </a:cubicBezTo>
                <a:cubicBezTo>
                  <a:pt x="1645835" y="90278"/>
                  <a:pt x="1654997" y="173503"/>
                  <a:pt x="1664159" y="257434"/>
                </a:cubicBezTo>
                <a:cubicBezTo>
                  <a:pt x="1669797" y="286351"/>
                  <a:pt x="1679664" y="301162"/>
                  <a:pt x="1696579" y="313152"/>
                </a:cubicBezTo>
                <a:lnTo>
                  <a:pt x="1955229" y="313152"/>
                </a:lnTo>
                <a:cubicBezTo>
                  <a:pt x="1972848" y="295520"/>
                  <a:pt x="1982011" y="275771"/>
                  <a:pt x="1984125" y="257434"/>
                </a:cubicBezTo>
                <a:cubicBezTo>
                  <a:pt x="1993992" y="173503"/>
                  <a:pt x="2003858" y="89573"/>
                  <a:pt x="2013725" y="6348"/>
                </a:cubicBezTo>
                <a:cubicBezTo>
                  <a:pt x="2105345" y="-2116"/>
                  <a:pt x="2197670" y="-2116"/>
                  <a:pt x="2289995" y="6348"/>
                </a:cubicBezTo>
                <a:cubicBezTo>
                  <a:pt x="2299157" y="90278"/>
                  <a:pt x="2309024" y="173503"/>
                  <a:pt x="2318186" y="257434"/>
                </a:cubicBezTo>
                <a:cubicBezTo>
                  <a:pt x="2323824" y="286351"/>
                  <a:pt x="2333691" y="301162"/>
                  <a:pt x="2350605" y="313152"/>
                </a:cubicBezTo>
                <a:lnTo>
                  <a:pt x="2609256" y="313152"/>
                </a:lnTo>
                <a:cubicBezTo>
                  <a:pt x="2626875" y="295520"/>
                  <a:pt x="2636037" y="275771"/>
                  <a:pt x="2638151" y="257434"/>
                </a:cubicBezTo>
                <a:cubicBezTo>
                  <a:pt x="2648018" y="173503"/>
                  <a:pt x="2657885" y="89573"/>
                  <a:pt x="2667752" y="6348"/>
                </a:cubicBezTo>
                <a:cubicBezTo>
                  <a:pt x="2759372" y="-2116"/>
                  <a:pt x="2851697" y="-2116"/>
                  <a:pt x="2944022" y="6348"/>
                </a:cubicBezTo>
                <a:cubicBezTo>
                  <a:pt x="2953184" y="90278"/>
                  <a:pt x="2963051" y="173503"/>
                  <a:pt x="2972213" y="257434"/>
                </a:cubicBezTo>
                <a:cubicBezTo>
                  <a:pt x="2977851" y="286351"/>
                  <a:pt x="2987013" y="301162"/>
                  <a:pt x="3004632" y="313152"/>
                </a:cubicBezTo>
                <a:lnTo>
                  <a:pt x="3263283" y="313152"/>
                </a:lnTo>
                <a:cubicBezTo>
                  <a:pt x="3280902" y="295520"/>
                  <a:pt x="3290064" y="275771"/>
                  <a:pt x="3292178" y="257434"/>
                </a:cubicBezTo>
                <a:cubicBezTo>
                  <a:pt x="3302045" y="173503"/>
                  <a:pt x="3311912" y="89573"/>
                  <a:pt x="3321074" y="6348"/>
                </a:cubicBezTo>
                <a:cubicBezTo>
                  <a:pt x="3413399" y="-2116"/>
                  <a:pt x="3505723" y="-2116"/>
                  <a:pt x="3598048" y="6348"/>
                </a:cubicBezTo>
                <a:cubicBezTo>
                  <a:pt x="3607210" y="90278"/>
                  <a:pt x="3616372" y="173503"/>
                  <a:pt x="3626239" y="257434"/>
                </a:cubicBezTo>
                <a:cubicBezTo>
                  <a:pt x="3631877" y="286351"/>
                  <a:pt x="3641039" y="301162"/>
                  <a:pt x="3658659" y="313152"/>
                </a:cubicBezTo>
                <a:lnTo>
                  <a:pt x="3917309" y="313152"/>
                </a:lnTo>
                <a:cubicBezTo>
                  <a:pt x="3934928" y="295520"/>
                  <a:pt x="3944090" y="275771"/>
                  <a:pt x="3946205" y="257434"/>
                </a:cubicBezTo>
                <a:cubicBezTo>
                  <a:pt x="3956071" y="173503"/>
                  <a:pt x="3965938" y="89573"/>
                  <a:pt x="3975100" y="6348"/>
                </a:cubicBezTo>
                <a:cubicBezTo>
                  <a:pt x="4067425" y="-2116"/>
                  <a:pt x="4159750" y="-2116"/>
                  <a:pt x="4252075" y="6348"/>
                </a:cubicBezTo>
                <a:cubicBezTo>
                  <a:pt x="4261237" y="90278"/>
                  <a:pt x="4270399" y="173503"/>
                  <a:pt x="4280266" y="257434"/>
                </a:cubicBezTo>
                <a:cubicBezTo>
                  <a:pt x="4283830" y="275712"/>
                  <a:pt x="4288801" y="288355"/>
                  <a:pt x="4297504" y="297378"/>
                </a:cubicBezTo>
                <a:lnTo>
                  <a:pt x="4297504" y="607261"/>
                </a:lnTo>
                <a:lnTo>
                  <a:pt x="0" y="607261"/>
                </a:lnTo>
                <a:lnTo>
                  <a:pt x="0" y="303943"/>
                </a:lnTo>
                <a:cubicBezTo>
                  <a:pt x="13952" y="289411"/>
                  <a:pt x="20260" y="272919"/>
                  <a:pt x="22045" y="257434"/>
                </a:cubicBezTo>
                <a:cubicBezTo>
                  <a:pt x="31912" y="173503"/>
                  <a:pt x="41779" y="89573"/>
                  <a:pt x="51645" y="6348"/>
                </a:cubicBezTo>
                <a:cubicBezTo>
                  <a:pt x="97808" y="2116"/>
                  <a:pt x="143970" y="0"/>
                  <a:pt x="190044"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49">
              <a:latin typeface="黑体" panose="02010609060101010101" pitchFamily="49" charset="-122"/>
              <a:ea typeface="黑体" panose="02010609060101010101" pitchFamily="49" charset="-122"/>
            </a:endParaRPr>
          </a:p>
        </p:txBody>
      </p:sp>
      <p:sp>
        <p:nvSpPr>
          <p:cNvPr id="3" name="矩形 2">
            <a:extLst>
              <a:ext uri="{FF2B5EF4-FFF2-40B4-BE49-F238E27FC236}">
                <a16:creationId xmlns:a16="http://schemas.microsoft.com/office/drawing/2014/main" id="{F605D682-25C4-3E36-E68B-EA516FE8E798}"/>
              </a:ext>
            </a:extLst>
          </p:cNvPr>
          <p:cNvSpPr/>
          <p:nvPr/>
        </p:nvSpPr>
        <p:spPr>
          <a:xfrm>
            <a:off x="739071" y="1235523"/>
            <a:ext cx="4346268" cy="415370"/>
          </a:xfrm>
          <a:prstGeom prst="rect">
            <a:avLst/>
          </a:prstGeom>
        </p:spPr>
        <p:txBody>
          <a:bodyPr wrap="square">
            <a:spAutoFit/>
          </a:bodyPr>
          <a:lstStyle/>
          <a:p>
            <a:pPr indent="458921" algn="just">
              <a:spcBef>
                <a:spcPts val="750"/>
              </a:spcBef>
            </a:pPr>
            <a:r>
              <a:rPr lang="en-US" altLang="zh-CN" sz="2099" b="1" dirty="0">
                <a:solidFill>
                  <a:schemeClr val="accent2"/>
                </a:solidFill>
                <a:latin typeface="+mj-lt"/>
                <a:ea typeface="黑体" panose="02010609060101010101" pitchFamily="49" charset="-122"/>
              </a:rPr>
              <a:t>1</a:t>
            </a:r>
            <a:r>
              <a:rPr lang="zh-CN" altLang="en-US" sz="2099" b="1" dirty="0">
                <a:solidFill>
                  <a:schemeClr val="accent2"/>
                </a:solidFill>
                <a:latin typeface="+mj-lt"/>
                <a:ea typeface="黑体" panose="02010609060101010101" pitchFamily="49" charset="-122"/>
              </a:rPr>
              <a:t>．共享经济的主体</a:t>
            </a:r>
          </a:p>
        </p:txBody>
      </p:sp>
    </p:spTree>
    <p:extLst>
      <p:ext uri="{BB962C8B-B14F-4D97-AF65-F5344CB8AC3E}">
        <p14:creationId xmlns:p14="http://schemas.microsoft.com/office/powerpoint/2010/main" val="5955293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0-#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20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60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100"/>
                            </p:stCondLst>
                            <p:childTnLst>
                              <p:par>
                                <p:cTn id="40" presetID="2" presetClass="exit" presetSubtype="2" fill="hold" grpId="1" nodeType="afterEffect">
                                  <p:stCondLst>
                                    <p:cond delay="0"/>
                                  </p:stCondLst>
                                  <p:childTnLst>
                                    <p:anim calcmode="lin" valueType="num">
                                      <p:cBhvr additive="base">
                                        <p:cTn id="41" dur="1000"/>
                                        <p:tgtEl>
                                          <p:spTgt spid="12"/>
                                        </p:tgtEl>
                                        <p:attrNameLst>
                                          <p:attrName>ppt_x</p:attrName>
                                        </p:attrNameLst>
                                      </p:cBhvr>
                                      <p:tavLst>
                                        <p:tav tm="0">
                                          <p:val>
                                            <p:strVal val="ppt_x"/>
                                          </p:val>
                                        </p:tav>
                                        <p:tav tm="100000">
                                          <p:val>
                                            <p:strVal val="1+ppt_w/2"/>
                                          </p:val>
                                        </p:tav>
                                      </p:tavLst>
                                    </p:anim>
                                    <p:anim calcmode="lin" valueType="num">
                                      <p:cBhvr additive="base">
                                        <p:cTn id="42" dur="1000"/>
                                        <p:tgtEl>
                                          <p:spTgt spid="12"/>
                                        </p:tgtEl>
                                        <p:attrNameLst>
                                          <p:attrName>ppt_y</p:attrName>
                                        </p:attrNameLst>
                                      </p:cBhvr>
                                      <p:tavLst>
                                        <p:tav tm="0">
                                          <p:val>
                                            <p:strVal val="ppt_y"/>
                                          </p:val>
                                        </p:tav>
                                        <p:tav tm="100000">
                                          <p:val>
                                            <p:strVal val="ppt_y"/>
                                          </p:val>
                                        </p:tav>
                                      </p:tavLst>
                                    </p:anim>
                                    <p:set>
                                      <p:cBhvr>
                                        <p:cTn id="43" dur="1" fill="hold">
                                          <p:stCondLst>
                                            <p:cond delay="999"/>
                                          </p:stCondLst>
                                        </p:cTn>
                                        <p:tgtEl>
                                          <p:spTgt spid="12"/>
                                        </p:tgtEl>
                                        <p:attrNameLst>
                                          <p:attrName>style.visibility</p:attrName>
                                        </p:attrNameLst>
                                      </p:cBhvr>
                                      <p:to>
                                        <p:strVal val="hidden"/>
                                      </p:to>
                                    </p:set>
                                  </p:childTnLst>
                                </p:cTn>
                              </p:par>
                              <p:par>
                                <p:cTn id="44" presetID="8" presetClass="emph" presetSubtype="0" fill="hold" grpId="1" nodeType="withEffect">
                                  <p:stCondLst>
                                    <p:cond delay="300"/>
                                  </p:stCondLst>
                                  <p:childTnLst>
                                    <p:animRot by="-21599820">
                                      <p:cBhvr>
                                        <p:cTn id="45" dur="2000" fill="hold"/>
                                        <p:tgtEl>
                                          <p:spTgt spid="7"/>
                                        </p:tgtEl>
                                        <p:attrNameLst>
                                          <p:attrName>r</p:attrName>
                                        </p:attrNameLst>
                                      </p:cBhvr>
                                    </p:animRot>
                                  </p:childTnLst>
                                </p:cTn>
                              </p:par>
                              <p:par>
                                <p:cTn id="46" presetID="8" presetClass="emph" presetSubtype="0" fill="hold" grpId="1" nodeType="withEffect">
                                  <p:stCondLst>
                                    <p:cond delay="500"/>
                                  </p:stCondLst>
                                  <p:childTnLst>
                                    <p:animRot by="-21599820">
                                      <p:cBhvr>
                                        <p:cTn id="47" dur="2000" fill="hold"/>
                                        <p:tgtEl>
                                          <p:spTgt spid="5"/>
                                        </p:tgtEl>
                                        <p:attrNameLst>
                                          <p:attrName>r</p:attrName>
                                        </p:attrNameLst>
                                      </p:cBhvr>
                                    </p:animRot>
                                  </p:childTnLst>
                                </p:cTn>
                              </p:par>
                              <p:par>
                                <p:cTn id="48" presetID="8" presetClass="emph" presetSubtype="0" fill="hold" grpId="1" nodeType="withEffect">
                                  <p:stCondLst>
                                    <p:cond delay="500"/>
                                  </p:stCondLst>
                                  <p:childTnLst>
                                    <p:animRot by="-21599820">
                                      <p:cBhvr>
                                        <p:cTn id="49" dur="2000" fill="hold"/>
                                        <p:tgtEl>
                                          <p:spTgt spid="6"/>
                                        </p:tgtEl>
                                        <p:attrNameLst>
                                          <p:attrName>r</p:attrName>
                                        </p:attrNameLst>
                                      </p:cBhvr>
                                    </p:animRot>
                                  </p:childTnLst>
                                </p:cTn>
                              </p:par>
                              <p:par>
                                <p:cTn id="50" presetID="8" presetClass="emph" presetSubtype="0" fill="hold" grpId="1" nodeType="withEffect">
                                  <p:stCondLst>
                                    <p:cond delay="500"/>
                                  </p:stCondLst>
                                  <p:childTnLst>
                                    <p:animRot by="-21599820">
                                      <p:cBhvr>
                                        <p:cTn id="51" dur="2000" fill="hold"/>
                                        <p:tgtEl>
                                          <p:spTgt spid="4"/>
                                        </p:tgtEl>
                                        <p:attrNameLst>
                                          <p:attrName>r</p:attrName>
                                        </p:attrNameLst>
                                      </p:cBhvr>
                                    </p:animRot>
                                  </p:childTnLst>
                                </p:cTn>
                              </p:par>
                            </p:childTnLst>
                          </p:cTn>
                        </p:par>
                        <p:par>
                          <p:cTn id="52" fill="hold">
                            <p:stCondLst>
                              <p:cond delay="5600"/>
                            </p:stCondLst>
                            <p:childTnLst>
                              <p:par>
                                <p:cTn id="53" presetID="31" presetClass="entr" presetSubtype="0"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 calcmode="lin" valueType="num">
                                      <p:cBhvr>
                                        <p:cTn id="57" dur="500" fill="hold"/>
                                        <p:tgtEl>
                                          <p:spTgt spid="9"/>
                                        </p:tgtEl>
                                        <p:attrNameLst>
                                          <p:attrName>style.rotation</p:attrName>
                                        </p:attrNameLst>
                                      </p:cBhvr>
                                      <p:tavLst>
                                        <p:tav tm="0">
                                          <p:val>
                                            <p:fltVal val="90"/>
                                          </p:val>
                                        </p:tav>
                                        <p:tav tm="100000">
                                          <p:val>
                                            <p:fltVal val="0"/>
                                          </p:val>
                                        </p:tav>
                                      </p:tavLst>
                                    </p:anim>
                                    <p:animEffect transition="in" filter="fade">
                                      <p:cBhvr>
                                        <p:cTn id="58" dur="500"/>
                                        <p:tgtEl>
                                          <p:spTgt spid="9"/>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p:cTn id="61" dur="500" fill="hold"/>
                                        <p:tgtEl>
                                          <p:spTgt spid="8"/>
                                        </p:tgtEl>
                                        <p:attrNameLst>
                                          <p:attrName>ppt_w</p:attrName>
                                        </p:attrNameLst>
                                      </p:cBhvr>
                                      <p:tavLst>
                                        <p:tav tm="0">
                                          <p:val>
                                            <p:fltVal val="0"/>
                                          </p:val>
                                        </p:tav>
                                        <p:tav tm="100000">
                                          <p:val>
                                            <p:strVal val="#ppt_w"/>
                                          </p:val>
                                        </p:tav>
                                      </p:tavLst>
                                    </p:anim>
                                    <p:anim calcmode="lin" valueType="num">
                                      <p:cBhvr>
                                        <p:cTn id="62" dur="500" fill="hold"/>
                                        <p:tgtEl>
                                          <p:spTgt spid="8"/>
                                        </p:tgtEl>
                                        <p:attrNameLst>
                                          <p:attrName>ppt_h</p:attrName>
                                        </p:attrNameLst>
                                      </p:cBhvr>
                                      <p:tavLst>
                                        <p:tav tm="0">
                                          <p:val>
                                            <p:fltVal val="0"/>
                                          </p:val>
                                        </p:tav>
                                        <p:tav tm="100000">
                                          <p:val>
                                            <p:strVal val="#ppt_h"/>
                                          </p:val>
                                        </p:tav>
                                      </p:tavLst>
                                    </p:anim>
                                    <p:anim calcmode="lin" valueType="num">
                                      <p:cBhvr>
                                        <p:cTn id="63" dur="500" fill="hold"/>
                                        <p:tgtEl>
                                          <p:spTgt spid="8"/>
                                        </p:tgtEl>
                                        <p:attrNameLst>
                                          <p:attrName>style.rotation</p:attrName>
                                        </p:attrNameLst>
                                      </p:cBhvr>
                                      <p:tavLst>
                                        <p:tav tm="0">
                                          <p:val>
                                            <p:fltVal val="90"/>
                                          </p:val>
                                        </p:tav>
                                        <p:tav tm="100000">
                                          <p:val>
                                            <p:fltVal val="0"/>
                                          </p:val>
                                        </p:tav>
                                      </p:tavLst>
                                    </p:anim>
                                    <p:animEffect transition="in" filter="fade">
                                      <p:cBhvr>
                                        <p:cTn id="64" dur="500"/>
                                        <p:tgtEl>
                                          <p:spTgt spid="8"/>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500" fill="hold"/>
                                        <p:tgtEl>
                                          <p:spTgt spid="10"/>
                                        </p:tgtEl>
                                        <p:attrNameLst>
                                          <p:attrName>ppt_w</p:attrName>
                                        </p:attrNameLst>
                                      </p:cBhvr>
                                      <p:tavLst>
                                        <p:tav tm="0">
                                          <p:val>
                                            <p:fltVal val="0"/>
                                          </p:val>
                                        </p:tav>
                                        <p:tav tm="100000">
                                          <p:val>
                                            <p:strVal val="#ppt_w"/>
                                          </p:val>
                                        </p:tav>
                                      </p:tavLst>
                                    </p:anim>
                                    <p:anim calcmode="lin" valueType="num">
                                      <p:cBhvr>
                                        <p:cTn id="68" dur="500" fill="hold"/>
                                        <p:tgtEl>
                                          <p:spTgt spid="10"/>
                                        </p:tgtEl>
                                        <p:attrNameLst>
                                          <p:attrName>ppt_h</p:attrName>
                                        </p:attrNameLst>
                                      </p:cBhvr>
                                      <p:tavLst>
                                        <p:tav tm="0">
                                          <p:val>
                                            <p:fltVal val="0"/>
                                          </p:val>
                                        </p:tav>
                                        <p:tav tm="100000">
                                          <p:val>
                                            <p:strVal val="#ppt_h"/>
                                          </p:val>
                                        </p:tav>
                                      </p:tavLst>
                                    </p:anim>
                                    <p:anim calcmode="lin" valueType="num">
                                      <p:cBhvr>
                                        <p:cTn id="69" dur="500" fill="hold"/>
                                        <p:tgtEl>
                                          <p:spTgt spid="10"/>
                                        </p:tgtEl>
                                        <p:attrNameLst>
                                          <p:attrName>style.rotation</p:attrName>
                                        </p:attrNameLst>
                                      </p:cBhvr>
                                      <p:tavLst>
                                        <p:tav tm="0">
                                          <p:val>
                                            <p:fltVal val="90"/>
                                          </p:val>
                                        </p:tav>
                                        <p:tav tm="100000">
                                          <p:val>
                                            <p:fltVal val="0"/>
                                          </p:val>
                                        </p:tav>
                                      </p:tavLst>
                                    </p:anim>
                                    <p:animEffect transition="in" filter="fade">
                                      <p:cBhvr>
                                        <p:cTn id="70" dur="500"/>
                                        <p:tgtEl>
                                          <p:spTgt spid="10"/>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p:cTn id="73" dur="500" fill="hold"/>
                                        <p:tgtEl>
                                          <p:spTgt spid="11"/>
                                        </p:tgtEl>
                                        <p:attrNameLst>
                                          <p:attrName>ppt_w</p:attrName>
                                        </p:attrNameLst>
                                      </p:cBhvr>
                                      <p:tavLst>
                                        <p:tav tm="0">
                                          <p:val>
                                            <p:fltVal val="0"/>
                                          </p:val>
                                        </p:tav>
                                        <p:tav tm="100000">
                                          <p:val>
                                            <p:strVal val="#ppt_w"/>
                                          </p:val>
                                        </p:tav>
                                      </p:tavLst>
                                    </p:anim>
                                    <p:anim calcmode="lin" valueType="num">
                                      <p:cBhvr>
                                        <p:cTn id="74" dur="500" fill="hold"/>
                                        <p:tgtEl>
                                          <p:spTgt spid="11"/>
                                        </p:tgtEl>
                                        <p:attrNameLst>
                                          <p:attrName>ppt_h</p:attrName>
                                        </p:attrNameLst>
                                      </p:cBhvr>
                                      <p:tavLst>
                                        <p:tav tm="0">
                                          <p:val>
                                            <p:fltVal val="0"/>
                                          </p:val>
                                        </p:tav>
                                        <p:tav tm="100000">
                                          <p:val>
                                            <p:strVal val="#ppt_h"/>
                                          </p:val>
                                        </p:tav>
                                      </p:tavLst>
                                    </p:anim>
                                    <p:anim calcmode="lin" valueType="num">
                                      <p:cBhvr>
                                        <p:cTn id="75" dur="500" fill="hold"/>
                                        <p:tgtEl>
                                          <p:spTgt spid="11"/>
                                        </p:tgtEl>
                                        <p:attrNameLst>
                                          <p:attrName>style.rotation</p:attrName>
                                        </p:attrNameLst>
                                      </p:cBhvr>
                                      <p:tavLst>
                                        <p:tav tm="0">
                                          <p:val>
                                            <p:fltVal val="90"/>
                                          </p:val>
                                        </p:tav>
                                        <p:tav tm="100000">
                                          <p:val>
                                            <p:fltVal val="0"/>
                                          </p:val>
                                        </p:tav>
                                      </p:tavLst>
                                    </p:anim>
                                    <p:animEffect transition="in" filter="fade">
                                      <p:cBhvr>
                                        <p:cTn id="7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8" grpId="0" autoUpdateAnimBg="0"/>
      <p:bldP spid="9" grpId="0" autoUpdateAnimBg="0"/>
      <p:bldP spid="10" grpId="0" autoUpdateAnimBg="0"/>
      <p:bldP spid="11" grpId="0" autoUpdateAnimBg="0"/>
      <p:bldP spid="12" grpId="0" animBg="1"/>
      <p:bldP spid="12" grpId="1" animBg="1"/>
      <p:bldP spid="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05B8A70B-BCBB-9E57-EC2E-CCA583FA5868}"/>
              </a:ext>
            </a:extLst>
          </p:cNvPr>
          <p:cNvSpPr/>
          <p:nvPr/>
        </p:nvSpPr>
        <p:spPr>
          <a:xfrm>
            <a:off x="566401" y="1222128"/>
            <a:ext cx="8011198" cy="2243243"/>
          </a:xfrm>
          <a:prstGeom prst="rect">
            <a:avLst/>
          </a:prstGeom>
        </p:spPr>
        <p:txBody>
          <a:bodyPr wrap="square">
            <a:spAutoFit/>
          </a:bodyPr>
          <a:lstStyle/>
          <a:p>
            <a:pPr indent="458921" algn="just">
              <a:spcBef>
                <a:spcPts val="750"/>
              </a:spcBef>
              <a:spcAft>
                <a:spcPts val="750"/>
              </a:spcAft>
            </a:pPr>
            <a:r>
              <a:rPr lang="en-US" altLang="zh-CN" sz="1949" b="1" dirty="0">
                <a:solidFill>
                  <a:schemeClr val="accent2"/>
                </a:solidFill>
                <a:latin typeface="+mj-lt"/>
                <a:ea typeface="黑体" panose="02010609060101010101" pitchFamily="49" charset="-122"/>
              </a:rPr>
              <a:t>2</a:t>
            </a:r>
            <a:r>
              <a:rPr lang="zh-CN" altLang="en-US" sz="1949" b="1" dirty="0">
                <a:solidFill>
                  <a:schemeClr val="accent2"/>
                </a:solidFill>
                <a:latin typeface="+mj-lt"/>
                <a:ea typeface="黑体" panose="02010609060101010101" pitchFamily="49" charset="-122"/>
              </a:rPr>
              <a:t>．共享经济的客体</a:t>
            </a:r>
          </a:p>
          <a:p>
            <a:pPr indent="458816" algn="just">
              <a:lnSpc>
                <a:spcPct val="150000"/>
              </a:lnSpc>
            </a:pPr>
            <a:r>
              <a:rPr lang="zh-CN" altLang="en-US" sz="1949" dirty="0">
                <a:solidFill>
                  <a:schemeClr val="accent2"/>
                </a:solidFill>
                <a:latin typeface="+mj-lt"/>
                <a:ea typeface="黑体" panose="02010609060101010101" pitchFamily="49" charset="-122"/>
              </a:rPr>
              <a:t>共享经济的客体是没有得到充分利用的资源，即闲置资源。在共享经济模式下，闲置的海量资源可以提供给真正需要的人，使其潜力被释放出来，创造新的价值。目前，共享经济的客体不局限于物品和服务，也发展至知识、劳务、资金等众多领域。</a:t>
            </a:r>
          </a:p>
        </p:txBody>
      </p:sp>
    </p:spTree>
    <p:extLst>
      <p:ext uri="{BB962C8B-B14F-4D97-AF65-F5344CB8AC3E}">
        <p14:creationId xmlns:p14="http://schemas.microsoft.com/office/powerpoint/2010/main" val="1999266846"/>
      </p:ext>
    </p:extLst>
  </p:cSld>
  <p:clrMapOvr>
    <a:masterClrMapping/>
  </p:clrMapOvr>
  <p:transition spd="slow">
    <p:push dir="u"/>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05474">
            <a:extLst>
              <a:ext uri="{FF2B5EF4-FFF2-40B4-BE49-F238E27FC236}">
                <a16:creationId xmlns:a16="http://schemas.microsoft.com/office/drawing/2014/main" id="{EDD04E20-377D-2439-04BA-DBF0B7E1344F}"/>
              </a:ext>
            </a:extLst>
          </p:cNvPr>
          <p:cNvSpPr>
            <a:spLocks noGrp="1"/>
          </p:cNvSpPr>
          <p:nvPr/>
        </p:nvSpPr>
        <p:spPr>
          <a:xfrm>
            <a:off x="776754" y="1087792"/>
            <a:ext cx="3687276" cy="415370"/>
          </a:xfrm>
          <a:prstGeom prst="rect">
            <a:avLst/>
          </a:prstGeom>
          <a:noFill/>
          <a:ln w="9525">
            <a:noFill/>
          </a:ln>
        </p:spPr>
        <p:txBody>
          <a:bodyPr wrap="square">
            <a:spAutoFit/>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458921">
              <a:spcBef>
                <a:spcPts val="0"/>
              </a:spcBef>
              <a:buNone/>
            </a:pPr>
            <a:r>
              <a:rPr lang="en-US" altLang="zh-CN" sz="2099" dirty="0">
                <a:solidFill>
                  <a:schemeClr val="accent2"/>
                </a:solidFill>
                <a:latin typeface="方正大黑简体" panose="02000000000000000000" pitchFamily="65" charset="-122"/>
                <a:ea typeface="方正大黑简体" panose="02000000000000000000" pitchFamily="65" charset="-122"/>
              </a:rPr>
              <a:t>3</a:t>
            </a:r>
            <a:r>
              <a:rPr lang="en-US" altLang="zh-CN" sz="2099" dirty="0">
                <a:solidFill>
                  <a:schemeClr val="accent2"/>
                </a:solidFill>
                <a:latin typeface="宋体" panose="02010600030101010101" pitchFamily="2" charset="-122"/>
                <a:ea typeface="宋体" panose="02010600030101010101" pitchFamily="2" charset="-122"/>
              </a:rPr>
              <a:t>.</a:t>
            </a:r>
            <a:r>
              <a:rPr lang="zh-CN" altLang="en-US" sz="2099" dirty="0">
                <a:solidFill>
                  <a:schemeClr val="accent2"/>
                </a:solidFill>
                <a:latin typeface="方正大黑简体" panose="02000000000000000000" pitchFamily="65" charset="-122"/>
                <a:ea typeface="方正大黑简体" panose="02000000000000000000" pitchFamily="65" charset="-122"/>
              </a:rPr>
              <a:t>共享经济平台</a:t>
            </a:r>
          </a:p>
        </p:txBody>
      </p:sp>
      <p:sp>
        <p:nvSpPr>
          <p:cNvPr id="3" name="文本框 13">
            <a:extLst>
              <a:ext uri="{FF2B5EF4-FFF2-40B4-BE49-F238E27FC236}">
                <a16:creationId xmlns:a16="http://schemas.microsoft.com/office/drawing/2014/main" id="{9B7793F1-EADE-5D6B-C005-2F749C8E5877}"/>
              </a:ext>
            </a:extLst>
          </p:cNvPr>
          <p:cNvSpPr>
            <a:spLocks noChangeArrowheads="1"/>
          </p:cNvSpPr>
          <p:nvPr/>
        </p:nvSpPr>
        <p:spPr bwMode="auto">
          <a:xfrm>
            <a:off x="1332905" y="3539449"/>
            <a:ext cx="1613867" cy="35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17" tIns="25708" rIns="51417" bIns="25708">
            <a:spAutoFit/>
          </a:bodyPr>
          <a:lstStyle/>
          <a:p>
            <a:pPr eaLnBrk="1" hangingPunct="1"/>
            <a:r>
              <a:rPr lang="zh-CN" altLang="en-US" sz="1949" b="1" dirty="0">
                <a:solidFill>
                  <a:schemeClr val="accent2"/>
                </a:solidFill>
                <a:latin typeface="黑体" panose="02010609060101010101" pitchFamily="49" charset="-122"/>
                <a:ea typeface="黑体" panose="02010609060101010101" pitchFamily="49" charset="-122"/>
                <a:sym typeface="Calibri" panose="020F0502020204030204" pitchFamily="34" charset="0"/>
              </a:rPr>
              <a:t>知识共享平台</a:t>
            </a:r>
            <a:endParaRPr lang="en-US" altLang="zh-CN" sz="1949" b="1" dirty="0">
              <a:solidFill>
                <a:schemeClr val="accent2"/>
              </a:solidFill>
              <a:latin typeface="黑体" panose="02010609060101010101" pitchFamily="49" charset="-122"/>
              <a:ea typeface="黑体" panose="02010609060101010101" pitchFamily="49" charset="-122"/>
              <a:sym typeface="Calibri" panose="020F0502020204030204" pitchFamily="34" charset="0"/>
            </a:endParaRPr>
          </a:p>
        </p:txBody>
      </p:sp>
      <p:sp>
        <p:nvSpPr>
          <p:cNvPr id="5" name="文本框 14">
            <a:extLst>
              <a:ext uri="{FF2B5EF4-FFF2-40B4-BE49-F238E27FC236}">
                <a16:creationId xmlns:a16="http://schemas.microsoft.com/office/drawing/2014/main" id="{39209E0B-78A1-77C8-A112-35E0E4A52E9E}"/>
              </a:ext>
            </a:extLst>
          </p:cNvPr>
          <p:cNvSpPr>
            <a:spLocks noChangeArrowheads="1"/>
          </p:cNvSpPr>
          <p:nvPr/>
        </p:nvSpPr>
        <p:spPr bwMode="auto">
          <a:xfrm>
            <a:off x="3708241" y="3539449"/>
            <a:ext cx="1613867" cy="35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17" tIns="25708" rIns="51417" bIns="25708">
            <a:spAutoFit/>
          </a:bodyPr>
          <a:lstStyle/>
          <a:p>
            <a:pPr eaLnBrk="1" hangingPunct="1"/>
            <a:r>
              <a:rPr lang="zh-CN" altLang="en-US" sz="1949" b="1" dirty="0">
                <a:solidFill>
                  <a:schemeClr val="accent2"/>
                </a:solidFill>
                <a:latin typeface="黑体" panose="02010609060101010101" pitchFamily="49" charset="-122"/>
                <a:ea typeface="黑体" panose="02010609060101010101" pitchFamily="49" charset="-122"/>
                <a:sym typeface="Calibri" panose="020F0502020204030204" pitchFamily="34" charset="0"/>
              </a:rPr>
              <a:t>共享交易平台</a:t>
            </a:r>
            <a:endParaRPr lang="en-US" altLang="zh-CN" sz="1949" b="1" dirty="0">
              <a:solidFill>
                <a:schemeClr val="accent2"/>
              </a:solidFill>
              <a:latin typeface="黑体" panose="02010609060101010101" pitchFamily="49" charset="-122"/>
              <a:ea typeface="黑体" panose="02010609060101010101" pitchFamily="49" charset="-122"/>
              <a:sym typeface="Calibri" panose="020F0502020204030204" pitchFamily="34" charset="0"/>
            </a:endParaRPr>
          </a:p>
        </p:txBody>
      </p:sp>
      <p:sp>
        <p:nvSpPr>
          <p:cNvPr id="6" name="文本框 17">
            <a:extLst>
              <a:ext uri="{FF2B5EF4-FFF2-40B4-BE49-F238E27FC236}">
                <a16:creationId xmlns:a16="http://schemas.microsoft.com/office/drawing/2014/main" id="{1287FE44-2695-70F7-F42B-11EC8C47FCB1}"/>
              </a:ext>
            </a:extLst>
          </p:cNvPr>
          <p:cNvSpPr>
            <a:spLocks noChangeArrowheads="1"/>
          </p:cNvSpPr>
          <p:nvPr/>
        </p:nvSpPr>
        <p:spPr bwMode="auto">
          <a:xfrm>
            <a:off x="6461561" y="3539449"/>
            <a:ext cx="1110524" cy="651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17" tIns="25708" rIns="51417" bIns="25708">
            <a:spAutoFit/>
          </a:bodyPr>
          <a:lstStyle/>
          <a:p>
            <a:pPr eaLnBrk="1" hangingPunct="1"/>
            <a:r>
              <a:rPr lang="zh-CN" altLang="en-US" sz="1949" b="1" dirty="0">
                <a:solidFill>
                  <a:schemeClr val="accent2"/>
                </a:solidFill>
                <a:latin typeface="黑体" panose="02010609060101010101" pitchFamily="49" charset="-122"/>
                <a:ea typeface="黑体" panose="02010609060101010101" pitchFamily="49" charset="-122"/>
                <a:sym typeface="Calibri" panose="020F0502020204030204" pitchFamily="34" charset="0"/>
              </a:rPr>
              <a:t>共享资产</a:t>
            </a:r>
            <a:endParaRPr lang="en-US" altLang="zh-CN" sz="1949" b="1" dirty="0">
              <a:solidFill>
                <a:schemeClr val="accent2"/>
              </a:solidFill>
              <a:latin typeface="黑体" panose="02010609060101010101" pitchFamily="49" charset="-122"/>
              <a:ea typeface="黑体" panose="02010609060101010101" pitchFamily="49" charset="-122"/>
              <a:sym typeface="Calibri" panose="020F0502020204030204" pitchFamily="34" charset="0"/>
            </a:endParaRPr>
          </a:p>
          <a:p>
            <a:pPr eaLnBrk="1" hangingPunct="1"/>
            <a:r>
              <a:rPr lang="zh-CN" altLang="en-US" sz="1949" b="1" dirty="0">
                <a:solidFill>
                  <a:schemeClr val="accent2"/>
                </a:solidFill>
                <a:latin typeface="黑体" panose="02010609060101010101" pitchFamily="49" charset="-122"/>
                <a:ea typeface="黑体" panose="02010609060101010101" pitchFamily="49" charset="-122"/>
                <a:sym typeface="Calibri" panose="020F0502020204030204" pitchFamily="34" charset="0"/>
              </a:rPr>
              <a:t>管理组织</a:t>
            </a:r>
            <a:endParaRPr lang="en-US" altLang="zh-CN" sz="1949" b="1" dirty="0">
              <a:solidFill>
                <a:schemeClr val="accent2"/>
              </a:solidFill>
              <a:latin typeface="黑体" panose="02010609060101010101" pitchFamily="49" charset="-122"/>
              <a:ea typeface="黑体" panose="02010609060101010101" pitchFamily="49" charset="-122"/>
              <a:sym typeface="Calibri" panose="020F0502020204030204" pitchFamily="34" charset="0"/>
            </a:endParaRPr>
          </a:p>
        </p:txBody>
      </p:sp>
      <p:grpSp>
        <p:nvGrpSpPr>
          <p:cNvPr id="7" name="组合 6">
            <a:extLst>
              <a:ext uri="{FF2B5EF4-FFF2-40B4-BE49-F238E27FC236}">
                <a16:creationId xmlns:a16="http://schemas.microsoft.com/office/drawing/2014/main" id="{8F4B5007-88D6-7AFE-6724-77FD4CB5D822}"/>
              </a:ext>
            </a:extLst>
          </p:cNvPr>
          <p:cNvGrpSpPr/>
          <p:nvPr/>
        </p:nvGrpSpPr>
        <p:grpSpPr>
          <a:xfrm>
            <a:off x="1473043" y="2031678"/>
            <a:ext cx="1330599" cy="1324648"/>
            <a:chOff x="678378" y="2708622"/>
            <a:chExt cx="1774825" cy="1766887"/>
          </a:xfrm>
        </p:grpSpPr>
        <p:sp>
          <p:nvSpPr>
            <p:cNvPr id="8" name="Oval 6">
              <a:extLst>
                <a:ext uri="{FF2B5EF4-FFF2-40B4-BE49-F238E27FC236}">
                  <a16:creationId xmlns:a16="http://schemas.microsoft.com/office/drawing/2014/main" id="{7744DC62-985C-74A1-4502-33D5A69FE006}"/>
                </a:ext>
              </a:extLst>
            </p:cNvPr>
            <p:cNvSpPr>
              <a:spLocks noChangeArrowheads="1"/>
            </p:cNvSpPr>
            <p:nvPr/>
          </p:nvSpPr>
          <p:spPr bwMode="auto">
            <a:xfrm>
              <a:off x="686316" y="2708622"/>
              <a:ext cx="1766887" cy="176688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49">
                <a:solidFill>
                  <a:schemeClr val="tx1"/>
                </a:solidFill>
                <a:ea typeface="宋体" panose="02010600030101010101" pitchFamily="2" charset="-122"/>
              </a:endParaRPr>
            </a:p>
          </p:txBody>
        </p:sp>
        <p:sp>
          <p:nvSpPr>
            <p:cNvPr id="9" name="Oval 7">
              <a:extLst>
                <a:ext uri="{FF2B5EF4-FFF2-40B4-BE49-F238E27FC236}">
                  <a16:creationId xmlns:a16="http://schemas.microsoft.com/office/drawing/2014/main" id="{20241E80-76EF-EC06-D77C-C9EBBEF76B25}"/>
                </a:ext>
              </a:extLst>
            </p:cNvPr>
            <p:cNvSpPr>
              <a:spLocks noChangeArrowheads="1"/>
            </p:cNvSpPr>
            <p:nvPr/>
          </p:nvSpPr>
          <p:spPr bwMode="auto">
            <a:xfrm>
              <a:off x="678378" y="2786409"/>
              <a:ext cx="444500" cy="442913"/>
            </a:xfrm>
            <a:prstGeom prst="ellipse">
              <a:avLst/>
            </a:prstGeom>
            <a:solidFill>
              <a:schemeClr val="tx1"/>
            </a:solidFill>
            <a:ln w="38100">
              <a:solidFill>
                <a:srgbClr val="FFFFFF"/>
              </a:solidFill>
              <a:round/>
            </a:ln>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799" b="1" dirty="0">
                  <a:solidFill>
                    <a:srgbClr val="FFFFFF"/>
                  </a:solidFill>
                  <a:latin typeface="黑体" panose="02010609060101010101" pitchFamily="49" charset="-122"/>
                  <a:ea typeface="黑体" panose="02010609060101010101" pitchFamily="49" charset="-122"/>
                </a:rPr>
                <a:t>1</a:t>
              </a:r>
              <a:endParaRPr lang="zh-CN" altLang="en-US" sz="1799" b="1" dirty="0">
                <a:solidFill>
                  <a:srgbClr val="FFFFFF"/>
                </a:solidFill>
                <a:latin typeface="黑体" panose="02010609060101010101" pitchFamily="49" charset="-122"/>
                <a:ea typeface="黑体" panose="02010609060101010101" pitchFamily="49" charset="-122"/>
              </a:endParaRPr>
            </a:p>
          </p:txBody>
        </p:sp>
        <p:sp>
          <p:nvSpPr>
            <p:cNvPr id="10" name="Freeform 14">
              <a:extLst>
                <a:ext uri="{FF2B5EF4-FFF2-40B4-BE49-F238E27FC236}">
                  <a16:creationId xmlns:a16="http://schemas.microsoft.com/office/drawing/2014/main" id="{D4338F68-4DC9-2DD8-539D-85F0A52A568C}"/>
                </a:ext>
              </a:extLst>
            </p:cNvPr>
            <p:cNvSpPr>
              <a:spLocks noEditPoints="1"/>
            </p:cNvSpPr>
            <p:nvPr/>
          </p:nvSpPr>
          <p:spPr bwMode="auto">
            <a:xfrm>
              <a:off x="1143515" y="3246784"/>
              <a:ext cx="849313" cy="633413"/>
            </a:xfrm>
            <a:custGeom>
              <a:avLst/>
              <a:gdLst>
                <a:gd name="T0" fmla="*/ 126057845 w 1167"/>
                <a:gd name="T1" fmla="*/ 244425904 h 868"/>
                <a:gd name="T2" fmla="*/ 225633426 w 1167"/>
                <a:gd name="T3" fmla="*/ 69227371 h 868"/>
                <a:gd name="T4" fmla="*/ 250526957 w 1167"/>
                <a:gd name="T5" fmla="*/ 41004005 h 868"/>
                <a:gd name="T6" fmla="*/ 477220023 w 1167"/>
                <a:gd name="T7" fmla="*/ 58576837 h 868"/>
                <a:gd name="T8" fmla="*/ 464507984 w 1167"/>
                <a:gd name="T9" fmla="*/ 31418890 h 868"/>
                <a:gd name="T10" fmla="*/ 515884506 w 1167"/>
                <a:gd name="T11" fmla="*/ 14910746 h 868"/>
                <a:gd name="T12" fmla="*/ 551371525 w 1167"/>
                <a:gd name="T13" fmla="*/ 17040853 h 868"/>
                <a:gd name="T14" fmla="*/ 540248945 w 1167"/>
                <a:gd name="T15" fmla="*/ 69227371 h 868"/>
                <a:gd name="T16" fmla="*/ 522240890 w 1167"/>
                <a:gd name="T17" fmla="*/ 97450736 h 868"/>
                <a:gd name="T18" fmla="*/ 391945213 w 1167"/>
                <a:gd name="T19" fmla="*/ 217799936 h 868"/>
                <a:gd name="T20" fmla="*/ 391415394 w 1167"/>
                <a:gd name="T21" fmla="*/ 217799936 h 868"/>
                <a:gd name="T22" fmla="*/ 599040764 w 1167"/>
                <a:gd name="T23" fmla="*/ 423351941 h 868"/>
                <a:gd name="T24" fmla="*/ 599040764 w 1167"/>
                <a:gd name="T25" fmla="*/ 462225839 h 868"/>
                <a:gd name="T26" fmla="*/ 479338575 w 1167"/>
                <a:gd name="T27" fmla="*/ 462225839 h 868"/>
                <a:gd name="T28" fmla="*/ 350632358 w 1167"/>
                <a:gd name="T29" fmla="*/ 462225839 h 868"/>
                <a:gd name="T30" fmla="*/ 221926142 w 1167"/>
                <a:gd name="T31" fmla="*/ 462225839 h 868"/>
                <a:gd name="T32" fmla="*/ 93219198 w 1167"/>
                <a:gd name="T33" fmla="*/ 462225839 h 868"/>
                <a:gd name="T34" fmla="*/ 529820 w 1167"/>
                <a:gd name="T35" fmla="*/ 443054880 h 868"/>
                <a:gd name="T36" fmla="*/ 19597515 w 1167"/>
                <a:gd name="T37" fmla="*/ 0 h 868"/>
                <a:gd name="T38" fmla="*/ 39194303 w 1167"/>
                <a:gd name="T39" fmla="*/ 423351941 h 868"/>
                <a:gd name="T40" fmla="*/ 93219198 w 1167"/>
                <a:gd name="T41" fmla="*/ 334954340 h 868"/>
                <a:gd name="T42" fmla="*/ 148833552 w 1167"/>
                <a:gd name="T43" fmla="*/ 315783381 h 868"/>
                <a:gd name="T44" fmla="*/ 167901247 w 1167"/>
                <a:gd name="T45" fmla="*/ 423351941 h 868"/>
                <a:gd name="T46" fmla="*/ 221926142 w 1167"/>
                <a:gd name="T47" fmla="*/ 200227103 h 868"/>
                <a:gd name="T48" fmla="*/ 277009949 w 1167"/>
                <a:gd name="T49" fmla="*/ 180523435 h 868"/>
                <a:gd name="T50" fmla="*/ 297137284 w 1167"/>
                <a:gd name="T51" fmla="*/ 423351941 h 868"/>
                <a:gd name="T52" fmla="*/ 350632358 w 1167"/>
                <a:gd name="T53" fmla="*/ 266258949 h 868"/>
                <a:gd name="T54" fmla="*/ 406245985 w 1167"/>
                <a:gd name="T55" fmla="*/ 247088719 h 868"/>
                <a:gd name="T56" fmla="*/ 425843500 w 1167"/>
                <a:gd name="T57" fmla="*/ 423351941 h 868"/>
                <a:gd name="T58" fmla="*/ 479338575 w 1167"/>
                <a:gd name="T59" fmla="*/ 154962885 h 868"/>
                <a:gd name="T60" fmla="*/ 534952202 w 1167"/>
                <a:gd name="T61" fmla="*/ 135259946 h 868"/>
                <a:gd name="T62" fmla="*/ 554019897 w 1167"/>
                <a:gd name="T63" fmla="*/ 423351941 h 8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67" h="868">
                  <a:moveTo>
                    <a:pt x="480" y="183"/>
                  </a:moveTo>
                  <a:lnTo>
                    <a:pt x="238" y="459"/>
                  </a:lnTo>
                  <a:lnTo>
                    <a:pt x="181" y="409"/>
                  </a:lnTo>
                  <a:lnTo>
                    <a:pt x="426" y="130"/>
                  </a:lnTo>
                  <a:lnTo>
                    <a:pt x="473" y="77"/>
                  </a:lnTo>
                  <a:lnTo>
                    <a:pt x="732" y="303"/>
                  </a:lnTo>
                  <a:lnTo>
                    <a:pt x="901" y="110"/>
                  </a:lnTo>
                  <a:lnTo>
                    <a:pt x="871" y="84"/>
                  </a:lnTo>
                  <a:cubicBezTo>
                    <a:pt x="860" y="74"/>
                    <a:pt x="862" y="63"/>
                    <a:pt x="877" y="59"/>
                  </a:cubicBezTo>
                  <a:lnTo>
                    <a:pt x="923" y="44"/>
                  </a:lnTo>
                  <a:cubicBezTo>
                    <a:pt x="937" y="40"/>
                    <a:pt x="960" y="33"/>
                    <a:pt x="974" y="28"/>
                  </a:cubicBezTo>
                  <a:lnTo>
                    <a:pt x="1021" y="14"/>
                  </a:lnTo>
                  <a:cubicBezTo>
                    <a:pt x="1035" y="10"/>
                    <a:pt x="1044" y="18"/>
                    <a:pt x="1041" y="32"/>
                  </a:cubicBezTo>
                  <a:lnTo>
                    <a:pt x="1032" y="77"/>
                  </a:lnTo>
                  <a:cubicBezTo>
                    <a:pt x="1028" y="91"/>
                    <a:pt x="1023" y="115"/>
                    <a:pt x="1020" y="130"/>
                  </a:cubicBezTo>
                  <a:lnTo>
                    <a:pt x="1011" y="174"/>
                  </a:lnTo>
                  <a:cubicBezTo>
                    <a:pt x="1008" y="189"/>
                    <a:pt x="997" y="193"/>
                    <a:pt x="986" y="183"/>
                  </a:cubicBezTo>
                  <a:lnTo>
                    <a:pt x="958" y="159"/>
                  </a:lnTo>
                  <a:lnTo>
                    <a:pt x="740" y="409"/>
                  </a:lnTo>
                  <a:lnTo>
                    <a:pt x="740" y="408"/>
                  </a:lnTo>
                  <a:lnTo>
                    <a:pt x="739" y="409"/>
                  </a:lnTo>
                  <a:lnTo>
                    <a:pt x="480" y="183"/>
                  </a:lnTo>
                  <a:close/>
                  <a:moveTo>
                    <a:pt x="1131" y="795"/>
                  </a:moveTo>
                  <a:cubicBezTo>
                    <a:pt x="1151" y="795"/>
                    <a:pt x="1167" y="812"/>
                    <a:pt x="1167" y="832"/>
                  </a:cubicBezTo>
                  <a:cubicBezTo>
                    <a:pt x="1167" y="852"/>
                    <a:pt x="1151" y="868"/>
                    <a:pt x="1131" y="868"/>
                  </a:cubicBezTo>
                  <a:lnTo>
                    <a:pt x="1046" y="868"/>
                  </a:lnTo>
                  <a:lnTo>
                    <a:pt x="905" y="868"/>
                  </a:lnTo>
                  <a:lnTo>
                    <a:pt x="804" y="868"/>
                  </a:lnTo>
                  <a:lnTo>
                    <a:pt x="662" y="868"/>
                  </a:lnTo>
                  <a:lnTo>
                    <a:pt x="561" y="868"/>
                  </a:lnTo>
                  <a:lnTo>
                    <a:pt x="419" y="868"/>
                  </a:lnTo>
                  <a:lnTo>
                    <a:pt x="317" y="868"/>
                  </a:lnTo>
                  <a:lnTo>
                    <a:pt x="176" y="868"/>
                  </a:lnTo>
                  <a:lnTo>
                    <a:pt x="38" y="868"/>
                  </a:lnTo>
                  <a:cubicBezTo>
                    <a:pt x="17" y="868"/>
                    <a:pt x="1" y="852"/>
                    <a:pt x="1" y="832"/>
                  </a:cubicBezTo>
                  <a:lnTo>
                    <a:pt x="0" y="37"/>
                  </a:lnTo>
                  <a:cubicBezTo>
                    <a:pt x="0" y="17"/>
                    <a:pt x="16" y="0"/>
                    <a:pt x="37" y="0"/>
                  </a:cubicBezTo>
                  <a:cubicBezTo>
                    <a:pt x="57" y="0"/>
                    <a:pt x="73" y="17"/>
                    <a:pt x="73" y="37"/>
                  </a:cubicBezTo>
                  <a:lnTo>
                    <a:pt x="74" y="795"/>
                  </a:lnTo>
                  <a:lnTo>
                    <a:pt x="176" y="795"/>
                  </a:lnTo>
                  <a:lnTo>
                    <a:pt x="176" y="629"/>
                  </a:lnTo>
                  <a:cubicBezTo>
                    <a:pt x="176" y="609"/>
                    <a:pt x="193" y="593"/>
                    <a:pt x="213" y="593"/>
                  </a:cubicBezTo>
                  <a:lnTo>
                    <a:pt x="281" y="593"/>
                  </a:lnTo>
                  <a:cubicBezTo>
                    <a:pt x="301" y="593"/>
                    <a:pt x="317" y="609"/>
                    <a:pt x="317" y="629"/>
                  </a:cubicBezTo>
                  <a:lnTo>
                    <a:pt x="317" y="795"/>
                  </a:lnTo>
                  <a:lnTo>
                    <a:pt x="419" y="795"/>
                  </a:lnTo>
                  <a:lnTo>
                    <a:pt x="419" y="376"/>
                  </a:lnTo>
                  <a:cubicBezTo>
                    <a:pt x="419" y="356"/>
                    <a:pt x="436" y="339"/>
                    <a:pt x="456" y="339"/>
                  </a:cubicBezTo>
                  <a:lnTo>
                    <a:pt x="523" y="339"/>
                  </a:lnTo>
                  <a:cubicBezTo>
                    <a:pt x="544" y="339"/>
                    <a:pt x="561" y="356"/>
                    <a:pt x="561" y="376"/>
                  </a:cubicBezTo>
                  <a:lnTo>
                    <a:pt x="561" y="795"/>
                  </a:lnTo>
                  <a:lnTo>
                    <a:pt x="662" y="795"/>
                  </a:lnTo>
                  <a:lnTo>
                    <a:pt x="662" y="500"/>
                  </a:lnTo>
                  <a:cubicBezTo>
                    <a:pt x="662" y="480"/>
                    <a:pt x="679" y="464"/>
                    <a:pt x="699" y="464"/>
                  </a:cubicBezTo>
                  <a:lnTo>
                    <a:pt x="767" y="464"/>
                  </a:lnTo>
                  <a:cubicBezTo>
                    <a:pt x="787" y="464"/>
                    <a:pt x="804" y="480"/>
                    <a:pt x="804" y="500"/>
                  </a:cubicBezTo>
                  <a:lnTo>
                    <a:pt x="804" y="795"/>
                  </a:lnTo>
                  <a:lnTo>
                    <a:pt x="905" y="795"/>
                  </a:lnTo>
                  <a:lnTo>
                    <a:pt x="905" y="291"/>
                  </a:lnTo>
                  <a:cubicBezTo>
                    <a:pt x="905" y="270"/>
                    <a:pt x="922" y="254"/>
                    <a:pt x="942" y="254"/>
                  </a:cubicBezTo>
                  <a:lnTo>
                    <a:pt x="1010" y="254"/>
                  </a:lnTo>
                  <a:cubicBezTo>
                    <a:pt x="1030" y="254"/>
                    <a:pt x="1046" y="270"/>
                    <a:pt x="1046" y="291"/>
                  </a:cubicBezTo>
                  <a:lnTo>
                    <a:pt x="1046" y="795"/>
                  </a:lnTo>
                  <a:lnTo>
                    <a:pt x="1131" y="79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49"/>
            </a:p>
          </p:txBody>
        </p:sp>
      </p:grpSp>
      <p:grpSp>
        <p:nvGrpSpPr>
          <p:cNvPr id="11" name="组合 10">
            <a:extLst>
              <a:ext uri="{FF2B5EF4-FFF2-40B4-BE49-F238E27FC236}">
                <a16:creationId xmlns:a16="http://schemas.microsoft.com/office/drawing/2014/main" id="{9FB6AD07-4E83-7CDF-7DBF-C86D404FA374}"/>
              </a:ext>
            </a:extLst>
          </p:cNvPr>
          <p:cNvGrpSpPr/>
          <p:nvPr/>
        </p:nvGrpSpPr>
        <p:grpSpPr>
          <a:xfrm>
            <a:off x="3850760" y="2031678"/>
            <a:ext cx="1325838" cy="1324648"/>
            <a:chOff x="3048515" y="2708622"/>
            <a:chExt cx="1768475" cy="1766887"/>
          </a:xfrm>
        </p:grpSpPr>
        <p:sp>
          <p:nvSpPr>
            <p:cNvPr id="12" name="Oval 8">
              <a:extLst>
                <a:ext uri="{FF2B5EF4-FFF2-40B4-BE49-F238E27FC236}">
                  <a16:creationId xmlns:a16="http://schemas.microsoft.com/office/drawing/2014/main" id="{CE450B07-9052-B3E4-322E-91B650E5C447}"/>
                </a:ext>
              </a:extLst>
            </p:cNvPr>
            <p:cNvSpPr>
              <a:spLocks noChangeArrowheads="1"/>
            </p:cNvSpPr>
            <p:nvPr/>
          </p:nvSpPr>
          <p:spPr bwMode="auto">
            <a:xfrm>
              <a:off x="3050103" y="2708622"/>
              <a:ext cx="1766887" cy="1766887"/>
            </a:xfrm>
            <a:prstGeom prst="ellipse">
              <a:avLst/>
            </a:prstGeom>
            <a:solidFill>
              <a:srgbClr val="B7D72E"/>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49">
                <a:solidFill>
                  <a:schemeClr val="tx1"/>
                </a:solidFill>
                <a:ea typeface="宋体" panose="02010600030101010101" pitchFamily="2" charset="-122"/>
              </a:endParaRPr>
            </a:p>
          </p:txBody>
        </p:sp>
        <p:sp>
          <p:nvSpPr>
            <p:cNvPr id="13" name="Oval 9">
              <a:extLst>
                <a:ext uri="{FF2B5EF4-FFF2-40B4-BE49-F238E27FC236}">
                  <a16:creationId xmlns:a16="http://schemas.microsoft.com/office/drawing/2014/main" id="{DF820864-2F82-17B2-45A6-B0105B33D0FF}"/>
                </a:ext>
              </a:extLst>
            </p:cNvPr>
            <p:cNvSpPr>
              <a:spLocks noChangeArrowheads="1"/>
            </p:cNvSpPr>
            <p:nvPr/>
          </p:nvSpPr>
          <p:spPr bwMode="auto">
            <a:xfrm>
              <a:off x="3048515" y="2786409"/>
              <a:ext cx="442913" cy="442913"/>
            </a:xfrm>
            <a:prstGeom prst="ellipse">
              <a:avLst/>
            </a:prstGeom>
            <a:solidFill>
              <a:schemeClr val="tx1"/>
            </a:solidFill>
            <a:ln w="38100">
              <a:solidFill>
                <a:srgbClr val="FFFFFF"/>
              </a:solidFill>
              <a:round/>
            </a:ln>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799" b="1" dirty="0">
                  <a:solidFill>
                    <a:srgbClr val="FFFFFF"/>
                  </a:solidFill>
                  <a:latin typeface="黑体" panose="02010609060101010101" pitchFamily="49" charset="-122"/>
                  <a:ea typeface="黑体" panose="02010609060101010101" pitchFamily="49" charset="-122"/>
                </a:rPr>
                <a:t>2</a:t>
              </a:r>
              <a:endParaRPr lang="zh-CN" altLang="en-US" sz="1799" b="1" dirty="0">
                <a:solidFill>
                  <a:srgbClr val="FFFFFF"/>
                </a:solidFill>
                <a:latin typeface="黑体" panose="02010609060101010101" pitchFamily="49" charset="-122"/>
                <a:ea typeface="黑体" panose="02010609060101010101" pitchFamily="49" charset="-122"/>
              </a:endParaRPr>
            </a:p>
          </p:txBody>
        </p:sp>
        <p:sp>
          <p:nvSpPr>
            <p:cNvPr id="14" name="Freeform 15">
              <a:extLst>
                <a:ext uri="{FF2B5EF4-FFF2-40B4-BE49-F238E27FC236}">
                  <a16:creationId xmlns:a16="http://schemas.microsoft.com/office/drawing/2014/main" id="{BA5E9554-4A0E-771D-ABC0-E629C0CD7EBC}"/>
                </a:ext>
              </a:extLst>
            </p:cNvPr>
            <p:cNvSpPr>
              <a:spLocks noEditPoints="1"/>
            </p:cNvSpPr>
            <p:nvPr/>
          </p:nvSpPr>
          <p:spPr bwMode="auto">
            <a:xfrm>
              <a:off x="3558103" y="3127722"/>
              <a:ext cx="815975" cy="863600"/>
            </a:xfrm>
            <a:custGeom>
              <a:avLst/>
              <a:gdLst>
                <a:gd name="T0" fmla="*/ 370225021 w 1122"/>
                <a:gd name="T1" fmla="*/ 0 h 1186"/>
                <a:gd name="T2" fmla="*/ 452732311 w 1122"/>
                <a:gd name="T3" fmla="*/ 193530139 h 1186"/>
                <a:gd name="T4" fmla="*/ 390323314 w 1122"/>
                <a:gd name="T5" fmla="*/ 82714093 h 1186"/>
                <a:gd name="T6" fmla="*/ 179823581 w 1122"/>
                <a:gd name="T7" fmla="*/ 62565854 h 1186"/>
                <a:gd name="T8" fmla="*/ 163957158 w 1122"/>
                <a:gd name="T9" fmla="*/ 165959017 h 1186"/>
                <a:gd name="T10" fmla="*/ 62409724 w 1122"/>
                <a:gd name="T11" fmla="*/ 471365404 h 1186"/>
                <a:gd name="T12" fmla="*/ 273437441 w 1122"/>
                <a:gd name="T13" fmla="*/ 491513644 h 1186"/>
                <a:gd name="T14" fmla="*/ 82507290 w 1122"/>
                <a:gd name="T15" fmla="*/ 554079498 h 1186"/>
                <a:gd name="T16" fmla="*/ 0 w 1122"/>
                <a:gd name="T17" fmla="*/ 130964285 h 1186"/>
                <a:gd name="T18" fmla="*/ 526777315 w 1122"/>
                <a:gd name="T19" fmla="*/ 203074156 h 1186"/>
                <a:gd name="T20" fmla="*/ 586013318 w 1122"/>
                <a:gd name="T21" fmla="*/ 262458671 h 1186"/>
                <a:gd name="T22" fmla="*/ 516199457 w 1122"/>
                <a:gd name="T23" fmla="*/ 431068925 h 1186"/>
                <a:gd name="T24" fmla="*/ 556395317 w 1122"/>
                <a:gd name="T25" fmla="*/ 302225048 h 1186"/>
                <a:gd name="T26" fmla="*/ 541586316 w 1122"/>
                <a:gd name="T27" fmla="*/ 266700214 h 1186"/>
                <a:gd name="T28" fmla="*/ 464368318 w 1122"/>
                <a:gd name="T29" fmla="*/ 221632090 h 1186"/>
                <a:gd name="T30" fmla="*/ 535769040 w 1122"/>
                <a:gd name="T31" fmla="*/ 289499691 h 1186"/>
                <a:gd name="T32" fmla="*/ 423643748 w 1122"/>
                <a:gd name="T33" fmla="*/ 499466628 h 1186"/>
                <a:gd name="T34" fmla="*/ 322625024 w 1122"/>
                <a:gd name="T35" fmla="*/ 440612943 h 1186"/>
                <a:gd name="T36" fmla="*/ 446915035 w 1122"/>
                <a:gd name="T37" fmla="*/ 238598991 h 1186"/>
                <a:gd name="T38" fmla="*/ 535769040 w 1122"/>
                <a:gd name="T39" fmla="*/ 289499691 h 1186"/>
                <a:gd name="T40" fmla="*/ 286660308 w 1122"/>
                <a:gd name="T41" fmla="*/ 621417725 h 1186"/>
                <a:gd name="T42" fmla="*/ 360705312 w 1122"/>
                <a:gd name="T43" fmla="*/ 492573848 h 1186"/>
                <a:gd name="T44" fmla="*/ 214730876 w 1122"/>
                <a:gd name="T45" fmla="*/ 109755841 h 1186"/>
                <a:gd name="T46" fmla="*/ 352243026 w 1122"/>
                <a:gd name="T47" fmla="*/ 141568506 h 1186"/>
                <a:gd name="T48" fmla="*/ 214730876 w 1122"/>
                <a:gd name="T49" fmla="*/ 109755841 h 1186"/>
                <a:gd name="T50" fmla="*/ 188285868 w 1122"/>
                <a:gd name="T51" fmla="*/ 320252880 h 1186"/>
                <a:gd name="T52" fmla="*/ 107894149 w 1122"/>
                <a:gd name="T53" fmla="*/ 352065545 h 1186"/>
                <a:gd name="T54" fmla="*/ 107894149 w 1122"/>
                <a:gd name="T55" fmla="*/ 247612907 h 1186"/>
                <a:gd name="T56" fmla="*/ 352243026 w 1122"/>
                <a:gd name="T57" fmla="*/ 278895469 h 1186"/>
                <a:gd name="T58" fmla="*/ 107894149 w 1122"/>
                <a:gd name="T59" fmla="*/ 247612907 h 1186"/>
                <a:gd name="T60" fmla="*/ 352243026 w 1122"/>
                <a:gd name="T61" fmla="*/ 179744578 h 1186"/>
                <a:gd name="T62" fmla="*/ 107894149 w 1122"/>
                <a:gd name="T63" fmla="*/ 211557971 h 1186"/>
                <a:gd name="T64" fmla="*/ 81449868 w 1122"/>
                <a:gd name="T65" fmla="*/ 137326963 h 1186"/>
                <a:gd name="T66" fmla="*/ 151263729 w 1122"/>
                <a:gd name="T67" fmla="*/ 126722742 h 1186"/>
                <a:gd name="T68" fmla="*/ 81449868 w 1122"/>
                <a:gd name="T69" fmla="*/ 137326963 h 11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22" h="1186">
                  <a:moveTo>
                    <a:pt x="246" y="0"/>
                  </a:moveTo>
                  <a:lnTo>
                    <a:pt x="700" y="0"/>
                  </a:lnTo>
                  <a:cubicBezTo>
                    <a:pt x="786" y="0"/>
                    <a:pt x="856" y="71"/>
                    <a:pt x="856" y="156"/>
                  </a:cubicBezTo>
                  <a:lnTo>
                    <a:pt x="856" y="365"/>
                  </a:lnTo>
                  <a:cubicBezTo>
                    <a:pt x="807" y="404"/>
                    <a:pt x="777" y="440"/>
                    <a:pt x="738" y="493"/>
                  </a:cubicBezTo>
                  <a:lnTo>
                    <a:pt x="738" y="156"/>
                  </a:lnTo>
                  <a:cubicBezTo>
                    <a:pt x="738" y="135"/>
                    <a:pt x="721" y="118"/>
                    <a:pt x="700" y="118"/>
                  </a:cubicBezTo>
                  <a:lnTo>
                    <a:pt x="340" y="118"/>
                  </a:lnTo>
                  <a:lnTo>
                    <a:pt x="340" y="283"/>
                  </a:lnTo>
                  <a:cubicBezTo>
                    <a:pt x="340" y="299"/>
                    <a:pt x="327" y="313"/>
                    <a:pt x="310" y="313"/>
                  </a:cubicBezTo>
                  <a:lnTo>
                    <a:pt x="118" y="313"/>
                  </a:lnTo>
                  <a:lnTo>
                    <a:pt x="118" y="889"/>
                  </a:lnTo>
                  <a:cubicBezTo>
                    <a:pt x="118" y="910"/>
                    <a:pt x="135" y="927"/>
                    <a:pt x="156" y="927"/>
                  </a:cubicBezTo>
                  <a:lnTo>
                    <a:pt x="517" y="927"/>
                  </a:lnTo>
                  <a:cubicBezTo>
                    <a:pt x="505" y="966"/>
                    <a:pt x="494" y="1005"/>
                    <a:pt x="487" y="1045"/>
                  </a:cubicBezTo>
                  <a:lnTo>
                    <a:pt x="156" y="1045"/>
                  </a:lnTo>
                  <a:cubicBezTo>
                    <a:pt x="70" y="1045"/>
                    <a:pt x="0" y="975"/>
                    <a:pt x="0" y="889"/>
                  </a:cubicBezTo>
                  <a:lnTo>
                    <a:pt x="0" y="247"/>
                  </a:lnTo>
                  <a:lnTo>
                    <a:pt x="246" y="0"/>
                  </a:lnTo>
                  <a:close/>
                  <a:moveTo>
                    <a:pt x="996" y="383"/>
                  </a:moveTo>
                  <a:cubicBezTo>
                    <a:pt x="1012" y="392"/>
                    <a:pt x="1022" y="408"/>
                    <a:pt x="1026" y="429"/>
                  </a:cubicBezTo>
                  <a:cubicBezTo>
                    <a:pt x="1056" y="437"/>
                    <a:pt x="1086" y="457"/>
                    <a:pt x="1108" y="495"/>
                  </a:cubicBezTo>
                  <a:cubicBezTo>
                    <a:pt x="1122" y="529"/>
                    <a:pt x="1116" y="576"/>
                    <a:pt x="1097" y="612"/>
                  </a:cubicBezTo>
                  <a:cubicBezTo>
                    <a:pt x="1063" y="674"/>
                    <a:pt x="1017" y="750"/>
                    <a:pt x="976" y="813"/>
                  </a:cubicBezTo>
                  <a:cubicBezTo>
                    <a:pt x="950" y="823"/>
                    <a:pt x="955" y="768"/>
                    <a:pt x="965" y="755"/>
                  </a:cubicBezTo>
                  <a:cubicBezTo>
                    <a:pt x="998" y="705"/>
                    <a:pt x="1026" y="659"/>
                    <a:pt x="1052" y="570"/>
                  </a:cubicBezTo>
                  <a:cubicBezTo>
                    <a:pt x="1058" y="529"/>
                    <a:pt x="1038" y="510"/>
                    <a:pt x="1026" y="491"/>
                  </a:cubicBezTo>
                  <a:cubicBezTo>
                    <a:pt x="1025" y="495"/>
                    <a:pt x="1024" y="499"/>
                    <a:pt x="1024" y="503"/>
                  </a:cubicBezTo>
                  <a:cubicBezTo>
                    <a:pt x="999" y="491"/>
                    <a:pt x="975" y="479"/>
                    <a:pt x="950" y="466"/>
                  </a:cubicBezTo>
                  <a:cubicBezTo>
                    <a:pt x="925" y="452"/>
                    <a:pt x="902" y="435"/>
                    <a:pt x="878" y="418"/>
                  </a:cubicBezTo>
                  <a:cubicBezTo>
                    <a:pt x="924" y="379"/>
                    <a:pt x="964" y="365"/>
                    <a:pt x="996" y="383"/>
                  </a:cubicBezTo>
                  <a:close/>
                  <a:moveTo>
                    <a:pt x="1013" y="546"/>
                  </a:moveTo>
                  <a:cubicBezTo>
                    <a:pt x="993" y="616"/>
                    <a:pt x="952" y="703"/>
                    <a:pt x="896" y="801"/>
                  </a:cubicBezTo>
                  <a:cubicBezTo>
                    <a:pt x="867" y="851"/>
                    <a:pt x="835" y="898"/>
                    <a:pt x="801" y="942"/>
                  </a:cubicBezTo>
                  <a:cubicBezTo>
                    <a:pt x="770" y="926"/>
                    <a:pt x="739" y="910"/>
                    <a:pt x="707" y="893"/>
                  </a:cubicBezTo>
                  <a:cubicBezTo>
                    <a:pt x="674" y="874"/>
                    <a:pt x="642" y="852"/>
                    <a:pt x="610" y="831"/>
                  </a:cubicBezTo>
                  <a:cubicBezTo>
                    <a:pt x="631" y="780"/>
                    <a:pt x="656" y="729"/>
                    <a:pt x="684" y="679"/>
                  </a:cubicBezTo>
                  <a:cubicBezTo>
                    <a:pt x="741" y="581"/>
                    <a:pt x="795" y="503"/>
                    <a:pt x="845" y="450"/>
                  </a:cubicBezTo>
                  <a:cubicBezTo>
                    <a:pt x="872" y="467"/>
                    <a:pt x="898" y="486"/>
                    <a:pt x="926" y="502"/>
                  </a:cubicBezTo>
                  <a:cubicBezTo>
                    <a:pt x="955" y="519"/>
                    <a:pt x="984" y="531"/>
                    <a:pt x="1013" y="546"/>
                  </a:cubicBezTo>
                  <a:close/>
                  <a:moveTo>
                    <a:pt x="774" y="977"/>
                  </a:moveTo>
                  <a:cubicBezTo>
                    <a:pt x="671" y="1102"/>
                    <a:pt x="566" y="1186"/>
                    <a:pt x="542" y="1172"/>
                  </a:cubicBezTo>
                  <a:cubicBezTo>
                    <a:pt x="518" y="1158"/>
                    <a:pt x="537" y="1026"/>
                    <a:pt x="594" y="874"/>
                  </a:cubicBezTo>
                  <a:cubicBezTo>
                    <a:pt x="623" y="892"/>
                    <a:pt x="652" y="911"/>
                    <a:pt x="682" y="929"/>
                  </a:cubicBezTo>
                  <a:cubicBezTo>
                    <a:pt x="713" y="946"/>
                    <a:pt x="743" y="961"/>
                    <a:pt x="774" y="977"/>
                  </a:cubicBezTo>
                  <a:close/>
                  <a:moveTo>
                    <a:pt x="406" y="207"/>
                  </a:moveTo>
                  <a:lnTo>
                    <a:pt x="666" y="207"/>
                  </a:lnTo>
                  <a:lnTo>
                    <a:pt x="666" y="267"/>
                  </a:lnTo>
                  <a:lnTo>
                    <a:pt x="406" y="267"/>
                  </a:lnTo>
                  <a:lnTo>
                    <a:pt x="406" y="207"/>
                  </a:lnTo>
                  <a:close/>
                  <a:moveTo>
                    <a:pt x="204" y="604"/>
                  </a:moveTo>
                  <a:lnTo>
                    <a:pt x="356" y="604"/>
                  </a:lnTo>
                  <a:lnTo>
                    <a:pt x="356" y="664"/>
                  </a:lnTo>
                  <a:lnTo>
                    <a:pt x="204" y="664"/>
                  </a:lnTo>
                  <a:lnTo>
                    <a:pt x="204" y="604"/>
                  </a:lnTo>
                  <a:close/>
                  <a:moveTo>
                    <a:pt x="204" y="467"/>
                  </a:moveTo>
                  <a:lnTo>
                    <a:pt x="666" y="467"/>
                  </a:lnTo>
                  <a:lnTo>
                    <a:pt x="666" y="526"/>
                  </a:lnTo>
                  <a:lnTo>
                    <a:pt x="204" y="526"/>
                  </a:lnTo>
                  <a:lnTo>
                    <a:pt x="204" y="467"/>
                  </a:lnTo>
                  <a:close/>
                  <a:moveTo>
                    <a:pt x="204" y="339"/>
                  </a:moveTo>
                  <a:lnTo>
                    <a:pt x="666" y="339"/>
                  </a:lnTo>
                  <a:lnTo>
                    <a:pt x="666" y="399"/>
                  </a:lnTo>
                  <a:lnTo>
                    <a:pt x="204" y="399"/>
                  </a:lnTo>
                  <a:lnTo>
                    <a:pt x="204" y="339"/>
                  </a:lnTo>
                  <a:close/>
                  <a:moveTo>
                    <a:pt x="154" y="259"/>
                  </a:moveTo>
                  <a:lnTo>
                    <a:pt x="267" y="259"/>
                  </a:lnTo>
                  <a:cubicBezTo>
                    <a:pt x="277" y="259"/>
                    <a:pt x="286" y="250"/>
                    <a:pt x="286" y="239"/>
                  </a:cubicBezTo>
                  <a:lnTo>
                    <a:pt x="286" y="126"/>
                  </a:lnTo>
                  <a:lnTo>
                    <a:pt x="154" y="25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49"/>
            </a:p>
          </p:txBody>
        </p:sp>
      </p:grpSp>
      <p:grpSp>
        <p:nvGrpSpPr>
          <p:cNvPr id="15" name="组合 14">
            <a:extLst>
              <a:ext uri="{FF2B5EF4-FFF2-40B4-BE49-F238E27FC236}">
                <a16:creationId xmlns:a16="http://schemas.microsoft.com/office/drawing/2014/main" id="{E99EA4C8-775F-A14C-243B-AD013B7950E9}"/>
              </a:ext>
            </a:extLst>
          </p:cNvPr>
          <p:cNvGrpSpPr/>
          <p:nvPr/>
        </p:nvGrpSpPr>
        <p:grpSpPr>
          <a:xfrm>
            <a:off x="6353502" y="2031678"/>
            <a:ext cx="1324648" cy="1324648"/>
            <a:chOff x="5399603" y="2708622"/>
            <a:chExt cx="1766887" cy="1766887"/>
          </a:xfrm>
        </p:grpSpPr>
        <p:sp>
          <p:nvSpPr>
            <p:cNvPr id="16" name="Oval 10">
              <a:extLst>
                <a:ext uri="{FF2B5EF4-FFF2-40B4-BE49-F238E27FC236}">
                  <a16:creationId xmlns:a16="http://schemas.microsoft.com/office/drawing/2014/main" id="{BB66E7F1-CFC9-2F7A-B01A-D14120215FAD}"/>
                </a:ext>
              </a:extLst>
            </p:cNvPr>
            <p:cNvSpPr>
              <a:spLocks noChangeArrowheads="1"/>
            </p:cNvSpPr>
            <p:nvPr/>
          </p:nvSpPr>
          <p:spPr bwMode="auto">
            <a:xfrm>
              <a:off x="5399603" y="2708622"/>
              <a:ext cx="1766887" cy="1766887"/>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49">
                <a:solidFill>
                  <a:schemeClr val="tx1"/>
                </a:solidFill>
                <a:ea typeface="宋体" panose="02010600030101010101" pitchFamily="2" charset="-122"/>
              </a:endParaRPr>
            </a:p>
          </p:txBody>
        </p:sp>
        <p:sp>
          <p:nvSpPr>
            <p:cNvPr id="17" name="Oval 11">
              <a:extLst>
                <a:ext uri="{FF2B5EF4-FFF2-40B4-BE49-F238E27FC236}">
                  <a16:creationId xmlns:a16="http://schemas.microsoft.com/office/drawing/2014/main" id="{5DD3B684-A250-BAB5-5571-59A3E4A942F9}"/>
                </a:ext>
              </a:extLst>
            </p:cNvPr>
            <p:cNvSpPr>
              <a:spLocks noChangeArrowheads="1"/>
            </p:cNvSpPr>
            <p:nvPr/>
          </p:nvSpPr>
          <p:spPr bwMode="auto">
            <a:xfrm>
              <a:off x="5442465" y="2786409"/>
              <a:ext cx="442913" cy="442913"/>
            </a:xfrm>
            <a:prstGeom prst="ellipse">
              <a:avLst/>
            </a:prstGeom>
            <a:solidFill>
              <a:schemeClr val="tx1"/>
            </a:solidFill>
            <a:ln w="38100">
              <a:solidFill>
                <a:srgbClr val="FFFFFF"/>
              </a:solidFill>
              <a:round/>
            </a:ln>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799" b="1" dirty="0">
                  <a:solidFill>
                    <a:srgbClr val="FFFFFF"/>
                  </a:solidFill>
                  <a:latin typeface="黑体" panose="02010609060101010101" pitchFamily="49" charset="-122"/>
                  <a:ea typeface="黑体" panose="02010609060101010101" pitchFamily="49" charset="-122"/>
                </a:rPr>
                <a:t>3</a:t>
              </a:r>
              <a:endParaRPr lang="zh-CN" altLang="en-US" sz="1799" b="1" dirty="0">
                <a:solidFill>
                  <a:srgbClr val="FFFFFF"/>
                </a:solidFill>
                <a:latin typeface="黑体" panose="02010609060101010101" pitchFamily="49" charset="-122"/>
                <a:ea typeface="黑体" panose="02010609060101010101" pitchFamily="49" charset="-122"/>
              </a:endParaRPr>
            </a:p>
          </p:txBody>
        </p:sp>
        <p:sp>
          <p:nvSpPr>
            <p:cNvPr id="18" name="Freeform 16">
              <a:extLst>
                <a:ext uri="{FF2B5EF4-FFF2-40B4-BE49-F238E27FC236}">
                  <a16:creationId xmlns:a16="http://schemas.microsoft.com/office/drawing/2014/main" id="{80D4D48B-F174-DB3A-1C3B-2B42B06E93AC}"/>
                </a:ext>
              </a:extLst>
            </p:cNvPr>
            <p:cNvSpPr>
              <a:spLocks noEditPoints="1"/>
            </p:cNvSpPr>
            <p:nvPr/>
          </p:nvSpPr>
          <p:spPr bwMode="auto">
            <a:xfrm>
              <a:off x="5917128" y="3061047"/>
              <a:ext cx="800100" cy="1044575"/>
            </a:xfrm>
            <a:custGeom>
              <a:avLst/>
              <a:gdLst>
                <a:gd name="T0" fmla="*/ 394711138 w 1097"/>
                <a:gd name="T1" fmla="*/ 110744604 h 1435"/>
                <a:gd name="T2" fmla="*/ 562808720 w 1097"/>
                <a:gd name="T3" fmla="*/ 139887883 h 1435"/>
                <a:gd name="T4" fmla="*/ 549509701 w 1097"/>
                <a:gd name="T5" fmla="*/ 163201923 h 1435"/>
                <a:gd name="T6" fmla="*/ 448438181 w 1097"/>
                <a:gd name="T7" fmla="*/ 134588575 h 1435"/>
                <a:gd name="T8" fmla="*/ 502697652 w 1097"/>
                <a:gd name="T9" fmla="*/ 181748043 h 1435"/>
                <a:gd name="T10" fmla="*/ 475036218 w 1097"/>
                <a:gd name="T11" fmla="*/ 192345202 h 1435"/>
                <a:gd name="T12" fmla="*/ 394178710 w 1097"/>
                <a:gd name="T13" fmla="*/ 142536808 h 1435"/>
                <a:gd name="T14" fmla="*/ 367581402 w 1097"/>
                <a:gd name="T15" fmla="*/ 126111139 h 1435"/>
                <a:gd name="T16" fmla="*/ 394711138 w 1097"/>
                <a:gd name="T17" fmla="*/ 110744604 h 1435"/>
                <a:gd name="T18" fmla="*/ 295235441 w 1097"/>
                <a:gd name="T19" fmla="*/ 507622686 h 1435"/>
                <a:gd name="T20" fmla="*/ 295235441 w 1097"/>
                <a:gd name="T21" fmla="*/ 507622686 h 1435"/>
                <a:gd name="T22" fmla="*/ 311193680 w 1097"/>
                <a:gd name="T23" fmla="*/ 499674453 h 1435"/>
                <a:gd name="T24" fmla="*/ 315981881 w 1097"/>
                <a:gd name="T25" fmla="*/ 486957571 h 1435"/>
                <a:gd name="T26" fmla="*/ 311726108 w 1097"/>
                <a:gd name="T27" fmla="*/ 475829754 h 1435"/>
                <a:gd name="T28" fmla="*/ 295235441 w 1097"/>
                <a:gd name="T29" fmla="*/ 466822387 h 1435"/>
                <a:gd name="T30" fmla="*/ 295235441 w 1097"/>
                <a:gd name="T31" fmla="*/ 507622686 h 1435"/>
                <a:gd name="T32" fmla="*/ 276084825 w 1097"/>
                <a:gd name="T33" fmla="*/ 382041477 h 1435"/>
                <a:gd name="T34" fmla="*/ 276084825 w 1097"/>
                <a:gd name="T35" fmla="*/ 382041477 h 1435"/>
                <a:gd name="T36" fmla="*/ 264914058 w 1097"/>
                <a:gd name="T37" fmla="*/ 407475969 h 1435"/>
                <a:gd name="T38" fmla="*/ 276084825 w 1097"/>
                <a:gd name="T39" fmla="*/ 414364340 h 1435"/>
                <a:gd name="T40" fmla="*/ 276084825 w 1097"/>
                <a:gd name="T41" fmla="*/ 382041477 h 1435"/>
                <a:gd name="T42" fmla="*/ 358538157 w 1097"/>
                <a:gd name="T43" fmla="*/ 394758359 h 1435"/>
                <a:gd name="T44" fmla="*/ 358538157 w 1097"/>
                <a:gd name="T45" fmla="*/ 394758359 h 1435"/>
                <a:gd name="T46" fmla="*/ 311193680 w 1097"/>
                <a:gd name="T47" fmla="*/ 402176661 h 1435"/>
                <a:gd name="T48" fmla="*/ 295235441 w 1097"/>
                <a:gd name="T49" fmla="*/ 382571408 h 1435"/>
                <a:gd name="T50" fmla="*/ 295235441 w 1097"/>
                <a:gd name="T51" fmla="*/ 419132989 h 1435"/>
                <a:gd name="T52" fmla="*/ 347366661 w 1097"/>
                <a:gd name="T53" fmla="*/ 441387896 h 1435"/>
                <a:gd name="T54" fmla="*/ 336727592 w 1097"/>
                <a:gd name="T55" fmla="*/ 529347662 h 1435"/>
                <a:gd name="T56" fmla="*/ 295235441 w 1097"/>
                <a:gd name="T57" fmla="*/ 540474752 h 1435"/>
                <a:gd name="T58" fmla="*/ 295235441 w 1097"/>
                <a:gd name="T59" fmla="*/ 564849382 h 1435"/>
                <a:gd name="T60" fmla="*/ 276084825 w 1097"/>
                <a:gd name="T61" fmla="*/ 564849382 h 1435"/>
                <a:gd name="T62" fmla="*/ 276084825 w 1097"/>
                <a:gd name="T63" fmla="*/ 540474752 h 1435"/>
                <a:gd name="T64" fmla="*/ 205334688 w 1097"/>
                <a:gd name="T65" fmla="*/ 483777987 h 1435"/>
                <a:gd name="T66" fmla="*/ 257466637 w 1097"/>
                <a:gd name="T67" fmla="*/ 477949477 h 1435"/>
                <a:gd name="T68" fmla="*/ 276084825 w 1097"/>
                <a:gd name="T69" fmla="*/ 506032894 h 1435"/>
                <a:gd name="T70" fmla="*/ 276084825 w 1097"/>
                <a:gd name="T71" fmla="*/ 460993149 h 1435"/>
                <a:gd name="T72" fmla="*/ 239380147 w 1097"/>
                <a:gd name="T73" fmla="*/ 448806198 h 1435"/>
                <a:gd name="T74" fmla="*/ 228741078 w 1097"/>
                <a:gd name="T75" fmla="*/ 365615809 h 1435"/>
                <a:gd name="T76" fmla="*/ 276084825 w 1097"/>
                <a:gd name="T77" fmla="*/ 348659481 h 1435"/>
                <a:gd name="T78" fmla="*/ 276084825 w 1097"/>
                <a:gd name="T79" fmla="*/ 336472530 h 1435"/>
                <a:gd name="T80" fmla="*/ 295235441 w 1097"/>
                <a:gd name="T81" fmla="*/ 336472530 h 1435"/>
                <a:gd name="T82" fmla="*/ 295235441 w 1097"/>
                <a:gd name="T83" fmla="*/ 348659481 h 1435"/>
                <a:gd name="T84" fmla="*/ 358538157 w 1097"/>
                <a:gd name="T85" fmla="*/ 394758359 h 1435"/>
                <a:gd name="T86" fmla="*/ 10107371 w 1097"/>
                <a:gd name="T87" fmla="*/ 535176172 h 1435"/>
                <a:gd name="T88" fmla="*/ 10107371 w 1097"/>
                <a:gd name="T89" fmla="*/ 535176172 h 1435"/>
                <a:gd name="T90" fmla="*/ 552702078 w 1097"/>
                <a:gd name="T91" fmla="*/ 545774059 h 1435"/>
                <a:gd name="T92" fmla="*/ 343111616 w 1097"/>
                <a:gd name="T93" fmla="*/ 125051278 h 1435"/>
                <a:gd name="T94" fmla="*/ 420245049 w 1097"/>
                <a:gd name="T95" fmla="*/ 31263001 h 1435"/>
                <a:gd name="T96" fmla="*/ 290979668 w 1097"/>
                <a:gd name="T97" fmla="*/ 30733071 h 1435"/>
                <a:gd name="T98" fmla="*/ 187780626 w 1097"/>
                <a:gd name="T99" fmla="*/ 64115067 h 1435"/>
                <a:gd name="T100" fmla="*/ 236188499 w 1097"/>
                <a:gd name="T101" fmla="*/ 120811832 h 1435"/>
                <a:gd name="T102" fmla="*/ 10107371 w 1097"/>
                <a:gd name="T103" fmla="*/ 535176172 h 14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097" h="1435">
                  <a:moveTo>
                    <a:pt x="742" y="209"/>
                  </a:moveTo>
                  <a:cubicBezTo>
                    <a:pt x="861" y="197"/>
                    <a:pt x="958" y="200"/>
                    <a:pt x="1058" y="264"/>
                  </a:cubicBezTo>
                  <a:cubicBezTo>
                    <a:pt x="1097" y="288"/>
                    <a:pt x="1065" y="329"/>
                    <a:pt x="1033" y="308"/>
                  </a:cubicBezTo>
                  <a:cubicBezTo>
                    <a:pt x="974" y="271"/>
                    <a:pt x="914" y="256"/>
                    <a:pt x="843" y="254"/>
                  </a:cubicBezTo>
                  <a:cubicBezTo>
                    <a:pt x="878" y="274"/>
                    <a:pt x="922" y="306"/>
                    <a:pt x="945" y="343"/>
                  </a:cubicBezTo>
                  <a:cubicBezTo>
                    <a:pt x="967" y="377"/>
                    <a:pt x="916" y="401"/>
                    <a:pt x="893" y="363"/>
                  </a:cubicBezTo>
                  <a:cubicBezTo>
                    <a:pt x="865" y="316"/>
                    <a:pt x="781" y="273"/>
                    <a:pt x="741" y="269"/>
                  </a:cubicBezTo>
                  <a:cubicBezTo>
                    <a:pt x="724" y="259"/>
                    <a:pt x="708" y="247"/>
                    <a:pt x="691" y="238"/>
                  </a:cubicBezTo>
                  <a:cubicBezTo>
                    <a:pt x="708" y="230"/>
                    <a:pt x="726" y="220"/>
                    <a:pt x="742" y="209"/>
                  </a:cubicBezTo>
                  <a:close/>
                  <a:moveTo>
                    <a:pt x="555" y="958"/>
                  </a:moveTo>
                  <a:lnTo>
                    <a:pt x="555" y="958"/>
                  </a:lnTo>
                  <a:cubicBezTo>
                    <a:pt x="568" y="955"/>
                    <a:pt x="578" y="950"/>
                    <a:pt x="585" y="943"/>
                  </a:cubicBezTo>
                  <a:cubicBezTo>
                    <a:pt x="591" y="936"/>
                    <a:pt x="594" y="928"/>
                    <a:pt x="594" y="919"/>
                  </a:cubicBezTo>
                  <a:cubicBezTo>
                    <a:pt x="594" y="912"/>
                    <a:pt x="592" y="905"/>
                    <a:pt x="586" y="898"/>
                  </a:cubicBezTo>
                  <a:cubicBezTo>
                    <a:pt x="581" y="892"/>
                    <a:pt x="570" y="886"/>
                    <a:pt x="555" y="881"/>
                  </a:cubicBezTo>
                  <a:lnTo>
                    <a:pt x="555" y="958"/>
                  </a:lnTo>
                  <a:close/>
                  <a:moveTo>
                    <a:pt x="519" y="721"/>
                  </a:moveTo>
                  <a:lnTo>
                    <a:pt x="519" y="721"/>
                  </a:lnTo>
                  <a:cubicBezTo>
                    <a:pt x="497" y="728"/>
                    <a:pt x="481" y="748"/>
                    <a:pt x="498" y="769"/>
                  </a:cubicBezTo>
                  <a:cubicBezTo>
                    <a:pt x="502" y="774"/>
                    <a:pt x="509" y="779"/>
                    <a:pt x="519" y="782"/>
                  </a:cubicBezTo>
                  <a:lnTo>
                    <a:pt x="519" y="721"/>
                  </a:lnTo>
                  <a:close/>
                  <a:moveTo>
                    <a:pt x="674" y="745"/>
                  </a:moveTo>
                  <a:lnTo>
                    <a:pt x="674" y="745"/>
                  </a:lnTo>
                  <a:lnTo>
                    <a:pt x="585" y="759"/>
                  </a:lnTo>
                  <a:cubicBezTo>
                    <a:pt x="577" y="740"/>
                    <a:pt x="573" y="732"/>
                    <a:pt x="555" y="722"/>
                  </a:cubicBezTo>
                  <a:lnTo>
                    <a:pt x="555" y="791"/>
                  </a:lnTo>
                  <a:cubicBezTo>
                    <a:pt x="604" y="804"/>
                    <a:pt x="636" y="818"/>
                    <a:pt x="653" y="833"/>
                  </a:cubicBezTo>
                  <a:cubicBezTo>
                    <a:pt x="706" y="880"/>
                    <a:pt x="690" y="962"/>
                    <a:pt x="633" y="999"/>
                  </a:cubicBezTo>
                  <a:cubicBezTo>
                    <a:pt x="611" y="1013"/>
                    <a:pt x="584" y="1019"/>
                    <a:pt x="555" y="1020"/>
                  </a:cubicBezTo>
                  <a:lnTo>
                    <a:pt x="555" y="1066"/>
                  </a:lnTo>
                  <a:lnTo>
                    <a:pt x="519" y="1066"/>
                  </a:lnTo>
                  <a:lnTo>
                    <a:pt x="519" y="1020"/>
                  </a:lnTo>
                  <a:cubicBezTo>
                    <a:pt x="447" y="1014"/>
                    <a:pt x="399" y="987"/>
                    <a:pt x="386" y="913"/>
                  </a:cubicBezTo>
                  <a:lnTo>
                    <a:pt x="484" y="902"/>
                  </a:lnTo>
                  <a:cubicBezTo>
                    <a:pt x="489" y="929"/>
                    <a:pt x="494" y="943"/>
                    <a:pt x="519" y="955"/>
                  </a:cubicBezTo>
                  <a:lnTo>
                    <a:pt x="519" y="870"/>
                  </a:lnTo>
                  <a:cubicBezTo>
                    <a:pt x="487" y="861"/>
                    <a:pt x="464" y="853"/>
                    <a:pt x="450" y="847"/>
                  </a:cubicBezTo>
                  <a:cubicBezTo>
                    <a:pt x="391" y="818"/>
                    <a:pt x="384" y="735"/>
                    <a:pt x="430" y="690"/>
                  </a:cubicBezTo>
                  <a:cubicBezTo>
                    <a:pt x="450" y="671"/>
                    <a:pt x="480" y="660"/>
                    <a:pt x="519" y="658"/>
                  </a:cubicBezTo>
                  <a:lnTo>
                    <a:pt x="519" y="635"/>
                  </a:lnTo>
                  <a:lnTo>
                    <a:pt x="555" y="635"/>
                  </a:lnTo>
                  <a:lnTo>
                    <a:pt x="555" y="658"/>
                  </a:lnTo>
                  <a:cubicBezTo>
                    <a:pt x="613" y="662"/>
                    <a:pt x="661" y="683"/>
                    <a:pt x="674" y="745"/>
                  </a:cubicBezTo>
                  <a:close/>
                  <a:moveTo>
                    <a:pt x="19" y="1010"/>
                  </a:moveTo>
                  <a:lnTo>
                    <a:pt x="19" y="1010"/>
                  </a:lnTo>
                  <a:cubicBezTo>
                    <a:pt x="47" y="1410"/>
                    <a:pt x="970" y="1435"/>
                    <a:pt x="1039" y="1030"/>
                  </a:cubicBezTo>
                  <a:cubicBezTo>
                    <a:pt x="1094" y="711"/>
                    <a:pt x="844" y="315"/>
                    <a:pt x="645" y="236"/>
                  </a:cubicBezTo>
                  <a:cubicBezTo>
                    <a:pt x="739" y="209"/>
                    <a:pt x="782" y="158"/>
                    <a:pt x="790" y="59"/>
                  </a:cubicBezTo>
                  <a:cubicBezTo>
                    <a:pt x="691" y="118"/>
                    <a:pt x="643" y="121"/>
                    <a:pt x="547" y="58"/>
                  </a:cubicBezTo>
                  <a:cubicBezTo>
                    <a:pt x="461" y="0"/>
                    <a:pt x="308" y="2"/>
                    <a:pt x="353" y="121"/>
                  </a:cubicBezTo>
                  <a:cubicBezTo>
                    <a:pt x="367" y="157"/>
                    <a:pt x="400" y="197"/>
                    <a:pt x="444" y="228"/>
                  </a:cubicBezTo>
                  <a:cubicBezTo>
                    <a:pt x="118" y="385"/>
                    <a:pt x="0" y="750"/>
                    <a:pt x="19" y="10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49"/>
            </a:p>
          </p:txBody>
        </p:sp>
      </p:grpSp>
    </p:spTree>
    <p:extLst>
      <p:ext uri="{BB962C8B-B14F-4D97-AF65-F5344CB8AC3E}">
        <p14:creationId xmlns:p14="http://schemas.microsoft.com/office/powerpoint/2010/main" val="2125717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45"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anim calcmode="lin" valueType="num">
                                      <p:cBhvr>
                                        <p:cTn id="11" dur="2000" fill="hold"/>
                                        <p:tgtEl>
                                          <p:spTgt spid="7"/>
                                        </p:tgtEl>
                                        <p:attrNameLst>
                                          <p:attrName>ppt_w</p:attrName>
                                        </p:attrNameLst>
                                      </p:cBhvr>
                                      <p:tavLst>
                                        <p:tav tm="0" fmla="#ppt_w*sin(2.5*pi*$)">
                                          <p:val>
                                            <p:fltVal val="0"/>
                                          </p:val>
                                        </p:tav>
                                        <p:tav tm="100000">
                                          <p:val>
                                            <p:fltVal val="1"/>
                                          </p:val>
                                        </p:tav>
                                      </p:tavLst>
                                    </p:anim>
                                    <p:anim calcmode="lin" valueType="num">
                                      <p:cBhvr>
                                        <p:cTn id="12" dur="20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2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250"/>
                                        <p:tgtEl>
                                          <p:spTgt spid="3"/>
                                        </p:tgtEl>
                                      </p:cBhvr>
                                    </p:animEffect>
                                    <p:anim calcmode="lin" valueType="num">
                                      <p:cBhvr>
                                        <p:cTn id="17" dur="250" fill="hold"/>
                                        <p:tgtEl>
                                          <p:spTgt spid="3"/>
                                        </p:tgtEl>
                                        <p:attrNameLst>
                                          <p:attrName>ppt_x</p:attrName>
                                        </p:attrNameLst>
                                      </p:cBhvr>
                                      <p:tavLst>
                                        <p:tav tm="0">
                                          <p:val>
                                            <p:strVal val="#ppt_x"/>
                                          </p:val>
                                        </p:tav>
                                        <p:tav tm="100000">
                                          <p:val>
                                            <p:strVal val="#ppt_x"/>
                                          </p:val>
                                        </p:tav>
                                      </p:tavLst>
                                    </p:anim>
                                    <p:anim calcmode="lin" valueType="num">
                                      <p:cBhvr>
                                        <p:cTn id="18" dur="25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250"/>
                            </p:stCondLst>
                            <p:childTnLst>
                              <p:par>
                                <p:cTn id="20" presetID="45"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anim calcmode="lin" valueType="num">
                                      <p:cBhvr>
                                        <p:cTn id="23" dur="2000" fill="hold"/>
                                        <p:tgtEl>
                                          <p:spTgt spid="11"/>
                                        </p:tgtEl>
                                        <p:attrNameLst>
                                          <p:attrName>ppt_w</p:attrName>
                                        </p:attrNameLst>
                                      </p:cBhvr>
                                      <p:tavLst>
                                        <p:tav tm="0" fmla="#ppt_w*sin(2.5*pi*$)">
                                          <p:val>
                                            <p:fltVal val="0"/>
                                          </p:val>
                                        </p:tav>
                                        <p:tav tm="100000">
                                          <p:val>
                                            <p:fltVal val="1"/>
                                          </p:val>
                                        </p:tav>
                                      </p:tavLst>
                                    </p:anim>
                                    <p:anim calcmode="lin" valueType="num">
                                      <p:cBhvr>
                                        <p:cTn id="24" dur="2000" fill="hold"/>
                                        <p:tgtEl>
                                          <p:spTgt spid="11"/>
                                        </p:tgtEl>
                                        <p:attrNameLst>
                                          <p:attrName>ppt_h</p:attrName>
                                        </p:attrNameLst>
                                      </p:cBhvr>
                                      <p:tavLst>
                                        <p:tav tm="0">
                                          <p:val>
                                            <p:strVal val="#ppt_h"/>
                                          </p:val>
                                        </p:tav>
                                        <p:tav tm="100000">
                                          <p:val>
                                            <p:strVal val="#ppt_h"/>
                                          </p:val>
                                        </p:tav>
                                      </p:tavLst>
                                    </p:anim>
                                  </p:childTnLst>
                                </p:cTn>
                              </p:par>
                            </p:childTnLst>
                          </p:cTn>
                        </p:par>
                        <p:par>
                          <p:cTn id="25" fill="hold">
                            <p:stCondLst>
                              <p:cond delay="4250"/>
                            </p:stCondLst>
                            <p:childTnLst>
                              <p:par>
                                <p:cTn id="26" presetID="42"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250"/>
                                        <p:tgtEl>
                                          <p:spTgt spid="5"/>
                                        </p:tgtEl>
                                      </p:cBhvr>
                                    </p:animEffect>
                                    <p:anim calcmode="lin" valueType="num">
                                      <p:cBhvr>
                                        <p:cTn id="29" dur="250" fill="hold"/>
                                        <p:tgtEl>
                                          <p:spTgt spid="5"/>
                                        </p:tgtEl>
                                        <p:attrNameLst>
                                          <p:attrName>ppt_x</p:attrName>
                                        </p:attrNameLst>
                                      </p:cBhvr>
                                      <p:tavLst>
                                        <p:tav tm="0">
                                          <p:val>
                                            <p:strVal val="#ppt_x"/>
                                          </p:val>
                                        </p:tav>
                                        <p:tav tm="100000">
                                          <p:val>
                                            <p:strVal val="#ppt_x"/>
                                          </p:val>
                                        </p:tav>
                                      </p:tavLst>
                                    </p:anim>
                                    <p:anim calcmode="lin" valueType="num">
                                      <p:cBhvr>
                                        <p:cTn id="30" dur="25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5" presetClass="entr" presetSubtype="0"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2000"/>
                                        <p:tgtEl>
                                          <p:spTgt spid="15"/>
                                        </p:tgtEl>
                                      </p:cBhvr>
                                    </p:animEffect>
                                    <p:anim calcmode="lin" valueType="num">
                                      <p:cBhvr>
                                        <p:cTn id="35" dur="2000" fill="hold"/>
                                        <p:tgtEl>
                                          <p:spTgt spid="15"/>
                                        </p:tgtEl>
                                        <p:attrNameLst>
                                          <p:attrName>ppt_w</p:attrName>
                                        </p:attrNameLst>
                                      </p:cBhvr>
                                      <p:tavLst>
                                        <p:tav tm="0" fmla="#ppt_w*sin(2.5*pi*$)">
                                          <p:val>
                                            <p:fltVal val="0"/>
                                          </p:val>
                                        </p:tav>
                                        <p:tav tm="100000">
                                          <p:val>
                                            <p:fltVal val="1"/>
                                          </p:val>
                                        </p:tav>
                                      </p:tavLst>
                                    </p:anim>
                                    <p:anim calcmode="lin" valueType="num">
                                      <p:cBhvr>
                                        <p:cTn id="36" dur="2000" fill="hold"/>
                                        <p:tgtEl>
                                          <p:spTgt spid="15"/>
                                        </p:tgtEl>
                                        <p:attrNameLst>
                                          <p:attrName>ppt_h</p:attrName>
                                        </p:attrNameLst>
                                      </p:cBhvr>
                                      <p:tavLst>
                                        <p:tav tm="0">
                                          <p:val>
                                            <p:strVal val="#ppt_h"/>
                                          </p:val>
                                        </p:tav>
                                        <p:tav tm="100000">
                                          <p:val>
                                            <p:strVal val="#ppt_h"/>
                                          </p:val>
                                        </p:tav>
                                      </p:tavLst>
                                    </p:anim>
                                  </p:childTnLst>
                                </p:cTn>
                              </p:par>
                            </p:childTnLst>
                          </p:cTn>
                        </p:par>
                        <p:par>
                          <p:cTn id="37" fill="hold">
                            <p:stCondLst>
                              <p:cond delay="6500"/>
                            </p:stCondLst>
                            <p:childTnLst>
                              <p:par>
                                <p:cTn id="38" presetID="42" presetClass="entr" presetSubtype="0"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250"/>
                                        <p:tgtEl>
                                          <p:spTgt spid="6"/>
                                        </p:tgtEl>
                                      </p:cBhvr>
                                    </p:animEffect>
                                    <p:anim calcmode="lin" valueType="num">
                                      <p:cBhvr>
                                        <p:cTn id="41" dur="250" fill="hold"/>
                                        <p:tgtEl>
                                          <p:spTgt spid="6"/>
                                        </p:tgtEl>
                                        <p:attrNameLst>
                                          <p:attrName>ppt_x</p:attrName>
                                        </p:attrNameLst>
                                      </p:cBhvr>
                                      <p:tavLst>
                                        <p:tav tm="0">
                                          <p:val>
                                            <p:strVal val="#ppt_x"/>
                                          </p:val>
                                        </p:tav>
                                        <p:tav tm="100000">
                                          <p:val>
                                            <p:strVal val="#ppt_x"/>
                                          </p:val>
                                        </p:tav>
                                      </p:tavLst>
                                    </p:anim>
                                    <p:anim calcmode="lin" valueType="num">
                                      <p:cBhvr>
                                        <p:cTn id="42" dur="2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793ADEA1-F136-DB6F-765A-C53DE1FD7BCE}"/>
              </a:ext>
            </a:extLst>
          </p:cNvPr>
          <p:cNvSpPr/>
          <p:nvPr/>
        </p:nvSpPr>
        <p:spPr>
          <a:xfrm>
            <a:off x="578531" y="1208736"/>
            <a:ext cx="7986938" cy="2762423"/>
          </a:xfrm>
          <a:prstGeom prst="rect">
            <a:avLst/>
          </a:prstGeom>
        </p:spPr>
        <p:txBody>
          <a:bodyPr wrap="square">
            <a:spAutoFit/>
          </a:bodyPr>
          <a:lstStyle/>
          <a:p>
            <a:pPr indent="458921" algn="just"/>
            <a:r>
              <a:rPr lang="zh-CN" altLang="en-US" sz="2399" dirty="0">
                <a:solidFill>
                  <a:schemeClr val="accent2"/>
                </a:solidFill>
                <a:latin typeface="方正大黑简体" panose="02000000000000000000" pitchFamily="65" charset="-122"/>
                <a:ea typeface="方正大黑简体" panose="02000000000000000000" pitchFamily="65" charset="-122"/>
              </a:rPr>
              <a:t>（二）共享经济的发展现状</a:t>
            </a:r>
            <a:endParaRPr lang="zh-CN" altLang="en-US" sz="1799" b="1" dirty="0">
              <a:solidFill>
                <a:schemeClr val="accent2"/>
              </a:solidFill>
              <a:latin typeface="+mj-lt"/>
              <a:ea typeface="黑体" panose="02010609060101010101" pitchFamily="49" charset="-122"/>
            </a:endParaRPr>
          </a:p>
          <a:p>
            <a:pPr indent="458921" algn="just">
              <a:lnSpc>
                <a:spcPct val="150000"/>
              </a:lnSpc>
              <a:spcBef>
                <a:spcPts val="750"/>
              </a:spcBef>
            </a:pPr>
            <a:r>
              <a:rPr lang="en-US" altLang="zh-CN" sz="1949" dirty="0">
                <a:solidFill>
                  <a:schemeClr val="accent2"/>
                </a:solidFill>
                <a:latin typeface="+mj-lt"/>
                <a:ea typeface="黑体" panose="02010609060101010101" pitchFamily="49" charset="-122"/>
              </a:rPr>
              <a:t>《</a:t>
            </a:r>
            <a:r>
              <a:rPr lang="zh-CN" altLang="en-US" sz="1949" dirty="0">
                <a:solidFill>
                  <a:schemeClr val="accent2"/>
                </a:solidFill>
                <a:latin typeface="+mj-lt"/>
                <a:ea typeface="黑体" panose="02010609060101010101" pitchFamily="49" charset="-122"/>
              </a:rPr>
              <a:t>中国共享经济发展报告（</a:t>
            </a:r>
            <a:r>
              <a:rPr lang="en-US" altLang="zh-CN" sz="1949" dirty="0">
                <a:solidFill>
                  <a:schemeClr val="accent2"/>
                </a:solidFill>
                <a:latin typeface="+mj-lt"/>
                <a:ea typeface="黑体" panose="02010609060101010101" pitchFamily="49" charset="-122"/>
              </a:rPr>
              <a:t>2021</a:t>
            </a:r>
            <a:r>
              <a:rPr lang="zh-CN" altLang="en-US" sz="1949" dirty="0">
                <a:solidFill>
                  <a:schemeClr val="accent2"/>
                </a:solidFill>
                <a:latin typeface="+mj-lt"/>
                <a:ea typeface="黑体" panose="02010609060101010101" pitchFamily="49" charset="-122"/>
              </a:rPr>
              <a:t>）</a:t>
            </a:r>
            <a:r>
              <a:rPr lang="en-US" altLang="zh-CN" sz="1949" dirty="0">
                <a:solidFill>
                  <a:schemeClr val="accent2"/>
                </a:solidFill>
                <a:latin typeface="+mj-lt"/>
                <a:ea typeface="黑体" panose="02010609060101010101" pitchFamily="49" charset="-122"/>
              </a:rPr>
              <a:t>》</a:t>
            </a:r>
            <a:r>
              <a:rPr lang="zh-CN" altLang="en-US" sz="1949" dirty="0">
                <a:solidFill>
                  <a:schemeClr val="accent2"/>
                </a:solidFill>
                <a:latin typeface="+mj-lt"/>
                <a:ea typeface="黑体" panose="02010609060101010101" pitchFamily="49" charset="-122"/>
              </a:rPr>
              <a:t>将共享经济分为知识技能、共享医疗、生产能力、生活服务、交通出行、共享办公、共享住宿等七大领域，其中生活服务、生产能力、知识技能等三个领域共享经济市场交易额位居前三。共享经济的新模式层出不穷，在供给端整合线下资源，在需求端不断为用户提供更优质的体验。</a:t>
            </a:r>
          </a:p>
        </p:txBody>
      </p:sp>
    </p:spTree>
    <p:extLst>
      <p:ext uri="{BB962C8B-B14F-4D97-AF65-F5344CB8AC3E}">
        <p14:creationId xmlns:p14="http://schemas.microsoft.com/office/powerpoint/2010/main" val="207891665"/>
      </p:ext>
    </p:extLst>
  </p:cSld>
  <p:clrMapOvr>
    <a:masterClrMapping/>
  </p:clrMapOvr>
  <p:transition spd="slow">
    <p:push dir="u"/>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5">
            <a:extLst>
              <a:ext uri="{FF2B5EF4-FFF2-40B4-BE49-F238E27FC236}">
                <a16:creationId xmlns:a16="http://schemas.microsoft.com/office/drawing/2014/main" id="{7DA46F98-7C50-F949-4958-3BC0FFE961F4}"/>
              </a:ext>
            </a:extLst>
          </p:cNvPr>
          <p:cNvSpPr txBox="1"/>
          <p:nvPr/>
        </p:nvSpPr>
        <p:spPr>
          <a:xfrm>
            <a:off x="1984512" y="2288289"/>
            <a:ext cx="2401212" cy="323037"/>
          </a:xfrm>
          <a:prstGeom prst="rect">
            <a:avLst/>
          </a:prstGeom>
          <a:noFill/>
        </p:spPr>
        <p:txBody>
          <a:bodyPr wrap="square" lIns="0" tIns="0" rIns="0" bIns="0" rtlCol="0" anchor="ctr" anchorCtr="0">
            <a:spAutoFit/>
          </a:bodyPr>
          <a:lstStyle/>
          <a:p>
            <a:pPr algn="just">
              <a:buClrTx/>
              <a:buSzTx/>
              <a:buFontTx/>
            </a:pPr>
            <a:r>
              <a:rPr lang="en-US" altLang="zh-CN" sz="2099" dirty="0">
                <a:solidFill>
                  <a:schemeClr val="accent2"/>
                </a:solidFill>
                <a:ea typeface="黑体" panose="02010609060101010101" pitchFamily="49" charset="-122"/>
                <a:cs typeface="+mn-ea"/>
                <a:sym typeface="Arial" panose="020B0604020202020204" pitchFamily="34" charset="0"/>
              </a:rPr>
              <a:t>B2C</a:t>
            </a:r>
            <a:r>
              <a:rPr lang="en-US" altLang="zh-CN" sz="2099" dirty="0">
                <a:solidFill>
                  <a:schemeClr val="accent2"/>
                </a:solidFill>
                <a:latin typeface="黑体" panose="02010609060101010101" pitchFamily="49" charset="-122"/>
                <a:ea typeface="黑体" panose="02010609060101010101" pitchFamily="49" charset="-122"/>
                <a:cs typeface="+mn-ea"/>
                <a:sym typeface="Arial" panose="020B0604020202020204" pitchFamily="34" charset="0"/>
              </a:rPr>
              <a:t> </a:t>
            </a:r>
            <a:r>
              <a:rPr lang="zh-CN" altLang="en-US" sz="2099" dirty="0">
                <a:solidFill>
                  <a:schemeClr val="accent2"/>
                </a:solidFill>
                <a:latin typeface="黑体" panose="02010609060101010101" pitchFamily="49" charset="-122"/>
                <a:ea typeface="黑体" panose="02010609060101010101" pitchFamily="49" charset="-122"/>
                <a:cs typeface="+mn-ea"/>
                <a:sym typeface="Arial" panose="020B0604020202020204" pitchFamily="34" charset="0"/>
              </a:rPr>
              <a:t>在线教育模式</a:t>
            </a:r>
          </a:p>
        </p:txBody>
      </p:sp>
      <p:sp>
        <p:nvSpPr>
          <p:cNvPr id="4" name="TextBox 36">
            <a:extLst>
              <a:ext uri="{FF2B5EF4-FFF2-40B4-BE49-F238E27FC236}">
                <a16:creationId xmlns:a16="http://schemas.microsoft.com/office/drawing/2014/main" id="{AFC56CC8-2222-618D-085C-CC45714CD508}"/>
              </a:ext>
            </a:extLst>
          </p:cNvPr>
          <p:cNvSpPr txBox="1"/>
          <p:nvPr/>
        </p:nvSpPr>
        <p:spPr>
          <a:xfrm>
            <a:off x="1984511" y="3438991"/>
            <a:ext cx="2185273" cy="323037"/>
          </a:xfrm>
          <a:prstGeom prst="rect">
            <a:avLst/>
          </a:prstGeom>
          <a:noFill/>
        </p:spPr>
        <p:txBody>
          <a:bodyPr wrap="square" lIns="0" tIns="0" rIns="0" bIns="0" rtlCol="0" anchor="ctr" anchorCtr="0">
            <a:spAutoFit/>
          </a:bodyPr>
          <a:lstStyle/>
          <a:p>
            <a:pPr algn="just">
              <a:buClrTx/>
              <a:buSzTx/>
              <a:buFontTx/>
            </a:pPr>
            <a:r>
              <a:rPr lang="en-US" altLang="zh-CN" sz="2099" dirty="0">
                <a:solidFill>
                  <a:schemeClr val="accent2"/>
                </a:solidFill>
                <a:ea typeface="黑体" panose="02010609060101010101" pitchFamily="49" charset="-122"/>
                <a:cs typeface="+mn-ea"/>
                <a:sym typeface="Arial" panose="020B0604020202020204" pitchFamily="34" charset="0"/>
              </a:rPr>
              <a:t>C2C</a:t>
            </a:r>
            <a:r>
              <a:rPr lang="zh-CN" altLang="en-US" sz="2099" dirty="0">
                <a:solidFill>
                  <a:schemeClr val="accent2"/>
                </a:solidFill>
                <a:latin typeface="黑体" panose="02010609060101010101" pitchFamily="49" charset="-122"/>
                <a:ea typeface="黑体" panose="02010609060101010101" pitchFamily="49" charset="-122"/>
                <a:cs typeface="+mn-ea"/>
                <a:sym typeface="Arial" panose="020B0604020202020204" pitchFamily="34" charset="0"/>
              </a:rPr>
              <a:t>在线教育模式</a:t>
            </a:r>
          </a:p>
        </p:txBody>
      </p:sp>
      <p:grpSp>
        <p:nvGrpSpPr>
          <p:cNvPr id="5" name="Group 43">
            <a:extLst>
              <a:ext uri="{FF2B5EF4-FFF2-40B4-BE49-F238E27FC236}">
                <a16:creationId xmlns:a16="http://schemas.microsoft.com/office/drawing/2014/main" id="{DFA88731-9C5A-62CB-DBA5-F619AB6754EB}"/>
              </a:ext>
            </a:extLst>
          </p:cNvPr>
          <p:cNvGrpSpPr/>
          <p:nvPr/>
        </p:nvGrpSpPr>
        <p:grpSpPr>
          <a:xfrm>
            <a:off x="1308315" y="2184692"/>
            <a:ext cx="545828" cy="530230"/>
            <a:chOff x="860271" y="1518068"/>
            <a:chExt cx="493370" cy="479245"/>
          </a:xfrm>
        </p:grpSpPr>
        <p:sp>
          <p:nvSpPr>
            <p:cNvPr id="6" name="Rounded Rectangle 44">
              <a:extLst>
                <a:ext uri="{FF2B5EF4-FFF2-40B4-BE49-F238E27FC236}">
                  <a16:creationId xmlns:a16="http://schemas.microsoft.com/office/drawing/2014/main" id="{6E543E94-7C04-C915-BCCF-030033DFDFA9}"/>
                </a:ext>
              </a:extLst>
            </p:cNvPr>
            <p:cNvSpPr/>
            <p:nvPr/>
          </p:nvSpPr>
          <p:spPr>
            <a:xfrm>
              <a:off x="860271" y="1518068"/>
              <a:ext cx="493370" cy="479245"/>
            </a:xfrm>
            <a:prstGeom prst="round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74"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6">
              <a:extLst>
                <a:ext uri="{FF2B5EF4-FFF2-40B4-BE49-F238E27FC236}">
                  <a16:creationId xmlns:a16="http://schemas.microsoft.com/office/drawing/2014/main" id="{541ACD1E-7DC6-7910-86A2-A082DEC8F85A}"/>
                </a:ext>
              </a:extLst>
            </p:cNvPr>
            <p:cNvSpPr>
              <a:spLocks noEditPoints="1"/>
            </p:cNvSpPr>
            <p:nvPr/>
          </p:nvSpPr>
          <p:spPr bwMode="auto">
            <a:xfrm>
              <a:off x="997419" y="1671965"/>
              <a:ext cx="219075" cy="171450"/>
            </a:xfrm>
            <a:custGeom>
              <a:avLst/>
              <a:gdLst/>
              <a:ahLst/>
              <a:cxnLst>
                <a:cxn ang="0">
                  <a:pos x="64" y="48"/>
                </a:cxn>
                <a:cxn ang="0">
                  <a:pos x="61" y="50"/>
                </a:cxn>
                <a:cxn ang="0">
                  <a:pos x="2" y="50"/>
                </a:cxn>
                <a:cxn ang="0">
                  <a:pos x="0" y="48"/>
                </a:cxn>
                <a:cxn ang="0">
                  <a:pos x="0" y="43"/>
                </a:cxn>
                <a:cxn ang="0">
                  <a:pos x="2" y="41"/>
                </a:cxn>
                <a:cxn ang="0">
                  <a:pos x="61" y="41"/>
                </a:cxn>
                <a:cxn ang="0">
                  <a:pos x="64" y="43"/>
                </a:cxn>
                <a:cxn ang="0">
                  <a:pos x="64" y="48"/>
                </a:cxn>
                <a:cxn ang="0">
                  <a:pos x="59" y="20"/>
                </a:cxn>
                <a:cxn ang="0">
                  <a:pos x="57" y="23"/>
                </a:cxn>
                <a:cxn ang="0">
                  <a:pos x="7" y="23"/>
                </a:cxn>
                <a:cxn ang="0">
                  <a:pos x="4" y="20"/>
                </a:cxn>
                <a:cxn ang="0">
                  <a:pos x="4" y="16"/>
                </a:cxn>
                <a:cxn ang="0">
                  <a:pos x="7" y="13"/>
                </a:cxn>
                <a:cxn ang="0">
                  <a:pos x="57" y="13"/>
                </a:cxn>
                <a:cxn ang="0">
                  <a:pos x="59" y="16"/>
                </a:cxn>
                <a:cxn ang="0">
                  <a:pos x="59" y="20"/>
                </a:cxn>
                <a:cxn ang="0">
                  <a:pos x="50" y="34"/>
                </a:cxn>
                <a:cxn ang="0">
                  <a:pos x="48" y="36"/>
                </a:cxn>
                <a:cxn ang="0">
                  <a:pos x="16" y="36"/>
                </a:cxn>
                <a:cxn ang="0">
                  <a:pos x="13" y="34"/>
                </a:cxn>
                <a:cxn ang="0">
                  <a:pos x="13" y="29"/>
                </a:cxn>
                <a:cxn ang="0">
                  <a:pos x="16" y="27"/>
                </a:cxn>
                <a:cxn ang="0">
                  <a:pos x="48" y="27"/>
                </a:cxn>
                <a:cxn ang="0">
                  <a:pos x="50" y="29"/>
                </a:cxn>
                <a:cxn ang="0">
                  <a:pos x="50" y="34"/>
                </a:cxn>
                <a:cxn ang="0">
                  <a:pos x="45" y="7"/>
                </a:cxn>
                <a:cxn ang="0">
                  <a:pos x="43" y="9"/>
                </a:cxn>
                <a:cxn ang="0">
                  <a:pos x="20" y="9"/>
                </a:cxn>
                <a:cxn ang="0">
                  <a:pos x="18" y="7"/>
                </a:cxn>
                <a:cxn ang="0">
                  <a:pos x="18" y="2"/>
                </a:cxn>
                <a:cxn ang="0">
                  <a:pos x="20" y="0"/>
                </a:cxn>
                <a:cxn ang="0">
                  <a:pos x="43" y="0"/>
                </a:cxn>
                <a:cxn ang="0">
                  <a:pos x="45" y="2"/>
                </a:cxn>
                <a:cxn ang="0">
                  <a:pos x="45" y="7"/>
                </a:cxn>
              </a:cxnLst>
              <a:rect l="0" t="0" r="r" b="b"/>
              <a:pathLst>
                <a:path w="64" h="50">
                  <a:moveTo>
                    <a:pt x="64" y="48"/>
                  </a:moveTo>
                  <a:cubicBezTo>
                    <a:pt x="64" y="49"/>
                    <a:pt x="63" y="50"/>
                    <a:pt x="61" y="50"/>
                  </a:cubicBezTo>
                  <a:cubicBezTo>
                    <a:pt x="2" y="50"/>
                    <a:pt x="2" y="50"/>
                    <a:pt x="2" y="50"/>
                  </a:cubicBezTo>
                  <a:cubicBezTo>
                    <a:pt x="1" y="50"/>
                    <a:pt x="0" y="49"/>
                    <a:pt x="0" y="48"/>
                  </a:cubicBezTo>
                  <a:cubicBezTo>
                    <a:pt x="0" y="43"/>
                    <a:pt x="0" y="43"/>
                    <a:pt x="0" y="43"/>
                  </a:cubicBezTo>
                  <a:cubicBezTo>
                    <a:pt x="0" y="42"/>
                    <a:pt x="1" y="41"/>
                    <a:pt x="2" y="41"/>
                  </a:cubicBezTo>
                  <a:cubicBezTo>
                    <a:pt x="61" y="41"/>
                    <a:pt x="61" y="41"/>
                    <a:pt x="61" y="41"/>
                  </a:cubicBezTo>
                  <a:cubicBezTo>
                    <a:pt x="63" y="41"/>
                    <a:pt x="64" y="42"/>
                    <a:pt x="64" y="43"/>
                  </a:cubicBezTo>
                  <a:lnTo>
                    <a:pt x="64" y="48"/>
                  </a:lnTo>
                  <a:close/>
                  <a:moveTo>
                    <a:pt x="59" y="20"/>
                  </a:moveTo>
                  <a:cubicBezTo>
                    <a:pt x="59" y="22"/>
                    <a:pt x="58" y="23"/>
                    <a:pt x="57" y="23"/>
                  </a:cubicBezTo>
                  <a:cubicBezTo>
                    <a:pt x="7" y="23"/>
                    <a:pt x="7" y="23"/>
                    <a:pt x="7" y="23"/>
                  </a:cubicBezTo>
                  <a:cubicBezTo>
                    <a:pt x="5" y="23"/>
                    <a:pt x="4" y="22"/>
                    <a:pt x="4" y="20"/>
                  </a:cubicBezTo>
                  <a:cubicBezTo>
                    <a:pt x="4" y="16"/>
                    <a:pt x="4" y="16"/>
                    <a:pt x="4" y="16"/>
                  </a:cubicBezTo>
                  <a:cubicBezTo>
                    <a:pt x="4" y="14"/>
                    <a:pt x="5" y="13"/>
                    <a:pt x="7" y="13"/>
                  </a:cubicBezTo>
                  <a:cubicBezTo>
                    <a:pt x="57" y="13"/>
                    <a:pt x="57" y="13"/>
                    <a:pt x="57" y="13"/>
                  </a:cubicBezTo>
                  <a:cubicBezTo>
                    <a:pt x="58" y="13"/>
                    <a:pt x="59" y="14"/>
                    <a:pt x="59" y="16"/>
                  </a:cubicBezTo>
                  <a:lnTo>
                    <a:pt x="59" y="20"/>
                  </a:lnTo>
                  <a:close/>
                  <a:moveTo>
                    <a:pt x="50" y="34"/>
                  </a:moveTo>
                  <a:cubicBezTo>
                    <a:pt x="50" y="35"/>
                    <a:pt x="49" y="36"/>
                    <a:pt x="48" y="36"/>
                  </a:cubicBezTo>
                  <a:cubicBezTo>
                    <a:pt x="16" y="36"/>
                    <a:pt x="16" y="36"/>
                    <a:pt x="16" y="36"/>
                  </a:cubicBezTo>
                  <a:cubicBezTo>
                    <a:pt x="15" y="36"/>
                    <a:pt x="13" y="35"/>
                    <a:pt x="13" y="34"/>
                  </a:cubicBezTo>
                  <a:cubicBezTo>
                    <a:pt x="13" y="29"/>
                    <a:pt x="13" y="29"/>
                    <a:pt x="13" y="29"/>
                  </a:cubicBezTo>
                  <a:cubicBezTo>
                    <a:pt x="13" y="28"/>
                    <a:pt x="15" y="27"/>
                    <a:pt x="16" y="27"/>
                  </a:cubicBezTo>
                  <a:cubicBezTo>
                    <a:pt x="48" y="27"/>
                    <a:pt x="48" y="27"/>
                    <a:pt x="48" y="27"/>
                  </a:cubicBezTo>
                  <a:cubicBezTo>
                    <a:pt x="49" y="27"/>
                    <a:pt x="50" y="28"/>
                    <a:pt x="50" y="29"/>
                  </a:cubicBezTo>
                  <a:lnTo>
                    <a:pt x="50" y="34"/>
                  </a:lnTo>
                  <a:close/>
                  <a:moveTo>
                    <a:pt x="45" y="7"/>
                  </a:moveTo>
                  <a:cubicBezTo>
                    <a:pt x="45" y="8"/>
                    <a:pt x="44" y="9"/>
                    <a:pt x="43" y="9"/>
                  </a:cubicBezTo>
                  <a:cubicBezTo>
                    <a:pt x="20" y="9"/>
                    <a:pt x="20" y="9"/>
                    <a:pt x="20" y="9"/>
                  </a:cubicBezTo>
                  <a:cubicBezTo>
                    <a:pt x="19" y="9"/>
                    <a:pt x="18" y="8"/>
                    <a:pt x="18" y="7"/>
                  </a:cubicBezTo>
                  <a:cubicBezTo>
                    <a:pt x="18" y="2"/>
                    <a:pt x="18" y="2"/>
                    <a:pt x="18" y="2"/>
                  </a:cubicBezTo>
                  <a:cubicBezTo>
                    <a:pt x="18" y="1"/>
                    <a:pt x="19" y="0"/>
                    <a:pt x="20" y="0"/>
                  </a:cubicBezTo>
                  <a:cubicBezTo>
                    <a:pt x="43" y="0"/>
                    <a:pt x="43" y="0"/>
                    <a:pt x="43" y="0"/>
                  </a:cubicBezTo>
                  <a:cubicBezTo>
                    <a:pt x="44" y="0"/>
                    <a:pt x="45" y="1"/>
                    <a:pt x="45" y="2"/>
                  </a:cubicBezTo>
                  <a:lnTo>
                    <a:pt x="45" y="7"/>
                  </a:lnTo>
                  <a:close/>
                </a:path>
              </a:pathLst>
            </a:custGeom>
            <a:solidFill>
              <a:srgbClr val="F8F8F8"/>
            </a:solidFill>
            <a:ln w="9525">
              <a:noFill/>
              <a:round/>
            </a:ln>
          </p:spPr>
          <p:txBody>
            <a:bodyPr vert="horz" wrap="square" lIns="83479" tIns="41740" rIns="83479" bIns="41740" numCol="1" anchor="t" anchorCtr="0" compatLnSpc="1"/>
            <a:lstStyle/>
            <a:p>
              <a:pPr>
                <a:lnSpc>
                  <a:spcPct val="120000"/>
                </a:lnSpc>
              </a:pPr>
              <a:endParaRPr lang="en-US" sz="1274"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46">
            <a:extLst>
              <a:ext uri="{FF2B5EF4-FFF2-40B4-BE49-F238E27FC236}">
                <a16:creationId xmlns:a16="http://schemas.microsoft.com/office/drawing/2014/main" id="{6B759B61-6226-06C0-A7A1-4E4F42625947}"/>
              </a:ext>
            </a:extLst>
          </p:cNvPr>
          <p:cNvGrpSpPr/>
          <p:nvPr/>
        </p:nvGrpSpPr>
        <p:grpSpPr>
          <a:xfrm>
            <a:off x="1308315" y="3335628"/>
            <a:ext cx="545828" cy="529763"/>
            <a:chOff x="840159" y="2185414"/>
            <a:chExt cx="493370" cy="479245"/>
          </a:xfrm>
        </p:grpSpPr>
        <p:sp>
          <p:nvSpPr>
            <p:cNvPr id="10" name="Rounded Rectangle 47">
              <a:extLst>
                <a:ext uri="{FF2B5EF4-FFF2-40B4-BE49-F238E27FC236}">
                  <a16:creationId xmlns:a16="http://schemas.microsoft.com/office/drawing/2014/main" id="{EA1FF8DE-895A-C799-6F27-3E1B6060D877}"/>
                </a:ext>
              </a:extLst>
            </p:cNvPr>
            <p:cNvSpPr/>
            <p:nvPr/>
          </p:nvSpPr>
          <p:spPr>
            <a:xfrm>
              <a:off x="840159" y="2185414"/>
              <a:ext cx="493370" cy="479245"/>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74"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00">
              <a:extLst>
                <a:ext uri="{FF2B5EF4-FFF2-40B4-BE49-F238E27FC236}">
                  <a16:creationId xmlns:a16="http://schemas.microsoft.com/office/drawing/2014/main" id="{1F8D71FE-2B57-B51D-FA3B-2905CC32C90F}"/>
                </a:ext>
              </a:extLst>
            </p:cNvPr>
            <p:cNvSpPr>
              <a:spLocks noEditPoints="1"/>
            </p:cNvSpPr>
            <p:nvPr/>
          </p:nvSpPr>
          <p:spPr bwMode="auto">
            <a:xfrm>
              <a:off x="971750" y="2314705"/>
              <a:ext cx="230188" cy="220663"/>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rgbClr val="F8F8F8"/>
            </a:solidFill>
            <a:ln w="9525">
              <a:noFill/>
              <a:round/>
            </a:ln>
          </p:spPr>
          <p:txBody>
            <a:bodyPr vert="horz" wrap="square" lIns="83479" tIns="41740" rIns="83479" bIns="41740" numCol="1" anchor="t" anchorCtr="0" compatLnSpc="1"/>
            <a:lstStyle/>
            <a:p>
              <a:pPr>
                <a:lnSpc>
                  <a:spcPct val="120000"/>
                </a:lnSpc>
              </a:pPr>
              <a:endParaRPr lang="en-US" sz="1274"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2" name="TextBox 35">
            <a:extLst>
              <a:ext uri="{FF2B5EF4-FFF2-40B4-BE49-F238E27FC236}">
                <a16:creationId xmlns:a16="http://schemas.microsoft.com/office/drawing/2014/main" id="{70461D44-D614-4CB0-E763-17C712661524}"/>
              </a:ext>
            </a:extLst>
          </p:cNvPr>
          <p:cNvSpPr txBox="1"/>
          <p:nvPr/>
        </p:nvSpPr>
        <p:spPr>
          <a:xfrm>
            <a:off x="5707678" y="2288289"/>
            <a:ext cx="2295035" cy="323037"/>
          </a:xfrm>
          <a:prstGeom prst="rect">
            <a:avLst/>
          </a:prstGeom>
          <a:noFill/>
        </p:spPr>
        <p:txBody>
          <a:bodyPr wrap="square" lIns="0" tIns="0" rIns="0" bIns="0" rtlCol="0" anchor="ctr" anchorCtr="0">
            <a:spAutoFit/>
          </a:bodyPr>
          <a:lstStyle/>
          <a:p>
            <a:pPr algn="just">
              <a:buClrTx/>
              <a:buSzTx/>
              <a:buFontTx/>
            </a:pPr>
            <a:r>
              <a:rPr lang="en-US" altLang="zh-CN" sz="2099" dirty="0">
                <a:solidFill>
                  <a:schemeClr val="accent2"/>
                </a:solidFill>
                <a:ea typeface="黑体" panose="02010609060101010101" pitchFamily="49" charset="-122"/>
                <a:cs typeface="+mn-ea"/>
                <a:sym typeface="Arial" panose="020B0604020202020204" pitchFamily="34" charset="0"/>
              </a:rPr>
              <a:t>O2O</a:t>
            </a:r>
            <a:r>
              <a:rPr lang="zh-CN" altLang="en-US" sz="2099" dirty="0">
                <a:solidFill>
                  <a:schemeClr val="accent2"/>
                </a:solidFill>
                <a:latin typeface="黑体" panose="02010609060101010101" pitchFamily="49" charset="-122"/>
                <a:ea typeface="黑体" panose="02010609060101010101" pitchFamily="49" charset="-122"/>
                <a:cs typeface="Times New Roman" panose="02020603050405020304" charset="0"/>
                <a:sym typeface="Arial" panose="020B0604020202020204" pitchFamily="34" charset="0"/>
              </a:rPr>
              <a:t>在线教育模式</a:t>
            </a:r>
          </a:p>
        </p:txBody>
      </p:sp>
      <p:grpSp>
        <p:nvGrpSpPr>
          <p:cNvPr id="13" name="Group 43">
            <a:extLst>
              <a:ext uri="{FF2B5EF4-FFF2-40B4-BE49-F238E27FC236}">
                <a16:creationId xmlns:a16="http://schemas.microsoft.com/office/drawing/2014/main" id="{0CB62041-E3B6-7682-290C-8C190D0EE016}"/>
              </a:ext>
            </a:extLst>
          </p:cNvPr>
          <p:cNvGrpSpPr/>
          <p:nvPr/>
        </p:nvGrpSpPr>
        <p:grpSpPr>
          <a:xfrm>
            <a:off x="5014337" y="2184692"/>
            <a:ext cx="545828" cy="530230"/>
            <a:chOff x="860271" y="1518068"/>
            <a:chExt cx="493370" cy="479245"/>
          </a:xfrm>
        </p:grpSpPr>
        <p:sp>
          <p:nvSpPr>
            <p:cNvPr id="14" name="Rounded Rectangle 44">
              <a:extLst>
                <a:ext uri="{FF2B5EF4-FFF2-40B4-BE49-F238E27FC236}">
                  <a16:creationId xmlns:a16="http://schemas.microsoft.com/office/drawing/2014/main" id="{08BC0A75-0CFC-2E4D-2DD0-9C1D86614825}"/>
                </a:ext>
              </a:extLst>
            </p:cNvPr>
            <p:cNvSpPr/>
            <p:nvPr/>
          </p:nvSpPr>
          <p:spPr>
            <a:xfrm>
              <a:off x="860271" y="1518068"/>
              <a:ext cx="493370" cy="479245"/>
            </a:xfrm>
            <a:prstGeom prst="round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74"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6">
              <a:extLst>
                <a:ext uri="{FF2B5EF4-FFF2-40B4-BE49-F238E27FC236}">
                  <a16:creationId xmlns:a16="http://schemas.microsoft.com/office/drawing/2014/main" id="{DE0B263A-4941-B38A-C460-8D247B918B7D}"/>
                </a:ext>
              </a:extLst>
            </p:cNvPr>
            <p:cNvSpPr>
              <a:spLocks noEditPoints="1"/>
            </p:cNvSpPr>
            <p:nvPr/>
          </p:nvSpPr>
          <p:spPr bwMode="auto">
            <a:xfrm>
              <a:off x="997419" y="1671965"/>
              <a:ext cx="219075" cy="171450"/>
            </a:xfrm>
            <a:custGeom>
              <a:avLst/>
              <a:gdLst/>
              <a:ahLst/>
              <a:cxnLst>
                <a:cxn ang="0">
                  <a:pos x="64" y="48"/>
                </a:cxn>
                <a:cxn ang="0">
                  <a:pos x="61" y="50"/>
                </a:cxn>
                <a:cxn ang="0">
                  <a:pos x="2" y="50"/>
                </a:cxn>
                <a:cxn ang="0">
                  <a:pos x="0" y="48"/>
                </a:cxn>
                <a:cxn ang="0">
                  <a:pos x="0" y="43"/>
                </a:cxn>
                <a:cxn ang="0">
                  <a:pos x="2" y="41"/>
                </a:cxn>
                <a:cxn ang="0">
                  <a:pos x="61" y="41"/>
                </a:cxn>
                <a:cxn ang="0">
                  <a:pos x="64" y="43"/>
                </a:cxn>
                <a:cxn ang="0">
                  <a:pos x="64" y="48"/>
                </a:cxn>
                <a:cxn ang="0">
                  <a:pos x="59" y="20"/>
                </a:cxn>
                <a:cxn ang="0">
                  <a:pos x="57" y="23"/>
                </a:cxn>
                <a:cxn ang="0">
                  <a:pos x="7" y="23"/>
                </a:cxn>
                <a:cxn ang="0">
                  <a:pos x="4" y="20"/>
                </a:cxn>
                <a:cxn ang="0">
                  <a:pos x="4" y="16"/>
                </a:cxn>
                <a:cxn ang="0">
                  <a:pos x="7" y="13"/>
                </a:cxn>
                <a:cxn ang="0">
                  <a:pos x="57" y="13"/>
                </a:cxn>
                <a:cxn ang="0">
                  <a:pos x="59" y="16"/>
                </a:cxn>
                <a:cxn ang="0">
                  <a:pos x="59" y="20"/>
                </a:cxn>
                <a:cxn ang="0">
                  <a:pos x="50" y="34"/>
                </a:cxn>
                <a:cxn ang="0">
                  <a:pos x="48" y="36"/>
                </a:cxn>
                <a:cxn ang="0">
                  <a:pos x="16" y="36"/>
                </a:cxn>
                <a:cxn ang="0">
                  <a:pos x="13" y="34"/>
                </a:cxn>
                <a:cxn ang="0">
                  <a:pos x="13" y="29"/>
                </a:cxn>
                <a:cxn ang="0">
                  <a:pos x="16" y="27"/>
                </a:cxn>
                <a:cxn ang="0">
                  <a:pos x="48" y="27"/>
                </a:cxn>
                <a:cxn ang="0">
                  <a:pos x="50" y="29"/>
                </a:cxn>
                <a:cxn ang="0">
                  <a:pos x="50" y="34"/>
                </a:cxn>
                <a:cxn ang="0">
                  <a:pos x="45" y="7"/>
                </a:cxn>
                <a:cxn ang="0">
                  <a:pos x="43" y="9"/>
                </a:cxn>
                <a:cxn ang="0">
                  <a:pos x="20" y="9"/>
                </a:cxn>
                <a:cxn ang="0">
                  <a:pos x="18" y="7"/>
                </a:cxn>
                <a:cxn ang="0">
                  <a:pos x="18" y="2"/>
                </a:cxn>
                <a:cxn ang="0">
                  <a:pos x="20" y="0"/>
                </a:cxn>
                <a:cxn ang="0">
                  <a:pos x="43" y="0"/>
                </a:cxn>
                <a:cxn ang="0">
                  <a:pos x="45" y="2"/>
                </a:cxn>
                <a:cxn ang="0">
                  <a:pos x="45" y="7"/>
                </a:cxn>
              </a:cxnLst>
              <a:rect l="0" t="0" r="r" b="b"/>
              <a:pathLst>
                <a:path w="64" h="50">
                  <a:moveTo>
                    <a:pt x="64" y="48"/>
                  </a:moveTo>
                  <a:cubicBezTo>
                    <a:pt x="64" y="49"/>
                    <a:pt x="63" y="50"/>
                    <a:pt x="61" y="50"/>
                  </a:cubicBezTo>
                  <a:cubicBezTo>
                    <a:pt x="2" y="50"/>
                    <a:pt x="2" y="50"/>
                    <a:pt x="2" y="50"/>
                  </a:cubicBezTo>
                  <a:cubicBezTo>
                    <a:pt x="1" y="50"/>
                    <a:pt x="0" y="49"/>
                    <a:pt x="0" y="48"/>
                  </a:cubicBezTo>
                  <a:cubicBezTo>
                    <a:pt x="0" y="43"/>
                    <a:pt x="0" y="43"/>
                    <a:pt x="0" y="43"/>
                  </a:cubicBezTo>
                  <a:cubicBezTo>
                    <a:pt x="0" y="42"/>
                    <a:pt x="1" y="41"/>
                    <a:pt x="2" y="41"/>
                  </a:cubicBezTo>
                  <a:cubicBezTo>
                    <a:pt x="61" y="41"/>
                    <a:pt x="61" y="41"/>
                    <a:pt x="61" y="41"/>
                  </a:cubicBezTo>
                  <a:cubicBezTo>
                    <a:pt x="63" y="41"/>
                    <a:pt x="64" y="42"/>
                    <a:pt x="64" y="43"/>
                  </a:cubicBezTo>
                  <a:lnTo>
                    <a:pt x="64" y="48"/>
                  </a:lnTo>
                  <a:close/>
                  <a:moveTo>
                    <a:pt x="59" y="20"/>
                  </a:moveTo>
                  <a:cubicBezTo>
                    <a:pt x="59" y="22"/>
                    <a:pt x="58" y="23"/>
                    <a:pt x="57" y="23"/>
                  </a:cubicBezTo>
                  <a:cubicBezTo>
                    <a:pt x="7" y="23"/>
                    <a:pt x="7" y="23"/>
                    <a:pt x="7" y="23"/>
                  </a:cubicBezTo>
                  <a:cubicBezTo>
                    <a:pt x="5" y="23"/>
                    <a:pt x="4" y="22"/>
                    <a:pt x="4" y="20"/>
                  </a:cubicBezTo>
                  <a:cubicBezTo>
                    <a:pt x="4" y="16"/>
                    <a:pt x="4" y="16"/>
                    <a:pt x="4" y="16"/>
                  </a:cubicBezTo>
                  <a:cubicBezTo>
                    <a:pt x="4" y="14"/>
                    <a:pt x="5" y="13"/>
                    <a:pt x="7" y="13"/>
                  </a:cubicBezTo>
                  <a:cubicBezTo>
                    <a:pt x="57" y="13"/>
                    <a:pt x="57" y="13"/>
                    <a:pt x="57" y="13"/>
                  </a:cubicBezTo>
                  <a:cubicBezTo>
                    <a:pt x="58" y="13"/>
                    <a:pt x="59" y="14"/>
                    <a:pt x="59" y="16"/>
                  </a:cubicBezTo>
                  <a:lnTo>
                    <a:pt x="59" y="20"/>
                  </a:lnTo>
                  <a:close/>
                  <a:moveTo>
                    <a:pt x="50" y="34"/>
                  </a:moveTo>
                  <a:cubicBezTo>
                    <a:pt x="50" y="35"/>
                    <a:pt x="49" y="36"/>
                    <a:pt x="48" y="36"/>
                  </a:cubicBezTo>
                  <a:cubicBezTo>
                    <a:pt x="16" y="36"/>
                    <a:pt x="16" y="36"/>
                    <a:pt x="16" y="36"/>
                  </a:cubicBezTo>
                  <a:cubicBezTo>
                    <a:pt x="15" y="36"/>
                    <a:pt x="13" y="35"/>
                    <a:pt x="13" y="34"/>
                  </a:cubicBezTo>
                  <a:cubicBezTo>
                    <a:pt x="13" y="29"/>
                    <a:pt x="13" y="29"/>
                    <a:pt x="13" y="29"/>
                  </a:cubicBezTo>
                  <a:cubicBezTo>
                    <a:pt x="13" y="28"/>
                    <a:pt x="15" y="27"/>
                    <a:pt x="16" y="27"/>
                  </a:cubicBezTo>
                  <a:cubicBezTo>
                    <a:pt x="48" y="27"/>
                    <a:pt x="48" y="27"/>
                    <a:pt x="48" y="27"/>
                  </a:cubicBezTo>
                  <a:cubicBezTo>
                    <a:pt x="49" y="27"/>
                    <a:pt x="50" y="28"/>
                    <a:pt x="50" y="29"/>
                  </a:cubicBezTo>
                  <a:lnTo>
                    <a:pt x="50" y="34"/>
                  </a:lnTo>
                  <a:close/>
                  <a:moveTo>
                    <a:pt x="45" y="7"/>
                  </a:moveTo>
                  <a:cubicBezTo>
                    <a:pt x="45" y="8"/>
                    <a:pt x="44" y="9"/>
                    <a:pt x="43" y="9"/>
                  </a:cubicBezTo>
                  <a:cubicBezTo>
                    <a:pt x="20" y="9"/>
                    <a:pt x="20" y="9"/>
                    <a:pt x="20" y="9"/>
                  </a:cubicBezTo>
                  <a:cubicBezTo>
                    <a:pt x="19" y="9"/>
                    <a:pt x="18" y="8"/>
                    <a:pt x="18" y="7"/>
                  </a:cubicBezTo>
                  <a:cubicBezTo>
                    <a:pt x="18" y="2"/>
                    <a:pt x="18" y="2"/>
                    <a:pt x="18" y="2"/>
                  </a:cubicBezTo>
                  <a:cubicBezTo>
                    <a:pt x="18" y="1"/>
                    <a:pt x="19" y="0"/>
                    <a:pt x="20" y="0"/>
                  </a:cubicBezTo>
                  <a:cubicBezTo>
                    <a:pt x="43" y="0"/>
                    <a:pt x="43" y="0"/>
                    <a:pt x="43" y="0"/>
                  </a:cubicBezTo>
                  <a:cubicBezTo>
                    <a:pt x="44" y="0"/>
                    <a:pt x="45" y="1"/>
                    <a:pt x="45" y="2"/>
                  </a:cubicBezTo>
                  <a:lnTo>
                    <a:pt x="45" y="7"/>
                  </a:lnTo>
                  <a:close/>
                </a:path>
              </a:pathLst>
            </a:custGeom>
            <a:solidFill>
              <a:srgbClr val="F8F8F8"/>
            </a:solidFill>
            <a:ln w="9525">
              <a:noFill/>
              <a:round/>
            </a:ln>
          </p:spPr>
          <p:txBody>
            <a:bodyPr vert="horz" wrap="square" lIns="83479" tIns="41740" rIns="83479" bIns="41740" numCol="1" anchor="t" anchorCtr="0" compatLnSpc="1"/>
            <a:lstStyle/>
            <a:p>
              <a:pPr>
                <a:lnSpc>
                  <a:spcPct val="120000"/>
                </a:lnSpc>
              </a:pPr>
              <a:endParaRPr lang="en-US" sz="1274"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6" name="TextBox 36">
            <a:extLst>
              <a:ext uri="{FF2B5EF4-FFF2-40B4-BE49-F238E27FC236}">
                <a16:creationId xmlns:a16="http://schemas.microsoft.com/office/drawing/2014/main" id="{F26D4909-C2A4-4D0C-4E6B-59F63F61C727}"/>
              </a:ext>
            </a:extLst>
          </p:cNvPr>
          <p:cNvSpPr txBox="1"/>
          <p:nvPr/>
        </p:nvSpPr>
        <p:spPr>
          <a:xfrm>
            <a:off x="5707678" y="3438991"/>
            <a:ext cx="2133080" cy="323037"/>
          </a:xfrm>
          <a:prstGeom prst="rect">
            <a:avLst/>
          </a:prstGeom>
          <a:noFill/>
        </p:spPr>
        <p:txBody>
          <a:bodyPr wrap="square" lIns="0" tIns="0" rIns="0" bIns="0" rtlCol="0" anchor="ctr" anchorCtr="0">
            <a:spAutoFit/>
          </a:bodyPr>
          <a:lstStyle/>
          <a:p>
            <a:pPr algn="just">
              <a:buClrTx/>
              <a:buSzTx/>
              <a:buFontTx/>
            </a:pPr>
            <a:r>
              <a:rPr lang="en-US" altLang="zh-CN" sz="2099" dirty="0">
                <a:solidFill>
                  <a:schemeClr val="accent2"/>
                </a:solidFill>
                <a:ea typeface="黑体" panose="02010609060101010101" pitchFamily="49" charset="-122"/>
                <a:cs typeface="+mn-ea"/>
                <a:sym typeface="Arial" panose="020B0604020202020204" pitchFamily="34" charset="0"/>
              </a:rPr>
              <a:t>B2B</a:t>
            </a:r>
            <a:r>
              <a:rPr lang="zh-CN" altLang="en-US" sz="2099" dirty="0">
                <a:solidFill>
                  <a:schemeClr val="accent2"/>
                </a:solidFill>
                <a:latin typeface="黑体" panose="02010609060101010101" pitchFamily="49" charset="-122"/>
                <a:ea typeface="黑体" panose="02010609060101010101" pitchFamily="49" charset="-122"/>
                <a:cs typeface="+mn-ea"/>
                <a:sym typeface="Arial" panose="020B0604020202020204" pitchFamily="34" charset="0"/>
              </a:rPr>
              <a:t>在线教育模式</a:t>
            </a:r>
          </a:p>
        </p:txBody>
      </p:sp>
      <p:grpSp>
        <p:nvGrpSpPr>
          <p:cNvPr id="17" name="Group 46">
            <a:extLst>
              <a:ext uri="{FF2B5EF4-FFF2-40B4-BE49-F238E27FC236}">
                <a16:creationId xmlns:a16="http://schemas.microsoft.com/office/drawing/2014/main" id="{B55355EE-433D-B41F-405E-9FC388B18F89}"/>
              </a:ext>
            </a:extLst>
          </p:cNvPr>
          <p:cNvGrpSpPr/>
          <p:nvPr/>
        </p:nvGrpSpPr>
        <p:grpSpPr>
          <a:xfrm>
            <a:off x="5014337" y="3335628"/>
            <a:ext cx="545828" cy="529763"/>
            <a:chOff x="840159" y="2185414"/>
            <a:chExt cx="493370" cy="479245"/>
          </a:xfrm>
        </p:grpSpPr>
        <p:sp>
          <p:nvSpPr>
            <p:cNvPr id="18" name="Rounded Rectangle 47">
              <a:extLst>
                <a:ext uri="{FF2B5EF4-FFF2-40B4-BE49-F238E27FC236}">
                  <a16:creationId xmlns:a16="http://schemas.microsoft.com/office/drawing/2014/main" id="{2794C639-880C-5AAA-76CB-50E9C80666E0}"/>
                </a:ext>
              </a:extLst>
            </p:cNvPr>
            <p:cNvSpPr/>
            <p:nvPr/>
          </p:nvSpPr>
          <p:spPr>
            <a:xfrm>
              <a:off x="840159" y="2185414"/>
              <a:ext cx="493370" cy="479245"/>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74"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00">
              <a:extLst>
                <a:ext uri="{FF2B5EF4-FFF2-40B4-BE49-F238E27FC236}">
                  <a16:creationId xmlns:a16="http://schemas.microsoft.com/office/drawing/2014/main" id="{8F30B6DA-DEFB-B293-A305-DFE5D3E547B7}"/>
                </a:ext>
              </a:extLst>
            </p:cNvPr>
            <p:cNvSpPr>
              <a:spLocks noEditPoints="1"/>
            </p:cNvSpPr>
            <p:nvPr/>
          </p:nvSpPr>
          <p:spPr bwMode="auto">
            <a:xfrm>
              <a:off x="971750" y="2314705"/>
              <a:ext cx="230188" cy="220663"/>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rgbClr val="F8F8F8"/>
            </a:solidFill>
            <a:ln w="9525">
              <a:noFill/>
              <a:round/>
            </a:ln>
          </p:spPr>
          <p:txBody>
            <a:bodyPr vert="horz" wrap="square" lIns="83479" tIns="41740" rIns="83479" bIns="41740" numCol="1" anchor="t" anchorCtr="0" compatLnSpc="1"/>
            <a:lstStyle/>
            <a:p>
              <a:pPr>
                <a:lnSpc>
                  <a:spcPct val="120000"/>
                </a:lnSpc>
              </a:pPr>
              <a:endParaRPr lang="en-US" sz="1274"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0" name="矩形 19">
            <a:extLst>
              <a:ext uri="{FF2B5EF4-FFF2-40B4-BE49-F238E27FC236}">
                <a16:creationId xmlns:a16="http://schemas.microsoft.com/office/drawing/2014/main" id="{EF33F784-B989-67E7-677D-4136403C3F96}"/>
              </a:ext>
            </a:extLst>
          </p:cNvPr>
          <p:cNvSpPr/>
          <p:nvPr/>
        </p:nvSpPr>
        <p:spPr>
          <a:xfrm>
            <a:off x="735091" y="1218344"/>
            <a:ext cx="2765780" cy="507703"/>
          </a:xfrm>
          <a:prstGeom prst="rect">
            <a:avLst/>
          </a:prstGeom>
        </p:spPr>
        <p:txBody>
          <a:bodyPr wrap="square">
            <a:spAutoFit/>
          </a:bodyPr>
          <a:lstStyle/>
          <a:p>
            <a:r>
              <a:rPr lang="zh-CN" altLang="en-US" sz="2699" dirty="0">
                <a:solidFill>
                  <a:schemeClr val="accent2"/>
                </a:solidFill>
                <a:latin typeface="方正大黑简体" panose="03000509000000000000" pitchFamily="65" charset="-122"/>
                <a:ea typeface="方正大黑简体" panose="03000509000000000000" pitchFamily="65" charset="-122"/>
                <a:cs typeface="Times New Roman" panose="02020603050405020304" charset="0"/>
              </a:rPr>
              <a:t>四、在线教育</a:t>
            </a:r>
          </a:p>
        </p:txBody>
      </p:sp>
    </p:spTree>
    <p:extLst>
      <p:ext uri="{BB962C8B-B14F-4D97-AF65-F5344CB8AC3E}">
        <p14:creationId xmlns:p14="http://schemas.microsoft.com/office/powerpoint/2010/main" val="19838124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accel="50000" decel="5000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1000" fill="hold"/>
                                        <p:tgtEl>
                                          <p:spTgt spid="3"/>
                                        </p:tgtEl>
                                        <p:attrNameLst>
                                          <p:attrName>ppt_x</p:attrName>
                                        </p:attrNameLst>
                                      </p:cBhvr>
                                      <p:tavLst>
                                        <p:tav tm="0">
                                          <p:val>
                                            <p:strVal val="#ppt_x"/>
                                          </p:val>
                                        </p:tav>
                                        <p:tav tm="100000">
                                          <p:val>
                                            <p:strVal val="#ppt_x"/>
                                          </p:val>
                                        </p:tav>
                                      </p:tavLst>
                                    </p:anim>
                                    <p:anim calcmode="lin" valueType="num">
                                      <p:cBhvr additive="base">
                                        <p:cTn id="17" dur="10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2" presetClass="entr" presetSubtype="4" accel="50000" decel="5000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1000" fill="hold"/>
                                        <p:tgtEl>
                                          <p:spTgt spid="4"/>
                                        </p:tgtEl>
                                        <p:attrNameLst>
                                          <p:attrName>ppt_x</p:attrName>
                                        </p:attrNameLst>
                                      </p:cBhvr>
                                      <p:tavLst>
                                        <p:tav tm="0">
                                          <p:val>
                                            <p:strVal val="#ppt_x"/>
                                          </p:val>
                                        </p:tav>
                                        <p:tav tm="100000">
                                          <p:val>
                                            <p:strVal val="#ppt_x"/>
                                          </p:val>
                                        </p:tav>
                                      </p:tavLst>
                                    </p:anim>
                                    <p:anim calcmode="lin" valueType="num">
                                      <p:cBhvr additive="base">
                                        <p:cTn id="27" dur="1000" fill="hold"/>
                                        <p:tgtEl>
                                          <p:spTgt spid="4"/>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par>
                                <p:cTn id="34" presetID="2" presetClass="entr" presetSubtype="4" accel="50000" decel="5000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par>
                                <p:cTn id="44" presetID="2" presetClass="entr" presetSubtype="4" accel="50000" decel="5000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1000" fill="hold"/>
                                        <p:tgtEl>
                                          <p:spTgt spid="16"/>
                                        </p:tgtEl>
                                        <p:attrNameLst>
                                          <p:attrName>ppt_x</p:attrName>
                                        </p:attrNameLst>
                                      </p:cBhvr>
                                      <p:tavLst>
                                        <p:tav tm="0">
                                          <p:val>
                                            <p:strVal val="#ppt_x"/>
                                          </p:val>
                                        </p:tav>
                                        <p:tav tm="100000">
                                          <p:val>
                                            <p:strVal val="#ppt_x"/>
                                          </p:val>
                                        </p:tav>
                                      </p:tavLst>
                                    </p:anim>
                                    <p:anim calcmode="lin" valueType="num">
                                      <p:cBhvr additive="base">
                                        <p:cTn id="47"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2" grpId="0"/>
      <p:bldP spid="16" grpId="0"/>
      <p:bldP spid="20"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5">
            <a:extLst>
              <a:ext uri="{FF2B5EF4-FFF2-40B4-BE49-F238E27FC236}">
                <a16:creationId xmlns:a16="http://schemas.microsoft.com/office/drawing/2014/main" id="{61469BA4-7D19-3935-C98B-3F4D80CA7B4D}"/>
              </a:ext>
            </a:extLst>
          </p:cNvPr>
          <p:cNvSpPr txBox="1"/>
          <p:nvPr/>
        </p:nvSpPr>
        <p:spPr>
          <a:xfrm>
            <a:off x="5248601" y="1977633"/>
            <a:ext cx="3242184" cy="331116"/>
          </a:xfrm>
          <a:prstGeom prst="rect">
            <a:avLst/>
          </a:prstGeom>
          <a:noFill/>
        </p:spPr>
        <p:txBody>
          <a:bodyPr wrap="square" lIns="0" tIns="0" rIns="0" bIns="0" rtlCol="0" anchor="t" anchorCtr="0">
            <a:spAutoFit/>
          </a:bodyPr>
          <a:lstStyle/>
          <a:p>
            <a:pPr algn="just">
              <a:lnSpc>
                <a:spcPct val="120000"/>
              </a:lnSpc>
              <a:buClrTx/>
              <a:buSzTx/>
              <a:buFontTx/>
            </a:pPr>
            <a:r>
              <a:rPr lang="zh-CN" altLang="en-US" sz="1949" dirty="0">
                <a:solidFill>
                  <a:schemeClr val="accent2"/>
                </a:solidFill>
                <a:latin typeface="+mj-lt"/>
                <a:ea typeface="黑体" panose="02010609060101010101" pitchFamily="49" charset="-122"/>
                <a:cs typeface="+mn-ea"/>
                <a:sym typeface="Arial" panose="020B0604020202020204" pitchFamily="34" charset="0"/>
              </a:rPr>
              <a:t>围绕“疾病”来提供健康服务</a:t>
            </a:r>
          </a:p>
        </p:txBody>
      </p:sp>
      <p:sp>
        <p:nvSpPr>
          <p:cNvPr id="3" name="TextBox 36">
            <a:extLst>
              <a:ext uri="{FF2B5EF4-FFF2-40B4-BE49-F238E27FC236}">
                <a16:creationId xmlns:a16="http://schemas.microsoft.com/office/drawing/2014/main" id="{0158462B-EC06-E825-14F3-CAFBBD1CF1D5}"/>
              </a:ext>
            </a:extLst>
          </p:cNvPr>
          <p:cNvSpPr txBox="1"/>
          <p:nvPr/>
        </p:nvSpPr>
        <p:spPr>
          <a:xfrm>
            <a:off x="5248601" y="2934857"/>
            <a:ext cx="3242184" cy="331116"/>
          </a:xfrm>
          <a:prstGeom prst="rect">
            <a:avLst/>
          </a:prstGeom>
          <a:noFill/>
        </p:spPr>
        <p:txBody>
          <a:bodyPr wrap="square" lIns="0" tIns="0" rIns="0" bIns="0" rtlCol="0" anchor="t" anchorCtr="0">
            <a:spAutoFit/>
          </a:bodyPr>
          <a:lstStyle/>
          <a:p>
            <a:pPr algn="just">
              <a:lnSpc>
                <a:spcPct val="120000"/>
              </a:lnSpc>
              <a:buClrTx/>
              <a:buSzTx/>
              <a:buFontTx/>
            </a:pPr>
            <a:r>
              <a:rPr lang="zh-CN" altLang="en-US" sz="1949" dirty="0">
                <a:solidFill>
                  <a:schemeClr val="accent2"/>
                </a:solidFill>
                <a:latin typeface="+mj-lt"/>
                <a:ea typeface="黑体" panose="02010609060101010101" pitchFamily="49" charset="-122"/>
                <a:cs typeface="+mn-ea"/>
                <a:sym typeface="Arial" panose="020B0604020202020204" pitchFamily="34" charset="0"/>
              </a:rPr>
              <a:t>围绕“药品”来提供健康服务</a:t>
            </a:r>
          </a:p>
        </p:txBody>
      </p:sp>
      <p:sp>
        <p:nvSpPr>
          <p:cNvPr id="4" name="TextBox 37">
            <a:extLst>
              <a:ext uri="{FF2B5EF4-FFF2-40B4-BE49-F238E27FC236}">
                <a16:creationId xmlns:a16="http://schemas.microsoft.com/office/drawing/2014/main" id="{CE62C984-9881-038C-88CA-074FDB25D3DA}"/>
              </a:ext>
            </a:extLst>
          </p:cNvPr>
          <p:cNvSpPr txBox="1"/>
          <p:nvPr/>
        </p:nvSpPr>
        <p:spPr>
          <a:xfrm>
            <a:off x="5248602" y="3871513"/>
            <a:ext cx="3242183" cy="331116"/>
          </a:xfrm>
          <a:prstGeom prst="rect">
            <a:avLst/>
          </a:prstGeom>
          <a:noFill/>
        </p:spPr>
        <p:txBody>
          <a:bodyPr wrap="square" lIns="0" tIns="0" rIns="0" bIns="0" rtlCol="0" anchor="t" anchorCtr="0">
            <a:spAutoFit/>
          </a:bodyPr>
          <a:lstStyle/>
          <a:p>
            <a:pPr algn="just">
              <a:lnSpc>
                <a:spcPct val="120000"/>
              </a:lnSpc>
              <a:buClrTx/>
              <a:buSzTx/>
              <a:buFontTx/>
            </a:pPr>
            <a:r>
              <a:rPr lang="zh-CN" altLang="en-US" sz="1949" dirty="0">
                <a:solidFill>
                  <a:schemeClr val="accent2"/>
                </a:solidFill>
                <a:latin typeface="+mj-lt"/>
                <a:ea typeface="黑体" panose="02010609060101010101" pitchFamily="49" charset="-122"/>
                <a:cs typeface="Times New Roman" panose="02020603050405020304" charset="0"/>
                <a:sym typeface="Arial" panose="020B0604020202020204" pitchFamily="34" charset="0"/>
              </a:rPr>
              <a:t>围绕“内容”来提供健康服务</a:t>
            </a:r>
          </a:p>
        </p:txBody>
      </p:sp>
      <p:cxnSp>
        <p:nvCxnSpPr>
          <p:cNvPr id="6" name="直接连接符 5">
            <a:extLst>
              <a:ext uri="{FF2B5EF4-FFF2-40B4-BE49-F238E27FC236}">
                <a16:creationId xmlns:a16="http://schemas.microsoft.com/office/drawing/2014/main" id="{526E4943-5B6A-2CA8-B806-BECFC2FD5425}"/>
              </a:ext>
            </a:extLst>
          </p:cNvPr>
          <p:cNvCxnSpPr>
            <a:cxnSpLocks noChangeShapeType="1"/>
          </p:cNvCxnSpPr>
          <p:nvPr/>
        </p:nvCxnSpPr>
        <p:spPr bwMode="auto">
          <a:xfrm>
            <a:off x="5004177" y="1785780"/>
            <a:ext cx="0" cy="708146"/>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 name="组合 6">
            <a:extLst>
              <a:ext uri="{FF2B5EF4-FFF2-40B4-BE49-F238E27FC236}">
                <a16:creationId xmlns:a16="http://schemas.microsoft.com/office/drawing/2014/main" id="{35C791B5-0943-3762-AE1E-11EA9FB2E73B}"/>
              </a:ext>
            </a:extLst>
          </p:cNvPr>
          <p:cNvGrpSpPr/>
          <p:nvPr/>
        </p:nvGrpSpPr>
        <p:grpSpPr>
          <a:xfrm>
            <a:off x="4140121" y="1761977"/>
            <a:ext cx="753372" cy="755752"/>
            <a:chOff x="5911850" y="1553879"/>
            <a:chExt cx="1004888" cy="1008063"/>
          </a:xfrm>
        </p:grpSpPr>
        <p:sp>
          <p:nvSpPr>
            <p:cNvPr id="8" name="Freeform 5">
              <a:extLst>
                <a:ext uri="{FF2B5EF4-FFF2-40B4-BE49-F238E27FC236}">
                  <a16:creationId xmlns:a16="http://schemas.microsoft.com/office/drawing/2014/main" id="{C27AB922-D008-E44C-7CB8-59A8F4EF202D}"/>
                </a:ext>
              </a:extLst>
            </p:cNvPr>
            <p:cNvSpPr>
              <a:spLocks noChangeAspect="1"/>
            </p:cNvSpPr>
            <p:nvPr/>
          </p:nvSpPr>
          <p:spPr bwMode="auto">
            <a:xfrm>
              <a:off x="5911850" y="1553879"/>
              <a:ext cx="1004888" cy="1008063"/>
            </a:xfrm>
            <a:custGeom>
              <a:avLst/>
              <a:gdLst>
                <a:gd name="T0" fmla="*/ 153789358 w 1114"/>
                <a:gd name="T1" fmla="*/ 725351912 h 1116"/>
                <a:gd name="T2" fmla="*/ 185523613 w 1114"/>
                <a:gd name="T3" fmla="*/ 135442658 h 1116"/>
                <a:gd name="T4" fmla="*/ 626549472 w 1114"/>
                <a:gd name="T5" fmla="*/ 62009424 h 1116"/>
                <a:gd name="T6" fmla="*/ 866591417 w 1114"/>
                <a:gd name="T7" fmla="*/ 74248898 h 1116"/>
                <a:gd name="T8" fmla="*/ 863336806 w 1114"/>
                <a:gd name="T9" fmla="*/ 328815517 h 1116"/>
                <a:gd name="T10" fmla="*/ 742095355 w 1114"/>
                <a:gd name="T11" fmla="*/ 756357076 h 1116"/>
                <a:gd name="T12" fmla="*/ 153789358 w 1114"/>
                <a:gd name="T13" fmla="*/ 725351912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sz="1949">
                <a:latin typeface="+mj-lt"/>
              </a:endParaRPr>
            </a:p>
          </p:txBody>
        </p:sp>
        <p:sp>
          <p:nvSpPr>
            <p:cNvPr id="9" name="TextBox 6">
              <a:extLst>
                <a:ext uri="{FF2B5EF4-FFF2-40B4-BE49-F238E27FC236}">
                  <a16:creationId xmlns:a16="http://schemas.microsoft.com/office/drawing/2014/main" id="{AE70A569-92A5-2142-3194-805796924516}"/>
                </a:ext>
              </a:extLst>
            </p:cNvPr>
            <p:cNvSpPr txBox="1">
              <a:spLocks noChangeArrowheads="1"/>
            </p:cNvSpPr>
            <p:nvPr/>
          </p:nvSpPr>
          <p:spPr bwMode="auto">
            <a:xfrm>
              <a:off x="6011067" y="1796284"/>
              <a:ext cx="854075" cy="523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949" b="1" dirty="0">
                  <a:solidFill>
                    <a:srgbClr val="F8F8F8"/>
                  </a:solidFill>
                  <a:latin typeface="+mj-lt"/>
                </a:rPr>
                <a:t>1</a:t>
              </a:r>
              <a:endParaRPr lang="zh-CN" altLang="en-US" sz="1949" b="1" dirty="0">
                <a:solidFill>
                  <a:srgbClr val="F8F8F8"/>
                </a:solidFill>
                <a:latin typeface="+mj-lt"/>
              </a:endParaRPr>
            </a:p>
          </p:txBody>
        </p:sp>
      </p:grpSp>
      <p:grpSp>
        <p:nvGrpSpPr>
          <p:cNvPr id="10" name="组合 9">
            <a:extLst>
              <a:ext uri="{FF2B5EF4-FFF2-40B4-BE49-F238E27FC236}">
                <a16:creationId xmlns:a16="http://schemas.microsoft.com/office/drawing/2014/main" id="{74D1FC70-E174-AA48-E99C-6A275A02F898}"/>
              </a:ext>
            </a:extLst>
          </p:cNvPr>
          <p:cNvGrpSpPr/>
          <p:nvPr/>
        </p:nvGrpSpPr>
        <p:grpSpPr>
          <a:xfrm>
            <a:off x="4140121" y="2719078"/>
            <a:ext cx="753372" cy="755751"/>
            <a:chOff x="5911850" y="2830513"/>
            <a:chExt cx="1004888" cy="1008062"/>
          </a:xfrm>
        </p:grpSpPr>
        <p:sp>
          <p:nvSpPr>
            <p:cNvPr id="11" name="Freeform 5">
              <a:extLst>
                <a:ext uri="{FF2B5EF4-FFF2-40B4-BE49-F238E27FC236}">
                  <a16:creationId xmlns:a16="http://schemas.microsoft.com/office/drawing/2014/main" id="{1B3CAFDA-ACDD-D803-4AA6-E1915FA29445}"/>
                </a:ext>
              </a:extLst>
            </p:cNvPr>
            <p:cNvSpPr>
              <a:spLocks noChangeAspect="1"/>
            </p:cNvSpPr>
            <p:nvPr/>
          </p:nvSpPr>
          <p:spPr bwMode="auto">
            <a:xfrm>
              <a:off x="5911850" y="2830513"/>
              <a:ext cx="1004888" cy="1008062"/>
            </a:xfrm>
            <a:custGeom>
              <a:avLst/>
              <a:gdLst>
                <a:gd name="T0" fmla="*/ 153789358 w 1114"/>
                <a:gd name="T1" fmla="*/ 725350289 h 1116"/>
                <a:gd name="T2" fmla="*/ 185523613 w 1114"/>
                <a:gd name="T3" fmla="*/ 135442524 h 1116"/>
                <a:gd name="T4" fmla="*/ 626549472 w 1114"/>
                <a:gd name="T5" fmla="*/ 62009362 h 1116"/>
                <a:gd name="T6" fmla="*/ 866591417 w 1114"/>
                <a:gd name="T7" fmla="*/ 74248825 h 1116"/>
                <a:gd name="T8" fmla="*/ 863336806 w 1114"/>
                <a:gd name="T9" fmla="*/ 328814288 h 1116"/>
                <a:gd name="T10" fmla="*/ 742095355 w 1114"/>
                <a:gd name="T11" fmla="*/ 756355422 h 1116"/>
                <a:gd name="T12" fmla="*/ 153789358 w 1114"/>
                <a:gd name="T13" fmla="*/ 725350289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sz="1949">
                <a:latin typeface="+mj-lt"/>
              </a:endParaRPr>
            </a:p>
          </p:txBody>
        </p:sp>
        <p:sp>
          <p:nvSpPr>
            <p:cNvPr id="12" name="TextBox 9">
              <a:extLst>
                <a:ext uri="{FF2B5EF4-FFF2-40B4-BE49-F238E27FC236}">
                  <a16:creationId xmlns:a16="http://schemas.microsoft.com/office/drawing/2014/main" id="{72E81DB5-B4EE-0EE5-7D83-A3011CFF9F47}"/>
                </a:ext>
              </a:extLst>
            </p:cNvPr>
            <p:cNvSpPr txBox="1">
              <a:spLocks noChangeArrowheads="1"/>
            </p:cNvSpPr>
            <p:nvPr/>
          </p:nvSpPr>
          <p:spPr bwMode="auto">
            <a:xfrm>
              <a:off x="6010276" y="3059799"/>
              <a:ext cx="808037" cy="523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949" b="1" dirty="0">
                  <a:solidFill>
                    <a:srgbClr val="F8F8F8"/>
                  </a:solidFill>
                  <a:latin typeface="+mj-lt"/>
                </a:rPr>
                <a:t>2</a:t>
              </a:r>
              <a:endParaRPr lang="zh-CN" altLang="en-US" sz="1949" b="1" dirty="0">
                <a:solidFill>
                  <a:srgbClr val="F8F8F8"/>
                </a:solidFill>
                <a:latin typeface="+mj-lt"/>
              </a:endParaRPr>
            </a:p>
          </p:txBody>
        </p:sp>
      </p:grpSp>
      <p:grpSp>
        <p:nvGrpSpPr>
          <p:cNvPr id="13" name="组合 12">
            <a:extLst>
              <a:ext uri="{FF2B5EF4-FFF2-40B4-BE49-F238E27FC236}">
                <a16:creationId xmlns:a16="http://schemas.microsoft.com/office/drawing/2014/main" id="{72BD8C1E-46EB-68AB-3711-5D44AAD8540F}"/>
              </a:ext>
            </a:extLst>
          </p:cNvPr>
          <p:cNvGrpSpPr/>
          <p:nvPr/>
        </p:nvGrpSpPr>
        <p:grpSpPr>
          <a:xfrm>
            <a:off x="4140121" y="3675967"/>
            <a:ext cx="753372" cy="755751"/>
            <a:chOff x="5911850" y="4106863"/>
            <a:chExt cx="1004888" cy="1008062"/>
          </a:xfrm>
        </p:grpSpPr>
        <p:sp>
          <p:nvSpPr>
            <p:cNvPr id="14" name="Freeform 5">
              <a:extLst>
                <a:ext uri="{FF2B5EF4-FFF2-40B4-BE49-F238E27FC236}">
                  <a16:creationId xmlns:a16="http://schemas.microsoft.com/office/drawing/2014/main" id="{26593896-9EC9-C58D-70D8-4DB8C8709412}"/>
                </a:ext>
              </a:extLst>
            </p:cNvPr>
            <p:cNvSpPr>
              <a:spLocks noChangeAspect="1"/>
            </p:cNvSpPr>
            <p:nvPr/>
          </p:nvSpPr>
          <p:spPr bwMode="auto">
            <a:xfrm>
              <a:off x="5911850" y="4106863"/>
              <a:ext cx="1004888" cy="1008062"/>
            </a:xfrm>
            <a:custGeom>
              <a:avLst/>
              <a:gdLst>
                <a:gd name="T0" fmla="*/ 153789358 w 1114"/>
                <a:gd name="T1" fmla="*/ 725350289 h 1116"/>
                <a:gd name="T2" fmla="*/ 185523613 w 1114"/>
                <a:gd name="T3" fmla="*/ 135442524 h 1116"/>
                <a:gd name="T4" fmla="*/ 626549472 w 1114"/>
                <a:gd name="T5" fmla="*/ 62009362 h 1116"/>
                <a:gd name="T6" fmla="*/ 866591417 w 1114"/>
                <a:gd name="T7" fmla="*/ 74248825 h 1116"/>
                <a:gd name="T8" fmla="*/ 863336806 w 1114"/>
                <a:gd name="T9" fmla="*/ 328814288 h 1116"/>
                <a:gd name="T10" fmla="*/ 742095355 w 1114"/>
                <a:gd name="T11" fmla="*/ 756355422 h 1116"/>
                <a:gd name="T12" fmla="*/ 153789358 w 1114"/>
                <a:gd name="T13" fmla="*/ 725350289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sz="1949">
                <a:latin typeface="+mj-lt"/>
              </a:endParaRPr>
            </a:p>
          </p:txBody>
        </p:sp>
        <p:sp>
          <p:nvSpPr>
            <p:cNvPr id="15" name="TextBox 12">
              <a:extLst>
                <a:ext uri="{FF2B5EF4-FFF2-40B4-BE49-F238E27FC236}">
                  <a16:creationId xmlns:a16="http://schemas.microsoft.com/office/drawing/2014/main" id="{F7B6F664-98D7-24EE-FF29-4F9101F28F73}"/>
                </a:ext>
              </a:extLst>
            </p:cNvPr>
            <p:cNvSpPr txBox="1">
              <a:spLocks noChangeArrowheads="1"/>
            </p:cNvSpPr>
            <p:nvPr/>
          </p:nvSpPr>
          <p:spPr bwMode="auto">
            <a:xfrm>
              <a:off x="6083866" y="4322279"/>
              <a:ext cx="660856" cy="523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949" b="1" dirty="0">
                  <a:solidFill>
                    <a:srgbClr val="F8F8F8"/>
                  </a:solidFill>
                  <a:latin typeface="+mj-lt"/>
                </a:rPr>
                <a:t>3</a:t>
              </a:r>
              <a:endParaRPr lang="zh-CN" altLang="en-US" sz="1949" b="1" dirty="0">
                <a:solidFill>
                  <a:srgbClr val="F8F8F8"/>
                </a:solidFill>
                <a:latin typeface="+mj-lt"/>
              </a:endParaRPr>
            </a:p>
          </p:txBody>
        </p:sp>
      </p:grpSp>
      <p:cxnSp>
        <p:nvCxnSpPr>
          <p:cNvPr id="19" name="直接连接符 17">
            <a:extLst>
              <a:ext uri="{FF2B5EF4-FFF2-40B4-BE49-F238E27FC236}">
                <a16:creationId xmlns:a16="http://schemas.microsoft.com/office/drawing/2014/main" id="{71E8C102-F818-BA0D-4073-9B265E6EEF1E}"/>
              </a:ext>
            </a:extLst>
          </p:cNvPr>
          <p:cNvCxnSpPr>
            <a:cxnSpLocks noChangeShapeType="1"/>
          </p:cNvCxnSpPr>
          <p:nvPr/>
        </p:nvCxnSpPr>
        <p:spPr bwMode="auto">
          <a:xfrm>
            <a:off x="5004177" y="2708366"/>
            <a:ext cx="0" cy="753372"/>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接连接符 18">
            <a:extLst>
              <a:ext uri="{FF2B5EF4-FFF2-40B4-BE49-F238E27FC236}">
                <a16:creationId xmlns:a16="http://schemas.microsoft.com/office/drawing/2014/main" id="{78B7A270-8FFD-1EB8-CCCB-8A08CB935B76}"/>
              </a:ext>
            </a:extLst>
          </p:cNvPr>
          <p:cNvCxnSpPr>
            <a:cxnSpLocks noChangeShapeType="1"/>
          </p:cNvCxnSpPr>
          <p:nvPr/>
        </p:nvCxnSpPr>
        <p:spPr bwMode="auto">
          <a:xfrm>
            <a:off x="5004177" y="3654544"/>
            <a:ext cx="0" cy="758132"/>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2" name="Picture 2" descr="E:\我的文档\鼎.png">
            <a:extLst>
              <a:ext uri="{FF2B5EF4-FFF2-40B4-BE49-F238E27FC236}">
                <a16:creationId xmlns:a16="http://schemas.microsoft.com/office/drawing/2014/main" id="{CABE74DA-3D45-17A9-9AB7-2860CF68C2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719" y="1838611"/>
            <a:ext cx="2838532" cy="3014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矩形 23">
            <a:extLst>
              <a:ext uri="{FF2B5EF4-FFF2-40B4-BE49-F238E27FC236}">
                <a16:creationId xmlns:a16="http://schemas.microsoft.com/office/drawing/2014/main" id="{6FC9E226-B181-EC2E-1FAF-CC9974819E46}"/>
              </a:ext>
            </a:extLst>
          </p:cNvPr>
          <p:cNvSpPr/>
          <p:nvPr/>
        </p:nvSpPr>
        <p:spPr>
          <a:xfrm>
            <a:off x="991403" y="736263"/>
            <a:ext cx="3148718" cy="906274"/>
          </a:xfrm>
          <a:prstGeom prst="rect">
            <a:avLst/>
          </a:prstGeom>
        </p:spPr>
        <p:txBody>
          <a:bodyPr wrap="square">
            <a:spAutoFit/>
          </a:bodyPr>
          <a:lstStyle/>
          <a:p>
            <a:r>
              <a:rPr lang="zh-CN" altLang="en-US" sz="2699" dirty="0">
                <a:solidFill>
                  <a:schemeClr val="accent2"/>
                </a:solidFill>
                <a:latin typeface="方正大黑简体" panose="03000509000000000000" pitchFamily="65" charset="-122"/>
                <a:ea typeface="方正大黑简体" panose="03000509000000000000" pitchFamily="65" charset="-122"/>
                <a:cs typeface="Times New Roman" panose="02020603050405020304" charset="0"/>
              </a:rPr>
              <a:t>五、互联网医疗</a:t>
            </a:r>
            <a:endParaRPr lang="en-US" altLang="zh-CN" sz="2699" dirty="0">
              <a:solidFill>
                <a:schemeClr val="accent2"/>
              </a:solidFill>
              <a:latin typeface="方正大黑简体" panose="03000509000000000000" pitchFamily="65" charset="-122"/>
              <a:ea typeface="方正大黑简体" panose="03000509000000000000" pitchFamily="65" charset="-122"/>
              <a:cs typeface="Times New Roman" panose="02020603050405020304" charset="0"/>
            </a:endParaRPr>
          </a:p>
          <a:p>
            <a:pPr algn="just">
              <a:lnSpc>
                <a:spcPct val="150000"/>
              </a:lnSpc>
            </a:pPr>
            <a:r>
              <a:rPr lang="en-US" altLang="zh-CN" sz="1949" b="1" dirty="0">
                <a:solidFill>
                  <a:schemeClr val="accent2"/>
                </a:solidFill>
                <a:latin typeface="+mj-lt"/>
                <a:ea typeface="黑体" panose="02010609060101010101" pitchFamily="49" charset="-122"/>
              </a:rPr>
              <a:t>        1</a:t>
            </a:r>
            <a:r>
              <a:rPr lang="zh-CN" altLang="en-US" sz="1949" b="1" dirty="0">
                <a:solidFill>
                  <a:schemeClr val="accent2"/>
                </a:solidFill>
                <a:latin typeface="+mj-lt"/>
                <a:ea typeface="黑体" panose="02010609060101010101" pitchFamily="49" charset="-122"/>
              </a:rPr>
              <a:t>．互联网医疗分类</a:t>
            </a:r>
          </a:p>
        </p:txBody>
      </p:sp>
    </p:spTree>
    <p:extLst>
      <p:ext uri="{BB962C8B-B14F-4D97-AF65-F5344CB8AC3E}">
        <p14:creationId xmlns:p14="http://schemas.microsoft.com/office/powerpoint/2010/main" val="21685720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barn(inVertical)">
                                      <p:cBhvr>
                                        <p:cTn id="7" dur="500"/>
                                        <p:tgtEl>
                                          <p:spTgt spid="24">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4">
                                            <p:txEl>
                                              <p:pRg st="1" end="1"/>
                                            </p:txEl>
                                          </p:spTgt>
                                        </p:tgtEl>
                                        <p:attrNameLst>
                                          <p:attrName>style.visibility</p:attrName>
                                        </p:attrNameLst>
                                      </p:cBhvr>
                                      <p:to>
                                        <p:strVal val="visible"/>
                                      </p:to>
                                    </p:set>
                                    <p:animEffect transition="in" filter="wipe(up)">
                                      <p:cBhvr>
                                        <p:cTn id="11" dur="500"/>
                                        <p:tgtEl>
                                          <p:spTgt spid="24">
                                            <p:txEl>
                                              <p:pRg st="1" end="1"/>
                                            </p:txEl>
                                          </p:spTgt>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childTnLst>
                          </p:cTn>
                        </p:par>
                        <p:par>
                          <p:cTn id="25" fill="hold">
                            <p:stCondLst>
                              <p:cond delay="3000"/>
                            </p:stCondLst>
                            <p:childTnLst>
                              <p:par>
                                <p:cTn id="26" presetID="16" presetClass="entr" presetSubtype="42"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outHorizontal)">
                                      <p:cBhvr>
                                        <p:cTn id="28" dur="500"/>
                                        <p:tgtEl>
                                          <p:spTgt spid="6"/>
                                        </p:tgtEl>
                                      </p:cBhvr>
                                    </p:animEffect>
                                  </p:childTnLst>
                                </p:cTn>
                              </p:par>
                              <p:par>
                                <p:cTn id="29" presetID="2" presetClass="entr" presetSubtype="4" accel="50000" decel="5000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1000" fill="hold"/>
                                        <p:tgtEl>
                                          <p:spTgt spid="2"/>
                                        </p:tgtEl>
                                        <p:attrNameLst>
                                          <p:attrName>ppt_x</p:attrName>
                                        </p:attrNameLst>
                                      </p:cBhvr>
                                      <p:tavLst>
                                        <p:tav tm="0">
                                          <p:val>
                                            <p:strVal val="#ppt_x"/>
                                          </p:val>
                                        </p:tav>
                                        <p:tav tm="100000">
                                          <p:val>
                                            <p:strVal val="#ppt_x"/>
                                          </p:val>
                                        </p:tav>
                                      </p:tavLst>
                                    </p:anim>
                                    <p:anim calcmode="lin" valueType="num">
                                      <p:cBhvr additive="base">
                                        <p:cTn id="32" dur="10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1000" fill="hold"/>
                                        <p:tgtEl>
                                          <p:spTgt spid="10"/>
                                        </p:tgtEl>
                                        <p:attrNameLst>
                                          <p:attrName>ppt_w</p:attrName>
                                        </p:attrNameLst>
                                      </p:cBhvr>
                                      <p:tavLst>
                                        <p:tav tm="0">
                                          <p:val>
                                            <p:fltVal val="0"/>
                                          </p:val>
                                        </p:tav>
                                        <p:tav tm="100000">
                                          <p:val>
                                            <p:strVal val="#ppt_w"/>
                                          </p:val>
                                        </p:tav>
                                      </p:tavLst>
                                    </p:anim>
                                    <p:anim calcmode="lin" valueType="num">
                                      <p:cBhvr>
                                        <p:cTn id="37" dur="1000" fill="hold"/>
                                        <p:tgtEl>
                                          <p:spTgt spid="10"/>
                                        </p:tgtEl>
                                        <p:attrNameLst>
                                          <p:attrName>ppt_h</p:attrName>
                                        </p:attrNameLst>
                                      </p:cBhvr>
                                      <p:tavLst>
                                        <p:tav tm="0">
                                          <p:val>
                                            <p:fltVal val="0"/>
                                          </p:val>
                                        </p:tav>
                                        <p:tav tm="100000">
                                          <p:val>
                                            <p:strVal val="#ppt_h"/>
                                          </p:val>
                                        </p:tav>
                                      </p:tavLst>
                                    </p:anim>
                                    <p:anim calcmode="lin" valueType="num">
                                      <p:cBhvr>
                                        <p:cTn id="38" dur="1000" fill="hold"/>
                                        <p:tgtEl>
                                          <p:spTgt spid="10"/>
                                        </p:tgtEl>
                                        <p:attrNameLst>
                                          <p:attrName>style.rotation</p:attrName>
                                        </p:attrNameLst>
                                      </p:cBhvr>
                                      <p:tavLst>
                                        <p:tav tm="0">
                                          <p:val>
                                            <p:fltVal val="90"/>
                                          </p:val>
                                        </p:tav>
                                        <p:tav tm="100000">
                                          <p:val>
                                            <p:fltVal val="0"/>
                                          </p:val>
                                        </p:tav>
                                      </p:tavLst>
                                    </p:anim>
                                    <p:animEffect transition="in" filter="fade">
                                      <p:cBhvr>
                                        <p:cTn id="39" dur="1000"/>
                                        <p:tgtEl>
                                          <p:spTgt spid="10"/>
                                        </p:tgtEl>
                                      </p:cBhvr>
                                    </p:animEffect>
                                  </p:childTnLst>
                                </p:cTn>
                              </p:par>
                            </p:childTnLst>
                          </p:cTn>
                        </p:par>
                        <p:par>
                          <p:cTn id="40" fill="hold">
                            <p:stCondLst>
                              <p:cond delay="5000"/>
                            </p:stCondLst>
                            <p:childTnLst>
                              <p:par>
                                <p:cTn id="41" presetID="16" presetClass="entr" presetSubtype="42"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arn(outHorizontal)">
                                      <p:cBhvr>
                                        <p:cTn id="43" dur="500"/>
                                        <p:tgtEl>
                                          <p:spTgt spid="19"/>
                                        </p:tgtEl>
                                      </p:cBhvr>
                                    </p:animEffect>
                                  </p:childTnLst>
                                </p:cTn>
                              </p:par>
                              <p:par>
                                <p:cTn id="44" presetID="2" presetClass="entr" presetSubtype="4" accel="50000" decel="50000" fill="hold" grpId="0" nodeType="withEffect">
                                  <p:stCondLst>
                                    <p:cond delay="0"/>
                                  </p:stCondLst>
                                  <p:childTnLst>
                                    <p:set>
                                      <p:cBhvr>
                                        <p:cTn id="45" dur="1" fill="hold">
                                          <p:stCondLst>
                                            <p:cond delay="0"/>
                                          </p:stCondLst>
                                        </p:cTn>
                                        <p:tgtEl>
                                          <p:spTgt spid="3"/>
                                        </p:tgtEl>
                                        <p:attrNameLst>
                                          <p:attrName>style.visibility</p:attrName>
                                        </p:attrNameLst>
                                      </p:cBhvr>
                                      <p:to>
                                        <p:strVal val="visible"/>
                                      </p:to>
                                    </p:set>
                                    <p:anim calcmode="lin" valueType="num">
                                      <p:cBhvr additive="base">
                                        <p:cTn id="46" dur="1000" fill="hold"/>
                                        <p:tgtEl>
                                          <p:spTgt spid="3"/>
                                        </p:tgtEl>
                                        <p:attrNameLst>
                                          <p:attrName>ppt_x</p:attrName>
                                        </p:attrNameLst>
                                      </p:cBhvr>
                                      <p:tavLst>
                                        <p:tav tm="0">
                                          <p:val>
                                            <p:strVal val="#ppt_x"/>
                                          </p:val>
                                        </p:tav>
                                        <p:tav tm="100000">
                                          <p:val>
                                            <p:strVal val="#ppt_x"/>
                                          </p:val>
                                        </p:tav>
                                      </p:tavLst>
                                    </p:anim>
                                    <p:anim calcmode="lin" valueType="num">
                                      <p:cBhvr additive="base">
                                        <p:cTn id="47" dur="1000" fill="hold"/>
                                        <p:tgtEl>
                                          <p:spTgt spid="3"/>
                                        </p:tgtEl>
                                        <p:attrNameLst>
                                          <p:attrName>ppt_y</p:attrName>
                                        </p:attrNameLst>
                                      </p:cBhvr>
                                      <p:tavLst>
                                        <p:tav tm="0">
                                          <p:val>
                                            <p:strVal val="1+#ppt_h/2"/>
                                          </p:val>
                                        </p:tav>
                                        <p:tav tm="100000">
                                          <p:val>
                                            <p:strVal val="#ppt_y"/>
                                          </p:val>
                                        </p:tav>
                                      </p:tavLst>
                                    </p:anim>
                                  </p:childTnLst>
                                </p:cTn>
                              </p:par>
                            </p:childTnLst>
                          </p:cTn>
                        </p:par>
                        <p:par>
                          <p:cTn id="48" fill="hold">
                            <p:stCondLst>
                              <p:cond delay="6000"/>
                            </p:stCondLst>
                            <p:childTnLst>
                              <p:par>
                                <p:cTn id="49" presetID="31" presetClass="entr" presetSubtype="0"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1000" fill="hold"/>
                                        <p:tgtEl>
                                          <p:spTgt spid="13"/>
                                        </p:tgtEl>
                                        <p:attrNameLst>
                                          <p:attrName>ppt_w</p:attrName>
                                        </p:attrNameLst>
                                      </p:cBhvr>
                                      <p:tavLst>
                                        <p:tav tm="0">
                                          <p:val>
                                            <p:fltVal val="0"/>
                                          </p:val>
                                        </p:tav>
                                        <p:tav tm="100000">
                                          <p:val>
                                            <p:strVal val="#ppt_w"/>
                                          </p:val>
                                        </p:tav>
                                      </p:tavLst>
                                    </p:anim>
                                    <p:anim calcmode="lin" valueType="num">
                                      <p:cBhvr>
                                        <p:cTn id="52" dur="1000" fill="hold"/>
                                        <p:tgtEl>
                                          <p:spTgt spid="13"/>
                                        </p:tgtEl>
                                        <p:attrNameLst>
                                          <p:attrName>ppt_h</p:attrName>
                                        </p:attrNameLst>
                                      </p:cBhvr>
                                      <p:tavLst>
                                        <p:tav tm="0">
                                          <p:val>
                                            <p:fltVal val="0"/>
                                          </p:val>
                                        </p:tav>
                                        <p:tav tm="100000">
                                          <p:val>
                                            <p:strVal val="#ppt_h"/>
                                          </p:val>
                                        </p:tav>
                                      </p:tavLst>
                                    </p:anim>
                                    <p:anim calcmode="lin" valueType="num">
                                      <p:cBhvr>
                                        <p:cTn id="53" dur="1000" fill="hold"/>
                                        <p:tgtEl>
                                          <p:spTgt spid="13"/>
                                        </p:tgtEl>
                                        <p:attrNameLst>
                                          <p:attrName>style.rotation</p:attrName>
                                        </p:attrNameLst>
                                      </p:cBhvr>
                                      <p:tavLst>
                                        <p:tav tm="0">
                                          <p:val>
                                            <p:fltVal val="90"/>
                                          </p:val>
                                        </p:tav>
                                        <p:tav tm="100000">
                                          <p:val>
                                            <p:fltVal val="0"/>
                                          </p:val>
                                        </p:tav>
                                      </p:tavLst>
                                    </p:anim>
                                    <p:animEffect transition="in" filter="fade">
                                      <p:cBhvr>
                                        <p:cTn id="54" dur="1000"/>
                                        <p:tgtEl>
                                          <p:spTgt spid="13"/>
                                        </p:tgtEl>
                                      </p:cBhvr>
                                    </p:animEffect>
                                  </p:childTnLst>
                                </p:cTn>
                              </p:par>
                            </p:childTnLst>
                          </p:cTn>
                        </p:par>
                        <p:par>
                          <p:cTn id="55" fill="hold">
                            <p:stCondLst>
                              <p:cond delay="7000"/>
                            </p:stCondLst>
                            <p:childTnLst>
                              <p:par>
                                <p:cTn id="56" presetID="16" presetClass="entr" presetSubtype="42" fill="hold" nodeType="after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barn(outHorizontal)">
                                      <p:cBhvr>
                                        <p:cTn id="58" dur="500"/>
                                        <p:tgtEl>
                                          <p:spTgt spid="20"/>
                                        </p:tgtEl>
                                      </p:cBhvr>
                                    </p:animEffect>
                                  </p:childTnLst>
                                </p:cTn>
                              </p:par>
                              <p:par>
                                <p:cTn id="59" presetID="2" presetClass="entr" presetSubtype="4" accel="50000" decel="50000" fill="hold" grpId="0" nodeType="with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1000" fill="hold"/>
                                        <p:tgtEl>
                                          <p:spTgt spid="4"/>
                                        </p:tgtEl>
                                        <p:attrNameLst>
                                          <p:attrName>ppt_x</p:attrName>
                                        </p:attrNameLst>
                                      </p:cBhvr>
                                      <p:tavLst>
                                        <p:tav tm="0">
                                          <p:val>
                                            <p:strVal val="#ppt_x"/>
                                          </p:val>
                                        </p:tav>
                                        <p:tav tm="100000">
                                          <p:val>
                                            <p:strVal val="#ppt_x"/>
                                          </p:val>
                                        </p:tav>
                                      </p:tavLst>
                                    </p:anim>
                                    <p:anim calcmode="lin" valueType="num">
                                      <p:cBhvr additive="base">
                                        <p:cTn id="62"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05474">
            <a:extLst>
              <a:ext uri="{FF2B5EF4-FFF2-40B4-BE49-F238E27FC236}">
                <a16:creationId xmlns:a16="http://schemas.microsoft.com/office/drawing/2014/main" id="{8DD236A1-BFD0-AF4F-238E-7BF232EEAEB0}"/>
              </a:ext>
            </a:extLst>
          </p:cNvPr>
          <p:cNvSpPr>
            <a:spLocks noGrp="1"/>
          </p:cNvSpPr>
          <p:nvPr/>
        </p:nvSpPr>
        <p:spPr>
          <a:xfrm>
            <a:off x="553455" y="1023605"/>
            <a:ext cx="2830878" cy="392287"/>
          </a:xfrm>
          <a:prstGeom prst="rect">
            <a:avLst/>
          </a:prstGeom>
          <a:noFill/>
          <a:ln w="9525">
            <a:noFill/>
          </a:ln>
        </p:spPr>
        <p:txBody>
          <a:bodyPr wrap="square">
            <a:spAutoFit/>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458816">
              <a:spcBef>
                <a:spcPts val="0"/>
              </a:spcBef>
              <a:buNone/>
            </a:pPr>
            <a:r>
              <a:rPr lang="en-US" altLang="zh-CN" sz="1949" b="1" dirty="0">
                <a:solidFill>
                  <a:schemeClr val="accent2"/>
                </a:solidFill>
                <a:latin typeface="+mj-lt"/>
                <a:ea typeface="黑体" panose="02010609060101010101" pitchFamily="49" charset="-122"/>
              </a:rPr>
              <a:t>2</a:t>
            </a:r>
            <a:r>
              <a:rPr lang="zh-CN" altLang="en-US" sz="1949" b="1" dirty="0">
                <a:solidFill>
                  <a:schemeClr val="accent2"/>
                </a:solidFill>
                <a:latin typeface="+mj-lt"/>
                <a:ea typeface="黑体" panose="02010609060101010101" pitchFamily="49" charset="-122"/>
              </a:rPr>
              <a:t>．在线问诊的模式</a:t>
            </a:r>
          </a:p>
        </p:txBody>
      </p:sp>
      <p:grpSp>
        <p:nvGrpSpPr>
          <p:cNvPr id="3" name="组合 2">
            <a:extLst>
              <a:ext uri="{FF2B5EF4-FFF2-40B4-BE49-F238E27FC236}">
                <a16:creationId xmlns:a16="http://schemas.microsoft.com/office/drawing/2014/main" id="{9F944913-F9F7-7130-BBCD-317C23D68FC1}"/>
              </a:ext>
            </a:extLst>
          </p:cNvPr>
          <p:cNvGrpSpPr/>
          <p:nvPr/>
        </p:nvGrpSpPr>
        <p:grpSpPr>
          <a:xfrm>
            <a:off x="1130448" y="1869946"/>
            <a:ext cx="1929249" cy="1614511"/>
            <a:chOff x="633413" y="2492896"/>
            <a:chExt cx="2573337" cy="2153522"/>
          </a:xfrm>
        </p:grpSpPr>
        <p:sp>
          <p:nvSpPr>
            <p:cNvPr id="4" name="Freeform 6">
              <a:extLst>
                <a:ext uri="{FF2B5EF4-FFF2-40B4-BE49-F238E27FC236}">
                  <a16:creationId xmlns:a16="http://schemas.microsoft.com/office/drawing/2014/main" id="{40468BD0-F950-C4E5-D716-F5113771ACF8}"/>
                </a:ext>
              </a:extLst>
            </p:cNvPr>
            <p:cNvSpPr>
              <a:spLocks/>
            </p:cNvSpPr>
            <p:nvPr/>
          </p:nvSpPr>
          <p:spPr bwMode="auto">
            <a:xfrm>
              <a:off x="633413" y="2492896"/>
              <a:ext cx="2573337" cy="2153522"/>
            </a:xfrm>
            <a:custGeom>
              <a:avLst/>
              <a:gdLst>
                <a:gd name="T0" fmla="*/ 83475326 w 3149"/>
                <a:gd name="T1" fmla="*/ 0 h 5005"/>
                <a:gd name="T2" fmla="*/ 2019434587 w 3149"/>
                <a:gd name="T3" fmla="*/ 0 h 5005"/>
                <a:gd name="T4" fmla="*/ 2102909913 w 3149"/>
                <a:gd name="T5" fmla="*/ 84749947 h 5005"/>
                <a:gd name="T6" fmla="*/ 2102909913 w 3149"/>
                <a:gd name="T7" fmla="*/ 2147483646 h 5005"/>
                <a:gd name="T8" fmla="*/ 2019434587 w 3149"/>
                <a:gd name="T9" fmla="*/ 2147483646 h 5005"/>
                <a:gd name="T10" fmla="*/ 83475326 w 3149"/>
                <a:gd name="T11" fmla="*/ 2147483646 h 5005"/>
                <a:gd name="T12" fmla="*/ 0 w 3149"/>
                <a:gd name="T13" fmla="*/ 2147483646 h 5005"/>
                <a:gd name="T14" fmla="*/ 0 w 3149"/>
                <a:gd name="T15" fmla="*/ 84749947 h 5005"/>
                <a:gd name="T16" fmla="*/ 83475326 w 3149"/>
                <a:gd name="T17" fmla="*/ 0 h 50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49" h="5005">
                  <a:moveTo>
                    <a:pt x="125" y="0"/>
                  </a:moveTo>
                  <a:lnTo>
                    <a:pt x="3024" y="0"/>
                  </a:lnTo>
                  <a:cubicBezTo>
                    <a:pt x="3092" y="0"/>
                    <a:pt x="3149" y="56"/>
                    <a:pt x="3149" y="125"/>
                  </a:cubicBezTo>
                  <a:lnTo>
                    <a:pt x="3149" y="4880"/>
                  </a:lnTo>
                  <a:cubicBezTo>
                    <a:pt x="3149" y="4949"/>
                    <a:pt x="3092" y="5005"/>
                    <a:pt x="3024" y="5005"/>
                  </a:cubicBezTo>
                  <a:lnTo>
                    <a:pt x="125" y="5005"/>
                  </a:lnTo>
                  <a:cubicBezTo>
                    <a:pt x="56" y="5005"/>
                    <a:pt x="0" y="4949"/>
                    <a:pt x="0" y="4880"/>
                  </a:cubicBezTo>
                  <a:lnTo>
                    <a:pt x="0" y="125"/>
                  </a:lnTo>
                  <a:cubicBezTo>
                    <a:pt x="0" y="56"/>
                    <a:pt x="56" y="0"/>
                    <a:pt x="125" y="0"/>
                  </a:cubicBezTo>
                  <a:close/>
                </a:path>
              </a:pathLst>
            </a:custGeom>
            <a:solidFill>
              <a:schemeClr val="bg1"/>
            </a:solidFill>
            <a:ln w="10" cap="flat" cmpd="sng">
              <a:solidFill>
                <a:srgbClr val="C9C9C9"/>
              </a:solidFill>
              <a:round/>
              <a:headEnd/>
              <a:tailEnd/>
            </a:ln>
          </p:spPr>
          <p:txBody>
            <a:bodyPr/>
            <a:lstStyle/>
            <a:p>
              <a:endParaRPr lang="zh-CN" altLang="en-US" sz="1349"/>
            </a:p>
          </p:txBody>
        </p:sp>
        <p:grpSp>
          <p:nvGrpSpPr>
            <p:cNvPr id="5" name="组合 20">
              <a:extLst>
                <a:ext uri="{FF2B5EF4-FFF2-40B4-BE49-F238E27FC236}">
                  <a16:creationId xmlns:a16="http://schemas.microsoft.com/office/drawing/2014/main" id="{CF61812B-58FB-03EC-5120-10CEE0FB9851}"/>
                </a:ext>
              </a:extLst>
            </p:cNvPr>
            <p:cNvGrpSpPr>
              <a:grpSpLocks/>
            </p:cNvGrpSpPr>
            <p:nvPr/>
          </p:nvGrpSpPr>
          <p:grpSpPr bwMode="auto">
            <a:xfrm>
              <a:off x="1454944" y="2715146"/>
              <a:ext cx="930275" cy="939800"/>
              <a:chOff x="0" y="0"/>
              <a:chExt cx="930275" cy="938213"/>
            </a:xfrm>
          </p:grpSpPr>
          <p:sp>
            <p:nvSpPr>
              <p:cNvPr id="7" name="Oval 18">
                <a:extLst>
                  <a:ext uri="{FF2B5EF4-FFF2-40B4-BE49-F238E27FC236}">
                    <a16:creationId xmlns:a16="http://schemas.microsoft.com/office/drawing/2014/main" id="{6795F0C8-4408-033A-EC08-5594FC201593}"/>
                  </a:ext>
                </a:extLst>
              </p:cNvPr>
              <p:cNvSpPr>
                <a:spLocks noChangeArrowheads="1"/>
              </p:cNvSpPr>
              <p:nvPr/>
            </p:nvSpPr>
            <p:spPr bwMode="auto">
              <a:xfrm>
                <a:off x="0" y="0"/>
                <a:ext cx="930275" cy="9382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349">
                  <a:solidFill>
                    <a:schemeClr val="tx1"/>
                  </a:solidFill>
                  <a:latin typeface="+mj-lt"/>
                  <a:ea typeface="黑体" panose="02010609060101010101" pitchFamily="49" charset="-122"/>
                </a:endParaRPr>
              </a:p>
            </p:txBody>
          </p:sp>
          <p:sp>
            <p:nvSpPr>
              <p:cNvPr id="8" name="TextBox 22">
                <a:extLst>
                  <a:ext uri="{FF2B5EF4-FFF2-40B4-BE49-F238E27FC236}">
                    <a16:creationId xmlns:a16="http://schemas.microsoft.com/office/drawing/2014/main" id="{4394F54E-DB84-2875-3D16-B05043F5F4D8}"/>
                  </a:ext>
                </a:extLst>
              </p:cNvPr>
              <p:cNvSpPr txBox="1">
                <a:spLocks noChangeArrowheads="1"/>
              </p:cNvSpPr>
              <p:nvPr/>
            </p:nvSpPr>
            <p:spPr bwMode="auto">
              <a:xfrm>
                <a:off x="238276" y="161321"/>
                <a:ext cx="453721" cy="614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399" b="1" dirty="0">
                    <a:solidFill>
                      <a:schemeClr val="tx1"/>
                    </a:solidFill>
                    <a:latin typeface="+mj-lt"/>
                    <a:ea typeface="黑体" panose="02010609060101010101" pitchFamily="49" charset="-122"/>
                  </a:rPr>
                  <a:t>1</a:t>
                </a:r>
                <a:endParaRPr lang="zh-CN" altLang="en-US" sz="2399" b="1" dirty="0">
                  <a:solidFill>
                    <a:schemeClr val="tx1"/>
                  </a:solidFill>
                  <a:latin typeface="+mj-lt"/>
                  <a:ea typeface="黑体" panose="02010609060101010101" pitchFamily="49" charset="-122"/>
                </a:endParaRPr>
              </a:p>
            </p:txBody>
          </p:sp>
        </p:grpSp>
        <p:sp>
          <p:nvSpPr>
            <p:cNvPr id="6" name="矩形 23">
              <a:extLst>
                <a:ext uri="{FF2B5EF4-FFF2-40B4-BE49-F238E27FC236}">
                  <a16:creationId xmlns:a16="http://schemas.microsoft.com/office/drawing/2014/main" id="{326E404E-5B8B-BAB9-42E8-C03C990C711D}"/>
                </a:ext>
              </a:extLst>
            </p:cNvPr>
            <p:cNvSpPr>
              <a:spLocks noChangeArrowheads="1"/>
            </p:cNvSpPr>
            <p:nvPr/>
          </p:nvSpPr>
          <p:spPr bwMode="auto">
            <a:xfrm>
              <a:off x="795428" y="3794898"/>
              <a:ext cx="2249306" cy="523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685526">
                <a:spcBef>
                  <a:spcPts val="0"/>
                </a:spcBef>
                <a:buNone/>
                <a:defRPr/>
              </a:pPr>
              <a:r>
                <a:rPr lang="zh-CN" altLang="en-US" sz="1949" b="1" dirty="0">
                  <a:solidFill>
                    <a:srgbClr val="F8F8F8"/>
                  </a:solidFill>
                  <a:latin typeface="黑体" panose="02010609060101010101" pitchFamily="49" charset="-122"/>
                  <a:ea typeface="黑体" panose="02010609060101010101" pitchFamily="49" charset="-122"/>
                  <a:cs typeface="Times New Roman" panose="02020603050405020304" charset="0"/>
                </a:rPr>
                <a:t>轻问诊模式</a:t>
              </a:r>
            </a:p>
          </p:txBody>
        </p:sp>
      </p:grpSp>
      <p:grpSp>
        <p:nvGrpSpPr>
          <p:cNvPr id="9" name="组合 8">
            <a:extLst>
              <a:ext uri="{FF2B5EF4-FFF2-40B4-BE49-F238E27FC236}">
                <a16:creationId xmlns:a16="http://schemas.microsoft.com/office/drawing/2014/main" id="{5E7746B1-7350-C831-A3EB-D8698C12ECF5}"/>
              </a:ext>
            </a:extLst>
          </p:cNvPr>
          <p:cNvGrpSpPr/>
          <p:nvPr/>
        </p:nvGrpSpPr>
        <p:grpSpPr>
          <a:xfrm>
            <a:off x="3696284" y="1869946"/>
            <a:ext cx="1928059" cy="1614511"/>
            <a:chOff x="3479800" y="2492896"/>
            <a:chExt cx="2571750" cy="2153522"/>
          </a:xfrm>
        </p:grpSpPr>
        <p:sp>
          <p:nvSpPr>
            <p:cNvPr id="10" name="Freeform 5">
              <a:extLst>
                <a:ext uri="{FF2B5EF4-FFF2-40B4-BE49-F238E27FC236}">
                  <a16:creationId xmlns:a16="http://schemas.microsoft.com/office/drawing/2014/main" id="{82211587-2292-7C32-934C-CCCCF45E04F7}"/>
                </a:ext>
              </a:extLst>
            </p:cNvPr>
            <p:cNvSpPr>
              <a:spLocks/>
            </p:cNvSpPr>
            <p:nvPr/>
          </p:nvSpPr>
          <p:spPr bwMode="auto">
            <a:xfrm>
              <a:off x="3479800" y="2492896"/>
              <a:ext cx="2571750" cy="2153522"/>
            </a:xfrm>
            <a:custGeom>
              <a:avLst/>
              <a:gdLst>
                <a:gd name="T0" fmla="*/ 83425021 w 3148"/>
                <a:gd name="T1" fmla="*/ 0 h 5005"/>
                <a:gd name="T2" fmla="*/ 2017559116 w 3148"/>
                <a:gd name="T3" fmla="*/ 0 h 5005"/>
                <a:gd name="T4" fmla="*/ 2100984137 w 3148"/>
                <a:gd name="T5" fmla="*/ 84749947 h 5005"/>
                <a:gd name="T6" fmla="*/ 2100984137 w 3148"/>
                <a:gd name="T7" fmla="*/ 2147483646 h 5005"/>
                <a:gd name="T8" fmla="*/ 2017559116 w 3148"/>
                <a:gd name="T9" fmla="*/ 2147483646 h 5005"/>
                <a:gd name="T10" fmla="*/ 83425021 w 3148"/>
                <a:gd name="T11" fmla="*/ 2147483646 h 5005"/>
                <a:gd name="T12" fmla="*/ 0 w 3148"/>
                <a:gd name="T13" fmla="*/ 2147483646 h 5005"/>
                <a:gd name="T14" fmla="*/ 0 w 3148"/>
                <a:gd name="T15" fmla="*/ 84749947 h 5005"/>
                <a:gd name="T16" fmla="*/ 83425021 w 3148"/>
                <a:gd name="T17" fmla="*/ 0 h 50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48" h="5005">
                  <a:moveTo>
                    <a:pt x="125" y="0"/>
                  </a:moveTo>
                  <a:lnTo>
                    <a:pt x="3023" y="0"/>
                  </a:lnTo>
                  <a:cubicBezTo>
                    <a:pt x="3092" y="0"/>
                    <a:pt x="3148" y="56"/>
                    <a:pt x="3148" y="125"/>
                  </a:cubicBezTo>
                  <a:lnTo>
                    <a:pt x="3148" y="4880"/>
                  </a:lnTo>
                  <a:cubicBezTo>
                    <a:pt x="3148" y="4949"/>
                    <a:pt x="3092" y="5005"/>
                    <a:pt x="3023" y="5005"/>
                  </a:cubicBezTo>
                  <a:lnTo>
                    <a:pt x="125" y="5005"/>
                  </a:lnTo>
                  <a:cubicBezTo>
                    <a:pt x="56" y="5005"/>
                    <a:pt x="0" y="4949"/>
                    <a:pt x="0" y="4880"/>
                  </a:cubicBezTo>
                  <a:lnTo>
                    <a:pt x="0" y="125"/>
                  </a:lnTo>
                  <a:cubicBezTo>
                    <a:pt x="0" y="56"/>
                    <a:pt x="56" y="0"/>
                    <a:pt x="125" y="0"/>
                  </a:cubicBezTo>
                  <a:close/>
                </a:path>
              </a:pathLst>
            </a:custGeom>
            <a:solidFill>
              <a:srgbClr val="B7D72E"/>
            </a:solidFill>
            <a:ln w="10" cap="flat" cmpd="sng">
              <a:solidFill>
                <a:srgbClr val="939598"/>
              </a:solidFill>
              <a:round/>
              <a:headEnd/>
              <a:tailEnd/>
            </a:ln>
          </p:spPr>
          <p:txBody>
            <a:bodyPr/>
            <a:lstStyle/>
            <a:p>
              <a:endParaRPr lang="zh-CN" altLang="en-US" sz="1349"/>
            </a:p>
          </p:txBody>
        </p:sp>
        <p:sp>
          <p:nvSpPr>
            <p:cNvPr id="11" name="矩形 24">
              <a:extLst>
                <a:ext uri="{FF2B5EF4-FFF2-40B4-BE49-F238E27FC236}">
                  <a16:creationId xmlns:a16="http://schemas.microsoft.com/office/drawing/2014/main" id="{5CFBAF4E-FC33-D9F5-8518-77A338F60D43}"/>
                </a:ext>
              </a:extLst>
            </p:cNvPr>
            <p:cNvSpPr>
              <a:spLocks noChangeArrowheads="1"/>
            </p:cNvSpPr>
            <p:nvPr/>
          </p:nvSpPr>
          <p:spPr bwMode="auto">
            <a:xfrm>
              <a:off x="3610484" y="3794898"/>
              <a:ext cx="2261530" cy="523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buNone/>
                <a:defRPr/>
              </a:pPr>
              <a:r>
                <a:rPr lang="zh-CN" altLang="en-US" sz="1949" b="1" dirty="0">
                  <a:solidFill>
                    <a:srgbClr val="F8F8F8"/>
                  </a:solidFill>
                  <a:latin typeface="黑体" panose="02010609060101010101" pitchFamily="49" charset="-122"/>
                  <a:ea typeface="黑体" panose="02010609060101010101" pitchFamily="49" charset="-122"/>
                  <a:cs typeface="Times New Roman" panose="02020603050405020304" charset="0"/>
                </a:rPr>
                <a:t>视频问诊模式</a:t>
              </a:r>
            </a:p>
          </p:txBody>
        </p:sp>
        <p:grpSp>
          <p:nvGrpSpPr>
            <p:cNvPr id="12" name="组合 27">
              <a:extLst>
                <a:ext uri="{FF2B5EF4-FFF2-40B4-BE49-F238E27FC236}">
                  <a16:creationId xmlns:a16="http://schemas.microsoft.com/office/drawing/2014/main" id="{310307E0-DEB6-28CA-5D3F-6629E6FD6C74}"/>
                </a:ext>
              </a:extLst>
            </p:cNvPr>
            <p:cNvGrpSpPr>
              <a:grpSpLocks/>
            </p:cNvGrpSpPr>
            <p:nvPr/>
          </p:nvGrpSpPr>
          <p:grpSpPr bwMode="auto">
            <a:xfrm>
              <a:off x="4300538" y="2715146"/>
              <a:ext cx="930275" cy="939800"/>
              <a:chOff x="0" y="0"/>
              <a:chExt cx="930275" cy="938213"/>
            </a:xfrm>
          </p:grpSpPr>
          <p:sp>
            <p:nvSpPr>
              <p:cNvPr id="13" name="Oval 19">
                <a:extLst>
                  <a:ext uri="{FF2B5EF4-FFF2-40B4-BE49-F238E27FC236}">
                    <a16:creationId xmlns:a16="http://schemas.microsoft.com/office/drawing/2014/main" id="{B7373EEE-A5D9-DDDF-2A66-9F39DCC2A64E}"/>
                  </a:ext>
                </a:extLst>
              </p:cNvPr>
              <p:cNvSpPr>
                <a:spLocks noChangeArrowheads="1"/>
              </p:cNvSpPr>
              <p:nvPr/>
            </p:nvSpPr>
            <p:spPr bwMode="auto">
              <a:xfrm>
                <a:off x="0" y="0"/>
                <a:ext cx="930275" cy="9382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349">
                  <a:solidFill>
                    <a:schemeClr val="tx1"/>
                  </a:solidFill>
                  <a:latin typeface="+mj-lt"/>
                  <a:ea typeface="黑体" panose="02010609060101010101" pitchFamily="49" charset="-122"/>
                </a:endParaRPr>
              </a:p>
            </p:txBody>
          </p:sp>
          <p:sp>
            <p:nvSpPr>
              <p:cNvPr id="14" name="TextBox 29">
                <a:extLst>
                  <a:ext uri="{FF2B5EF4-FFF2-40B4-BE49-F238E27FC236}">
                    <a16:creationId xmlns:a16="http://schemas.microsoft.com/office/drawing/2014/main" id="{9529C9C0-7E8E-694E-F7B4-5118EF8E3538}"/>
                  </a:ext>
                </a:extLst>
              </p:cNvPr>
              <p:cNvSpPr txBox="1">
                <a:spLocks noChangeArrowheads="1"/>
              </p:cNvSpPr>
              <p:nvPr/>
            </p:nvSpPr>
            <p:spPr bwMode="auto">
              <a:xfrm>
                <a:off x="238276" y="161321"/>
                <a:ext cx="453721" cy="614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399" b="1" dirty="0">
                    <a:solidFill>
                      <a:schemeClr val="tx1"/>
                    </a:solidFill>
                    <a:latin typeface="+mj-lt"/>
                    <a:ea typeface="黑体" panose="02010609060101010101" pitchFamily="49" charset="-122"/>
                  </a:rPr>
                  <a:t>2</a:t>
                </a:r>
                <a:endParaRPr lang="zh-CN" altLang="en-US" sz="2399" b="1" dirty="0">
                  <a:solidFill>
                    <a:schemeClr val="tx1"/>
                  </a:solidFill>
                  <a:latin typeface="+mj-lt"/>
                  <a:ea typeface="黑体" panose="02010609060101010101" pitchFamily="49" charset="-122"/>
                </a:endParaRPr>
              </a:p>
            </p:txBody>
          </p:sp>
        </p:grpSp>
      </p:grpSp>
      <p:grpSp>
        <p:nvGrpSpPr>
          <p:cNvPr id="15" name="组合 14">
            <a:extLst>
              <a:ext uri="{FF2B5EF4-FFF2-40B4-BE49-F238E27FC236}">
                <a16:creationId xmlns:a16="http://schemas.microsoft.com/office/drawing/2014/main" id="{8259E255-3388-A043-F90A-780286D60506}"/>
              </a:ext>
            </a:extLst>
          </p:cNvPr>
          <p:cNvGrpSpPr/>
          <p:nvPr/>
        </p:nvGrpSpPr>
        <p:grpSpPr>
          <a:xfrm>
            <a:off x="6299517" y="1869946"/>
            <a:ext cx="1926869" cy="1699028"/>
            <a:chOff x="6326188" y="2492896"/>
            <a:chExt cx="2570162" cy="2266255"/>
          </a:xfrm>
        </p:grpSpPr>
        <p:sp>
          <p:nvSpPr>
            <p:cNvPr id="16" name="Freeform 8">
              <a:extLst>
                <a:ext uri="{FF2B5EF4-FFF2-40B4-BE49-F238E27FC236}">
                  <a16:creationId xmlns:a16="http://schemas.microsoft.com/office/drawing/2014/main" id="{F6652BE1-1249-5FC4-3E64-53289645229D}"/>
                </a:ext>
              </a:extLst>
            </p:cNvPr>
            <p:cNvSpPr>
              <a:spLocks/>
            </p:cNvSpPr>
            <p:nvPr/>
          </p:nvSpPr>
          <p:spPr bwMode="auto">
            <a:xfrm>
              <a:off x="6326188" y="2492896"/>
              <a:ext cx="2570162" cy="2153522"/>
            </a:xfrm>
            <a:custGeom>
              <a:avLst/>
              <a:gdLst>
                <a:gd name="T0" fmla="*/ 83322072 w 3148"/>
                <a:gd name="T1" fmla="*/ 0 h 5005"/>
                <a:gd name="T2" fmla="*/ 2015068241 w 3148"/>
                <a:gd name="T3" fmla="*/ 0 h 5005"/>
                <a:gd name="T4" fmla="*/ 2098390313 w 3148"/>
                <a:gd name="T5" fmla="*/ 84749947 h 5005"/>
                <a:gd name="T6" fmla="*/ 2098390313 w 3148"/>
                <a:gd name="T7" fmla="*/ 2147483646 h 5005"/>
                <a:gd name="T8" fmla="*/ 2015068241 w 3148"/>
                <a:gd name="T9" fmla="*/ 2147483646 h 5005"/>
                <a:gd name="T10" fmla="*/ 83322072 w 3148"/>
                <a:gd name="T11" fmla="*/ 2147483646 h 5005"/>
                <a:gd name="T12" fmla="*/ 0 w 3148"/>
                <a:gd name="T13" fmla="*/ 2147483646 h 5005"/>
                <a:gd name="T14" fmla="*/ 0 w 3148"/>
                <a:gd name="T15" fmla="*/ 84749947 h 5005"/>
                <a:gd name="T16" fmla="*/ 83322072 w 3148"/>
                <a:gd name="T17" fmla="*/ 0 h 50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48" h="5005">
                  <a:moveTo>
                    <a:pt x="125" y="0"/>
                  </a:moveTo>
                  <a:lnTo>
                    <a:pt x="3023" y="0"/>
                  </a:lnTo>
                  <a:cubicBezTo>
                    <a:pt x="3092" y="0"/>
                    <a:pt x="3148" y="56"/>
                    <a:pt x="3148" y="125"/>
                  </a:cubicBezTo>
                  <a:lnTo>
                    <a:pt x="3148" y="4880"/>
                  </a:lnTo>
                  <a:cubicBezTo>
                    <a:pt x="3148" y="4949"/>
                    <a:pt x="3092" y="5005"/>
                    <a:pt x="3023" y="5005"/>
                  </a:cubicBezTo>
                  <a:lnTo>
                    <a:pt x="125" y="5005"/>
                  </a:lnTo>
                  <a:cubicBezTo>
                    <a:pt x="56" y="5005"/>
                    <a:pt x="0" y="4949"/>
                    <a:pt x="0" y="4880"/>
                  </a:cubicBezTo>
                  <a:lnTo>
                    <a:pt x="0" y="125"/>
                  </a:lnTo>
                  <a:cubicBezTo>
                    <a:pt x="0" y="56"/>
                    <a:pt x="56" y="0"/>
                    <a:pt x="125" y="0"/>
                  </a:cubicBezTo>
                  <a:close/>
                </a:path>
              </a:pathLst>
            </a:custGeom>
            <a:solidFill>
              <a:schemeClr val="tx2"/>
            </a:solidFill>
            <a:ln w="10" cap="flat" cmpd="sng">
              <a:solidFill>
                <a:srgbClr val="939598"/>
              </a:solidFill>
              <a:round/>
              <a:headEnd/>
              <a:tailEnd/>
            </a:ln>
          </p:spPr>
          <p:txBody>
            <a:bodyPr/>
            <a:lstStyle/>
            <a:p>
              <a:endParaRPr lang="zh-CN" altLang="en-US" sz="1349"/>
            </a:p>
          </p:txBody>
        </p:sp>
        <p:sp>
          <p:nvSpPr>
            <p:cNvPr id="17" name="矩形 25">
              <a:extLst>
                <a:ext uri="{FF2B5EF4-FFF2-40B4-BE49-F238E27FC236}">
                  <a16:creationId xmlns:a16="http://schemas.microsoft.com/office/drawing/2014/main" id="{567EE99C-BF43-A8FC-DD11-AFB17C0430D1}"/>
                </a:ext>
              </a:extLst>
            </p:cNvPr>
            <p:cNvSpPr>
              <a:spLocks noChangeArrowheads="1"/>
            </p:cNvSpPr>
            <p:nvPr/>
          </p:nvSpPr>
          <p:spPr bwMode="auto">
            <a:xfrm>
              <a:off x="6507525" y="3835803"/>
              <a:ext cx="2207488" cy="923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defTabSz="685526">
                <a:buNone/>
                <a:defRPr/>
              </a:pPr>
              <a:r>
                <a:rPr lang="zh-CN" altLang="en-US" sz="1949" b="1" dirty="0">
                  <a:solidFill>
                    <a:srgbClr val="F8F8F8"/>
                  </a:solidFill>
                  <a:latin typeface="黑体" panose="02010609060101010101" pitchFamily="49" charset="-122"/>
                  <a:ea typeface="黑体" panose="02010609060101010101" pitchFamily="49" charset="-122"/>
                  <a:cs typeface="Times New Roman" panose="02020603050405020304" charset="0"/>
                </a:rPr>
                <a:t>导医导药模式</a:t>
              </a:r>
            </a:p>
          </p:txBody>
        </p:sp>
        <p:grpSp>
          <p:nvGrpSpPr>
            <p:cNvPr id="18" name="组合 30">
              <a:extLst>
                <a:ext uri="{FF2B5EF4-FFF2-40B4-BE49-F238E27FC236}">
                  <a16:creationId xmlns:a16="http://schemas.microsoft.com/office/drawing/2014/main" id="{0BAE2213-5505-D992-1083-745BFCA386EC}"/>
                </a:ext>
              </a:extLst>
            </p:cNvPr>
            <p:cNvGrpSpPr>
              <a:grpSpLocks/>
            </p:cNvGrpSpPr>
            <p:nvPr/>
          </p:nvGrpSpPr>
          <p:grpSpPr bwMode="auto">
            <a:xfrm>
              <a:off x="7145338" y="2715146"/>
              <a:ext cx="931862" cy="939800"/>
              <a:chOff x="0" y="0"/>
              <a:chExt cx="931863" cy="938213"/>
            </a:xfrm>
          </p:grpSpPr>
          <p:sp>
            <p:nvSpPr>
              <p:cNvPr id="19" name="Oval 20">
                <a:extLst>
                  <a:ext uri="{FF2B5EF4-FFF2-40B4-BE49-F238E27FC236}">
                    <a16:creationId xmlns:a16="http://schemas.microsoft.com/office/drawing/2014/main" id="{1096B02B-AEEC-3829-EEF2-6F84B6E6A8FD}"/>
                  </a:ext>
                </a:extLst>
              </p:cNvPr>
              <p:cNvSpPr>
                <a:spLocks noChangeArrowheads="1"/>
              </p:cNvSpPr>
              <p:nvPr/>
            </p:nvSpPr>
            <p:spPr bwMode="auto">
              <a:xfrm>
                <a:off x="0" y="0"/>
                <a:ext cx="931863" cy="9382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349">
                  <a:solidFill>
                    <a:schemeClr val="tx1"/>
                  </a:solidFill>
                  <a:latin typeface="+mj-lt"/>
                  <a:ea typeface="黑体" panose="02010609060101010101" pitchFamily="49" charset="-122"/>
                </a:endParaRPr>
              </a:p>
            </p:txBody>
          </p:sp>
          <p:sp>
            <p:nvSpPr>
              <p:cNvPr id="20" name="TextBox 32">
                <a:extLst>
                  <a:ext uri="{FF2B5EF4-FFF2-40B4-BE49-F238E27FC236}">
                    <a16:creationId xmlns:a16="http://schemas.microsoft.com/office/drawing/2014/main" id="{95E6128B-A373-4699-CE88-C11FA802984F}"/>
                  </a:ext>
                </a:extLst>
              </p:cNvPr>
              <p:cNvSpPr txBox="1">
                <a:spLocks noChangeArrowheads="1"/>
              </p:cNvSpPr>
              <p:nvPr/>
            </p:nvSpPr>
            <p:spPr bwMode="auto">
              <a:xfrm>
                <a:off x="239069" y="161321"/>
                <a:ext cx="453721" cy="614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399" b="1" dirty="0">
                    <a:solidFill>
                      <a:schemeClr val="tx1"/>
                    </a:solidFill>
                    <a:latin typeface="+mj-lt"/>
                    <a:ea typeface="黑体" panose="02010609060101010101" pitchFamily="49" charset="-122"/>
                  </a:rPr>
                  <a:t>3</a:t>
                </a:r>
                <a:endParaRPr lang="zh-CN" altLang="en-US" sz="2399" b="1" dirty="0">
                  <a:solidFill>
                    <a:schemeClr val="tx1"/>
                  </a:solidFill>
                  <a:latin typeface="+mj-lt"/>
                  <a:ea typeface="黑体" panose="02010609060101010101" pitchFamily="49" charset="-122"/>
                </a:endParaRPr>
              </a:p>
            </p:txBody>
          </p:sp>
        </p:grpSp>
      </p:grpSp>
      <p:sp>
        <p:nvSpPr>
          <p:cNvPr id="21" name="文本框 20">
            <a:extLst>
              <a:ext uri="{FF2B5EF4-FFF2-40B4-BE49-F238E27FC236}">
                <a16:creationId xmlns:a16="http://schemas.microsoft.com/office/drawing/2014/main" id="{4903A569-1D6E-EB35-9A5E-B7F7E737982F}"/>
              </a:ext>
            </a:extLst>
          </p:cNvPr>
          <p:cNvSpPr txBox="1"/>
          <p:nvPr/>
        </p:nvSpPr>
        <p:spPr>
          <a:xfrm>
            <a:off x="2214147" y="4079702"/>
            <a:ext cx="4699492" cy="323037"/>
          </a:xfrm>
          <a:prstGeom prst="rect">
            <a:avLst/>
          </a:prstGeom>
          <a:solidFill>
            <a:srgbClr val="21A3D0"/>
          </a:solidFill>
          <a:ln>
            <a:noFill/>
          </a:ln>
          <a:effectLst>
            <a:outerShdw blurRad="50800" dist="38100" dir="5400000" algn="t" rotWithShape="0">
              <a:prstClr val="black">
                <a:alpha val="40000"/>
              </a:prstClr>
            </a:outerShdw>
          </a:effectLst>
        </p:spPr>
        <p:txBody>
          <a:bodyPr wrap="square" rtlCol="0">
            <a:spAutoFit/>
          </a:bodyPr>
          <a:lstStyle/>
          <a:p>
            <a:r>
              <a:rPr lang="zh-CN" altLang="en-US" sz="1499" dirty="0">
                <a:solidFill>
                  <a:srgbClr val="F8F8F8"/>
                </a:solidFill>
                <a:latin typeface="黑体" panose="02010609060101010101" pitchFamily="49" charset="-122"/>
                <a:ea typeface="黑体" panose="02010609060101010101" pitchFamily="49" charset="-122"/>
                <a:hlinkClick r:id="rId3" action="ppaction://hlinkfile"/>
              </a:rPr>
              <a:t>点击视频：互联网</a:t>
            </a:r>
            <a:r>
              <a:rPr lang="en-US" altLang="zh-CN" sz="1499" dirty="0">
                <a:solidFill>
                  <a:srgbClr val="F8F8F8"/>
                </a:solidFill>
                <a:latin typeface="黑体" panose="02010609060101010101" pitchFamily="49" charset="-122"/>
                <a:ea typeface="黑体" panose="02010609060101010101" pitchFamily="49" charset="-122"/>
                <a:hlinkClick r:id="rId3" action="ppaction://hlinkfile"/>
              </a:rPr>
              <a:t>+</a:t>
            </a:r>
            <a:r>
              <a:rPr lang="zh-CN" altLang="en-US" sz="1499" dirty="0">
                <a:solidFill>
                  <a:srgbClr val="F8F8F8"/>
                </a:solidFill>
                <a:latin typeface="黑体" panose="02010609060101010101" pitchFamily="49" charset="-122"/>
                <a:ea typeface="黑体" panose="02010609060101010101" pitchFamily="49" charset="-122"/>
                <a:hlinkClick r:id="rId3" action="ppaction://hlinkfile"/>
              </a:rPr>
              <a:t>医疗</a:t>
            </a:r>
            <a:r>
              <a:rPr lang="en-US" altLang="zh-CN" sz="1499" dirty="0">
                <a:solidFill>
                  <a:srgbClr val="F8F8F8"/>
                </a:solidFill>
                <a:latin typeface="黑体" panose="02010609060101010101" pitchFamily="49" charset="-122"/>
                <a:ea typeface="黑体" panose="02010609060101010101" pitchFamily="49" charset="-122"/>
                <a:hlinkClick r:id="rId3" action="ppaction://hlinkfile"/>
              </a:rPr>
              <a:t>——</a:t>
            </a:r>
            <a:r>
              <a:rPr lang="zh-CN" altLang="en-US" sz="1499" dirty="0">
                <a:solidFill>
                  <a:srgbClr val="F8F8F8"/>
                </a:solidFill>
                <a:latin typeface="黑体" panose="02010609060101010101" pitchFamily="49" charset="-122"/>
                <a:ea typeface="黑体" panose="02010609060101010101" pitchFamily="49" charset="-122"/>
                <a:hlinkClick r:id="rId3" action="ppaction://hlinkfile"/>
              </a:rPr>
              <a:t>让群众享受便捷医疗服务</a:t>
            </a:r>
            <a:endParaRPr lang="zh-CN" altLang="en-US" sz="1499" dirty="0">
              <a:solidFill>
                <a:srgbClr val="F8F8F8"/>
              </a:solidFill>
              <a:latin typeface="黑体" panose="02010609060101010101" pitchFamily="49" charset="-122"/>
              <a:ea typeface="黑体" panose="02010609060101010101" pitchFamily="49" charset="-122"/>
            </a:endParaRPr>
          </a:p>
        </p:txBody>
      </p:sp>
      <p:pic>
        <p:nvPicPr>
          <p:cNvPr id="22" name="图片 21">
            <a:hlinkClick r:id="rId3" action="ppaction://hlinkfile"/>
            <a:extLst>
              <a:ext uri="{FF2B5EF4-FFF2-40B4-BE49-F238E27FC236}">
                <a16:creationId xmlns:a16="http://schemas.microsoft.com/office/drawing/2014/main" id="{2CC91461-E307-2EA5-0E3F-EF7EC0C77F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8281" y="3961610"/>
            <a:ext cx="536149" cy="536149"/>
          </a:xfrm>
          <a:prstGeom prst="rect">
            <a:avLst/>
          </a:prstGeom>
        </p:spPr>
      </p:pic>
    </p:spTree>
    <p:extLst>
      <p:ext uri="{BB962C8B-B14F-4D97-AF65-F5344CB8AC3E}">
        <p14:creationId xmlns:p14="http://schemas.microsoft.com/office/powerpoint/2010/main" val="22598522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9" presetClass="entr" presetSubtype="0" decel="10000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style.rotation</p:attrName>
                                        </p:attrNameLst>
                                      </p:cBhvr>
                                      <p:tavLst>
                                        <p:tav tm="0">
                                          <p:val>
                                            <p:fltVal val="360"/>
                                          </p:val>
                                        </p:tav>
                                        <p:tav tm="100000">
                                          <p:val>
                                            <p:fltVal val="0"/>
                                          </p:val>
                                        </p:tav>
                                      </p:tavLst>
                                    </p:anim>
                                    <p:animEffect transition="in" filter="fade">
                                      <p:cBhvr>
                                        <p:cTn id="16" dur="500"/>
                                        <p:tgtEl>
                                          <p:spTgt spid="3"/>
                                        </p:tgtEl>
                                      </p:cBhvr>
                                    </p:animEffect>
                                  </p:childTnLst>
                                </p:cTn>
                              </p:par>
                            </p:childTnLst>
                          </p:cTn>
                        </p:par>
                        <p:par>
                          <p:cTn id="17" fill="hold">
                            <p:stCondLst>
                              <p:cond delay="1500"/>
                            </p:stCondLst>
                            <p:childTnLst>
                              <p:par>
                                <p:cTn id="18" presetID="49" presetClass="entr" presetSubtype="0" decel="10000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 calcmode="lin" valueType="num">
                                      <p:cBhvr>
                                        <p:cTn id="22" dur="500" fill="hold"/>
                                        <p:tgtEl>
                                          <p:spTgt spid="9"/>
                                        </p:tgtEl>
                                        <p:attrNameLst>
                                          <p:attrName>style.rotation</p:attrName>
                                        </p:attrNameLst>
                                      </p:cBhvr>
                                      <p:tavLst>
                                        <p:tav tm="0">
                                          <p:val>
                                            <p:fltVal val="360"/>
                                          </p:val>
                                        </p:tav>
                                        <p:tav tm="100000">
                                          <p:val>
                                            <p:fltVal val="0"/>
                                          </p:val>
                                        </p:tav>
                                      </p:tavLst>
                                    </p:anim>
                                    <p:animEffect transition="in" filter="fade">
                                      <p:cBhvr>
                                        <p:cTn id="23" dur="500"/>
                                        <p:tgtEl>
                                          <p:spTgt spid="9"/>
                                        </p:tgtEl>
                                      </p:cBhvr>
                                    </p:animEffect>
                                  </p:childTnLst>
                                </p:cTn>
                              </p:par>
                            </p:childTnLst>
                          </p:cTn>
                        </p:par>
                        <p:par>
                          <p:cTn id="24" fill="hold">
                            <p:stCondLst>
                              <p:cond delay="2000"/>
                            </p:stCondLst>
                            <p:childTnLst>
                              <p:par>
                                <p:cTn id="25" presetID="49" presetClass="entr" presetSubtype="0" decel="10000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 calcmode="lin" valueType="num">
                                      <p:cBhvr>
                                        <p:cTn id="29" dur="500" fill="hold"/>
                                        <p:tgtEl>
                                          <p:spTgt spid="15"/>
                                        </p:tgtEl>
                                        <p:attrNameLst>
                                          <p:attrName>style.rotation</p:attrName>
                                        </p:attrNameLst>
                                      </p:cBhvr>
                                      <p:tavLst>
                                        <p:tav tm="0">
                                          <p:val>
                                            <p:fltVal val="360"/>
                                          </p:val>
                                        </p:tav>
                                        <p:tav tm="100000">
                                          <p:val>
                                            <p:fltVal val="0"/>
                                          </p:val>
                                        </p:tav>
                                      </p:tavLst>
                                    </p:anim>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05474">
            <a:extLst>
              <a:ext uri="{FF2B5EF4-FFF2-40B4-BE49-F238E27FC236}">
                <a16:creationId xmlns:a16="http://schemas.microsoft.com/office/drawing/2014/main" id="{225B07C8-387E-868F-8E07-833552B25C5E}"/>
              </a:ext>
            </a:extLst>
          </p:cNvPr>
          <p:cNvSpPr>
            <a:spLocks noGrp="1"/>
          </p:cNvSpPr>
          <p:nvPr/>
        </p:nvSpPr>
        <p:spPr>
          <a:xfrm>
            <a:off x="536628" y="941793"/>
            <a:ext cx="2869272" cy="507703"/>
          </a:xfrm>
          <a:prstGeom prst="rect">
            <a:avLst/>
          </a:prstGeom>
          <a:noFill/>
          <a:ln w="9525">
            <a:noFill/>
          </a:ln>
        </p:spPr>
        <p:txBody>
          <a:bodyPr wrap="square">
            <a:spAutoFit/>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eaLnBrk="0" hangingPunct="0">
              <a:spcBef>
                <a:spcPct val="0"/>
              </a:spcBef>
              <a:buNone/>
            </a:pPr>
            <a:r>
              <a:rPr lang="zh-CN" altLang="en-US" sz="2699" dirty="0">
                <a:solidFill>
                  <a:schemeClr val="accent2"/>
                </a:solidFill>
                <a:latin typeface="方正大黑简体" panose="03000509000000000000" pitchFamily="65" charset="-122"/>
                <a:ea typeface="方正大黑简体" panose="03000509000000000000" pitchFamily="65" charset="-122"/>
                <a:cs typeface="Times New Roman" panose="02020603050405020304" charset="0"/>
              </a:rPr>
              <a:t>六、在线旅游</a:t>
            </a:r>
          </a:p>
        </p:txBody>
      </p:sp>
      <p:sp>
        <p:nvSpPr>
          <p:cNvPr id="3" name="文本框 2">
            <a:extLst>
              <a:ext uri="{FF2B5EF4-FFF2-40B4-BE49-F238E27FC236}">
                <a16:creationId xmlns:a16="http://schemas.microsoft.com/office/drawing/2014/main" id="{DF9599C3-0867-730B-E780-0C08C23E27D2}"/>
              </a:ext>
            </a:extLst>
          </p:cNvPr>
          <p:cNvSpPr txBox="1"/>
          <p:nvPr/>
        </p:nvSpPr>
        <p:spPr>
          <a:xfrm>
            <a:off x="536628" y="1521716"/>
            <a:ext cx="8070744" cy="1006109"/>
          </a:xfrm>
          <a:prstGeom prst="rect">
            <a:avLst/>
          </a:prstGeom>
          <a:noFill/>
        </p:spPr>
        <p:txBody>
          <a:bodyPr wrap="square" rtlCol="0" anchor="t">
            <a:spAutoFit/>
          </a:bodyPr>
          <a:lstStyle/>
          <a:p>
            <a:pPr indent="458816" algn="just">
              <a:lnSpc>
                <a:spcPct val="150000"/>
              </a:lnSpc>
            </a:pPr>
            <a:r>
              <a:rPr lang="zh-CN" altLang="en-US" sz="2099" dirty="0">
                <a:solidFill>
                  <a:schemeClr val="accent2"/>
                </a:solidFill>
                <a:latin typeface="+mj-lt"/>
                <a:ea typeface="黑体" panose="02010609060101010101" pitchFamily="49" charset="-122"/>
                <a:cs typeface="Times New Roman" panose="02020603050405020304" charset="0"/>
                <a:sym typeface="+mn-ea"/>
              </a:rPr>
              <a:t>在线旅游（旅游电子商务）指通过互联网、移动互联网及电话呼叫中心等方式为消费者提供与旅游相关的信息、产品和服务。</a:t>
            </a:r>
          </a:p>
        </p:txBody>
      </p:sp>
      <p:grpSp>
        <p:nvGrpSpPr>
          <p:cNvPr id="4" name="组合 3">
            <a:extLst>
              <a:ext uri="{FF2B5EF4-FFF2-40B4-BE49-F238E27FC236}">
                <a16:creationId xmlns:a16="http://schemas.microsoft.com/office/drawing/2014/main" id="{A16D6BA7-B10B-CB55-E06B-675CCED61EDB}"/>
              </a:ext>
            </a:extLst>
          </p:cNvPr>
          <p:cNvGrpSpPr/>
          <p:nvPr/>
        </p:nvGrpSpPr>
        <p:grpSpPr>
          <a:xfrm>
            <a:off x="1513972" y="2899331"/>
            <a:ext cx="1170020" cy="1213869"/>
            <a:chOff x="1335680" y="3502437"/>
            <a:chExt cx="1560636" cy="1619124"/>
          </a:xfrm>
        </p:grpSpPr>
        <p:grpSp>
          <p:nvGrpSpPr>
            <p:cNvPr id="5" name="Group 11">
              <a:extLst>
                <a:ext uri="{FF2B5EF4-FFF2-40B4-BE49-F238E27FC236}">
                  <a16:creationId xmlns:a16="http://schemas.microsoft.com/office/drawing/2014/main" id="{B63C0928-4758-2EA7-BE8F-790CB9D7EC48}"/>
                </a:ext>
              </a:extLst>
            </p:cNvPr>
            <p:cNvGrpSpPr/>
            <p:nvPr/>
          </p:nvGrpSpPr>
          <p:grpSpPr>
            <a:xfrm>
              <a:off x="1436033" y="3502437"/>
              <a:ext cx="1414667" cy="1619124"/>
              <a:chOff x="1743076" y="2991066"/>
              <a:chExt cx="1414666" cy="1619124"/>
            </a:xfrm>
            <a:solidFill>
              <a:srgbClr val="0070C0"/>
            </a:solidFill>
          </p:grpSpPr>
          <p:sp>
            <p:nvSpPr>
              <p:cNvPr id="7" name="Shape 1721">
                <a:extLst>
                  <a:ext uri="{FF2B5EF4-FFF2-40B4-BE49-F238E27FC236}">
                    <a16:creationId xmlns:a16="http://schemas.microsoft.com/office/drawing/2014/main" id="{A6AE4C8D-8E33-0043-2142-18B7974E769E}"/>
                  </a:ext>
                </a:extLst>
              </p:cNvPr>
              <p:cNvSpPr/>
              <p:nvPr/>
            </p:nvSpPr>
            <p:spPr>
              <a:xfrm rot="18900000">
                <a:off x="1743076" y="2991066"/>
                <a:ext cx="1414666" cy="1414666"/>
              </a:xfrm>
              <a:prstGeom prst="roundRect">
                <a:avLst>
                  <a:gd name="adj" fmla="val 15000"/>
                </a:avLst>
              </a:prstGeom>
              <a:grpFill/>
              <a:ln w="12700">
                <a:miter lim="400000"/>
              </a:ln>
            </p:spPr>
            <p:txBody>
              <a:bodyPr lIns="50780" tIns="50780" rIns="50780" bIns="50780" anchor="ctr"/>
              <a:lstStyle/>
              <a:p>
                <a:pPr defTabSz="914012">
                  <a:spcBef>
                    <a:spcPts val="3374"/>
                  </a:spcBef>
                  <a:defRPr sz="2500">
                    <a:latin typeface="Aller Light"/>
                    <a:ea typeface="Aller Light"/>
                    <a:cs typeface="Aller Light"/>
                    <a:sym typeface="Aller Light"/>
                  </a:defRPr>
                </a:pPr>
                <a:endParaRPr sz="2499" b="1">
                  <a:solidFill>
                    <a:prstClr val="black"/>
                  </a:solidFill>
                  <a:ea typeface="微软雅黑" panose="020B0503020204020204" pitchFamily="34" charset="-122"/>
                  <a:sym typeface="Aller Light"/>
                </a:endParaRPr>
              </a:p>
            </p:txBody>
          </p:sp>
          <p:sp>
            <p:nvSpPr>
              <p:cNvPr id="8" name="Shape 1732">
                <a:extLst>
                  <a:ext uri="{FF2B5EF4-FFF2-40B4-BE49-F238E27FC236}">
                    <a16:creationId xmlns:a16="http://schemas.microsoft.com/office/drawing/2014/main" id="{2651A863-2CA7-4795-D3DE-1A778E278002}"/>
                  </a:ext>
                </a:extLst>
              </p:cNvPr>
              <p:cNvSpPr/>
              <p:nvPr/>
            </p:nvSpPr>
            <p:spPr>
              <a:xfrm rot="18900000">
                <a:off x="1743076" y="3195523"/>
                <a:ext cx="1414666" cy="1414667"/>
              </a:xfrm>
              <a:prstGeom prst="roundRect">
                <a:avLst>
                  <a:gd name="adj" fmla="val 15000"/>
                </a:avLst>
              </a:prstGeom>
              <a:grpFill/>
              <a:ln w="50800" cap="flat">
                <a:solidFill>
                  <a:srgbClr val="F8F8F8"/>
                </a:solidFill>
                <a:miter lim="400000"/>
              </a:ln>
              <a:effectLst>
                <a:outerShdw blurRad="127000" dist="38100" dir="8100000" algn="tr" rotWithShape="0">
                  <a:prstClr val="black">
                    <a:alpha val="40000"/>
                  </a:prstClr>
                </a:outerShdw>
              </a:effectLst>
            </p:spPr>
            <p:txBody>
              <a:bodyPr wrap="square" lIns="50780" tIns="50780" rIns="50780" bIns="50780" numCol="1" anchor="ctr">
                <a:noAutofit/>
              </a:bodyPr>
              <a:lstStyle/>
              <a:p>
                <a:pPr defTabSz="914012">
                  <a:spcBef>
                    <a:spcPts val="3374"/>
                  </a:spcBef>
                  <a:defRPr sz="2500">
                    <a:latin typeface="Aller Light"/>
                    <a:ea typeface="Aller Light"/>
                    <a:cs typeface="Aller Light"/>
                    <a:sym typeface="Aller Light"/>
                  </a:defRPr>
                </a:pPr>
                <a:endParaRPr sz="2499" b="1" dirty="0">
                  <a:solidFill>
                    <a:prstClr val="black"/>
                  </a:solidFill>
                  <a:ea typeface="微软雅黑" panose="020B0503020204020204" pitchFamily="34" charset="-122"/>
                  <a:sym typeface="Aller Light"/>
                </a:endParaRPr>
              </a:p>
            </p:txBody>
          </p:sp>
        </p:grpSp>
        <p:sp>
          <p:nvSpPr>
            <p:cNvPr id="6" name="Text Placeholder 4">
              <a:extLst>
                <a:ext uri="{FF2B5EF4-FFF2-40B4-BE49-F238E27FC236}">
                  <a16:creationId xmlns:a16="http://schemas.microsoft.com/office/drawing/2014/main" id="{A089D477-D640-EDC7-FCFC-20576C79EF4A}"/>
                </a:ext>
              </a:extLst>
            </p:cNvPr>
            <p:cNvSpPr txBox="1">
              <a:spLocks/>
            </p:cNvSpPr>
            <p:nvPr/>
          </p:nvSpPr>
          <p:spPr>
            <a:xfrm>
              <a:off x="1335680" y="3974329"/>
              <a:ext cx="1560636" cy="852581"/>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zh-CN" altLang="en-US" sz="1799" b="1" dirty="0">
                  <a:solidFill>
                    <a:srgbClr val="F8F8F8"/>
                  </a:solidFill>
                  <a:ea typeface="黑体" panose="02010609060101010101" pitchFamily="49" charset="-122"/>
                  <a:cs typeface="Arial" panose="020B0604020202020204" pitchFamily="34" charset="0"/>
                </a:rPr>
                <a:t>旅游</a:t>
              </a:r>
              <a:endParaRPr lang="en-US" altLang="zh-CN" sz="1799" b="1" dirty="0">
                <a:solidFill>
                  <a:srgbClr val="F8F8F8"/>
                </a:solidFill>
                <a:ea typeface="黑体" panose="02010609060101010101" pitchFamily="49" charset="-122"/>
                <a:cs typeface="Arial" panose="020B0604020202020204" pitchFamily="34" charset="0"/>
              </a:endParaRPr>
            </a:p>
            <a:p>
              <a:pPr marL="0" indent="0" algn="ctr">
                <a:spcBef>
                  <a:spcPts val="0"/>
                </a:spcBef>
                <a:buNone/>
              </a:pPr>
              <a:r>
                <a:rPr lang="en-US" altLang="zh-CN" sz="1799" b="1" dirty="0">
                  <a:solidFill>
                    <a:srgbClr val="F8F8F8"/>
                  </a:solidFill>
                  <a:ea typeface="黑体" panose="02010609060101010101" pitchFamily="49" charset="-122"/>
                  <a:cs typeface="Arial" panose="020B0604020202020204" pitchFamily="34" charset="0"/>
                </a:rPr>
                <a:t>B2B </a:t>
              </a:r>
              <a:r>
                <a:rPr lang="zh-CN" altLang="en-US" sz="1799" b="1" dirty="0">
                  <a:solidFill>
                    <a:srgbClr val="F8F8F8"/>
                  </a:solidFill>
                  <a:ea typeface="黑体" panose="02010609060101010101" pitchFamily="49" charset="-122"/>
                  <a:cs typeface="Arial" panose="020B0604020202020204" pitchFamily="34" charset="0"/>
                </a:rPr>
                <a:t>模式</a:t>
              </a:r>
              <a:endParaRPr lang="en-US" altLang="zh-CN" sz="1799" b="1" dirty="0">
                <a:solidFill>
                  <a:srgbClr val="F8F8F8"/>
                </a:solidFill>
                <a:ea typeface="黑体" panose="02010609060101010101" pitchFamily="49" charset="-122"/>
                <a:cs typeface="Arial" panose="020B0604020202020204" pitchFamily="34" charset="0"/>
              </a:endParaRPr>
            </a:p>
          </p:txBody>
        </p:sp>
      </p:grpSp>
      <p:grpSp>
        <p:nvGrpSpPr>
          <p:cNvPr id="9" name="组合 8">
            <a:extLst>
              <a:ext uri="{FF2B5EF4-FFF2-40B4-BE49-F238E27FC236}">
                <a16:creationId xmlns:a16="http://schemas.microsoft.com/office/drawing/2014/main" id="{FCCE929C-54BB-FD7B-D3E1-60F184414003}"/>
              </a:ext>
            </a:extLst>
          </p:cNvPr>
          <p:cNvGrpSpPr/>
          <p:nvPr/>
        </p:nvGrpSpPr>
        <p:grpSpPr>
          <a:xfrm>
            <a:off x="3990474" y="2977428"/>
            <a:ext cx="1089820" cy="1213869"/>
            <a:chOff x="3300897" y="3710780"/>
            <a:chExt cx="1453661" cy="1619124"/>
          </a:xfrm>
        </p:grpSpPr>
        <p:grpSp>
          <p:nvGrpSpPr>
            <p:cNvPr id="10" name="Group 12">
              <a:extLst>
                <a:ext uri="{FF2B5EF4-FFF2-40B4-BE49-F238E27FC236}">
                  <a16:creationId xmlns:a16="http://schemas.microsoft.com/office/drawing/2014/main" id="{DCDC41CE-F138-4A98-41BF-3A6DE44F576A}"/>
                </a:ext>
              </a:extLst>
            </p:cNvPr>
            <p:cNvGrpSpPr/>
            <p:nvPr/>
          </p:nvGrpSpPr>
          <p:grpSpPr>
            <a:xfrm>
              <a:off x="3320395" y="3710780"/>
              <a:ext cx="1414667" cy="1619124"/>
              <a:chOff x="3563871" y="3199409"/>
              <a:chExt cx="1414666" cy="1619124"/>
            </a:xfrm>
            <a:solidFill>
              <a:srgbClr val="FFC000"/>
            </a:solidFill>
          </p:grpSpPr>
          <p:sp>
            <p:nvSpPr>
              <p:cNvPr id="12" name="Shape 1722">
                <a:extLst>
                  <a:ext uri="{FF2B5EF4-FFF2-40B4-BE49-F238E27FC236}">
                    <a16:creationId xmlns:a16="http://schemas.microsoft.com/office/drawing/2014/main" id="{1FCA9291-0F65-1AF1-082B-FEF5C22F641D}"/>
                  </a:ext>
                </a:extLst>
              </p:cNvPr>
              <p:cNvSpPr/>
              <p:nvPr/>
            </p:nvSpPr>
            <p:spPr>
              <a:xfrm rot="8100000">
                <a:off x="3563871" y="3403867"/>
                <a:ext cx="1414666" cy="1414666"/>
              </a:xfrm>
              <a:prstGeom prst="roundRect">
                <a:avLst>
                  <a:gd name="adj" fmla="val 15000"/>
                </a:avLst>
              </a:prstGeom>
              <a:grpFill/>
              <a:ln w="12700">
                <a:miter lim="400000"/>
              </a:ln>
            </p:spPr>
            <p:txBody>
              <a:bodyPr lIns="50780" tIns="50780" rIns="50780" bIns="50780" anchor="ctr"/>
              <a:lstStyle/>
              <a:p>
                <a:pPr defTabSz="914012">
                  <a:spcBef>
                    <a:spcPts val="3374"/>
                  </a:spcBef>
                  <a:defRPr sz="2500">
                    <a:latin typeface="Aller Light"/>
                    <a:ea typeface="Aller Light"/>
                    <a:cs typeface="Aller Light"/>
                    <a:sym typeface="Aller Light"/>
                  </a:defRPr>
                </a:pPr>
                <a:endParaRPr sz="2499" b="1">
                  <a:solidFill>
                    <a:prstClr val="black"/>
                  </a:solidFill>
                  <a:ea typeface="微软雅黑" panose="020B0503020204020204" pitchFamily="34" charset="-122"/>
                  <a:sym typeface="Aller Light"/>
                </a:endParaRPr>
              </a:p>
            </p:txBody>
          </p:sp>
          <p:sp>
            <p:nvSpPr>
              <p:cNvPr id="13" name="Shape 1729">
                <a:extLst>
                  <a:ext uri="{FF2B5EF4-FFF2-40B4-BE49-F238E27FC236}">
                    <a16:creationId xmlns:a16="http://schemas.microsoft.com/office/drawing/2014/main" id="{FC36332B-2C46-DD4C-5777-728393A8E6A9}"/>
                  </a:ext>
                </a:extLst>
              </p:cNvPr>
              <p:cNvSpPr/>
              <p:nvPr/>
            </p:nvSpPr>
            <p:spPr>
              <a:xfrm rot="8100000">
                <a:off x="3563871" y="3199409"/>
                <a:ext cx="1414666" cy="1414667"/>
              </a:xfrm>
              <a:prstGeom prst="roundRect">
                <a:avLst>
                  <a:gd name="adj" fmla="val 15000"/>
                </a:avLst>
              </a:prstGeom>
              <a:grpFill/>
              <a:ln w="38100" cap="flat">
                <a:solidFill>
                  <a:srgbClr val="F8F8F8"/>
                </a:solidFill>
                <a:miter lim="400000"/>
              </a:ln>
              <a:effectLst>
                <a:outerShdw blurRad="127000" dist="38100" dir="8100000" algn="tr" rotWithShape="0">
                  <a:prstClr val="black">
                    <a:alpha val="40000"/>
                  </a:prstClr>
                </a:outerShdw>
              </a:effectLst>
            </p:spPr>
            <p:txBody>
              <a:bodyPr wrap="square" lIns="50780" tIns="50780" rIns="50780" bIns="50780" numCol="1" anchor="ctr">
                <a:noAutofit/>
              </a:bodyPr>
              <a:lstStyle/>
              <a:p>
                <a:pPr defTabSz="914012">
                  <a:spcBef>
                    <a:spcPts val="3374"/>
                  </a:spcBef>
                  <a:defRPr sz="2500">
                    <a:latin typeface="Aller Light"/>
                    <a:ea typeface="Aller Light"/>
                    <a:cs typeface="Aller Light"/>
                    <a:sym typeface="Aller Light"/>
                  </a:defRPr>
                </a:pPr>
                <a:endParaRPr sz="2499" b="1">
                  <a:solidFill>
                    <a:prstClr val="black"/>
                  </a:solidFill>
                  <a:ea typeface="微软雅黑" panose="020B0503020204020204" pitchFamily="34" charset="-122"/>
                  <a:sym typeface="Aller Light"/>
                </a:endParaRPr>
              </a:p>
            </p:txBody>
          </p:sp>
        </p:grpSp>
        <p:sp>
          <p:nvSpPr>
            <p:cNvPr id="11" name="Text Placeholder 4">
              <a:extLst>
                <a:ext uri="{FF2B5EF4-FFF2-40B4-BE49-F238E27FC236}">
                  <a16:creationId xmlns:a16="http://schemas.microsoft.com/office/drawing/2014/main" id="{F71794DE-39A6-8B37-D4FC-0EC2ED1B217E}"/>
                </a:ext>
              </a:extLst>
            </p:cNvPr>
            <p:cNvSpPr txBox="1">
              <a:spLocks/>
            </p:cNvSpPr>
            <p:nvPr/>
          </p:nvSpPr>
          <p:spPr>
            <a:xfrm>
              <a:off x="3300897" y="3951298"/>
              <a:ext cx="1453661" cy="925858"/>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zh-CN" altLang="en-US" sz="1799" b="1" dirty="0">
                  <a:solidFill>
                    <a:srgbClr val="F8F8F8"/>
                  </a:solidFill>
                  <a:ea typeface="黑体" panose="02010609060101010101" pitchFamily="49" charset="-122"/>
                  <a:cs typeface="Arial" panose="020B0604020202020204" pitchFamily="34" charset="0"/>
                </a:rPr>
                <a:t>旅游</a:t>
              </a:r>
              <a:endParaRPr lang="en-US" altLang="zh-CN" sz="1799" b="1" dirty="0">
                <a:solidFill>
                  <a:srgbClr val="F8F8F8"/>
                </a:solidFill>
                <a:ea typeface="黑体" panose="02010609060101010101" pitchFamily="49" charset="-122"/>
                <a:cs typeface="Arial" panose="020B0604020202020204" pitchFamily="34" charset="0"/>
              </a:endParaRPr>
            </a:p>
            <a:p>
              <a:pPr marL="0" indent="0" algn="ctr">
                <a:spcBef>
                  <a:spcPts val="0"/>
                </a:spcBef>
                <a:buNone/>
              </a:pPr>
              <a:r>
                <a:rPr lang="en-US" altLang="zh-CN" sz="1799" b="1" dirty="0">
                  <a:solidFill>
                    <a:srgbClr val="F8F8F8"/>
                  </a:solidFill>
                  <a:ea typeface="黑体" panose="02010609060101010101" pitchFamily="49" charset="-122"/>
                  <a:cs typeface="Arial" panose="020B0604020202020204" pitchFamily="34" charset="0"/>
                </a:rPr>
                <a:t>B2C</a:t>
              </a:r>
              <a:r>
                <a:rPr lang="zh-CN" altLang="en-US" sz="1799" b="1" dirty="0">
                  <a:solidFill>
                    <a:srgbClr val="F8F8F8"/>
                  </a:solidFill>
                  <a:ea typeface="黑体" panose="02010609060101010101" pitchFamily="49" charset="-122"/>
                  <a:cs typeface="Arial" panose="020B0604020202020204" pitchFamily="34" charset="0"/>
                </a:rPr>
                <a:t>模式</a:t>
              </a:r>
              <a:endParaRPr lang="en-US" altLang="zh-CN" sz="1799" b="1" dirty="0">
                <a:solidFill>
                  <a:srgbClr val="F8F8F8"/>
                </a:solidFill>
                <a:ea typeface="黑体" panose="02010609060101010101" pitchFamily="49" charset="-122"/>
                <a:cs typeface="Arial" panose="020B0604020202020204" pitchFamily="34" charset="0"/>
              </a:endParaRPr>
            </a:p>
          </p:txBody>
        </p:sp>
      </p:grpSp>
      <p:grpSp>
        <p:nvGrpSpPr>
          <p:cNvPr id="14" name="组合 13">
            <a:extLst>
              <a:ext uri="{FF2B5EF4-FFF2-40B4-BE49-F238E27FC236}">
                <a16:creationId xmlns:a16="http://schemas.microsoft.com/office/drawing/2014/main" id="{07CC01B3-4D00-6D48-2F3E-817D579A07B4}"/>
              </a:ext>
            </a:extLst>
          </p:cNvPr>
          <p:cNvGrpSpPr/>
          <p:nvPr/>
        </p:nvGrpSpPr>
        <p:grpSpPr>
          <a:xfrm>
            <a:off x="6318630" y="2821232"/>
            <a:ext cx="1060586" cy="1213869"/>
            <a:chOff x="5135667" y="3502437"/>
            <a:chExt cx="1414667" cy="1619124"/>
          </a:xfrm>
        </p:grpSpPr>
        <p:grpSp>
          <p:nvGrpSpPr>
            <p:cNvPr id="15" name="Group 14">
              <a:extLst>
                <a:ext uri="{FF2B5EF4-FFF2-40B4-BE49-F238E27FC236}">
                  <a16:creationId xmlns:a16="http://schemas.microsoft.com/office/drawing/2014/main" id="{C92D54F3-9E2E-76FE-4CD8-BAC70584EB34}"/>
                </a:ext>
              </a:extLst>
            </p:cNvPr>
            <p:cNvGrpSpPr/>
            <p:nvPr/>
          </p:nvGrpSpPr>
          <p:grpSpPr>
            <a:xfrm>
              <a:off x="5135667" y="3502437"/>
              <a:ext cx="1414667" cy="1619124"/>
              <a:chOff x="5379142" y="2991066"/>
              <a:chExt cx="1414667" cy="1619124"/>
            </a:xfrm>
            <a:solidFill>
              <a:srgbClr val="0070C0"/>
            </a:solidFill>
          </p:grpSpPr>
          <p:sp>
            <p:nvSpPr>
              <p:cNvPr id="17" name="Shape 1723">
                <a:extLst>
                  <a:ext uri="{FF2B5EF4-FFF2-40B4-BE49-F238E27FC236}">
                    <a16:creationId xmlns:a16="http://schemas.microsoft.com/office/drawing/2014/main" id="{254D10E8-F2FB-65F9-A935-2F932E7116EB}"/>
                  </a:ext>
                </a:extLst>
              </p:cNvPr>
              <p:cNvSpPr/>
              <p:nvPr/>
            </p:nvSpPr>
            <p:spPr>
              <a:xfrm rot="18900000">
                <a:off x="5379143" y="2991066"/>
                <a:ext cx="1414666" cy="1414666"/>
              </a:xfrm>
              <a:prstGeom prst="roundRect">
                <a:avLst>
                  <a:gd name="adj" fmla="val 15000"/>
                </a:avLst>
              </a:prstGeom>
              <a:grpFill/>
              <a:ln w="12700">
                <a:noFill/>
                <a:miter lim="400000"/>
              </a:ln>
            </p:spPr>
            <p:txBody>
              <a:bodyPr lIns="50780" tIns="50780" rIns="50780" bIns="50780" anchor="ctr"/>
              <a:lstStyle/>
              <a:p>
                <a:pPr defTabSz="914012">
                  <a:spcBef>
                    <a:spcPts val="3374"/>
                  </a:spcBef>
                  <a:defRPr sz="2500">
                    <a:latin typeface="Aller Light"/>
                    <a:ea typeface="Aller Light"/>
                    <a:cs typeface="Aller Light"/>
                    <a:sym typeface="Aller Light"/>
                  </a:defRPr>
                </a:pPr>
                <a:endParaRPr sz="2499" b="1">
                  <a:solidFill>
                    <a:prstClr val="black"/>
                  </a:solidFill>
                  <a:ea typeface="微软雅黑" panose="020B0503020204020204" pitchFamily="34" charset="-122"/>
                  <a:sym typeface="Aller Light"/>
                </a:endParaRPr>
              </a:p>
            </p:txBody>
          </p:sp>
          <p:sp>
            <p:nvSpPr>
              <p:cNvPr id="18" name="Shape 1726">
                <a:extLst>
                  <a:ext uri="{FF2B5EF4-FFF2-40B4-BE49-F238E27FC236}">
                    <a16:creationId xmlns:a16="http://schemas.microsoft.com/office/drawing/2014/main" id="{FD89B587-7F0D-1262-82A7-817715720717}"/>
                  </a:ext>
                </a:extLst>
              </p:cNvPr>
              <p:cNvSpPr/>
              <p:nvPr/>
            </p:nvSpPr>
            <p:spPr>
              <a:xfrm rot="18900000">
                <a:off x="5379142" y="3195523"/>
                <a:ext cx="1414666" cy="1414667"/>
              </a:xfrm>
              <a:prstGeom prst="roundRect">
                <a:avLst>
                  <a:gd name="adj" fmla="val 15000"/>
                </a:avLst>
              </a:prstGeom>
              <a:grpFill/>
              <a:ln w="38100" cap="flat">
                <a:solidFill>
                  <a:srgbClr val="F8F8F8"/>
                </a:solidFill>
                <a:miter lim="400000"/>
              </a:ln>
              <a:effectLst>
                <a:outerShdw blurRad="127000" dist="38100" dir="8100000" algn="tr" rotWithShape="0">
                  <a:prstClr val="black">
                    <a:alpha val="40000"/>
                  </a:prstClr>
                </a:outerShdw>
              </a:effectLst>
            </p:spPr>
            <p:txBody>
              <a:bodyPr wrap="square" lIns="50780" tIns="50780" rIns="50780" bIns="50780" numCol="1" anchor="ctr">
                <a:noAutofit/>
              </a:bodyPr>
              <a:lstStyle/>
              <a:p>
                <a:pPr defTabSz="914012">
                  <a:spcBef>
                    <a:spcPts val="3374"/>
                  </a:spcBef>
                  <a:defRPr sz="2500">
                    <a:latin typeface="Aller Light"/>
                    <a:ea typeface="Aller Light"/>
                    <a:cs typeface="Aller Light"/>
                    <a:sym typeface="Aller Light"/>
                  </a:defRPr>
                </a:pPr>
                <a:endParaRPr sz="2499" b="1">
                  <a:solidFill>
                    <a:prstClr val="black"/>
                  </a:solidFill>
                  <a:ea typeface="微软雅黑" panose="020B0503020204020204" pitchFamily="34" charset="-122"/>
                  <a:sym typeface="Aller Light"/>
                </a:endParaRPr>
              </a:p>
            </p:txBody>
          </p:sp>
        </p:grpSp>
        <p:sp>
          <p:nvSpPr>
            <p:cNvPr id="16" name="Text Placeholder 4">
              <a:extLst>
                <a:ext uri="{FF2B5EF4-FFF2-40B4-BE49-F238E27FC236}">
                  <a16:creationId xmlns:a16="http://schemas.microsoft.com/office/drawing/2014/main" id="{F7F76BAC-0407-DC8C-3BBB-3D224C1E10E4}"/>
                </a:ext>
              </a:extLst>
            </p:cNvPr>
            <p:cNvSpPr txBox="1">
              <a:spLocks/>
            </p:cNvSpPr>
            <p:nvPr/>
          </p:nvSpPr>
          <p:spPr>
            <a:xfrm>
              <a:off x="5135667" y="4006493"/>
              <a:ext cx="1410958" cy="640997"/>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zh-CN" altLang="en-US" sz="1799" b="1" dirty="0">
                  <a:solidFill>
                    <a:srgbClr val="F8F8F8"/>
                  </a:solidFill>
                  <a:ea typeface="黑体" panose="02010609060101010101" pitchFamily="49" charset="-122"/>
                  <a:cs typeface="Arial" panose="020B0604020202020204" pitchFamily="34" charset="0"/>
                </a:rPr>
                <a:t>旅游</a:t>
              </a:r>
              <a:endParaRPr lang="en-US" altLang="zh-CN" sz="1799" b="1" dirty="0">
                <a:solidFill>
                  <a:srgbClr val="F8F8F8"/>
                </a:solidFill>
                <a:ea typeface="黑体" panose="02010609060101010101" pitchFamily="49" charset="-122"/>
                <a:cs typeface="Arial" panose="020B0604020202020204" pitchFamily="34" charset="0"/>
              </a:endParaRPr>
            </a:p>
            <a:p>
              <a:pPr marL="0" indent="0" algn="ctr">
                <a:spcBef>
                  <a:spcPts val="0"/>
                </a:spcBef>
                <a:buNone/>
              </a:pPr>
              <a:r>
                <a:rPr lang="en-US" altLang="zh-CN" sz="1799" b="1" dirty="0">
                  <a:solidFill>
                    <a:srgbClr val="F8F8F8"/>
                  </a:solidFill>
                  <a:ea typeface="黑体" panose="02010609060101010101" pitchFamily="49" charset="-122"/>
                  <a:cs typeface="Arial" panose="020B0604020202020204" pitchFamily="34" charset="0"/>
                </a:rPr>
                <a:t>C2B</a:t>
              </a:r>
              <a:r>
                <a:rPr lang="zh-CN" altLang="en-US" sz="1799" b="1" dirty="0">
                  <a:solidFill>
                    <a:srgbClr val="F8F8F8"/>
                  </a:solidFill>
                  <a:ea typeface="黑体" panose="02010609060101010101" pitchFamily="49" charset="-122"/>
                  <a:cs typeface="Arial" panose="020B0604020202020204" pitchFamily="34" charset="0"/>
                </a:rPr>
                <a:t>模式</a:t>
              </a:r>
              <a:endParaRPr lang="en-US" altLang="zh-CN" sz="1799" b="1" dirty="0">
                <a:solidFill>
                  <a:srgbClr val="F8F8F8"/>
                </a:solidFill>
                <a:ea typeface="黑体" panose="02010609060101010101" pitchFamily="49" charset="-122"/>
                <a:cs typeface="Arial" panose="020B0604020202020204" pitchFamily="34" charset="0"/>
              </a:endParaRPr>
            </a:p>
          </p:txBody>
        </p:sp>
      </p:grpSp>
    </p:spTree>
    <p:extLst>
      <p:ext uri="{BB962C8B-B14F-4D97-AF65-F5344CB8AC3E}">
        <p14:creationId xmlns:p14="http://schemas.microsoft.com/office/powerpoint/2010/main" val="17437056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41">
            <a:extLst>
              <a:ext uri="{FF2B5EF4-FFF2-40B4-BE49-F238E27FC236}">
                <a16:creationId xmlns:a16="http://schemas.microsoft.com/office/drawing/2014/main" id="{40B44BA3-3B07-4D6E-E088-74D3963576F6}"/>
              </a:ext>
            </a:extLst>
          </p:cNvPr>
          <p:cNvSpPr/>
          <p:nvPr/>
        </p:nvSpPr>
        <p:spPr>
          <a:xfrm flipV="1">
            <a:off x="2252304" y="2949755"/>
            <a:ext cx="514149" cy="0"/>
          </a:xfrm>
          <a:prstGeom prst="line">
            <a:avLst/>
          </a:prstGeom>
          <a:ln w="12700" cap="rnd" cmpd="sng">
            <a:solidFill>
              <a:srgbClr val="003366"/>
            </a:solidFill>
            <a:prstDash val="sysDot"/>
            <a:round/>
            <a:headEnd type="none" w="med" len="med"/>
            <a:tailEnd type="none" w="med" len="med"/>
          </a:ln>
        </p:spPr>
      </p:sp>
      <p:sp>
        <p:nvSpPr>
          <p:cNvPr id="3" name="Line 42">
            <a:extLst>
              <a:ext uri="{FF2B5EF4-FFF2-40B4-BE49-F238E27FC236}">
                <a16:creationId xmlns:a16="http://schemas.microsoft.com/office/drawing/2014/main" id="{75F1C92B-C6BB-0ADA-0B48-D23112A9FB5B}"/>
              </a:ext>
            </a:extLst>
          </p:cNvPr>
          <p:cNvSpPr/>
          <p:nvPr/>
        </p:nvSpPr>
        <p:spPr>
          <a:xfrm>
            <a:off x="2309432" y="3624498"/>
            <a:ext cx="457021" cy="0"/>
          </a:xfrm>
          <a:prstGeom prst="line">
            <a:avLst/>
          </a:prstGeom>
          <a:ln w="12700" cap="rnd" cmpd="sng">
            <a:solidFill>
              <a:srgbClr val="003366"/>
            </a:solidFill>
            <a:prstDash val="sysDot"/>
            <a:round/>
            <a:headEnd type="none" w="med" len="med"/>
            <a:tailEnd type="none" w="med" len="med"/>
          </a:ln>
        </p:spPr>
      </p:sp>
      <p:sp>
        <p:nvSpPr>
          <p:cNvPr id="4" name="Line 39">
            <a:extLst>
              <a:ext uri="{FF2B5EF4-FFF2-40B4-BE49-F238E27FC236}">
                <a16:creationId xmlns:a16="http://schemas.microsoft.com/office/drawing/2014/main" id="{15872C33-F56E-A917-6A7D-6AA859F48236}"/>
              </a:ext>
            </a:extLst>
          </p:cNvPr>
          <p:cNvSpPr/>
          <p:nvPr/>
        </p:nvSpPr>
        <p:spPr>
          <a:xfrm>
            <a:off x="2309432" y="2263517"/>
            <a:ext cx="457021" cy="0"/>
          </a:xfrm>
          <a:prstGeom prst="line">
            <a:avLst/>
          </a:prstGeom>
          <a:ln w="12700" cap="rnd" cmpd="sng">
            <a:solidFill>
              <a:srgbClr val="003366"/>
            </a:solidFill>
            <a:prstDash val="sysDot"/>
            <a:round/>
            <a:headEnd type="none" w="med" len="med"/>
            <a:tailEnd type="none" w="med" len="med"/>
          </a:ln>
        </p:spPr>
      </p:sp>
      <p:sp>
        <p:nvSpPr>
          <p:cNvPr id="5" name="Line 43">
            <a:extLst>
              <a:ext uri="{FF2B5EF4-FFF2-40B4-BE49-F238E27FC236}">
                <a16:creationId xmlns:a16="http://schemas.microsoft.com/office/drawing/2014/main" id="{85B1B124-C7DF-8499-3198-C91B6A7B7070}"/>
              </a:ext>
            </a:extLst>
          </p:cNvPr>
          <p:cNvSpPr/>
          <p:nvPr/>
        </p:nvSpPr>
        <p:spPr>
          <a:xfrm flipV="1">
            <a:off x="2133288" y="4312798"/>
            <a:ext cx="514149" cy="0"/>
          </a:xfrm>
          <a:prstGeom prst="line">
            <a:avLst/>
          </a:prstGeom>
          <a:ln w="12700" cap="rnd" cmpd="sng">
            <a:solidFill>
              <a:srgbClr val="003366"/>
            </a:solidFill>
            <a:prstDash val="sysDot"/>
            <a:round/>
            <a:headEnd type="none" w="med" len="med"/>
            <a:tailEnd type="none" w="med" len="med"/>
          </a:ln>
        </p:spPr>
      </p:sp>
      <p:grpSp>
        <p:nvGrpSpPr>
          <p:cNvPr id="22" name="组合 21">
            <a:extLst>
              <a:ext uri="{FF2B5EF4-FFF2-40B4-BE49-F238E27FC236}">
                <a16:creationId xmlns:a16="http://schemas.microsoft.com/office/drawing/2014/main" id="{8CEC45A8-A161-ACCA-7605-934FA8E38C65}"/>
              </a:ext>
            </a:extLst>
          </p:cNvPr>
          <p:cNvGrpSpPr/>
          <p:nvPr/>
        </p:nvGrpSpPr>
        <p:grpSpPr>
          <a:xfrm>
            <a:off x="695575" y="2551003"/>
            <a:ext cx="1738824" cy="1519835"/>
            <a:chOff x="927795" y="3851275"/>
            <a:chExt cx="2319338" cy="2027238"/>
          </a:xfrm>
        </p:grpSpPr>
        <p:sp>
          <p:nvSpPr>
            <p:cNvPr id="23" name="Oval 28">
              <a:extLst>
                <a:ext uri="{FF2B5EF4-FFF2-40B4-BE49-F238E27FC236}">
                  <a16:creationId xmlns:a16="http://schemas.microsoft.com/office/drawing/2014/main" id="{E60684EC-8120-3C39-E1D4-48C4E2CA077A}"/>
                </a:ext>
              </a:extLst>
            </p:cNvPr>
            <p:cNvSpPr>
              <a:spLocks noChangeArrowheads="1"/>
            </p:cNvSpPr>
            <p:nvPr/>
          </p:nvSpPr>
          <p:spPr bwMode="gray">
            <a:xfrm>
              <a:off x="927795" y="4513883"/>
              <a:ext cx="2319338" cy="692497"/>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defTabSz="685526" fontAlgn="base">
                <a:spcBef>
                  <a:spcPct val="0"/>
                </a:spcBef>
                <a:spcAft>
                  <a:spcPct val="0"/>
                </a:spcAft>
                <a:defRPr/>
              </a:pPr>
              <a:endParaRPr lang="zh-CN" altLang="en-US" sz="1799">
                <a:latin typeface="Times New Roman" panose="02020603050405020304" charset="0"/>
                <a:ea typeface="宋体" panose="02010600030101010101" pitchFamily="2" charset="-122"/>
              </a:endParaRPr>
            </a:p>
          </p:txBody>
        </p:sp>
        <p:sp>
          <p:nvSpPr>
            <p:cNvPr id="24" name="Oval 29">
              <a:extLst>
                <a:ext uri="{FF2B5EF4-FFF2-40B4-BE49-F238E27FC236}">
                  <a16:creationId xmlns:a16="http://schemas.microsoft.com/office/drawing/2014/main" id="{DD486D7C-4EF5-D660-57D3-7F1C6B8BB7E0}"/>
                </a:ext>
              </a:extLst>
            </p:cNvPr>
            <p:cNvSpPr>
              <a:spLocks noChangeArrowheads="1"/>
            </p:cNvSpPr>
            <p:nvPr/>
          </p:nvSpPr>
          <p:spPr bwMode="gray">
            <a:xfrm>
              <a:off x="927795" y="4513089"/>
              <a:ext cx="2319338" cy="692497"/>
            </a:xfrm>
            <a:prstGeom prst="ellipse">
              <a:avLst/>
            </a:prstGeom>
            <a:solidFill>
              <a:srgbClr val="21A3D0"/>
            </a:solidFill>
            <a:ln>
              <a:noFill/>
            </a:ln>
            <a:effectLst/>
          </p:spPr>
          <p:txBody>
            <a:bodyPr anchor="ctr">
              <a:spAutoFit/>
            </a:bodyPr>
            <a:lstStyle/>
            <a:p>
              <a:pPr defTabSz="685526" fontAlgn="base">
                <a:spcBef>
                  <a:spcPct val="0"/>
                </a:spcBef>
                <a:spcAft>
                  <a:spcPct val="0"/>
                </a:spcAft>
                <a:defRPr/>
              </a:pPr>
              <a:endParaRPr lang="zh-CN" altLang="en-US" sz="1799">
                <a:latin typeface="Times New Roman" panose="02020603050405020304" charset="0"/>
                <a:ea typeface="宋体" panose="02010600030101010101" pitchFamily="2" charset="-122"/>
              </a:endParaRPr>
            </a:p>
          </p:txBody>
        </p:sp>
        <p:sp>
          <p:nvSpPr>
            <p:cNvPr id="25" name="Oval 30">
              <a:extLst>
                <a:ext uri="{FF2B5EF4-FFF2-40B4-BE49-F238E27FC236}">
                  <a16:creationId xmlns:a16="http://schemas.microsoft.com/office/drawing/2014/main" id="{D44DD48C-2B79-895F-0100-C750A26F2BCB}"/>
                </a:ext>
              </a:extLst>
            </p:cNvPr>
            <p:cNvSpPr/>
            <p:nvPr/>
          </p:nvSpPr>
          <p:spPr>
            <a:xfrm>
              <a:off x="1003995" y="4614546"/>
              <a:ext cx="2090738" cy="562609"/>
            </a:xfrm>
            <a:prstGeom prst="ellipse">
              <a:avLst/>
            </a:prstGeom>
            <a:solidFill>
              <a:schemeClr val="tx1">
                <a:lumMod val="75000"/>
              </a:schemeClr>
            </a:solidFill>
            <a:ln w="38100">
              <a:noFill/>
            </a:ln>
          </p:spPr>
          <p:txBody>
            <a:bodyPr anchor="ctr">
              <a:spAutoFit/>
            </a:bodyPr>
            <a:lstStyle/>
            <a:p>
              <a:endParaRPr lang="zh-CN" altLang="en-US" sz="1349" dirty="0">
                <a:latin typeface="Times New Roman" panose="02020603050405020304" charset="0"/>
                <a:ea typeface="宋体" panose="02010600030101010101" pitchFamily="2" charset="-122"/>
              </a:endParaRPr>
            </a:p>
          </p:txBody>
        </p:sp>
        <p:sp>
          <p:nvSpPr>
            <p:cNvPr id="26" name="Oval 31">
              <a:extLst>
                <a:ext uri="{FF2B5EF4-FFF2-40B4-BE49-F238E27FC236}">
                  <a16:creationId xmlns:a16="http://schemas.microsoft.com/office/drawing/2014/main" id="{E2501216-8169-82F1-5E59-08EADE637285}"/>
                </a:ext>
              </a:extLst>
            </p:cNvPr>
            <p:cNvSpPr/>
            <p:nvPr/>
          </p:nvSpPr>
          <p:spPr>
            <a:xfrm>
              <a:off x="1003995" y="3851275"/>
              <a:ext cx="2025650" cy="2027238"/>
            </a:xfrm>
            <a:prstGeom prst="ellipse">
              <a:avLst/>
            </a:prstGeom>
            <a:gradFill rotWithShape="1">
              <a:gsLst>
                <a:gs pos="0">
                  <a:srgbClr val="636869"/>
                </a:gs>
                <a:gs pos="100000">
                  <a:srgbClr val="D6E1E2"/>
                </a:gs>
              </a:gsLst>
              <a:lin ang="5400000" scaled="1"/>
              <a:tileRect/>
            </a:gradFill>
            <a:ln w="9525">
              <a:noFill/>
            </a:ln>
          </p:spPr>
          <p:txBody>
            <a:bodyPr vert="eaVert" wrap="none" anchor="ctr"/>
            <a:lstStyle/>
            <a:p>
              <a:endParaRPr lang="zh-CN" altLang="en-US" sz="1349" dirty="0">
                <a:latin typeface="Times New Roman" panose="02020603050405020304" charset="0"/>
                <a:ea typeface="宋体" panose="02010600030101010101" pitchFamily="2" charset="-122"/>
              </a:endParaRPr>
            </a:p>
          </p:txBody>
        </p:sp>
        <p:sp>
          <p:nvSpPr>
            <p:cNvPr id="27" name="Oval 32">
              <a:extLst>
                <a:ext uri="{FF2B5EF4-FFF2-40B4-BE49-F238E27FC236}">
                  <a16:creationId xmlns:a16="http://schemas.microsoft.com/office/drawing/2014/main" id="{A75651F6-C0D8-5C4F-DAA1-EF5E87DB357B}"/>
                </a:ext>
              </a:extLst>
            </p:cNvPr>
            <p:cNvSpPr/>
            <p:nvPr/>
          </p:nvSpPr>
          <p:spPr>
            <a:xfrm>
              <a:off x="1003995" y="3851275"/>
              <a:ext cx="1978025" cy="1978025"/>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lstStyle/>
            <a:p>
              <a:endParaRPr lang="zh-CN" altLang="en-US" sz="1349" dirty="0">
                <a:latin typeface="Times New Roman" panose="02020603050405020304" charset="0"/>
                <a:ea typeface="宋体" panose="02010600030101010101" pitchFamily="2" charset="-122"/>
              </a:endParaRPr>
            </a:p>
          </p:txBody>
        </p:sp>
        <p:sp>
          <p:nvSpPr>
            <p:cNvPr id="28" name="Oval 33">
              <a:extLst>
                <a:ext uri="{FF2B5EF4-FFF2-40B4-BE49-F238E27FC236}">
                  <a16:creationId xmlns:a16="http://schemas.microsoft.com/office/drawing/2014/main" id="{3EF8F683-C36A-7F76-83C9-E688B183095C}"/>
                </a:ext>
              </a:extLst>
            </p:cNvPr>
            <p:cNvSpPr/>
            <p:nvPr/>
          </p:nvSpPr>
          <p:spPr>
            <a:xfrm>
              <a:off x="1147664" y="3935412"/>
              <a:ext cx="1879600" cy="1847850"/>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lstStyle/>
            <a:p>
              <a:pPr algn="ctr"/>
              <a:endParaRPr lang="zh-CN" altLang="en-US" sz="2099" dirty="0">
                <a:solidFill>
                  <a:schemeClr val="accent2"/>
                </a:solidFill>
                <a:latin typeface="黑体" panose="02010609060101010101" pitchFamily="49" charset="-122"/>
                <a:ea typeface="黑体" panose="02010609060101010101" pitchFamily="49" charset="-122"/>
              </a:endParaRPr>
            </a:p>
          </p:txBody>
        </p:sp>
      </p:grpSp>
      <p:sp>
        <p:nvSpPr>
          <p:cNvPr id="29" name="Line 37">
            <a:extLst>
              <a:ext uri="{FF2B5EF4-FFF2-40B4-BE49-F238E27FC236}">
                <a16:creationId xmlns:a16="http://schemas.microsoft.com/office/drawing/2014/main" id="{2AED33FD-01AF-7EC5-34E1-AC08E353AB2D}"/>
              </a:ext>
            </a:extLst>
          </p:cNvPr>
          <p:cNvSpPr/>
          <p:nvPr/>
        </p:nvSpPr>
        <p:spPr>
          <a:xfrm flipV="1">
            <a:off x="2033054" y="2261446"/>
            <a:ext cx="271580" cy="296884"/>
          </a:xfrm>
          <a:prstGeom prst="line">
            <a:avLst/>
          </a:prstGeom>
          <a:ln w="12700" cap="rnd" cmpd="sng">
            <a:solidFill>
              <a:srgbClr val="003366"/>
            </a:solidFill>
            <a:prstDash val="sysDot"/>
            <a:round/>
            <a:headEnd type="none" w="med" len="med"/>
            <a:tailEnd type="none" w="med" len="med"/>
          </a:ln>
        </p:spPr>
      </p:sp>
      <p:sp>
        <p:nvSpPr>
          <p:cNvPr id="30" name="Line 37">
            <a:extLst>
              <a:ext uri="{FF2B5EF4-FFF2-40B4-BE49-F238E27FC236}">
                <a16:creationId xmlns:a16="http://schemas.microsoft.com/office/drawing/2014/main" id="{32BFCF19-1BF7-E3B7-768C-EAB01470DE05}"/>
              </a:ext>
            </a:extLst>
          </p:cNvPr>
          <p:cNvSpPr/>
          <p:nvPr/>
        </p:nvSpPr>
        <p:spPr>
          <a:xfrm flipH="1" flipV="1">
            <a:off x="2076161" y="4015923"/>
            <a:ext cx="61888" cy="285638"/>
          </a:xfrm>
          <a:prstGeom prst="line">
            <a:avLst/>
          </a:prstGeom>
          <a:ln w="12700" cap="rnd" cmpd="sng">
            <a:solidFill>
              <a:srgbClr val="003366"/>
            </a:solidFill>
            <a:prstDash val="sysDot"/>
            <a:round/>
            <a:headEnd type="none" w="med" len="med"/>
            <a:tailEnd type="none" w="med" len="med"/>
          </a:ln>
        </p:spPr>
      </p:sp>
      <p:sp>
        <p:nvSpPr>
          <p:cNvPr id="32" name="文本框 31">
            <a:extLst>
              <a:ext uri="{FF2B5EF4-FFF2-40B4-BE49-F238E27FC236}">
                <a16:creationId xmlns:a16="http://schemas.microsoft.com/office/drawing/2014/main" id="{342AEE63-1DF9-E8E7-3A66-0ED705EFAC6D}"/>
              </a:ext>
            </a:extLst>
          </p:cNvPr>
          <p:cNvSpPr txBox="1"/>
          <p:nvPr/>
        </p:nvSpPr>
        <p:spPr>
          <a:xfrm>
            <a:off x="374673" y="865649"/>
            <a:ext cx="8394654" cy="875561"/>
          </a:xfrm>
          <a:prstGeom prst="rect">
            <a:avLst/>
          </a:prstGeom>
          <a:noFill/>
        </p:spPr>
        <p:txBody>
          <a:bodyPr wrap="square">
            <a:spAutoFit/>
          </a:bodyPr>
          <a:lstStyle/>
          <a:p>
            <a:pPr indent="458816">
              <a:lnSpc>
                <a:spcPct val="150000"/>
              </a:lnSpc>
            </a:pPr>
            <a:r>
              <a:rPr lang="zh-CN" altLang="en-US" sz="1799" dirty="0">
                <a:solidFill>
                  <a:schemeClr val="accent2"/>
                </a:solidFill>
                <a:latin typeface="+mj-lt"/>
                <a:ea typeface="黑体" panose="02010609060101010101" pitchFamily="49" charset="-122"/>
              </a:rPr>
              <a:t>旅游业是一个由众多子行业构成、需要各子行业协调配合的综合性产业，食、宿、行、游、购、娱等各类旅游企业之间存在复杂的代理、交易、合作关系。</a:t>
            </a:r>
          </a:p>
        </p:txBody>
      </p:sp>
      <p:grpSp>
        <p:nvGrpSpPr>
          <p:cNvPr id="20" name="组合 19">
            <a:extLst>
              <a:ext uri="{FF2B5EF4-FFF2-40B4-BE49-F238E27FC236}">
                <a16:creationId xmlns:a16="http://schemas.microsoft.com/office/drawing/2014/main" id="{AE79A2A3-D500-8F4C-DA4A-9F98D7AB58C7}"/>
              </a:ext>
            </a:extLst>
          </p:cNvPr>
          <p:cNvGrpSpPr/>
          <p:nvPr/>
        </p:nvGrpSpPr>
        <p:grpSpPr>
          <a:xfrm>
            <a:off x="2688907" y="4002419"/>
            <a:ext cx="5662037" cy="620758"/>
            <a:chOff x="3586609" y="5082884"/>
            <a:chExt cx="7552332" cy="828000"/>
          </a:xfrm>
        </p:grpSpPr>
        <p:grpSp>
          <p:nvGrpSpPr>
            <p:cNvPr id="18" name="组合 17">
              <a:extLst>
                <a:ext uri="{FF2B5EF4-FFF2-40B4-BE49-F238E27FC236}">
                  <a16:creationId xmlns:a16="http://schemas.microsoft.com/office/drawing/2014/main" id="{7E733627-2317-5851-1FAA-547976C7F4A0}"/>
                </a:ext>
              </a:extLst>
            </p:cNvPr>
            <p:cNvGrpSpPr/>
            <p:nvPr/>
          </p:nvGrpSpPr>
          <p:grpSpPr>
            <a:xfrm>
              <a:off x="3586609" y="5082884"/>
              <a:ext cx="7552332" cy="828000"/>
              <a:chOff x="3531295" y="5787252"/>
              <a:chExt cx="7552332" cy="828000"/>
            </a:xfrm>
            <a:solidFill>
              <a:schemeClr val="accent4">
                <a:lumMod val="20000"/>
                <a:lumOff val="80000"/>
              </a:schemeClr>
            </a:solidFill>
          </p:grpSpPr>
          <p:sp>
            <p:nvSpPr>
              <p:cNvPr id="19" name="AutoShape 53">
                <a:extLst>
                  <a:ext uri="{FF2B5EF4-FFF2-40B4-BE49-F238E27FC236}">
                    <a16:creationId xmlns:a16="http://schemas.microsoft.com/office/drawing/2014/main" id="{51F9F538-C70A-7651-E2E6-914CF6ECFA38}"/>
                  </a:ext>
                </a:extLst>
              </p:cNvPr>
              <p:cNvSpPr/>
              <p:nvPr/>
            </p:nvSpPr>
            <p:spPr>
              <a:xfrm>
                <a:off x="3607495" y="5787252"/>
                <a:ext cx="7476132" cy="828000"/>
              </a:xfrm>
              <a:prstGeom prst="roundRect">
                <a:avLst>
                  <a:gd name="adj" fmla="val 50000"/>
                </a:avLst>
              </a:prstGeom>
              <a:grpFill/>
              <a:ln w="19050" cap="flat" cmpd="sng">
                <a:solidFill>
                  <a:srgbClr val="C0C0C0"/>
                </a:solidFill>
                <a:prstDash val="solid"/>
                <a:round/>
                <a:headEnd type="none" w="med" len="med"/>
                <a:tailEnd type="none" w="med" len="med"/>
              </a:ln>
              <a:effectLst>
                <a:outerShdw dist="53882" dir="2699999" algn="ctr" rotWithShape="0">
                  <a:srgbClr val="292929">
                    <a:alpha val="50000"/>
                  </a:srgbClr>
                </a:outerShdw>
              </a:effectLst>
            </p:spPr>
            <p:txBody>
              <a:bodyPr wrap="none" anchor="ctr"/>
              <a:lstStyle/>
              <a:p>
                <a:endParaRPr lang="zh-CN" altLang="en-US" sz="1349" dirty="0">
                  <a:solidFill>
                    <a:schemeClr val="accent2"/>
                  </a:solidFill>
                  <a:latin typeface="黑体" panose="02010609060101010101" pitchFamily="49" charset="-122"/>
                  <a:ea typeface="黑体" panose="02010609060101010101" pitchFamily="49" charset="-122"/>
                </a:endParaRPr>
              </a:p>
            </p:txBody>
          </p:sp>
          <p:sp>
            <p:nvSpPr>
              <p:cNvPr id="21" name="Oval 55">
                <a:extLst>
                  <a:ext uri="{FF2B5EF4-FFF2-40B4-BE49-F238E27FC236}">
                    <a16:creationId xmlns:a16="http://schemas.microsoft.com/office/drawing/2014/main" id="{FFB6CD17-EE33-E8A3-3672-FEB93EC87BAC}"/>
                  </a:ext>
                </a:extLst>
              </p:cNvPr>
              <p:cNvSpPr/>
              <p:nvPr/>
            </p:nvSpPr>
            <p:spPr>
              <a:xfrm>
                <a:off x="3531295" y="6086952"/>
                <a:ext cx="228600" cy="228600"/>
              </a:xfrm>
              <a:prstGeom prst="ellipse">
                <a:avLst/>
              </a:prstGeom>
              <a:solidFill>
                <a:schemeClr val="tx2">
                  <a:lumMod val="60000"/>
                  <a:lumOff val="40000"/>
                </a:schemeClr>
              </a:solidFill>
              <a:ln w="19050" cap="flat" cmpd="sng">
                <a:solidFill>
                  <a:srgbClr val="FFFFFF"/>
                </a:solidFill>
                <a:prstDash val="solid"/>
                <a:round/>
                <a:headEnd type="none" w="med" len="med"/>
                <a:tailEnd type="none" w="med" len="med"/>
              </a:ln>
              <a:effectLst>
                <a:outerShdw dist="63500" dir="2212193" algn="ctr" rotWithShape="0">
                  <a:schemeClr val="bg2">
                    <a:alpha val="50000"/>
                  </a:schemeClr>
                </a:outerShdw>
              </a:effectLst>
            </p:spPr>
            <p:txBody>
              <a:bodyPr wrap="none" anchor="ctr"/>
              <a:lstStyle/>
              <a:p>
                <a:endParaRPr lang="zh-CN" altLang="en-US" sz="1349" dirty="0">
                  <a:solidFill>
                    <a:schemeClr val="accent2"/>
                  </a:solidFill>
                  <a:latin typeface="黑体" panose="02010609060101010101" pitchFamily="49" charset="-122"/>
                  <a:ea typeface="黑体" panose="02010609060101010101" pitchFamily="49" charset="-122"/>
                </a:endParaRPr>
              </a:p>
            </p:txBody>
          </p:sp>
        </p:grpSp>
        <p:sp>
          <p:nvSpPr>
            <p:cNvPr id="34" name="文本框 33">
              <a:extLst>
                <a:ext uri="{FF2B5EF4-FFF2-40B4-BE49-F238E27FC236}">
                  <a16:creationId xmlns:a16="http://schemas.microsoft.com/office/drawing/2014/main" id="{D86CF1EC-3A65-C3EC-F834-E998A95BE1E8}"/>
                </a:ext>
              </a:extLst>
            </p:cNvPr>
            <p:cNvSpPr txBox="1"/>
            <p:nvPr/>
          </p:nvSpPr>
          <p:spPr>
            <a:xfrm>
              <a:off x="3902651" y="5266452"/>
              <a:ext cx="7092274" cy="461673"/>
            </a:xfrm>
            <a:prstGeom prst="rect">
              <a:avLst/>
            </a:prstGeom>
            <a:noFill/>
          </p:spPr>
          <p:txBody>
            <a:bodyPr wrap="square">
              <a:spAutoFit/>
            </a:bodyPr>
            <a:lstStyle/>
            <a:p>
              <a:pPr eaLnBrk="0" hangingPunct="0"/>
              <a:r>
                <a:rPr lang="zh-CN" altLang="en-US" sz="1649" dirty="0">
                  <a:solidFill>
                    <a:schemeClr val="accent2"/>
                  </a:solidFill>
                  <a:latin typeface="黑体" panose="02010609060101010101" pitchFamily="49" charset="-122"/>
                  <a:ea typeface="黑体" panose="02010609060101010101" pitchFamily="49" charset="-122"/>
                </a:rPr>
                <a:t>客源地组团社与旅游地地接社之间进行的委托、支付等</a:t>
              </a:r>
            </a:p>
          </p:txBody>
        </p:sp>
      </p:grpSp>
      <p:grpSp>
        <p:nvGrpSpPr>
          <p:cNvPr id="8" name="组合 7">
            <a:extLst>
              <a:ext uri="{FF2B5EF4-FFF2-40B4-BE49-F238E27FC236}">
                <a16:creationId xmlns:a16="http://schemas.microsoft.com/office/drawing/2014/main" id="{A57844D4-51B8-0646-647B-7CE63B1AE7C9}"/>
              </a:ext>
            </a:extLst>
          </p:cNvPr>
          <p:cNvGrpSpPr/>
          <p:nvPr/>
        </p:nvGrpSpPr>
        <p:grpSpPr>
          <a:xfrm>
            <a:off x="2688907" y="1955084"/>
            <a:ext cx="5662037" cy="620758"/>
            <a:chOff x="3586609" y="2352038"/>
            <a:chExt cx="7552332" cy="828000"/>
          </a:xfrm>
        </p:grpSpPr>
        <p:grpSp>
          <p:nvGrpSpPr>
            <p:cNvPr id="6" name="组合 5">
              <a:extLst>
                <a:ext uri="{FF2B5EF4-FFF2-40B4-BE49-F238E27FC236}">
                  <a16:creationId xmlns:a16="http://schemas.microsoft.com/office/drawing/2014/main" id="{EF5AD7C4-3275-7A1B-690B-C2A78E152E64}"/>
                </a:ext>
              </a:extLst>
            </p:cNvPr>
            <p:cNvGrpSpPr/>
            <p:nvPr/>
          </p:nvGrpSpPr>
          <p:grpSpPr>
            <a:xfrm>
              <a:off x="3586609" y="2352038"/>
              <a:ext cx="7552332" cy="828000"/>
              <a:chOff x="3594795" y="3056406"/>
              <a:chExt cx="7552332" cy="828000"/>
            </a:xfrm>
            <a:solidFill>
              <a:schemeClr val="accent4">
                <a:lumMod val="20000"/>
                <a:lumOff val="80000"/>
              </a:schemeClr>
            </a:solidFill>
          </p:grpSpPr>
          <p:sp>
            <p:nvSpPr>
              <p:cNvPr id="7" name="AutoShape 44">
                <a:extLst>
                  <a:ext uri="{FF2B5EF4-FFF2-40B4-BE49-F238E27FC236}">
                    <a16:creationId xmlns:a16="http://schemas.microsoft.com/office/drawing/2014/main" id="{B6BC5F38-D3C5-C76E-78EE-5938C61F5927}"/>
                  </a:ext>
                </a:extLst>
              </p:cNvPr>
              <p:cNvSpPr/>
              <p:nvPr/>
            </p:nvSpPr>
            <p:spPr>
              <a:xfrm>
                <a:off x="3683695" y="3056406"/>
                <a:ext cx="7463432" cy="828000"/>
              </a:xfrm>
              <a:prstGeom prst="roundRect">
                <a:avLst>
                  <a:gd name="adj" fmla="val 50000"/>
                </a:avLst>
              </a:prstGeom>
              <a:grpFill/>
              <a:ln w="19050" cap="flat" cmpd="sng">
                <a:solidFill>
                  <a:srgbClr val="C0C0C0"/>
                </a:solidFill>
                <a:prstDash val="solid"/>
                <a:round/>
                <a:headEnd type="none" w="med" len="med"/>
                <a:tailEnd type="none" w="med" len="med"/>
              </a:ln>
              <a:effectLst>
                <a:outerShdw dist="53882" dir="2699999" algn="ctr" rotWithShape="0">
                  <a:srgbClr val="292929">
                    <a:alpha val="50000"/>
                  </a:srgbClr>
                </a:outerShdw>
              </a:effectLst>
            </p:spPr>
            <p:txBody>
              <a:bodyPr wrap="none" anchor="ctr"/>
              <a:lstStyle/>
              <a:p>
                <a:endParaRPr lang="zh-CN" altLang="en-US" sz="1349" dirty="0">
                  <a:solidFill>
                    <a:schemeClr val="accent2"/>
                  </a:solidFill>
                  <a:latin typeface="黑体" panose="02010609060101010101" pitchFamily="49" charset="-122"/>
                  <a:ea typeface="黑体" panose="02010609060101010101" pitchFamily="49" charset="-122"/>
                </a:endParaRPr>
              </a:p>
            </p:txBody>
          </p:sp>
          <p:sp>
            <p:nvSpPr>
              <p:cNvPr id="9" name="Oval 50">
                <a:extLst>
                  <a:ext uri="{FF2B5EF4-FFF2-40B4-BE49-F238E27FC236}">
                    <a16:creationId xmlns:a16="http://schemas.microsoft.com/office/drawing/2014/main" id="{A14DDB40-6DC8-125F-E860-B3F836953F85}"/>
                  </a:ext>
                </a:extLst>
              </p:cNvPr>
              <p:cNvSpPr/>
              <p:nvPr/>
            </p:nvSpPr>
            <p:spPr>
              <a:xfrm>
                <a:off x="3594795" y="3356106"/>
                <a:ext cx="228600" cy="228600"/>
              </a:xfrm>
              <a:prstGeom prst="ellipse">
                <a:avLst/>
              </a:prstGeom>
              <a:solidFill>
                <a:schemeClr val="tx2">
                  <a:lumMod val="60000"/>
                  <a:lumOff val="40000"/>
                </a:schemeClr>
              </a:solidFill>
              <a:ln w="19050" cap="flat" cmpd="sng">
                <a:solidFill>
                  <a:srgbClr val="FFFFFF"/>
                </a:solidFill>
                <a:prstDash val="solid"/>
                <a:round/>
                <a:headEnd type="none" w="med" len="med"/>
                <a:tailEnd type="none" w="med" len="med"/>
              </a:ln>
              <a:effectLst>
                <a:outerShdw dist="63500" dir="2212193" algn="ctr" rotWithShape="0">
                  <a:schemeClr val="bg2">
                    <a:alpha val="50000"/>
                  </a:schemeClr>
                </a:outerShdw>
              </a:effectLst>
            </p:spPr>
            <p:txBody>
              <a:bodyPr wrap="none" anchor="ctr"/>
              <a:lstStyle/>
              <a:p>
                <a:endParaRPr lang="zh-CN" altLang="en-US" sz="1349" dirty="0">
                  <a:solidFill>
                    <a:schemeClr val="accent2"/>
                  </a:solidFill>
                  <a:latin typeface="黑体" panose="02010609060101010101" pitchFamily="49" charset="-122"/>
                  <a:ea typeface="黑体" panose="02010609060101010101" pitchFamily="49" charset="-122"/>
                </a:endParaRPr>
              </a:p>
            </p:txBody>
          </p:sp>
        </p:grpSp>
        <p:sp>
          <p:nvSpPr>
            <p:cNvPr id="36" name="文本框 35">
              <a:extLst>
                <a:ext uri="{FF2B5EF4-FFF2-40B4-BE49-F238E27FC236}">
                  <a16:creationId xmlns:a16="http://schemas.microsoft.com/office/drawing/2014/main" id="{68289DCC-5059-498E-9C45-FC09DE580858}"/>
                </a:ext>
              </a:extLst>
            </p:cNvPr>
            <p:cNvSpPr txBox="1"/>
            <p:nvPr/>
          </p:nvSpPr>
          <p:spPr>
            <a:xfrm>
              <a:off x="4038092" y="2556783"/>
              <a:ext cx="3438120" cy="461673"/>
            </a:xfrm>
            <a:prstGeom prst="rect">
              <a:avLst/>
            </a:prstGeom>
            <a:noFill/>
          </p:spPr>
          <p:txBody>
            <a:bodyPr wrap="square">
              <a:spAutoFit/>
            </a:bodyPr>
            <a:lstStyle/>
            <a:p>
              <a:pPr eaLnBrk="0" hangingPunct="0"/>
              <a:r>
                <a:rPr lang="zh-CN" altLang="en-US" sz="1649" dirty="0">
                  <a:solidFill>
                    <a:schemeClr val="accent2"/>
                  </a:solidFill>
                  <a:latin typeface="黑体" panose="02010609060101010101" pitchFamily="49" charset="-122"/>
                  <a:ea typeface="黑体" panose="02010609060101010101" pitchFamily="49" charset="-122"/>
                </a:rPr>
                <a:t>旅游企业之间的产品代理</a:t>
              </a:r>
            </a:p>
          </p:txBody>
        </p:sp>
      </p:grpSp>
      <p:grpSp>
        <p:nvGrpSpPr>
          <p:cNvPr id="12" name="组合 11">
            <a:extLst>
              <a:ext uri="{FF2B5EF4-FFF2-40B4-BE49-F238E27FC236}">
                <a16:creationId xmlns:a16="http://schemas.microsoft.com/office/drawing/2014/main" id="{FDC69B92-DE56-390D-F899-7B477B5483A3}"/>
              </a:ext>
            </a:extLst>
          </p:cNvPr>
          <p:cNvGrpSpPr/>
          <p:nvPr/>
        </p:nvGrpSpPr>
        <p:grpSpPr>
          <a:xfrm>
            <a:off x="2688907" y="2637529"/>
            <a:ext cx="5652516" cy="620758"/>
            <a:chOff x="3586609" y="3262320"/>
            <a:chExt cx="7539632" cy="828000"/>
          </a:xfrm>
        </p:grpSpPr>
        <p:grpSp>
          <p:nvGrpSpPr>
            <p:cNvPr id="10" name="组合 9">
              <a:extLst>
                <a:ext uri="{FF2B5EF4-FFF2-40B4-BE49-F238E27FC236}">
                  <a16:creationId xmlns:a16="http://schemas.microsoft.com/office/drawing/2014/main" id="{8D3FFE6A-5AD8-6FE0-888B-B78802FD4A7A}"/>
                </a:ext>
              </a:extLst>
            </p:cNvPr>
            <p:cNvGrpSpPr/>
            <p:nvPr/>
          </p:nvGrpSpPr>
          <p:grpSpPr>
            <a:xfrm>
              <a:off x="3586609" y="3262320"/>
              <a:ext cx="7539632" cy="828000"/>
              <a:chOff x="3607495" y="3969152"/>
              <a:chExt cx="7539632" cy="828000"/>
            </a:xfrm>
            <a:solidFill>
              <a:schemeClr val="accent4">
                <a:lumMod val="20000"/>
                <a:lumOff val="80000"/>
              </a:schemeClr>
            </a:solidFill>
          </p:grpSpPr>
          <p:sp>
            <p:nvSpPr>
              <p:cNvPr id="11" name="AutoShape 46">
                <a:extLst>
                  <a:ext uri="{FF2B5EF4-FFF2-40B4-BE49-F238E27FC236}">
                    <a16:creationId xmlns:a16="http://schemas.microsoft.com/office/drawing/2014/main" id="{5C8C2DAE-A8AE-D93D-2342-C9E6234113C7}"/>
                  </a:ext>
                </a:extLst>
              </p:cNvPr>
              <p:cNvSpPr/>
              <p:nvPr/>
            </p:nvSpPr>
            <p:spPr>
              <a:xfrm>
                <a:off x="3683695" y="3969152"/>
                <a:ext cx="7463432" cy="828000"/>
              </a:xfrm>
              <a:prstGeom prst="roundRect">
                <a:avLst>
                  <a:gd name="adj" fmla="val 50000"/>
                </a:avLst>
              </a:prstGeom>
              <a:grpFill/>
              <a:ln w="19050" cap="flat" cmpd="sng">
                <a:solidFill>
                  <a:srgbClr val="C0C0C0"/>
                </a:solidFill>
                <a:prstDash val="solid"/>
                <a:round/>
                <a:headEnd type="none" w="med" len="med"/>
                <a:tailEnd type="none" w="med" len="med"/>
              </a:ln>
              <a:effectLst>
                <a:outerShdw dist="53882" dir="2699999" algn="ctr" rotWithShape="0">
                  <a:srgbClr val="292929">
                    <a:alpha val="50000"/>
                  </a:srgbClr>
                </a:outerShdw>
              </a:effectLst>
            </p:spPr>
            <p:txBody>
              <a:bodyPr wrap="none" anchor="ctr"/>
              <a:lstStyle/>
              <a:p>
                <a:endParaRPr lang="zh-CN" altLang="en-US" sz="1349" dirty="0">
                  <a:solidFill>
                    <a:schemeClr val="accent2"/>
                  </a:solidFill>
                  <a:latin typeface="黑体" panose="02010609060101010101" pitchFamily="49" charset="-122"/>
                  <a:ea typeface="黑体" panose="02010609060101010101" pitchFamily="49" charset="-122"/>
                </a:endParaRPr>
              </a:p>
            </p:txBody>
          </p:sp>
          <p:sp>
            <p:nvSpPr>
              <p:cNvPr id="13" name="Oval 51">
                <a:extLst>
                  <a:ext uri="{FF2B5EF4-FFF2-40B4-BE49-F238E27FC236}">
                    <a16:creationId xmlns:a16="http://schemas.microsoft.com/office/drawing/2014/main" id="{54EEF68B-E712-A110-A8C1-E3B1112893A7}"/>
                  </a:ext>
                </a:extLst>
              </p:cNvPr>
              <p:cNvSpPr/>
              <p:nvPr/>
            </p:nvSpPr>
            <p:spPr>
              <a:xfrm>
                <a:off x="3607495" y="4268852"/>
                <a:ext cx="228600" cy="228600"/>
              </a:xfrm>
              <a:prstGeom prst="ellipse">
                <a:avLst/>
              </a:prstGeom>
              <a:solidFill>
                <a:schemeClr val="tx2">
                  <a:lumMod val="60000"/>
                  <a:lumOff val="40000"/>
                </a:schemeClr>
              </a:solidFill>
              <a:ln w="19050" cap="flat" cmpd="sng">
                <a:solidFill>
                  <a:srgbClr val="FFFFFF"/>
                </a:solidFill>
                <a:prstDash val="solid"/>
                <a:round/>
                <a:headEnd type="none" w="med" len="med"/>
                <a:tailEnd type="none" w="med" len="med"/>
              </a:ln>
              <a:effectLst>
                <a:outerShdw dist="63500" dir="2212193" algn="ctr" rotWithShape="0">
                  <a:schemeClr val="bg2">
                    <a:alpha val="50000"/>
                  </a:schemeClr>
                </a:outerShdw>
              </a:effectLst>
            </p:spPr>
            <p:txBody>
              <a:bodyPr wrap="none" anchor="ctr"/>
              <a:lstStyle/>
              <a:p>
                <a:endParaRPr lang="zh-CN" altLang="en-US" sz="1349" dirty="0">
                  <a:solidFill>
                    <a:schemeClr val="accent2"/>
                  </a:solidFill>
                  <a:latin typeface="黑体" panose="02010609060101010101" pitchFamily="49" charset="-122"/>
                  <a:ea typeface="黑体" panose="02010609060101010101" pitchFamily="49" charset="-122"/>
                </a:endParaRPr>
              </a:p>
            </p:txBody>
          </p:sp>
        </p:grpSp>
        <p:sp>
          <p:nvSpPr>
            <p:cNvPr id="38" name="文本框 37">
              <a:extLst>
                <a:ext uri="{FF2B5EF4-FFF2-40B4-BE49-F238E27FC236}">
                  <a16:creationId xmlns:a16="http://schemas.microsoft.com/office/drawing/2014/main" id="{52DEA7D2-5C64-767E-78C4-6702C2AEB373}"/>
                </a:ext>
              </a:extLst>
            </p:cNvPr>
            <p:cNvSpPr txBox="1"/>
            <p:nvPr/>
          </p:nvSpPr>
          <p:spPr>
            <a:xfrm>
              <a:off x="4015496" y="3436218"/>
              <a:ext cx="6403364" cy="461673"/>
            </a:xfrm>
            <a:prstGeom prst="rect">
              <a:avLst/>
            </a:prstGeom>
            <a:noFill/>
          </p:spPr>
          <p:txBody>
            <a:bodyPr wrap="square">
              <a:spAutoFit/>
            </a:bodyPr>
            <a:lstStyle/>
            <a:p>
              <a:pPr eaLnBrk="0" hangingPunct="0"/>
              <a:r>
                <a:rPr lang="zh-CN" altLang="en-US" sz="1649" dirty="0">
                  <a:solidFill>
                    <a:schemeClr val="accent2"/>
                  </a:solidFill>
                  <a:latin typeface="黑体" panose="02010609060101010101" pitchFamily="49" charset="-122"/>
                  <a:ea typeface="黑体" panose="02010609060101010101" pitchFamily="49" charset="-122"/>
                </a:rPr>
                <a:t>组团社（与游客签订合同的旅行社）之间相互拼团</a:t>
              </a:r>
            </a:p>
          </p:txBody>
        </p:sp>
      </p:grpSp>
      <p:grpSp>
        <p:nvGrpSpPr>
          <p:cNvPr id="16" name="组合 15">
            <a:extLst>
              <a:ext uri="{FF2B5EF4-FFF2-40B4-BE49-F238E27FC236}">
                <a16:creationId xmlns:a16="http://schemas.microsoft.com/office/drawing/2014/main" id="{473ACB2F-91AA-02BE-FD47-FD815EAB5812}"/>
              </a:ext>
            </a:extLst>
          </p:cNvPr>
          <p:cNvGrpSpPr/>
          <p:nvPr/>
        </p:nvGrpSpPr>
        <p:grpSpPr>
          <a:xfrm>
            <a:off x="2688907" y="3319973"/>
            <a:ext cx="5652516" cy="636258"/>
            <a:chOff x="3586609" y="4172602"/>
            <a:chExt cx="7539632" cy="848675"/>
          </a:xfrm>
        </p:grpSpPr>
        <p:grpSp>
          <p:nvGrpSpPr>
            <p:cNvPr id="14" name="组合 13">
              <a:extLst>
                <a:ext uri="{FF2B5EF4-FFF2-40B4-BE49-F238E27FC236}">
                  <a16:creationId xmlns:a16="http://schemas.microsoft.com/office/drawing/2014/main" id="{EFF0602D-EB43-ACF3-9B6B-5C5A8880B167}"/>
                </a:ext>
              </a:extLst>
            </p:cNvPr>
            <p:cNvGrpSpPr/>
            <p:nvPr/>
          </p:nvGrpSpPr>
          <p:grpSpPr>
            <a:xfrm>
              <a:off x="3586609" y="4172602"/>
              <a:ext cx="7539632" cy="828000"/>
              <a:chOff x="3607495" y="4869160"/>
              <a:chExt cx="7539632" cy="828000"/>
            </a:xfrm>
            <a:solidFill>
              <a:schemeClr val="accent4">
                <a:lumMod val="20000"/>
                <a:lumOff val="80000"/>
              </a:schemeClr>
            </a:solidFill>
          </p:grpSpPr>
          <p:sp>
            <p:nvSpPr>
              <p:cNvPr id="15" name="AutoShape 48">
                <a:extLst>
                  <a:ext uri="{FF2B5EF4-FFF2-40B4-BE49-F238E27FC236}">
                    <a16:creationId xmlns:a16="http://schemas.microsoft.com/office/drawing/2014/main" id="{EB073178-5AEB-F49F-E89E-12A0B85471FF}"/>
                  </a:ext>
                </a:extLst>
              </p:cNvPr>
              <p:cNvSpPr/>
              <p:nvPr/>
            </p:nvSpPr>
            <p:spPr>
              <a:xfrm>
                <a:off x="3670995" y="4869160"/>
                <a:ext cx="7476132" cy="828000"/>
              </a:xfrm>
              <a:prstGeom prst="roundRect">
                <a:avLst>
                  <a:gd name="adj" fmla="val 50000"/>
                </a:avLst>
              </a:prstGeom>
              <a:grpFill/>
              <a:ln w="19050" cap="flat" cmpd="sng">
                <a:solidFill>
                  <a:srgbClr val="C0C0C0"/>
                </a:solidFill>
                <a:prstDash val="solid"/>
                <a:round/>
                <a:headEnd type="none" w="med" len="med"/>
                <a:tailEnd type="none" w="med" len="med"/>
              </a:ln>
              <a:effectLst>
                <a:outerShdw dist="53882" dir="2699999" algn="ctr" rotWithShape="0">
                  <a:srgbClr val="292929">
                    <a:alpha val="50000"/>
                  </a:srgbClr>
                </a:outerShdw>
              </a:effectLst>
            </p:spPr>
            <p:txBody>
              <a:bodyPr wrap="none" anchor="ctr"/>
              <a:lstStyle/>
              <a:p>
                <a:endParaRPr lang="zh-CN" altLang="en-US" sz="1349" dirty="0">
                  <a:solidFill>
                    <a:schemeClr val="accent2"/>
                  </a:solidFill>
                  <a:latin typeface="黑体" panose="02010609060101010101" pitchFamily="49" charset="-122"/>
                  <a:ea typeface="黑体" panose="02010609060101010101" pitchFamily="49" charset="-122"/>
                </a:endParaRPr>
              </a:p>
            </p:txBody>
          </p:sp>
          <p:sp>
            <p:nvSpPr>
              <p:cNvPr id="17" name="Oval 52">
                <a:extLst>
                  <a:ext uri="{FF2B5EF4-FFF2-40B4-BE49-F238E27FC236}">
                    <a16:creationId xmlns:a16="http://schemas.microsoft.com/office/drawing/2014/main" id="{CEC06230-CEAB-9804-0A85-5151A5F2DF46}"/>
                  </a:ext>
                </a:extLst>
              </p:cNvPr>
              <p:cNvSpPr>
                <a:spLocks noChangeArrowheads="1"/>
              </p:cNvSpPr>
              <p:nvPr/>
            </p:nvSpPr>
            <p:spPr bwMode="gray">
              <a:xfrm>
                <a:off x="3607495" y="5168860"/>
                <a:ext cx="228600" cy="228600"/>
              </a:xfrm>
              <a:prstGeom prst="ellipse">
                <a:avLst/>
              </a:prstGeom>
              <a:solidFill>
                <a:schemeClr val="tx2">
                  <a:lumMod val="60000"/>
                  <a:lumOff val="40000"/>
                </a:schemeClr>
              </a:solidFill>
              <a:ln w="19050">
                <a:solidFill>
                  <a:srgbClr val="FFFFFF"/>
                </a:solidFill>
                <a:round/>
              </a:ln>
              <a:effectLst>
                <a:outerShdw dist="63500" dir="2212194" algn="ctr" rotWithShape="0">
                  <a:schemeClr val="bg2">
                    <a:alpha val="50000"/>
                  </a:schemeClr>
                </a:outerShdw>
              </a:effectLst>
            </p:spPr>
            <p:txBody>
              <a:bodyPr wrap="none" anchor="ctr"/>
              <a:lstStyle/>
              <a:p>
                <a:pPr defTabSz="685526" fontAlgn="base">
                  <a:spcBef>
                    <a:spcPct val="0"/>
                  </a:spcBef>
                  <a:spcAft>
                    <a:spcPct val="0"/>
                  </a:spcAft>
                  <a:defRPr/>
                </a:pPr>
                <a:endParaRPr lang="zh-CN" altLang="en-US" sz="1799">
                  <a:solidFill>
                    <a:schemeClr val="accent2"/>
                  </a:solidFill>
                  <a:latin typeface="黑体" panose="02010609060101010101" pitchFamily="49" charset="-122"/>
                  <a:ea typeface="黑体" panose="02010609060101010101" pitchFamily="49" charset="-122"/>
                </a:endParaRPr>
              </a:p>
            </p:txBody>
          </p:sp>
        </p:grpSp>
        <p:sp>
          <p:nvSpPr>
            <p:cNvPr id="40" name="文本框 39">
              <a:extLst>
                <a:ext uri="{FF2B5EF4-FFF2-40B4-BE49-F238E27FC236}">
                  <a16:creationId xmlns:a16="http://schemas.microsoft.com/office/drawing/2014/main" id="{B96B5F0B-7C5A-679F-7805-776D48B4FB99}"/>
                </a:ext>
              </a:extLst>
            </p:cNvPr>
            <p:cNvSpPr txBox="1"/>
            <p:nvPr/>
          </p:nvSpPr>
          <p:spPr>
            <a:xfrm>
              <a:off x="4038091" y="4221088"/>
              <a:ext cx="6740809" cy="800189"/>
            </a:xfrm>
            <a:prstGeom prst="rect">
              <a:avLst/>
            </a:prstGeom>
            <a:noFill/>
          </p:spPr>
          <p:txBody>
            <a:bodyPr wrap="square">
              <a:spAutoFit/>
            </a:bodyPr>
            <a:lstStyle/>
            <a:p>
              <a:pPr eaLnBrk="0" hangingPunct="0"/>
              <a:r>
                <a:rPr lang="zh-CN" altLang="en-US" sz="1649" dirty="0">
                  <a:solidFill>
                    <a:schemeClr val="accent2"/>
                  </a:solidFill>
                  <a:latin typeface="黑体" panose="02010609060101010101" pitchFamily="49" charset="-122"/>
                  <a:ea typeface="黑体" panose="02010609060101010101" pitchFamily="49" charset="-122"/>
                </a:rPr>
                <a:t>旅游地地接社（旅游地负责接待、服务的旅行社）批量订购当地客房、景区门票等</a:t>
              </a:r>
            </a:p>
          </p:txBody>
        </p:sp>
      </p:grpSp>
    </p:spTree>
    <p:extLst>
      <p:ext uri="{BB962C8B-B14F-4D97-AF65-F5344CB8AC3E}">
        <p14:creationId xmlns:p14="http://schemas.microsoft.com/office/powerpoint/2010/main" val="29411510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up)">
                                      <p:cBhvr>
                                        <p:cTn id="7" dur="500"/>
                                        <p:tgtEl>
                                          <p:spTgt spid="32"/>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p:tgtEl>
                                          <p:spTgt spid="22"/>
                                        </p:tgtEl>
                                        <p:attrNameLst>
                                          <p:attrName>ppt_x</p:attrName>
                                        </p:attrNameLst>
                                      </p:cBhvr>
                                      <p:tavLst>
                                        <p:tav tm="0">
                                          <p:val>
                                            <p:strVal val="#ppt_x-#ppt_w*1.125000"/>
                                          </p:val>
                                        </p:tav>
                                        <p:tav tm="100000">
                                          <p:val>
                                            <p:strVal val="#ppt_x"/>
                                          </p:val>
                                        </p:tav>
                                      </p:tavLst>
                                    </p:anim>
                                    <p:animEffect transition="in" filter="wipe(right)">
                                      <p:cBhvr>
                                        <p:cTn id="12" dur="500"/>
                                        <p:tgtEl>
                                          <p:spTgt spid="22"/>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500"/>
                                        <p:tgtEl>
                                          <p:spTgt spid="2"/>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par>
                          <p:cTn id="33" fill="hold">
                            <p:stCondLst>
                              <p:cond delay="3500"/>
                            </p:stCondLst>
                            <p:childTnLst>
                              <p:par>
                                <p:cTn id="34" presetID="22" presetClass="entr" presetSubtype="8"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500"/>
                                        <p:tgtEl>
                                          <p:spTgt spid="3"/>
                                        </p:tgtEl>
                                      </p:cBhvr>
                                    </p:animEffect>
                                  </p:childTnLst>
                                </p:cTn>
                              </p:par>
                            </p:childTnLst>
                          </p:cTn>
                        </p:par>
                        <p:par>
                          <p:cTn id="37" fill="hold">
                            <p:stCondLst>
                              <p:cond delay="4000"/>
                            </p:stCondLst>
                            <p:childTnLst>
                              <p:par>
                                <p:cTn id="38" presetID="22" presetClass="entr" presetSubtype="8"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left)">
                                      <p:cBhvr>
                                        <p:cTn id="44" dur="500"/>
                                        <p:tgtEl>
                                          <p:spTgt spid="30"/>
                                        </p:tgtEl>
                                      </p:cBhvr>
                                    </p:animEffect>
                                  </p:childTnLst>
                                </p:cTn>
                              </p:par>
                            </p:childTnLst>
                          </p:cTn>
                        </p:par>
                        <p:par>
                          <p:cTn id="45" fill="hold">
                            <p:stCondLst>
                              <p:cond delay="5000"/>
                            </p:stCondLst>
                            <p:childTnLst>
                              <p:par>
                                <p:cTn id="46" presetID="22" presetClass="entr" presetSubtype="8"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left)">
                                      <p:cBhvr>
                                        <p:cTn id="48" dur="500"/>
                                        <p:tgtEl>
                                          <p:spTgt spid="5"/>
                                        </p:tgtEl>
                                      </p:cBhvr>
                                    </p:animEffect>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left)">
                                      <p:cBhvr>
                                        <p:cTn id="5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08996" y="1276112"/>
            <a:ext cx="5175803" cy="1369221"/>
          </a:xfrm>
          <a:prstGeom prst="rect">
            <a:avLst/>
          </a:prstGeom>
          <a:noFill/>
        </p:spPr>
        <p:txBody>
          <a:bodyPr wrap="square" rtlCol="0" anchor="t">
            <a:spAutoFit/>
          </a:bodyPr>
          <a:lstStyle/>
          <a:p>
            <a:pPr algn="just">
              <a:spcBef>
                <a:spcPts val="750"/>
              </a:spcBef>
              <a:spcAft>
                <a:spcPts val="375"/>
              </a:spcAft>
            </a:pPr>
            <a:r>
              <a:rPr lang="zh-CN" altLang="en-US" sz="2099" b="1" dirty="0">
                <a:solidFill>
                  <a:srgbClr val="C00000"/>
                </a:solidFill>
                <a:latin typeface="黑体" panose="02010609060101010101" pitchFamily="49" charset="-122"/>
                <a:ea typeface="黑体" panose="02010609060101010101" pitchFamily="49" charset="-122"/>
                <a:cs typeface="+mn-ea"/>
              </a:rPr>
              <a:t>思考讨论：</a:t>
            </a:r>
            <a:endParaRPr lang="en-US" altLang="zh-CN" sz="2099" b="1" dirty="0">
              <a:solidFill>
                <a:srgbClr val="C00000"/>
              </a:solidFill>
              <a:latin typeface="黑体" panose="02010609060101010101" pitchFamily="49" charset="-122"/>
              <a:ea typeface="黑体" panose="02010609060101010101" pitchFamily="49" charset="-122"/>
              <a:cs typeface="+mn-ea"/>
            </a:endParaRPr>
          </a:p>
          <a:p>
            <a:pPr indent="458816" algn="just">
              <a:spcBef>
                <a:spcPts val="750"/>
              </a:spcBef>
              <a:spcAft>
                <a:spcPts val="375"/>
              </a:spcAft>
            </a:pPr>
            <a:r>
              <a:rPr lang="en-US" altLang="zh-CN" sz="2099" dirty="0">
                <a:solidFill>
                  <a:schemeClr val="accent2"/>
                </a:solidFill>
                <a:ea typeface="黑体" panose="02010609060101010101" pitchFamily="49" charset="-122"/>
                <a:cs typeface="Arial" panose="020B0604020202020204" pitchFamily="34" charset="0"/>
              </a:rPr>
              <a:t>1</a:t>
            </a:r>
            <a:r>
              <a:rPr lang="zh-CN" altLang="en-US" sz="2099" dirty="0">
                <a:solidFill>
                  <a:schemeClr val="accent2"/>
                </a:solidFill>
                <a:latin typeface="黑体" panose="02010609060101010101" pitchFamily="49" charset="-122"/>
                <a:ea typeface="黑体" panose="02010609060101010101" pitchFamily="49" charset="-122"/>
                <a:cs typeface="+mn-ea"/>
              </a:rPr>
              <a:t>．小红书社交电商的优势在哪？ </a:t>
            </a:r>
          </a:p>
          <a:p>
            <a:pPr indent="458816" algn="just">
              <a:spcBef>
                <a:spcPts val="750"/>
              </a:spcBef>
              <a:spcAft>
                <a:spcPts val="375"/>
              </a:spcAft>
            </a:pPr>
            <a:r>
              <a:rPr lang="en-US" altLang="zh-CN" sz="2099" dirty="0">
                <a:solidFill>
                  <a:schemeClr val="accent2"/>
                </a:solidFill>
                <a:ea typeface="黑体" panose="02010609060101010101" pitchFamily="49" charset="-122"/>
                <a:cs typeface="Arial" panose="020B0604020202020204" pitchFamily="34" charset="0"/>
              </a:rPr>
              <a:t>2</a:t>
            </a:r>
            <a:r>
              <a:rPr lang="zh-CN" altLang="en-US" sz="2099" dirty="0">
                <a:solidFill>
                  <a:schemeClr val="accent2"/>
                </a:solidFill>
                <a:latin typeface="黑体" panose="02010609060101010101" pitchFamily="49" charset="-122"/>
                <a:ea typeface="黑体" panose="02010609060101010101" pitchFamily="49" charset="-122"/>
                <a:cs typeface="+mn-ea"/>
              </a:rPr>
              <a:t>．小红书是如何做个性化推荐的？ </a:t>
            </a:r>
            <a:endParaRPr lang="en-US" altLang="zh-CN" sz="2099" dirty="0">
              <a:solidFill>
                <a:schemeClr val="accent2"/>
              </a:solidFill>
              <a:latin typeface="黑体" panose="02010609060101010101" pitchFamily="49" charset="-122"/>
              <a:ea typeface="黑体" panose="02010609060101010101" pitchFamily="49" charset="-122"/>
              <a:cs typeface="+mn-ea"/>
            </a:endParaRPr>
          </a:p>
        </p:txBody>
      </p:sp>
    </p:spTree>
    <p:extLst>
      <p:ext uri="{BB962C8B-B14F-4D97-AF65-F5344CB8AC3E}">
        <p14:creationId xmlns:p14="http://schemas.microsoft.com/office/powerpoint/2010/main" val="4210540650"/>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F579B6D8-89D8-4729-B75C-F5CFD7DA937E}"/>
              </a:ext>
            </a:extLst>
          </p:cNvPr>
          <p:cNvGrpSpPr/>
          <p:nvPr/>
        </p:nvGrpSpPr>
        <p:grpSpPr>
          <a:xfrm>
            <a:off x="2986891" y="1505360"/>
            <a:ext cx="116013" cy="2678602"/>
            <a:chOff x="5982114" y="2124225"/>
            <a:chExt cx="154745" cy="3572864"/>
          </a:xfrm>
        </p:grpSpPr>
        <p:cxnSp>
          <p:nvCxnSpPr>
            <p:cNvPr id="8" name="直接连接符 7">
              <a:extLst>
                <a:ext uri="{FF2B5EF4-FFF2-40B4-BE49-F238E27FC236}">
                  <a16:creationId xmlns:a16="http://schemas.microsoft.com/office/drawing/2014/main" id="{1CDDB3BD-36A9-4A60-BEE9-00D9BAB3C883}"/>
                </a:ext>
              </a:extLst>
            </p:cNvPr>
            <p:cNvCxnSpPr/>
            <p:nvPr/>
          </p:nvCxnSpPr>
          <p:spPr>
            <a:xfrm flipH="1">
              <a:off x="6052458" y="2124225"/>
              <a:ext cx="7028" cy="3572864"/>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椭圆 8">
              <a:extLst>
                <a:ext uri="{FF2B5EF4-FFF2-40B4-BE49-F238E27FC236}">
                  <a16:creationId xmlns:a16="http://schemas.microsoft.com/office/drawing/2014/main" id="{EE152BFB-7348-4F96-AF8C-5DCC7B1C4FCE}"/>
                </a:ext>
              </a:extLst>
            </p:cNvPr>
            <p:cNvSpPr/>
            <p:nvPr/>
          </p:nvSpPr>
          <p:spPr>
            <a:xfrm>
              <a:off x="5982114" y="2716240"/>
              <a:ext cx="154745" cy="154745"/>
            </a:xfrm>
            <a:prstGeom prst="ellipse">
              <a:avLst/>
            </a:prstGeom>
            <a:solidFill>
              <a:srgbClr val="61C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9">
                <a:solidFill>
                  <a:schemeClr val="accent2"/>
                </a:solidFill>
                <a:latin typeface="造字工房悦圆演示版常规体" pitchFamily="2" charset="-122"/>
                <a:ea typeface="造字工房悦圆演示版常规体" pitchFamily="2" charset="-122"/>
              </a:endParaRPr>
            </a:p>
          </p:txBody>
        </p:sp>
        <p:sp>
          <p:nvSpPr>
            <p:cNvPr id="10" name="椭圆 9">
              <a:extLst>
                <a:ext uri="{FF2B5EF4-FFF2-40B4-BE49-F238E27FC236}">
                  <a16:creationId xmlns:a16="http://schemas.microsoft.com/office/drawing/2014/main" id="{D3C8D78D-99F2-4C17-86E5-AFFB38DBDB05}"/>
                </a:ext>
              </a:extLst>
            </p:cNvPr>
            <p:cNvSpPr/>
            <p:nvPr/>
          </p:nvSpPr>
          <p:spPr>
            <a:xfrm>
              <a:off x="5982114" y="3684066"/>
              <a:ext cx="154745" cy="15474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9">
                <a:solidFill>
                  <a:schemeClr val="accent2"/>
                </a:solidFill>
                <a:latin typeface="造字工房悦圆演示版常规体" pitchFamily="2" charset="-122"/>
                <a:ea typeface="造字工房悦圆演示版常规体" pitchFamily="2" charset="-122"/>
              </a:endParaRPr>
            </a:p>
          </p:txBody>
        </p:sp>
        <p:sp>
          <p:nvSpPr>
            <p:cNvPr id="11" name="椭圆 10">
              <a:extLst>
                <a:ext uri="{FF2B5EF4-FFF2-40B4-BE49-F238E27FC236}">
                  <a16:creationId xmlns:a16="http://schemas.microsoft.com/office/drawing/2014/main" id="{D8907402-E81C-4957-8B6E-2B154A714549}"/>
                </a:ext>
              </a:extLst>
            </p:cNvPr>
            <p:cNvSpPr/>
            <p:nvPr/>
          </p:nvSpPr>
          <p:spPr>
            <a:xfrm>
              <a:off x="5982114" y="4651892"/>
              <a:ext cx="154745" cy="154745"/>
            </a:xfrm>
            <a:prstGeom prst="ellipse">
              <a:avLst/>
            </a:prstGeom>
            <a:solidFill>
              <a:srgbClr val="FF8805"/>
            </a:solidFill>
            <a:ln>
              <a:solidFill>
                <a:srgbClr val="FF88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9">
                <a:solidFill>
                  <a:schemeClr val="accent2"/>
                </a:solidFill>
                <a:latin typeface="造字工房悦圆演示版常规体" pitchFamily="2" charset="-122"/>
                <a:ea typeface="造字工房悦圆演示版常规体" pitchFamily="2" charset="-122"/>
              </a:endParaRPr>
            </a:p>
          </p:txBody>
        </p:sp>
      </p:grpSp>
      <p:sp>
        <p:nvSpPr>
          <p:cNvPr id="13" name="矩形 12">
            <a:extLst>
              <a:ext uri="{FF2B5EF4-FFF2-40B4-BE49-F238E27FC236}">
                <a16:creationId xmlns:a16="http://schemas.microsoft.com/office/drawing/2014/main" id="{B5F3463D-0102-45E2-A81B-49F460FEB842}"/>
              </a:ext>
            </a:extLst>
          </p:cNvPr>
          <p:cNvSpPr/>
          <p:nvPr/>
        </p:nvSpPr>
        <p:spPr>
          <a:xfrm>
            <a:off x="253207" y="1815695"/>
            <a:ext cx="2637129" cy="2389116"/>
          </a:xfrm>
          <a:prstGeom prst="rect">
            <a:avLst/>
          </a:prstGeom>
          <a:ln w="19050">
            <a:solidFill>
              <a:srgbClr val="0070C0"/>
            </a:solidFill>
          </a:ln>
        </p:spPr>
        <p:txBody>
          <a:bodyPr wrap="square">
            <a:spAutoFit/>
          </a:bodyPr>
          <a:lstStyle/>
          <a:p>
            <a:pPr algn="just">
              <a:lnSpc>
                <a:spcPct val="130000"/>
              </a:lnSpc>
            </a:pPr>
            <a:r>
              <a:rPr lang="zh-CN" altLang="en-US" sz="1499" dirty="0">
                <a:solidFill>
                  <a:schemeClr val="accent2"/>
                </a:solidFill>
                <a:latin typeface="黑体" panose="02010609060101010101" pitchFamily="49" charset="-122"/>
                <a:ea typeface="黑体" panose="02010609060101010101" pitchFamily="49" charset="-122"/>
              </a:rPr>
              <a:t>电子商务的概念模型是对现实世界中电子商务活动的抽象描述。它由</a:t>
            </a:r>
            <a:r>
              <a:rPr lang="zh-CN" altLang="en-US" sz="1799" b="1" dirty="0">
                <a:solidFill>
                  <a:schemeClr val="tx1">
                    <a:lumMod val="75000"/>
                  </a:schemeClr>
                </a:solidFill>
                <a:latin typeface="黑体" panose="02010609060101010101" pitchFamily="49" charset="-122"/>
                <a:ea typeface="黑体" panose="02010609060101010101" pitchFamily="49" charset="-122"/>
              </a:rPr>
              <a:t>电子商务实体、电子市场、交易事务和信息流、资金流、商流、物流</a:t>
            </a:r>
            <a:r>
              <a:rPr lang="zh-CN" altLang="en-US" sz="1499" dirty="0">
                <a:solidFill>
                  <a:schemeClr val="accent2"/>
                </a:solidFill>
                <a:latin typeface="黑体" panose="02010609060101010101" pitchFamily="49" charset="-122"/>
                <a:ea typeface="黑体" panose="02010609060101010101" pitchFamily="49" charset="-122"/>
              </a:rPr>
              <a:t>等基本要素构成。 </a:t>
            </a:r>
          </a:p>
        </p:txBody>
      </p:sp>
      <p:sp>
        <p:nvSpPr>
          <p:cNvPr id="14" name="矩形 13">
            <a:extLst>
              <a:ext uri="{FF2B5EF4-FFF2-40B4-BE49-F238E27FC236}">
                <a16:creationId xmlns:a16="http://schemas.microsoft.com/office/drawing/2014/main" id="{439E456F-B61C-4D47-8C80-180AB3C170BC}"/>
              </a:ext>
            </a:extLst>
          </p:cNvPr>
          <p:cNvSpPr/>
          <p:nvPr/>
        </p:nvSpPr>
        <p:spPr>
          <a:xfrm>
            <a:off x="5952556" y="849438"/>
            <a:ext cx="2968130" cy="4026295"/>
          </a:xfrm>
          <a:prstGeom prst="rect">
            <a:avLst/>
          </a:prstGeom>
          <a:ln w="3175">
            <a:solidFill>
              <a:schemeClr val="tx1"/>
            </a:solidFill>
          </a:ln>
        </p:spPr>
        <p:txBody>
          <a:bodyPr wrap="square">
            <a:spAutoFit/>
          </a:bodyPr>
          <a:lstStyle/>
          <a:p>
            <a:pPr algn="just">
              <a:lnSpc>
                <a:spcPct val="120000"/>
              </a:lnSpc>
              <a:spcBef>
                <a:spcPts val="750"/>
              </a:spcBef>
            </a:pPr>
            <a:r>
              <a:rPr lang="zh-CN" altLang="en-US" sz="1799" b="1" dirty="0">
                <a:solidFill>
                  <a:schemeClr val="tx1">
                    <a:lumMod val="75000"/>
                  </a:schemeClr>
                </a:solidFill>
                <a:latin typeface="黑体" panose="02010609060101010101" pitchFamily="49" charset="-122"/>
                <a:ea typeface="黑体" panose="02010609060101010101" pitchFamily="49" charset="-122"/>
              </a:rPr>
              <a:t>电子商务实体</a:t>
            </a:r>
            <a:r>
              <a:rPr lang="zh-CN" altLang="en-US" sz="1499" dirty="0">
                <a:solidFill>
                  <a:schemeClr val="accent2"/>
                </a:solidFill>
                <a:latin typeface="黑体" panose="02010609060101010101" pitchFamily="49" charset="-122"/>
                <a:ea typeface="黑体" panose="02010609060101010101" pitchFamily="49" charset="-122"/>
              </a:rPr>
              <a:t>是指能够从事电子商务活动的客观对象，它可以是它可以是企业、中介机构、政府或消费者。</a:t>
            </a:r>
          </a:p>
          <a:p>
            <a:pPr algn="just">
              <a:lnSpc>
                <a:spcPct val="120000"/>
              </a:lnSpc>
              <a:spcBef>
                <a:spcPts val="750"/>
              </a:spcBef>
            </a:pPr>
            <a:r>
              <a:rPr lang="zh-CN" altLang="en-US" sz="1799" b="1" dirty="0">
                <a:solidFill>
                  <a:schemeClr val="tx1">
                    <a:lumMod val="75000"/>
                  </a:schemeClr>
                </a:solidFill>
                <a:latin typeface="黑体" panose="02010609060101010101" pitchFamily="49" charset="-122"/>
                <a:ea typeface="黑体" panose="02010609060101010101" pitchFamily="49" charset="-122"/>
              </a:rPr>
              <a:t>交易事务</a:t>
            </a:r>
            <a:r>
              <a:rPr lang="zh-CN" altLang="en-US" sz="1499" dirty="0">
                <a:solidFill>
                  <a:schemeClr val="accent2"/>
                </a:solidFill>
                <a:latin typeface="黑体" panose="02010609060101010101" pitchFamily="49" charset="-122"/>
                <a:ea typeface="黑体" panose="02010609060101010101" pitchFamily="49" charset="-122"/>
              </a:rPr>
              <a:t>是指电子商务实体之间所从事的具体的商务活动的内容，如询价、报价、转账支付、广告宣传、商品运输等。</a:t>
            </a:r>
          </a:p>
          <a:p>
            <a:pPr algn="just">
              <a:lnSpc>
                <a:spcPct val="120000"/>
              </a:lnSpc>
              <a:spcBef>
                <a:spcPts val="750"/>
              </a:spcBef>
            </a:pPr>
            <a:r>
              <a:rPr lang="zh-CN" altLang="en-US" sz="1799" b="1" dirty="0">
                <a:solidFill>
                  <a:schemeClr val="tx1">
                    <a:lumMod val="75000"/>
                  </a:schemeClr>
                </a:solidFill>
                <a:latin typeface="黑体" panose="02010609060101010101" pitchFamily="49" charset="-122"/>
                <a:ea typeface="黑体" panose="02010609060101010101" pitchFamily="49" charset="-122"/>
              </a:rPr>
              <a:t>电子市场</a:t>
            </a:r>
            <a:r>
              <a:rPr lang="zh-CN" altLang="en-US" sz="1499" dirty="0">
                <a:solidFill>
                  <a:schemeClr val="accent2"/>
                </a:solidFill>
                <a:latin typeface="黑体" panose="02010609060101010101" pitchFamily="49" charset="-122"/>
                <a:ea typeface="黑体" panose="02010609060101010101" pitchFamily="49" charset="-122"/>
              </a:rPr>
              <a:t>电子市场是指电子商务实体进行商品和服务交易的场所，它是商务活动参与者利用各种接入设备，通过网络连接而成的一个完整市场。</a:t>
            </a:r>
          </a:p>
        </p:txBody>
      </p:sp>
      <p:grpSp>
        <p:nvGrpSpPr>
          <p:cNvPr id="85" name="组合 84">
            <a:extLst>
              <a:ext uri="{FF2B5EF4-FFF2-40B4-BE49-F238E27FC236}">
                <a16:creationId xmlns:a16="http://schemas.microsoft.com/office/drawing/2014/main" id="{4652ADDF-317E-41CC-B06A-E202D1895E5C}"/>
              </a:ext>
            </a:extLst>
          </p:cNvPr>
          <p:cNvGrpSpPr/>
          <p:nvPr/>
        </p:nvGrpSpPr>
        <p:grpSpPr>
          <a:xfrm>
            <a:off x="3218207" y="1729651"/>
            <a:ext cx="2630619" cy="2345364"/>
            <a:chOff x="4317714" y="2310549"/>
            <a:chExt cx="3508862" cy="3128373"/>
          </a:xfrm>
        </p:grpSpPr>
        <p:grpSp>
          <p:nvGrpSpPr>
            <p:cNvPr id="67" name="组合 66">
              <a:extLst>
                <a:ext uri="{FF2B5EF4-FFF2-40B4-BE49-F238E27FC236}">
                  <a16:creationId xmlns:a16="http://schemas.microsoft.com/office/drawing/2014/main" id="{ECBA0E9C-9179-4366-BB2F-CE7C8F60CCD9}"/>
                </a:ext>
              </a:extLst>
            </p:cNvPr>
            <p:cNvGrpSpPr/>
            <p:nvPr/>
          </p:nvGrpSpPr>
          <p:grpSpPr>
            <a:xfrm>
              <a:off x="4317714" y="2310549"/>
              <a:ext cx="3508862" cy="2424200"/>
              <a:chOff x="4043187" y="2151255"/>
              <a:chExt cx="3508889" cy="2423944"/>
            </a:xfrm>
          </p:grpSpPr>
          <p:grpSp>
            <p:nvGrpSpPr>
              <p:cNvPr id="69" name="组合 68">
                <a:extLst>
                  <a:ext uri="{FF2B5EF4-FFF2-40B4-BE49-F238E27FC236}">
                    <a16:creationId xmlns:a16="http://schemas.microsoft.com/office/drawing/2014/main" id="{4C6B8D72-1314-42DC-8E66-AAF0570041ED}"/>
                  </a:ext>
                </a:extLst>
              </p:cNvPr>
              <p:cNvGrpSpPr/>
              <p:nvPr/>
            </p:nvGrpSpPr>
            <p:grpSpPr>
              <a:xfrm>
                <a:off x="4043187" y="2151255"/>
                <a:ext cx="1481874" cy="369437"/>
                <a:chOff x="4351663" y="2404646"/>
                <a:chExt cx="1481874" cy="369437"/>
              </a:xfrm>
            </p:grpSpPr>
            <p:sp>
              <p:nvSpPr>
                <p:cNvPr id="83" name="TextBox 4">
                  <a:extLst>
                    <a:ext uri="{FF2B5EF4-FFF2-40B4-BE49-F238E27FC236}">
                      <a16:creationId xmlns:a16="http://schemas.microsoft.com/office/drawing/2014/main" id="{7259D3DB-B996-4C66-99B3-CDD4DFA908A9}"/>
                    </a:ext>
                  </a:extLst>
                </p:cNvPr>
                <p:cNvSpPr txBox="1"/>
                <p:nvPr/>
              </p:nvSpPr>
              <p:spPr>
                <a:xfrm>
                  <a:off x="4351663" y="2404646"/>
                  <a:ext cx="1481874" cy="369437"/>
                </a:xfrm>
                <a:prstGeom prst="rect">
                  <a:avLst/>
                </a:prstGeom>
                <a:noFill/>
                <a:ln w="19050">
                  <a:noFill/>
                </a:ln>
              </p:spPr>
              <p:txBody>
                <a:bodyPr wrap="square" rtlCol="0">
                  <a:spAutoFit/>
                </a:bodyPr>
                <a:lstStyle/>
                <a:p>
                  <a:pPr algn="ctr"/>
                  <a:r>
                    <a:rPr lang="zh-CN" altLang="en-US" sz="1200" dirty="0">
                      <a:solidFill>
                        <a:schemeClr val="accent2"/>
                      </a:solidFill>
                      <a:latin typeface="黑体" panose="02010609060101010101" pitchFamily="49" charset="-122"/>
                      <a:ea typeface="黑体" panose="02010609060101010101" pitchFamily="49" charset="-122"/>
                    </a:rPr>
                    <a:t>电子商务实体</a:t>
                  </a:r>
                </a:p>
              </p:txBody>
            </p:sp>
            <p:sp>
              <p:nvSpPr>
                <p:cNvPr id="84" name="矩形 83">
                  <a:extLst>
                    <a:ext uri="{FF2B5EF4-FFF2-40B4-BE49-F238E27FC236}">
                      <a16:creationId xmlns:a16="http://schemas.microsoft.com/office/drawing/2014/main" id="{2235E45C-8D9A-40D6-B9EC-0FFEE07E16FD}"/>
                    </a:ext>
                  </a:extLst>
                </p:cNvPr>
                <p:cNvSpPr/>
                <p:nvPr/>
              </p:nvSpPr>
              <p:spPr>
                <a:xfrm>
                  <a:off x="4351663" y="2415663"/>
                  <a:ext cx="1415772" cy="338554"/>
                </a:xfrm>
                <a:prstGeom prst="rect">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9">
                    <a:latin typeface="黑体" panose="02010609060101010101" pitchFamily="49" charset="-122"/>
                    <a:ea typeface="黑体" panose="02010609060101010101" pitchFamily="49" charset="-122"/>
                  </a:endParaRPr>
                </a:p>
              </p:txBody>
            </p:sp>
          </p:grpSp>
          <p:sp>
            <p:nvSpPr>
              <p:cNvPr id="82" name="TextBox 10">
                <a:extLst>
                  <a:ext uri="{FF2B5EF4-FFF2-40B4-BE49-F238E27FC236}">
                    <a16:creationId xmlns:a16="http://schemas.microsoft.com/office/drawing/2014/main" id="{D4D6E09E-C5D2-4B6D-82F4-DA4ABE936CE9}"/>
                  </a:ext>
                </a:extLst>
              </p:cNvPr>
              <p:cNvSpPr txBox="1"/>
              <p:nvPr/>
            </p:nvSpPr>
            <p:spPr>
              <a:xfrm>
                <a:off x="4188371" y="2954663"/>
                <a:ext cx="1226021" cy="400053"/>
              </a:xfrm>
              <a:prstGeom prst="rect">
                <a:avLst/>
              </a:prstGeom>
              <a:noFill/>
              <a:ln>
                <a:solidFill>
                  <a:srgbClr val="781E19"/>
                </a:solidFill>
              </a:ln>
            </p:spPr>
            <p:txBody>
              <a:bodyPr wrap="square" rtlCol="0">
                <a:spAutoFit/>
              </a:bodyPr>
              <a:lstStyle/>
              <a:p>
                <a:pPr algn="ctr"/>
                <a:r>
                  <a:rPr lang="zh-CN" altLang="en-US" sz="1349" dirty="0">
                    <a:solidFill>
                      <a:schemeClr val="accent2"/>
                    </a:solidFill>
                    <a:latin typeface="黑体" panose="02010609060101010101" pitchFamily="49" charset="-122"/>
                    <a:ea typeface="黑体" panose="02010609060101010101" pitchFamily="49" charset="-122"/>
                  </a:rPr>
                  <a:t>交易事务</a:t>
                </a:r>
              </a:p>
            </p:txBody>
          </p:sp>
          <p:grpSp>
            <p:nvGrpSpPr>
              <p:cNvPr id="71" name="组合 70">
                <a:extLst>
                  <a:ext uri="{FF2B5EF4-FFF2-40B4-BE49-F238E27FC236}">
                    <a16:creationId xmlns:a16="http://schemas.microsoft.com/office/drawing/2014/main" id="{1839BD76-A4D8-47B6-9F50-88088050DD25}"/>
                  </a:ext>
                </a:extLst>
              </p:cNvPr>
              <p:cNvGrpSpPr/>
              <p:nvPr/>
            </p:nvGrpSpPr>
            <p:grpSpPr>
              <a:xfrm>
                <a:off x="4049429" y="3561647"/>
                <a:ext cx="1481874" cy="1013552"/>
                <a:chOff x="4324854" y="3682834"/>
                <a:chExt cx="1481874" cy="1013552"/>
              </a:xfrm>
            </p:grpSpPr>
            <p:sp>
              <p:nvSpPr>
                <p:cNvPr id="79" name="爆炸形 1 11">
                  <a:extLst>
                    <a:ext uri="{FF2B5EF4-FFF2-40B4-BE49-F238E27FC236}">
                      <a16:creationId xmlns:a16="http://schemas.microsoft.com/office/drawing/2014/main" id="{0E137ECA-25B0-4483-A37F-EB4C413DDFE6}"/>
                    </a:ext>
                  </a:extLst>
                </p:cNvPr>
                <p:cNvSpPr/>
                <p:nvPr/>
              </p:nvSpPr>
              <p:spPr>
                <a:xfrm>
                  <a:off x="4324854" y="3682834"/>
                  <a:ext cx="1481874" cy="1013552"/>
                </a:xfrm>
                <a:prstGeom prst="irregularSeal1">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9">
                    <a:latin typeface="黑体" panose="02010609060101010101" pitchFamily="49" charset="-122"/>
                    <a:ea typeface="黑体" panose="02010609060101010101" pitchFamily="49" charset="-122"/>
                  </a:endParaRPr>
                </a:p>
              </p:txBody>
            </p:sp>
            <p:sp>
              <p:nvSpPr>
                <p:cNvPr id="80" name="TextBox 12">
                  <a:extLst>
                    <a:ext uri="{FF2B5EF4-FFF2-40B4-BE49-F238E27FC236}">
                      <a16:creationId xmlns:a16="http://schemas.microsoft.com/office/drawing/2014/main" id="{55CE9C20-FCAA-440C-9902-9BFF9F2BDA75}"/>
                    </a:ext>
                  </a:extLst>
                </p:cNvPr>
                <p:cNvSpPr txBox="1"/>
                <p:nvPr/>
              </p:nvSpPr>
              <p:spPr>
                <a:xfrm>
                  <a:off x="4491881" y="3978314"/>
                  <a:ext cx="1115712" cy="676960"/>
                </a:xfrm>
                <a:prstGeom prst="rect">
                  <a:avLst/>
                </a:prstGeom>
                <a:noFill/>
              </p:spPr>
              <p:txBody>
                <a:bodyPr wrap="square" rtlCol="0">
                  <a:spAutoFit/>
                </a:bodyPr>
                <a:lstStyle/>
                <a:p>
                  <a:r>
                    <a:rPr lang="zh-CN" altLang="en-US" sz="1349" dirty="0">
                      <a:solidFill>
                        <a:schemeClr val="accent2"/>
                      </a:solidFill>
                      <a:latin typeface="黑体" panose="02010609060101010101" pitchFamily="49" charset="-122"/>
                      <a:ea typeface="黑体" panose="02010609060101010101" pitchFamily="49" charset="-122"/>
                    </a:rPr>
                    <a:t>电子市场</a:t>
                  </a:r>
                </a:p>
              </p:txBody>
            </p:sp>
          </p:grpSp>
          <p:cxnSp>
            <p:nvCxnSpPr>
              <p:cNvPr id="72" name="直接箭头连接符 71">
                <a:extLst>
                  <a:ext uri="{FF2B5EF4-FFF2-40B4-BE49-F238E27FC236}">
                    <a16:creationId xmlns:a16="http://schemas.microsoft.com/office/drawing/2014/main" id="{3D3C4698-A702-4BBF-9DCE-4C169C1A1145}"/>
                  </a:ext>
                </a:extLst>
              </p:cNvPr>
              <p:cNvCxnSpPr>
                <a:stCxn id="83" idx="2"/>
              </p:cNvCxnSpPr>
              <p:nvPr/>
            </p:nvCxnSpPr>
            <p:spPr>
              <a:xfrm>
                <a:off x="4784125" y="2520692"/>
                <a:ext cx="0" cy="449659"/>
              </a:xfrm>
              <a:prstGeom prst="straightConnector1">
                <a:avLst/>
              </a:prstGeom>
              <a:ln w="19050">
                <a:solidFill>
                  <a:schemeClr val="bg2">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3" name="直接箭头连接符 72">
                <a:extLst>
                  <a:ext uri="{FF2B5EF4-FFF2-40B4-BE49-F238E27FC236}">
                    <a16:creationId xmlns:a16="http://schemas.microsoft.com/office/drawing/2014/main" id="{3074DBF3-FFA7-442D-A32A-7E8D9195DFB7}"/>
                  </a:ext>
                </a:extLst>
              </p:cNvPr>
              <p:cNvCxnSpPr/>
              <p:nvPr/>
            </p:nvCxnSpPr>
            <p:spPr>
              <a:xfrm>
                <a:off x="4782286" y="3303229"/>
                <a:ext cx="0" cy="481811"/>
              </a:xfrm>
              <a:prstGeom prst="straightConnector1">
                <a:avLst/>
              </a:prstGeom>
              <a:ln w="19050">
                <a:solidFill>
                  <a:schemeClr val="bg2">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8" name="TextBox 27">
                <a:extLst>
                  <a:ext uri="{FF2B5EF4-FFF2-40B4-BE49-F238E27FC236}">
                    <a16:creationId xmlns:a16="http://schemas.microsoft.com/office/drawing/2014/main" id="{42D39863-5A43-4725-9869-7A445CD7AE1A}"/>
                  </a:ext>
                </a:extLst>
              </p:cNvPr>
              <p:cNvSpPr txBox="1"/>
              <p:nvPr/>
            </p:nvSpPr>
            <p:spPr>
              <a:xfrm>
                <a:off x="5697776" y="2777121"/>
                <a:ext cx="1854300" cy="676960"/>
              </a:xfrm>
              <a:prstGeom prst="rect">
                <a:avLst/>
              </a:prstGeom>
              <a:noFill/>
              <a:ln>
                <a:solidFill>
                  <a:schemeClr val="accent2"/>
                </a:solidFill>
              </a:ln>
            </p:spPr>
            <p:txBody>
              <a:bodyPr wrap="square" rtlCol="0">
                <a:spAutoFit/>
              </a:bodyPr>
              <a:lstStyle/>
              <a:p>
                <a:pPr algn="ctr"/>
                <a:r>
                  <a:rPr lang="zh-CN" altLang="en-US" sz="1349" dirty="0">
                    <a:solidFill>
                      <a:schemeClr val="accent2"/>
                    </a:solidFill>
                    <a:latin typeface="黑体" panose="02010609060101010101" pitchFamily="49" charset="-122"/>
                    <a:ea typeface="黑体" panose="02010609060101010101" pitchFamily="49" charset="-122"/>
                  </a:rPr>
                  <a:t>信息流、资金流</a:t>
                </a:r>
                <a:endParaRPr lang="en-US" altLang="zh-CN" sz="1349" dirty="0">
                  <a:solidFill>
                    <a:schemeClr val="accent2"/>
                  </a:solidFill>
                  <a:latin typeface="黑体" panose="02010609060101010101" pitchFamily="49" charset="-122"/>
                  <a:ea typeface="黑体" panose="02010609060101010101" pitchFamily="49" charset="-122"/>
                </a:endParaRPr>
              </a:p>
              <a:p>
                <a:pPr algn="ctr"/>
                <a:r>
                  <a:rPr lang="zh-CN" altLang="en-US" sz="1349" dirty="0">
                    <a:solidFill>
                      <a:schemeClr val="accent2"/>
                    </a:solidFill>
                    <a:latin typeface="黑体" panose="02010609060101010101" pitchFamily="49" charset="-122"/>
                    <a:ea typeface="黑体" panose="02010609060101010101" pitchFamily="49" charset="-122"/>
                  </a:rPr>
                  <a:t>商流、物流</a:t>
                </a:r>
              </a:p>
            </p:txBody>
          </p:sp>
          <p:cxnSp>
            <p:nvCxnSpPr>
              <p:cNvPr id="75" name="直接连接符 74">
                <a:extLst>
                  <a:ext uri="{FF2B5EF4-FFF2-40B4-BE49-F238E27FC236}">
                    <a16:creationId xmlns:a16="http://schemas.microsoft.com/office/drawing/2014/main" id="{7EAB502E-EF10-49A1-ACF2-F8C2B1B9AF67}"/>
                  </a:ext>
                </a:extLst>
              </p:cNvPr>
              <p:cNvCxnSpPr>
                <a:cxnSpLocks/>
              </p:cNvCxnSpPr>
              <p:nvPr/>
            </p:nvCxnSpPr>
            <p:spPr>
              <a:xfrm>
                <a:off x="4782285" y="2741731"/>
                <a:ext cx="915491" cy="167585"/>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a:extLst>
                  <a:ext uri="{FF2B5EF4-FFF2-40B4-BE49-F238E27FC236}">
                    <a16:creationId xmlns:a16="http://schemas.microsoft.com/office/drawing/2014/main" id="{16835F01-E450-48F1-BF9D-F05B399EE8A9}"/>
                  </a:ext>
                </a:extLst>
              </p:cNvPr>
              <p:cNvCxnSpPr>
                <a:cxnSpLocks/>
              </p:cNvCxnSpPr>
              <p:nvPr/>
            </p:nvCxnSpPr>
            <p:spPr>
              <a:xfrm flipV="1">
                <a:off x="4815748" y="3276876"/>
                <a:ext cx="887380" cy="284772"/>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8" name="矩形 67">
              <a:extLst>
                <a:ext uri="{FF2B5EF4-FFF2-40B4-BE49-F238E27FC236}">
                  <a16:creationId xmlns:a16="http://schemas.microsoft.com/office/drawing/2014/main" id="{0F5F6299-2E26-431B-9377-FB9995691416}"/>
                </a:ext>
              </a:extLst>
            </p:cNvPr>
            <p:cNvSpPr/>
            <p:nvPr/>
          </p:nvSpPr>
          <p:spPr>
            <a:xfrm>
              <a:off x="4706933" y="4761891"/>
              <a:ext cx="2264818" cy="677031"/>
            </a:xfrm>
            <a:prstGeom prst="rect">
              <a:avLst/>
            </a:prstGeom>
          </p:spPr>
          <p:txBody>
            <a:bodyPr wrap="square" anchor="ctr">
              <a:spAutoFit/>
            </a:bodyPr>
            <a:lstStyle/>
            <a:p>
              <a:pPr algn="ctr"/>
              <a:r>
                <a:rPr lang="zh-CN" altLang="en-US" sz="1349" dirty="0">
                  <a:solidFill>
                    <a:schemeClr val="accent2"/>
                  </a:solidFill>
                  <a:latin typeface="黑体" panose="02010609060101010101" pitchFamily="49" charset="-122"/>
                  <a:ea typeface="黑体" panose="02010609060101010101" pitchFamily="49" charset="-122"/>
                </a:rPr>
                <a:t>电子商务的概念模型</a:t>
              </a:r>
              <a:endParaRPr lang="zh-CN" altLang="en-US" sz="1349" dirty="0">
                <a:solidFill>
                  <a:schemeClr val="accent2"/>
                </a:solidFill>
                <a:effectLst>
                  <a:outerShdw blurRad="63500" sx="102000" sy="102000" algn="ctr" rotWithShape="0">
                    <a:prstClr val="black">
                      <a:alpha val="40000"/>
                    </a:prstClr>
                  </a:outerShdw>
                </a:effectLst>
                <a:latin typeface="黑体" panose="02010609060101010101" pitchFamily="49" charset="-122"/>
                <a:ea typeface="黑体" panose="02010609060101010101" pitchFamily="49" charset="-122"/>
              </a:endParaRPr>
            </a:p>
          </p:txBody>
        </p:sp>
      </p:grpSp>
    </p:spTree>
    <p:extLst>
      <p:ext uri="{BB962C8B-B14F-4D97-AF65-F5344CB8AC3E}">
        <p14:creationId xmlns:p14="http://schemas.microsoft.com/office/powerpoint/2010/main" val="4073843562"/>
      </p:ext>
    </p:extLst>
  </p:cSld>
  <p:clrMapOvr>
    <a:masterClrMapping/>
  </p:clrMapOvr>
  <p:transition spd="slow">
    <p:push dir="u"/>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55FABCB-A814-4C5F-A9B8-8178A6BC3FA6}"/>
              </a:ext>
            </a:extLst>
          </p:cNvPr>
          <p:cNvPicPr>
            <a:picLocks noChangeAspect="1"/>
          </p:cNvPicPr>
          <p:nvPr/>
        </p:nvPicPr>
        <p:blipFill>
          <a:blip r:embed="rId2"/>
          <a:stretch>
            <a:fillRect/>
          </a:stretch>
        </p:blipFill>
        <p:spPr>
          <a:xfrm>
            <a:off x="0" y="73199"/>
            <a:ext cx="9144000" cy="4997101"/>
          </a:xfrm>
          <a:prstGeom prst="rect">
            <a:avLst/>
          </a:prstGeom>
        </p:spPr>
      </p:pic>
    </p:spTree>
    <p:extLst>
      <p:ext uri="{BB962C8B-B14F-4D97-AF65-F5344CB8AC3E}">
        <p14:creationId xmlns:p14="http://schemas.microsoft.com/office/powerpoint/2010/main" val="250630188"/>
      </p:ext>
    </p:extLst>
  </p:cSld>
  <p:clrMapOvr>
    <a:masterClrMapping/>
  </p:clrMapOvr>
  <p:transition spd="med">
    <p:pull/>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47A36916-8104-449C-6CF7-91F976B116BD}"/>
              </a:ext>
            </a:extLst>
          </p:cNvPr>
          <p:cNvPicPr>
            <a:picLocks noChangeAspect="1"/>
          </p:cNvPicPr>
          <p:nvPr/>
        </p:nvPicPr>
        <p:blipFill>
          <a:blip r:embed="rId2"/>
          <a:stretch>
            <a:fillRect/>
          </a:stretch>
        </p:blipFill>
        <p:spPr>
          <a:xfrm>
            <a:off x="0" y="180966"/>
            <a:ext cx="9144000" cy="4781568"/>
          </a:xfrm>
          <a:prstGeom prst="rect">
            <a:avLst/>
          </a:prstGeom>
        </p:spPr>
      </p:pic>
    </p:spTree>
    <p:extLst>
      <p:ext uri="{BB962C8B-B14F-4D97-AF65-F5344CB8AC3E}">
        <p14:creationId xmlns:p14="http://schemas.microsoft.com/office/powerpoint/2010/main" val="3807743557"/>
      </p:ext>
    </p:extLst>
  </p:cSld>
  <p:clrMapOvr>
    <a:masterClrMapping/>
  </p:clrMapOvr>
  <p:transition spd="med">
    <p:pull/>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9E9F1FA-C9BC-D55F-EC5F-D80BCBD59B77}"/>
              </a:ext>
            </a:extLst>
          </p:cNvPr>
          <p:cNvPicPr>
            <a:picLocks noChangeAspect="1"/>
          </p:cNvPicPr>
          <p:nvPr/>
        </p:nvPicPr>
        <p:blipFill>
          <a:blip r:embed="rId2"/>
          <a:stretch>
            <a:fillRect/>
          </a:stretch>
        </p:blipFill>
        <p:spPr>
          <a:xfrm>
            <a:off x="0" y="113870"/>
            <a:ext cx="9144000" cy="4915759"/>
          </a:xfrm>
          <a:prstGeom prst="rect">
            <a:avLst/>
          </a:prstGeom>
        </p:spPr>
      </p:pic>
    </p:spTree>
    <p:extLst>
      <p:ext uri="{BB962C8B-B14F-4D97-AF65-F5344CB8AC3E}">
        <p14:creationId xmlns:p14="http://schemas.microsoft.com/office/powerpoint/2010/main" val="1958873414"/>
      </p:ext>
    </p:extLst>
  </p:cSld>
  <p:clrMapOvr>
    <a:masterClrMapping/>
  </p:clrMapOvr>
  <p:transition spd="med">
    <p:pull/>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A7E5287-D600-4CA3-8829-45D635F79CB0}"/>
              </a:ext>
            </a:extLst>
          </p:cNvPr>
          <p:cNvPicPr>
            <a:picLocks noChangeAspect="1"/>
          </p:cNvPicPr>
          <p:nvPr/>
        </p:nvPicPr>
        <p:blipFill>
          <a:blip r:embed="rId2"/>
          <a:stretch>
            <a:fillRect/>
          </a:stretch>
        </p:blipFill>
        <p:spPr>
          <a:xfrm>
            <a:off x="0" y="192576"/>
            <a:ext cx="9144000" cy="4758347"/>
          </a:xfrm>
          <a:prstGeom prst="rect">
            <a:avLst/>
          </a:prstGeom>
        </p:spPr>
      </p:pic>
    </p:spTree>
    <p:extLst>
      <p:ext uri="{BB962C8B-B14F-4D97-AF65-F5344CB8AC3E}">
        <p14:creationId xmlns:p14="http://schemas.microsoft.com/office/powerpoint/2010/main" val="3470991710"/>
      </p:ext>
    </p:extLst>
  </p:cSld>
  <p:clrMapOvr>
    <a:masterClrMapping/>
  </p:clrMapOvr>
  <p:transition spd="med">
    <p:pull/>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2D8750C-0D11-8EC9-4D50-453C831BCD0E}"/>
              </a:ext>
            </a:extLst>
          </p:cNvPr>
          <p:cNvPicPr>
            <a:picLocks noChangeAspect="1"/>
          </p:cNvPicPr>
          <p:nvPr/>
        </p:nvPicPr>
        <p:blipFill>
          <a:blip r:embed="rId2"/>
          <a:stretch>
            <a:fillRect/>
          </a:stretch>
        </p:blipFill>
        <p:spPr>
          <a:xfrm>
            <a:off x="0" y="178325"/>
            <a:ext cx="9144000" cy="4786849"/>
          </a:xfrm>
          <a:prstGeom prst="rect">
            <a:avLst/>
          </a:prstGeom>
        </p:spPr>
      </p:pic>
    </p:spTree>
    <p:extLst>
      <p:ext uri="{BB962C8B-B14F-4D97-AF65-F5344CB8AC3E}">
        <p14:creationId xmlns:p14="http://schemas.microsoft.com/office/powerpoint/2010/main" val="1756859296"/>
      </p:ext>
    </p:extLst>
  </p:cSld>
  <p:clrMapOvr>
    <a:masterClrMapping/>
  </p:clrMapOvr>
  <p:transition spd="med">
    <p:pull/>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A2E98C6-A6D6-EE2B-FD79-16F4FA8A4674}"/>
              </a:ext>
            </a:extLst>
          </p:cNvPr>
          <p:cNvPicPr>
            <a:picLocks noChangeAspect="1"/>
          </p:cNvPicPr>
          <p:nvPr/>
        </p:nvPicPr>
        <p:blipFill>
          <a:blip r:embed="rId2"/>
          <a:stretch>
            <a:fillRect/>
          </a:stretch>
        </p:blipFill>
        <p:spPr>
          <a:xfrm>
            <a:off x="0" y="171450"/>
            <a:ext cx="9144000" cy="4800600"/>
          </a:xfrm>
          <a:prstGeom prst="rect">
            <a:avLst/>
          </a:prstGeom>
        </p:spPr>
      </p:pic>
    </p:spTree>
    <p:extLst>
      <p:ext uri="{BB962C8B-B14F-4D97-AF65-F5344CB8AC3E}">
        <p14:creationId xmlns:p14="http://schemas.microsoft.com/office/powerpoint/2010/main" val="1247445299"/>
      </p:ext>
    </p:extLst>
  </p:cSld>
  <p:clrMapOvr>
    <a:masterClrMapping/>
  </p:clrMapOvr>
  <p:transition spd="med">
    <p:pull/>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950BFEA-599A-15B6-365F-24C154C74E26}"/>
              </a:ext>
            </a:extLst>
          </p:cNvPr>
          <p:cNvPicPr>
            <a:picLocks noChangeAspect="1"/>
          </p:cNvPicPr>
          <p:nvPr/>
        </p:nvPicPr>
        <p:blipFill>
          <a:blip r:embed="rId2"/>
          <a:stretch>
            <a:fillRect/>
          </a:stretch>
        </p:blipFill>
        <p:spPr>
          <a:xfrm>
            <a:off x="0" y="113348"/>
            <a:ext cx="9144000" cy="4916803"/>
          </a:xfrm>
          <a:prstGeom prst="rect">
            <a:avLst/>
          </a:prstGeom>
        </p:spPr>
      </p:pic>
    </p:spTree>
    <p:extLst>
      <p:ext uri="{BB962C8B-B14F-4D97-AF65-F5344CB8AC3E}">
        <p14:creationId xmlns:p14="http://schemas.microsoft.com/office/powerpoint/2010/main" val="2406702333"/>
      </p:ext>
    </p:extLst>
  </p:cSld>
  <p:clrMapOvr>
    <a:masterClrMapping/>
  </p:clrMapOvr>
  <p:transition spd="med">
    <p:pull/>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10062" y="1192660"/>
            <a:ext cx="7719842" cy="3190489"/>
          </a:xfrm>
          <a:prstGeom prst="rect">
            <a:avLst/>
          </a:prstGeom>
          <a:noFill/>
        </p:spPr>
        <p:txBody>
          <a:bodyPr wrap="square" rtlCol="0" anchor="t">
            <a:spAutoFit/>
          </a:bodyPr>
          <a:lstStyle/>
          <a:p>
            <a:pPr indent="458921" algn="just">
              <a:lnSpc>
                <a:spcPct val="150000"/>
              </a:lnSpc>
              <a:spcBef>
                <a:spcPts val="750"/>
              </a:spcBef>
            </a:pPr>
            <a:r>
              <a:rPr lang="zh-CN" altLang="en-US" sz="1949" dirty="0">
                <a:solidFill>
                  <a:schemeClr val="accent2"/>
                </a:solidFill>
                <a:latin typeface="+mj-lt"/>
                <a:ea typeface="黑体" panose="02010609060101010101" pitchFamily="49" charset="-122"/>
                <a:cs typeface="+mn-ea"/>
              </a:rPr>
              <a:t>本章主要围绕电子商务的新技术、新业态做介绍，分析了互联网技术基础、移动互联网相关技术，对物联网、云计算、大数据、人工智能等新技术进行了简要的介绍，包括其概念、应用等。信息技术革命、产业升级、消费者需求倒逼推动新业态产生和发展。本章介绍了社交电商、内容电商、共享经济、在线教育、互联网医疗、在线旅游等电子商务新业态新模式。随着社会的发展，电子商务新业态新模式还会有新亮点频出，并会结合各项新技术加速新业态的落地应用。 </a:t>
            </a:r>
            <a:endParaRPr lang="en-US" altLang="zh-CN" sz="1949" dirty="0">
              <a:solidFill>
                <a:schemeClr val="accent2"/>
              </a:solidFill>
              <a:latin typeface="+mj-lt"/>
              <a:ea typeface="黑体" panose="02010609060101010101" pitchFamily="49" charset="-122"/>
              <a:cs typeface="+mn-ea"/>
            </a:endParaRPr>
          </a:p>
        </p:txBody>
      </p:sp>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8313565F-8303-4ADA-B6EE-880C796953A1}"/>
              </a:ext>
            </a:extLst>
          </p:cNvPr>
          <p:cNvGrpSpPr/>
          <p:nvPr/>
        </p:nvGrpSpPr>
        <p:grpSpPr>
          <a:xfrm>
            <a:off x="4202751" y="736263"/>
            <a:ext cx="4533400" cy="3635711"/>
            <a:chOff x="5605857" y="980728"/>
            <a:chExt cx="6046894" cy="4849508"/>
          </a:xfrm>
        </p:grpSpPr>
        <p:sp>
          <p:nvSpPr>
            <p:cNvPr id="3" name="矩形 2">
              <a:extLst>
                <a:ext uri="{FF2B5EF4-FFF2-40B4-BE49-F238E27FC236}">
                  <a16:creationId xmlns:a16="http://schemas.microsoft.com/office/drawing/2014/main" id="{AB2B6B01-0EC1-4D17-8CB2-090FE7B7E110}"/>
                </a:ext>
              </a:extLst>
            </p:cNvPr>
            <p:cNvSpPr/>
            <p:nvPr/>
          </p:nvSpPr>
          <p:spPr bwMode="auto">
            <a:xfrm>
              <a:off x="5605857" y="1974622"/>
              <a:ext cx="1044176" cy="576064"/>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68553" tIns="34277" rIns="68553" bIns="34277" numCol="1" rtlCol="0" anchor="ctr" anchorCtr="0" compatLnSpc="1">
              <a:prstTxWarp prst="textNoShape">
                <a:avLst/>
              </a:prstTxWarp>
            </a:bodyPr>
            <a:lstStyle/>
            <a:p>
              <a:pPr algn="ctr" defTabSz="685526" fontAlgn="base">
                <a:spcBef>
                  <a:spcPct val="0"/>
                </a:spcBef>
                <a:spcAft>
                  <a:spcPct val="0"/>
                </a:spcAft>
              </a:pPr>
              <a:r>
                <a:rPr lang="zh-CN" altLang="en-US" sz="1499" dirty="0">
                  <a:solidFill>
                    <a:schemeClr val="accent2"/>
                  </a:solidFill>
                  <a:latin typeface="黑体" panose="02010609060101010101" pitchFamily="49" charset="-122"/>
                  <a:ea typeface="黑体" panose="02010609060101010101" pitchFamily="49" charset="-122"/>
                </a:rPr>
                <a:t>信息流</a:t>
              </a:r>
            </a:p>
          </p:txBody>
        </p:sp>
        <p:sp>
          <p:nvSpPr>
            <p:cNvPr id="4" name="矩形 3">
              <a:extLst>
                <a:ext uri="{FF2B5EF4-FFF2-40B4-BE49-F238E27FC236}">
                  <a16:creationId xmlns:a16="http://schemas.microsoft.com/office/drawing/2014/main" id="{8184D7D3-F573-4DDF-B584-169C2947B00A}"/>
                </a:ext>
              </a:extLst>
            </p:cNvPr>
            <p:cNvSpPr/>
            <p:nvPr/>
          </p:nvSpPr>
          <p:spPr bwMode="auto">
            <a:xfrm>
              <a:off x="5605857" y="3482073"/>
              <a:ext cx="1044176" cy="576064"/>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68553" tIns="34277" rIns="68553" bIns="34277" numCol="1" rtlCol="0" anchor="ctr" anchorCtr="0" compatLnSpc="1">
              <a:prstTxWarp prst="textNoShape">
                <a:avLst/>
              </a:prstTxWarp>
            </a:bodyPr>
            <a:lstStyle/>
            <a:p>
              <a:pPr algn="ctr" defTabSz="685526" fontAlgn="base">
                <a:spcBef>
                  <a:spcPct val="0"/>
                </a:spcBef>
                <a:spcAft>
                  <a:spcPct val="0"/>
                </a:spcAft>
              </a:pPr>
              <a:r>
                <a:rPr lang="zh-CN" altLang="en-US" sz="1499" dirty="0">
                  <a:solidFill>
                    <a:schemeClr val="accent2"/>
                  </a:solidFill>
                  <a:latin typeface="黑体" panose="02010609060101010101" pitchFamily="49" charset="-122"/>
                  <a:ea typeface="黑体" panose="02010609060101010101" pitchFamily="49" charset="-122"/>
                </a:rPr>
                <a:t>资金流</a:t>
              </a:r>
            </a:p>
          </p:txBody>
        </p:sp>
        <p:sp>
          <p:nvSpPr>
            <p:cNvPr id="5" name="矩形 4">
              <a:extLst>
                <a:ext uri="{FF2B5EF4-FFF2-40B4-BE49-F238E27FC236}">
                  <a16:creationId xmlns:a16="http://schemas.microsoft.com/office/drawing/2014/main" id="{F6D68C47-C4DB-4C77-82E5-319ADD4B789D}"/>
                </a:ext>
              </a:extLst>
            </p:cNvPr>
            <p:cNvSpPr/>
            <p:nvPr/>
          </p:nvSpPr>
          <p:spPr bwMode="auto">
            <a:xfrm>
              <a:off x="5605857" y="4277201"/>
              <a:ext cx="1044176" cy="576064"/>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68553" tIns="34277" rIns="68553" bIns="34277" numCol="1" rtlCol="0" anchor="ctr" anchorCtr="0" compatLnSpc="1">
              <a:prstTxWarp prst="textNoShape">
                <a:avLst/>
              </a:prstTxWarp>
            </a:bodyPr>
            <a:lstStyle/>
            <a:p>
              <a:pPr algn="ctr" defTabSz="685526" fontAlgn="base">
                <a:spcBef>
                  <a:spcPct val="0"/>
                </a:spcBef>
                <a:spcAft>
                  <a:spcPct val="0"/>
                </a:spcAft>
              </a:pPr>
              <a:r>
                <a:rPr lang="zh-CN" altLang="en-US" sz="1499" dirty="0">
                  <a:solidFill>
                    <a:schemeClr val="accent2"/>
                  </a:solidFill>
                  <a:latin typeface="黑体" panose="02010609060101010101" pitchFamily="49" charset="-122"/>
                  <a:ea typeface="黑体" panose="02010609060101010101" pitchFamily="49" charset="-122"/>
                </a:rPr>
                <a:t>商流</a:t>
              </a:r>
            </a:p>
          </p:txBody>
        </p:sp>
        <p:sp>
          <p:nvSpPr>
            <p:cNvPr id="6" name="矩形 5">
              <a:extLst>
                <a:ext uri="{FF2B5EF4-FFF2-40B4-BE49-F238E27FC236}">
                  <a16:creationId xmlns:a16="http://schemas.microsoft.com/office/drawing/2014/main" id="{CA365901-44E5-4D28-9608-9FD49A5F0089}"/>
                </a:ext>
              </a:extLst>
            </p:cNvPr>
            <p:cNvSpPr/>
            <p:nvPr/>
          </p:nvSpPr>
          <p:spPr bwMode="auto">
            <a:xfrm>
              <a:off x="5605857" y="5156823"/>
              <a:ext cx="1044176" cy="576064"/>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68553" tIns="34277" rIns="68553" bIns="34277" numCol="1" rtlCol="0" anchor="ctr" anchorCtr="0" compatLnSpc="1">
              <a:prstTxWarp prst="textNoShape">
                <a:avLst/>
              </a:prstTxWarp>
            </a:bodyPr>
            <a:lstStyle/>
            <a:p>
              <a:pPr algn="ctr" defTabSz="685526" fontAlgn="base">
                <a:spcBef>
                  <a:spcPct val="0"/>
                </a:spcBef>
                <a:spcAft>
                  <a:spcPct val="0"/>
                </a:spcAft>
              </a:pPr>
              <a:r>
                <a:rPr lang="zh-CN" altLang="en-US" sz="1499" dirty="0">
                  <a:solidFill>
                    <a:schemeClr val="accent2"/>
                  </a:solidFill>
                  <a:latin typeface="黑体" panose="02010609060101010101" pitchFamily="49" charset="-122"/>
                  <a:ea typeface="黑体" panose="02010609060101010101" pitchFamily="49" charset="-122"/>
                </a:rPr>
                <a:t>物流</a:t>
              </a:r>
            </a:p>
          </p:txBody>
        </p:sp>
        <p:sp>
          <p:nvSpPr>
            <p:cNvPr id="7" name="矩形 6">
              <a:extLst>
                <a:ext uri="{FF2B5EF4-FFF2-40B4-BE49-F238E27FC236}">
                  <a16:creationId xmlns:a16="http://schemas.microsoft.com/office/drawing/2014/main" id="{526F3334-95E6-4DE6-AC1F-25CABBC2F146}"/>
                </a:ext>
              </a:extLst>
            </p:cNvPr>
            <p:cNvSpPr/>
            <p:nvPr/>
          </p:nvSpPr>
          <p:spPr bwMode="auto">
            <a:xfrm>
              <a:off x="7178501" y="980728"/>
              <a:ext cx="4474250" cy="787684"/>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68553" tIns="34277" rIns="68553" bIns="34277" numCol="1" rtlCol="0" anchor="ctr" anchorCtr="0" compatLnSpc="1">
              <a:prstTxWarp prst="textNoShape">
                <a:avLst/>
              </a:prstTxWarp>
            </a:bodyPr>
            <a:lstStyle/>
            <a:p>
              <a:pPr defTabSz="685526" fontAlgn="base">
                <a:spcBef>
                  <a:spcPct val="0"/>
                </a:spcBef>
                <a:spcAft>
                  <a:spcPct val="0"/>
                </a:spcAft>
              </a:pPr>
              <a:r>
                <a:rPr lang="zh-CN" altLang="en-US" sz="1499" dirty="0">
                  <a:solidFill>
                    <a:schemeClr val="accent2"/>
                  </a:solidFill>
                  <a:latin typeface="黑体" panose="02010609060101010101" pitchFamily="49" charset="-122"/>
                  <a:ea typeface="黑体" panose="02010609060101010101" pitchFamily="49" charset="-122"/>
                </a:rPr>
                <a:t>商品信息的提供、促销、技术支持、售后服务等</a:t>
              </a:r>
            </a:p>
          </p:txBody>
        </p:sp>
        <p:sp>
          <p:nvSpPr>
            <p:cNvPr id="8" name="矩形 7">
              <a:extLst>
                <a:ext uri="{FF2B5EF4-FFF2-40B4-BE49-F238E27FC236}">
                  <a16:creationId xmlns:a16="http://schemas.microsoft.com/office/drawing/2014/main" id="{DA7C5BBA-D181-40DF-B49C-EFAABA5DD48C}"/>
                </a:ext>
              </a:extLst>
            </p:cNvPr>
            <p:cNvSpPr/>
            <p:nvPr/>
          </p:nvSpPr>
          <p:spPr bwMode="auto">
            <a:xfrm>
              <a:off x="7178501" y="1935460"/>
              <a:ext cx="4474250" cy="654388"/>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68553" tIns="34277" rIns="68553" bIns="34277" numCol="1" rtlCol="0" anchor="ctr" anchorCtr="0" compatLnSpc="1">
              <a:prstTxWarp prst="textNoShape">
                <a:avLst/>
              </a:prstTxWarp>
            </a:bodyPr>
            <a:lstStyle/>
            <a:p>
              <a:pPr defTabSz="685526" fontAlgn="base">
                <a:spcBef>
                  <a:spcPct val="0"/>
                </a:spcBef>
                <a:spcAft>
                  <a:spcPct val="0"/>
                </a:spcAft>
              </a:pPr>
              <a:r>
                <a:rPr lang="zh-CN" altLang="en-US" sz="1499" dirty="0">
                  <a:solidFill>
                    <a:schemeClr val="accent2"/>
                  </a:solidFill>
                  <a:latin typeface="黑体" panose="02010609060101010101" pitchFamily="49" charset="-122"/>
                  <a:ea typeface="黑体" panose="02010609060101010101" pitchFamily="49" charset="-122"/>
                </a:rPr>
                <a:t>询价单、报价单、付款通知书、转账通知单等</a:t>
              </a:r>
            </a:p>
          </p:txBody>
        </p:sp>
        <p:sp>
          <p:nvSpPr>
            <p:cNvPr id="9" name="矩形 8">
              <a:extLst>
                <a:ext uri="{FF2B5EF4-FFF2-40B4-BE49-F238E27FC236}">
                  <a16:creationId xmlns:a16="http://schemas.microsoft.com/office/drawing/2014/main" id="{DFB945F3-C0D5-4838-B3D4-6435CA9DA9BB}"/>
                </a:ext>
              </a:extLst>
            </p:cNvPr>
            <p:cNvSpPr/>
            <p:nvPr/>
          </p:nvSpPr>
          <p:spPr bwMode="auto">
            <a:xfrm>
              <a:off x="7178501" y="2786194"/>
              <a:ext cx="4474250" cy="576064"/>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68553" tIns="34277" rIns="68553" bIns="34277" numCol="1" rtlCol="0" anchor="ctr" anchorCtr="0" compatLnSpc="1">
              <a:prstTxWarp prst="textNoShape">
                <a:avLst/>
              </a:prstTxWarp>
            </a:bodyPr>
            <a:lstStyle/>
            <a:p>
              <a:pPr defTabSz="685526" fontAlgn="base">
                <a:spcBef>
                  <a:spcPct val="0"/>
                </a:spcBef>
                <a:spcAft>
                  <a:spcPct val="0"/>
                </a:spcAft>
              </a:pPr>
              <a:r>
                <a:rPr lang="zh-CN" altLang="en-US" sz="1499" dirty="0">
                  <a:solidFill>
                    <a:schemeClr val="accent2"/>
                  </a:solidFill>
                  <a:latin typeface="黑体" panose="02010609060101010101" pitchFamily="49" charset="-122"/>
                  <a:ea typeface="黑体" panose="02010609060101010101" pitchFamily="49" charset="-122"/>
                </a:rPr>
                <a:t>交易方的支付能力、支付信誉等</a:t>
              </a:r>
            </a:p>
          </p:txBody>
        </p:sp>
        <p:sp>
          <p:nvSpPr>
            <p:cNvPr id="10" name="矩形 9">
              <a:extLst>
                <a:ext uri="{FF2B5EF4-FFF2-40B4-BE49-F238E27FC236}">
                  <a16:creationId xmlns:a16="http://schemas.microsoft.com/office/drawing/2014/main" id="{EE95B261-BE59-47C7-B4E9-E922B9C489E5}"/>
                </a:ext>
              </a:extLst>
            </p:cNvPr>
            <p:cNvSpPr/>
            <p:nvPr/>
          </p:nvSpPr>
          <p:spPr bwMode="auto">
            <a:xfrm>
              <a:off x="7178501" y="3482073"/>
              <a:ext cx="4474250" cy="576064"/>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68553" tIns="34277" rIns="68553" bIns="34277" numCol="1" rtlCol="0" anchor="ctr" anchorCtr="0" compatLnSpc="1">
              <a:prstTxWarp prst="textNoShape">
                <a:avLst/>
              </a:prstTxWarp>
            </a:bodyPr>
            <a:lstStyle/>
            <a:p>
              <a:pPr defTabSz="685526" fontAlgn="base">
                <a:spcBef>
                  <a:spcPct val="0"/>
                </a:spcBef>
                <a:spcAft>
                  <a:spcPct val="0"/>
                </a:spcAft>
              </a:pPr>
              <a:r>
                <a:rPr lang="zh-CN" altLang="en-US" sz="1499" dirty="0">
                  <a:solidFill>
                    <a:schemeClr val="accent2"/>
                  </a:solidFill>
                  <a:latin typeface="黑体" panose="02010609060101010101" pitchFamily="49" charset="-122"/>
                  <a:ea typeface="黑体" panose="02010609060101010101" pitchFamily="49" charset="-122"/>
                </a:rPr>
                <a:t>付款、转账、结算、兑换等</a:t>
              </a:r>
            </a:p>
          </p:txBody>
        </p:sp>
        <p:sp>
          <p:nvSpPr>
            <p:cNvPr id="11" name="矩形 10">
              <a:extLst>
                <a:ext uri="{FF2B5EF4-FFF2-40B4-BE49-F238E27FC236}">
                  <a16:creationId xmlns:a16="http://schemas.microsoft.com/office/drawing/2014/main" id="{3C7423A1-62CE-43E3-BB24-9F283FAB348D}"/>
                </a:ext>
              </a:extLst>
            </p:cNvPr>
            <p:cNvSpPr/>
            <p:nvPr/>
          </p:nvSpPr>
          <p:spPr bwMode="auto">
            <a:xfrm>
              <a:off x="7178501" y="4277201"/>
              <a:ext cx="4474250" cy="576064"/>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68553" tIns="34277" rIns="68553" bIns="34277" numCol="1" rtlCol="0" anchor="ctr" anchorCtr="0" compatLnSpc="1">
              <a:prstTxWarp prst="textNoShape">
                <a:avLst/>
              </a:prstTxWarp>
            </a:bodyPr>
            <a:lstStyle/>
            <a:p>
              <a:pPr defTabSz="685526" fontAlgn="base">
                <a:spcBef>
                  <a:spcPct val="0"/>
                </a:spcBef>
                <a:spcAft>
                  <a:spcPct val="0"/>
                </a:spcAft>
              </a:pPr>
              <a:r>
                <a:rPr lang="zh-CN" altLang="en-US" sz="1499" dirty="0">
                  <a:solidFill>
                    <a:schemeClr val="accent2"/>
                  </a:solidFill>
                  <a:latin typeface="黑体" panose="02010609060101010101" pitchFamily="49" charset="-122"/>
                  <a:ea typeface="黑体" panose="02010609060101010101" pitchFamily="49" charset="-122"/>
                </a:rPr>
                <a:t>商品交易、所有权的转移等</a:t>
              </a:r>
            </a:p>
          </p:txBody>
        </p:sp>
        <p:sp>
          <p:nvSpPr>
            <p:cNvPr id="12" name="矩形 11">
              <a:extLst>
                <a:ext uri="{FF2B5EF4-FFF2-40B4-BE49-F238E27FC236}">
                  <a16:creationId xmlns:a16="http://schemas.microsoft.com/office/drawing/2014/main" id="{4BB27276-B797-45F0-A162-AD14C10E0BA1}"/>
                </a:ext>
              </a:extLst>
            </p:cNvPr>
            <p:cNvSpPr/>
            <p:nvPr/>
          </p:nvSpPr>
          <p:spPr bwMode="auto">
            <a:xfrm>
              <a:off x="7178501" y="5059475"/>
              <a:ext cx="4474250" cy="770761"/>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68553" tIns="34277" rIns="68553" bIns="34277" numCol="1" rtlCol="0" anchor="ctr" anchorCtr="0" compatLnSpc="1">
              <a:prstTxWarp prst="textNoShape">
                <a:avLst/>
              </a:prstTxWarp>
            </a:bodyPr>
            <a:lstStyle/>
            <a:p>
              <a:pPr defTabSz="685526" fontAlgn="base">
                <a:spcBef>
                  <a:spcPct val="0"/>
                </a:spcBef>
                <a:spcAft>
                  <a:spcPct val="0"/>
                </a:spcAft>
              </a:pPr>
              <a:r>
                <a:rPr lang="zh-CN" altLang="en-US" sz="1499" dirty="0">
                  <a:solidFill>
                    <a:schemeClr val="accent2"/>
                  </a:solidFill>
                  <a:latin typeface="黑体" panose="02010609060101010101" pitchFamily="49" charset="-122"/>
                  <a:ea typeface="黑体" panose="02010609060101010101" pitchFamily="49" charset="-122"/>
                </a:rPr>
                <a:t>运输、储存、装卸搬运、包装、流通加工、配送、物流信息管理等</a:t>
              </a:r>
            </a:p>
          </p:txBody>
        </p:sp>
        <p:cxnSp>
          <p:nvCxnSpPr>
            <p:cNvPr id="14" name="直接箭头连接符 13">
              <a:extLst>
                <a:ext uri="{FF2B5EF4-FFF2-40B4-BE49-F238E27FC236}">
                  <a16:creationId xmlns:a16="http://schemas.microsoft.com/office/drawing/2014/main" id="{3BD56288-BC19-424D-9E3C-B587BE7EFEED}"/>
                </a:ext>
              </a:extLst>
            </p:cNvPr>
            <p:cNvCxnSpPr>
              <a:cxnSpLocks/>
              <a:stCxn id="3" idx="3"/>
              <a:endCxn id="7" idx="1"/>
            </p:cNvCxnSpPr>
            <p:nvPr/>
          </p:nvCxnSpPr>
          <p:spPr bwMode="auto">
            <a:xfrm flipV="1">
              <a:off x="6650033" y="1374570"/>
              <a:ext cx="528468" cy="888084"/>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接箭头连接符 15">
              <a:extLst>
                <a:ext uri="{FF2B5EF4-FFF2-40B4-BE49-F238E27FC236}">
                  <a16:creationId xmlns:a16="http://schemas.microsoft.com/office/drawing/2014/main" id="{FE026F80-F6E7-4D64-B09D-728F87515396}"/>
                </a:ext>
              </a:extLst>
            </p:cNvPr>
            <p:cNvCxnSpPr>
              <a:cxnSpLocks/>
            </p:cNvCxnSpPr>
            <p:nvPr/>
          </p:nvCxnSpPr>
          <p:spPr bwMode="auto">
            <a:xfrm flipV="1">
              <a:off x="6674445" y="2253361"/>
              <a:ext cx="540000"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直接箭头连接符 17">
              <a:extLst>
                <a:ext uri="{FF2B5EF4-FFF2-40B4-BE49-F238E27FC236}">
                  <a16:creationId xmlns:a16="http://schemas.microsoft.com/office/drawing/2014/main" id="{55768006-E731-45F6-A8B4-6234451675D2}"/>
                </a:ext>
              </a:extLst>
            </p:cNvPr>
            <p:cNvCxnSpPr>
              <a:cxnSpLocks/>
              <a:stCxn id="3" idx="3"/>
              <a:endCxn id="9" idx="1"/>
            </p:cNvCxnSpPr>
            <p:nvPr/>
          </p:nvCxnSpPr>
          <p:spPr bwMode="auto">
            <a:xfrm>
              <a:off x="6650033" y="2262654"/>
              <a:ext cx="528468" cy="811572"/>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接箭头连接符 19">
              <a:extLst>
                <a:ext uri="{FF2B5EF4-FFF2-40B4-BE49-F238E27FC236}">
                  <a16:creationId xmlns:a16="http://schemas.microsoft.com/office/drawing/2014/main" id="{E6FC61E1-9532-440E-BE85-DEFEBAF66A1B}"/>
                </a:ext>
              </a:extLst>
            </p:cNvPr>
            <p:cNvCxnSpPr>
              <a:cxnSpLocks/>
            </p:cNvCxnSpPr>
            <p:nvPr/>
          </p:nvCxnSpPr>
          <p:spPr bwMode="auto">
            <a:xfrm flipV="1">
              <a:off x="6650033" y="3739164"/>
              <a:ext cx="540000"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接箭头连接符 21">
              <a:extLst>
                <a:ext uri="{FF2B5EF4-FFF2-40B4-BE49-F238E27FC236}">
                  <a16:creationId xmlns:a16="http://schemas.microsoft.com/office/drawing/2014/main" id="{A5BF083C-3F27-4FBD-B284-9BB93AEA4CF6}"/>
                </a:ext>
              </a:extLst>
            </p:cNvPr>
            <p:cNvCxnSpPr>
              <a:cxnSpLocks/>
            </p:cNvCxnSpPr>
            <p:nvPr/>
          </p:nvCxnSpPr>
          <p:spPr bwMode="auto">
            <a:xfrm flipV="1">
              <a:off x="6650033" y="4552976"/>
              <a:ext cx="540000"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接箭头连接符 23">
              <a:extLst>
                <a:ext uri="{FF2B5EF4-FFF2-40B4-BE49-F238E27FC236}">
                  <a16:creationId xmlns:a16="http://schemas.microsoft.com/office/drawing/2014/main" id="{57099ADD-7D56-467C-9143-5195CF42CD02}"/>
                </a:ext>
              </a:extLst>
            </p:cNvPr>
            <p:cNvCxnSpPr>
              <a:cxnSpLocks/>
            </p:cNvCxnSpPr>
            <p:nvPr/>
          </p:nvCxnSpPr>
          <p:spPr bwMode="auto">
            <a:xfrm flipV="1">
              <a:off x="6650033" y="5396182"/>
              <a:ext cx="540000"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5" name="矩形 24">
            <a:extLst>
              <a:ext uri="{FF2B5EF4-FFF2-40B4-BE49-F238E27FC236}">
                <a16:creationId xmlns:a16="http://schemas.microsoft.com/office/drawing/2014/main" id="{EF92BC4D-A359-4C39-80D0-616E50432525}"/>
              </a:ext>
            </a:extLst>
          </p:cNvPr>
          <p:cNvSpPr/>
          <p:nvPr/>
        </p:nvSpPr>
        <p:spPr>
          <a:xfrm>
            <a:off x="541553" y="1165771"/>
            <a:ext cx="3234893" cy="2271712"/>
          </a:xfrm>
          <a:prstGeom prst="rect">
            <a:avLst/>
          </a:prstGeom>
        </p:spPr>
        <p:txBody>
          <a:bodyPr wrap="square">
            <a:spAutoFit/>
          </a:bodyPr>
          <a:lstStyle/>
          <a:p>
            <a:pPr indent="342763" algn="just">
              <a:lnSpc>
                <a:spcPct val="150000"/>
              </a:lnSpc>
              <a:spcBef>
                <a:spcPts val="750"/>
              </a:spcBef>
            </a:pPr>
            <a:r>
              <a:rPr lang="zh-CN" altLang="en-US" sz="1949" dirty="0">
                <a:solidFill>
                  <a:schemeClr val="accent2"/>
                </a:solidFill>
                <a:latin typeface="黑体" panose="02010609060101010101" pitchFamily="49" charset="-122"/>
                <a:ea typeface="黑体" panose="02010609060101010101" pitchFamily="49" charset="-122"/>
              </a:rPr>
              <a:t>传统商务活动基本都离不开“四流”，即</a:t>
            </a:r>
            <a:r>
              <a:rPr lang="zh-CN" altLang="en-US" sz="1949" dirty="0">
                <a:solidFill>
                  <a:srgbClr val="C00000"/>
                </a:solidFill>
                <a:latin typeface="黑体" panose="02010609060101010101" pitchFamily="49" charset="-122"/>
                <a:ea typeface="黑体" panose="02010609060101010101" pitchFamily="49" charset="-122"/>
              </a:rPr>
              <a:t>信息流</a:t>
            </a:r>
            <a:r>
              <a:rPr lang="zh-CN" altLang="en-US" sz="1949" dirty="0">
                <a:solidFill>
                  <a:schemeClr val="accent2"/>
                </a:solidFill>
                <a:latin typeface="黑体" panose="02010609060101010101" pitchFamily="49" charset="-122"/>
                <a:ea typeface="黑体" panose="02010609060101010101" pitchFamily="49" charset="-122"/>
              </a:rPr>
              <a:t>、</a:t>
            </a:r>
            <a:r>
              <a:rPr lang="zh-CN" altLang="en-US" sz="1949" dirty="0">
                <a:solidFill>
                  <a:srgbClr val="C00000"/>
                </a:solidFill>
                <a:latin typeface="黑体" panose="02010609060101010101" pitchFamily="49" charset="-122"/>
                <a:ea typeface="黑体" panose="02010609060101010101" pitchFamily="49" charset="-122"/>
              </a:rPr>
              <a:t>资金流</a:t>
            </a:r>
            <a:r>
              <a:rPr lang="zh-CN" altLang="en-US" sz="1949" dirty="0">
                <a:solidFill>
                  <a:schemeClr val="accent2"/>
                </a:solidFill>
                <a:latin typeface="黑体" panose="02010609060101010101" pitchFamily="49" charset="-122"/>
                <a:ea typeface="黑体" panose="02010609060101010101" pitchFamily="49" charset="-122"/>
              </a:rPr>
              <a:t>、</a:t>
            </a:r>
            <a:r>
              <a:rPr lang="zh-CN" altLang="en-US" sz="1949" dirty="0">
                <a:solidFill>
                  <a:srgbClr val="C00000"/>
                </a:solidFill>
                <a:latin typeface="黑体" panose="02010609060101010101" pitchFamily="49" charset="-122"/>
                <a:ea typeface="黑体" panose="02010609060101010101" pitchFamily="49" charset="-122"/>
              </a:rPr>
              <a:t>商流</a:t>
            </a:r>
            <a:r>
              <a:rPr lang="zh-CN" altLang="en-US" sz="1949" dirty="0">
                <a:solidFill>
                  <a:schemeClr val="accent2"/>
                </a:solidFill>
                <a:latin typeface="黑体" panose="02010609060101010101" pitchFamily="49" charset="-122"/>
                <a:ea typeface="黑体" panose="02010609060101010101" pitchFamily="49" charset="-122"/>
              </a:rPr>
              <a:t>和</a:t>
            </a:r>
            <a:r>
              <a:rPr lang="zh-CN" altLang="en-US" sz="1949" dirty="0">
                <a:solidFill>
                  <a:srgbClr val="C00000"/>
                </a:solidFill>
                <a:latin typeface="黑体" panose="02010609060101010101" pitchFamily="49" charset="-122"/>
                <a:ea typeface="黑体" panose="02010609060101010101" pitchFamily="49" charset="-122"/>
              </a:rPr>
              <a:t>物流</a:t>
            </a:r>
            <a:r>
              <a:rPr lang="zh-CN" altLang="en-US" sz="1949" dirty="0">
                <a:solidFill>
                  <a:schemeClr val="accent2"/>
                </a:solidFill>
                <a:latin typeface="黑体" panose="02010609060101010101" pitchFamily="49" charset="-122"/>
                <a:ea typeface="黑体" panose="02010609060101010101" pitchFamily="49" charset="-122"/>
              </a:rPr>
              <a:t>。电子商务作为电子化手段的商务活动同样如此。</a:t>
            </a:r>
            <a:endParaRPr lang="en-US" altLang="zh-CN" sz="1949" dirty="0">
              <a:solidFill>
                <a:schemeClr val="accent2"/>
              </a:solidFill>
              <a:latin typeface="黑体" panose="02010609060101010101" pitchFamily="49" charset="-122"/>
              <a:ea typeface="黑体" panose="02010609060101010101" pitchFamily="49" charset="-122"/>
            </a:endParaRPr>
          </a:p>
        </p:txBody>
      </p:sp>
      <p:sp>
        <p:nvSpPr>
          <p:cNvPr id="2" name="矩形 1">
            <a:extLst>
              <a:ext uri="{FF2B5EF4-FFF2-40B4-BE49-F238E27FC236}">
                <a16:creationId xmlns:a16="http://schemas.microsoft.com/office/drawing/2014/main" id="{5958F693-241E-4C97-9E8D-D3DCE8BDDA09}"/>
              </a:ext>
            </a:extLst>
          </p:cNvPr>
          <p:cNvSpPr/>
          <p:nvPr/>
        </p:nvSpPr>
        <p:spPr>
          <a:xfrm>
            <a:off x="5382456" y="4475715"/>
            <a:ext cx="2173993" cy="299954"/>
          </a:xfrm>
          <a:prstGeom prst="rect">
            <a:avLst/>
          </a:prstGeom>
        </p:spPr>
        <p:txBody>
          <a:bodyPr wrap="none">
            <a:spAutoFit/>
          </a:bodyPr>
          <a:lstStyle/>
          <a:p>
            <a:pPr algn="ctr"/>
            <a:r>
              <a:rPr lang="zh-CN" altLang="en-US" sz="1349" dirty="0">
                <a:solidFill>
                  <a:schemeClr val="accent2"/>
                </a:solidFill>
                <a:latin typeface="+mj-lt"/>
                <a:ea typeface="黑体" panose="02010609060101010101" pitchFamily="49" charset="-122"/>
                <a:cs typeface="Times New Roman" panose="02020603050405020304" charset="0"/>
              </a:rPr>
              <a:t>图1.</a:t>
            </a:r>
            <a:r>
              <a:rPr lang="en-US" altLang="zh-CN" sz="1349" dirty="0">
                <a:solidFill>
                  <a:schemeClr val="accent2"/>
                </a:solidFill>
                <a:latin typeface="+mj-lt"/>
                <a:ea typeface="黑体" panose="02010609060101010101" pitchFamily="49" charset="-122"/>
                <a:cs typeface="Times New Roman" panose="02020603050405020304" charset="0"/>
              </a:rPr>
              <a:t>3</a:t>
            </a:r>
            <a:r>
              <a:rPr lang="zh-CN" altLang="en-US" sz="1349" dirty="0">
                <a:solidFill>
                  <a:schemeClr val="accent2"/>
                </a:solidFill>
                <a:latin typeface="+mj-lt"/>
                <a:ea typeface="黑体" panose="02010609060101010101" pitchFamily="49" charset="-122"/>
                <a:cs typeface="Times New Roman" panose="02020603050405020304" charset="0"/>
              </a:rPr>
              <a:t> “四流”的基本功能</a:t>
            </a:r>
          </a:p>
        </p:txBody>
      </p:sp>
    </p:spTree>
    <p:extLst>
      <p:ext uri="{BB962C8B-B14F-4D97-AF65-F5344CB8AC3E}">
        <p14:creationId xmlns:p14="http://schemas.microsoft.com/office/powerpoint/2010/main" val="1984273649"/>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ECEF2CD-648D-4F10-9147-9550181EF8D6}"/>
              </a:ext>
            </a:extLst>
          </p:cNvPr>
          <p:cNvSpPr/>
          <p:nvPr/>
        </p:nvSpPr>
        <p:spPr>
          <a:xfrm>
            <a:off x="626825" y="682278"/>
            <a:ext cx="7890351" cy="4360937"/>
          </a:xfrm>
          <a:prstGeom prst="rect">
            <a:avLst/>
          </a:prstGeom>
        </p:spPr>
        <p:txBody>
          <a:bodyPr wrap="square">
            <a:spAutoFit/>
          </a:bodyPr>
          <a:lstStyle/>
          <a:p>
            <a:pPr algn="just">
              <a:lnSpc>
                <a:spcPct val="140000"/>
              </a:lnSpc>
              <a:spcBef>
                <a:spcPts val="1125"/>
              </a:spcBef>
            </a:pPr>
            <a:r>
              <a:rPr lang="zh-CN" altLang="en-US" sz="2399" b="1" dirty="0">
                <a:solidFill>
                  <a:schemeClr val="accent2"/>
                </a:solidFill>
                <a:latin typeface="方正大黑简体" panose="03000509000000000000" pitchFamily="65" charset="-122"/>
                <a:ea typeface="方正大黑简体" panose="03000509000000000000" pitchFamily="65" charset="-122"/>
              </a:rPr>
              <a:t>二、电子商务的分类</a:t>
            </a:r>
            <a:endParaRPr lang="en-US" altLang="zh-CN" sz="2399" b="1" dirty="0">
              <a:solidFill>
                <a:schemeClr val="accent2"/>
              </a:solidFill>
              <a:latin typeface="方正大黑简体" panose="03000509000000000000" pitchFamily="65" charset="-122"/>
              <a:ea typeface="方正大黑简体" panose="03000509000000000000" pitchFamily="65" charset="-122"/>
            </a:endParaRPr>
          </a:p>
          <a:p>
            <a:pPr indent="458816" algn="just">
              <a:lnSpc>
                <a:spcPct val="140000"/>
              </a:lnSpc>
              <a:spcBef>
                <a:spcPts val="750"/>
              </a:spcBef>
            </a:pPr>
            <a:r>
              <a:rPr lang="zh-CN" altLang="en-US" sz="2399" dirty="0">
                <a:solidFill>
                  <a:schemeClr val="accent2"/>
                </a:solidFill>
                <a:latin typeface="方正大黑简体" panose="03000509000000000000" pitchFamily="65" charset="-122"/>
                <a:ea typeface="方正大黑简体" panose="03000509000000000000" pitchFamily="65" charset="-122"/>
              </a:rPr>
              <a:t>（一）按交易主体分类</a:t>
            </a:r>
          </a:p>
          <a:p>
            <a:pPr indent="458816" algn="just">
              <a:lnSpc>
                <a:spcPct val="120000"/>
              </a:lnSpc>
              <a:spcBef>
                <a:spcPts val="750"/>
              </a:spcBef>
            </a:pPr>
            <a:r>
              <a:rPr lang="en-US" altLang="zh-CN" sz="1949" b="1" dirty="0">
                <a:solidFill>
                  <a:srgbClr val="C00000"/>
                </a:solidFill>
                <a:latin typeface="+mj-lt"/>
                <a:ea typeface="黑体" panose="02010609060101010101" pitchFamily="49" charset="-122"/>
              </a:rPr>
              <a:t>1. </a:t>
            </a:r>
            <a:r>
              <a:rPr lang="zh-CN" altLang="en-US" sz="1949" b="1" dirty="0">
                <a:solidFill>
                  <a:srgbClr val="C00000"/>
                </a:solidFill>
                <a:latin typeface="+mj-lt"/>
                <a:ea typeface="黑体" panose="02010609060101010101" pitchFamily="49" charset="-122"/>
              </a:rPr>
              <a:t>企业与企业之间的电子商务</a:t>
            </a:r>
          </a:p>
          <a:p>
            <a:pPr indent="458816" algn="just">
              <a:lnSpc>
                <a:spcPct val="120000"/>
              </a:lnSpc>
              <a:spcBef>
                <a:spcPts val="750"/>
              </a:spcBef>
            </a:pPr>
            <a:r>
              <a:rPr lang="en-US" altLang="zh-CN" sz="1949" b="1" dirty="0">
                <a:solidFill>
                  <a:srgbClr val="C00000"/>
                </a:solidFill>
                <a:latin typeface="+mj-lt"/>
                <a:ea typeface="黑体" panose="02010609060101010101" pitchFamily="49" charset="-122"/>
              </a:rPr>
              <a:t>2. </a:t>
            </a:r>
            <a:r>
              <a:rPr lang="zh-CN" altLang="en-US" sz="1949" b="1" dirty="0">
                <a:solidFill>
                  <a:srgbClr val="C00000"/>
                </a:solidFill>
                <a:latin typeface="+mj-lt"/>
                <a:ea typeface="黑体" panose="02010609060101010101" pitchFamily="49" charset="-122"/>
              </a:rPr>
              <a:t>企业与个人消费者之间的电子商务</a:t>
            </a:r>
          </a:p>
          <a:p>
            <a:pPr indent="458816" algn="just">
              <a:lnSpc>
                <a:spcPct val="120000"/>
              </a:lnSpc>
              <a:spcBef>
                <a:spcPts val="750"/>
              </a:spcBef>
            </a:pPr>
            <a:r>
              <a:rPr lang="en-US" altLang="zh-CN" sz="1949" b="1" dirty="0">
                <a:solidFill>
                  <a:srgbClr val="C00000"/>
                </a:solidFill>
                <a:latin typeface="+mj-lt"/>
                <a:ea typeface="黑体" panose="02010609060101010101" pitchFamily="49" charset="-122"/>
              </a:rPr>
              <a:t>3. </a:t>
            </a:r>
            <a:r>
              <a:rPr lang="zh-CN" altLang="en-US" sz="1949" b="1" dirty="0">
                <a:solidFill>
                  <a:srgbClr val="C00000"/>
                </a:solidFill>
                <a:latin typeface="+mj-lt"/>
                <a:ea typeface="黑体" panose="02010609060101010101" pitchFamily="49" charset="-122"/>
              </a:rPr>
              <a:t>个人消费者与个人消费者之间的电子商务</a:t>
            </a:r>
          </a:p>
          <a:p>
            <a:pPr indent="458816" algn="just">
              <a:lnSpc>
                <a:spcPct val="120000"/>
              </a:lnSpc>
              <a:spcBef>
                <a:spcPts val="750"/>
              </a:spcBef>
              <a:spcAft>
                <a:spcPts val="375"/>
              </a:spcAft>
            </a:pPr>
            <a:r>
              <a:rPr lang="en-US" altLang="zh-CN" sz="1949" b="1" dirty="0">
                <a:solidFill>
                  <a:srgbClr val="C00000"/>
                </a:solidFill>
                <a:latin typeface="+mj-lt"/>
                <a:ea typeface="黑体" panose="02010609060101010101" pitchFamily="49" charset="-122"/>
              </a:rPr>
              <a:t>4. B2B2C</a:t>
            </a:r>
            <a:r>
              <a:rPr lang="zh-CN" altLang="en-US" sz="1949" b="1" dirty="0">
                <a:solidFill>
                  <a:srgbClr val="C00000"/>
                </a:solidFill>
                <a:latin typeface="+mj-lt"/>
                <a:ea typeface="黑体" panose="02010609060101010101" pitchFamily="49" charset="-122"/>
              </a:rPr>
              <a:t>电子商务 </a:t>
            </a:r>
            <a:endParaRPr lang="en-US" altLang="zh-CN" sz="1949" b="1" dirty="0">
              <a:solidFill>
                <a:srgbClr val="C00000"/>
              </a:solidFill>
              <a:latin typeface="+mj-lt"/>
              <a:ea typeface="黑体" panose="02010609060101010101" pitchFamily="49" charset="-122"/>
            </a:endParaRPr>
          </a:p>
          <a:p>
            <a:pPr indent="458816" algn="just">
              <a:lnSpc>
                <a:spcPct val="120000"/>
              </a:lnSpc>
              <a:spcBef>
                <a:spcPts val="750"/>
              </a:spcBef>
              <a:spcAft>
                <a:spcPts val="375"/>
              </a:spcAft>
            </a:pPr>
            <a:r>
              <a:rPr lang="en-US" altLang="zh-CN" sz="1949" b="1" dirty="0">
                <a:solidFill>
                  <a:srgbClr val="C00000"/>
                </a:solidFill>
                <a:latin typeface="+mj-lt"/>
                <a:ea typeface="黑体" panose="02010609060101010101" pitchFamily="49" charset="-122"/>
              </a:rPr>
              <a:t>5. </a:t>
            </a:r>
            <a:r>
              <a:rPr lang="zh-CN" altLang="en-US" sz="1949" b="1" dirty="0">
                <a:solidFill>
                  <a:srgbClr val="C00000"/>
                </a:solidFill>
                <a:latin typeface="+mj-lt"/>
                <a:ea typeface="黑体" panose="02010609060101010101" pitchFamily="49" charset="-122"/>
              </a:rPr>
              <a:t>个人消费者与企业之间的电子商务</a:t>
            </a:r>
          </a:p>
          <a:p>
            <a:pPr indent="458816" algn="just">
              <a:lnSpc>
                <a:spcPct val="130000"/>
              </a:lnSpc>
            </a:pPr>
            <a:r>
              <a:rPr lang="zh-CN" altLang="en-US" sz="1799" dirty="0">
                <a:solidFill>
                  <a:schemeClr val="accent2"/>
                </a:solidFill>
                <a:latin typeface="+mj-lt"/>
                <a:ea typeface="黑体" panose="02010609060101010101" pitchFamily="49" charset="-122"/>
              </a:rPr>
              <a:t>（</a:t>
            </a:r>
            <a:r>
              <a:rPr lang="en-US" altLang="zh-CN" sz="1799" dirty="0">
                <a:solidFill>
                  <a:schemeClr val="accent2"/>
                </a:solidFill>
                <a:latin typeface="+mj-lt"/>
                <a:ea typeface="黑体" panose="02010609060101010101" pitchFamily="49" charset="-122"/>
              </a:rPr>
              <a:t>1</a:t>
            </a:r>
            <a:r>
              <a:rPr lang="zh-CN" altLang="en-US" sz="1799" dirty="0">
                <a:solidFill>
                  <a:schemeClr val="accent2"/>
                </a:solidFill>
                <a:latin typeface="+mj-lt"/>
                <a:ea typeface="黑体" panose="02010609060101010101" pitchFamily="49" charset="-122"/>
              </a:rPr>
              <a:t>）消费者群体主导的</a:t>
            </a:r>
            <a:r>
              <a:rPr lang="en-US" altLang="zh-CN" sz="1799" dirty="0">
                <a:solidFill>
                  <a:schemeClr val="accent2"/>
                </a:solidFill>
                <a:latin typeface="+mj-lt"/>
                <a:ea typeface="黑体" panose="02010609060101010101" pitchFamily="49" charset="-122"/>
              </a:rPr>
              <a:t>C2B</a:t>
            </a:r>
            <a:r>
              <a:rPr lang="zh-CN" altLang="en-US" sz="1799" dirty="0">
                <a:solidFill>
                  <a:schemeClr val="accent2"/>
                </a:solidFill>
                <a:latin typeface="+mj-lt"/>
                <a:ea typeface="黑体" panose="02010609060101010101" pitchFamily="49" charset="-122"/>
              </a:rPr>
              <a:t>。</a:t>
            </a:r>
          </a:p>
          <a:p>
            <a:pPr indent="458816" algn="just">
              <a:lnSpc>
                <a:spcPct val="120000"/>
              </a:lnSpc>
              <a:spcBef>
                <a:spcPts val="375"/>
              </a:spcBef>
            </a:pPr>
            <a:r>
              <a:rPr lang="zh-CN" altLang="en-US" sz="1799" dirty="0">
                <a:solidFill>
                  <a:schemeClr val="accent2"/>
                </a:solidFill>
                <a:latin typeface="+mj-lt"/>
                <a:ea typeface="黑体" panose="02010609060101010101" pitchFamily="49" charset="-122"/>
              </a:rPr>
              <a:t>（</a:t>
            </a:r>
            <a:r>
              <a:rPr lang="en-US" altLang="zh-CN" sz="1799" dirty="0">
                <a:solidFill>
                  <a:schemeClr val="accent2"/>
                </a:solidFill>
                <a:latin typeface="+mj-lt"/>
                <a:ea typeface="黑体" panose="02010609060101010101" pitchFamily="49" charset="-122"/>
              </a:rPr>
              <a:t>2</a:t>
            </a:r>
            <a:r>
              <a:rPr lang="zh-CN" altLang="en-US" sz="1799" dirty="0">
                <a:solidFill>
                  <a:schemeClr val="accent2"/>
                </a:solidFill>
                <a:latin typeface="+mj-lt"/>
                <a:ea typeface="黑体" panose="02010609060101010101" pitchFamily="49" charset="-122"/>
              </a:rPr>
              <a:t>）消费者个体参与定制的</a:t>
            </a:r>
            <a:r>
              <a:rPr lang="en-US" altLang="zh-CN" sz="1799" dirty="0">
                <a:solidFill>
                  <a:schemeClr val="accent2"/>
                </a:solidFill>
                <a:latin typeface="+mj-lt"/>
                <a:ea typeface="黑体" panose="02010609060101010101" pitchFamily="49" charset="-122"/>
              </a:rPr>
              <a:t>C2B</a:t>
            </a:r>
            <a:r>
              <a:rPr lang="zh-CN" altLang="en-US" sz="1799" dirty="0">
                <a:solidFill>
                  <a:schemeClr val="accent2"/>
                </a:solidFill>
                <a:latin typeface="+mj-lt"/>
                <a:ea typeface="黑体" panose="02010609060101010101" pitchFamily="49" charset="-122"/>
              </a:rPr>
              <a:t>。</a:t>
            </a:r>
          </a:p>
        </p:txBody>
      </p:sp>
    </p:spTree>
    <p:extLst>
      <p:ext uri="{BB962C8B-B14F-4D97-AF65-F5344CB8AC3E}">
        <p14:creationId xmlns:p14="http://schemas.microsoft.com/office/powerpoint/2010/main" val="170114531"/>
      </p:ext>
    </p:extLst>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3.03.31"/>
  <p:tag name="AS_TITLE" val="Aspose.Slides for Java"/>
  <p:tag name="AS_VERSION" val="23.3"/>
  <p:tag name="COMMONDATA" val="eyJoZGlkIjoiMmYyMDBiMzFjMDQ3Yzc4NDM1ZDBiYTliMGI3YmM5MzcifQ=="/>
  <p:tag name="ISPRING_PRESENTATION_TITLE" val="简约风格工作总结汇报PPT模板"/>
</p:tagLst>
</file>

<file path=ppt/tags/tag10.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VALUE" val="79*94"/>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198943_3*l_h_x*1_1_1"/>
  <p:tag name="KSO_WM_TEMPLATE_CATEGORY" val="diagram"/>
  <p:tag name="KSO_WM_TEMPLATE_INDEX" val="20198943"/>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USESOURCEFORMAT_APPLY" val="1"/>
</p:tagLst>
</file>

<file path=ppt/tags/tag11.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ISCONTENTSTITLE" val="0"/>
  <p:tag name="KSO_WM_UNIT_PRESET_TEXT" val="添加标题"/>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98943_3*l_h_a*1_1_1"/>
  <p:tag name="KSO_WM_TEMPLATE_CATEGORY" val="diagram"/>
  <p:tag name="KSO_WM_TEMPLATE_INDEX" val="20198943"/>
  <p:tag name="KSO_WM_UNIT_LAYERLEVEL" val="1_1_1"/>
  <p:tag name="KSO_WM_TAG_VERSION" val="1.0"/>
  <p:tag name="KSO_WM_BEAUTIFY_FLAG" val="#wm#"/>
  <p:tag name="KSO_WM_UNIT_TEXT_FILL_FORE_SCHEMECOLOR_INDEX" val="6"/>
  <p:tag name="KSO_WM_UNIT_TEXT_FILL_TYPE" val="1"/>
  <p:tag name="KSO_WM_UNIT_USESOURCEFORMAT_APPLY" val="1"/>
</p:tagLst>
</file>

<file path=ppt/tags/tag12.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PRESET_TEXT" val="单击此处添加文本"/>
  <p:tag name="KSO_WM_UNIT_NOCLEAR" val="0"/>
  <p:tag name="KSO_WM_UNIT_VALUE" val="33"/>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98943_3*l_h_f*1_1_1"/>
  <p:tag name="KSO_WM_TEMPLATE_CATEGORY" val="diagram"/>
  <p:tag name="KSO_WM_TEMPLATE_INDEX" val="20198943"/>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r1-1"/>
  <p:tag name="KSO_WM_UNIT_TYPE" val="r_i"/>
  <p:tag name="KSO_WM_UNIT_INDEX" val="1_5"/>
  <p:tag name="KSO_WM_UNIT_ID" val="diagram20201436_1*r_i*1_5"/>
  <p:tag name="KSO_WM_TEMPLATE_CATEGORY" val="diagram"/>
  <p:tag name="KSO_WM_TEMPLATE_INDEX" val="20201436"/>
  <p:tag name="KSO_WM_UNIT_LAYERLEVEL" val="1_1"/>
  <p:tag name="KSO_WM_TAG_VERSION" val="1.0"/>
  <p:tag name="KSO_WM_BEAUTIFY_FLAG" val="#wm#"/>
  <p:tag name="KSO_WM_UNIT_DIAGRAM_CONTRAST_TITLE_CNT" val="0"/>
  <p:tag name="KSO_WM_UNIT_DIAGRAM_DIMENSION_TITLE_CNT" val="0"/>
  <p:tag name="KSO_WM_UNIT_FILL_FORE_SCHEMECOLOR_INDEX" val="6"/>
  <p:tag name="KSO_WM_UNIT_FILL_TYPE" val="1"/>
  <p:tag name="KSO_WM_UNIT_TEXT_FILL_FORE_SCHEMECOLOR_INDEX" val="13"/>
  <p:tag name="KSO_WM_UNIT_TEXT_FILL_TYPE" val="1"/>
  <p:tag name="KSO_WM_UNIT_USESOURCEFORMAT_APPLY" val="1"/>
</p:tagLst>
</file>

<file path=ppt/tags/tag14.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简明扼要的阐述您的观点。根据需要可酌情增减文字，以便观者准确的理解您传达的思想。"/>
  <p:tag name="KSO_WM_UNIT_NOCLEAR" val="0"/>
  <p:tag name="KSO_WM_UNIT_VALUE" val="80"/>
  <p:tag name="KSO_WM_UNIT_HIGHLIGHT" val="0"/>
  <p:tag name="KSO_WM_UNIT_COMPATIBLE" val="0"/>
  <p:tag name="KSO_WM_UNIT_DIAGRAM_ISNUMVISUAL" val="0"/>
  <p:tag name="KSO_WM_UNIT_DIAGRAM_ISREFERUNIT" val="0"/>
  <p:tag name="KSO_WM_DIAGRAM_GROUP_CODE" val="r1-1"/>
  <p:tag name="KSO_WM_UNIT_TYPE" val="r_v"/>
  <p:tag name="KSO_WM_UNIT_INDEX" val="1_1"/>
  <p:tag name="KSO_WM_UNIT_ID" val="diagram20201436_1*r_v*1_1"/>
  <p:tag name="KSO_WM_TEMPLATE_CATEGORY" val="diagram"/>
  <p:tag name="KSO_WM_TEMPLATE_INDEX" val="20201436"/>
  <p:tag name="KSO_WM_UNIT_LAYERLEVEL" val="1_1"/>
  <p:tag name="KSO_WM_TAG_VERSION" val="1.0"/>
  <p:tag name="KSO_WM_BEAUTIFY_FLAG" val="#wm#"/>
  <p:tag name="KSO_WM_UNIT_DIAGRAM_CONTRAST_TITLE_CNT" val="0"/>
  <p:tag name="KSO_WM_UNIT_DIAGRAM_DIMENSION_TITLE_CNT" val="0"/>
  <p:tag name="KSO_WM_UNIT_TEXT_FILL_FORE_SCHEMECOLOR_INDEX" val="14"/>
  <p:tag name="KSO_WM_UNIT_TEXT_FILL_TYPE" val="1"/>
  <p:tag name="KSO_WM_UNIT_USESOURCEFORMAT_APPLY" val="1"/>
</p:tagLst>
</file>

<file path=ppt/tags/tag15.xml><?xml version="1.0" encoding="utf-8"?>
<p:tagLst xmlns:a="http://schemas.openxmlformats.org/drawingml/2006/main" xmlns:r="http://schemas.openxmlformats.org/officeDocument/2006/relationships" xmlns:p="http://schemas.openxmlformats.org/presentationml/2006/main">
  <p:tag name="KSO_WM_UNIT_VALUE" val="169*169"/>
  <p:tag name="KSO_WM_UNIT_HIGHLIGHT" val="0"/>
  <p:tag name="KSO_WM_UNIT_COMPATIBLE" val="0"/>
  <p:tag name="KSO_WM_UNIT_DIAGRAM_ISNUMVISUAL" val="0"/>
  <p:tag name="KSO_WM_UNIT_DIAGRAM_ISREFERUNIT" val="0"/>
  <p:tag name="KSO_WM_DIAGRAM_GROUP_CODE" val="r1-1"/>
  <p:tag name="KSO_WM_UNIT_TYPE" val="r_x"/>
  <p:tag name="KSO_WM_UNIT_INDEX" val="1_2"/>
  <p:tag name="KSO_WM_UNIT_ID" val="diagram20201436_1*r_x*1_2"/>
  <p:tag name="KSO_WM_TEMPLATE_CATEGORY" val="diagram"/>
  <p:tag name="KSO_WM_TEMPLATE_INDEX" val="20201436"/>
  <p:tag name="KSO_WM_UNIT_LAYERLEVEL" val="1_1"/>
  <p:tag name="KSO_WM_TAG_VERSION" val="1.0"/>
  <p:tag name="KSO_WM_BEAUTIFY_FLAG" val="#wm#"/>
  <p:tag name="KSO_WM_UNIT_DIAGRAM_CONTRAST_TITLE_CNT" val="0"/>
  <p:tag name="KSO_WM_UNIT_DIAGRAM_DIMENSION_TITLE_CNT" val="0"/>
  <p:tag name="KSO_WM_UNIT_FILL_FORE_SCHEMECOLOR_INDEX" val="14"/>
  <p:tag name="KSO_WM_UNIT_FILL_TYPE" val="1"/>
  <p:tag name="KSO_WM_UNIT_TEXT_FILL_FORE_SCHEMECOLOR_INDEX" val="13"/>
  <p:tag name="KSO_WM_UNIT_TEXT_FILL_TYPE" val="1"/>
  <p:tag name="KSO_WM_UNIT_USESOURCEFORMAT_APPLY" val="1"/>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r1-1"/>
  <p:tag name="KSO_WM_UNIT_TYPE" val="r_i"/>
  <p:tag name="KSO_WM_UNIT_INDEX" val="1_4"/>
  <p:tag name="KSO_WM_UNIT_ID" val="diagram20201436_1*r_i*1_4"/>
  <p:tag name="KSO_WM_TEMPLATE_CATEGORY" val="diagram"/>
  <p:tag name="KSO_WM_TEMPLATE_INDEX" val="20201436"/>
  <p:tag name="KSO_WM_UNIT_LAYERLEVEL" val="1_1"/>
  <p:tag name="KSO_WM_TAG_VERSION" val="1.0"/>
  <p:tag name="KSO_WM_BEAUTIFY_FLAG" val="#wm#"/>
  <p:tag name="KSO_WM_UNIT_DIAGRAM_CONTRAST_TITLE_CNT" val="0"/>
  <p:tag name="KSO_WM_UNIT_DIAGRAM_DIMENSION_TITLE_CNT" val="0"/>
  <p:tag name="KSO_WM_UNIT_FILL_FORE_SCHEMECOLOR_INDEX" val="5"/>
  <p:tag name="KSO_WM_UNIT_FILL_TYPE" val="1"/>
  <p:tag name="KSO_WM_UNIT_TEXT_FILL_FORE_SCHEMECOLOR_INDEX" val="13"/>
  <p:tag name="KSO_WM_UNIT_TEXT_FILL_TYPE" val="1"/>
  <p:tag name="KSO_WM_UNIT_USESOURCEFORMAT_APPLY" val="1"/>
</p:tagLst>
</file>

<file path=ppt/tags/tag17.xml><?xml version="1.0" encoding="utf-8"?>
<p:tagLst xmlns:a="http://schemas.openxmlformats.org/drawingml/2006/main" xmlns:r="http://schemas.openxmlformats.org/officeDocument/2006/relationships" xmlns:p="http://schemas.openxmlformats.org/presentationml/2006/main">
  <p:tag name="KSO_WM_UNIT_VALUE" val="169*169"/>
  <p:tag name="KSO_WM_UNIT_HIGHLIGHT" val="0"/>
  <p:tag name="KSO_WM_UNIT_COMPATIBLE" val="0"/>
  <p:tag name="KSO_WM_UNIT_DIAGRAM_ISNUMVISUAL" val="0"/>
  <p:tag name="KSO_WM_UNIT_DIAGRAM_ISREFERUNIT" val="0"/>
  <p:tag name="KSO_WM_DIAGRAM_GROUP_CODE" val="r1-1"/>
  <p:tag name="KSO_WM_UNIT_TYPE" val="r_x"/>
  <p:tag name="KSO_WM_UNIT_INDEX" val="1_1"/>
  <p:tag name="KSO_WM_UNIT_ID" val="diagram20201436_1*r_x*1_1"/>
  <p:tag name="KSO_WM_TEMPLATE_CATEGORY" val="diagram"/>
  <p:tag name="KSO_WM_TEMPLATE_INDEX" val="20201436"/>
  <p:tag name="KSO_WM_UNIT_LAYERLEVEL" val="1_1"/>
  <p:tag name="KSO_WM_TAG_VERSION" val="1.0"/>
  <p:tag name="KSO_WM_BEAUTIFY_FLAG" val="#wm#"/>
  <p:tag name="KSO_WM_UNIT_DIAGRAM_CONTRAST_TITLE_CNT" val="0"/>
  <p:tag name="KSO_WM_UNIT_DIAGRAM_DIMENSION_TITLE_CNT" val="0"/>
  <p:tag name="KSO_WM_UNIT_FILL_FORE_SCHEMECOLOR_INDEX" val="14"/>
  <p:tag name="KSO_WM_UNIT_FILL_TYPE" val="1"/>
  <p:tag name="KSO_WM_UNIT_TEXT_FILL_FORE_SCHEMECOLOR_INDEX" val="14"/>
  <p:tag name="KSO_WM_UNIT_TEXT_FILL_TYPE" val="1"/>
  <p:tag name="KSO_WM_UNIT_USESOURCEFORMAT_APPLY" val="1"/>
</p:tagLst>
</file>

<file path=ppt/tags/tag18.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简明扼要的阐述您的观点。根据需要可酌情增减文字，以便观者准确的理解您传达的思想。"/>
  <p:tag name="KSO_WM_UNIT_NOCLEAR" val="0"/>
  <p:tag name="KSO_WM_UNIT_VALUE" val="80"/>
  <p:tag name="KSO_WM_UNIT_HIGHLIGHT" val="0"/>
  <p:tag name="KSO_WM_UNIT_COMPATIBLE" val="0"/>
  <p:tag name="KSO_WM_UNIT_DIAGRAM_ISNUMVISUAL" val="0"/>
  <p:tag name="KSO_WM_UNIT_DIAGRAM_ISREFERUNIT" val="0"/>
  <p:tag name="KSO_WM_DIAGRAM_GROUP_CODE" val="r1-1"/>
  <p:tag name="KSO_WM_UNIT_TYPE" val="r_v"/>
  <p:tag name="KSO_WM_UNIT_INDEX" val="1_2"/>
  <p:tag name="KSO_WM_UNIT_ID" val="diagram20201436_1*r_v*1_2"/>
  <p:tag name="KSO_WM_TEMPLATE_CATEGORY" val="diagram"/>
  <p:tag name="KSO_WM_TEMPLATE_INDEX" val="20201436"/>
  <p:tag name="KSO_WM_UNIT_LAYERLEVEL" val="1_1"/>
  <p:tag name="KSO_WM_TAG_VERSION" val="1.0"/>
  <p:tag name="KSO_WM_BEAUTIFY_FLAG" val="#wm#"/>
  <p:tag name="KSO_WM_UNIT_DIAGRAM_CONTRAST_TITLE_CNT" val="0"/>
  <p:tag name="KSO_WM_UNIT_DIAGRAM_DIMENSION_TITLE_CNT" val="0"/>
  <p:tag name="KSO_WM_UNIT_TEXT_FILL_FORE_SCHEMECOLOR_INDEX" val="14"/>
  <p:tag name="KSO_WM_UNIT_TEXT_FILL_TYPE" val="1"/>
  <p:tag name="KSO_WM_UNIT_USESOURCEFORMAT_APPLY" val="1"/>
</p:tagLst>
</file>

<file path=ppt/tags/tag2.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盈利模式"/>
  <p:tag name="KSO_WM_UNIT_NOCLEAR" val="0"/>
  <p:tag name="KSO_WM_UNIT_VALUE" val="4"/>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198943_3*a*1"/>
  <p:tag name="KSO_WM_TEMPLATE_CATEGORY" val="diagram"/>
  <p:tag name="KSO_WM_TEMPLATE_INDEX" val="20198943"/>
  <p:tag name="KSO_WM_UNIT_LAYERLEVEL" val="1"/>
  <p:tag name="KSO_WM_TAG_VERSION" val="1.0"/>
  <p:tag name="KSO_WM_BEAUTIFY_FLAG" val="#wm#"/>
  <p:tag name="KSO_WM_UNIT_TEXT_FILL_FORE_SCHEMECOLOR_INDEX" val="13"/>
  <p:tag name="KSO_WM_UNIT_TEXT_FILL_TYPE" val="1"/>
  <p:tag name="KSO_WM_UNIT_USESOURCEFORMAT_APPLY" val="1"/>
</p:tagLst>
</file>

<file path=ppt/tags/tag3.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198943_3*l_h_i*1_2_1"/>
  <p:tag name="KSO_WM_TEMPLATE_CATEGORY" val="diagram"/>
  <p:tag name="KSO_WM_TEMPLATE_INDEX" val="20198943"/>
  <p:tag name="KSO_WM_UNIT_LAYERLEVEL" val="1_1_1"/>
  <p:tag name="KSO_WM_TAG_VERSION" val="1.0"/>
  <p:tag name="KSO_WM_BEAUTIFY_FLAG" val="#wm#"/>
  <p:tag name="KSO_WM_UNIT_LINE_FORE_SCHEMECOLOR_INDEX" val="7"/>
  <p:tag name="KSO_WM_UNIT_LINE_FILL_TYPE" val="2"/>
  <p:tag name="KSO_WM_UNIT_USESOURCEFORMAT_APPLY" val="1"/>
</p:tagLst>
</file>

<file path=ppt/tags/tag4.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98943_3*l_h_i*1_2_2"/>
  <p:tag name="KSO_WM_TEMPLATE_CATEGORY" val="diagram"/>
  <p:tag name="KSO_WM_TEMPLATE_INDEX" val="20198943"/>
  <p:tag name="KSO_WM_UNIT_LAYERLEVEL" val="1_1_1"/>
  <p:tag name="KSO_WM_TAG_VERSION" val="1.0"/>
  <p:tag name="KSO_WM_BEAUTIFY_FLAG" val="#wm#"/>
  <p:tag name="KSO_WM_UNIT_FILL_FORE_SCHEMECOLOR_INDEX" val="7"/>
  <p:tag name="KSO_WM_UNIT_FILL_TYPE" val="1"/>
  <p:tag name="KSO_WM_UNIT_USESOURCEFORMAT_APPLY" val="1"/>
</p:tagLst>
</file>

<file path=ppt/tags/tag5.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VALUE" val="77*94"/>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198943_3*l_h_x*1_2_1"/>
  <p:tag name="KSO_WM_TEMPLATE_CATEGORY" val="diagram"/>
  <p:tag name="KSO_WM_TEMPLATE_INDEX" val="20198943"/>
  <p:tag name="KSO_WM_UNIT_LAYERLEVEL" val="1_1_1"/>
  <p:tag name="KSO_WM_TAG_VERSION" val="1.0"/>
  <p:tag name="KSO_WM_BEAUTIFY_FLAG" val="#wm#"/>
  <p:tag name="KSO_WM_UNIT_FILL_FORE_SCHEMECOLOR_INDEX" val="14"/>
  <p:tag name="KSO_WM_UNIT_FILL_TYPE" val="1"/>
  <p:tag name="KSO_WM_UNIT_USESOURCEFORMAT_APPLY" val="1"/>
</p:tagLst>
</file>

<file path=ppt/tags/tag6.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ISCONTENTSTITLE" val="0"/>
  <p:tag name="KSO_WM_UNIT_PRESET_TEXT" val="添加标题"/>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98943_3*l_h_a*1_2_1"/>
  <p:tag name="KSO_WM_TEMPLATE_CATEGORY" val="diagram"/>
  <p:tag name="KSO_WM_TEMPLATE_INDEX" val="20198943"/>
  <p:tag name="KSO_WM_UNIT_LAYERLEVEL" val="1_1_1"/>
  <p:tag name="KSO_WM_TAG_VERSION" val="1.0"/>
  <p:tag name="KSO_WM_BEAUTIFY_FLAG" val="#wm#"/>
  <p:tag name="KSO_WM_UNIT_TEXT_FILL_FORE_SCHEMECOLOR_INDEX" val="7"/>
  <p:tag name="KSO_WM_UNIT_TEXT_FILL_TYPE" val="1"/>
  <p:tag name="KSO_WM_UNIT_USESOURCEFORMAT_APPLY" val="1"/>
</p:tagLst>
</file>

<file path=ppt/tags/tag7.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PRESET_TEXT" val="单击此处添加文本"/>
  <p:tag name="KSO_WM_UNIT_NOCLEAR" val="0"/>
  <p:tag name="KSO_WM_UNIT_VALUE" val="33"/>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98943_3*l_h_f*1_2_1"/>
  <p:tag name="KSO_WM_TEMPLATE_CATEGORY" val="diagram"/>
  <p:tag name="KSO_WM_TEMPLATE_INDEX" val="20198943"/>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8.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98943_3*l_h_i*1_1_2"/>
  <p:tag name="KSO_WM_TEMPLATE_CATEGORY" val="diagram"/>
  <p:tag name="KSO_WM_TEMPLATE_INDEX" val="20198943"/>
  <p:tag name="KSO_WM_UNIT_LAYERLEVEL" val="1_1_1"/>
  <p:tag name="KSO_WM_TAG_VERSION" val="1.0"/>
  <p:tag name="KSO_WM_BEAUTIFY_FLAG" val="#wm#"/>
  <p:tag name="KSO_WM_UNIT_LINE_FORE_SCHEMECOLOR_INDEX" val="6"/>
  <p:tag name="KSO_WM_UNIT_LINE_FILL_TYPE" val="2"/>
  <p:tag name="KSO_WM_UNIT_USESOURCEFORMAT_APPLY" val="1"/>
</p:tagLst>
</file>

<file path=ppt/tags/tag9.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98943_3*l_h_i*1_1_1"/>
  <p:tag name="KSO_WM_TEMPLATE_CATEGORY" val="diagram"/>
  <p:tag name="KSO_WM_TEMPLATE_INDEX" val="20198943"/>
  <p:tag name="KSO_WM_UNIT_LAYERLEVEL" val="1_1_1"/>
  <p:tag name="KSO_WM_TAG_VERSION" val="1.0"/>
  <p:tag name="KSO_WM_BEAUTIFY_FLAG" val="#wm#"/>
  <p:tag name="KSO_WM_UNIT_FILL_FORE_SCHEMECOLOR_INDEX" val="6"/>
  <p:tag name="KSO_WM_UNIT_FILL_TYPE" val="1"/>
  <p:tag name="KSO_WM_UNIT_USESOURCEFORMAT_APPLY" val="1"/>
</p:tagLst>
</file>

<file path=ppt/theme/theme1.xml><?xml version="1.0" encoding="utf-8"?>
<a:theme xmlns:a="http://schemas.openxmlformats.org/drawingml/2006/main" name="1">
  <a:themeElements>
    <a:clrScheme name="自定义 237">
      <a:dk1>
        <a:srgbClr val="000000"/>
      </a:dk1>
      <a:lt1>
        <a:srgbClr val="FFFFFF"/>
      </a:lt1>
      <a:dk2>
        <a:srgbClr val="778495"/>
      </a:dk2>
      <a:lt2>
        <a:srgbClr val="F0F0F0"/>
      </a:lt2>
      <a:accent1>
        <a:srgbClr val="548BB7"/>
      </a:accent1>
      <a:accent2>
        <a:srgbClr val="DD8047"/>
      </a:accent2>
      <a:accent3>
        <a:srgbClr val="A5AB81"/>
      </a:accent3>
      <a:accent4>
        <a:srgbClr val="D8B25C"/>
      </a:accent4>
      <a:accent5>
        <a:srgbClr val="7BA79D"/>
      </a:accent5>
      <a:accent6>
        <a:srgbClr val="968C8C"/>
      </a:accent6>
      <a:hlink>
        <a:srgbClr val="548BB7"/>
      </a:hlink>
      <a:folHlink>
        <a:srgbClr val="BFBFBF"/>
      </a:folHlink>
    </a:clrScheme>
    <a:fontScheme name="Office">
      <a:majorFont>
        <a:latin typeface="Calibri"/>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7225</Words>
  <Application>Microsoft Office PowerPoint</Application>
  <PresentationFormat>全屏显示(16:9)</PresentationFormat>
  <Paragraphs>404</Paragraphs>
  <Slides>77</Slides>
  <Notes>17</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77</vt:i4>
      </vt:variant>
    </vt:vector>
  </HeadingPairs>
  <TitlesOfParts>
    <vt:vector size="96" baseType="lpstr">
      <vt:lpstr>方正大黑简体</vt:lpstr>
      <vt:lpstr>方正宋一...</vt:lpstr>
      <vt:lpstr>方正宋一....</vt:lpstr>
      <vt:lpstr>方正宋一副浡渀.</vt:lpstr>
      <vt:lpstr>方正宋一蜋...</vt:lpstr>
      <vt:lpstr>黑体</vt:lpstr>
      <vt:lpstr>华文新魏</vt:lpstr>
      <vt:lpstr>楷体</vt:lpstr>
      <vt:lpstr>楷体.体o浡渀.</vt:lpstr>
      <vt:lpstr>宋体</vt:lpstr>
      <vt:lpstr>微软雅黑</vt:lpstr>
      <vt:lpstr>造字工房悦圆演示版常规体</vt:lpstr>
      <vt:lpstr>Agency FB</vt:lpstr>
      <vt:lpstr>Arial</vt:lpstr>
      <vt:lpstr>Calibri</vt:lpstr>
      <vt:lpstr>Roboto Light</vt:lpstr>
      <vt:lpstr>Times New Roman</vt:lpstr>
      <vt:lpstr>Wingdings</vt:lpstr>
      <vt:lpstr>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rbm.xkw.com</dc:creator>
  <cp:lastModifiedBy>8613963066053</cp:lastModifiedBy>
  <cp:revision>3</cp:revision>
  <cp:lastPrinted>2023-09-20T10:43:47Z</cp:lastPrinted>
  <dcterms:created xsi:type="dcterms:W3CDTF">2023-09-20T10:43:47Z</dcterms:created>
  <dcterms:modified xsi:type="dcterms:W3CDTF">2024-08-13T07:47:49Z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