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78" r:id="rId3"/>
    <p:sldId id="434" r:id="rId4"/>
    <p:sldId id="553" r:id="rId5"/>
    <p:sldId id="554" r:id="rId6"/>
    <p:sldId id="555" r:id="rId7"/>
    <p:sldId id="556" r:id="rId8"/>
    <p:sldId id="551" r:id="rId9"/>
    <p:sldId id="557" r:id="rId10"/>
    <p:sldId id="558" r:id="rId11"/>
    <p:sldId id="559" r:id="rId12"/>
    <p:sldId id="435" r:id="rId13"/>
    <p:sldId id="436" r:id="rId14"/>
    <p:sldId id="437" r:id="rId15"/>
    <p:sldId id="438" r:id="rId16"/>
    <p:sldId id="579" r:id="rId17"/>
    <p:sldId id="593" r:id="rId18"/>
    <p:sldId id="594" r:id="rId19"/>
    <p:sldId id="595" r:id="rId20"/>
    <p:sldId id="596" r:id="rId21"/>
    <p:sldId id="597" r:id="rId22"/>
    <p:sldId id="611" r:id="rId23"/>
    <p:sldId id="612" r:id="rId24"/>
    <p:sldId id="613" r:id="rId25"/>
    <p:sldId id="614" r:id="rId26"/>
    <p:sldId id="615" r:id="rId27"/>
    <p:sldId id="616" r:id="rId28"/>
    <p:sldId id="617" r:id="rId29"/>
    <p:sldId id="618" r:id="rId30"/>
    <p:sldId id="619" r:id="rId31"/>
    <p:sldId id="620" r:id="rId32"/>
    <p:sldId id="621" r:id="rId33"/>
    <p:sldId id="622" r:id="rId34"/>
    <p:sldId id="598" r:id="rId35"/>
    <p:sldId id="599" r:id="rId36"/>
    <p:sldId id="600" r:id="rId37"/>
    <p:sldId id="601" r:id="rId38"/>
    <p:sldId id="602" r:id="rId39"/>
    <p:sldId id="603" r:id="rId40"/>
    <p:sldId id="604" r:id="rId41"/>
    <p:sldId id="605" r:id="rId42"/>
    <p:sldId id="606" r:id="rId43"/>
    <p:sldId id="607" r:id="rId44"/>
    <p:sldId id="608" r:id="rId45"/>
    <p:sldId id="609" r:id="rId46"/>
    <p:sldId id="610" r:id="rId47"/>
    <p:sldId id="623" r:id="rId48"/>
    <p:sldId id="624" r:id="rId49"/>
    <p:sldId id="625" r:id="rId50"/>
    <p:sldId id="626" r:id="rId51"/>
    <p:sldId id="627" r:id="rId52"/>
    <p:sldId id="628" r:id="rId53"/>
  </p:sldIdLst>
  <p:sldSz cx="12192000" cy="6858000"/>
  <p:notesSz cx="7103745" cy="10234295"/>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 id="2" name="西门大哥" initials="西"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17FB7"/>
    <a:srgbClr val="53C3B0"/>
    <a:srgbClr val="FF6600"/>
    <a:srgbClr val="FFCC00"/>
    <a:srgbClr val="000000"/>
    <a:srgbClr val="C65044"/>
    <a:srgbClr val="EE3636"/>
    <a:srgbClr val="FF7C80"/>
    <a:srgbClr val="86B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tags" Target="tags/tag1.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050" name="矩形 12"/>
          <p:cNvSpPr/>
          <p:nvPr userDrawn="1"/>
        </p:nvSpPr>
        <p:spPr>
          <a:xfrm>
            <a:off x="339725" y="303213"/>
            <a:ext cx="11514138" cy="6251575"/>
          </a:xfrm>
          <a:prstGeom prst="rect">
            <a:avLst/>
          </a:prstGeom>
          <a:solidFill>
            <a:schemeClr val="bg1"/>
          </a:solidFill>
          <a:ln w="9525">
            <a:noFill/>
          </a:ln>
        </p:spPr>
        <p:txBody>
          <a:bodyPr anchor="ctr"/>
          <a:lstStyle/>
          <a:p>
            <a:pPr lvl="0" indent="0" eaLnBrk="0" hangingPunct="0"/>
            <a:endParaRPr lang="zh-CN" altLang="en-US">
              <a:solidFill>
                <a:srgbClr val="FFFFFF"/>
              </a:solidFill>
              <a:latin typeface="锐字工房云字库准圆GBK" panose="02010604000000000000" charset="-122"/>
              <a:ea typeface="锐字工房云字库准圆GBK" panose="02010604000000000000" charset="-122"/>
              <a:sym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320"/>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a:noFill/>
          <a:ln>
            <a:noFill/>
          </a:ln>
        </p:spPr>
        <p:txBody>
          <a:bodyPr vert="horz" wrap="square" lIns="91440" tIns="45720" rIns="91440" bIns="45720" numCol="1" anchor="ctr" anchorCtr="0" compatLnSpc="1"/>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fld id="{A369559B-881C-4F8E-B1FA-77195C32B1F6}"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zh-CN" altLang="en-US" sz="180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a:noFill/>
          <a:ln>
            <a:noFill/>
          </a:ln>
        </p:spPr>
        <p:txBody>
          <a:bodyPr vert="horz" wrap="square" lIns="91440" tIns="45720" rIns="91440" bIns="45720" numCol="1" anchor="ctr" anchorCtr="0" compatLnSpc="1"/>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a:noFill/>
          <a:ln>
            <a:noFill/>
          </a:ln>
        </p:spPr>
        <p:txBody>
          <a:bodyPr vert="horz" wrap="square" lIns="91440" tIns="45720" rIns="91440" bIns="45720" numCol="1" anchor="ctr" anchorCtr="0" compatLnSpc="1"/>
          <a:lstStyle/>
          <a:p>
            <a:pPr fontAlgn="base">
              <a:buChar char="•"/>
            </a:pPr>
            <a:fld id="{9A0DB2DC-4C9A-4742-B13C-FB6460FD3503}" type="slidenum">
              <a:rPr lang="zh-CN" altLang="en-US" noProof="1" dirty="0">
                <a:latin typeface="Calibri" panose="020F0502020204030204" charset="0"/>
                <a:ea typeface="宋体" panose="02010600030101010101" pitchFamily="2" charset="-122"/>
                <a:cs typeface="+mn-ea"/>
              </a:rPr>
            </a:fld>
            <a:endParaRPr lang="zh-CN" altLang="en-US" noProof="1"/>
          </a:p>
        </p:txBody>
      </p:sp>
    </p:spTree>
  </p:cSld>
  <p:clrMapOvr>
    <a:masterClrMapping/>
  </p:clrMapOvr>
  <p:transition spd="slow">
    <p:push dir="u"/>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sp>
        <p:nvSpPr>
          <p:cNvPr id="2050" name="矩形 12"/>
          <p:cNvSpPr/>
          <p:nvPr userDrawn="1"/>
        </p:nvSpPr>
        <p:spPr>
          <a:xfrm>
            <a:off x="339725" y="303213"/>
            <a:ext cx="11514138" cy="6251575"/>
          </a:xfrm>
          <a:prstGeom prst="rect">
            <a:avLst/>
          </a:prstGeom>
          <a:solidFill>
            <a:schemeClr val="bg1"/>
          </a:solidFill>
          <a:ln w="9525">
            <a:noFill/>
          </a:ln>
        </p:spPr>
        <p:txBody>
          <a:bodyPr anchor="ctr"/>
          <a:lstStyle/>
          <a:p>
            <a:pPr lvl="0" indent="0" eaLnBrk="0" hangingPunct="0"/>
            <a:endParaRPr lang="zh-CN" altLang="en-US">
              <a:solidFill>
                <a:srgbClr val="FFFFFF"/>
              </a:solidFill>
              <a:latin typeface="锐字工房云字库准圆GBK" panose="02010604000000000000" charset="-122"/>
              <a:ea typeface="锐字工房云字库准圆GBK" panose="02010604000000000000" charset="-122"/>
              <a:sym typeface="宋体" panose="02010600030101010101" pitchFamily="2" charset="-122"/>
            </a:endParaRPr>
          </a:p>
        </p:txBody>
      </p:sp>
      <p:sp>
        <p:nvSpPr>
          <p:cNvPr id="10" name="自由: 形状 34"/>
          <p:cNvSpPr/>
          <p:nvPr userDrawn="1"/>
        </p:nvSpPr>
        <p:spPr>
          <a:xfrm rot="2700000">
            <a:off x="6145213" y="5876925"/>
            <a:ext cx="139700" cy="139700"/>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rgbClr val="FF6600"/>
          </a:solidFill>
          <a:ln>
            <a:noFill/>
          </a:ln>
        </p:spPr>
        <p:style>
          <a:lnRef idx="2">
            <a:srgbClr val="5B9BD5">
              <a:shade val="50000"/>
            </a:srgbClr>
          </a:lnRef>
          <a:fillRef idx="1">
            <a:srgbClr val="5B9BD5"/>
          </a:fillRef>
          <a:effectRef idx="0">
            <a:srgbClr val="5B9BD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p>
        </p:txBody>
      </p:sp>
      <p:sp>
        <p:nvSpPr>
          <p:cNvPr id="2052" name="文本框 7"/>
          <p:cNvSpPr/>
          <p:nvPr userDrawn="1"/>
        </p:nvSpPr>
        <p:spPr>
          <a:xfrm>
            <a:off x="2312988" y="1503363"/>
            <a:ext cx="7566025" cy="2435225"/>
          </a:xfrm>
          <a:prstGeom prst="rect">
            <a:avLst/>
          </a:prstGeom>
          <a:noFill/>
          <a:ln w="9525">
            <a:noFill/>
          </a:ln>
        </p:spPr>
        <p:txBody>
          <a:bodyPr wrap="square" anchor="t">
            <a:spAutoFit/>
          </a:bodyPr>
          <a:lstStyle/>
          <a:p>
            <a:pPr lvl="0" algn="ctr" eaLnBrk="0" hangingPunct="0">
              <a:spcAft>
                <a:spcPts val="1000"/>
              </a:spcAft>
              <a:buFont typeface="Arial" panose="020B0604020202020204" pitchFamily="34" charset="0"/>
              <a:buNone/>
            </a:pPr>
            <a:r>
              <a:rPr lang="zh-CN" altLang="en-US" sz="5400" dirty="0">
                <a:solidFill>
                  <a:srgbClr val="000000"/>
                </a:solidFill>
                <a:latin typeface="方正细圆简体" pitchFamily="65" charset="-122"/>
                <a:ea typeface="方正细圆简体" pitchFamily="65" charset="-122"/>
                <a:sym typeface="方正细圆简体" pitchFamily="65" charset="-122"/>
              </a:rPr>
              <a:t>信息素养修炼</a:t>
            </a:r>
            <a:endParaRPr lang="zh-CN" altLang="en-US" sz="5400" dirty="0">
              <a:solidFill>
                <a:srgbClr val="000000"/>
              </a:solidFill>
              <a:latin typeface="微软雅黑" panose="020B0503020204020204" charset="-122"/>
              <a:ea typeface="微软雅黑" panose="020B0503020204020204" charset="-122"/>
              <a:sym typeface="宋体" panose="02010600030101010101" pitchFamily="2" charset="-122"/>
            </a:endParaRPr>
          </a:p>
          <a:p>
            <a:pPr lvl="0" algn="ctr">
              <a:lnSpc>
                <a:spcPct val="125000"/>
              </a:lnSpc>
            </a:pPr>
            <a:r>
              <a:rPr lang="zh-CN" altLang="en-US" sz="3600" dirty="0">
                <a:solidFill>
                  <a:srgbClr val="262626"/>
                </a:solidFill>
                <a:latin typeface="方正细圆简体" pitchFamily="65" charset="-122"/>
                <a:ea typeface="方正细圆简体" pitchFamily="65" charset="-122"/>
                <a:sym typeface="方正细圆简体" pitchFamily="65" charset="-122"/>
              </a:rPr>
              <a:t>（文献检索）</a:t>
            </a:r>
            <a:endParaRPr lang="zh-CN" altLang="en-US" sz="3600" dirty="0">
              <a:solidFill>
                <a:srgbClr val="262626"/>
              </a:solidFill>
              <a:latin typeface="方正细圆简体" pitchFamily="65" charset="-122"/>
              <a:ea typeface="方正细圆简体" pitchFamily="65" charset="-122"/>
              <a:sym typeface="方正细圆简体" pitchFamily="65" charset="-122"/>
            </a:endParaRPr>
          </a:p>
          <a:p>
            <a:pPr lvl="0" algn="ctr">
              <a:lnSpc>
                <a:spcPct val="125000"/>
              </a:lnSpc>
            </a:pPr>
            <a:r>
              <a:rPr lang="zh-CN" altLang="en-US" sz="3600" dirty="0">
                <a:solidFill>
                  <a:srgbClr val="262626"/>
                </a:solidFill>
                <a:latin typeface="方正细圆简体" pitchFamily="65" charset="-122"/>
                <a:ea typeface="方正细圆简体" pitchFamily="65" charset="-122"/>
                <a:sym typeface="方正细圆简体" pitchFamily="65" charset="-122"/>
              </a:rPr>
              <a:t>(数字信息资源检索与利用)</a:t>
            </a:r>
            <a:endParaRPr lang="zh-CN" altLang="en-US" sz="3600" dirty="0">
              <a:solidFill>
                <a:srgbClr val="262626"/>
              </a:solidFill>
              <a:latin typeface="方正细圆简体" pitchFamily="65" charset="-122"/>
              <a:ea typeface="方正细圆简体" pitchFamily="65" charset="-122"/>
              <a:sym typeface="方正细圆简体" pitchFamily="65" charset="-122"/>
            </a:endParaRPr>
          </a:p>
        </p:txBody>
      </p:sp>
      <p:sp>
        <p:nvSpPr>
          <p:cNvPr id="2053" name="Text Box 3"/>
          <p:cNvSpPr txBox="1"/>
          <p:nvPr userDrawn="1"/>
        </p:nvSpPr>
        <p:spPr>
          <a:xfrm>
            <a:off x="3573463" y="4803775"/>
            <a:ext cx="5113337" cy="952500"/>
          </a:xfrm>
          <a:prstGeom prst="rect">
            <a:avLst/>
          </a:prstGeom>
          <a:noFill/>
          <a:ln w="9525">
            <a:noFill/>
          </a:ln>
        </p:spPr>
        <p:txBody>
          <a:bodyPr anchor="t">
            <a:spAutoFit/>
          </a:bodyPr>
          <a:lstStyle/>
          <a:p>
            <a:pPr lvl="0" algn="ctr">
              <a:lnSpc>
                <a:spcPct val="100000"/>
              </a:lnSpc>
            </a:pPr>
            <a:r>
              <a:rPr lang="zh-CN" altLang="en-US" sz="2800" b="1" dirty="0">
                <a:latin typeface="楷体" panose="02010609060101010101" charset="-122"/>
                <a:ea typeface="楷体" panose="02010609060101010101" charset="-122"/>
              </a:rPr>
              <a:t>吴建华</a:t>
            </a:r>
            <a:endParaRPr lang="zh-CN" altLang="en-US" sz="2800" b="1" dirty="0">
              <a:latin typeface="楷体" panose="02010609060101010101" charset="-122"/>
              <a:ea typeface="楷体" panose="02010609060101010101" charset="-122"/>
            </a:endParaRPr>
          </a:p>
          <a:p>
            <a:pPr lvl="0" algn="ctr">
              <a:lnSpc>
                <a:spcPct val="100000"/>
              </a:lnSpc>
            </a:pPr>
            <a:r>
              <a:rPr lang="en-US" altLang="x-none" sz="2800" dirty="0">
                <a:latin typeface="楷体" panose="02010609060101010101" charset="-122"/>
                <a:ea typeface="楷体" panose="02010609060101010101" charset="-122"/>
              </a:rPr>
              <a:t>email:wujh@mail.ccnu.edu.cn</a:t>
            </a:r>
            <a:endParaRPr lang="en-US" altLang="x-none" sz="2800" dirty="0">
              <a:latin typeface="楷体" panose="02010609060101010101" charset="-122"/>
              <a:ea typeface="楷体" panose="02010609060101010101" charset="-122"/>
            </a:endParaRPr>
          </a:p>
        </p:txBody>
      </p:sp>
      <p:sp>
        <p:nvSpPr>
          <p:cNvPr id="7" name="自由: 形状 34"/>
          <p:cNvSpPr/>
          <p:nvPr userDrawn="1"/>
        </p:nvSpPr>
        <p:spPr>
          <a:xfrm rot="2700000">
            <a:off x="6145213" y="5999163"/>
            <a:ext cx="139700" cy="139700"/>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rgbClr val="FF6600"/>
          </a:solidFill>
          <a:ln>
            <a:noFill/>
          </a:ln>
        </p:spPr>
        <p:style>
          <a:lnRef idx="2">
            <a:srgbClr val="5B9BD5">
              <a:shade val="50000"/>
            </a:srgbClr>
          </a:lnRef>
          <a:fillRef idx="1">
            <a:srgbClr val="5B9BD5"/>
          </a:fillRef>
          <a:effectRef idx="0">
            <a:srgbClr val="5B9BD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p>
        </p:txBody>
      </p:sp>
      <p:sp>
        <p:nvSpPr>
          <p:cNvPr id="2055" name="矩形 7"/>
          <p:cNvSpPr/>
          <p:nvPr userDrawn="1"/>
        </p:nvSpPr>
        <p:spPr>
          <a:xfrm>
            <a:off x="334963" y="4749800"/>
            <a:ext cx="244475" cy="1311275"/>
          </a:xfrm>
          <a:prstGeom prst="rect">
            <a:avLst/>
          </a:prstGeom>
          <a:solidFill>
            <a:srgbClr val="FF5050"/>
          </a:solidFill>
          <a:ln w="9525">
            <a:noFill/>
          </a:ln>
        </p:spPr>
        <p:txBody>
          <a:bodyPr wrap="square" lIns="91440" tIns="45720" rIns="91440" bIns="45720" anchor="t"/>
          <a:lstStyle/>
          <a:p>
            <a:pPr lvl="0" indent="0" defTabSz="914400" eaLnBrk="0" fontAlgn="base" hangingPunct="0">
              <a:lnSpc>
                <a:spcPct val="100000"/>
              </a:lnSpc>
              <a:spcBef>
                <a:spcPct val="0"/>
              </a:spcBef>
              <a:spcAft>
                <a:spcPct val="0"/>
              </a:spcAft>
              <a:buFont typeface="Arial" panose="020B0604020202020204" pitchFamily="34" charset="0"/>
              <a:buNone/>
            </a:pPr>
            <a:endParaRPr lang="zh-CN" altLang="zh-CN" u="none" baseline="0">
              <a:solidFill>
                <a:srgbClr val="000000"/>
              </a:solidFill>
              <a:latin typeface="Calibri" panose="020F0502020204030204" charset="0"/>
              <a:ea typeface="宋体" panose="02010600030101010101" pitchFamily="2" charset="-122"/>
            </a:endParaRPr>
          </a:p>
        </p:txBody>
      </p:sp>
      <p:sp>
        <p:nvSpPr>
          <p:cNvPr id="2056" name="矩形 8"/>
          <p:cNvSpPr/>
          <p:nvPr userDrawn="1"/>
        </p:nvSpPr>
        <p:spPr>
          <a:xfrm>
            <a:off x="11609388" y="835025"/>
            <a:ext cx="244475" cy="1311275"/>
          </a:xfrm>
          <a:prstGeom prst="rect">
            <a:avLst/>
          </a:prstGeom>
          <a:solidFill>
            <a:srgbClr val="5B9BD5"/>
          </a:solidFill>
          <a:ln w="9525">
            <a:noFill/>
          </a:ln>
        </p:spPr>
        <p:txBody>
          <a:bodyPr wrap="square" lIns="91440" tIns="45720" rIns="91440" bIns="45720" anchor="t"/>
          <a:lstStyle/>
          <a:p>
            <a:pPr lvl="0" indent="0" defTabSz="914400" eaLnBrk="0" fontAlgn="base" hangingPunct="0">
              <a:lnSpc>
                <a:spcPct val="100000"/>
              </a:lnSpc>
              <a:spcBef>
                <a:spcPct val="0"/>
              </a:spcBef>
              <a:spcAft>
                <a:spcPct val="0"/>
              </a:spcAft>
              <a:buFont typeface="Arial" panose="020B0604020202020204" pitchFamily="34" charset="0"/>
              <a:buNone/>
            </a:pPr>
            <a:endParaRPr lang="zh-CN" altLang="zh-CN" u="none" baseline="0">
              <a:solidFill>
                <a:srgbClr val="000000"/>
              </a:solidFill>
              <a:latin typeface="Calibri" panose="020F050202020403020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eaLnBrk="1" fontAlgn="auto" latinLnBrk="0" hangingPunct="1">
              <a:lnSpc>
                <a:spcPct val="150000"/>
              </a:lnSpc>
              <a:spcBef>
                <a:spcPts val="0"/>
              </a:spcBef>
              <a:defRPr/>
            </a:lvl1pPr>
            <a:lvl2pPr eaLnBrk="1" fontAlgn="auto" latinLnBrk="0" hangingPunct="1">
              <a:lnSpc>
                <a:spcPct val="150000"/>
              </a:lnSpc>
              <a:spcBef>
                <a:spcPts val="0"/>
              </a:spcBef>
              <a:defRPr/>
            </a:lvl2pPr>
            <a:lvl3pPr eaLnBrk="1" fontAlgn="auto" latinLnBrk="0" hangingPunct="1">
              <a:lnSpc>
                <a:spcPct val="125000"/>
              </a:lnSpc>
              <a:spcBef>
                <a:spcPts val="0"/>
              </a:spcBef>
              <a:defRPr/>
            </a:lvl3pPr>
            <a:lvl4pPr eaLnBrk="1" fontAlgn="auto" latinLnBrk="0" hangingPunct="1">
              <a:lnSpc>
                <a:spcPct val="100000"/>
              </a:lnSpc>
              <a:spcBef>
                <a:spcPts val="0"/>
              </a:spcBef>
              <a:defRPr/>
            </a:lvl4pPr>
            <a:lvl5pPr eaLnBrk="1" fontAlgn="auto" latinLnBrk="0" hangingPunct="1">
              <a:lnSpc>
                <a:spcPct val="100000"/>
              </a:lnSpc>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1" name="矩形 12"/>
          <p:cNvSpPr/>
          <p:nvPr userDrawn="1"/>
        </p:nvSpPr>
        <p:spPr>
          <a:xfrm>
            <a:off x="322263" y="303213"/>
            <a:ext cx="11514137" cy="6251575"/>
          </a:xfrm>
          <a:prstGeom prst="rect">
            <a:avLst/>
          </a:prstGeom>
          <a:solidFill>
            <a:schemeClr val="bg1"/>
          </a:solidFill>
          <a:ln w="9525">
            <a:noFill/>
          </a:ln>
        </p:spPr>
        <p:txBody>
          <a:bodyPr anchor="ctr"/>
          <a:lstStyle/>
          <a:p>
            <a:pPr eaLnBrk="0" hangingPunct="0"/>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1029" name="组合 36"/>
          <p:cNvGrpSpPr/>
          <p:nvPr userDrawn="1"/>
        </p:nvGrpSpPr>
        <p:grpSpPr>
          <a:xfrm>
            <a:off x="323533" y="6423025"/>
            <a:ext cx="11517312" cy="142875"/>
            <a:chOff x="0" y="8773"/>
            <a:chExt cx="14400" cy="226"/>
          </a:xfrm>
        </p:grpSpPr>
        <p:sp>
          <p:nvSpPr>
            <p:cNvPr id="1030" name="矩形 6"/>
            <p:cNvSpPr/>
            <p:nvPr/>
          </p:nvSpPr>
          <p:spPr>
            <a:xfrm>
              <a:off x="0" y="8773"/>
              <a:ext cx="3570" cy="227"/>
            </a:xfrm>
            <a:prstGeom prst="rect">
              <a:avLst/>
            </a:prstGeom>
            <a:solidFill>
              <a:srgbClr val="F49022"/>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31" name="矩形 7"/>
            <p:cNvSpPr/>
            <p:nvPr/>
          </p:nvSpPr>
          <p:spPr>
            <a:xfrm>
              <a:off x="3570" y="8773"/>
              <a:ext cx="3630" cy="227"/>
            </a:xfrm>
            <a:prstGeom prst="rect">
              <a:avLst/>
            </a:prstGeom>
            <a:solidFill>
              <a:srgbClr val="EE3636"/>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32" name="矩形 8"/>
            <p:cNvSpPr/>
            <p:nvPr/>
          </p:nvSpPr>
          <p:spPr>
            <a:xfrm>
              <a:off x="7200" y="8773"/>
              <a:ext cx="3570" cy="227"/>
            </a:xfrm>
            <a:prstGeom prst="rect">
              <a:avLst/>
            </a:prstGeom>
            <a:solidFill>
              <a:srgbClr val="53C3B0"/>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33" name="矩形 9"/>
            <p:cNvSpPr/>
            <p:nvPr/>
          </p:nvSpPr>
          <p:spPr>
            <a:xfrm>
              <a:off x="10770" y="8773"/>
              <a:ext cx="3630" cy="227"/>
            </a:xfrm>
            <a:prstGeom prst="rect">
              <a:avLst/>
            </a:prstGeom>
            <a:solidFill>
              <a:srgbClr val="317FB7"/>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7.wmf"/><Relationship Id="rId1"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6317" y="967105"/>
            <a:ext cx="9593046" cy="5459640"/>
          </a:xfrm>
        </p:spPr>
        <p:txBody>
          <a:bodyPr/>
          <a:lstStyle/>
          <a:p>
            <a:pPr marL="0" indent="0" algn="ctr">
              <a:lnSpc>
                <a:spcPct val="200000"/>
              </a:lnSpc>
              <a:buNone/>
            </a:pPr>
            <a:r>
              <a:rPr lang="zh-CN" altLang="en-US" sz="3600" dirty="0" smtClean="0">
                <a:latin typeface="微软雅黑" panose="020B0503020204020204" charset="-122"/>
                <a:ea typeface="微软雅黑" panose="020B0503020204020204" charset="-122"/>
              </a:rPr>
              <a:t>信息素养修炼</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r>
              <a:rPr lang="en-US" altLang="zh-CN" sz="3600" dirty="0" smtClean="0">
                <a:latin typeface="微软雅黑" panose="020B0503020204020204" charset="-122"/>
                <a:ea typeface="微软雅黑" panose="020B0503020204020204" charset="-122"/>
              </a:rPr>
              <a:t>9 </a:t>
            </a:r>
            <a:r>
              <a:rPr lang="zh-CN" altLang="en-US" sz="3600" dirty="0" smtClean="0">
                <a:latin typeface="微软雅黑" panose="020B0503020204020204" charset="-122"/>
                <a:ea typeface="微软雅黑" panose="020B0503020204020204" charset="-122"/>
              </a:rPr>
              <a:t>学术论文写作</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r>
              <a:rPr lang="en-US" altLang="zh-CN" sz="3600" dirty="0" smtClean="0">
                <a:latin typeface="微软雅黑" panose="020B0503020204020204" charset="-122"/>
                <a:ea typeface="微软雅黑" panose="020B0503020204020204" charset="-122"/>
              </a:rPr>
              <a:t>9.1 </a:t>
            </a:r>
            <a:r>
              <a:rPr lang="zh-CN" altLang="en-US" sz="3600" dirty="0" smtClean="0">
                <a:latin typeface="微软雅黑" panose="020B0503020204020204" charset="-122"/>
                <a:ea typeface="微软雅黑" panose="020B0503020204020204" charset="-122"/>
              </a:rPr>
              <a:t>学术论文的性质</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endParaRPr lang="zh-CN" altLang="en-US" sz="3600" dirty="0">
              <a:latin typeface="微软雅黑" panose="020B0503020204020204" charset="-122"/>
              <a:ea typeface="微软雅黑" panose="020B0503020204020204" charset="-122"/>
            </a:endParaRPr>
          </a:p>
        </p:txBody>
      </p:sp>
      <p:grpSp>
        <p:nvGrpSpPr>
          <p:cNvPr id="4" name="组合 3"/>
          <p:cNvGrpSpPr/>
          <p:nvPr/>
        </p:nvGrpSpPr>
        <p:grpSpPr>
          <a:xfrm>
            <a:off x="317500" y="653415"/>
            <a:ext cx="337185" cy="627380"/>
            <a:chOff x="0" y="0"/>
            <a:chExt cx="510976" cy="564610"/>
          </a:xfrm>
        </p:grpSpPr>
        <p:sp>
          <p:nvSpPr>
            <p:cNvPr id="5"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7"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5526321" cy="863600"/>
          </a:xfrm>
          <a:prstGeom prst="rect">
            <a:avLst/>
          </a:prstGeom>
          <a:noFill/>
          <a:ln w="9525">
            <a:noFill/>
          </a:ln>
        </p:spPr>
        <p:txBody>
          <a:bodyPr anchor="t">
            <a:normAutofit/>
          </a:bodyPr>
          <a:lstStyle/>
          <a:p>
            <a:pPr eaLnBrk="1" hangingPunct="1"/>
            <a:r>
              <a:rPr lang="zh-CN" altLang="en-US" dirty="0">
                <a:sym typeface="+mn-ea"/>
              </a:rPr>
              <a:t>学术论文的特点：创新性</a:t>
            </a:r>
            <a:endParaRPr lang="zh-CN" altLang="en-US" dirty="0">
              <a:latin typeface="楷体_GB2312" panose="02010609030101010101" pitchFamily="1" charset="-122"/>
              <a:ea typeface="楷体_GB2312" panose="0201060903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8" name="Rectangle 3"/>
          <p:cNvSpPr txBox="1"/>
          <p:nvPr/>
        </p:nvSpPr>
        <p:spPr>
          <a:xfrm>
            <a:off x="866458" y="1199271"/>
            <a:ext cx="10411900" cy="5040313"/>
          </a:xfrm>
          <a:prstGeom prst="rect">
            <a:avLst/>
          </a:prstGeom>
          <a:noFill/>
          <a:ln w="9525">
            <a:noFill/>
          </a:ln>
        </p:spPr>
        <p:txBody>
          <a:bodyPr vert="horz" lIns="91440" tIns="45720" rIns="91440" bIns="45720" rtlCol="0" anchor="t">
            <a:noAutofit/>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5000"/>
              </a:lnSpc>
              <a:spcBef>
                <a:spcPts val="0"/>
              </a:spcBef>
              <a:spcAft>
                <a:spcPts val="0"/>
              </a:spcAft>
              <a:buClr>
                <a:srgbClr val="FF0000"/>
              </a:buClr>
              <a:buFont typeface="Wingdings" panose="05000000000000000000" pitchFamily="2" charset="2"/>
              <a:buChar char="u"/>
            </a:pPr>
            <a:r>
              <a:rPr lang="zh-CN" altLang="en-US" sz="2800" dirty="0" smtClean="0"/>
              <a:t>四个层次的创新</a:t>
            </a:r>
            <a:endParaRPr lang="en-US" altLang="zh-CN" sz="2800" dirty="0" smtClean="0"/>
          </a:p>
          <a:p>
            <a:pPr marL="0" indent="0">
              <a:lnSpc>
                <a:spcPct val="175000"/>
              </a:lnSpc>
              <a:spcBef>
                <a:spcPts val="0"/>
              </a:spcBef>
              <a:spcAft>
                <a:spcPts val="0"/>
              </a:spcAft>
              <a:buNone/>
            </a:pPr>
            <a:r>
              <a:rPr lang="zh-CN" altLang="zh-CN" sz="2800" dirty="0" smtClean="0"/>
              <a:t>第一，发现了一个未知的理论或实践问题，并有效地解决了问题。</a:t>
            </a:r>
            <a:endParaRPr lang="en-US" altLang="zh-CN" sz="2800" dirty="0" smtClean="0"/>
          </a:p>
          <a:p>
            <a:pPr marL="0" indent="0">
              <a:lnSpc>
                <a:spcPct val="175000"/>
              </a:lnSpc>
              <a:spcBef>
                <a:spcPts val="0"/>
              </a:spcBef>
              <a:spcAft>
                <a:spcPts val="0"/>
              </a:spcAft>
              <a:buNone/>
            </a:pPr>
            <a:r>
              <a:rPr lang="zh-CN" altLang="zh-CN" sz="2800" dirty="0" smtClean="0"/>
              <a:t>第二</a:t>
            </a:r>
            <a:r>
              <a:rPr lang="zh-CN" altLang="zh-CN" sz="2800" dirty="0"/>
              <a:t>，解决了一个以往没有解决的理论或实践</a:t>
            </a:r>
            <a:r>
              <a:rPr lang="zh-CN" altLang="zh-CN" sz="2800" dirty="0" smtClean="0"/>
              <a:t>问题。</a:t>
            </a:r>
            <a:endParaRPr lang="en-US" altLang="zh-CN" sz="2800" dirty="0"/>
          </a:p>
          <a:p>
            <a:pPr marL="0" indent="0">
              <a:lnSpc>
                <a:spcPct val="175000"/>
              </a:lnSpc>
              <a:spcBef>
                <a:spcPts val="0"/>
              </a:spcBef>
              <a:spcAft>
                <a:spcPts val="0"/>
              </a:spcAft>
              <a:buNone/>
            </a:pPr>
            <a:r>
              <a:rPr lang="zh-CN" altLang="zh-CN" sz="2800" dirty="0"/>
              <a:t>第三，发现了以往的研究没有关注到的新</a:t>
            </a:r>
            <a:r>
              <a:rPr lang="zh-CN" altLang="zh-CN" sz="2800" dirty="0" smtClean="0"/>
              <a:t>问题</a:t>
            </a:r>
            <a:r>
              <a:rPr lang="zh-CN" altLang="en-US" sz="2800" dirty="0" smtClean="0"/>
              <a:t>。</a:t>
            </a:r>
            <a:endParaRPr lang="en-US" altLang="zh-CN" sz="2800" dirty="0"/>
          </a:p>
          <a:p>
            <a:pPr marL="0" indent="0">
              <a:lnSpc>
                <a:spcPct val="175000"/>
              </a:lnSpc>
              <a:spcBef>
                <a:spcPts val="0"/>
              </a:spcBef>
              <a:spcAft>
                <a:spcPts val="0"/>
              </a:spcAft>
              <a:buNone/>
            </a:pPr>
            <a:r>
              <a:rPr lang="zh-CN" altLang="zh-CN" sz="2800" dirty="0"/>
              <a:t>第四</a:t>
            </a:r>
            <a:r>
              <a:rPr lang="zh-CN" altLang="zh-CN" sz="2800" dirty="0" smtClean="0"/>
              <a:t>，</a:t>
            </a:r>
            <a:r>
              <a:rPr lang="zh-CN" altLang="en-US" sz="2800" dirty="0" smtClean="0"/>
              <a:t>针对</a:t>
            </a:r>
            <a:r>
              <a:rPr lang="zh-CN" altLang="zh-CN" sz="2800" dirty="0" smtClean="0"/>
              <a:t>以往</a:t>
            </a:r>
            <a:r>
              <a:rPr lang="zh-CN" altLang="zh-CN" sz="2800" dirty="0"/>
              <a:t>的研究已</a:t>
            </a:r>
            <a:r>
              <a:rPr lang="zh-CN" altLang="zh-CN" sz="2800" dirty="0" smtClean="0"/>
              <a:t>解决</a:t>
            </a:r>
            <a:r>
              <a:rPr lang="zh-CN" altLang="en-US" sz="2800" dirty="0" smtClean="0"/>
              <a:t>的</a:t>
            </a:r>
            <a:r>
              <a:rPr lang="zh-CN" altLang="zh-CN" sz="2800" dirty="0" smtClean="0"/>
              <a:t>某个</a:t>
            </a:r>
            <a:r>
              <a:rPr lang="zh-CN" altLang="zh-CN" sz="2800" dirty="0"/>
              <a:t>问题</a:t>
            </a:r>
            <a:r>
              <a:rPr lang="zh-CN" altLang="zh-CN" sz="2800" dirty="0" smtClean="0"/>
              <a:t>，提供新</a:t>
            </a:r>
            <a:r>
              <a:rPr lang="zh-CN" altLang="zh-CN" sz="2800" dirty="0"/>
              <a:t>的证明材料或</a:t>
            </a:r>
            <a:r>
              <a:rPr lang="zh-CN" altLang="zh-CN" sz="2800" dirty="0" smtClean="0"/>
              <a:t>采用新</a:t>
            </a:r>
            <a:r>
              <a:rPr lang="zh-CN" altLang="zh-CN" sz="2800" dirty="0"/>
              <a:t>的研究</a:t>
            </a:r>
            <a:r>
              <a:rPr lang="zh-CN" altLang="zh-CN" sz="2800" dirty="0" smtClean="0"/>
              <a:t>方法。</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title"/>
          </p:nvPr>
        </p:nvSpPr>
        <p:spPr>
          <a:xfrm>
            <a:off x="856298" y="439420"/>
            <a:ext cx="8229600" cy="863600"/>
          </a:xfrm>
          <a:prstGeom prst="rect">
            <a:avLst/>
          </a:prstGeom>
          <a:noFill/>
          <a:ln w="9525">
            <a:noFill/>
          </a:ln>
        </p:spPr>
        <p:txBody>
          <a:bodyPr anchor="t"/>
          <a:lstStyle/>
          <a:p>
            <a:pPr eaLnBrk="1" hangingPunct="1"/>
            <a:r>
              <a:rPr lang="zh-CN" altLang="en-US" dirty="0">
                <a:sym typeface="+mn-ea"/>
              </a:rPr>
              <a:t>学术论文的类型</a:t>
            </a:r>
            <a:endParaRPr lang="zh-CN" altLang="en-US" dirty="0">
              <a:latin typeface="楷体_GB2312" panose="02010609030101010101" pitchFamily="1" charset="-122"/>
              <a:ea typeface="楷体_GB2312" panose="02010609030101010101" pitchFamily="1" charset="-122"/>
            </a:endParaRPr>
          </a:p>
        </p:txBody>
      </p:sp>
      <p:sp>
        <p:nvSpPr>
          <p:cNvPr id="7171" name="Rectangle 3"/>
          <p:cNvSpPr>
            <a:spLocks noGrp="1"/>
          </p:cNvSpPr>
          <p:nvPr>
            <p:ph type="body"/>
          </p:nvPr>
        </p:nvSpPr>
        <p:spPr>
          <a:xfrm>
            <a:off x="2623503" y="1303020"/>
            <a:ext cx="6194425" cy="4752975"/>
          </a:xfrm>
          <a:prstGeom prst="rect">
            <a:avLst/>
          </a:prstGeom>
          <a:noFill/>
          <a:ln w="9525">
            <a:noFill/>
          </a:ln>
        </p:spPr>
        <p:txBody>
          <a:bodyPr anchor="t"/>
          <a:lstStyle/>
          <a:p>
            <a:pPr marL="1905" indent="-1905" eaLnBrk="1" hangingPunct="1">
              <a:lnSpc>
                <a:spcPct val="165000"/>
              </a:lnSpc>
              <a:buClr>
                <a:srgbClr val="FF0000"/>
              </a:buClr>
              <a:buFont typeface="Wingdings" panose="05000000000000000000" pitchFamily="2" charset="2"/>
              <a:buChar char="u"/>
            </a:pPr>
            <a:r>
              <a:rPr lang="zh-CN" altLang="en-US" dirty="0"/>
              <a:t>期刊论文</a:t>
            </a:r>
            <a:endParaRPr lang="zh-CN" altLang="en-US" dirty="0"/>
          </a:p>
          <a:p>
            <a:pPr marL="1905" indent="-1905" eaLnBrk="1" hangingPunct="1">
              <a:lnSpc>
                <a:spcPct val="165000"/>
              </a:lnSpc>
              <a:buClr>
                <a:srgbClr val="FF0000"/>
              </a:buClr>
              <a:buFont typeface="Wingdings" panose="05000000000000000000" pitchFamily="2" charset="2"/>
              <a:buChar char="u"/>
            </a:pPr>
            <a:r>
              <a:rPr lang="zh-CN" altLang="en-US" dirty="0"/>
              <a:t>会议论文</a:t>
            </a:r>
            <a:endParaRPr lang="zh-CN" altLang="en-US" dirty="0"/>
          </a:p>
          <a:p>
            <a:pPr marL="1905" indent="-1905">
              <a:lnSpc>
                <a:spcPct val="165000"/>
              </a:lnSpc>
              <a:buClr>
                <a:srgbClr val="FF0000"/>
              </a:buClr>
              <a:buFont typeface="Wingdings" panose="05000000000000000000" pitchFamily="2" charset="2"/>
              <a:buChar char="u"/>
            </a:pPr>
            <a:r>
              <a:rPr lang="zh-CN" altLang="en-US" dirty="0"/>
              <a:t>学位论文</a:t>
            </a:r>
            <a:endParaRPr lang="zh-CN" altLang="en-US" dirty="0"/>
          </a:p>
          <a:p>
            <a:pPr marL="1905" indent="-1905" eaLnBrk="1" hangingPunct="1">
              <a:lnSpc>
                <a:spcPct val="165000"/>
              </a:lnSpc>
              <a:buClr>
                <a:srgbClr val="FF0000"/>
              </a:buClr>
              <a:buFont typeface="Wingdings" panose="05000000000000000000" pitchFamily="2" charset="2"/>
              <a:buChar char="u"/>
            </a:pPr>
            <a:r>
              <a:rPr lang="zh-CN" altLang="en-US" dirty="0"/>
              <a:t>研究报告</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p:nvPr>
        </p:nvSpPr>
        <p:spPr>
          <a:xfrm>
            <a:off x="889318" y="439420"/>
            <a:ext cx="8229600" cy="792163"/>
          </a:xfrm>
          <a:prstGeom prst="rect">
            <a:avLst/>
          </a:prstGeom>
          <a:noFill/>
          <a:ln w="9525">
            <a:noFill/>
          </a:ln>
        </p:spPr>
        <p:txBody>
          <a:bodyPr anchor="t"/>
          <a:lstStyle/>
          <a:p>
            <a:pPr eaLnBrk="1" hangingPunct="1"/>
            <a:r>
              <a:rPr lang="zh-CN" altLang="en-US" dirty="0"/>
              <a:t>学士学位论文</a:t>
            </a:r>
            <a:endParaRPr lang="zh-CN" altLang="en-US" dirty="0"/>
          </a:p>
        </p:txBody>
      </p:sp>
      <p:sp>
        <p:nvSpPr>
          <p:cNvPr id="8194" name="Rectangle 3"/>
          <p:cNvSpPr>
            <a:spLocks noGrp="1"/>
          </p:cNvSpPr>
          <p:nvPr>
            <p:ph type="body"/>
          </p:nvPr>
        </p:nvSpPr>
        <p:spPr>
          <a:xfrm>
            <a:off x="669925" y="1231900"/>
            <a:ext cx="10325100" cy="3804285"/>
          </a:xfrm>
          <a:prstGeom prst="rect">
            <a:avLst/>
          </a:prstGeom>
          <a:noFill/>
          <a:ln w="9525">
            <a:noFill/>
          </a:ln>
        </p:spPr>
        <p:txBody>
          <a:bodyPr anchor="t"/>
          <a:lstStyle/>
          <a:p>
            <a:pPr eaLnBrk="1" hangingPunct="1">
              <a:lnSpc>
                <a:spcPct val="145000"/>
              </a:lnSpc>
              <a:buNone/>
            </a:pPr>
            <a:r>
              <a:rPr lang="en-US" altLang="zh-CN" dirty="0"/>
              <a:t>         </a:t>
            </a:r>
            <a:r>
              <a:rPr lang="zh-CN" altLang="en-US" dirty="0"/>
              <a:t>学士学位论文大多是作者所学专业的</a:t>
            </a:r>
            <a:r>
              <a:rPr lang="zh-CN" altLang="en-US" dirty="0">
                <a:solidFill>
                  <a:srgbClr val="FF0000"/>
                </a:solidFill>
              </a:rPr>
              <a:t>综合应用</a:t>
            </a:r>
            <a:r>
              <a:rPr lang="zh-CN" altLang="en-US" dirty="0"/>
              <a:t>，一般只涉及不太复杂的问题，论述的</a:t>
            </a:r>
            <a:r>
              <a:rPr lang="zh-CN" altLang="en-US" dirty="0">
                <a:solidFill>
                  <a:srgbClr val="FF0000"/>
                </a:solidFill>
              </a:rPr>
              <a:t>范围较宽</a:t>
            </a:r>
            <a:r>
              <a:rPr lang="zh-CN" altLang="en-US" dirty="0"/>
              <a:t>，研究</a:t>
            </a:r>
            <a:r>
              <a:rPr lang="zh-CN" altLang="en-US" dirty="0">
                <a:solidFill>
                  <a:srgbClr val="FF0000"/>
                </a:solidFill>
              </a:rPr>
              <a:t>层次较浅</a:t>
            </a:r>
            <a:r>
              <a:rPr lang="zh-CN" altLang="en-US" dirty="0"/>
              <a:t>，表明作者已较好地掌握了本学科的</a:t>
            </a:r>
            <a:r>
              <a:rPr lang="zh-CN" altLang="en-US" dirty="0">
                <a:solidFill>
                  <a:srgbClr val="FF0000"/>
                </a:solidFill>
              </a:rPr>
              <a:t>基础理论、专门知识和基本技能</a:t>
            </a:r>
            <a:r>
              <a:rPr lang="zh-CN" altLang="en-US" dirty="0"/>
              <a:t>，并具有从事科学研究工作或担负专门技术工作的</a:t>
            </a:r>
            <a:r>
              <a:rPr lang="zh-CN" altLang="en-US" dirty="0">
                <a:solidFill>
                  <a:srgbClr val="FF0000"/>
                </a:solidFill>
              </a:rPr>
              <a:t>初步能力</a:t>
            </a:r>
            <a:r>
              <a:rPr lang="zh-CN" altLang="en-US" dirty="0"/>
              <a:t>。</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2" name="文本框 1"/>
          <p:cNvSpPr txBox="1"/>
          <p:nvPr/>
        </p:nvSpPr>
        <p:spPr>
          <a:xfrm>
            <a:off x="5850255" y="5359400"/>
            <a:ext cx="5321935" cy="583565"/>
          </a:xfrm>
          <a:prstGeom prst="rect">
            <a:avLst/>
          </a:prstGeom>
          <a:noFill/>
        </p:spPr>
        <p:txBody>
          <a:bodyPr wrap="square" rtlCol="0" anchor="t">
            <a:spAutoFit/>
          </a:bodyPr>
          <a:lstStyle/>
          <a:p>
            <a:r>
              <a:rPr lang="zh-CN" altLang="en-US" sz="3200">
                <a:latin typeface="微软雅黑" panose="020B0503020204020204" charset="-122"/>
                <a:ea typeface="微软雅黑" panose="020B0503020204020204" charset="-122"/>
              </a:rPr>
              <a:t>《中华人民共和国学位条例》</a:t>
            </a:r>
            <a:endParaRPr lang="zh-CN" altLang="en-US" sz="3200">
              <a:latin typeface="微软雅黑" panose="020B0503020204020204" charset="-122"/>
              <a:ea typeface="微软雅黑" panose="020B0503020204020204" charset="-122"/>
            </a:endParaRPr>
          </a:p>
        </p:txBody>
      </p:sp>
      <p:sp>
        <p:nvSpPr>
          <p:cNvPr id="3" name="竖卷形 2"/>
          <p:cNvSpPr/>
          <p:nvPr/>
        </p:nvSpPr>
        <p:spPr>
          <a:xfrm>
            <a:off x="5405755" y="4955540"/>
            <a:ext cx="6211570" cy="1391285"/>
          </a:xfrm>
          <a:prstGeom prst="verticalScroll">
            <a:avLst/>
          </a:prstGeom>
          <a:no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p:cNvSpPr>
          <p:nvPr>
            <p:ph type="title"/>
          </p:nvPr>
        </p:nvSpPr>
        <p:spPr>
          <a:xfrm>
            <a:off x="893128" y="439420"/>
            <a:ext cx="8229600" cy="863600"/>
          </a:xfrm>
          <a:prstGeom prst="rect">
            <a:avLst/>
          </a:prstGeom>
          <a:noFill/>
          <a:ln w="9525">
            <a:noFill/>
          </a:ln>
        </p:spPr>
        <p:txBody>
          <a:bodyPr anchor="t"/>
          <a:lstStyle/>
          <a:p>
            <a:pPr eaLnBrk="1" hangingPunct="1"/>
            <a:r>
              <a:rPr lang="zh-CN" altLang="en-US" dirty="0"/>
              <a:t>硕士学位论文</a:t>
            </a:r>
            <a:endParaRPr lang="zh-CN" altLang="en-US" dirty="0"/>
          </a:p>
        </p:txBody>
      </p:sp>
      <p:sp>
        <p:nvSpPr>
          <p:cNvPr id="9218" name="Rectangle 3"/>
          <p:cNvSpPr>
            <a:spLocks noGrp="1"/>
          </p:cNvSpPr>
          <p:nvPr>
            <p:ph type="body"/>
          </p:nvPr>
        </p:nvSpPr>
        <p:spPr>
          <a:xfrm>
            <a:off x="984885" y="1303020"/>
            <a:ext cx="10244455" cy="4781550"/>
          </a:xfrm>
          <a:prstGeom prst="rect">
            <a:avLst/>
          </a:prstGeom>
          <a:noFill/>
          <a:ln w="9525">
            <a:noFill/>
          </a:ln>
        </p:spPr>
        <p:txBody>
          <a:bodyPr anchor="t"/>
          <a:lstStyle/>
          <a:p>
            <a:pPr eaLnBrk="1" hangingPunct="1">
              <a:lnSpc>
                <a:spcPct val="175000"/>
              </a:lnSpc>
              <a:buNone/>
            </a:pPr>
            <a:r>
              <a:rPr lang="en-US" altLang="zh-CN" dirty="0"/>
              <a:t>         </a:t>
            </a:r>
            <a:r>
              <a:rPr lang="zh-CN" altLang="en-US" dirty="0"/>
              <a:t>硕士学位论文必须具有</a:t>
            </a:r>
            <a:r>
              <a:rPr lang="zh-CN" altLang="en-US" dirty="0">
                <a:solidFill>
                  <a:srgbClr val="FF0000"/>
                </a:solidFill>
              </a:rPr>
              <a:t>一定程度的创新性</a:t>
            </a:r>
            <a:r>
              <a:rPr lang="zh-CN" altLang="en-US" dirty="0"/>
              <a:t>，强调作者的</a:t>
            </a:r>
            <a:r>
              <a:rPr lang="zh-CN" altLang="en-US" dirty="0">
                <a:solidFill>
                  <a:srgbClr val="FF0000"/>
                </a:solidFill>
              </a:rPr>
              <a:t>独立思考能力</a:t>
            </a:r>
            <a:r>
              <a:rPr lang="zh-CN" altLang="en-US" dirty="0"/>
              <a:t>，硕士论文应能表明作者确已在本学科上掌握了坚实的基础理论和系统的专门知识，并对所研究课题有</a:t>
            </a:r>
            <a:r>
              <a:rPr lang="zh-CN" altLang="en-US" dirty="0">
                <a:solidFill>
                  <a:srgbClr val="FF0000"/>
                </a:solidFill>
              </a:rPr>
              <a:t>新的见解</a:t>
            </a:r>
            <a:r>
              <a:rPr lang="zh-CN" altLang="en-US" dirty="0"/>
              <a:t>，有从事科学研究工作或</a:t>
            </a:r>
            <a:r>
              <a:rPr lang="zh-CN" altLang="en-US" dirty="0">
                <a:solidFill>
                  <a:srgbClr val="FF0000"/>
                </a:solidFill>
              </a:rPr>
              <a:t>独立</a:t>
            </a:r>
            <a:r>
              <a:rPr lang="zh-CN" altLang="en-US" dirty="0"/>
              <a:t>担负专门技术工作的</a:t>
            </a:r>
            <a:r>
              <a:rPr lang="zh-CN" altLang="en-US" dirty="0">
                <a:solidFill>
                  <a:srgbClr val="FF0000"/>
                </a:solidFill>
              </a:rPr>
              <a:t>能力</a:t>
            </a:r>
            <a:r>
              <a:rPr lang="zh-CN" altLang="en-US" dirty="0"/>
              <a:t>。</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a:xfrm>
            <a:off x="904558" y="439420"/>
            <a:ext cx="8229600" cy="863600"/>
          </a:xfrm>
          <a:prstGeom prst="rect">
            <a:avLst/>
          </a:prstGeom>
          <a:noFill/>
          <a:ln w="9525">
            <a:noFill/>
          </a:ln>
        </p:spPr>
        <p:txBody>
          <a:bodyPr anchor="t"/>
          <a:lstStyle/>
          <a:p>
            <a:pPr eaLnBrk="1" hangingPunct="1"/>
            <a:r>
              <a:rPr lang="zh-CN" altLang="en-US" dirty="0"/>
              <a:t>博士学位论文</a:t>
            </a:r>
            <a:endParaRPr lang="zh-CN" altLang="en-US" dirty="0"/>
          </a:p>
        </p:txBody>
      </p:sp>
      <p:sp>
        <p:nvSpPr>
          <p:cNvPr id="10242" name="Rectangle 3"/>
          <p:cNvSpPr>
            <a:spLocks noGrp="1"/>
          </p:cNvSpPr>
          <p:nvPr>
            <p:ph type="body"/>
          </p:nvPr>
        </p:nvSpPr>
        <p:spPr>
          <a:xfrm>
            <a:off x="904240" y="1188720"/>
            <a:ext cx="10462260" cy="4850130"/>
          </a:xfrm>
          <a:prstGeom prst="rect">
            <a:avLst/>
          </a:prstGeom>
          <a:noFill/>
          <a:ln w="9525">
            <a:noFill/>
          </a:ln>
        </p:spPr>
        <p:txBody>
          <a:bodyPr anchor="t"/>
          <a:lstStyle/>
          <a:p>
            <a:pPr eaLnBrk="1" hangingPunct="1">
              <a:lnSpc>
                <a:spcPct val="185000"/>
              </a:lnSpc>
              <a:buNone/>
            </a:pPr>
            <a:r>
              <a:rPr lang="en-US" altLang="zh-CN" dirty="0"/>
              <a:t>           </a:t>
            </a:r>
            <a:r>
              <a:rPr lang="zh-CN" altLang="en-US" dirty="0"/>
              <a:t>博士学位论文被视为</a:t>
            </a:r>
            <a:r>
              <a:rPr lang="zh-CN" altLang="en-US" dirty="0">
                <a:solidFill>
                  <a:srgbClr val="FF0000"/>
                </a:solidFill>
              </a:rPr>
              <a:t>重要的学术文献</a:t>
            </a:r>
            <a:r>
              <a:rPr lang="zh-CN" altLang="en-US" dirty="0"/>
              <a:t>，应反映出该学科领域</a:t>
            </a:r>
            <a:r>
              <a:rPr lang="zh-CN" altLang="en-US" dirty="0">
                <a:solidFill>
                  <a:srgbClr val="FF0000"/>
                </a:solidFill>
              </a:rPr>
              <a:t>最前沿的独创性成果</a:t>
            </a:r>
            <a:r>
              <a:rPr lang="zh-CN" altLang="en-US" dirty="0"/>
              <a:t>，表明作者确已具有坚实、广博的基础理论知识和系统、深入的专门知识，掌握了所在学科的科学研究方法，具有</a:t>
            </a:r>
            <a:r>
              <a:rPr lang="zh-CN" altLang="en-US" dirty="0">
                <a:solidFill>
                  <a:srgbClr val="FF0000"/>
                </a:solidFill>
              </a:rPr>
              <a:t>独立从事科学研究工作的能力</a:t>
            </a:r>
            <a:r>
              <a:rPr lang="zh-CN" altLang="en-US" dirty="0"/>
              <a:t>。</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0375" y="330835"/>
            <a:ext cx="1107996" cy="646331"/>
          </a:xfrm>
          <a:prstGeom prst="rect">
            <a:avLst/>
          </a:prstGeom>
          <a:noFill/>
        </p:spPr>
        <p:txBody>
          <a:bodyPr wrap="none" rtlCol="0">
            <a:spAutoFit/>
          </a:bodyPr>
          <a:lstStyle/>
          <a:p>
            <a:pPr algn="l"/>
            <a:r>
              <a:rPr lang="zh-CN" altLang="en-US" sz="3600" dirty="0" smtClean="0">
                <a:solidFill>
                  <a:schemeClr val="tx1">
                    <a:lumMod val="85000"/>
                    <a:lumOff val="15000"/>
                  </a:schemeClr>
                </a:solidFill>
                <a:latin typeface="微软雅黑" panose="020B0503020204020204" charset="-122"/>
                <a:ea typeface="微软雅黑" panose="020B0503020204020204" charset="-122"/>
              </a:rPr>
              <a:t>小结</a:t>
            </a:r>
            <a:endParaRPr lang="zh-CN" altLang="en-US" sz="3600" dirty="0">
              <a:solidFill>
                <a:schemeClr val="tx1">
                  <a:lumMod val="85000"/>
                  <a:lumOff val="15000"/>
                </a:schemeClr>
              </a:solidFill>
              <a:latin typeface="微软雅黑" panose="020B0503020204020204" charset="-122"/>
              <a:ea typeface="微软雅黑" panose="020B0503020204020204" charset="-122"/>
            </a:endParaRPr>
          </a:p>
        </p:txBody>
      </p:sp>
      <p:sp>
        <p:nvSpPr>
          <p:cNvPr id="9" name="文本框 8"/>
          <p:cNvSpPr txBox="1"/>
          <p:nvPr/>
        </p:nvSpPr>
        <p:spPr>
          <a:xfrm>
            <a:off x="2209800" y="1373721"/>
            <a:ext cx="5251876" cy="3409203"/>
          </a:xfrm>
          <a:prstGeom prst="rect">
            <a:avLst/>
          </a:prstGeom>
          <a:noFill/>
        </p:spPr>
        <p:txBody>
          <a:bodyPr wrap="square" rtlCol="0">
            <a:spAutoFit/>
          </a:bodyPr>
          <a:lstStyle/>
          <a:p>
            <a:pPr marL="514350" indent="-514350" algn="just">
              <a:lnSpc>
                <a:spcPct val="200000"/>
              </a:lnSpc>
              <a:buClr>
                <a:srgbClr val="000000"/>
              </a:buClr>
              <a:buFont typeface="+mj-lt"/>
              <a:buAutoNum type="arabicPeriod"/>
            </a:pPr>
            <a:r>
              <a:rPr lang="zh-CN" altLang="en-US" sz="2800" dirty="0" smtClean="0">
                <a:latin typeface="Times New Roman" panose="02020603050405020304" pitchFamily="18" charset="0"/>
                <a:ea typeface="微软雅黑" panose="020B0503020204020204" charset="-122"/>
              </a:rPr>
              <a:t>学术共同体</a:t>
            </a:r>
            <a:endParaRPr lang="en-US" altLang="zh-CN" sz="2800" dirty="0" smtClean="0">
              <a:latin typeface="Times New Roman" panose="02020603050405020304" pitchFamily="18" charset="0"/>
              <a:ea typeface="微软雅黑" panose="020B0503020204020204" charset="-122"/>
            </a:endParaRPr>
          </a:p>
          <a:p>
            <a:pPr marL="514350" indent="-514350" algn="just">
              <a:lnSpc>
                <a:spcPct val="200000"/>
              </a:lnSpc>
              <a:buClr>
                <a:srgbClr val="000000"/>
              </a:buClr>
              <a:buFont typeface="+mj-lt"/>
              <a:buAutoNum type="arabicPeriod"/>
            </a:pPr>
            <a:r>
              <a:rPr lang="zh-CN" altLang="en-US" sz="2800" dirty="0" smtClean="0">
                <a:solidFill>
                  <a:schemeClr val="tx1"/>
                </a:solidFill>
                <a:latin typeface="Times New Roman" panose="02020603050405020304" pitchFamily="18" charset="0"/>
                <a:ea typeface="微软雅黑" panose="020B0503020204020204" charset="-122"/>
              </a:rPr>
              <a:t>学术交流与对话</a:t>
            </a:r>
            <a:endParaRPr lang="en-US" altLang="zh-CN" sz="2800" dirty="0" smtClean="0">
              <a:solidFill>
                <a:schemeClr val="tx1"/>
              </a:solidFill>
              <a:latin typeface="Times New Roman" panose="02020603050405020304" pitchFamily="18" charset="0"/>
              <a:ea typeface="微软雅黑" panose="020B0503020204020204" charset="-122"/>
            </a:endParaRPr>
          </a:p>
          <a:p>
            <a:pPr marL="514350" indent="-514350" algn="just">
              <a:lnSpc>
                <a:spcPct val="200000"/>
              </a:lnSpc>
              <a:buClr>
                <a:srgbClr val="000000"/>
              </a:buClr>
              <a:buFont typeface="+mj-lt"/>
              <a:buAutoNum type="arabicPeriod"/>
            </a:pPr>
            <a:r>
              <a:rPr lang="zh-CN" altLang="en-US" sz="2800" dirty="0" smtClean="0">
                <a:latin typeface="Times New Roman" panose="02020603050405020304" pitchFamily="18" charset="0"/>
                <a:ea typeface="微软雅黑" panose="020B0503020204020204" charset="-122"/>
              </a:rPr>
              <a:t>学术论文的特点</a:t>
            </a:r>
            <a:endParaRPr lang="en-US" altLang="zh-CN" sz="2800" dirty="0" smtClean="0">
              <a:latin typeface="Times New Roman" panose="02020603050405020304" pitchFamily="18" charset="0"/>
              <a:ea typeface="微软雅黑" panose="020B0503020204020204" charset="-122"/>
            </a:endParaRPr>
          </a:p>
          <a:p>
            <a:pPr marL="514350" indent="-514350" algn="just">
              <a:lnSpc>
                <a:spcPct val="200000"/>
              </a:lnSpc>
              <a:buClr>
                <a:srgbClr val="000000"/>
              </a:buClr>
              <a:buFont typeface="+mj-lt"/>
              <a:buAutoNum type="arabicPeriod"/>
            </a:pPr>
            <a:r>
              <a:rPr lang="zh-CN" altLang="en-US" sz="2800" dirty="0" smtClean="0">
                <a:solidFill>
                  <a:schemeClr val="tx1"/>
                </a:solidFill>
                <a:latin typeface="Times New Roman" panose="02020603050405020304" pitchFamily="18" charset="0"/>
                <a:ea typeface="微软雅黑" panose="020B0503020204020204" charset="-122"/>
              </a:rPr>
              <a:t>学术论文的类型</a:t>
            </a:r>
            <a:endParaRPr lang="en-US" altLang="zh-CN" sz="2800" dirty="0" smtClean="0">
              <a:solidFill>
                <a:schemeClr val="tx1"/>
              </a:solidFill>
              <a:latin typeface="Times New Roman" panose="02020603050405020304" pitchFamily="18" charset="0"/>
              <a:ea typeface="微软雅黑" panose="020B0503020204020204" charset="-122"/>
            </a:endParaRPr>
          </a:p>
        </p:txBody>
      </p:sp>
      <p:grpSp>
        <p:nvGrpSpPr>
          <p:cNvPr id="11" name="组合 10"/>
          <p:cNvGrpSpPr/>
          <p:nvPr/>
        </p:nvGrpSpPr>
        <p:grpSpPr>
          <a:xfrm>
            <a:off x="-15240" y="6729095"/>
            <a:ext cx="12239625" cy="143510"/>
            <a:chOff x="0" y="8773"/>
            <a:chExt cx="14400" cy="226"/>
          </a:xfrm>
        </p:grpSpPr>
        <p:sp>
          <p:nvSpPr>
            <p:cNvPr id="17414" name="矩形 6"/>
            <p:cNvSpPr/>
            <p:nvPr/>
          </p:nvSpPr>
          <p:spPr>
            <a:xfrm>
              <a:off x="0" y="8773"/>
              <a:ext cx="3570" cy="227"/>
            </a:xfrm>
            <a:prstGeom prst="rect">
              <a:avLst/>
            </a:prstGeom>
            <a:solidFill>
              <a:srgbClr val="F49022"/>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5" name="矩形 7"/>
            <p:cNvSpPr/>
            <p:nvPr/>
          </p:nvSpPr>
          <p:spPr>
            <a:xfrm>
              <a:off x="3570" y="8773"/>
              <a:ext cx="3630" cy="227"/>
            </a:xfrm>
            <a:prstGeom prst="rect">
              <a:avLst/>
            </a:prstGeom>
            <a:solidFill>
              <a:srgbClr val="EE3636"/>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6" name="矩形 8"/>
            <p:cNvSpPr/>
            <p:nvPr/>
          </p:nvSpPr>
          <p:spPr>
            <a:xfrm>
              <a:off x="7200" y="8773"/>
              <a:ext cx="3570" cy="227"/>
            </a:xfrm>
            <a:prstGeom prst="rect">
              <a:avLst/>
            </a:prstGeom>
            <a:solidFill>
              <a:srgbClr val="53C3B0"/>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矩形 9"/>
            <p:cNvSpPr/>
            <p:nvPr/>
          </p:nvSpPr>
          <p:spPr>
            <a:xfrm>
              <a:off x="10770" y="8773"/>
              <a:ext cx="3630" cy="227"/>
            </a:xfrm>
            <a:prstGeom prst="rect">
              <a:avLst/>
            </a:prstGeom>
            <a:solidFill>
              <a:srgbClr val="317FB7"/>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 name="矩形 3"/>
          <p:cNvSpPr/>
          <p:nvPr/>
        </p:nvSpPr>
        <p:spPr>
          <a:xfrm>
            <a:off x="-15240" y="220981"/>
            <a:ext cx="215266" cy="864870"/>
          </a:xfrm>
          <a:prstGeom prst="rect">
            <a:avLst/>
          </a:prstGeom>
          <a:solidFill>
            <a:srgbClr val="FF6600"/>
          </a:solidFill>
          <a:ln w="25400">
            <a:noFill/>
          </a:ln>
        </p:spPr>
        <p:txBody>
          <a:bodyPr anchor="ctr"/>
          <a:lstStyle/>
          <a:p>
            <a:pPr lvl="0" algn="ctr" eaLnBrk="1" hangingPunct="1">
              <a:buNone/>
            </a:pPr>
            <a:endParaRPr lang="zh-CN" altLang="zh-CN" sz="216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日期占位符 1"/>
          <p:cNvSpPr>
            <a:spLocks noGrp="1"/>
          </p:cNvSpPr>
          <p:nvPr>
            <p:ph type="dt" sz="half" idx="10"/>
          </p:nvPr>
        </p:nvSpPr>
        <p:spPr/>
        <p:txBody>
          <a:body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fld id="{A369559B-881C-4F8E-B1FA-77195C32B1F6}" type="datetime1">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zh-CN" altLang="en-US" sz="1800" b="0" i="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fontAlgn="base">
              <a:buChar char="•"/>
            </a:pPr>
            <a:fld id="{9A0DB2DC-4C9A-4742-B13C-FB6460FD3503}" type="slidenum">
              <a:rPr lang="zh-CN" altLang="en-US" noProof="1" dirty="0">
                <a:latin typeface="Calibri" panose="020F0502020204030204" charset="0"/>
                <a:ea typeface="宋体" panose="02010600030101010101" pitchFamily="2" charset="-122"/>
                <a:cs typeface="+mn-ea"/>
              </a:rPr>
            </a:fld>
            <a:endParaRPr lang="zh-CN" altLang="en-US" noProof="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6317" y="967105"/>
            <a:ext cx="9593046" cy="5459640"/>
          </a:xfrm>
        </p:spPr>
        <p:txBody>
          <a:bodyPr/>
          <a:lstStyle/>
          <a:p>
            <a:pPr marL="0" indent="0" algn="ctr">
              <a:lnSpc>
                <a:spcPct val="200000"/>
              </a:lnSpc>
              <a:buNone/>
            </a:pPr>
            <a:r>
              <a:rPr lang="zh-CN" altLang="en-US" sz="3600" dirty="0" smtClean="0">
                <a:latin typeface="微软雅黑" panose="020B0503020204020204" charset="-122"/>
                <a:ea typeface="微软雅黑" panose="020B0503020204020204" charset="-122"/>
              </a:rPr>
              <a:t>信息素养修炼</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r>
              <a:rPr lang="en-US" altLang="zh-CN" sz="3600" dirty="0" smtClean="0">
                <a:latin typeface="微软雅黑" panose="020B0503020204020204" charset="-122"/>
                <a:ea typeface="微软雅黑" panose="020B0503020204020204" charset="-122"/>
              </a:rPr>
              <a:t>9 </a:t>
            </a:r>
            <a:r>
              <a:rPr lang="zh-CN" altLang="en-US" sz="3600" dirty="0" smtClean="0">
                <a:latin typeface="微软雅黑" panose="020B0503020204020204" charset="-122"/>
                <a:ea typeface="微软雅黑" panose="020B0503020204020204" charset="-122"/>
              </a:rPr>
              <a:t>学术论文写作</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r>
              <a:rPr lang="en-US" altLang="zh-CN" sz="3600" dirty="0" smtClean="0">
                <a:latin typeface="微软雅黑" panose="020B0503020204020204" charset="-122"/>
                <a:ea typeface="微软雅黑" panose="020B0503020204020204" charset="-122"/>
              </a:rPr>
              <a:t>9.2 </a:t>
            </a:r>
            <a:r>
              <a:rPr lang="zh-CN" altLang="en-US" sz="3600" dirty="0" smtClean="0">
                <a:latin typeface="微软雅黑" panose="020B0503020204020204" charset="-122"/>
                <a:ea typeface="微软雅黑" panose="020B0503020204020204" charset="-122"/>
              </a:rPr>
              <a:t>学术论文的结构与格式规范</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endParaRPr lang="zh-CN" altLang="en-US" sz="3600" dirty="0">
              <a:latin typeface="微软雅黑" panose="020B0503020204020204" charset="-122"/>
              <a:ea typeface="微软雅黑" panose="020B0503020204020204" charset="-122"/>
            </a:endParaRPr>
          </a:p>
        </p:txBody>
      </p:sp>
      <p:grpSp>
        <p:nvGrpSpPr>
          <p:cNvPr id="4" name="组合 3"/>
          <p:cNvGrpSpPr/>
          <p:nvPr/>
        </p:nvGrpSpPr>
        <p:grpSpPr>
          <a:xfrm>
            <a:off x="317500" y="653415"/>
            <a:ext cx="337185" cy="627380"/>
            <a:chOff x="0" y="0"/>
            <a:chExt cx="510976" cy="564610"/>
          </a:xfrm>
        </p:grpSpPr>
        <p:sp>
          <p:nvSpPr>
            <p:cNvPr id="5"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7"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zh-CN" altLang="en-US" dirty="0">
                <a:sym typeface="+mn-ea"/>
              </a:rPr>
              <a:t>学术论文的结构规范</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idx="4294967295"/>
          </p:nvPr>
        </p:nvSpPr>
        <p:spPr>
          <a:xfrm>
            <a:off x="598248" y="1640009"/>
            <a:ext cx="10749690" cy="4495067"/>
          </a:xfrm>
          <a:prstGeom prst="rect">
            <a:avLst/>
          </a:prstGeom>
          <a:noFill/>
          <a:ln w="9525">
            <a:noFill/>
          </a:ln>
        </p:spPr>
        <p:txBody>
          <a:bodyPr anchor="t">
            <a:noAutofit/>
          </a:bodyPr>
          <a:lstStyle/>
          <a:p>
            <a:pPr>
              <a:lnSpc>
                <a:spcPct val="200000"/>
              </a:lnSpc>
              <a:buClr>
                <a:srgbClr val="FF0000"/>
              </a:buClr>
              <a:buFont typeface="Wingdings" panose="05000000000000000000" pitchFamily="2" charset="2"/>
              <a:buChar char="u"/>
            </a:pPr>
            <a:r>
              <a:rPr lang="zh-CN" altLang="en-US" sz="2800" dirty="0">
                <a:latin typeface="微软雅黑" panose="020B0503020204020204" charset="-122"/>
                <a:ea typeface="微软雅黑" panose="020B0503020204020204" charset="-122"/>
              </a:rPr>
              <a:t>在结构上是一种“八股文”，即具有确定的组成要素与相互关系。</a:t>
            </a:r>
            <a:endParaRPr lang="en-US" altLang="zh-CN" sz="2800" dirty="0">
              <a:latin typeface="微软雅黑" panose="020B0503020204020204" charset="-122"/>
              <a:ea typeface="微软雅黑" panose="020B0503020204020204" charset="-122"/>
            </a:endParaRPr>
          </a:p>
          <a:p>
            <a:pPr>
              <a:lnSpc>
                <a:spcPct val="200000"/>
              </a:lnSpc>
              <a:buClr>
                <a:srgbClr val="FF0000"/>
              </a:buClr>
              <a:buFont typeface="Wingdings" panose="05000000000000000000" pitchFamily="2" charset="2"/>
              <a:buChar char="Ø"/>
            </a:pPr>
            <a:r>
              <a:rPr lang="zh-CN" altLang="en-US" sz="2800" dirty="0"/>
              <a:t>学术论文的组成要素</a:t>
            </a:r>
            <a:endParaRPr lang="en-US" altLang="zh-CN" sz="2800" dirty="0"/>
          </a:p>
          <a:p>
            <a:pPr>
              <a:lnSpc>
                <a:spcPct val="200000"/>
              </a:lnSpc>
              <a:buClr>
                <a:srgbClr val="FF0000"/>
              </a:buClr>
              <a:buFont typeface="Wingdings" panose="05000000000000000000" pitchFamily="2" charset="2"/>
              <a:buChar char="Ø"/>
            </a:pPr>
            <a:r>
              <a:rPr lang="zh-CN" altLang="en-US" sz="2800" dirty="0"/>
              <a:t>组成要素的功能与逻辑关系</a:t>
            </a:r>
            <a:endParaRPr lang="en-US" altLang="zh-CN" sz="2800" dirty="0"/>
          </a:p>
          <a:p>
            <a:pPr>
              <a:lnSpc>
                <a:spcPct val="200000"/>
              </a:lnSpc>
              <a:buClr>
                <a:srgbClr val="FF0000"/>
              </a:buClr>
              <a:buFont typeface="Wingdings" panose="05000000000000000000" pitchFamily="2" charset="2"/>
              <a:buChar char="Ø"/>
            </a:pPr>
            <a:r>
              <a:rPr lang="zh-CN" altLang="en-US" sz="2800" dirty="0"/>
              <a:t>十大组成要素的写作规范</a:t>
            </a:r>
            <a:endParaRPr lang="zh-CN" altLang="en-US" sz="2800"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zh-CN" altLang="en-US" dirty="0">
                <a:sym typeface="+mn-ea"/>
              </a:rPr>
              <a:t>学术论文的组成要素与及其功能</a:t>
            </a:r>
            <a:endParaRPr lang="zh-CN" altLang="en-US" dirty="0">
              <a:latin typeface="楷体_GB2312" panose="02010609030101010101" pitchFamily="1" charset="-122"/>
              <a:ea typeface="楷体_GB2312" panose="0201060903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txBody>
            <a:bodyPr/>
            <a:lstStyle/>
            <a:p>
              <a:endParaRPr lang="zh-CN" altLang="en-US"/>
            </a:p>
          </p:txBody>
        </p:sp>
      </p:grpSp>
      <p:pic>
        <p:nvPicPr>
          <p:cNvPr id="3" name="图片 2"/>
          <p:cNvPicPr>
            <a:picLocks noChangeAspect="1"/>
          </p:cNvPicPr>
          <p:nvPr/>
        </p:nvPicPr>
        <p:blipFill>
          <a:blip r:embed="rId1"/>
          <a:stretch>
            <a:fillRect/>
          </a:stretch>
        </p:blipFill>
        <p:spPr>
          <a:xfrm>
            <a:off x="810019" y="980486"/>
            <a:ext cx="6951531" cy="5553176"/>
          </a:xfrm>
          <a:prstGeom prst="rect">
            <a:avLst/>
          </a:prstGeom>
        </p:spPr>
      </p:pic>
      <p:cxnSp>
        <p:nvCxnSpPr>
          <p:cNvPr id="7" name="直接连接符 6"/>
          <p:cNvCxnSpPr/>
          <p:nvPr/>
        </p:nvCxnSpPr>
        <p:spPr>
          <a:xfrm flipV="1">
            <a:off x="6135077" y="3329354"/>
            <a:ext cx="5298831" cy="390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761550" y="2827989"/>
            <a:ext cx="3876431" cy="461665"/>
          </a:xfrm>
          <a:prstGeom prst="rect">
            <a:avLst/>
          </a:prstGeom>
          <a:noFill/>
        </p:spPr>
        <p:txBody>
          <a:bodyPr wrap="square" rtlCol="0">
            <a:spAutoFit/>
          </a:bodyPr>
          <a:lstStyle/>
          <a:p>
            <a:r>
              <a:rPr lang="zh-CN" altLang="en-US" sz="2400" dirty="0"/>
              <a:t>供信息组织与信息检索使用</a:t>
            </a:r>
            <a:endParaRPr lang="zh-CN" altLang="en-US" sz="2400" dirty="0"/>
          </a:p>
        </p:txBody>
      </p:sp>
      <p:cxnSp>
        <p:nvCxnSpPr>
          <p:cNvPr id="16" name="直接连接符 15"/>
          <p:cNvCxnSpPr/>
          <p:nvPr/>
        </p:nvCxnSpPr>
        <p:spPr>
          <a:xfrm flipV="1">
            <a:off x="6135076" y="4813654"/>
            <a:ext cx="5298831" cy="390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761549" y="4312289"/>
            <a:ext cx="3876431" cy="461665"/>
          </a:xfrm>
          <a:prstGeom prst="rect">
            <a:avLst/>
          </a:prstGeom>
          <a:noFill/>
        </p:spPr>
        <p:txBody>
          <a:bodyPr wrap="square" rtlCol="0">
            <a:spAutoFit/>
          </a:bodyPr>
          <a:lstStyle/>
          <a:p>
            <a:r>
              <a:rPr lang="zh-CN" altLang="en-US" sz="2400" dirty="0"/>
              <a:t>论文的核心，体现逻辑关系。</a:t>
            </a:r>
            <a:endParaRPr lang="zh-CN" altLang="en-US" sz="2400" dirty="0"/>
          </a:p>
        </p:txBody>
      </p:sp>
      <p:cxnSp>
        <p:nvCxnSpPr>
          <p:cNvPr id="18" name="直接连接符 17"/>
          <p:cNvCxnSpPr/>
          <p:nvPr/>
        </p:nvCxnSpPr>
        <p:spPr>
          <a:xfrm flipV="1">
            <a:off x="6135076" y="6278415"/>
            <a:ext cx="5298831" cy="390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659513" y="5816750"/>
            <a:ext cx="3876431" cy="461665"/>
          </a:xfrm>
          <a:prstGeom prst="rect">
            <a:avLst/>
          </a:prstGeom>
          <a:noFill/>
        </p:spPr>
        <p:txBody>
          <a:bodyPr wrap="square" rtlCol="0">
            <a:spAutoFit/>
          </a:bodyPr>
          <a:lstStyle/>
          <a:p>
            <a:r>
              <a:rPr lang="zh-CN" altLang="en-US" sz="2400" dirty="0"/>
              <a:t>多重功能</a:t>
            </a:r>
            <a:endParaRPr lang="zh-CN"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zh-CN" altLang="en-US" dirty="0">
                <a:sym typeface="+mn-ea"/>
              </a:rPr>
              <a:t>参考文献的主要功能</a:t>
            </a:r>
            <a:endParaRPr lang="zh-CN" altLang="en-US" dirty="0">
              <a:latin typeface="楷体_GB2312" panose="02010609030101010101" pitchFamily="1" charset="-122"/>
              <a:ea typeface="楷体_GB2312" panose="0201060903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txBody>
            <a:bodyPr/>
            <a:lstStyle/>
            <a:p>
              <a:endParaRPr lang="zh-CN" altLang="en-US"/>
            </a:p>
          </p:txBody>
        </p:sp>
      </p:grpSp>
      <p:sp>
        <p:nvSpPr>
          <p:cNvPr id="8" name="Rectangle 3"/>
          <p:cNvSpPr txBox="1"/>
          <p:nvPr/>
        </p:nvSpPr>
        <p:spPr>
          <a:xfrm>
            <a:off x="1086749" y="1612093"/>
            <a:ext cx="9083946" cy="3890349"/>
          </a:xfrm>
          <a:prstGeom prst="rect">
            <a:avLst/>
          </a:prstGeom>
          <a:noFill/>
          <a:ln w="9525">
            <a:noFill/>
          </a:ln>
        </p:spPr>
        <p:txBody>
          <a:bodyPr vert="horz" lIns="91440" tIns="45720" rIns="91440" bIns="45720" rtlCol="0" anchor="t">
            <a:normAutofit/>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150000"/>
              </a:lnSpc>
              <a:spcBef>
                <a:spcPct val="0"/>
              </a:spcBef>
              <a:buClr>
                <a:srgbClr val="FF0000"/>
              </a:buClr>
              <a:buFont typeface="Wingdings" panose="05000000000000000000" pitchFamily="2" charset="2"/>
              <a:buChar char="Ø"/>
            </a:pPr>
            <a:r>
              <a:rPr lang="zh-CN" altLang="en-US" dirty="0" smtClean="0">
                <a:latin typeface="宋体" panose="02010600030101010101" pitchFamily="2" charset="-122"/>
              </a:rPr>
              <a:t>表明作者的研究基础及相关的科学依据</a:t>
            </a:r>
            <a:endParaRPr lang="en-US" altLang="zh-CN" dirty="0" smtClean="0">
              <a:latin typeface="宋体" panose="02010600030101010101" pitchFamily="2" charset="-122"/>
            </a:endParaRPr>
          </a:p>
          <a:p>
            <a:pPr marL="609600" indent="-609600">
              <a:lnSpc>
                <a:spcPct val="150000"/>
              </a:lnSpc>
              <a:spcBef>
                <a:spcPct val="0"/>
              </a:spcBef>
              <a:buClr>
                <a:srgbClr val="FF0000"/>
              </a:buClr>
              <a:buFont typeface="Wingdings" panose="05000000000000000000" pitchFamily="2" charset="2"/>
              <a:buChar char="Ø"/>
            </a:pPr>
            <a:r>
              <a:rPr lang="zh-CN" altLang="en-US" dirty="0">
                <a:latin typeface="宋体" panose="02010600030101010101" pitchFamily="2" charset="-122"/>
              </a:rPr>
              <a:t>尊重他人劳动，保护知识产权</a:t>
            </a:r>
            <a:r>
              <a:rPr lang="zh-CN" altLang="en-US" dirty="0" smtClean="0">
                <a:latin typeface="宋体" panose="02010600030101010101" pitchFamily="2" charset="-122"/>
              </a:rPr>
              <a:t>。</a:t>
            </a:r>
            <a:endParaRPr lang="zh-CN" altLang="en-US" dirty="0" smtClean="0">
              <a:latin typeface="宋体" panose="02010600030101010101" pitchFamily="2" charset="-122"/>
            </a:endParaRPr>
          </a:p>
          <a:p>
            <a:pPr marL="609600" indent="-609600">
              <a:lnSpc>
                <a:spcPct val="150000"/>
              </a:lnSpc>
              <a:spcBef>
                <a:spcPct val="0"/>
              </a:spcBef>
              <a:buClr>
                <a:srgbClr val="FF0000"/>
              </a:buClr>
              <a:buFont typeface="Wingdings" panose="05000000000000000000" pitchFamily="2" charset="2"/>
              <a:buChar char="Ø"/>
            </a:pPr>
            <a:r>
              <a:rPr lang="zh-CN" altLang="en-US" dirty="0" smtClean="0">
                <a:latin typeface="宋体" panose="02010600030101010101" pitchFamily="2" charset="-122"/>
              </a:rPr>
              <a:t>精简论文的篇幅 </a:t>
            </a:r>
            <a:endParaRPr lang="zh-CN" altLang="en-US" dirty="0" smtClean="0">
              <a:latin typeface="宋体" panose="02010600030101010101" pitchFamily="2" charset="-122"/>
            </a:endParaRPr>
          </a:p>
          <a:p>
            <a:pPr marL="609600" indent="-609600">
              <a:lnSpc>
                <a:spcPct val="150000"/>
              </a:lnSpc>
              <a:spcBef>
                <a:spcPct val="0"/>
              </a:spcBef>
              <a:buClr>
                <a:srgbClr val="FF0000"/>
              </a:buClr>
              <a:buFont typeface="Wingdings" panose="05000000000000000000" pitchFamily="2" charset="2"/>
              <a:buChar char="Ø"/>
            </a:pPr>
            <a:r>
              <a:rPr lang="zh-CN" altLang="en-US" dirty="0" smtClean="0">
                <a:latin typeface="宋体" panose="02010600030101010101" pitchFamily="2" charset="-122"/>
              </a:rPr>
              <a:t>起到检索入口的作用</a:t>
            </a:r>
            <a:endParaRPr lang="zh-CN" altLang="en-US"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p:nvPr>
        </p:nvSpPr>
        <p:spPr>
          <a:xfrm>
            <a:off x="866458" y="439420"/>
            <a:ext cx="8229600" cy="732888"/>
          </a:xfrm>
          <a:prstGeom prst="rect">
            <a:avLst/>
          </a:prstGeom>
          <a:noFill/>
          <a:ln w="9525">
            <a:noFill/>
          </a:ln>
        </p:spPr>
        <p:txBody>
          <a:bodyPr anchor="t">
            <a:normAutofit/>
          </a:bodyPr>
          <a:lstStyle/>
          <a:p>
            <a:pPr eaLnBrk="1" hangingPunct="1"/>
            <a:r>
              <a:rPr lang="en-US" altLang="zh-CN" dirty="0">
                <a:sym typeface="+mn-ea"/>
              </a:rPr>
              <a:t>9.1 </a:t>
            </a:r>
            <a:r>
              <a:rPr lang="zh-CN" altLang="en-US" dirty="0">
                <a:sym typeface="+mn-ea"/>
              </a:rPr>
              <a:t>学术论文的性质</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p:nvPr>
        </p:nvSpPr>
        <p:spPr>
          <a:xfrm>
            <a:off x="1925638" y="1343025"/>
            <a:ext cx="7327777" cy="4495067"/>
          </a:xfrm>
          <a:prstGeom prst="rect">
            <a:avLst/>
          </a:prstGeom>
          <a:noFill/>
          <a:ln w="9525">
            <a:noFill/>
          </a:ln>
        </p:spPr>
        <p:txBody>
          <a:bodyPr anchor="t">
            <a:normAutofit fontScale="97500"/>
          </a:bodyPr>
          <a:lstStyle/>
          <a:p>
            <a:pPr>
              <a:lnSpc>
                <a:spcPct val="165000"/>
              </a:lnSpc>
              <a:buClr>
                <a:srgbClr val="FF0000"/>
              </a:buClr>
              <a:buFont typeface="Wingdings" panose="05000000000000000000" pitchFamily="2" charset="2"/>
              <a:buChar char="u"/>
            </a:pPr>
            <a:r>
              <a:rPr lang="zh-CN" altLang="en-US" dirty="0"/>
              <a:t>学术论文是科学研究成果的形式之一</a:t>
            </a:r>
            <a:endParaRPr lang="en-US" altLang="zh-CN" dirty="0"/>
          </a:p>
          <a:p>
            <a:pPr>
              <a:lnSpc>
                <a:spcPct val="165000"/>
              </a:lnSpc>
              <a:buClr>
                <a:srgbClr val="FF0000"/>
              </a:buClr>
              <a:buFont typeface="Wingdings" panose="05000000000000000000" pitchFamily="2" charset="2"/>
              <a:buChar char="Ø"/>
            </a:pPr>
            <a:r>
              <a:rPr lang="zh-CN" altLang="en-US" dirty="0"/>
              <a:t>学术论文与学术交流</a:t>
            </a:r>
            <a:endParaRPr lang="en-US" altLang="zh-CN" dirty="0"/>
          </a:p>
          <a:p>
            <a:pPr>
              <a:lnSpc>
                <a:spcPct val="165000"/>
              </a:lnSpc>
              <a:buClr>
                <a:srgbClr val="FF0000"/>
              </a:buClr>
              <a:buFont typeface="Wingdings" panose="05000000000000000000" pitchFamily="2" charset="2"/>
              <a:buChar char="Ø"/>
            </a:pPr>
            <a:r>
              <a:rPr lang="zh-CN" altLang="en-US" dirty="0"/>
              <a:t>学术论文的特点</a:t>
            </a:r>
            <a:endParaRPr lang="en-US" altLang="zh-CN" dirty="0"/>
          </a:p>
          <a:p>
            <a:pPr>
              <a:lnSpc>
                <a:spcPct val="165000"/>
              </a:lnSpc>
              <a:buClr>
                <a:srgbClr val="FF0000"/>
              </a:buClr>
              <a:buFont typeface="Wingdings" panose="05000000000000000000" pitchFamily="2" charset="2"/>
              <a:buChar char="Ø"/>
            </a:pPr>
            <a:r>
              <a:rPr lang="zh-CN" altLang="en-US" dirty="0"/>
              <a:t>学术论文的类型</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p:nvPr>
        </p:nvSpPr>
        <p:spPr>
          <a:xfrm>
            <a:off x="797560" y="327660"/>
            <a:ext cx="10368915" cy="850900"/>
          </a:xfrm>
          <a:prstGeom prst="rect">
            <a:avLst/>
          </a:prstGeom>
          <a:noFill/>
          <a:ln w="9525">
            <a:noFill/>
          </a:ln>
        </p:spPr>
        <p:txBody>
          <a:bodyPr anchor="t">
            <a:normAutofit/>
          </a:bodyPr>
          <a:lstStyle/>
          <a:p>
            <a:pPr eaLnBrk="1" hangingPunct="1"/>
            <a:r>
              <a:rPr lang="zh-CN" altLang="en-US" dirty="0">
                <a:cs typeface="微软雅黑" panose="020B0503020204020204" charset="-122"/>
                <a:sym typeface="+mn-ea"/>
              </a:rPr>
              <a:t>组成要素的功能与逻辑关系</a:t>
            </a:r>
            <a:endParaRPr lang="zh-CN" altLang="en-US" dirty="0">
              <a:cs typeface="微软雅黑" panose="020B0503020204020204" charset="-122"/>
            </a:endParaRPr>
          </a:p>
        </p:txBody>
      </p:sp>
      <p:sp>
        <p:nvSpPr>
          <p:cNvPr id="11267" name="Rectangle 3"/>
          <p:cNvSpPr>
            <a:spLocks noGrp="1"/>
          </p:cNvSpPr>
          <p:nvPr>
            <p:ph type="body"/>
          </p:nvPr>
        </p:nvSpPr>
        <p:spPr>
          <a:xfrm>
            <a:off x="626024" y="1563370"/>
            <a:ext cx="4856480" cy="4653280"/>
          </a:xfrm>
          <a:prstGeom prst="rect">
            <a:avLst/>
          </a:prstGeom>
          <a:noFill/>
          <a:ln w="9525">
            <a:noFill/>
          </a:ln>
        </p:spPr>
        <p:txBody>
          <a:bodyPr anchor="t">
            <a:normAutofit fontScale="90000" lnSpcReduction="10000"/>
          </a:bodyPr>
          <a:lstStyle/>
          <a:p>
            <a:pPr eaLnBrk="1" hangingPunct="1">
              <a:lnSpc>
                <a:spcPct val="120000"/>
              </a:lnSpc>
              <a:spcBef>
                <a:spcPct val="5000"/>
              </a:spcBef>
              <a:buClr>
                <a:srgbClr val="FF0000"/>
              </a:buClr>
              <a:buFont typeface="Wingdings" panose="05000000000000000000" charset="0"/>
              <a:buChar char="u"/>
            </a:pPr>
            <a:r>
              <a:rPr lang="zh-CN" altLang="en-US" sz="2800" dirty="0">
                <a:latin typeface="+mn-ea"/>
                <a:ea typeface="+mn-ea"/>
                <a:sym typeface="+mn-ea"/>
              </a:rPr>
              <a:t>示例：一篇</a:t>
            </a:r>
            <a:r>
              <a:rPr lang="en-US" altLang="zh-CN" sz="2800" dirty="0">
                <a:latin typeface="Times New Roman" panose="02020603050405020304" pitchFamily="18" charset="0"/>
                <a:ea typeface="隶书" panose="02010509060101010101" pitchFamily="1" charset="-122"/>
                <a:sym typeface="+mn-ea"/>
              </a:rPr>
              <a:t>SCI</a:t>
            </a:r>
            <a:r>
              <a:rPr lang="zh-CN" altLang="en-US" sz="2800" dirty="0">
                <a:latin typeface="Times New Roman" panose="02020603050405020304" pitchFamily="18" charset="0"/>
                <a:ea typeface="宋体" panose="02010600030101010101" pitchFamily="2" charset="-122"/>
                <a:sym typeface="+mn-ea"/>
              </a:rPr>
              <a:t>论文的基本结构</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Title</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Author and affiliation</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Abstract and Keywords</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Introduction</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Materials and Methods</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Results and Discussion</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Acknowledgments</a:t>
            </a:r>
            <a:endParaRPr lang="en-US" altLang="zh-CN" sz="2800" dirty="0"/>
          </a:p>
          <a:p>
            <a:pPr marL="1905" indent="-1905" eaLnBrk="1" hangingPunct="1">
              <a:lnSpc>
                <a:spcPct val="120000"/>
              </a:lnSpc>
              <a:spcBef>
                <a:spcPct val="5000"/>
              </a:spcBef>
              <a:buClr>
                <a:srgbClr val="FF0000"/>
              </a:buClr>
              <a:buFont typeface="Wingdings" panose="05000000000000000000" pitchFamily="2" charset="2"/>
              <a:buChar char="Ø"/>
            </a:pPr>
            <a:r>
              <a:rPr lang="en-US" altLang="zh-CN" sz="2800" dirty="0"/>
              <a:t>References </a:t>
            </a:r>
            <a:endParaRPr lang="en-US" altLang="zh-CN" sz="2800" dirty="0"/>
          </a:p>
        </p:txBody>
      </p:sp>
      <p:sp>
        <p:nvSpPr>
          <p:cNvPr id="11270" name="直接连接符 11269"/>
          <p:cNvSpPr/>
          <p:nvPr/>
        </p:nvSpPr>
        <p:spPr>
          <a:xfrm flipH="1">
            <a:off x="8750935" y="1685290"/>
            <a:ext cx="11430" cy="4409440"/>
          </a:xfrm>
          <a:prstGeom prst="line">
            <a:avLst/>
          </a:prstGeom>
          <a:ln w="28575"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txBody>
            <a:bodyPr/>
            <a:lstStyle/>
            <a:p>
              <a:endParaRPr lang="zh-CN" altLang="en-US"/>
            </a:p>
          </p:txBody>
        </p:sp>
      </p:grpSp>
      <p:grpSp>
        <p:nvGrpSpPr>
          <p:cNvPr id="7" name="组合 6"/>
          <p:cNvGrpSpPr/>
          <p:nvPr/>
        </p:nvGrpSpPr>
        <p:grpSpPr>
          <a:xfrm>
            <a:off x="5771515" y="1824990"/>
            <a:ext cx="4826000" cy="4791075"/>
            <a:chOff x="9089" y="2874"/>
            <a:chExt cx="7600" cy="7545"/>
          </a:xfrm>
        </p:grpSpPr>
        <p:sp>
          <p:nvSpPr>
            <p:cNvPr id="11269" name="下箭头 11268"/>
            <p:cNvSpPr/>
            <p:nvPr/>
          </p:nvSpPr>
          <p:spPr>
            <a:xfrm>
              <a:off x="9828" y="2874"/>
              <a:ext cx="2040" cy="6951"/>
            </a:xfrm>
            <a:prstGeom prst="downArrow">
              <a:avLst>
                <a:gd name="adj1" fmla="val 50000"/>
                <a:gd name="adj2" fmla="val 79110"/>
              </a:avLst>
            </a:prstGeom>
            <a:noFill/>
            <a:ln w="28575" cap="flat" cmpd="sng">
              <a:solidFill>
                <a:srgbClr val="FF0000"/>
              </a:solidFill>
              <a:prstDash val="solid"/>
              <a:miter/>
              <a:headEnd type="none" w="med" len="med"/>
              <a:tailEnd type="none" w="med" len="med"/>
            </a:ln>
          </p:spPr>
          <p:txBody>
            <a:bodyPr vert="eaVert" wrap="none" anchor="ctr"/>
            <a:lstStyle/>
            <a:p>
              <a:pPr algn="ctr"/>
              <a:r>
                <a:rPr lang="zh-CN" altLang="en-US" sz="3200" dirty="0">
                  <a:latin typeface="Times New Roman" panose="02020603050405020304" pitchFamily="18" charset="0"/>
                  <a:ea typeface="宋体" panose="02010600030101010101" pitchFamily="2" charset="-122"/>
                </a:rPr>
                <a:t>问           题   </a:t>
              </a:r>
              <a:endParaRPr lang="zh-CN" altLang="en-US" sz="3200" dirty="0">
                <a:latin typeface="Times New Roman" panose="02020603050405020304" pitchFamily="18" charset="0"/>
                <a:ea typeface="宋体" panose="02010600030101010101" pitchFamily="2" charset="-122"/>
              </a:endParaRPr>
            </a:p>
          </p:txBody>
        </p:sp>
        <p:sp>
          <p:nvSpPr>
            <p:cNvPr id="3" name="椭圆 2"/>
            <p:cNvSpPr/>
            <p:nvPr/>
          </p:nvSpPr>
          <p:spPr>
            <a:xfrm>
              <a:off x="11744" y="2986"/>
              <a:ext cx="4420" cy="1702"/>
            </a:xfrm>
            <a:prstGeom prst="ellipse">
              <a:avLst/>
            </a:prstGeom>
            <a:noFill/>
            <a:ln w="19050" cap="flat" cmpd="sng">
              <a:solidFill>
                <a:srgbClr val="008080"/>
              </a:solidFill>
              <a:prstDash val="solid"/>
              <a:round/>
              <a:headEnd type="none" w="med" len="med"/>
              <a:tailEnd type="none" w="med" len="med"/>
            </a:ln>
          </p:spPr>
          <p:txBody>
            <a:bodyPr wrap="none" anchor="ctr"/>
            <a:lstStyle/>
            <a:p>
              <a:pPr algn="ctr"/>
              <a:r>
                <a:rPr lang="zh-CN" altLang="en-US" sz="2800" dirty="0">
                  <a:latin typeface="Times New Roman" panose="02020603050405020304" pitchFamily="18" charset="0"/>
                  <a:ea typeface="宋体" panose="02010600030101010101" pitchFamily="2" charset="-122"/>
                </a:rPr>
                <a:t>提出问题：</a:t>
              </a:r>
              <a:endParaRPr lang="zh-CN" altLang="en-US" sz="2800" dirty="0">
                <a:latin typeface="Times New Roman" panose="02020603050405020304" pitchFamily="18" charset="0"/>
                <a:ea typeface="宋体" panose="02010600030101010101" pitchFamily="2" charset="-122"/>
              </a:endParaRPr>
            </a:p>
            <a:p>
              <a:pPr algn="ctr"/>
              <a:r>
                <a:rPr lang="zh-CN" altLang="en-US" sz="2800" dirty="0">
                  <a:latin typeface="Times New Roman" panose="02020603050405020304" pitchFamily="18" charset="0"/>
                  <a:ea typeface="宋体" panose="02010600030101010101" pitchFamily="2" charset="-122"/>
                </a:rPr>
                <a:t>背景、界定</a:t>
              </a:r>
              <a:endParaRPr lang="zh-CN" altLang="en-US" sz="2800" dirty="0">
                <a:latin typeface="Times New Roman" panose="02020603050405020304" pitchFamily="18" charset="0"/>
                <a:ea typeface="宋体" panose="02010600030101010101" pitchFamily="2" charset="-122"/>
              </a:endParaRPr>
            </a:p>
          </p:txBody>
        </p:sp>
        <p:sp>
          <p:nvSpPr>
            <p:cNvPr id="4" name="椭圆 3"/>
            <p:cNvSpPr/>
            <p:nvPr/>
          </p:nvSpPr>
          <p:spPr>
            <a:xfrm>
              <a:off x="12259" y="4913"/>
              <a:ext cx="3063" cy="1702"/>
            </a:xfrm>
            <a:prstGeom prst="ellipse">
              <a:avLst/>
            </a:prstGeom>
            <a:noFill/>
            <a:ln w="19050" cap="flat" cmpd="sng">
              <a:solidFill>
                <a:srgbClr val="008080"/>
              </a:solidFill>
              <a:prstDash val="solid"/>
              <a:miter/>
              <a:headEnd type="none" w="med" len="med"/>
              <a:tailEnd type="none" w="med" len="med"/>
            </a:ln>
          </p:spPr>
          <p:txBody>
            <a:bodyPr wrap="none" anchor="ctr"/>
            <a:lstStyle/>
            <a:p>
              <a:pPr algn="ctr"/>
              <a:r>
                <a:rPr lang="zh-CN" altLang="en-US" sz="2800" dirty="0">
                  <a:latin typeface="Times New Roman" panose="02020603050405020304" pitchFamily="18" charset="0"/>
                  <a:ea typeface="宋体" panose="02010600030101010101" pitchFamily="2" charset="-122"/>
                </a:rPr>
                <a:t>分析问题</a:t>
              </a:r>
              <a:endParaRPr lang="zh-CN" altLang="en-US" sz="2800" dirty="0">
                <a:latin typeface="Times New Roman" panose="02020603050405020304" pitchFamily="18" charset="0"/>
                <a:ea typeface="宋体" panose="02010600030101010101" pitchFamily="2" charset="-122"/>
              </a:endParaRPr>
            </a:p>
          </p:txBody>
        </p:sp>
        <p:sp>
          <p:nvSpPr>
            <p:cNvPr id="5" name="椭圆 4"/>
            <p:cNvSpPr/>
            <p:nvPr/>
          </p:nvSpPr>
          <p:spPr>
            <a:xfrm>
              <a:off x="12262" y="6839"/>
              <a:ext cx="3060" cy="1700"/>
            </a:xfrm>
            <a:prstGeom prst="ellipse">
              <a:avLst/>
            </a:prstGeom>
            <a:noFill/>
            <a:ln w="19050" cap="flat" cmpd="sng">
              <a:solidFill>
                <a:srgbClr val="008080"/>
              </a:solidFill>
              <a:prstDash val="solid"/>
              <a:miter/>
              <a:headEnd type="none" w="med" len="med"/>
              <a:tailEnd type="none" w="med" len="med"/>
            </a:ln>
          </p:spPr>
          <p:txBody>
            <a:bodyPr wrap="none" anchor="ctr"/>
            <a:lstStyle/>
            <a:p>
              <a:pPr algn="ctr"/>
              <a:r>
                <a:rPr lang="zh-CN" altLang="en-US" sz="2800" dirty="0">
                  <a:latin typeface="Times New Roman" panose="02020603050405020304" pitchFamily="18" charset="0"/>
                  <a:ea typeface="宋体" panose="02010600030101010101" pitchFamily="2" charset="-122"/>
                </a:rPr>
                <a:t>解决问题</a:t>
              </a:r>
              <a:endParaRPr lang="zh-CN" altLang="en-US" sz="2800" dirty="0">
                <a:latin typeface="Times New Roman" panose="02020603050405020304" pitchFamily="18" charset="0"/>
                <a:ea typeface="宋体" panose="02010600030101010101" pitchFamily="2" charset="-122"/>
              </a:endParaRPr>
            </a:p>
          </p:txBody>
        </p:sp>
        <p:sp>
          <p:nvSpPr>
            <p:cNvPr id="6" name="椭圆 5"/>
            <p:cNvSpPr/>
            <p:nvPr/>
          </p:nvSpPr>
          <p:spPr>
            <a:xfrm>
              <a:off x="9089" y="8717"/>
              <a:ext cx="7600" cy="1703"/>
            </a:xfrm>
            <a:prstGeom prst="ellipse">
              <a:avLst/>
            </a:prstGeom>
            <a:noFill/>
            <a:ln w="19050" cap="flat" cmpd="sng">
              <a:solidFill>
                <a:srgbClr val="008080"/>
              </a:solidFill>
              <a:prstDash val="solid"/>
              <a:miter/>
              <a:headEnd type="none" w="med" len="med"/>
              <a:tailEnd type="none" w="med" len="med"/>
            </a:ln>
          </p:spPr>
          <p:txBody>
            <a:bodyPr wrap="none" anchor="ctr"/>
            <a:lstStyle/>
            <a:p>
              <a:pPr algn="ctr"/>
              <a:r>
                <a:rPr lang="zh-CN" altLang="en-US" sz="2800" dirty="0">
                  <a:latin typeface="Times New Roman" panose="02020603050405020304" pitchFamily="18" charset="0"/>
                  <a:ea typeface="宋体" panose="02010600030101010101" pitchFamily="2" charset="-122"/>
                </a:rPr>
                <a:t>总结：问题解决得如何</a:t>
              </a:r>
              <a:endParaRPr lang="zh-CN" altLang="en-US" sz="2800" dirty="0">
                <a:latin typeface="Times New Roman" panose="02020603050405020304" pitchFamily="18" charset="0"/>
                <a:ea typeface="宋体" panose="02010600030101010101" pitchFamily="2" charset="-122"/>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trips(downLeft)">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6317" y="967105"/>
            <a:ext cx="9593046" cy="5459640"/>
          </a:xfrm>
        </p:spPr>
        <p:txBody>
          <a:bodyPr/>
          <a:lstStyle/>
          <a:p>
            <a:pPr marL="0" indent="0" algn="ctr">
              <a:lnSpc>
                <a:spcPct val="200000"/>
              </a:lnSpc>
              <a:buNone/>
            </a:pPr>
            <a:r>
              <a:rPr lang="zh-CN" altLang="en-US" sz="3600" dirty="0">
                <a:latin typeface="微软雅黑" panose="020B0503020204020204" charset="-122"/>
                <a:ea typeface="微软雅黑" panose="020B0503020204020204" charset="-122"/>
              </a:rPr>
              <a:t>信息素养修炼</a:t>
            </a:r>
            <a:endParaRPr lang="en-US" altLang="zh-CN" sz="3600" dirty="0">
              <a:latin typeface="微软雅黑" panose="020B0503020204020204" charset="-122"/>
              <a:ea typeface="微软雅黑" panose="020B0503020204020204" charset="-122"/>
            </a:endParaRPr>
          </a:p>
          <a:p>
            <a:pPr marL="0" indent="0" algn="ctr">
              <a:lnSpc>
                <a:spcPct val="200000"/>
              </a:lnSpc>
              <a:buNone/>
            </a:pPr>
            <a:r>
              <a:rPr lang="en-US" altLang="zh-CN" sz="3600" dirty="0">
                <a:latin typeface="微软雅黑" panose="020B0503020204020204" charset="-122"/>
                <a:ea typeface="微软雅黑" panose="020B0503020204020204" charset="-122"/>
              </a:rPr>
              <a:t>9 </a:t>
            </a:r>
            <a:r>
              <a:rPr lang="zh-CN" altLang="en-US" sz="3600" dirty="0">
                <a:latin typeface="微软雅黑" panose="020B0503020204020204" charset="-122"/>
                <a:ea typeface="微软雅黑" panose="020B0503020204020204" charset="-122"/>
              </a:rPr>
              <a:t>学术论文写作</a:t>
            </a:r>
            <a:endParaRPr lang="en-US" altLang="zh-CN" sz="3600" dirty="0">
              <a:latin typeface="微软雅黑" panose="020B0503020204020204" charset="-122"/>
              <a:ea typeface="微软雅黑" panose="020B0503020204020204" charset="-122"/>
            </a:endParaRPr>
          </a:p>
          <a:p>
            <a:pPr marL="0" indent="0" algn="ctr">
              <a:lnSpc>
                <a:spcPct val="200000"/>
              </a:lnSpc>
              <a:buNone/>
            </a:pPr>
            <a:r>
              <a:rPr lang="en-US" altLang="zh-CN" sz="3600" dirty="0">
                <a:latin typeface="微软雅黑" panose="020B0503020204020204" charset="-122"/>
                <a:ea typeface="微软雅黑" panose="020B0503020204020204" charset="-122"/>
              </a:rPr>
              <a:t>9.3 </a:t>
            </a:r>
            <a:r>
              <a:rPr lang="zh-CN" altLang="en-US" sz="3600" dirty="0">
                <a:latin typeface="微软雅黑" panose="020B0503020204020204" charset="-122"/>
                <a:ea typeface="微软雅黑" panose="020B0503020204020204" charset="-122"/>
              </a:rPr>
              <a:t>学位论文的开题与写作</a:t>
            </a:r>
            <a:endParaRPr lang="en-US" altLang="zh-CN" sz="3600" dirty="0">
              <a:latin typeface="微软雅黑" panose="020B0503020204020204" charset="-122"/>
              <a:ea typeface="微软雅黑" panose="020B0503020204020204" charset="-122"/>
            </a:endParaRPr>
          </a:p>
          <a:p>
            <a:pPr marL="0" indent="0" algn="ctr">
              <a:lnSpc>
                <a:spcPct val="200000"/>
              </a:lnSpc>
              <a:buNone/>
            </a:pPr>
            <a:endParaRPr lang="zh-CN" altLang="en-US" sz="3600" dirty="0">
              <a:latin typeface="微软雅黑" panose="020B0503020204020204" charset="-122"/>
              <a:ea typeface="微软雅黑" panose="020B0503020204020204" charset="-122"/>
            </a:endParaRPr>
          </a:p>
        </p:txBody>
      </p:sp>
      <p:grpSp>
        <p:nvGrpSpPr>
          <p:cNvPr id="4" name="组合 3"/>
          <p:cNvGrpSpPr/>
          <p:nvPr/>
        </p:nvGrpSpPr>
        <p:grpSpPr>
          <a:xfrm>
            <a:off x="317500" y="653415"/>
            <a:ext cx="337185" cy="627380"/>
            <a:chOff x="0" y="0"/>
            <a:chExt cx="510976" cy="564610"/>
          </a:xfrm>
        </p:grpSpPr>
        <p:sp>
          <p:nvSpPr>
            <p:cNvPr id="5"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7"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en-US" altLang="zh-CN" dirty="0">
                <a:sym typeface="+mn-ea"/>
              </a:rPr>
              <a:t>9.3 </a:t>
            </a:r>
            <a:r>
              <a:rPr lang="zh-CN" altLang="en-US" dirty="0">
                <a:sym typeface="+mn-ea"/>
              </a:rPr>
              <a:t>学位论文的开题与写作</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idx="4294967295"/>
          </p:nvPr>
        </p:nvSpPr>
        <p:spPr>
          <a:xfrm>
            <a:off x="1925638" y="1343025"/>
            <a:ext cx="7327777" cy="4495067"/>
          </a:xfrm>
          <a:prstGeom prst="rect">
            <a:avLst/>
          </a:prstGeom>
          <a:noFill/>
          <a:ln w="9525">
            <a:noFill/>
          </a:ln>
        </p:spPr>
        <p:txBody>
          <a:bodyPr anchor="t">
            <a:normAutofit fontScale="97500"/>
          </a:bodyPr>
          <a:lstStyle/>
          <a:p>
            <a:pPr>
              <a:lnSpc>
                <a:spcPct val="165000"/>
              </a:lnSpc>
              <a:buClr>
                <a:srgbClr val="FF0000"/>
              </a:buClr>
              <a:buFont typeface="Wingdings" panose="05000000000000000000" pitchFamily="2" charset="2"/>
              <a:buChar char="u"/>
            </a:pPr>
            <a:r>
              <a:rPr lang="zh-CN" altLang="en-US" dirty="0"/>
              <a:t>开题报告的内容与逻辑</a:t>
            </a:r>
            <a:endParaRPr lang="en-US" altLang="zh-CN" dirty="0"/>
          </a:p>
          <a:p>
            <a:pPr>
              <a:lnSpc>
                <a:spcPct val="165000"/>
              </a:lnSpc>
              <a:buClr>
                <a:srgbClr val="FF0000"/>
              </a:buClr>
              <a:buFont typeface="Wingdings" panose="05000000000000000000" pitchFamily="2" charset="2"/>
              <a:buChar char="u"/>
            </a:pPr>
            <a:r>
              <a:rPr lang="zh-CN" altLang="en-US" dirty="0"/>
              <a:t>综述部分的写作</a:t>
            </a:r>
            <a:endParaRPr lang="en-US" altLang="zh-CN" dirty="0"/>
          </a:p>
          <a:p>
            <a:pPr>
              <a:lnSpc>
                <a:spcPct val="165000"/>
              </a:lnSpc>
              <a:buClr>
                <a:srgbClr val="FF0000"/>
              </a:buClr>
              <a:buFont typeface="Wingdings" panose="05000000000000000000" pitchFamily="2" charset="2"/>
              <a:buChar char="u"/>
            </a:pPr>
            <a:r>
              <a:rPr lang="zh-CN" altLang="en-US" dirty="0"/>
              <a:t>研究方法的选择与运用</a:t>
            </a:r>
            <a:endParaRPr lang="en-US" altLang="zh-CN" dirty="0"/>
          </a:p>
          <a:p>
            <a:pPr>
              <a:lnSpc>
                <a:spcPct val="165000"/>
              </a:lnSpc>
              <a:buClr>
                <a:srgbClr val="FF0000"/>
              </a:buClr>
              <a:buFont typeface="Wingdings" panose="05000000000000000000" pitchFamily="2" charset="2"/>
              <a:buChar char="u"/>
            </a:pPr>
            <a:r>
              <a:rPr lang="zh-CN" altLang="en-US" dirty="0"/>
              <a:t>论文大纲的结构</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813434" y="356870"/>
            <a:ext cx="5814011" cy="573161"/>
          </a:xfrm>
          <a:prstGeom prst="rect">
            <a:avLst/>
          </a:prstGeom>
          <a:noFill/>
          <a:ln w="9525">
            <a:noFill/>
          </a:ln>
        </p:spPr>
        <p:txBody>
          <a:bodyPr anchor="t">
            <a:noAutofit/>
          </a:bodyPr>
          <a:lstStyle/>
          <a:p>
            <a:pPr eaLnBrk="1" hangingPunct="1"/>
            <a:r>
              <a:rPr lang="zh-CN" altLang="en-US" dirty="0">
                <a:sym typeface="+mn-ea"/>
              </a:rPr>
              <a:t>开题报告的内容与逻辑</a:t>
            </a:r>
            <a:endParaRPr lang="zh-CN" altLang="en-US" dirty="0">
              <a:cs typeface="微软雅黑" panose="020B0503020204020204" charset="-122"/>
              <a:sym typeface="+mn-ea"/>
            </a:endParaRPr>
          </a:p>
        </p:txBody>
      </p:sp>
      <p:grpSp>
        <p:nvGrpSpPr>
          <p:cNvPr id="5132" name="组合 5131"/>
          <p:cNvGrpSpPr/>
          <p:nvPr/>
        </p:nvGrpSpPr>
        <p:grpSpPr>
          <a:xfrm>
            <a:off x="364393" y="302651"/>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9" name="Rectangle 3"/>
          <p:cNvSpPr>
            <a:spLocks noGrp="1"/>
          </p:cNvSpPr>
          <p:nvPr/>
        </p:nvSpPr>
        <p:spPr>
          <a:xfrm>
            <a:off x="364393" y="930031"/>
            <a:ext cx="5197230" cy="5462954"/>
          </a:xfrm>
          <a:prstGeom prst="rect">
            <a:avLst/>
          </a:prstGeom>
          <a:noFill/>
          <a:ln w="9525" cap="flat" cmpd="sng" algn="ctr">
            <a:noFill/>
            <a:prstDash val="solid"/>
          </a:ln>
        </p:spPr>
        <p:txBody>
          <a:bodyPr vert="horz" lIns="91440" tIns="45720" rIns="91440" bIns="45720" rtlCol="0" anchor="t">
            <a:noAutofit/>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base" hangingPunct="1">
              <a:lnSpc>
                <a:spcPct val="105000"/>
              </a:lnSpc>
              <a:buNone/>
            </a:pPr>
            <a:r>
              <a:rPr lang="zh-CN" altLang="en-US" sz="2800" strike="noStrike" noProof="1">
                <a:sym typeface="+mn-ea"/>
              </a:rPr>
              <a:t>一、立论依据</a:t>
            </a:r>
            <a:endParaRPr lang="en-US" altLang="zh-CN" sz="2800" strike="noStrike" noProof="1">
              <a:sym typeface="+mn-ea"/>
            </a:endParaRPr>
          </a:p>
          <a:p>
            <a:pPr marL="0" lvl="0" indent="0">
              <a:lnSpc>
                <a:spcPct val="105000"/>
              </a:lnSpc>
              <a:buNone/>
            </a:pPr>
            <a:r>
              <a:rPr lang="zh-CN" altLang="en-US" sz="2800" dirty="0"/>
              <a:t>（一）</a:t>
            </a:r>
            <a:r>
              <a:rPr lang="zh-CN" altLang="zh-CN" sz="2800" dirty="0"/>
              <a:t>选题背景与意义</a:t>
            </a:r>
            <a:endParaRPr lang="zh-CN" altLang="zh-CN" sz="2800" dirty="0"/>
          </a:p>
          <a:p>
            <a:pPr marL="0" lvl="0" indent="0">
              <a:lnSpc>
                <a:spcPct val="105000"/>
              </a:lnSpc>
              <a:buNone/>
            </a:pPr>
            <a:r>
              <a:rPr lang="zh-CN" altLang="en-US" sz="2800" dirty="0"/>
              <a:t>（二）</a:t>
            </a:r>
            <a:r>
              <a:rPr lang="zh-CN" altLang="zh-CN" sz="2800" dirty="0"/>
              <a:t>国内外研究现状</a:t>
            </a:r>
            <a:endParaRPr lang="zh-CN" altLang="zh-CN" sz="2800" dirty="0"/>
          </a:p>
          <a:p>
            <a:pPr marL="0" lvl="0" indent="0">
              <a:lnSpc>
                <a:spcPct val="105000"/>
              </a:lnSpc>
              <a:buNone/>
            </a:pPr>
            <a:r>
              <a:rPr lang="zh-CN" altLang="en-US" sz="2800" dirty="0"/>
              <a:t>（三）</a:t>
            </a:r>
            <a:r>
              <a:rPr lang="zh-CN" altLang="zh-CN" sz="2800" dirty="0"/>
              <a:t>主要参考文献</a:t>
            </a:r>
            <a:endParaRPr lang="en-US" altLang="zh-CN" sz="2800" strike="noStrike" noProof="1">
              <a:sym typeface="+mn-ea"/>
            </a:endParaRPr>
          </a:p>
          <a:p>
            <a:pPr marL="0" indent="0" eaLnBrk="1" fontAlgn="base" hangingPunct="1">
              <a:lnSpc>
                <a:spcPct val="110000"/>
              </a:lnSpc>
              <a:buNone/>
            </a:pPr>
            <a:r>
              <a:rPr lang="zh-CN" altLang="en-US" sz="2800" noProof="1">
                <a:sym typeface="+mn-ea"/>
              </a:rPr>
              <a:t>二、研究方案</a:t>
            </a:r>
            <a:endParaRPr lang="en-US" altLang="zh-CN" sz="2800" noProof="1">
              <a:sym typeface="+mn-ea"/>
            </a:endParaRPr>
          </a:p>
          <a:p>
            <a:pPr marL="0" lvl="0" indent="0">
              <a:lnSpc>
                <a:spcPct val="110000"/>
              </a:lnSpc>
              <a:buNone/>
            </a:pPr>
            <a:r>
              <a:rPr lang="zh-CN" altLang="en-US" sz="2800" dirty="0"/>
              <a:t>（一）</a:t>
            </a:r>
            <a:r>
              <a:rPr lang="zh-CN" altLang="zh-CN" sz="2800" dirty="0"/>
              <a:t>研究目标、研究内容与拟解决的关键问题</a:t>
            </a:r>
            <a:endParaRPr lang="zh-CN" altLang="zh-CN" sz="2800" dirty="0"/>
          </a:p>
          <a:p>
            <a:pPr marL="0" lvl="0" indent="0">
              <a:lnSpc>
                <a:spcPct val="110000"/>
              </a:lnSpc>
              <a:buNone/>
            </a:pPr>
            <a:r>
              <a:rPr lang="zh-CN" altLang="en-US" sz="2800" dirty="0"/>
              <a:t>（二）</a:t>
            </a:r>
            <a:r>
              <a:rPr lang="zh-CN" altLang="zh-CN" sz="2800" dirty="0"/>
              <a:t>拟采取的研究方法、技术路线、实验方案及可行性分析</a:t>
            </a:r>
            <a:endParaRPr lang="zh-CN" altLang="zh-CN" sz="2800" dirty="0"/>
          </a:p>
          <a:p>
            <a:pPr marL="0" indent="0" eaLnBrk="1" fontAlgn="base" hangingPunct="1">
              <a:lnSpc>
                <a:spcPct val="100000"/>
              </a:lnSpc>
              <a:buNone/>
            </a:pPr>
            <a:endParaRPr lang="en-US" altLang="zh-CN" sz="2800" noProof="1">
              <a:sym typeface="+mn-ea"/>
            </a:endParaRPr>
          </a:p>
        </p:txBody>
      </p:sp>
      <p:sp>
        <p:nvSpPr>
          <p:cNvPr id="10" name="Rectangle 3"/>
          <p:cNvSpPr>
            <a:spLocks noGrp="1"/>
          </p:cNvSpPr>
          <p:nvPr/>
        </p:nvSpPr>
        <p:spPr>
          <a:xfrm>
            <a:off x="6146800" y="914400"/>
            <a:ext cx="5576277" cy="5462954"/>
          </a:xfrm>
          <a:prstGeom prst="rect">
            <a:avLst/>
          </a:prstGeom>
          <a:noFill/>
          <a:ln w="9525" cap="flat" cmpd="sng" algn="ctr">
            <a:noFill/>
            <a:prstDash val="solid"/>
          </a:ln>
        </p:spPr>
        <p:txBody>
          <a:bodyPr vert="horz" lIns="91440" tIns="45720" rIns="91440" bIns="45720" rtlCol="0" anchor="t">
            <a:noAutofit/>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base" hangingPunct="1">
              <a:lnSpc>
                <a:spcPct val="127000"/>
              </a:lnSpc>
              <a:buNone/>
            </a:pPr>
            <a:r>
              <a:rPr lang="zh-CN" altLang="en-US" sz="2800" strike="noStrike" noProof="1">
                <a:sym typeface="+mn-ea"/>
              </a:rPr>
              <a:t>三、论文大纲</a:t>
            </a:r>
            <a:endParaRPr lang="en-US" altLang="zh-CN" sz="2800" strike="noStrike" noProof="1">
              <a:sym typeface="+mn-ea"/>
            </a:endParaRPr>
          </a:p>
          <a:p>
            <a:pPr marL="0" indent="0" eaLnBrk="1" fontAlgn="base" hangingPunct="1">
              <a:lnSpc>
                <a:spcPct val="127000"/>
              </a:lnSpc>
              <a:buNone/>
            </a:pPr>
            <a:r>
              <a:rPr lang="zh-CN" altLang="en-US" sz="2800" noProof="1">
                <a:sym typeface="+mn-ea"/>
              </a:rPr>
              <a:t>四、研究基础</a:t>
            </a:r>
            <a:endParaRPr lang="en-US" altLang="zh-CN" sz="2800" noProof="1">
              <a:sym typeface="+mn-ea"/>
            </a:endParaRPr>
          </a:p>
          <a:p>
            <a:pPr marL="0" indent="0" fontAlgn="base">
              <a:lnSpc>
                <a:spcPct val="127000"/>
              </a:lnSpc>
              <a:buNone/>
            </a:pPr>
            <a:r>
              <a:rPr lang="zh-CN" altLang="en-US" sz="2800" dirty="0"/>
              <a:t>（一）</a:t>
            </a:r>
            <a:r>
              <a:rPr lang="zh-CN" altLang="zh-CN" sz="2800" dirty="0"/>
              <a:t>已参加过的有关研究工作和已取得的研究工作成绩</a:t>
            </a:r>
            <a:endParaRPr lang="en-US" altLang="zh-CN" sz="2800" dirty="0"/>
          </a:p>
          <a:p>
            <a:pPr marL="0" indent="0" fontAlgn="base">
              <a:lnSpc>
                <a:spcPct val="127000"/>
              </a:lnSpc>
              <a:buNone/>
            </a:pPr>
            <a:r>
              <a:rPr lang="zh-CN" altLang="en-US" sz="2800" dirty="0"/>
              <a:t>（二）</a:t>
            </a:r>
            <a:r>
              <a:rPr lang="zh-CN" altLang="zh-CN" sz="2800" dirty="0"/>
              <a:t>已具备的实验条件，尚缺少的实验条件和拟解决的途径</a:t>
            </a:r>
            <a:endParaRPr lang="en-US" altLang="zh-CN" sz="2800" noProof="1">
              <a:sym typeface="+mn-ea"/>
            </a:endParaRPr>
          </a:p>
          <a:p>
            <a:pPr marL="0" indent="0" eaLnBrk="1" fontAlgn="base" hangingPunct="1">
              <a:lnSpc>
                <a:spcPct val="127000"/>
              </a:lnSpc>
              <a:buNone/>
            </a:pPr>
            <a:r>
              <a:rPr lang="zh-CN" altLang="en-US" sz="2800" strike="noStrike" noProof="1">
                <a:sym typeface="+mn-ea"/>
              </a:rPr>
              <a:t>五、导师意见</a:t>
            </a:r>
            <a:endParaRPr lang="en-US" altLang="zh-CN" sz="2800" strike="noStrike" noProof="1">
              <a:sym typeface="+mn-ea"/>
            </a:endParaRPr>
          </a:p>
          <a:p>
            <a:pPr marL="0" indent="0" eaLnBrk="1" fontAlgn="base" hangingPunct="1">
              <a:lnSpc>
                <a:spcPct val="127000"/>
              </a:lnSpc>
              <a:buNone/>
            </a:pPr>
            <a:r>
              <a:rPr lang="zh-CN" altLang="en-US" sz="2800" noProof="1">
                <a:sym typeface="+mn-ea"/>
              </a:rPr>
              <a:t>六、开题指导小组意见</a:t>
            </a:r>
            <a:endParaRPr lang="zh-CN" altLang="en-US" sz="2800" strike="noStrike" noProof="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heckerboard(across)">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checkerboard(across)">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checkerboard(across)">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checkerboard(across)">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checkerboard(across)">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checkerboard(across)">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checkerboard(across)">
                                      <p:cBhvr>
                                        <p:cTn id="62" dur="500"/>
                                        <p:tgtEl>
                                          <p:spTgt spid="10">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Effect transition="in" filter="checkerboard(across)">
                                      <p:cBhvr>
                                        <p:cTn id="6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813434" y="356870"/>
            <a:ext cx="5814011" cy="573161"/>
          </a:xfrm>
          <a:prstGeom prst="rect">
            <a:avLst/>
          </a:prstGeom>
          <a:noFill/>
          <a:ln w="9525">
            <a:noFill/>
          </a:ln>
        </p:spPr>
        <p:txBody>
          <a:bodyPr anchor="t">
            <a:noAutofit/>
          </a:bodyPr>
          <a:lstStyle/>
          <a:p>
            <a:pPr eaLnBrk="1" hangingPunct="1"/>
            <a:r>
              <a:rPr lang="zh-CN" altLang="en-US" dirty="0">
                <a:sym typeface="+mn-ea"/>
              </a:rPr>
              <a:t>开题报告的内容与逻辑（续）</a:t>
            </a:r>
            <a:endParaRPr lang="zh-CN" altLang="en-US" dirty="0">
              <a:cs typeface="微软雅黑" panose="020B0503020204020204" charset="-122"/>
              <a:sym typeface="+mn-ea"/>
            </a:endParaRPr>
          </a:p>
        </p:txBody>
      </p:sp>
      <p:grpSp>
        <p:nvGrpSpPr>
          <p:cNvPr id="5132" name="组合 5131"/>
          <p:cNvGrpSpPr/>
          <p:nvPr/>
        </p:nvGrpSpPr>
        <p:grpSpPr>
          <a:xfrm>
            <a:off x="364393" y="302651"/>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4099" name="Rectangle 3"/>
          <p:cNvSpPr>
            <a:spLocks noGrp="1"/>
          </p:cNvSpPr>
          <p:nvPr/>
        </p:nvSpPr>
        <p:spPr>
          <a:xfrm>
            <a:off x="1745957" y="1051167"/>
            <a:ext cx="3349674" cy="5343525"/>
          </a:xfrm>
          <a:prstGeom prst="rect">
            <a:avLst/>
          </a:prstGeom>
          <a:noFill/>
          <a:ln w="9525" cap="flat" cmpd="sng" algn="ctr">
            <a:noFill/>
            <a:prstDash val="solid"/>
          </a:ln>
        </p:spPr>
        <p:txBody>
          <a:bodyPr vert="horz" lIns="91440" tIns="45720" rIns="91440" bIns="45720" rtlCol="0" anchor="t">
            <a:noAutofit/>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base" hangingPunct="1">
              <a:lnSpc>
                <a:spcPct val="100000"/>
              </a:lnSpc>
              <a:buNone/>
            </a:pPr>
            <a:r>
              <a:rPr lang="zh-CN" altLang="en-US" sz="2700" strike="noStrike" noProof="1">
                <a:sym typeface="+mn-ea"/>
              </a:rPr>
              <a:t>1 绪论</a:t>
            </a:r>
            <a:endParaRPr lang="zh-CN" altLang="en-US" sz="2700" strike="noStrike" noProof="1"/>
          </a:p>
          <a:p>
            <a:pPr marL="0" indent="0" eaLnBrk="1" fontAlgn="base" hangingPunct="1">
              <a:lnSpc>
                <a:spcPct val="100000"/>
              </a:lnSpc>
              <a:buNone/>
            </a:pPr>
            <a:r>
              <a:rPr lang="zh-CN" altLang="en-US" sz="2700" strike="noStrike" noProof="1">
                <a:sym typeface="+mn-ea"/>
              </a:rPr>
              <a:t>1.1 研究背景与意义</a:t>
            </a:r>
            <a:endParaRPr lang="zh-CN" altLang="en-US" sz="2700" strike="noStrike" noProof="1"/>
          </a:p>
          <a:p>
            <a:pPr marL="0" indent="0" eaLnBrk="1" fontAlgn="base" hangingPunct="1">
              <a:lnSpc>
                <a:spcPct val="100000"/>
              </a:lnSpc>
              <a:buNone/>
            </a:pPr>
            <a:r>
              <a:rPr lang="zh-CN" altLang="en-US" sz="2700" strike="noStrike" noProof="1">
                <a:sym typeface="+mn-ea"/>
              </a:rPr>
              <a:t>1.2 国内外研究现状</a:t>
            </a:r>
            <a:endParaRPr lang="zh-CN" altLang="en-US" sz="2700" strike="noStrike" noProof="1">
              <a:sym typeface="+mn-ea"/>
            </a:endParaRPr>
          </a:p>
          <a:p>
            <a:pPr marL="0" indent="0" eaLnBrk="1" fontAlgn="base" hangingPunct="1">
              <a:lnSpc>
                <a:spcPct val="100000"/>
              </a:lnSpc>
              <a:buNone/>
            </a:pPr>
            <a:r>
              <a:rPr lang="zh-CN" altLang="en-US" sz="2700" dirty="0">
                <a:sym typeface="+mn-ea"/>
              </a:rPr>
              <a:t>1.2</a:t>
            </a:r>
            <a:r>
              <a:rPr lang="en-US" altLang="zh-CN" sz="2700" dirty="0">
                <a:sym typeface="+mn-ea"/>
              </a:rPr>
              <a:t>.1</a:t>
            </a:r>
            <a:r>
              <a:rPr lang="zh-CN" altLang="en-US" sz="2700" dirty="0">
                <a:sym typeface="+mn-ea"/>
              </a:rPr>
              <a:t> 国外研究现状</a:t>
            </a:r>
            <a:endParaRPr lang="zh-CN" altLang="en-US" sz="2700" strike="noStrike" noProof="1">
              <a:sym typeface="+mn-ea"/>
            </a:endParaRPr>
          </a:p>
          <a:p>
            <a:pPr marL="0" indent="0" eaLnBrk="1" fontAlgn="base" hangingPunct="1">
              <a:lnSpc>
                <a:spcPct val="100000"/>
              </a:lnSpc>
              <a:buNone/>
            </a:pPr>
            <a:r>
              <a:rPr lang="en-US" altLang="zh-CN" sz="2700" dirty="0">
                <a:sym typeface="+mn-ea"/>
              </a:rPr>
              <a:t>1.2.2 </a:t>
            </a:r>
            <a:r>
              <a:rPr lang="zh-CN" altLang="zh-CN" sz="2700" dirty="0">
                <a:sym typeface="+mn-ea"/>
              </a:rPr>
              <a:t>国内研究现状</a:t>
            </a:r>
            <a:endParaRPr lang="zh-CN" altLang="zh-CN" sz="2700" strike="noStrike" noProof="1">
              <a:sym typeface="+mn-ea"/>
            </a:endParaRPr>
          </a:p>
          <a:p>
            <a:pPr marL="0" indent="0" eaLnBrk="1" fontAlgn="base" hangingPunct="1">
              <a:lnSpc>
                <a:spcPct val="100000"/>
              </a:lnSpc>
              <a:buNone/>
            </a:pPr>
            <a:r>
              <a:rPr lang="en-US" altLang="zh-CN" sz="2700" dirty="0">
                <a:sym typeface="+mn-ea"/>
              </a:rPr>
              <a:t>1.2.3 </a:t>
            </a:r>
            <a:r>
              <a:rPr lang="zh-CN" altLang="en-US" sz="2700" dirty="0">
                <a:sym typeface="+mn-ea"/>
              </a:rPr>
              <a:t>研究现状述评</a:t>
            </a:r>
            <a:endParaRPr lang="zh-CN" altLang="en-US" sz="2700" strike="noStrike" noProof="1"/>
          </a:p>
          <a:p>
            <a:pPr marL="0" indent="0" eaLnBrk="1" fontAlgn="base" hangingPunct="1">
              <a:lnSpc>
                <a:spcPct val="100000"/>
              </a:lnSpc>
              <a:buNone/>
            </a:pPr>
            <a:r>
              <a:rPr lang="zh-CN" altLang="en-US" sz="2700" strike="noStrike" noProof="1">
                <a:sym typeface="+mn-ea"/>
              </a:rPr>
              <a:t>1.3 研究内容</a:t>
            </a:r>
            <a:endParaRPr lang="zh-CN" altLang="en-US" sz="2700" strike="noStrike" noProof="1"/>
          </a:p>
          <a:p>
            <a:pPr marL="0" indent="0" eaLnBrk="1" fontAlgn="base" hangingPunct="1">
              <a:lnSpc>
                <a:spcPct val="100000"/>
              </a:lnSpc>
              <a:buNone/>
            </a:pPr>
            <a:r>
              <a:rPr lang="zh-CN" altLang="en-US" sz="2700" strike="noStrike" noProof="1">
                <a:sym typeface="+mn-ea"/>
              </a:rPr>
              <a:t>1.4 研究方法</a:t>
            </a:r>
            <a:endParaRPr lang="zh-CN" altLang="en-US" sz="2700" strike="noStrike" noProof="1"/>
          </a:p>
          <a:p>
            <a:pPr marL="0" indent="0" eaLnBrk="1" fontAlgn="base" hangingPunct="1">
              <a:lnSpc>
                <a:spcPct val="100000"/>
              </a:lnSpc>
              <a:buNone/>
            </a:pPr>
            <a:r>
              <a:rPr lang="zh-CN" altLang="en-US" sz="2700" strike="noStrike" noProof="1">
                <a:sym typeface="+mn-ea"/>
              </a:rPr>
              <a:t>1.5主要创新点</a:t>
            </a:r>
            <a:endParaRPr lang="zh-CN" altLang="en-US" sz="2700" strike="noStrike" noProof="1">
              <a:sym typeface="+mn-ea"/>
            </a:endParaRPr>
          </a:p>
        </p:txBody>
      </p:sp>
      <p:sp>
        <p:nvSpPr>
          <p:cNvPr id="3" name="文本框 2"/>
          <p:cNvSpPr txBox="1"/>
          <p:nvPr/>
        </p:nvSpPr>
        <p:spPr>
          <a:xfrm>
            <a:off x="6682739" y="2384666"/>
            <a:ext cx="2133014" cy="2676525"/>
          </a:xfrm>
          <a:prstGeom prst="rect">
            <a:avLst/>
          </a:prstGeom>
          <a:noFill/>
        </p:spPr>
        <p:txBody>
          <a:bodyPr wrap="square" rtlCol="0" anchor="t">
            <a:spAutoFit/>
          </a:bodyPr>
          <a:lstStyle/>
          <a:p>
            <a:pPr eaLnBrk="1" fontAlgn="base" hangingPunct="1">
              <a:lnSpc>
                <a:spcPct val="200000"/>
              </a:lnSpc>
              <a:buClr>
                <a:srgbClr val="FF0000"/>
              </a:buClr>
              <a:buFont typeface="Wingdings" panose="05000000000000000000" charset="0"/>
              <a:buChar char=""/>
            </a:pPr>
            <a:r>
              <a:rPr lang="zh-CN" altLang="en-US" sz="2800" dirty="0">
                <a:latin typeface="微软雅黑" panose="020B0503020204020204" charset="-122"/>
                <a:ea typeface="微软雅黑" panose="020B0503020204020204" charset="-122"/>
                <a:sym typeface="+mn-ea"/>
              </a:rPr>
              <a:t>论文大纲</a:t>
            </a:r>
            <a:endParaRPr lang="zh-CN" altLang="en-US" sz="2800" strike="noStrike" noProof="1">
              <a:latin typeface="微软雅黑" panose="020B0503020204020204" charset="-122"/>
              <a:ea typeface="微软雅黑" panose="020B0503020204020204" charset="-122"/>
            </a:endParaRPr>
          </a:p>
          <a:p>
            <a:pPr eaLnBrk="1" fontAlgn="base" hangingPunct="1">
              <a:lnSpc>
                <a:spcPct val="200000"/>
              </a:lnSpc>
              <a:buClr>
                <a:srgbClr val="FF0000"/>
              </a:buClr>
              <a:buFont typeface="Wingdings" panose="05000000000000000000" charset="0"/>
              <a:buChar char=""/>
            </a:pPr>
            <a:r>
              <a:rPr lang="zh-CN" altLang="en-US" sz="2800" dirty="0">
                <a:latin typeface="微软雅黑" panose="020B0503020204020204" charset="-122"/>
                <a:ea typeface="微软雅黑" panose="020B0503020204020204" charset="-122"/>
                <a:sym typeface="+mn-ea"/>
              </a:rPr>
              <a:t>参考文献</a:t>
            </a:r>
            <a:endParaRPr lang="zh-CN" altLang="en-US" sz="2800" strike="noStrike" noProof="1">
              <a:latin typeface="微软雅黑" panose="020B0503020204020204" charset="-122"/>
              <a:ea typeface="微软雅黑" panose="020B0503020204020204" charset="-122"/>
            </a:endParaRPr>
          </a:p>
          <a:p>
            <a:pPr eaLnBrk="1" fontAlgn="base" hangingPunct="1">
              <a:lnSpc>
                <a:spcPct val="200000"/>
              </a:lnSpc>
              <a:buClr>
                <a:srgbClr val="FF0000"/>
              </a:buClr>
              <a:buFont typeface="Wingdings" panose="05000000000000000000" charset="0"/>
              <a:buChar char=""/>
            </a:pPr>
            <a:r>
              <a:rPr lang="zh-CN" altLang="en-US" sz="2800" dirty="0">
                <a:latin typeface="微软雅黑" panose="020B0503020204020204" charset="-122"/>
                <a:ea typeface="微软雅黑" panose="020B0503020204020204" charset="-122"/>
                <a:sym typeface="+mn-ea"/>
              </a:rPr>
              <a:t>进度计划</a:t>
            </a:r>
            <a:endParaRPr lang="zh-CN" altLang="en-US" sz="28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checkerboard(across)">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checkerboard(across)">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checkerboard(across)">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checkerboard(across)">
                                      <p:cBhvr>
                                        <p:cTn id="37" dur="5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checkerboard(across)">
                                      <p:cBhvr>
                                        <p:cTn id="42" dur="5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checkerboard(across)">
                                      <p:cBhvr>
                                        <p:cTn id="47" dur="500"/>
                                        <p:tgtEl>
                                          <p:spTgt spid="40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824548" y="356870"/>
            <a:ext cx="8229600" cy="792163"/>
          </a:xfrm>
          <a:prstGeom prst="rect">
            <a:avLst/>
          </a:prstGeom>
          <a:noFill/>
          <a:ln w="9525">
            <a:noFill/>
          </a:ln>
        </p:spPr>
        <p:txBody>
          <a:bodyPr anchor="t"/>
          <a:lstStyle/>
          <a:p>
            <a:pPr eaLnBrk="1" hangingPunct="1"/>
            <a:r>
              <a:rPr lang="zh-CN" altLang="en-US" dirty="0"/>
              <a:t>综述部分的写作</a:t>
            </a:r>
            <a:endParaRPr lang="zh-CN" altLang="en-US" dirty="0"/>
          </a:p>
        </p:txBody>
      </p:sp>
      <p:sp>
        <p:nvSpPr>
          <p:cNvPr id="28675" name="Rectangle 3"/>
          <p:cNvSpPr>
            <a:spLocks noGrp="1"/>
          </p:cNvSpPr>
          <p:nvPr>
            <p:ph type="body" idx="4294967295"/>
          </p:nvPr>
        </p:nvSpPr>
        <p:spPr>
          <a:xfrm>
            <a:off x="1952625" y="1149350"/>
            <a:ext cx="8286750" cy="2663825"/>
          </a:xfrm>
          <a:prstGeom prst="rect">
            <a:avLst/>
          </a:prstGeom>
          <a:noFill/>
          <a:ln w="9525" cap="flat" cmpd="sng" algn="ctr">
            <a:noFill/>
            <a:prstDash val="solid"/>
            <a:miter/>
          </a:ln>
        </p:spPr>
        <p:txBody>
          <a:bodyPr>
            <a:normAutofit fontScale="90000" lnSpcReduction="10000"/>
          </a:bodyPr>
          <a:lstStyle/>
          <a:p>
            <a:pPr marL="1905" lvl="0" indent="-1905" eaLnBrk="1" fontAlgn="base" hangingPunct="1">
              <a:lnSpc>
                <a:spcPct val="140000"/>
              </a:lnSpc>
              <a:buClr>
                <a:srgbClr val="FF0000"/>
              </a:buClr>
              <a:buFont typeface="Wingdings" panose="05000000000000000000" pitchFamily="2" charset="2"/>
              <a:buChar char="u"/>
            </a:pPr>
            <a:r>
              <a:rPr lang="zh-CN" altLang="en-US" sz="2800" strike="noStrike" noProof="1"/>
              <a:t>两种形式的综述</a:t>
            </a:r>
            <a:endParaRPr lang="zh-CN" altLang="en-US" sz="2800" strike="noStrike" noProof="1"/>
          </a:p>
          <a:p>
            <a:pPr marL="1905" lvl="0" indent="-1905" eaLnBrk="1" fontAlgn="base" hangingPunct="1">
              <a:lnSpc>
                <a:spcPct val="140000"/>
              </a:lnSpc>
              <a:buClr>
                <a:srgbClr val="FF0000"/>
              </a:buClr>
              <a:buFont typeface="Wingdings" panose="05000000000000000000" pitchFamily="2" charset="2"/>
              <a:buChar char="Ø"/>
            </a:pPr>
            <a:r>
              <a:rPr lang="zh-CN" altLang="en-US" sz="2800" strike="noStrike" noProof="1"/>
              <a:t>论文中的综述</a:t>
            </a:r>
            <a:endParaRPr lang="zh-CN" altLang="en-US" sz="2800" strike="noStrike" noProof="1"/>
          </a:p>
          <a:p>
            <a:pPr marL="1905" lvl="0" indent="-344805" eaLnBrk="1" fontAlgn="base" hangingPunct="1">
              <a:lnSpc>
                <a:spcPct val="140000"/>
              </a:lnSpc>
              <a:buClr>
                <a:srgbClr val="FF0000"/>
              </a:buClr>
              <a:buFont typeface="Wingdings" panose="05000000000000000000" pitchFamily="2" charset="2"/>
              <a:buNone/>
            </a:pPr>
            <a:r>
              <a:rPr lang="zh-CN" altLang="en-US" sz="2800" strike="noStrike" noProof="1"/>
              <a:t>（引言/国内外研究现状/ 文献综述Literature Review）</a:t>
            </a:r>
            <a:endParaRPr lang="zh-CN" altLang="en-US" sz="2800" strike="noStrike" noProof="1"/>
          </a:p>
          <a:p>
            <a:pPr marL="1905" lvl="0" indent="-1905" eaLnBrk="1" fontAlgn="base" hangingPunct="1">
              <a:lnSpc>
                <a:spcPct val="140000"/>
              </a:lnSpc>
              <a:buClr>
                <a:srgbClr val="FF0000"/>
              </a:buClr>
              <a:buFont typeface="Wingdings" panose="05000000000000000000" pitchFamily="2" charset="2"/>
              <a:buChar char="Ø"/>
            </a:pPr>
            <a:r>
              <a:rPr lang="zh-CN" altLang="en-US" sz="2800" strike="noStrike" noProof="1"/>
              <a:t>综述论文</a:t>
            </a:r>
            <a:endParaRPr lang="zh-CN" altLang="en-US" sz="2800" strike="noStrike" noProof="1"/>
          </a:p>
        </p:txBody>
      </p:sp>
      <p:sp>
        <p:nvSpPr>
          <p:cNvPr id="28676" name="文本框 28675"/>
          <p:cNvSpPr txBox="1"/>
          <p:nvPr/>
        </p:nvSpPr>
        <p:spPr>
          <a:xfrm>
            <a:off x="1952625" y="4130040"/>
            <a:ext cx="9342755" cy="2030095"/>
          </a:xfrm>
          <a:prstGeom prst="rect">
            <a:avLst/>
          </a:prstGeom>
          <a:noFill/>
          <a:ln w="9525">
            <a:noFill/>
            <a:miter/>
          </a:ln>
        </p:spPr>
        <p:txBody>
          <a:bodyPr wrap="square" anchor="t">
            <a:spAutoFit/>
          </a:bodyPr>
          <a:lstStyle/>
          <a:p>
            <a:pPr marL="1905" indent="455295">
              <a:lnSpc>
                <a:spcPct val="150000"/>
              </a:lnSpc>
              <a:buClr>
                <a:srgbClr val="FF0000"/>
              </a:buClr>
              <a:buFont typeface="Wingdings" panose="05000000000000000000" pitchFamily="2" charset="2"/>
              <a:buChar char="u"/>
            </a:pPr>
            <a:r>
              <a:rPr lang="zh-CN" altLang="en-US" sz="2800" noProof="1">
                <a:latin typeface="宋体" panose="02010600030101010101" pitchFamily="2" charset="-122"/>
                <a:ea typeface="宋体" panose="02010600030101010101" pitchFamily="2" charset="-122"/>
                <a:cs typeface="+mn-ea"/>
              </a:rPr>
              <a:t>综述论文示例</a:t>
            </a:r>
            <a:endParaRPr lang="zh-CN" altLang="en-US" sz="2800" noProof="1">
              <a:latin typeface="宋体" panose="02010600030101010101" pitchFamily="2" charset="-122"/>
              <a:ea typeface="宋体" panose="02010600030101010101" pitchFamily="2" charset="-122"/>
            </a:endParaRPr>
          </a:p>
          <a:p>
            <a:pPr marL="1905" indent="-1905">
              <a:lnSpc>
                <a:spcPct val="150000"/>
              </a:lnSpc>
            </a:pPr>
            <a:r>
              <a:rPr lang="zh-CN" altLang="en-US" sz="2800" noProof="1">
                <a:latin typeface="宋体" panose="02010600030101010101" pitchFamily="2" charset="-122"/>
                <a:ea typeface="宋体" panose="02010600030101010101" pitchFamily="2" charset="-122"/>
                <a:cs typeface="+mn-ea"/>
              </a:rPr>
              <a:t>程锦,陆林,朱付彪.旅游产业融合研究进展及启示.旅游学刊,2011,26(4):13-19.</a:t>
            </a:r>
            <a:endParaRPr lang="zh-CN" altLang="en-US" sz="2800" noProof="1">
              <a:latin typeface="宋体" panose="02010600030101010101" pitchFamily="2" charset="-122"/>
              <a:ea typeface="宋体" panose="02010600030101010101" pitchFamily="2"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8676"/>
                                        </p:tgtEl>
                                        <p:attrNameLst>
                                          <p:attrName>style.visibility</p:attrName>
                                        </p:attrNameLst>
                                      </p:cBhvr>
                                      <p:to>
                                        <p:strVal val="visible"/>
                                      </p:to>
                                    </p:set>
                                    <p:animEffect transition="in" filter="blinds(horizontal)">
                                      <p:cBhvr>
                                        <p:cTn id="23"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6"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a:xfrm>
            <a:off x="654368" y="356870"/>
            <a:ext cx="8229600" cy="792163"/>
          </a:xfrm>
          <a:prstGeom prst="rect">
            <a:avLst/>
          </a:prstGeom>
          <a:noFill/>
          <a:ln w="9525">
            <a:noFill/>
          </a:ln>
        </p:spPr>
        <p:txBody>
          <a:bodyPr anchor="t"/>
          <a:lstStyle/>
          <a:p>
            <a:pPr eaLnBrk="1" hangingPunct="1"/>
            <a:r>
              <a:rPr lang="zh-CN" altLang="en-US" dirty="0"/>
              <a:t>综述写作方法：梳理得出结论</a:t>
            </a:r>
            <a:endParaRPr lang="zh-CN" altLang="en-US" dirty="0"/>
          </a:p>
        </p:txBody>
      </p:sp>
      <p:sp>
        <p:nvSpPr>
          <p:cNvPr id="29699" name="Rectangle 3"/>
          <p:cNvSpPr>
            <a:spLocks noGrp="1"/>
          </p:cNvSpPr>
          <p:nvPr>
            <p:ph type="body" idx="4294967295"/>
          </p:nvPr>
        </p:nvSpPr>
        <p:spPr>
          <a:xfrm>
            <a:off x="1955800" y="1125538"/>
            <a:ext cx="8280400" cy="2160587"/>
          </a:xfrm>
          <a:prstGeom prst="rect">
            <a:avLst/>
          </a:prstGeom>
          <a:noFill/>
          <a:ln w="9525">
            <a:noFill/>
          </a:ln>
        </p:spPr>
        <p:txBody>
          <a:bodyPr anchor="t">
            <a:normAutofit lnSpcReduction="10000"/>
          </a:bodyPr>
          <a:lstStyle/>
          <a:p>
            <a:pPr eaLnBrk="1" hangingPunct="1">
              <a:lnSpc>
                <a:spcPct val="140000"/>
              </a:lnSpc>
              <a:buClr>
                <a:srgbClr val="FF0000"/>
              </a:buClr>
              <a:buFont typeface="Wingdings" panose="05000000000000000000" pitchFamily="2" charset="2"/>
              <a:buChar char="u"/>
            </a:pPr>
            <a:r>
              <a:rPr lang="zh-CN" altLang="en-US" sz="2800" dirty="0"/>
              <a:t>梳理而非堆砌：条分缕析</a:t>
            </a:r>
            <a:endParaRPr lang="zh-CN" altLang="en-US" sz="2800" dirty="0"/>
          </a:p>
          <a:p>
            <a:pPr eaLnBrk="1" hangingPunct="1">
              <a:lnSpc>
                <a:spcPct val="140000"/>
              </a:lnSpc>
              <a:buClr>
                <a:srgbClr val="FF0000"/>
              </a:buClr>
              <a:buFont typeface="Wingdings" panose="05000000000000000000" pitchFamily="2" charset="2"/>
              <a:buChar char="u"/>
            </a:pPr>
            <a:r>
              <a:rPr lang="zh-CN" altLang="en-US" sz="2800" dirty="0"/>
              <a:t>结构：总——分——总</a:t>
            </a:r>
            <a:endParaRPr lang="zh-CN" altLang="en-US" sz="2800" dirty="0"/>
          </a:p>
          <a:p>
            <a:pPr eaLnBrk="1" hangingPunct="1">
              <a:lnSpc>
                <a:spcPct val="140000"/>
              </a:lnSpc>
              <a:buClr>
                <a:srgbClr val="FF0000"/>
              </a:buClr>
              <a:buFont typeface="Wingdings" panose="05000000000000000000" pitchFamily="2" charset="2"/>
              <a:buChar char="u"/>
            </a:pPr>
            <a:r>
              <a:rPr lang="zh-CN" altLang="en-US" sz="2800" dirty="0"/>
              <a:t>结果：得出关于研究现状的结论</a:t>
            </a:r>
            <a:endParaRPr lang="zh-CN" altLang="en-US" sz="2800" dirty="0"/>
          </a:p>
        </p:txBody>
      </p:sp>
      <p:sp>
        <p:nvSpPr>
          <p:cNvPr id="29700" name="Rectangle 3"/>
          <p:cNvSpPr>
            <a:spLocks noGrp="1"/>
          </p:cNvSpPr>
          <p:nvPr/>
        </p:nvSpPr>
        <p:spPr>
          <a:xfrm>
            <a:off x="626110" y="3502025"/>
            <a:ext cx="4535170" cy="2881630"/>
          </a:xfrm>
          <a:prstGeom prst="rect">
            <a:avLst/>
          </a:prstGeom>
          <a:noFill/>
          <a:ln w="9525">
            <a:noFill/>
          </a:ln>
        </p:spPr>
        <p:txBody>
          <a:bodyPr wrap="square" anchor="t"/>
          <a:lstStyle/>
          <a:p>
            <a:pPr marL="1905" indent="-1905">
              <a:lnSpc>
                <a:spcPct val="12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1引言</a:t>
            </a:r>
            <a:endParaRPr lang="zh-CN" altLang="en-US" sz="2800" dirty="0">
              <a:latin typeface="Times New Roman" panose="02020603050405020304" pitchFamily="18" charset="0"/>
              <a:ea typeface="宋体" panose="02010600030101010101" pitchFamily="2" charset="-122"/>
            </a:endParaRPr>
          </a:p>
          <a:p>
            <a:pPr marL="1905" indent="-1905">
              <a:lnSpc>
                <a:spcPct val="12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2研究进展</a:t>
            </a:r>
            <a:endParaRPr lang="zh-CN" altLang="en-US" sz="2800" dirty="0">
              <a:latin typeface="Times New Roman" panose="02020603050405020304" pitchFamily="18" charset="0"/>
              <a:ea typeface="宋体" panose="02010600030101010101" pitchFamily="2" charset="-122"/>
            </a:endParaRPr>
          </a:p>
          <a:p>
            <a:pPr marL="1905" indent="-1905">
              <a:lnSpc>
                <a:spcPct val="12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3国内外旅游产业融合研究比较与评价</a:t>
            </a:r>
            <a:endParaRPr lang="zh-CN" altLang="en-US" sz="2800" dirty="0">
              <a:latin typeface="Times New Roman" panose="02020603050405020304" pitchFamily="18" charset="0"/>
              <a:ea typeface="宋体" panose="02010600030101010101" pitchFamily="2" charset="-122"/>
            </a:endParaRPr>
          </a:p>
          <a:p>
            <a:pPr marL="1905" indent="-1905">
              <a:lnSpc>
                <a:spcPct val="12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4启示</a:t>
            </a:r>
            <a:endParaRPr lang="zh-CN" altLang="en-US" sz="2800" dirty="0">
              <a:latin typeface="Times New Roman" panose="02020603050405020304" pitchFamily="18" charset="0"/>
              <a:ea typeface="宋体" panose="02010600030101010101" pitchFamily="2" charset="-122"/>
            </a:endParaRPr>
          </a:p>
        </p:txBody>
      </p:sp>
      <p:sp>
        <p:nvSpPr>
          <p:cNvPr id="29701" name="Rectangle 3"/>
          <p:cNvSpPr>
            <a:spLocks noGrp="1"/>
          </p:cNvSpPr>
          <p:nvPr/>
        </p:nvSpPr>
        <p:spPr>
          <a:xfrm>
            <a:off x="5355908" y="3503930"/>
            <a:ext cx="2160587" cy="2879725"/>
          </a:xfrm>
          <a:prstGeom prst="rect">
            <a:avLst/>
          </a:prstGeom>
          <a:noFill/>
          <a:ln w="9525">
            <a:noFill/>
          </a:ln>
        </p:spPr>
        <p:txBody>
          <a:bodyPr wrap="square" anchor="t"/>
          <a:lstStyle/>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2.1概念研究</a:t>
            </a:r>
            <a:endParaRPr lang="zh-CN" altLang="en-US" sz="2800" dirty="0">
              <a:latin typeface="Times New Roman" panose="02020603050405020304" pitchFamily="18" charset="0"/>
              <a:ea typeface="宋体" panose="02010600030101010101" pitchFamily="2" charset="-122"/>
            </a:endParaRPr>
          </a:p>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2.2产品研究</a:t>
            </a:r>
            <a:endParaRPr lang="zh-CN" altLang="en-US" sz="2800" dirty="0">
              <a:latin typeface="Times New Roman" panose="02020603050405020304" pitchFamily="18" charset="0"/>
              <a:ea typeface="宋体" panose="02010600030101010101" pitchFamily="2" charset="-122"/>
            </a:endParaRPr>
          </a:p>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2.3模式研究</a:t>
            </a:r>
            <a:endParaRPr lang="zh-CN" altLang="en-US" sz="2800" dirty="0">
              <a:latin typeface="Times New Roman" panose="02020603050405020304" pitchFamily="18" charset="0"/>
              <a:ea typeface="宋体" panose="02010600030101010101" pitchFamily="2" charset="-122"/>
            </a:endParaRPr>
          </a:p>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2.4机制研究</a:t>
            </a:r>
            <a:endParaRPr lang="zh-CN" altLang="en-US" sz="2800" dirty="0">
              <a:latin typeface="Times New Roman" panose="02020603050405020304" pitchFamily="18" charset="0"/>
              <a:ea typeface="宋体" panose="02010600030101010101" pitchFamily="2" charset="-122"/>
            </a:endParaRPr>
          </a:p>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2.5路径研究</a:t>
            </a:r>
            <a:endParaRPr lang="zh-CN" altLang="en-US" sz="2800" dirty="0">
              <a:latin typeface="Times New Roman" panose="02020603050405020304" pitchFamily="18" charset="0"/>
              <a:ea typeface="宋体" panose="02010600030101010101" pitchFamily="2" charset="-122"/>
            </a:endParaRPr>
          </a:p>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2.6效应研究</a:t>
            </a:r>
            <a:endParaRPr lang="zh-CN" altLang="en-US" sz="2800" dirty="0">
              <a:latin typeface="Times New Roman" panose="02020603050405020304" pitchFamily="18" charset="0"/>
              <a:ea typeface="宋体" panose="02010600030101010101" pitchFamily="2" charset="-122"/>
            </a:endParaRPr>
          </a:p>
        </p:txBody>
      </p:sp>
      <p:sp>
        <p:nvSpPr>
          <p:cNvPr id="29702" name="Rectangle 3"/>
          <p:cNvSpPr>
            <a:spLocks noGrp="1"/>
          </p:cNvSpPr>
          <p:nvPr/>
        </p:nvSpPr>
        <p:spPr>
          <a:xfrm>
            <a:off x="8377873" y="3286125"/>
            <a:ext cx="3167062" cy="1004888"/>
          </a:xfrm>
          <a:prstGeom prst="rect">
            <a:avLst/>
          </a:prstGeom>
          <a:noFill/>
          <a:ln w="9525">
            <a:noFill/>
          </a:ln>
        </p:spPr>
        <p:txBody>
          <a:bodyPr wrap="square" anchor="t"/>
          <a:lstStyle/>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2.1.1产业融合</a:t>
            </a:r>
            <a:endParaRPr lang="zh-CN" altLang="en-US" sz="2800" dirty="0">
              <a:latin typeface="Times New Roman" panose="02020603050405020304" pitchFamily="18" charset="0"/>
              <a:ea typeface="宋体" panose="02010600030101010101" pitchFamily="2" charset="-122"/>
            </a:endParaRPr>
          </a:p>
          <a:p>
            <a:pPr marL="1905" indent="-1905">
              <a:lnSpc>
                <a:spcPct val="90000"/>
              </a:lnSpc>
              <a:spcBef>
                <a:spcPct val="20000"/>
              </a:spcBef>
              <a:buClr>
                <a:srgbClr val="FF0000"/>
              </a:buClr>
              <a:buFont typeface="Wingdings" panose="05000000000000000000" pitchFamily="2" charset="2"/>
              <a:buNone/>
            </a:pPr>
            <a:r>
              <a:rPr lang="zh-CN" altLang="en-US" sz="2800" dirty="0">
                <a:latin typeface="Times New Roman" panose="02020603050405020304" pitchFamily="18" charset="0"/>
                <a:ea typeface="宋体" panose="02010600030101010101" pitchFamily="2" charset="-122"/>
              </a:rPr>
              <a:t>2.1.2旅游产业融合</a:t>
            </a:r>
            <a:endParaRPr lang="zh-CN" altLang="en-US" sz="2800" dirty="0">
              <a:latin typeface="Times New Roman" panose="02020603050405020304" pitchFamily="18" charset="0"/>
              <a:ea typeface="宋体" panose="02010600030101010101" pitchFamily="2"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701">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701">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701">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626110" y="320993"/>
            <a:ext cx="5421313" cy="863600"/>
          </a:xfrm>
          <a:prstGeom prst="rect">
            <a:avLst/>
          </a:prstGeom>
          <a:noFill/>
          <a:ln w="9525">
            <a:noFill/>
          </a:ln>
        </p:spPr>
        <p:txBody>
          <a:bodyPr anchor="t"/>
          <a:lstStyle/>
          <a:p>
            <a:pPr algn="r" eaLnBrk="1" hangingPunct="1"/>
            <a:r>
              <a:rPr lang="zh-CN" altLang="en-US" dirty="0"/>
              <a:t>综述写作方法示例：分析</a:t>
            </a:r>
            <a:endParaRPr lang="zh-CN" altLang="en-US" dirty="0"/>
          </a:p>
        </p:txBody>
      </p:sp>
      <p:sp>
        <p:nvSpPr>
          <p:cNvPr id="30722" name="直接连接符 30722"/>
          <p:cNvSpPr/>
          <p:nvPr/>
        </p:nvSpPr>
        <p:spPr>
          <a:xfrm>
            <a:off x="4152900" y="5086350"/>
            <a:ext cx="3671888" cy="0"/>
          </a:xfrm>
          <a:prstGeom prst="line">
            <a:avLst/>
          </a:prstGeom>
          <a:ln w="19050" cap="flat" cmpd="sng">
            <a:solidFill>
              <a:srgbClr val="0000FF"/>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grpSp>
        <p:nvGrpSpPr>
          <p:cNvPr id="30723" name="组合 30723"/>
          <p:cNvGrpSpPr/>
          <p:nvPr/>
        </p:nvGrpSpPr>
        <p:grpSpPr>
          <a:xfrm>
            <a:off x="2268220" y="981075"/>
            <a:ext cx="6235700" cy="5514975"/>
            <a:chOff x="0" y="0"/>
            <a:chExt cx="9818" cy="8684"/>
          </a:xfrm>
        </p:grpSpPr>
        <p:pic>
          <p:nvPicPr>
            <p:cNvPr id="30724" name="图片 30724"/>
            <p:cNvPicPr>
              <a:picLocks noChangeAspect="1"/>
            </p:cNvPicPr>
            <p:nvPr/>
          </p:nvPicPr>
          <p:blipFill>
            <a:blip r:embed="rId1"/>
            <a:stretch>
              <a:fillRect/>
            </a:stretch>
          </p:blipFill>
          <p:spPr>
            <a:xfrm>
              <a:off x="0" y="0"/>
              <a:ext cx="9818" cy="8685"/>
            </a:xfrm>
            <a:prstGeom prst="rect">
              <a:avLst/>
            </a:prstGeom>
            <a:noFill/>
            <a:ln w="9525">
              <a:noFill/>
            </a:ln>
          </p:spPr>
        </p:pic>
        <p:grpSp>
          <p:nvGrpSpPr>
            <p:cNvPr id="30725" name="组合 30725"/>
            <p:cNvGrpSpPr/>
            <p:nvPr/>
          </p:nvGrpSpPr>
          <p:grpSpPr>
            <a:xfrm>
              <a:off x="1" y="4860"/>
              <a:ext cx="9510" cy="1944"/>
              <a:chOff x="0" y="0"/>
              <a:chExt cx="9510" cy="1944"/>
            </a:xfrm>
          </p:grpSpPr>
          <p:sp>
            <p:nvSpPr>
              <p:cNvPr id="30726" name="直接连接符 30726"/>
              <p:cNvSpPr/>
              <p:nvPr/>
            </p:nvSpPr>
            <p:spPr>
              <a:xfrm>
                <a:off x="112" y="1264"/>
                <a:ext cx="3062" cy="1"/>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0727" name="直接连接符 30727"/>
              <p:cNvSpPr/>
              <p:nvPr/>
            </p:nvSpPr>
            <p:spPr>
              <a:xfrm>
                <a:off x="0" y="1944"/>
                <a:ext cx="1701" cy="1"/>
              </a:xfrm>
              <a:prstGeom prst="line">
                <a:avLst/>
              </a:prstGeom>
              <a:ln w="19050" cap="flat" cmpd="sng">
                <a:solidFill>
                  <a:srgbClr val="0000FF"/>
                </a:solidFill>
                <a:prstDash val="solid"/>
                <a:round/>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0728" name="直接连接符 30728"/>
              <p:cNvSpPr/>
              <p:nvPr/>
            </p:nvSpPr>
            <p:spPr>
              <a:xfrm>
                <a:off x="923" y="0"/>
                <a:ext cx="8505" cy="1"/>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0729" name="直接连接符 30729"/>
              <p:cNvSpPr/>
              <p:nvPr/>
            </p:nvSpPr>
            <p:spPr>
              <a:xfrm>
                <a:off x="212" y="698"/>
                <a:ext cx="9299" cy="1"/>
              </a:xfrm>
              <a:prstGeom prst="line">
                <a:avLst/>
              </a:prstGeom>
              <a:ln w="1905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0730" name="直接连接符 30730"/>
              <p:cNvSpPr/>
              <p:nvPr/>
            </p:nvSpPr>
            <p:spPr>
              <a:xfrm>
                <a:off x="3531" y="1247"/>
                <a:ext cx="5784" cy="1"/>
              </a:xfrm>
              <a:prstGeom prst="line">
                <a:avLst/>
              </a:prstGeom>
              <a:ln w="19050" cap="flat" cmpd="sng">
                <a:solidFill>
                  <a:srgbClr val="0000FF"/>
                </a:solidFill>
                <a:prstDash val="solid"/>
                <a:round/>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grpSp>
      </p:gr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2" name="椭圆 1"/>
          <p:cNvSpPr/>
          <p:nvPr/>
        </p:nvSpPr>
        <p:spPr>
          <a:xfrm>
            <a:off x="2788285" y="1697990"/>
            <a:ext cx="677545" cy="370840"/>
          </a:xfrm>
          <a:prstGeom prst="ellipse">
            <a:avLst/>
          </a:prstGeom>
          <a:solidFill>
            <a:schemeClr val="bg1">
              <a:alpha val="5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310755" y="2481580"/>
            <a:ext cx="677545" cy="370840"/>
          </a:xfrm>
          <a:prstGeom prst="ellipse">
            <a:avLst/>
          </a:prstGeom>
          <a:solidFill>
            <a:schemeClr val="bg1">
              <a:alpha val="5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88285" y="3697605"/>
            <a:ext cx="2011045" cy="370840"/>
          </a:xfrm>
          <a:prstGeom prst="ellipse">
            <a:avLst/>
          </a:prstGeom>
          <a:solidFill>
            <a:schemeClr val="bg1">
              <a:alpha val="5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43095" y="4511040"/>
            <a:ext cx="1725930" cy="371475"/>
          </a:xfrm>
          <a:prstGeom prst="ellipse">
            <a:avLst/>
          </a:prstGeom>
          <a:solidFill>
            <a:schemeClr val="bg1">
              <a:alpha val="5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915988" y="439103"/>
            <a:ext cx="8229600" cy="792162"/>
          </a:xfrm>
          <a:prstGeom prst="rect">
            <a:avLst/>
          </a:prstGeom>
          <a:noFill/>
          <a:ln w="9525">
            <a:noFill/>
          </a:ln>
        </p:spPr>
        <p:txBody>
          <a:bodyPr anchor="t"/>
          <a:lstStyle/>
          <a:p>
            <a:pPr eaLnBrk="1" hangingPunct="1"/>
            <a:r>
              <a:rPr lang="zh-CN" altLang="en-US" dirty="0"/>
              <a:t>综述写作方法示例：分析（续）</a:t>
            </a:r>
            <a:endParaRPr lang="zh-CN" altLang="en-US" dirty="0"/>
          </a:p>
        </p:txBody>
      </p:sp>
      <p:pic>
        <p:nvPicPr>
          <p:cNvPr id="31746" name="图片 31746"/>
          <p:cNvPicPr>
            <a:picLocks noChangeAspect="1"/>
          </p:cNvPicPr>
          <p:nvPr/>
        </p:nvPicPr>
        <p:blipFill>
          <a:blip r:embed="rId1"/>
          <a:stretch>
            <a:fillRect/>
          </a:stretch>
        </p:blipFill>
        <p:spPr>
          <a:xfrm>
            <a:off x="2646680" y="1412875"/>
            <a:ext cx="6897688" cy="5110163"/>
          </a:xfrm>
          <a:prstGeom prst="rect">
            <a:avLst/>
          </a:prstGeom>
          <a:noFill/>
          <a:ln w="9525">
            <a:noFill/>
          </a:ln>
        </p:spPr>
      </p:pic>
      <p:sp>
        <p:nvSpPr>
          <p:cNvPr id="31747" name="直接连接符 30728"/>
          <p:cNvSpPr/>
          <p:nvPr/>
        </p:nvSpPr>
        <p:spPr>
          <a:xfrm>
            <a:off x="3890963" y="2778125"/>
            <a:ext cx="5402262" cy="0"/>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1748" name="直接连接符 30728"/>
          <p:cNvSpPr/>
          <p:nvPr/>
        </p:nvSpPr>
        <p:spPr>
          <a:xfrm>
            <a:off x="2855913" y="3276600"/>
            <a:ext cx="6553200" cy="9525"/>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1749" name="直接连接符 30728"/>
          <p:cNvSpPr/>
          <p:nvPr/>
        </p:nvSpPr>
        <p:spPr>
          <a:xfrm>
            <a:off x="2855913" y="3676650"/>
            <a:ext cx="4895850" cy="11113"/>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1750" name="直接连接符 30728"/>
          <p:cNvSpPr/>
          <p:nvPr/>
        </p:nvSpPr>
        <p:spPr>
          <a:xfrm>
            <a:off x="3309938" y="4152900"/>
            <a:ext cx="4894262" cy="11113"/>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1751" name="直接连接符 30728"/>
          <p:cNvSpPr/>
          <p:nvPr/>
        </p:nvSpPr>
        <p:spPr>
          <a:xfrm>
            <a:off x="4514850" y="4629150"/>
            <a:ext cx="4894263" cy="9525"/>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1752" name="直接连接符 30728"/>
          <p:cNvSpPr/>
          <p:nvPr/>
        </p:nvSpPr>
        <p:spPr>
          <a:xfrm>
            <a:off x="3890963" y="6415088"/>
            <a:ext cx="4895850" cy="11112"/>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a:xfrm>
            <a:off x="1041718" y="439103"/>
            <a:ext cx="8229600" cy="792162"/>
          </a:xfrm>
          <a:prstGeom prst="rect">
            <a:avLst/>
          </a:prstGeom>
          <a:noFill/>
          <a:ln w="9525">
            <a:noFill/>
          </a:ln>
        </p:spPr>
        <p:txBody>
          <a:bodyPr anchor="t"/>
          <a:lstStyle/>
          <a:p>
            <a:pPr eaLnBrk="1" hangingPunct="1"/>
            <a:r>
              <a:rPr lang="zh-CN" altLang="en-US" dirty="0"/>
              <a:t>综述写作方法示例：得出结论</a:t>
            </a:r>
            <a:endParaRPr lang="zh-CN" altLang="en-US" dirty="0"/>
          </a:p>
        </p:txBody>
      </p:sp>
      <p:pic>
        <p:nvPicPr>
          <p:cNvPr id="32770" name="图片 32770"/>
          <p:cNvPicPr>
            <a:picLocks noChangeAspect="1"/>
          </p:cNvPicPr>
          <p:nvPr/>
        </p:nvPicPr>
        <p:blipFill>
          <a:blip r:embed="rId1"/>
          <a:stretch>
            <a:fillRect/>
          </a:stretch>
        </p:blipFill>
        <p:spPr>
          <a:xfrm>
            <a:off x="2208213" y="1844675"/>
            <a:ext cx="7716837" cy="3600450"/>
          </a:xfrm>
          <a:prstGeom prst="rect">
            <a:avLst/>
          </a:prstGeom>
          <a:noFill/>
          <a:ln w="9525">
            <a:noFill/>
          </a:ln>
        </p:spPr>
      </p:pic>
      <p:sp>
        <p:nvSpPr>
          <p:cNvPr id="32771" name="直接连接符 30728"/>
          <p:cNvSpPr/>
          <p:nvPr/>
        </p:nvSpPr>
        <p:spPr>
          <a:xfrm>
            <a:off x="2982913" y="2441575"/>
            <a:ext cx="6734175" cy="9525"/>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2772" name="直接连接符 30728"/>
          <p:cNvSpPr/>
          <p:nvPr/>
        </p:nvSpPr>
        <p:spPr>
          <a:xfrm>
            <a:off x="2317750" y="2884488"/>
            <a:ext cx="7399338" cy="11112"/>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sp>
        <p:nvSpPr>
          <p:cNvPr id="32773" name="直接连接符 30728"/>
          <p:cNvSpPr/>
          <p:nvPr/>
        </p:nvSpPr>
        <p:spPr>
          <a:xfrm>
            <a:off x="5367338" y="3898900"/>
            <a:ext cx="4349750" cy="11113"/>
          </a:xfrm>
          <a:prstGeom prst="line">
            <a:avLst/>
          </a:prstGeom>
          <a:ln w="19050" cap="flat" cmpd="sng">
            <a:solidFill>
              <a:srgbClr val="FF0000"/>
            </a:solidFill>
            <a:prstDash val="solid"/>
            <a:miter/>
            <a:headEnd type="none" w="med" len="med"/>
            <a:tailEnd type="none" w="med" len="med"/>
          </a:ln>
        </p:spPr>
        <p:txBody>
          <a:bodyPr anchor="t"/>
          <a:lstStyle/>
          <a:p>
            <a:endParaRPr lang="zh-CN" altLang="en-US">
              <a:latin typeface="Times New Roman" panose="02020603050405020304" pitchFamily="18" charset="0"/>
              <a:ea typeface="隶书" panose="0201050906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zh-CN" altLang="en-US" dirty="0">
                <a:sym typeface="+mn-ea"/>
              </a:rPr>
              <a:t>学术论文与学术交流</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idx="4294967295"/>
          </p:nvPr>
        </p:nvSpPr>
        <p:spPr>
          <a:xfrm>
            <a:off x="2246068" y="1491517"/>
            <a:ext cx="5022239" cy="3940175"/>
          </a:xfrm>
          <a:prstGeom prst="rect">
            <a:avLst/>
          </a:prstGeom>
          <a:noFill/>
          <a:ln w="9525">
            <a:noFill/>
          </a:ln>
        </p:spPr>
        <p:txBody>
          <a:bodyPr anchor="t">
            <a:normAutofit fontScale="97500"/>
          </a:bodyPr>
          <a:lstStyle/>
          <a:p>
            <a:pPr>
              <a:lnSpc>
                <a:spcPct val="200000"/>
              </a:lnSpc>
              <a:buClr>
                <a:srgbClr val="FF0000"/>
              </a:buClr>
              <a:buFont typeface="Wingdings" panose="05000000000000000000" pitchFamily="2" charset="2"/>
              <a:buChar char="u"/>
            </a:pPr>
            <a:r>
              <a:rPr lang="zh-CN" altLang="en-US" dirty="0"/>
              <a:t>学术共同体</a:t>
            </a:r>
            <a:endParaRPr lang="en-US" altLang="zh-CN" dirty="0"/>
          </a:p>
          <a:p>
            <a:pPr>
              <a:lnSpc>
                <a:spcPct val="200000"/>
              </a:lnSpc>
              <a:buClr>
                <a:srgbClr val="FF0000"/>
              </a:buClr>
              <a:buFont typeface="Wingdings" panose="05000000000000000000" pitchFamily="2" charset="2"/>
              <a:buChar char="u"/>
            </a:pPr>
            <a:r>
              <a:rPr lang="zh-CN" altLang="en-US" dirty="0"/>
              <a:t>学术交流与对话</a:t>
            </a:r>
            <a:endParaRPr lang="en-US" altLang="zh-CN" dirty="0"/>
          </a:p>
          <a:p>
            <a:pPr>
              <a:lnSpc>
                <a:spcPct val="200000"/>
              </a:lnSpc>
              <a:buClr>
                <a:srgbClr val="FF0000"/>
              </a:buClr>
              <a:buFont typeface="Wingdings" panose="05000000000000000000" pitchFamily="2" charset="2"/>
              <a:buChar char="u"/>
            </a:pPr>
            <a:r>
              <a:rPr lang="zh-CN" altLang="en-US" dirty="0"/>
              <a:t>学术评价</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txBody>
            <a:bodyPr/>
            <a:lstStyle/>
            <a:p>
              <a:endParaRPr lang="zh-CN" altLang="en-US"/>
            </a:p>
          </p:txBody>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813118" y="356870"/>
            <a:ext cx="8229600" cy="792163"/>
          </a:xfrm>
          <a:prstGeom prst="rect">
            <a:avLst/>
          </a:prstGeom>
          <a:noFill/>
          <a:ln w="9525">
            <a:noFill/>
          </a:ln>
        </p:spPr>
        <p:txBody>
          <a:bodyPr anchor="t"/>
          <a:lstStyle/>
          <a:p>
            <a:pPr eaLnBrk="1" hangingPunct="1"/>
            <a:r>
              <a:rPr lang="zh-CN" altLang="en-US" dirty="0">
                <a:cs typeface="微软雅黑" panose="020B0503020204020204" charset="-122"/>
              </a:rPr>
              <a:t>研究方法的选择与运用</a:t>
            </a:r>
            <a:endParaRPr lang="zh-CN" altLang="en-US" dirty="0">
              <a:cs typeface="微软雅黑" panose="020B0503020204020204" charset="-122"/>
            </a:endParaRPr>
          </a:p>
        </p:txBody>
      </p:sp>
      <p:sp>
        <p:nvSpPr>
          <p:cNvPr id="27651" name="Rectangle 3"/>
          <p:cNvSpPr>
            <a:spLocks noGrp="1"/>
          </p:cNvSpPr>
          <p:nvPr>
            <p:ph type="body" idx="4294967295"/>
          </p:nvPr>
        </p:nvSpPr>
        <p:spPr>
          <a:xfrm>
            <a:off x="390769" y="1149033"/>
            <a:ext cx="11480800" cy="5131093"/>
          </a:xfrm>
          <a:prstGeom prst="rect">
            <a:avLst/>
          </a:prstGeom>
          <a:noFill/>
          <a:ln w="9525">
            <a:noFill/>
          </a:ln>
        </p:spPr>
        <p:txBody>
          <a:bodyPr anchor="t">
            <a:normAutofit/>
          </a:bodyPr>
          <a:lstStyle/>
          <a:p>
            <a:pPr marL="0" indent="0" hangingPunct="0">
              <a:lnSpc>
                <a:spcPct val="135000"/>
              </a:lnSpc>
              <a:spcBef>
                <a:spcPts val="0"/>
              </a:spcBef>
              <a:spcAft>
                <a:spcPts val="0"/>
              </a:spcAft>
              <a:buNone/>
            </a:pPr>
            <a:r>
              <a:rPr lang="zh-CN" altLang="zh-CN" sz="2800" b="1" dirty="0"/>
              <a:t>（</a:t>
            </a:r>
            <a:r>
              <a:rPr lang="en-US" altLang="zh-CN" sz="2800" b="1" dirty="0"/>
              <a:t>1</a:t>
            </a:r>
            <a:r>
              <a:rPr lang="zh-CN" altLang="zh-CN" sz="2800" b="1" dirty="0"/>
              <a:t>）研究方法分类。</a:t>
            </a:r>
            <a:r>
              <a:rPr lang="en-US" altLang="zh-CN" sz="2800" dirty="0"/>
              <a:t>3</a:t>
            </a:r>
            <a:r>
              <a:rPr lang="zh-CN" altLang="zh-CN" sz="2800" dirty="0"/>
              <a:t>个层次，即哲学方法论、一般方法、具体方法。</a:t>
            </a:r>
            <a:endParaRPr lang="en-US" altLang="zh-CN" sz="2800" dirty="0"/>
          </a:p>
          <a:p>
            <a:pPr marL="0" indent="0" hangingPunct="0">
              <a:lnSpc>
                <a:spcPct val="135000"/>
              </a:lnSpc>
              <a:spcBef>
                <a:spcPts val="0"/>
              </a:spcBef>
              <a:spcAft>
                <a:spcPts val="0"/>
              </a:spcAft>
              <a:buNone/>
            </a:pPr>
            <a:r>
              <a:rPr lang="zh-CN" altLang="zh-CN" sz="2800" b="1" dirty="0"/>
              <a:t>（</a:t>
            </a:r>
            <a:r>
              <a:rPr lang="en-US" altLang="zh-CN" sz="2800" b="1" dirty="0"/>
              <a:t>2</a:t>
            </a:r>
            <a:r>
              <a:rPr lang="zh-CN" altLang="zh-CN" sz="2800" b="1" dirty="0"/>
              <a:t>）研究方法的选择。</a:t>
            </a:r>
            <a:r>
              <a:rPr lang="zh-CN" altLang="zh-CN" sz="2800" dirty="0"/>
              <a:t>数据收集方法、数据分析方法、理论建构方法</a:t>
            </a:r>
            <a:r>
              <a:rPr lang="zh-CN" altLang="en-US" sz="2800" dirty="0"/>
              <a:t>。</a:t>
            </a:r>
            <a:endParaRPr lang="en-US" altLang="zh-CN" sz="2800" dirty="0"/>
          </a:p>
          <a:p>
            <a:pPr marL="0" indent="0" hangingPunct="0">
              <a:lnSpc>
                <a:spcPct val="135000"/>
              </a:lnSpc>
              <a:spcBef>
                <a:spcPts val="0"/>
              </a:spcBef>
              <a:spcAft>
                <a:spcPts val="0"/>
              </a:spcAft>
              <a:buNone/>
            </a:pPr>
            <a:r>
              <a:rPr lang="zh-CN" altLang="zh-CN" sz="2800" b="1" dirty="0"/>
              <a:t>①文献研究法</a:t>
            </a:r>
            <a:r>
              <a:rPr lang="en-US" altLang="zh-CN" sz="2800" b="1" dirty="0"/>
              <a:t> VS </a:t>
            </a:r>
            <a:r>
              <a:rPr lang="zh-CN" altLang="en-US" sz="2800" b="1" dirty="0"/>
              <a:t>内容分析法？</a:t>
            </a:r>
            <a:endParaRPr lang="en-US" altLang="zh-CN" sz="2800" b="1" dirty="0"/>
          </a:p>
          <a:p>
            <a:pPr marL="0" indent="0" hangingPunct="0">
              <a:lnSpc>
                <a:spcPct val="135000"/>
              </a:lnSpc>
              <a:spcBef>
                <a:spcPts val="0"/>
              </a:spcBef>
              <a:spcAft>
                <a:spcPts val="0"/>
              </a:spcAft>
              <a:buNone/>
            </a:pPr>
            <a:r>
              <a:rPr lang="zh-CN" altLang="zh-CN" sz="2800" b="1" dirty="0"/>
              <a:t>②访谈法</a:t>
            </a:r>
            <a:endParaRPr lang="en-US" altLang="zh-CN" sz="2800" b="1" dirty="0"/>
          </a:p>
          <a:p>
            <a:pPr marL="0" indent="0" hangingPunct="0">
              <a:lnSpc>
                <a:spcPct val="135000"/>
              </a:lnSpc>
              <a:spcBef>
                <a:spcPts val="0"/>
              </a:spcBef>
              <a:spcAft>
                <a:spcPts val="0"/>
              </a:spcAft>
              <a:buNone/>
            </a:pPr>
            <a:r>
              <a:rPr lang="zh-CN" altLang="zh-CN" sz="2800" b="1" dirty="0"/>
              <a:t>③实验法</a:t>
            </a:r>
            <a:endParaRPr lang="en-US" altLang="zh-CN" sz="2800" b="1" dirty="0"/>
          </a:p>
          <a:p>
            <a:pPr marL="0" indent="0" hangingPunct="0">
              <a:lnSpc>
                <a:spcPct val="135000"/>
              </a:lnSpc>
              <a:spcBef>
                <a:spcPts val="0"/>
              </a:spcBef>
              <a:spcAft>
                <a:spcPts val="0"/>
              </a:spcAft>
              <a:buNone/>
            </a:pPr>
            <a:r>
              <a:rPr lang="zh-CN" altLang="zh-CN" sz="2800" b="1" dirty="0"/>
              <a:t>④问卷调查法</a:t>
            </a:r>
            <a:endParaRPr lang="en-US" altLang="zh-CN" sz="2800" b="1" dirty="0"/>
          </a:p>
          <a:p>
            <a:pPr marL="0" indent="0" hangingPunct="0">
              <a:lnSpc>
                <a:spcPct val="135000"/>
              </a:lnSpc>
              <a:spcBef>
                <a:spcPts val="0"/>
              </a:spcBef>
              <a:spcAft>
                <a:spcPts val="0"/>
              </a:spcAft>
              <a:buNone/>
            </a:pPr>
            <a:r>
              <a:rPr lang="zh-CN" altLang="zh-CN" sz="2800" b="1" dirty="0"/>
              <a:t>⑤</a:t>
            </a:r>
            <a:r>
              <a:rPr lang="zh-CN" altLang="en-US" sz="2800" b="1" dirty="0"/>
              <a:t>建模法</a:t>
            </a:r>
            <a:endParaRPr lang="en-US" altLang="zh-CN" sz="2800" b="1" dirty="0"/>
          </a:p>
          <a:p>
            <a:pPr marL="0" indent="0" hangingPunct="0">
              <a:lnSpc>
                <a:spcPct val="135000"/>
              </a:lnSpc>
              <a:spcBef>
                <a:spcPts val="0"/>
              </a:spcBef>
              <a:spcAft>
                <a:spcPts val="0"/>
              </a:spcAft>
              <a:buNone/>
            </a:pPr>
            <a:r>
              <a:rPr lang="zh-CN" altLang="en-US" sz="2800" b="1" dirty="0"/>
              <a:t>⑥</a:t>
            </a:r>
            <a:r>
              <a:rPr lang="zh-CN" altLang="zh-CN" sz="2800" b="1" dirty="0"/>
              <a:t>统计分析法</a:t>
            </a:r>
            <a:endParaRPr lang="zh-CN" altLang="zh-CN" sz="2800"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14339" name="内容占位符 14338"/>
          <p:cNvSpPr/>
          <p:nvPr/>
        </p:nvSpPr>
        <p:spPr>
          <a:xfrm>
            <a:off x="2267585" y="327660"/>
            <a:ext cx="3683000" cy="6306185"/>
          </a:xfrm>
          <a:prstGeom prst="rect">
            <a:avLst/>
          </a:prstGeom>
          <a:noFill/>
          <a:ln>
            <a:noFill/>
          </a:ln>
        </p:spPr>
        <p:txBody>
          <a:bodyPr vert="horz" lIns="91440" tIns="45720" rIns="91440" bIns="45720" rtlCol="0" anchor="t">
            <a:noAutofit/>
          </a:bodyPr>
          <a:lstStyle>
            <a:lvl1pPr marL="228600" indent="-228600" algn="l" defTabSz="914400" rtl="0" eaLnBrk="1" fontAlgn="auto" latinLnBrk="0" hangingPunct="1">
              <a:lnSpc>
                <a:spcPct val="150000"/>
              </a:lnSpc>
              <a:spcBef>
                <a:spcPts val="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50000"/>
              </a:lnSpc>
              <a:spcBef>
                <a:spcPts val="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25000"/>
              </a:lnSpc>
              <a:spcBef>
                <a:spcPts val="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00000"/>
              </a:lnSpc>
              <a:spcBef>
                <a:spcPts val="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sz="2700" dirty="0"/>
              <a:t>1 绪论</a:t>
            </a:r>
            <a:endParaRPr lang="zh-CN" altLang="en-US" sz="2700" dirty="0"/>
          </a:p>
          <a:p>
            <a:pPr marL="0" indent="0">
              <a:lnSpc>
                <a:spcPct val="110000"/>
              </a:lnSpc>
              <a:buNone/>
            </a:pPr>
            <a:r>
              <a:rPr lang="zh-CN" altLang="en-US" sz="2700" dirty="0"/>
              <a:t>1.1 研究背景与意义</a:t>
            </a:r>
            <a:endParaRPr lang="zh-CN" altLang="en-US" sz="2700" dirty="0"/>
          </a:p>
          <a:p>
            <a:pPr marL="0" indent="0">
              <a:lnSpc>
                <a:spcPct val="110000"/>
              </a:lnSpc>
              <a:buNone/>
            </a:pPr>
            <a:r>
              <a:rPr lang="zh-CN" altLang="en-US" sz="2700" dirty="0"/>
              <a:t>1.2 国内外研究现状</a:t>
            </a:r>
            <a:endParaRPr lang="zh-CN" altLang="en-US" sz="2700" dirty="0"/>
          </a:p>
          <a:p>
            <a:pPr marL="0" indent="0" fontAlgn="base">
              <a:lnSpc>
                <a:spcPct val="127000"/>
              </a:lnSpc>
              <a:spcBef>
                <a:spcPts val="0"/>
              </a:spcBef>
              <a:spcAft>
                <a:spcPts val="0"/>
              </a:spcAft>
              <a:buNone/>
            </a:pPr>
            <a:r>
              <a:rPr lang="en-US" altLang="zh-CN" sz="2700" dirty="0">
                <a:sym typeface="+mn-ea"/>
              </a:rPr>
              <a:t>1.2.1 </a:t>
            </a:r>
            <a:r>
              <a:rPr lang="zh-CN" altLang="en-US" sz="2700" dirty="0">
                <a:sym typeface="+mn-ea"/>
              </a:rPr>
              <a:t>国外研究现状</a:t>
            </a:r>
            <a:endParaRPr lang="zh-CN" altLang="en-US" sz="2700" dirty="0">
              <a:sym typeface="+mn-ea"/>
            </a:endParaRPr>
          </a:p>
          <a:p>
            <a:pPr marL="0" indent="0" fontAlgn="base">
              <a:lnSpc>
                <a:spcPct val="127000"/>
              </a:lnSpc>
              <a:spcBef>
                <a:spcPts val="0"/>
              </a:spcBef>
              <a:spcAft>
                <a:spcPts val="0"/>
              </a:spcAft>
              <a:buNone/>
            </a:pPr>
            <a:r>
              <a:rPr lang="en-US" altLang="zh-CN" sz="2700" dirty="0">
                <a:sym typeface="+mn-ea"/>
              </a:rPr>
              <a:t>1.2.2 </a:t>
            </a:r>
            <a:r>
              <a:rPr lang="zh-CN" altLang="zh-CN" sz="2700" dirty="0">
                <a:sym typeface="+mn-ea"/>
              </a:rPr>
              <a:t>国内研究现状</a:t>
            </a:r>
            <a:endParaRPr lang="zh-CN" altLang="zh-CN" sz="2700" dirty="0">
              <a:sym typeface="+mn-ea"/>
            </a:endParaRPr>
          </a:p>
          <a:p>
            <a:pPr marL="0" indent="0" fontAlgn="base">
              <a:lnSpc>
                <a:spcPct val="127000"/>
              </a:lnSpc>
              <a:spcBef>
                <a:spcPts val="0"/>
              </a:spcBef>
              <a:spcAft>
                <a:spcPts val="0"/>
              </a:spcAft>
              <a:buNone/>
            </a:pPr>
            <a:r>
              <a:rPr lang="en-US" altLang="zh-CN" sz="2700" dirty="0">
                <a:sym typeface="+mn-ea"/>
              </a:rPr>
              <a:t>1.2.3 </a:t>
            </a:r>
            <a:r>
              <a:rPr lang="zh-CN" altLang="en-US" sz="2700" dirty="0">
                <a:sym typeface="+mn-ea"/>
              </a:rPr>
              <a:t>研究现状述评</a:t>
            </a:r>
            <a:endParaRPr lang="zh-CN" altLang="en-US" sz="2700" dirty="0"/>
          </a:p>
          <a:p>
            <a:pPr marL="0" indent="0">
              <a:lnSpc>
                <a:spcPct val="110000"/>
              </a:lnSpc>
              <a:buNone/>
            </a:pPr>
            <a:r>
              <a:rPr lang="zh-CN" altLang="en-US" sz="2700" dirty="0"/>
              <a:t>1.3 研究内容</a:t>
            </a:r>
            <a:endParaRPr lang="zh-CN" altLang="en-US" sz="2700" dirty="0"/>
          </a:p>
          <a:p>
            <a:pPr marL="0" indent="0">
              <a:lnSpc>
                <a:spcPct val="110000"/>
              </a:lnSpc>
              <a:buNone/>
            </a:pPr>
            <a:r>
              <a:rPr lang="zh-CN" altLang="en-US" sz="2700" dirty="0"/>
              <a:t>1.4 研究方法</a:t>
            </a:r>
            <a:endParaRPr lang="zh-CN" altLang="en-US" sz="2700" dirty="0"/>
          </a:p>
          <a:p>
            <a:pPr marL="0" indent="0">
              <a:lnSpc>
                <a:spcPct val="110000"/>
              </a:lnSpc>
              <a:buNone/>
            </a:pPr>
            <a:r>
              <a:rPr lang="zh-CN" altLang="en-US" sz="2700" dirty="0"/>
              <a:t>1.5主要创新点</a:t>
            </a:r>
            <a:endParaRPr lang="zh-CN" altLang="en-US" sz="2700" dirty="0"/>
          </a:p>
          <a:p>
            <a:pPr marL="0" indent="0">
              <a:lnSpc>
                <a:spcPct val="110000"/>
              </a:lnSpc>
              <a:buNone/>
            </a:pPr>
            <a:r>
              <a:rPr lang="zh-CN" altLang="en-US" sz="2700" dirty="0"/>
              <a:t>2 理论与方法基础</a:t>
            </a:r>
            <a:endParaRPr lang="zh-CN" altLang="en-US" sz="2700" dirty="0"/>
          </a:p>
          <a:p>
            <a:pPr marL="0" indent="0">
              <a:lnSpc>
                <a:spcPct val="110000"/>
              </a:lnSpc>
              <a:buNone/>
            </a:pPr>
            <a:r>
              <a:rPr lang="zh-CN" altLang="en-US" sz="2700" dirty="0"/>
              <a:t>2.1概念</a:t>
            </a:r>
            <a:endParaRPr lang="zh-CN" altLang="en-US" sz="2700" dirty="0"/>
          </a:p>
          <a:p>
            <a:pPr marL="0" indent="0">
              <a:lnSpc>
                <a:spcPct val="110000"/>
              </a:lnSpc>
              <a:buNone/>
            </a:pPr>
            <a:r>
              <a:rPr lang="zh-CN" altLang="en-US" sz="2700" dirty="0"/>
              <a:t>2.2原理</a:t>
            </a:r>
            <a:endParaRPr lang="zh-CN" altLang="en-US" sz="2700" dirty="0"/>
          </a:p>
        </p:txBody>
      </p:sp>
      <p:sp>
        <p:nvSpPr>
          <p:cNvPr id="14340" name="矩形 14339"/>
          <p:cNvSpPr/>
          <p:nvPr/>
        </p:nvSpPr>
        <p:spPr>
          <a:xfrm>
            <a:off x="6924675" y="327660"/>
            <a:ext cx="4820920" cy="6096635"/>
          </a:xfrm>
          <a:prstGeom prst="rect">
            <a:avLst/>
          </a:prstGeom>
          <a:noFill/>
          <a:ln w="9525">
            <a:noFill/>
          </a:ln>
        </p:spPr>
        <p:txBody>
          <a:bodyPr wrap="square" anchor="t"/>
          <a:lstStyle/>
          <a:p>
            <a:pPr marL="0" indent="0">
              <a:lnSpc>
                <a:spcPct val="110000"/>
              </a:lnSpc>
              <a:buNone/>
            </a:pPr>
            <a:r>
              <a:rPr lang="zh-CN" altLang="en-US" sz="2800" dirty="0">
                <a:latin typeface="微软雅黑" panose="020B0503020204020204" charset="-122"/>
                <a:ea typeface="微软雅黑" panose="020B0503020204020204" charset="-122"/>
                <a:cs typeface="微软雅黑" panose="020B0503020204020204" charset="-122"/>
                <a:sym typeface="+mn-ea"/>
              </a:rPr>
              <a:t>2.3方法</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lnSpc>
                <a:spcPct val="110000"/>
              </a:lnSpc>
              <a:buNone/>
            </a:pPr>
            <a:r>
              <a:rPr lang="zh-CN" altLang="en-US" sz="2800" dirty="0">
                <a:latin typeface="微软雅黑" panose="020B0503020204020204" charset="-122"/>
                <a:ea typeface="微软雅黑" panose="020B0503020204020204" charset="-122"/>
                <a:cs typeface="微软雅黑" panose="020B0503020204020204" charset="-122"/>
                <a:sym typeface="+mn-ea"/>
              </a:rPr>
              <a:t>2.4与本问题的结合</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3 对问题展开研究</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4 验证研究假设或初步结论</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4.1实验/调查......概述</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4.2结果讨论</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4.3小结</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5 总结与展望</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5.1主要工作与创新点</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5.2不足之处</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5.3下一步的工作</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参考文献</a:t>
            </a:r>
            <a:endParaRPr lang="zh-CN" altLang="en-US" sz="2800" dirty="0">
              <a:latin typeface="微软雅黑" panose="020B0503020204020204" charset="-122"/>
              <a:ea typeface="微软雅黑" panose="020B0503020204020204" charset="-122"/>
              <a:cs typeface="微软雅黑" panose="020B0503020204020204" charset="-122"/>
            </a:endParaRPr>
          </a:p>
          <a:p>
            <a:pPr eaLnBrk="0" hangingPunct="0">
              <a:lnSpc>
                <a:spcPct val="90000"/>
              </a:lnSpc>
              <a:spcBef>
                <a:spcPct val="20000"/>
              </a:spcBef>
            </a:pPr>
            <a:r>
              <a:rPr lang="zh-CN" altLang="en-US" sz="2800" dirty="0">
                <a:latin typeface="微软雅黑" panose="020B0503020204020204" charset="-122"/>
                <a:ea typeface="微软雅黑" panose="020B0503020204020204" charset="-122"/>
                <a:cs typeface="微软雅黑" panose="020B0503020204020204" charset="-122"/>
              </a:rPr>
              <a:t>附录（问卷、实验、代码等）</a:t>
            </a:r>
            <a:endParaRPr lang="zh-CN" altLang="en-US" sz="3200"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96225" y="544830"/>
            <a:ext cx="923330" cy="5768340"/>
          </a:xfrm>
          <a:prstGeom prst="rect">
            <a:avLst/>
          </a:prstGeom>
          <a:noFill/>
        </p:spPr>
        <p:txBody>
          <a:bodyPr vert="eaVert" wrap="square" rtlCol="0">
            <a:spAutoFit/>
          </a:bodyPr>
          <a:lstStyle/>
          <a:p>
            <a:r>
              <a:rPr lang="zh-CN" altLang="en-US" sz="4800" dirty="0">
                <a:latin typeface="微软雅黑" panose="020B0503020204020204" charset="-122"/>
                <a:ea typeface="微软雅黑" panose="020B0503020204020204" charset="-122"/>
              </a:rPr>
              <a:t>学位论文大纲的结构</a:t>
            </a:r>
            <a:endParaRPr lang="zh-CN" altLang="en-US" sz="4800" dirty="0">
              <a:latin typeface="微软雅黑" panose="020B0503020204020204" charset="-122"/>
              <a:ea typeface="微软雅黑" panose="020B050302020402020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340">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340">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4340">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4340">
                                            <p:txEl>
                                              <p:pRg st="11" end="1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434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0375" y="330835"/>
            <a:ext cx="1107996" cy="646331"/>
          </a:xfrm>
          <a:prstGeom prst="rect">
            <a:avLst/>
          </a:prstGeom>
          <a:noFill/>
        </p:spPr>
        <p:txBody>
          <a:bodyPr wrap="none" rtlCol="0">
            <a:spAutoFit/>
          </a:bodyPr>
          <a:lstStyle/>
          <a:p>
            <a:pPr algn="l"/>
            <a:r>
              <a:rPr lang="zh-CN" altLang="en-US" sz="3600" dirty="0">
                <a:solidFill>
                  <a:schemeClr val="tx1">
                    <a:lumMod val="85000"/>
                    <a:lumOff val="15000"/>
                  </a:schemeClr>
                </a:solidFill>
                <a:latin typeface="微软雅黑" panose="020B0503020204020204" charset="-122"/>
                <a:ea typeface="微软雅黑" panose="020B0503020204020204" charset="-122"/>
              </a:rPr>
              <a:t>小结</a:t>
            </a:r>
            <a:endParaRPr lang="zh-CN" altLang="en-US" sz="3600" dirty="0">
              <a:solidFill>
                <a:schemeClr val="tx1">
                  <a:lumMod val="85000"/>
                  <a:lumOff val="15000"/>
                </a:schemeClr>
              </a:solidFill>
              <a:latin typeface="微软雅黑" panose="020B0503020204020204" charset="-122"/>
              <a:ea typeface="微软雅黑" panose="020B0503020204020204" charset="-122"/>
            </a:endParaRPr>
          </a:p>
        </p:txBody>
      </p:sp>
      <p:sp>
        <p:nvSpPr>
          <p:cNvPr id="9" name="文本框 8"/>
          <p:cNvSpPr txBox="1"/>
          <p:nvPr/>
        </p:nvSpPr>
        <p:spPr>
          <a:xfrm>
            <a:off x="838200" y="1553475"/>
            <a:ext cx="5362048" cy="3409203"/>
          </a:xfrm>
          <a:prstGeom prst="rect">
            <a:avLst/>
          </a:prstGeom>
          <a:noFill/>
        </p:spPr>
        <p:txBody>
          <a:bodyPr wrap="square" rtlCol="0">
            <a:spAutoFit/>
          </a:bodyPr>
          <a:lstStyle/>
          <a:p>
            <a:pPr marL="514350" indent="-514350" algn="just">
              <a:lnSpc>
                <a:spcPct val="200000"/>
              </a:lnSpc>
              <a:buClr>
                <a:srgbClr val="000000"/>
              </a:buClr>
              <a:buFont typeface="+mj-lt"/>
              <a:buAutoNum type="arabicPeriod"/>
            </a:pPr>
            <a:r>
              <a:rPr lang="zh-CN" altLang="en-US" sz="2800" dirty="0">
                <a:latin typeface="Times New Roman" panose="02020603050405020304" pitchFamily="18" charset="0"/>
                <a:ea typeface="微软雅黑" panose="020B0503020204020204" charset="-122"/>
              </a:rPr>
              <a:t>开题报告的内容与逻辑</a:t>
            </a:r>
            <a:endParaRPr lang="en-US" altLang="zh-CN" sz="2800" dirty="0">
              <a:latin typeface="Times New Roman" panose="02020603050405020304" pitchFamily="18" charset="0"/>
              <a:ea typeface="微软雅黑" panose="020B0503020204020204" charset="-122"/>
            </a:endParaRPr>
          </a:p>
          <a:p>
            <a:pPr marL="514350" indent="-514350" algn="just">
              <a:lnSpc>
                <a:spcPct val="200000"/>
              </a:lnSpc>
              <a:buClr>
                <a:srgbClr val="000000"/>
              </a:buClr>
              <a:buFont typeface="+mj-lt"/>
              <a:buAutoNum type="arabicPeriod"/>
            </a:pPr>
            <a:r>
              <a:rPr lang="zh-CN" altLang="en-US" sz="2800" dirty="0">
                <a:solidFill>
                  <a:schemeClr val="tx1"/>
                </a:solidFill>
                <a:latin typeface="Times New Roman" panose="02020603050405020304" pitchFamily="18" charset="0"/>
                <a:ea typeface="微软雅黑" panose="020B0503020204020204" charset="-122"/>
              </a:rPr>
              <a:t>综述的写作方法</a:t>
            </a:r>
            <a:endParaRPr lang="en-US" altLang="zh-CN" sz="2800" dirty="0">
              <a:solidFill>
                <a:schemeClr val="tx1"/>
              </a:solidFill>
              <a:latin typeface="Times New Roman" panose="02020603050405020304" pitchFamily="18" charset="0"/>
              <a:ea typeface="微软雅黑" panose="020B0503020204020204" charset="-122"/>
            </a:endParaRPr>
          </a:p>
          <a:p>
            <a:pPr marL="514350" indent="-514350" algn="just">
              <a:lnSpc>
                <a:spcPct val="200000"/>
              </a:lnSpc>
              <a:buClr>
                <a:srgbClr val="000000"/>
              </a:buClr>
              <a:buFont typeface="+mj-lt"/>
              <a:buAutoNum type="arabicPeriod"/>
            </a:pPr>
            <a:r>
              <a:rPr lang="zh-CN" altLang="en-US" sz="2800" dirty="0">
                <a:latin typeface="Times New Roman" panose="02020603050405020304" pitchFamily="18" charset="0"/>
                <a:ea typeface="微软雅黑" panose="020B0503020204020204" charset="-122"/>
              </a:rPr>
              <a:t>研究方法的选择与运用</a:t>
            </a:r>
            <a:endParaRPr lang="en-US" altLang="zh-CN" sz="2800" dirty="0">
              <a:solidFill>
                <a:schemeClr val="tx1"/>
              </a:solidFill>
              <a:latin typeface="Times New Roman" panose="02020603050405020304" pitchFamily="18" charset="0"/>
              <a:ea typeface="微软雅黑" panose="020B0503020204020204" charset="-122"/>
            </a:endParaRPr>
          </a:p>
          <a:p>
            <a:pPr marL="514350" indent="-514350" algn="just">
              <a:lnSpc>
                <a:spcPct val="200000"/>
              </a:lnSpc>
              <a:buClr>
                <a:srgbClr val="000000"/>
              </a:buClr>
              <a:buFont typeface="+mj-lt"/>
              <a:buAutoNum type="arabicPeriod"/>
            </a:pPr>
            <a:r>
              <a:rPr lang="zh-CN" altLang="en-US" sz="2800" dirty="0">
                <a:solidFill>
                  <a:schemeClr val="tx1"/>
                </a:solidFill>
                <a:latin typeface="Times New Roman" panose="02020603050405020304" pitchFamily="18" charset="0"/>
                <a:ea typeface="微软雅黑" panose="020B0503020204020204" charset="-122"/>
              </a:rPr>
              <a:t>学位论文大纲的结构</a:t>
            </a:r>
            <a:endParaRPr lang="en-US" altLang="zh-CN" sz="2800" dirty="0">
              <a:solidFill>
                <a:schemeClr val="tx1"/>
              </a:solidFill>
              <a:latin typeface="Times New Roman" panose="02020603050405020304" pitchFamily="18" charset="0"/>
              <a:ea typeface="微软雅黑" panose="020B0503020204020204" charset="-122"/>
            </a:endParaRPr>
          </a:p>
        </p:txBody>
      </p:sp>
      <p:grpSp>
        <p:nvGrpSpPr>
          <p:cNvPr id="11" name="组合 10"/>
          <p:cNvGrpSpPr/>
          <p:nvPr/>
        </p:nvGrpSpPr>
        <p:grpSpPr>
          <a:xfrm>
            <a:off x="-15240" y="6729095"/>
            <a:ext cx="12239625" cy="143510"/>
            <a:chOff x="0" y="8773"/>
            <a:chExt cx="14400" cy="226"/>
          </a:xfrm>
        </p:grpSpPr>
        <p:sp>
          <p:nvSpPr>
            <p:cNvPr id="17414" name="矩形 6"/>
            <p:cNvSpPr/>
            <p:nvPr/>
          </p:nvSpPr>
          <p:spPr>
            <a:xfrm>
              <a:off x="0" y="8773"/>
              <a:ext cx="3570" cy="227"/>
            </a:xfrm>
            <a:prstGeom prst="rect">
              <a:avLst/>
            </a:prstGeom>
            <a:solidFill>
              <a:srgbClr val="F49022"/>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5" name="矩形 7"/>
            <p:cNvSpPr/>
            <p:nvPr/>
          </p:nvSpPr>
          <p:spPr>
            <a:xfrm>
              <a:off x="3570" y="8773"/>
              <a:ext cx="3630" cy="227"/>
            </a:xfrm>
            <a:prstGeom prst="rect">
              <a:avLst/>
            </a:prstGeom>
            <a:solidFill>
              <a:srgbClr val="EE3636"/>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6" name="矩形 8"/>
            <p:cNvSpPr/>
            <p:nvPr/>
          </p:nvSpPr>
          <p:spPr>
            <a:xfrm>
              <a:off x="7200" y="8773"/>
              <a:ext cx="3570" cy="227"/>
            </a:xfrm>
            <a:prstGeom prst="rect">
              <a:avLst/>
            </a:prstGeom>
            <a:solidFill>
              <a:srgbClr val="53C3B0"/>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矩形 9"/>
            <p:cNvSpPr/>
            <p:nvPr/>
          </p:nvSpPr>
          <p:spPr>
            <a:xfrm>
              <a:off x="10770" y="8773"/>
              <a:ext cx="3630" cy="227"/>
            </a:xfrm>
            <a:prstGeom prst="rect">
              <a:avLst/>
            </a:prstGeom>
            <a:solidFill>
              <a:srgbClr val="317FB7"/>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 name="矩形 3"/>
          <p:cNvSpPr/>
          <p:nvPr/>
        </p:nvSpPr>
        <p:spPr>
          <a:xfrm>
            <a:off x="-15240" y="220981"/>
            <a:ext cx="215266" cy="864870"/>
          </a:xfrm>
          <a:prstGeom prst="rect">
            <a:avLst/>
          </a:prstGeom>
          <a:solidFill>
            <a:srgbClr val="FF6600"/>
          </a:solidFill>
          <a:ln w="25400">
            <a:noFill/>
          </a:ln>
        </p:spPr>
        <p:txBody>
          <a:bodyPr anchor="ctr"/>
          <a:lstStyle/>
          <a:p>
            <a:pPr lvl="0" algn="ctr" eaLnBrk="1" hangingPunct="1">
              <a:buNone/>
            </a:pPr>
            <a:endParaRPr lang="zh-CN" altLang="zh-CN" sz="216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日期占位符 1"/>
          <p:cNvSpPr>
            <a:spLocks noGrp="1"/>
          </p:cNvSpPr>
          <p:nvPr>
            <p:ph type="dt" sz="half" idx="10"/>
          </p:nvPr>
        </p:nvSpPr>
        <p:spPr/>
        <p:txBody>
          <a:body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fld id="{A369559B-881C-4F8E-B1FA-77195C32B1F6}" type="datetime1">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zh-CN" altLang="en-US" sz="1800" b="0" i="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fontAlgn="base">
              <a:buChar char="•"/>
            </a:pPr>
            <a:fld id="{9A0DB2DC-4C9A-4742-B13C-FB6460FD3503}" type="slidenum">
              <a:rPr lang="zh-CN" altLang="en-US" noProof="1" dirty="0">
                <a:latin typeface="Calibri" panose="020F0502020204030204" charset="0"/>
                <a:ea typeface="宋体" panose="02010600030101010101" pitchFamily="2" charset="-122"/>
                <a:cs typeface="+mn-ea"/>
              </a:rPr>
            </a:fld>
            <a:endParaRPr lang="zh-CN" altLang="en-US" noProof="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801688" y="439420"/>
            <a:ext cx="8803420" cy="863600"/>
          </a:xfrm>
          <a:prstGeom prst="rect">
            <a:avLst/>
          </a:prstGeom>
          <a:noFill/>
          <a:ln w="9525">
            <a:noFill/>
          </a:ln>
        </p:spPr>
        <p:txBody>
          <a:bodyPr anchor="t"/>
          <a:lstStyle/>
          <a:p>
            <a:pPr eaLnBrk="1" hangingPunct="1"/>
            <a:r>
              <a:rPr lang="zh-CN" altLang="en-US" dirty="0">
                <a:cs typeface="微软雅黑" panose="020B0503020204020204" charset="-122"/>
              </a:rPr>
              <a:t>十大组成要素的写作规范：（</a:t>
            </a:r>
            <a:r>
              <a:rPr lang="en-US" altLang="zh-CN" dirty="0">
                <a:cs typeface="微软雅黑" panose="020B0503020204020204" charset="-122"/>
              </a:rPr>
              <a:t>1</a:t>
            </a:r>
            <a:r>
              <a:rPr lang="zh-CN" altLang="en-US" dirty="0">
                <a:cs typeface="微软雅黑" panose="020B0503020204020204" charset="-122"/>
              </a:rPr>
              <a:t>）前置部分</a:t>
            </a:r>
            <a:endParaRPr lang="zh-CN" altLang="en-US" dirty="0">
              <a:cs typeface="微软雅黑" panose="020B0503020204020204" charset="-122"/>
            </a:endParaRPr>
          </a:p>
        </p:txBody>
      </p:sp>
      <p:sp>
        <p:nvSpPr>
          <p:cNvPr id="16387" name="Rectangle 3"/>
          <p:cNvSpPr>
            <a:spLocks noGrp="1"/>
          </p:cNvSpPr>
          <p:nvPr>
            <p:ph type="body"/>
          </p:nvPr>
        </p:nvSpPr>
        <p:spPr>
          <a:xfrm>
            <a:off x="598247" y="1394460"/>
            <a:ext cx="11070122" cy="4781550"/>
          </a:xfrm>
          <a:prstGeom prst="rect">
            <a:avLst/>
          </a:prstGeom>
          <a:noFill/>
          <a:ln w="9525">
            <a:noFill/>
          </a:ln>
        </p:spPr>
        <p:txBody>
          <a:bodyPr anchor="t">
            <a:normAutofit/>
          </a:bodyPr>
          <a:lstStyle/>
          <a:p>
            <a:pPr eaLnBrk="1" hangingPunct="1">
              <a:lnSpc>
                <a:spcPct val="165000"/>
              </a:lnSpc>
              <a:buNone/>
            </a:pPr>
            <a:r>
              <a:rPr lang="en-US" altLang="zh-CN" dirty="0"/>
              <a:t>①</a:t>
            </a:r>
            <a:r>
              <a:rPr lang="zh-CN" altLang="en-US" dirty="0"/>
              <a:t>题名（</a:t>
            </a:r>
            <a:r>
              <a:rPr lang="en-US" altLang="zh-CN" dirty="0"/>
              <a:t>Title</a:t>
            </a:r>
            <a:r>
              <a:rPr lang="zh-CN" altLang="en-US" dirty="0"/>
              <a:t>）：不多于</a:t>
            </a:r>
            <a:r>
              <a:rPr lang="en-US" altLang="zh-CN" dirty="0"/>
              <a:t>20</a:t>
            </a:r>
            <a:r>
              <a:rPr lang="zh-CN" altLang="en-US" dirty="0"/>
              <a:t>个汉字，体现核心内容。</a:t>
            </a:r>
            <a:endParaRPr lang="zh-CN" altLang="en-US" dirty="0"/>
          </a:p>
          <a:p>
            <a:pPr eaLnBrk="1" hangingPunct="1">
              <a:lnSpc>
                <a:spcPct val="165000"/>
              </a:lnSpc>
              <a:buNone/>
            </a:pPr>
            <a:r>
              <a:rPr lang="zh-CN" altLang="en-US" dirty="0"/>
              <a:t>②著者（</a:t>
            </a:r>
            <a:r>
              <a:rPr lang="en-US" altLang="zh-CN" dirty="0"/>
              <a:t>Author</a:t>
            </a:r>
            <a:r>
              <a:rPr lang="zh-CN" altLang="en-US" dirty="0"/>
              <a:t>）：第一作者、通讯作者、其他作者</a:t>
            </a:r>
            <a:endParaRPr lang="zh-CN" altLang="en-US" dirty="0"/>
          </a:p>
          <a:p>
            <a:pPr eaLnBrk="1" hangingPunct="1">
              <a:lnSpc>
                <a:spcPct val="165000"/>
              </a:lnSpc>
              <a:buNone/>
            </a:pPr>
            <a:r>
              <a:rPr lang="zh-CN" altLang="en-US" dirty="0"/>
              <a:t>③摘要（</a:t>
            </a:r>
            <a:r>
              <a:rPr lang="en-US" altLang="zh-CN" dirty="0"/>
              <a:t>Abstracts</a:t>
            </a:r>
            <a:r>
              <a:rPr lang="zh-CN" altLang="en-US" dirty="0"/>
              <a:t>）与关键词（</a:t>
            </a:r>
            <a:r>
              <a:rPr lang="en-US" altLang="zh-CN" dirty="0"/>
              <a:t>Keywords</a:t>
            </a:r>
            <a:r>
              <a:rPr lang="zh-CN" altLang="en-US" dirty="0"/>
              <a:t>）</a:t>
            </a:r>
            <a:endParaRPr lang="zh-CN" altLang="en-US" dirty="0"/>
          </a:p>
          <a:p>
            <a:pPr>
              <a:lnSpc>
                <a:spcPct val="165000"/>
              </a:lnSpc>
              <a:buNone/>
            </a:pPr>
            <a:r>
              <a:rPr lang="zh-CN" altLang="en-US" dirty="0"/>
              <a:t>④专业分类代码（</a:t>
            </a:r>
            <a:r>
              <a:rPr lang="en-US" altLang="zh-CN" dirty="0"/>
              <a:t>Classification Number</a:t>
            </a:r>
            <a:r>
              <a:rPr lang="zh-CN" altLang="en-US" dirty="0"/>
              <a:t>）：中图法或其他</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1030922" y="407670"/>
            <a:ext cx="8652339" cy="690563"/>
          </a:xfrm>
          <a:prstGeom prst="rect">
            <a:avLst/>
          </a:prstGeom>
          <a:noFill/>
          <a:ln w="9525">
            <a:noFill/>
          </a:ln>
        </p:spPr>
        <p:txBody>
          <a:bodyPr anchor="t"/>
          <a:lstStyle/>
          <a:p>
            <a:pPr eaLnBrk="1" hangingPunct="1"/>
            <a:r>
              <a:rPr lang="zh-CN" altLang="en-US" dirty="0"/>
              <a:t>结构化摘要：正文写作完成之后再写摘要</a:t>
            </a:r>
            <a:endParaRPr lang="zh-CN" altLang="en-US" dirty="0"/>
          </a:p>
        </p:txBody>
      </p:sp>
      <p:sp>
        <p:nvSpPr>
          <p:cNvPr id="17411" name="Rectangle 3"/>
          <p:cNvSpPr>
            <a:spLocks noGrp="1"/>
          </p:cNvSpPr>
          <p:nvPr>
            <p:ph type="body"/>
          </p:nvPr>
        </p:nvSpPr>
        <p:spPr>
          <a:xfrm>
            <a:off x="654685" y="1174115"/>
            <a:ext cx="10824845" cy="5327650"/>
          </a:xfrm>
          <a:prstGeom prst="rect">
            <a:avLst/>
          </a:prstGeom>
          <a:noFill/>
          <a:ln w="9525" cap="flat" cmpd="sng" algn="ctr">
            <a:noFill/>
            <a:prstDash val="solid"/>
            <a:miter/>
          </a:ln>
        </p:spPr>
        <p:txBody>
          <a:bodyPr>
            <a:normAutofit/>
          </a:bodyPr>
          <a:lstStyle/>
          <a:p>
            <a:pPr marL="609600" lvl="0" indent="-342900" eaLnBrk="1" fontAlgn="base" hangingPunct="1">
              <a:lnSpc>
                <a:spcPct val="130000"/>
              </a:lnSpc>
              <a:buClr>
                <a:srgbClr val="FF0000"/>
              </a:buClr>
              <a:buFont typeface="Wingdings" panose="05000000000000000000" pitchFamily="2" charset="2"/>
              <a:buChar char="u"/>
            </a:pPr>
            <a:r>
              <a:rPr lang="zh-CN" altLang="en-US" sz="2800" strike="noStrike" noProof="1"/>
              <a:t>摘要：</a:t>
            </a:r>
            <a:r>
              <a:rPr lang="zh-CN" altLang="en-US" sz="2800" strike="noStrike" noProof="1">
                <a:solidFill>
                  <a:srgbClr val="FF0000"/>
                </a:solidFill>
              </a:rPr>
              <a:t>[目的/意义]</a:t>
            </a:r>
            <a:r>
              <a:rPr lang="zh-CN" altLang="en-US" sz="2800" strike="noStrike" noProof="1"/>
              <a:t> ⅩⅩⅩⅩⅩⅩⅩ。(简明扼要的说明文章的研究目的和解决的问题，以及文章的写作背景及意义等)</a:t>
            </a:r>
            <a:r>
              <a:rPr lang="zh-CN" altLang="en-US" sz="2800" strike="noStrike" noProof="1">
                <a:solidFill>
                  <a:srgbClr val="FF0000"/>
                </a:solidFill>
              </a:rPr>
              <a:t>[研究设计/方法] </a:t>
            </a:r>
            <a:r>
              <a:rPr lang="zh-CN" altLang="en-US" sz="2800" strike="noStrike" noProof="1"/>
              <a:t>ⅩⅩⅩⅩⅩⅩⅩ。(说明为解决问题或实现目标而使用的研究方法、进行的研究过程等，包括主要的方法、工具以及所需的条件等)</a:t>
            </a:r>
            <a:r>
              <a:rPr lang="zh-CN" altLang="en-US" sz="2800" strike="noStrike" noProof="1">
                <a:solidFill>
                  <a:srgbClr val="FF0000"/>
                </a:solidFill>
              </a:rPr>
              <a:t>[结论/发现]</a:t>
            </a:r>
            <a:r>
              <a:rPr lang="zh-CN" altLang="en-US" sz="2800" strike="noStrike" noProof="1"/>
              <a:t> ⅩⅩⅩⅩⅩⅩⅩ。(说明通过调查和研究分析得出的客观结果、数据、事实，并阐述根据研究结果推理得出的结论，包括分析和评价研究结果的具体效果、价值与意义等)</a:t>
            </a:r>
            <a:r>
              <a:rPr lang="zh-CN" altLang="en-US" sz="2800" strike="noStrike" noProof="1">
                <a:solidFill>
                  <a:srgbClr val="FF0000"/>
                </a:solidFill>
              </a:rPr>
              <a:t>[创新/价值] </a:t>
            </a:r>
            <a:r>
              <a:rPr lang="zh-CN" altLang="en-US" sz="2800" strike="noStrike" noProof="1"/>
              <a:t>ⅩⅩⅩⅩⅩⅩⅩ。(说明文章的原创性，或者是与其他研究的不同之处，例如新方法、新思路等)。</a:t>
            </a:r>
            <a:endParaRPr lang="zh-CN" altLang="en-US" sz="2800" strike="noStrike" noProof="1"/>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1030923" y="407670"/>
            <a:ext cx="8229600" cy="690563"/>
          </a:xfrm>
          <a:prstGeom prst="rect">
            <a:avLst/>
          </a:prstGeom>
          <a:noFill/>
          <a:ln w="9525">
            <a:noFill/>
          </a:ln>
        </p:spPr>
        <p:txBody>
          <a:bodyPr anchor="t"/>
          <a:lstStyle/>
          <a:p>
            <a:pPr eaLnBrk="1" hangingPunct="1"/>
            <a:r>
              <a:rPr lang="zh-CN" altLang="en-US" dirty="0"/>
              <a:t>结构化摘要：示例</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pic>
        <p:nvPicPr>
          <p:cNvPr id="3" name="图片 2"/>
          <p:cNvPicPr>
            <a:picLocks noChangeAspect="1"/>
          </p:cNvPicPr>
          <p:nvPr/>
        </p:nvPicPr>
        <p:blipFill>
          <a:blip r:embed="rId1"/>
          <a:stretch>
            <a:fillRect/>
          </a:stretch>
        </p:blipFill>
        <p:spPr>
          <a:xfrm>
            <a:off x="317500" y="1234830"/>
            <a:ext cx="11452469" cy="501747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790258" y="439420"/>
            <a:ext cx="8229600" cy="706438"/>
          </a:xfrm>
          <a:prstGeom prst="rect">
            <a:avLst/>
          </a:prstGeom>
          <a:noFill/>
          <a:ln w="9525">
            <a:noFill/>
          </a:ln>
        </p:spPr>
        <p:txBody>
          <a:bodyPr anchor="t"/>
          <a:lstStyle/>
          <a:p>
            <a:pPr eaLnBrk="1" hangingPunct="1"/>
            <a:r>
              <a:rPr lang="zh-CN" altLang="en-US" dirty="0">
                <a:cs typeface="微软雅黑" panose="020B0503020204020204" charset="-122"/>
              </a:rPr>
              <a:t>关键词（</a:t>
            </a:r>
            <a:r>
              <a:rPr lang="en-US" altLang="zh-CN" dirty="0">
                <a:cs typeface="微软雅黑" panose="020B0503020204020204" charset="-122"/>
              </a:rPr>
              <a:t>Keywords</a:t>
            </a:r>
            <a:r>
              <a:rPr lang="zh-CN" altLang="en-US" dirty="0">
                <a:cs typeface="微软雅黑" panose="020B0503020204020204" charset="-122"/>
              </a:rPr>
              <a:t>）</a:t>
            </a:r>
            <a:endParaRPr lang="zh-CN" altLang="en-US" dirty="0">
              <a:cs typeface="微软雅黑" panose="020B0503020204020204" charset="-122"/>
            </a:endParaRPr>
          </a:p>
        </p:txBody>
      </p:sp>
      <p:sp>
        <p:nvSpPr>
          <p:cNvPr id="20483" name="Rectangle 3"/>
          <p:cNvSpPr>
            <a:spLocks noGrp="1"/>
          </p:cNvSpPr>
          <p:nvPr>
            <p:ph type="body"/>
          </p:nvPr>
        </p:nvSpPr>
        <p:spPr>
          <a:xfrm>
            <a:off x="1362710" y="1442720"/>
            <a:ext cx="9820910" cy="4595495"/>
          </a:xfrm>
          <a:prstGeom prst="rect">
            <a:avLst/>
          </a:prstGeom>
          <a:noFill/>
          <a:ln w="9525">
            <a:noFill/>
          </a:ln>
        </p:spPr>
        <p:txBody>
          <a:bodyPr anchor="t"/>
          <a:lstStyle/>
          <a:p>
            <a:pPr marL="609600" indent="-609600" eaLnBrk="1" hangingPunct="1">
              <a:lnSpc>
                <a:spcPct val="200000"/>
              </a:lnSpc>
              <a:buClr>
                <a:srgbClr val="FF0000"/>
              </a:buClr>
              <a:buFont typeface="Wingdings" panose="05000000000000000000" pitchFamily="2" charset="2"/>
              <a:buChar char="Ø"/>
            </a:pPr>
            <a:r>
              <a:rPr lang="zh-CN" altLang="en-US" dirty="0">
                <a:latin typeface="宋体" panose="02010600030101010101" pitchFamily="2" charset="-122"/>
              </a:rPr>
              <a:t>学术论文一般要提取</a:t>
            </a:r>
            <a:r>
              <a:rPr lang="en-US" altLang="zh-CN" dirty="0">
                <a:latin typeface="宋体" panose="02010600030101010101" pitchFamily="2" charset="-122"/>
              </a:rPr>
              <a:t>3-8</a:t>
            </a:r>
            <a:r>
              <a:rPr lang="zh-CN" altLang="en-US" dirty="0">
                <a:latin typeface="宋体" panose="02010600030101010101" pitchFamily="2" charset="-122"/>
              </a:rPr>
              <a:t>个关键词</a:t>
            </a:r>
            <a:endParaRPr lang="zh-CN" altLang="en-US" dirty="0">
              <a:latin typeface="宋体" panose="02010600030101010101" pitchFamily="2" charset="-122"/>
            </a:endParaRPr>
          </a:p>
          <a:p>
            <a:pPr marL="609600" indent="-609600" eaLnBrk="1" hangingPunct="1">
              <a:lnSpc>
                <a:spcPct val="200000"/>
              </a:lnSpc>
              <a:buClr>
                <a:srgbClr val="FF0000"/>
              </a:buClr>
              <a:buFont typeface="Wingdings" panose="05000000000000000000" pitchFamily="2" charset="2"/>
              <a:buChar char="Ø"/>
            </a:pPr>
            <a:r>
              <a:rPr lang="zh-CN" altLang="en-US" dirty="0">
                <a:latin typeface="宋体" panose="02010600030101010101" pitchFamily="2" charset="-122"/>
              </a:rPr>
              <a:t>关键词一般是从论文题名、摘要、正文中选取出来的、能反映论文主题的</a:t>
            </a:r>
            <a:r>
              <a:rPr lang="zh-CN" altLang="en-US" dirty="0">
                <a:solidFill>
                  <a:srgbClr val="FF0000"/>
                </a:solidFill>
                <a:latin typeface="宋体" panose="02010600030101010101" pitchFamily="2" charset="-122"/>
              </a:rPr>
              <a:t>有实质意义的词或词组</a:t>
            </a:r>
            <a:r>
              <a:rPr lang="zh-CN" altLang="en-US" dirty="0">
                <a:latin typeface="宋体" panose="02010600030101010101" pitchFamily="2" charset="-122"/>
              </a:rPr>
              <a:t>。</a:t>
            </a:r>
            <a:endParaRPr lang="zh-CN" altLang="en-US" dirty="0">
              <a:latin typeface="宋体" panose="02010600030101010101" pitchFamily="2"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824547" y="439420"/>
            <a:ext cx="9046283" cy="863600"/>
          </a:xfrm>
          <a:prstGeom prst="rect">
            <a:avLst/>
          </a:prstGeom>
          <a:noFill/>
          <a:ln w="9525">
            <a:noFill/>
          </a:ln>
        </p:spPr>
        <p:txBody>
          <a:bodyPr anchor="t"/>
          <a:lstStyle/>
          <a:p>
            <a:r>
              <a:rPr lang="zh-CN" altLang="en-US" dirty="0">
                <a:cs typeface="微软雅黑" panose="020B0503020204020204" charset="-122"/>
              </a:rPr>
              <a:t>十大组成要素的写作规范： （</a:t>
            </a:r>
            <a:r>
              <a:rPr lang="en-US" altLang="zh-CN" dirty="0">
                <a:cs typeface="微软雅黑" panose="020B0503020204020204" charset="-122"/>
              </a:rPr>
              <a:t>2</a:t>
            </a:r>
            <a:r>
              <a:rPr lang="zh-CN" altLang="en-US" dirty="0">
                <a:cs typeface="微软雅黑" panose="020B0503020204020204" charset="-122"/>
              </a:rPr>
              <a:t>）正文部分</a:t>
            </a:r>
            <a:endParaRPr lang="zh-CN" altLang="en-US" dirty="0">
              <a:cs typeface="微软雅黑" panose="020B0503020204020204" charset="-122"/>
            </a:endParaRPr>
          </a:p>
        </p:txBody>
      </p:sp>
      <p:sp>
        <p:nvSpPr>
          <p:cNvPr id="21507" name="Rectangle 3"/>
          <p:cNvSpPr>
            <a:spLocks noGrp="1"/>
          </p:cNvSpPr>
          <p:nvPr>
            <p:ph type="body"/>
          </p:nvPr>
        </p:nvSpPr>
        <p:spPr>
          <a:xfrm>
            <a:off x="598246" y="1303020"/>
            <a:ext cx="11054491" cy="4871134"/>
          </a:xfrm>
          <a:prstGeom prst="rect">
            <a:avLst/>
          </a:prstGeom>
          <a:noFill/>
          <a:ln w="9525">
            <a:noFill/>
          </a:ln>
        </p:spPr>
        <p:txBody>
          <a:bodyPr anchor="t">
            <a:normAutofit lnSpcReduction="10000"/>
          </a:bodyPr>
          <a:lstStyle/>
          <a:p>
            <a:pPr marL="609600" indent="-609600">
              <a:lnSpc>
                <a:spcPct val="150000"/>
              </a:lnSpc>
              <a:buNone/>
            </a:pPr>
            <a:r>
              <a:rPr lang="zh-CN" altLang="en-US" sz="2800" dirty="0"/>
              <a:t>⑤引言（</a:t>
            </a:r>
            <a:r>
              <a:rPr lang="en-US" altLang="zh-CN" sz="2800" dirty="0"/>
              <a:t>Introduction</a:t>
            </a:r>
            <a:r>
              <a:rPr lang="zh-CN" altLang="en-US" sz="2800" dirty="0"/>
              <a:t>）：提出问题</a:t>
            </a:r>
            <a:endParaRPr lang="en-US" altLang="zh-CN" sz="2800" dirty="0"/>
          </a:p>
          <a:p>
            <a:pPr marL="609600" indent="-609600">
              <a:lnSpc>
                <a:spcPct val="150000"/>
              </a:lnSpc>
              <a:buNone/>
            </a:pPr>
            <a:r>
              <a:rPr lang="zh-CN" altLang="en-US" sz="2800" dirty="0"/>
              <a:t>背景、意义、研究现状与存在的不足、理论基础、研究思路与方法等</a:t>
            </a:r>
            <a:endParaRPr lang="zh-CN" altLang="en-US" sz="2800" dirty="0"/>
          </a:p>
          <a:p>
            <a:pPr marL="609600" indent="-609600" eaLnBrk="1" hangingPunct="1">
              <a:lnSpc>
                <a:spcPct val="150000"/>
              </a:lnSpc>
              <a:buNone/>
            </a:pPr>
            <a:r>
              <a:rPr lang="zh-CN" altLang="en-US" sz="2800" dirty="0"/>
              <a:t>⑥主体（</a:t>
            </a:r>
            <a:r>
              <a:rPr lang="en-US" altLang="zh-CN" sz="2800" dirty="0"/>
              <a:t>Main body</a:t>
            </a:r>
            <a:r>
              <a:rPr lang="zh-CN" altLang="en-US" sz="2800" dirty="0"/>
              <a:t>）：分析和解决问题</a:t>
            </a:r>
            <a:endParaRPr lang="en-US" altLang="zh-CN" sz="2800" dirty="0"/>
          </a:p>
          <a:p>
            <a:pPr marL="609600" indent="-609600" eaLnBrk="1" hangingPunct="1">
              <a:lnSpc>
                <a:spcPct val="150000"/>
              </a:lnSpc>
              <a:buNone/>
            </a:pPr>
            <a:r>
              <a:rPr lang="zh-CN" altLang="en-US" sz="2800" dirty="0"/>
              <a:t>研究假设、数据收集与分析、结果讨论、形成观点与结论</a:t>
            </a:r>
            <a:endParaRPr lang="zh-CN" altLang="en-US" sz="2800" dirty="0"/>
          </a:p>
          <a:p>
            <a:pPr marL="609600" indent="-609600">
              <a:lnSpc>
                <a:spcPct val="150000"/>
              </a:lnSpc>
              <a:buNone/>
            </a:pPr>
            <a:r>
              <a:rPr lang="zh-CN" altLang="en-US" sz="2800" dirty="0"/>
              <a:t>⑦结论（</a:t>
            </a:r>
            <a:r>
              <a:rPr lang="en-US" altLang="zh-CN" sz="2800" dirty="0"/>
              <a:t>Conclusion</a:t>
            </a:r>
            <a:r>
              <a:rPr lang="zh-CN" altLang="en-US" sz="2800" dirty="0"/>
              <a:t>）：研究总结</a:t>
            </a:r>
            <a:endParaRPr lang="en-US" altLang="zh-CN" sz="2800" dirty="0"/>
          </a:p>
          <a:p>
            <a:pPr marL="609600" indent="-609600">
              <a:lnSpc>
                <a:spcPct val="150000"/>
              </a:lnSpc>
              <a:buNone/>
            </a:pPr>
            <a:r>
              <a:rPr lang="zh-CN" altLang="en-US" sz="2800" dirty="0"/>
              <a:t>本文所做主要工作、主要发现与结论、不足之处、进一步研究的建议</a:t>
            </a:r>
            <a:endParaRPr lang="zh-CN" altLang="en-US" sz="2800"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824547" y="439420"/>
            <a:ext cx="9046283" cy="863600"/>
          </a:xfrm>
          <a:prstGeom prst="rect">
            <a:avLst/>
          </a:prstGeom>
          <a:noFill/>
          <a:ln w="9525">
            <a:noFill/>
          </a:ln>
        </p:spPr>
        <p:txBody>
          <a:bodyPr anchor="t"/>
          <a:lstStyle/>
          <a:p>
            <a:r>
              <a:rPr lang="zh-CN" altLang="en-US" dirty="0">
                <a:cs typeface="微软雅黑" panose="020B0503020204020204" charset="-122"/>
              </a:rPr>
              <a:t>十大组成要素的写作规范： （</a:t>
            </a:r>
            <a:r>
              <a:rPr lang="en-US" altLang="zh-CN" dirty="0">
                <a:cs typeface="微软雅黑" panose="020B0503020204020204" charset="-122"/>
              </a:rPr>
              <a:t>3</a:t>
            </a:r>
            <a:r>
              <a:rPr lang="zh-CN" altLang="en-US" dirty="0">
                <a:cs typeface="微软雅黑" panose="020B0503020204020204" charset="-122"/>
              </a:rPr>
              <a:t>）后置部分</a:t>
            </a:r>
            <a:endParaRPr lang="zh-CN" altLang="en-US" dirty="0">
              <a:cs typeface="微软雅黑" panose="020B0503020204020204" charset="-122"/>
            </a:endParaRPr>
          </a:p>
        </p:txBody>
      </p:sp>
      <p:sp>
        <p:nvSpPr>
          <p:cNvPr id="21507" name="Rectangle 3"/>
          <p:cNvSpPr>
            <a:spLocks noGrp="1"/>
          </p:cNvSpPr>
          <p:nvPr>
            <p:ph type="body" idx="4294967295"/>
          </p:nvPr>
        </p:nvSpPr>
        <p:spPr>
          <a:xfrm>
            <a:off x="1582986" y="1443698"/>
            <a:ext cx="8920892" cy="4472548"/>
          </a:xfrm>
          <a:prstGeom prst="rect">
            <a:avLst/>
          </a:prstGeom>
          <a:noFill/>
          <a:ln w="9525">
            <a:noFill/>
          </a:ln>
        </p:spPr>
        <p:txBody>
          <a:bodyPr anchor="t">
            <a:noAutofit/>
          </a:bodyPr>
          <a:lstStyle/>
          <a:p>
            <a:pPr marL="609600" indent="-609600">
              <a:lnSpc>
                <a:spcPct val="200000"/>
              </a:lnSpc>
              <a:buNone/>
            </a:pPr>
            <a:r>
              <a:rPr lang="zh-CN" altLang="en-US" sz="2800" dirty="0"/>
              <a:t>⑧参考文献（</a:t>
            </a:r>
            <a:r>
              <a:rPr lang="en-US" altLang="zh-CN" sz="2800" dirty="0"/>
              <a:t>Reference</a:t>
            </a:r>
            <a:r>
              <a:rPr lang="zh-CN" altLang="en-US" sz="2800" dirty="0" smtClean="0"/>
              <a:t>）</a:t>
            </a:r>
            <a:endParaRPr lang="en-US" altLang="zh-CN" sz="2800" dirty="0" smtClean="0"/>
          </a:p>
          <a:p>
            <a:pPr marL="609600" indent="-609600">
              <a:lnSpc>
                <a:spcPct val="200000"/>
              </a:lnSpc>
              <a:buNone/>
            </a:pPr>
            <a:r>
              <a:rPr lang="zh-CN" altLang="en-US" sz="2800" dirty="0" smtClean="0"/>
              <a:t>⑨</a:t>
            </a:r>
            <a:r>
              <a:rPr lang="zh-CN" altLang="en-US" sz="2800" dirty="0"/>
              <a:t>附录（</a:t>
            </a:r>
            <a:r>
              <a:rPr lang="en-US" altLang="zh-CN" sz="2800" dirty="0"/>
              <a:t>Appendix</a:t>
            </a:r>
            <a:r>
              <a:rPr lang="zh-CN" altLang="en-US" sz="2800" dirty="0"/>
              <a:t>）</a:t>
            </a:r>
            <a:endParaRPr lang="en-US" altLang="zh-CN" sz="2800" dirty="0"/>
          </a:p>
          <a:p>
            <a:pPr marL="609600" indent="-609600">
              <a:lnSpc>
                <a:spcPct val="200000"/>
              </a:lnSpc>
              <a:buNone/>
            </a:pPr>
            <a:r>
              <a:rPr lang="zh-CN" altLang="en-US" sz="2800" dirty="0"/>
              <a:t>调查问卷、访谈大纲、程序代码、详细的推导过程等</a:t>
            </a:r>
            <a:endParaRPr lang="en-US" altLang="zh-CN" sz="2800" dirty="0"/>
          </a:p>
          <a:p>
            <a:pPr marL="609600" indent="-609600">
              <a:lnSpc>
                <a:spcPct val="200000"/>
              </a:lnSpc>
              <a:buNone/>
            </a:pPr>
            <a:r>
              <a:rPr lang="zh-CN" altLang="en-US" sz="2800" dirty="0"/>
              <a:t>⑩致谢（</a:t>
            </a:r>
            <a:r>
              <a:rPr lang="en-US" altLang="zh-CN" sz="2800" dirty="0"/>
              <a:t>Acknowledgement</a:t>
            </a:r>
            <a:r>
              <a:rPr lang="zh-CN" altLang="en-US" sz="2800" dirty="0" smtClean="0"/>
              <a:t>）</a:t>
            </a:r>
            <a:endParaRPr lang="en-US" altLang="zh-CN" sz="2800"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790258" y="439420"/>
            <a:ext cx="4430419" cy="648677"/>
          </a:xfrm>
          <a:prstGeom prst="rect">
            <a:avLst/>
          </a:prstGeom>
          <a:noFill/>
          <a:ln w="9525">
            <a:noFill/>
          </a:ln>
        </p:spPr>
        <p:txBody>
          <a:bodyPr anchor="t"/>
          <a:lstStyle/>
          <a:p>
            <a:pPr eaLnBrk="1" hangingPunct="1"/>
            <a:r>
              <a:rPr lang="zh-CN" altLang="en-US" dirty="0" smtClean="0"/>
              <a:t>参考文献的引用原则</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8" name="Rectangle 3"/>
          <p:cNvSpPr txBox="1"/>
          <p:nvPr/>
        </p:nvSpPr>
        <p:spPr>
          <a:xfrm>
            <a:off x="1234832" y="1318651"/>
            <a:ext cx="9706706" cy="4839872"/>
          </a:xfrm>
          <a:prstGeom prst="rect">
            <a:avLst/>
          </a:prstGeom>
          <a:noFill/>
          <a:ln w="9525">
            <a:noFill/>
          </a:ln>
        </p:spPr>
        <p:txBody>
          <a:bodyPr anchor="t"/>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2800" dirty="0" smtClean="0"/>
              <a:t>第一</a:t>
            </a:r>
            <a:r>
              <a:rPr lang="zh-CN" altLang="zh-CN" sz="2800" dirty="0"/>
              <a:t>，引用研究水平较高</a:t>
            </a:r>
            <a:r>
              <a:rPr lang="zh-CN" altLang="zh-CN" sz="2800" dirty="0" smtClean="0"/>
              <a:t>的</a:t>
            </a:r>
            <a:r>
              <a:rPr lang="zh-CN" altLang="en-US" sz="2800" dirty="0" smtClean="0"/>
              <a:t>、</a:t>
            </a:r>
            <a:r>
              <a:rPr lang="zh-CN" altLang="zh-CN" sz="2800" dirty="0" smtClean="0"/>
              <a:t>有</a:t>
            </a:r>
            <a:r>
              <a:rPr lang="zh-CN" altLang="zh-CN" sz="2800" dirty="0"/>
              <a:t>代表性的文献。</a:t>
            </a:r>
            <a:endParaRPr lang="zh-CN" altLang="zh-CN" sz="2800" dirty="0"/>
          </a:p>
          <a:p>
            <a:pPr marL="0" indent="0">
              <a:lnSpc>
                <a:spcPct val="150000"/>
              </a:lnSpc>
              <a:buNone/>
            </a:pPr>
            <a:r>
              <a:rPr lang="zh-CN" altLang="zh-CN" sz="2800" dirty="0"/>
              <a:t>第二，引用最新的研究成果，特别是最近</a:t>
            </a:r>
            <a:r>
              <a:rPr lang="en-US" altLang="zh-CN" sz="2800" dirty="0"/>
              <a:t>3</a:t>
            </a:r>
            <a:r>
              <a:rPr lang="zh-CN" altLang="zh-CN" sz="2800" dirty="0"/>
              <a:t>～</a:t>
            </a:r>
            <a:r>
              <a:rPr lang="en-US" altLang="zh-CN" sz="2800" dirty="0"/>
              <a:t>5</a:t>
            </a:r>
            <a:r>
              <a:rPr lang="zh-CN" altLang="zh-CN" sz="2800" dirty="0"/>
              <a:t>年的文献。</a:t>
            </a:r>
            <a:endParaRPr lang="zh-CN" altLang="zh-CN" sz="2800" dirty="0"/>
          </a:p>
          <a:p>
            <a:pPr marL="0" indent="0">
              <a:lnSpc>
                <a:spcPct val="150000"/>
              </a:lnSpc>
              <a:buNone/>
            </a:pPr>
            <a:r>
              <a:rPr lang="zh-CN" altLang="zh-CN" sz="2800" dirty="0"/>
              <a:t>第三，兼顾中外文文献。</a:t>
            </a:r>
            <a:endParaRPr lang="zh-CN" altLang="zh-CN" sz="2800" dirty="0"/>
          </a:p>
          <a:p>
            <a:pPr marL="0" indent="0">
              <a:lnSpc>
                <a:spcPct val="150000"/>
              </a:lnSpc>
              <a:buNone/>
            </a:pPr>
            <a:r>
              <a:rPr lang="zh-CN" altLang="zh-CN" sz="2800" dirty="0"/>
              <a:t>第四，采用标准化的著录格式。</a:t>
            </a:r>
            <a:endParaRPr lang="zh-CN" altLang="zh-CN" sz="2800" dirty="0"/>
          </a:p>
          <a:p>
            <a:pPr marL="0" indent="0">
              <a:lnSpc>
                <a:spcPct val="150000"/>
              </a:lnSpc>
              <a:buNone/>
            </a:pPr>
            <a:r>
              <a:rPr lang="zh-CN" altLang="zh-CN" sz="2800" dirty="0"/>
              <a:t>第五，正文部分引用的文献（文内</a:t>
            </a:r>
            <a:r>
              <a:rPr lang="zh-CN" altLang="zh-CN" sz="2800" dirty="0" smtClean="0"/>
              <a:t>）</a:t>
            </a:r>
            <a:r>
              <a:rPr lang="zh-CN" altLang="en-US" sz="2800" dirty="0" smtClean="0"/>
              <a:t>，</a:t>
            </a:r>
            <a:r>
              <a:rPr lang="zh-CN" altLang="zh-CN" sz="2800" dirty="0" smtClean="0"/>
              <a:t>与</a:t>
            </a:r>
            <a:r>
              <a:rPr lang="zh-CN" altLang="zh-CN" sz="2800" dirty="0"/>
              <a:t>参考文献列表中的文献（文后</a:t>
            </a:r>
            <a:r>
              <a:rPr lang="zh-CN" altLang="zh-CN" sz="2800" dirty="0" smtClean="0"/>
              <a:t>）</a:t>
            </a:r>
            <a:r>
              <a:rPr lang="zh-CN" altLang="en-US" sz="2800" dirty="0" smtClean="0"/>
              <a:t>，</a:t>
            </a:r>
            <a:r>
              <a:rPr lang="zh-CN" altLang="zh-CN" sz="2800" dirty="0" smtClean="0"/>
              <a:t>要</a:t>
            </a:r>
            <a:r>
              <a:rPr lang="zh-CN" altLang="zh-CN" sz="2800" dirty="0"/>
              <a:t>一一对应。</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zh-CN" altLang="en-US" dirty="0">
                <a:sym typeface="+mn-ea"/>
              </a:rPr>
              <a:t>学术共同体</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idx="4294967295"/>
          </p:nvPr>
        </p:nvSpPr>
        <p:spPr>
          <a:xfrm>
            <a:off x="1014951" y="1227016"/>
            <a:ext cx="10082895" cy="4954953"/>
          </a:xfrm>
          <a:prstGeom prst="rect">
            <a:avLst/>
          </a:prstGeom>
          <a:noFill/>
          <a:ln w="9525">
            <a:noFill/>
          </a:ln>
        </p:spPr>
        <p:txBody>
          <a:bodyPr anchor="t">
            <a:noAutofit/>
          </a:bodyPr>
          <a:lstStyle/>
          <a:p>
            <a:pPr>
              <a:lnSpc>
                <a:spcPct val="200000"/>
              </a:lnSpc>
              <a:buClr>
                <a:srgbClr val="FF0000"/>
              </a:buClr>
              <a:buFont typeface="Wingdings" panose="05000000000000000000" pitchFamily="2" charset="2"/>
              <a:buChar char="Ø"/>
            </a:pPr>
            <a:r>
              <a:rPr lang="zh-CN" altLang="zh-CN" sz="2800" kern="100" dirty="0" smtClean="0">
                <a:latin typeface="Times New Roman" panose="02020603050405020304" pitchFamily="18" charset="0"/>
                <a:cs typeface="Times New Roman" panose="02020603050405020304" pitchFamily="18" charset="0"/>
              </a:rPr>
              <a:t>从事</a:t>
            </a:r>
            <a:r>
              <a:rPr lang="zh-CN" altLang="zh-CN" sz="2800" kern="100" dirty="0">
                <a:latin typeface="Times New Roman" panose="02020603050405020304" pitchFamily="18" charset="0"/>
                <a:cs typeface="Times New Roman" panose="02020603050405020304" pitchFamily="18" charset="0"/>
              </a:rPr>
              <a:t>学术活动的</a:t>
            </a:r>
            <a:r>
              <a:rPr lang="zh-CN" altLang="zh-CN" sz="2800" kern="100" dirty="0" smtClean="0">
                <a:latin typeface="Times New Roman" panose="02020603050405020304" pitchFamily="18" charset="0"/>
                <a:cs typeface="Times New Roman" panose="02020603050405020304" pitchFamily="18" charset="0"/>
              </a:rPr>
              <a:t>学者们</a:t>
            </a:r>
            <a:r>
              <a:rPr lang="zh-CN" altLang="en-US" sz="2800" kern="100" dirty="0" smtClean="0">
                <a:latin typeface="Times New Roman" panose="02020603050405020304" pitchFamily="18" charset="0"/>
                <a:cs typeface="Times New Roman" panose="02020603050405020304" pitchFamily="18" charset="0"/>
              </a:rPr>
              <a:t>，</a:t>
            </a:r>
            <a:r>
              <a:rPr lang="zh-CN" altLang="zh-CN" sz="2800" kern="100" dirty="0" smtClean="0">
                <a:latin typeface="Times New Roman" panose="02020603050405020304" pitchFamily="18" charset="0"/>
                <a:cs typeface="Times New Roman" panose="02020603050405020304" pitchFamily="18" charset="0"/>
              </a:rPr>
              <a:t>根据</a:t>
            </a:r>
            <a:r>
              <a:rPr lang="zh-CN" altLang="zh-CN" sz="2800" kern="100" dirty="0">
                <a:latin typeface="Times New Roman" panose="02020603050405020304" pitchFamily="18" charset="0"/>
                <a:cs typeface="Times New Roman" panose="02020603050405020304" pitchFamily="18" charset="0"/>
              </a:rPr>
              <a:t>一定范围内所具有的共同条件而结成的学术组织或团体，其成员具有共同的价值观、文化、态度与行为方式</a:t>
            </a:r>
            <a:r>
              <a:rPr lang="zh-CN" altLang="en-US" sz="2800" kern="100" dirty="0">
                <a:latin typeface="Times New Roman" panose="02020603050405020304" pitchFamily="18" charset="0"/>
                <a:cs typeface="Times New Roman" panose="02020603050405020304" pitchFamily="18" charset="0"/>
              </a:rPr>
              <a:t>。</a:t>
            </a:r>
            <a:endParaRPr lang="en-US" altLang="zh-CN" sz="2800" kern="100" dirty="0">
              <a:latin typeface="Times New Roman" panose="02020603050405020304" pitchFamily="18" charset="0"/>
              <a:cs typeface="Times New Roman" panose="02020603050405020304" pitchFamily="18" charset="0"/>
            </a:endParaRPr>
          </a:p>
          <a:p>
            <a:pPr>
              <a:lnSpc>
                <a:spcPct val="200000"/>
              </a:lnSpc>
              <a:buClr>
                <a:srgbClr val="FF0000"/>
              </a:buClr>
              <a:buFont typeface="Wingdings" panose="05000000000000000000" pitchFamily="2" charset="2"/>
              <a:buChar char="ü"/>
            </a:pPr>
            <a:r>
              <a:rPr lang="zh-CN" altLang="en-US" sz="2800" dirty="0" smtClean="0"/>
              <a:t>正式的：如</a:t>
            </a:r>
            <a:r>
              <a:rPr lang="zh-CN" altLang="en-US" sz="2800" dirty="0"/>
              <a:t>学会、协会、会议、期刊、大学、学院等</a:t>
            </a:r>
            <a:endParaRPr lang="en-US" altLang="zh-CN" sz="2800" dirty="0"/>
          </a:p>
          <a:p>
            <a:pPr>
              <a:lnSpc>
                <a:spcPct val="200000"/>
              </a:lnSpc>
              <a:buClr>
                <a:srgbClr val="FF0000"/>
              </a:buClr>
              <a:buFont typeface="Wingdings" panose="05000000000000000000" pitchFamily="2" charset="2"/>
              <a:buChar char="ü"/>
            </a:pPr>
            <a:r>
              <a:rPr lang="zh-CN" altLang="en-US" sz="2800" dirty="0"/>
              <a:t>非正式</a:t>
            </a:r>
            <a:r>
              <a:rPr lang="zh-CN" altLang="en-US" sz="2800" dirty="0" smtClean="0"/>
              <a:t>的：称为“无形学院”</a:t>
            </a:r>
            <a:endParaRPr lang="zh-CN" altLang="en-US" sz="2800"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txBody>
            <a:bodyPr/>
            <a:lstStyle/>
            <a:p>
              <a:endParaRPr lang="zh-CN" altLang="en-US"/>
            </a:p>
          </p:txBody>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492" y="365125"/>
            <a:ext cx="4726354" cy="934085"/>
          </a:xfrm>
        </p:spPr>
        <p:txBody>
          <a:bodyPr/>
          <a:lstStyle/>
          <a:p>
            <a:r>
              <a:rPr lang="zh-CN" altLang="en-US" dirty="0">
                <a:cs typeface="+mn-ea"/>
                <a:sym typeface="+mn-ea"/>
              </a:rPr>
              <a:t>学术论文的</a:t>
            </a:r>
            <a:r>
              <a:rPr lang="zh-CN" dirty="0">
                <a:cs typeface="+mn-ea"/>
                <a:sym typeface="+mn-ea"/>
              </a:rPr>
              <a:t>格式规范</a:t>
            </a:r>
            <a:endParaRPr lang="zh-CN" altLang="en-US" dirty="0"/>
          </a:p>
        </p:txBody>
      </p:sp>
      <p:sp>
        <p:nvSpPr>
          <p:cNvPr id="3" name="内容占位符 2"/>
          <p:cNvSpPr>
            <a:spLocks noGrp="1"/>
          </p:cNvSpPr>
          <p:nvPr>
            <p:ph idx="1"/>
          </p:nvPr>
        </p:nvSpPr>
        <p:spPr>
          <a:xfrm>
            <a:off x="2302705" y="1489661"/>
            <a:ext cx="4785848" cy="4192123"/>
          </a:xfrm>
        </p:spPr>
        <p:txBody>
          <a:bodyPr>
            <a:normAutofit/>
          </a:bodyPr>
          <a:lstStyle/>
          <a:p>
            <a:pPr>
              <a:lnSpc>
                <a:spcPct val="160000"/>
              </a:lnSpc>
              <a:buClr>
                <a:srgbClr val="FF0000"/>
              </a:buClr>
              <a:buFont typeface="Wingdings" panose="05000000000000000000" charset="0"/>
              <a:buChar char="Ø"/>
            </a:pPr>
            <a:r>
              <a:rPr lang="zh-CN" altLang="en-US" sz="2800" dirty="0" smtClean="0"/>
              <a:t>文档</a:t>
            </a:r>
            <a:r>
              <a:rPr lang="zh-CN" altLang="en-US" sz="2800" dirty="0"/>
              <a:t>结构图</a:t>
            </a:r>
            <a:endParaRPr lang="zh-CN" altLang="en-US" sz="2800" dirty="0"/>
          </a:p>
          <a:p>
            <a:pPr>
              <a:lnSpc>
                <a:spcPct val="160000"/>
              </a:lnSpc>
              <a:buClr>
                <a:srgbClr val="FF0000"/>
              </a:buClr>
              <a:buFont typeface="Wingdings" panose="05000000000000000000" charset="0"/>
              <a:buChar char="Ø"/>
            </a:pPr>
            <a:r>
              <a:rPr lang="zh-CN" altLang="en-US" sz="2800" dirty="0"/>
              <a:t>标题与标号</a:t>
            </a:r>
            <a:endParaRPr lang="zh-CN" altLang="en-US" sz="2800" dirty="0"/>
          </a:p>
          <a:p>
            <a:pPr>
              <a:lnSpc>
                <a:spcPct val="160000"/>
              </a:lnSpc>
              <a:buClr>
                <a:srgbClr val="FF0000"/>
              </a:buClr>
              <a:buFont typeface="Wingdings" panose="05000000000000000000" charset="0"/>
              <a:buChar char="Ø"/>
            </a:pPr>
            <a:r>
              <a:rPr lang="zh-CN" altLang="en-US" sz="2800" dirty="0">
                <a:sym typeface="+mn-ea"/>
              </a:rPr>
              <a:t>字号、行间距</a:t>
            </a:r>
            <a:endParaRPr lang="zh-CN" altLang="en-US" sz="2800" dirty="0"/>
          </a:p>
          <a:p>
            <a:pPr>
              <a:lnSpc>
                <a:spcPct val="160000"/>
              </a:lnSpc>
              <a:buClr>
                <a:srgbClr val="FF0000"/>
              </a:buClr>
              <a:buFont typeface="Wingdings" panose="05000000000000000000" charset="0"/>
              <a:buChar char="Ø"/>
            </a:pPr>
            <a:r>
              <a:rPr lang="zh-CN" altLang="en-US" sz="2800" dirty="0"/>
              <a:t>图表及其标题</a:t>
            </a:r>
            <a:endParaRPr lang="zh-CN" altLang="en-US" sz="2800" dirty="0"/>
          </a:p>
          <a:p>
            <a:pPr>
              <a:lnSpc>
                <a:spcPct val="160000"/>
              </a:lnSpc>
              <a:buClr>
                <a:srgbClr val="FF0000"/>
              </a:buClr>
              <a:buFont typeface="Wingdings" panose="05000000000000000000" charset="0"/>
              <a:buChar char="Ø"/>
            </a:pPr>
            <a:r>
              <a:rPr lang="zh-CN" altLang="en-US" sz="2800" dirty="0"/>
              <a:t>参考文献格式（略）</a:t>
            </a:r>
            <a:endParaRPr lang="zh-CN" altLang="en-US" sz="2800" dirty="0"/>
          </a:p>
        </p:txBody>
      </p:sp>
      <p:grpSp>
        <p:nvGrpSpPr>
          <p:cNvPr id="5132" name="组合 5131"/>
          <p:cNvGrpSpPr/>
          <p:nvPr/>
        </p:nvGrpSpPr>
        <p:grpSpPr>
          <a:xfrm>
            <a:off x="317500" y="45085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21910" y="297180"/>
            <a:ext cx="4964430" cy="934085"/>
          </a:xfrm>
        </p:spPr>
        <p:txBody>
          <a:bodyPr/>
          <a:lstStyle/>
          <a:p>
            <a:r>
              <a:rPr lang="zh-CN" altLang="en-US" dirty="0">
                <a:sym typeface="+mn-ea"/>
              </a:rPr>
              <a:t>设置、查看文档结构图</a:t>
            </a:r>
            <a:endParaRPr lang="zh-CN" altLang="en-US"/>
          </a:p>
        </p:txBody>
      </p:sp>
      <p:grpSp>
        <p:nvGrpSpPr>
          <p:cNvPr id="5132" name="组合 5131"/>
          <p:cNvGrpSpPr/>
          <p:nvPr/>
        </p:nvGrpSpPr>
        <p:grpSpPr>
          <a:xfrm>
            <a:off x="317500" y="45085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grpSp>
        <p:nvGrpSpPr>
          <p:cNvPr id="5" name="组合 4"/>
          <p:cNvGrpSpPr/>
          <p:nvPr/>
        </p:nvGrpSpPr>
        <p:grpSpPr>
          <a:xfrm>
            <a:off x="631190" y="264160"/>
            <a:ext cx="9454515" cy="6285230"/>
            <a:chOff x="1911" y="518"/>
            <a:chExt cx="14889" cy="9898"/>
          </a:xfrm>
        </p:grpSpPr>
        <p:graphicFrame>
          <p:nvGraphicFramePr>
            <p:cNvPr id="6146" name="对象 9218"/>
            <p:cNvGraphicFramePr/>
            <p:nvPr/>
          </p:nvGraphicFramePr>
          <p:xfrm>
            <a:off x="2398" y="2000"/>
            <a:ext cx="14403" cy="8417"/>
          </p:xfrm>
          <a:graphic>
            <a:graphicData uri="http://schemas.openxmlformats.org/presentationml/2006/ole">
              <mc:AlternateContent xmlns:mc="http://schemas.openxmlformats.org/markup-compatibility/2006">
                <mc:Choice xmlns:v="urn:schemas-microsoft-com:vml" Requires="v">
                  <p:oleObj spid="_x0000_s3110" name="" r:id="rId1" imgW="8054340" imgH="4549140" progId="PBrush">
                    <p:embed/>
                  </p:oleObj>
                </mc:Choice>
                <mc:Fallback>
                  <p:oleObj name="" r:id="rId1" imgW="8054340" imgH="4549140" progId="PBrush">
                    <p:embed/>
                    <p:pic>
                      <p:nvPicPr>
                        <p:cNvPr id="0" name="图片 3075"/>
                        <p:cNvPicPr/>
                        <p:nvPr/>
                      </p:nvPicPr>
                      <p:blipFill>
                        <a:blip r:embed="rId2"/>
                        <a:stretch>
                          <a:fillRect/>
                        </a:stretch>
                      </p:blipFill>
                      <p:spPr>
                        <a:xfrm>
                          <a:off x="2398" y="2000"/>
                          <a:ext cx="14403" cy="8417"/>
                        </a:xfrm>
                        <a:prstGeom prst="rect">
                          <a:avLst/>
                        </a:prstGeom>
                        <a:noFill/>
                        <a:ln w="38100">
                          <a:noFill/>
                          <a:miter/>
                        </a:ln>
                      </p:spPr>
                    </p:pic>
                  </p:oleObj>
                </mc:Fallback>
              </mc:AlternateContent>
            </a:graphicData>
          </a:graphic>
        </p:graphicFrame>
        <p:sp>
          <p:nvSpPr>
            <p:cNvPr id="6147" name="AutoShape 4"/>
            <p:cNvSpPr/>
            <p:nvPr/>
          </p:nvSpPr>
          <p:spPr>
            <a:xfrm>
              <a:off x="11415" y="7206"/>
              <a:ext cx="4990" cy="1248"/>
            </a:xfrm>
            <a:prstGeom prst="wedgeRectCallout">
              <a:avLst>
                <a:gd name="adj1" fmla="val -89602"/>
                <a:gd name="adj2" fmla="val -365699"/>
              </a:avLst>
            </a:prstGeom>
            <a:solidFill>
              <a:srgbClr val="FFFFFF"/>
            </a:solidFill>
            <a:ln w="19050" cap="flat" cmpd="sng">
              <a:solidFill>
                <a:srgbClr val="FF0000"/>
              </a:solidFill>
              <a:prstDash val="solid"/>
              <a:miter/>
              <a:headEnd type="none" w="med" len="med"/>
              <a:tailEnd type="none" w="med" len="med"/>
            </a:ln>
          </p:spPr>
          <p:txBody>
            <a:bodyPr wrap="square" lIns="90170" tIns="46990" rIns="90170" bIns="46990" anchor="t"/>
            <a:lstStyle/>
            <a:p>
              <a:pPr algn="just"/>
              <a:r>
                <a:rPr lang="en-US" altLang="zh-CN" sz="2800" dirty="0">
                  <a:latin typeface="Times New Roman" panose="02020603050405020304" pitchFamily="18" charset="0"/>
                  <a:ea typeface="楷体_GB2312" panose="02010609030101010101" pitchFamily="1" charset="-122"/>
                </a:rPr>
                <a:t>1</a:t>
              </a:r>
              <a:r>
                <a:rPr lang="zh-CN" altLang="en-US" sz="2800" dirty="0">
                  <a:latin typeface="Times New Roman" panose="02020603050405020304" pitchFamily="18" charset="0"/>
                  <a:ea typeface="楷体_GB2312" panose="02010609030101010101" pitchFamily="1" charset="-122"/>
                </a:rPr>
                <a:t>．设置标题级别</a:t>
              </a:r>
              <a:endParaRPr lang="zh-CN" altLang="en-US" sz="2800" dirty="0">
                <a:latin typeface="Times New Roman" panose="02020603050405020304" pitchFamily="18" charset="0"/>
                <a:ea typeface="楷体_GB2312" panose="02010609030101010101" pitchFamily="1" charset="-122"/>
              </a:endParaRPr>
            </a:p>
          </p:txBody>
        </p:sp>
        <p:sp>
          <p:nvSpPr>
            <p:cNvPr id="6148" name="AutoShape 4"/>
            <p:cNvSpPr/>
            <p:nvPr/>
          </p:nvSpPr>
          <p:spPr>
            <a:xfrm>
              <a:off x="1911" y="518"/>
              <a:ext cx="5193" cy="908"/>
            </a:xfrm>
            <a:prstGeom prst="wedgeRectCallout">
              <a:avLst>
                <a:gd name="adj1" fmla="val 7630"/>
                <a:gd name="adj2" fmla="val 191347"/>
              </a:avLst>
            </a:prstGeom>
            <a:solidFill>
              <a:srgbClr val="FFFFFF"/>
            </a:solidFill>
            <a:ln w="19050" cap="flat" cmpd="sng">
              <a:solidFill>
                <a:srgbClr val="FF0000"/>
              </a:solidFill>
              <a:prstDash val="solid"/>
              <a:miter/>
              <a:headEnd type="none" w="med" len="med"/>
              <a:tailEnd type="none" w="med" len="med"/>
            </a:ln>
          </p:spPr>
          <p:txBody>
            <a:bodyPr wrap="square" lIns="90170" tIns="46990" rIns="90170" bIns="46990" anchor="t"/>
            <a:lstStyle/>
            <a:p>
              <a:pPr algn="just"/>
              <a:r>
                <a:rPr lang="zh-CN" altLang="en-US" sz="2800" dirty="0">
                  <a:latin typeface="Times New Roman" panose="02020603050405020304" pitchFamily="18" charset="0"/>
                  <a:ea typeface="宋体" panose="02010600030101010101" pitchFamily="2" charset="-122"/>
                </a:rPr>
                <a:t>2</a:t>
              </a:r>
              <a:r>
                <a:rPr lang="zh-CN" altLang="en-US" sz="2800" dirty="0">
                  <a:latin typeface="Times New Roman" panose="02020603050405020304" pitchFamily="18" charset="0"/>
                  <a:ea typeface="楷体_GB2312" panose="02010609030101010101" pitchFamily="1" charset="-122"/>
                </a:rPr>
                <a:t>．查看文档结构图</a:t>
              </a:r>
              <a:endParaRPr lang="zh-CN" altLang="en-US" sz="2800" dirty="0">
                <a:latin typeface="Times New Roman" panose="02020603050405020304" pitchFamily="18" charset="0"/>
                <a:ea typeface="楷体_GB2312" panose="02010609030101010101" pitchFamily="1"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4079875" cy="934085"/>
          </a:xfrm>
        </p:spPr>
        <p:txBody>
          <a:bodyPr/>
          <a:lstStyle/>
          <a:p>
            <a:r>
              <a:rPr lang="zh-CN" altLang="en-US" dirty="0">
                <a:latin typeface="宋体" panose="02010600030101010101" pitchFamily="2" charset="-122"/>
                <a:sym typeface="+mn-ea"/>
              </a:rPr>
              <a:t>在</a:t>
            </a:r>
            <a:r>
              <a:rPr lang="en-US" altLang="zh-CN" dirty="0">
                <a:latin typeface="宋体" panose="02010600030101010101" pitchFamily="2" charset="-122"/>
                <a:sym typeface="+mn-ea"/>
              </a:rPr>
              <a:t>Word</a:t>
            </a:r>
            <a:r>
              <a:rPr lang="zh-CN" altLang="en-US" dirty="0">
                <a:latin typeface="宋体" panose="02010600030101010101" pitchFamily="2" charset="-122"/>
                <a:sym typeface="+mn-ea"/>
              </a:rPr>
              <a:t>中插入目录</a:t>
            </a:r>
            <a:endParaRPr lang="zh-CN" altLang="en-US"/>
          </a:p>
        </p:txBody>
      </p:sp>
      <p:grpSp>
        <p:nvGrpSpPr>
          <p:cNvPr id="5132" name="组合 5131"/>
          <p:cNvGrpSpPr/>
          <p:nvPr/>
        </p:nvGrpSpPr>
        <p:grpSpPr>
          <a:xfrm>
            <a:off x="317500" y="45085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graphicFrame>
        <p:nvGraphicFramePr>
          <p:cNvPr id="7170" name="对象 8194"/>
          <p:cNvGraphicFramePr/>
          <p:nvPr/>
        </p:nvGraphicFramePr>
        <p:xfrm>
          <a:off x="2160588" y="1299210"/>
          <a:ext cx="7670800" cy="5156200"/>
        </p:xfrm>
        <a:graphic>
          <a:graphicData uri="http://schemas.openxmlformats.org/presentationml/2006/ole">
            <mc:AlternateContent xmlns:mc="http://schemas.openxmlformats.org/markup-compatibility/2006">
              <mc:Choice xmlns:v="urn:schemas-microsoft-com:vml" Requires="v">
                <p:oleObj spid="_x0000_s4130" name="" r:id="rId1" imgW="4998720" imgH="3139440" progId="PBrush">
                  <p:embed/>
                </p:oleObj>
              </mc:Choice>
              <mc:Fallback>
                <p:oleObj name="" r:id="rId1" imgW="4998720" imgH="3139440" progId="PBrush">
                  <p:embed/>
                  <p:pic>
                    <p:nvPicPr>
                      <p:cNvPr id="0" name="图片 3076"/>
                      <p:cNvPicPr/>
                      <p:nvPr/>
                    </p:nvPicPr>
                    <p:blipFill>
                      <a:blip r:embed="rId2"/>
                      <a:stretch>
                        <a:fillRect/>
                      </a:stretch>
                    </p:blipFill>
                    <p:spPr>
                      <a:xfrm>
                        <a:off x="2160588" y="1299210"/>
                        <a:ext cx="7670800" cy="5156200"/>
                      </a:xfrm>
                      <a:prstGeom prst="rect">
                        <a:avLst/>
                      </a:prstGeom>
                      <a:noFill/>
                      <a:ln w="38100">
                        <a:noFill/>
                        <a:miter/>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813435" y="356870"/>
            <a:ext cx="8660765" cy="710565"/>
          </a:xfrm>
          <a:prstGeom prst="rect">
            <a:avLst/>
          </a:prstGeom>
          <a:noFill/>
          <a:ln w="9525">
            <a:noFill/>
          </a:ln>
        </p:spPr>
        <p:txBody>
          <a:bodyPr anchor="t">
            <a:noAutofit/>
          </a:bodyPr>
          <a:lstStyle/>
          <a:p>
            <a:pPr eaLnBrk="1" hangingPunct="1"/>
            <a:r>
              <a:rPr lang="zh-CN" altLang="en-US" sz="4400" dirty="0">
                <a:ea typeface="楷体_GB2312" panose="02010609030101010101" pitchFamily="1" charset="-122"/>
                <a:sym typeface="+mn-ea"/>
              </a:rPr>
              <a:t>标题与标号             字号与行间距</a:t>
            </a:r>
            <a:endParaRPr lang="zh-CN" altLang="en-US" sz="4400" dirty="0">
              <a:cs typeface="微软雅黑" panose="020B0503020204020204" charset="-122"/>
              <a:sym typeface="+mn-ea"/>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2" name="Rectangle 3"/>
          <p:cNvSpPr>
            <a:spLocks noGrp="1"/>
          </p:cNvSpPr>
          <p:nvPr/>
        </p:nvSpPr>
        <p:spPr>
          <a:xfrm>
            <a:off x="669290" y="1052195"/>
            <a:ext cx="3391535" cy="5343525"/>
          </a:xfrm>
          <a:prstGeom prst="rect">
            <a:avLst/>
          </a:prstGeom>
          <a:noFill/>
          <a:ln w="9525" cap="flat" cmpd="sng" algn="ctr">
            <a:noFill/>
            <a:prstDash val="solid"/>
          </a:ln>
        </p:spPr>
        <p:txBody>
          <a:bodyPr vert="horz" lIns="91440" tIns="45720" rIns="91440" bIns="45720" rtlCol="0" anchor="t">
            <a:normAutofit lnSpcReduction="10000"/>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base" hangingPunct="1">
              <a:lnSpc>
                <a:spcPct val="100000"/>
              </a:lnSpc>
              <a:buNone/>
            </a:pPr>
            <a:r>
              <a:rPr lang="zh-CN" altLang="en-US" sz="2800" strike="noStrike" noProof="1">
                <a:sym typeface="+mn-ea"/>
              </a:rPr>
              <a:t>1 绪论</a:t>
            </a:r>
            <a:endParaRPr lang="zh-CN" altLang="en-US" sz="2800" strike="noStrike" noProof="1"/>
          </a:p>
          <a:p>
            <a:pPr marL="0" indent="0" eaLnBrk="1" fontAlgn="base" hangingPunct="1">
              <a:lnSpc>
                <a:spcPct val="100000"/>
              </a:lnSpc>
              <a:buNone/>
            </a:pPr>
            <a:r>
              <a:rPr lang="zh-CN" altLang="en-US" sz="2800" strike="noStrike" noProof="1">
                <a:sym typeface="+mn-ea"/>
              </a:rPr>
              <a:t>1.1 研究背景与意义</a:t>
            </a:r>
            <a:endParaRPr lang="zh-CN" altLang="en-US" sz="2800" strike="noStrike" noProof="1"/>
          </a:p>
          <a:p>
            <a:pPr marL="0" indent="0" eaLnBrk="1" fontAlgn="base" hangingPunct="1">
              <a:lnSpc>
                <a:spcPct val="100000"/>
              </a:lnSpc>
              <a:buNone/>
            </a:pPr>
            <a:r>
              <a:rPr lang="zh-CN" altLang="en-US" sz="2800" strike="noStrike" noProof="1">
                <a:sym typeface="+mn-ea"/>
              </a:rPr>
              <a:t>1.2 国内外研究现状</a:t>
            </a:r>
            <a:endParaRPr lang="zh-CN" altLang="en-US" sz="2800" strike="noStrike" noProof="1">
              <a:sym typeface="+mn-ea"/>
            </a:endParaRPr>
          </a:p>
          <a:p>
            <a:pPr marL="0" indent="0" fontAlgn="base">
              <a:lnSpc>
                <a:spcPct val="127000"/>
              </a:lnSpc>
              <a:spcBef>
                <a:spcPts val="0"/>
              </a:spcBef>
              <a:spcAft>
                <a:spcPts val="0"/>
              </a:spcAft>
              <a:buNone/>
            </a:pPr>
            <a:r>
              <a:rPr lang="en-US" altLang="zh-CN" sz="2800" strike="noStrike" noProof="1">
                <a:sym typeface="+mn-ea"/>
              </a:rPr>
              <a:t>1.2.1</a:t>
            </a:r>
            <a:r>
              <a:rPr lang="zh-CN" altLang="en-US" sz="2800" dirty="0">
                <a:sym typeface="+mn-ea"/>
              </a:rPr>
              <a:t>国外研究现状</a:t>
            </a:r>
            <a:endParaRPr lang="zh-CN" altLang="en-US" sz="2800" dirty="0">
              <a:sym typeface="+mn-ea"/>
            </a:endParaRPr>
          </a:p>
          <a:p>
            <a:pPr marL="0" indent="0" fontAlgn="base">
              <a:lnSpc>
                <a:spcPct val="127000"/>
              </a:lnSpc>
              <a:spcBef>
                <a:spcPts val="0"/>
              </a:spcBef>
              <a:spcAft>
                <a:spcPts val="0"/>
              </a:spcAft>
              <a:buNone/>
            </a:pPr>
            <a:r>
              <a:rPr lang="en-US" altLang="zh-CN" sz="2800" dirty="0">
                <a:sym typeface="+mn-ea"/>
              </a:rPr>
              <a:t>1.2.2 </a:t>
            </a:r>
            <a:r>
              <a:rPr lang="zh-CN" altLang="zh-CN" sz="2800" dirty="0">
                <a:sym typeface="+mn-ea"/>
              </a:rPr>
              <a:t>国内研究现状</a:t>
            </a:r>
            <a:endParaRPr lang="zh-CN" altLang="zh-CN" sz="2800" dirty="0">
              <a:sym typeface="+mn-ea"/>
            </a:endParaRPr>
          </a:p>
          <a:p>
            <a:pPr marL="0" indent="0" fontAlgn="base">
              <a:lnSpc>
                <a:spcPct val="127000"/>
              </a:lnSpc>
              <a:spcBef>
                <a:spcPts val="0"/>
              </a:spcBef>
              <a:spcAft>
                <a:spcPts val="0"/>
              </a:spcAft>
              <a:buNone/>
            </a:pPr>
            <a:r>
              <a:rPr lang="en-US" altLang="zh-CN" sz="2800" dirty="0">
                <a:sym typeface="+mn-ea"/>
              </a:rPr>
              <a:t>1.2.3 </a:t>
            </a:r>
            <a:r>
              <a:rPr lang="zh-CN" altLang="en-US" sz="2800" dirty="0">
                <a:sym typeface="+mn-ea"/>
              </a:rPr>
              <a:t>研究现状述评</a:t>
            </a:r>
            <a:endParaRPr lang="zh-CN" altLang="en-US" sz="2800" dirty="0">
              <a:sym typeface="+mn-ea"/>
            </a:endParaRPr>
          </a:p>
          <a:p>
            <a:pPr marL="0" indent="0" fontAlgn="base">
              <a:lnSpc>
                <a:spcPct val="127000"/>
              </a:lnSpc>
              <a:spcBef>
                <a:spcPts val="0"/>
              </a:spcBef>
              <a:spcAft>
                <a:spcPts val="0"/>
              </a:spcAft>
              <a:buNone/>
            </a:pPr>
            <a:r>
              <a:rPr lang="zh-CN" altLang="en-US" sz="2800" dirty="0">
                <a:sym typeface="+mn-ea"/>
              </a:rPr>
              <a:t>（</a:t>
            </a:r>
            <a:r>
              <a:rPr lang="en-US" altLang="zh-CN" sz="2800" dirty="0">
                <a:sym typeface="+mn-ea"/>
              </a:rPr>
              <a:t>1</a:t>
            </a:r>
            <a:r>
              <a:rPr lang="zh-CN" altLang="en-US" sz="2800" dirty="0">
                <a:sym typeface="+mn-ea"/>
              </a:rPr>
              <a:t>）</a:t>
            </a:r>
            <a:endParaRPr lang="zh-CN" altLang="en-US" sz="2800" dirty="0">
              <a:sym typeface="+mn-ea"/>
            </a:endParaRPr>
          </a:p>
          <a:p>
            <a:pPr marL="0" indent="0" fontAlgn="base">
              <a:lnSpc>
                <a:spcPct val="127000"/>
              </a:lnSpc>
              <a:spcBef>
                <a:spcPts val="0"/>
              </a:spcBef>
              <a:spcAft>
                <a:spcPts val="0"/>
              </a:spcAft>
              <a:buNone/>
            </a:pPr>
            <a:r>
              <a:rPr lang="zh-CN" altLang="en-US" sz="2800" dirty="0">
                <a:latin typeface="宋体" panose="02010600030101010101" pitchFamily="2" charset="-122"/>
                <a:ea typeface="宋体" panose="02010600030101010101" pitchFamily="2" charset="-122"/>
                <a:sym typeface="+mn-ea"/>
              </a:rPr>
              <a:t>①</a:t>
            </a:r>
            <a:endParaRPr lang="zh-CN" altLang="en-US" sz="2800" dirty="0">
              <a:latin typeface="宋体" panose="02010600030101010101" pitchFamily="2" charset="-122"/>
              <a:ea typeface="宋体" panose="02010600030101010101" pitchFamily="2" charset="-122"/>
              <a:sym typeface="+mn-ea"/>
            </a:endParaRPr>
          </a:p>
          <a:p>
            <a:pPr marL="0" indent="0" fontAlgn="base">
              <a:lnSpc>
                <a:spcPct val="127000"/>
              </a:lnSpc>
              <a:spcBef>
                <a:spcPts val="0"/>
              </a:spcBef>
              <a:spcAft>
                <a:spcPts val="0"/>
              </a:spcAft>
              <a:buNone/>
            </a:pPr>
            <a:r>
              <a:rPr lang="zh-CN" altLang="en-US" sz="2800" dirty="0">
                <a:latin typeface="宋体" panose="02010600030101010101" pitchFamily="2" charset="-122"/>
                <a:ea typeface="宋体" panose="02010600030101010101" pitchFamily="2" charset="-122"/>
                <a:sym typeface="+mn-ea"/>
              </a:rPr>
              <a:t>②</a:t>
            </a:r>
            <a:endParaRPr lang="zh-CN" altLang="en-US" sz="2800" dirty="0">
              <a:latin typeface="宋体" panose="02010600030101010101" pitchFamily="2" charset="-122"/>
              <a:ea typeface="宋体" panose="02010600030101010101" pitchFamily="2" charset="-122"/>
              <a:sym typeface="+mn-ea"/>
            </a:endParaRPr>
          </a:p>
          <a:p>
            <a:pPr marL="0" indent="0" fontAlgn="base">
              <a:lnSpc>
                <a:spcPct val="127000"/>
              </a:lnSpc>
              <a:spcBef>
                <a:spcPts val="0"/>
              </a:spcBef>
              <a:spcAft>
                <a:spcPts val="0"/>
              </a:spcAft>
              <a:buNone/>
            </a:pPr>
            <a:r>
              <a:rPr lang="zh-CN" altLang="en-US" sz="2800" dirty="0">
                <a:latin typeface="Calibri" panose="020F0502020204030204" charset="0"/>
                <a:ea typeface="宋体" panose="02010600030101010101" pitchFamily="2" charset="-122"/>
                <a:sym typeface="+mn-ea"/>
              </a:rPr>
              <a:t>③</a:t>
            </a:r>
            <a:endParaRPr lang="zh-CN" altLang="en-US" sz="2800" dirty="0">
              <a:sym typeface="+mn-ea"/>
            </a:endParaRPr>
          </a:p>
          <a:p>
            <a:pPr marL="0" indent="0" fontAlgn="base">
              <a:lnSpc>
                <a:spcPct val="127000"/>
              </a:lnSpc>
              <a:spcBef>
                <a:spcPts val="0"/>
              </a:spcBef>
              <a:spcAft>
                <a:spcPts val="0"/>
              </a:spcAft>
              <a:buNone/>
            </a:pPr>
            <a:endParaRPr lang="en-US" altLang="zh-CN" sz="2800" strike="noStrike" noProof="1">
              <a:sym typeface="+mn-ea"/>
            </a:endParaRPr>
          </a:p>
          <a:p>
            <a:pPr marL="0" indent="0" eaLnBrk="1" fontAlgn="base" hangingPunct="1">
              <a:lnSpc>
                <a:spcPct val="100000"/>
              </a:lnSpc>
              <a:buNone/>
            </a:pPr>
            <a:endParaRPr lang="zh-CN" altLang="en-US" sz="2800" strike="noStrike" noProof="1"/>
          </a:p>
        </p:txBody>
      </p:sp>
      <p:sp>
        <p:nvSpPr>
          <p:cNvPr id="4" name="Rectangle 3"/>
          <p:cNvSpPr>
            <a:spLocks noGrp="1"/>
          </p:cNvSpPr>
          <p:nvPr/>
        </p:nvSpPr>
        <p:spPr>
          <a:xfrm>
            <a:off x="5513070" y="904875"/>
            <a:ext cx="5501005" cy="3709670"/>
          </a:xfrm>
          <a:prstGeom prst="rect">
            <a:avLst/>
          </a:prstGeom>
          <a:noFill/>
          <a:ln w="9525" cap="flat" cmpd="sng" algn="ctr">
            <a:noFill/>
            <a:prstDash val="solid"/>
          </a:ln>
        </p:spPr>
        <p:txBody>
          <a:bodyPr vert="horz" lIns="91440" tIns="45720" rIns="91440" bIns="45720" rtlCol="0" anchor="t">
            <a:normAutofit lnSpcReduction="10000"/>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400"/>
              </a:spcBef>
              <a:buNone/>
            </a:pP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论文标题：</a:t>
            </a:r>
            <a:r>
              <a:rPr lang="en-US" altLang="zh-CN" sz="2800" strike="noStrike" noProof="1">
                <a:latin typeface="宋体" panose="02010600030101010101" pitchFamily="2" charset="-122"/>
                <a:ea typeface="宋体" panose="02010600030101010101" pitchFamily="2" charset="-122"/>
                <a:cs typeface="宋体" panose="02010600030101010101" pitchFamily="2" charset="-122"/>
              </a:rPr>
              <a:t>2-4</a:t>
            </a: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号</a:t>
            </a:r>
            <a:endParaRPr lang="zh-CN" altLang="en-US" sz="2800" strike="noStrike" noProof="1">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20000"/>
              </a:lnSpc>
              <a:spcBef>
                <a:spcPts val="400"/>
              </a:spcBef>
              <a:buNone/>
            </a:pP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正文一级标题：小</a:t>
            </a:r>
            <a:r>
              <a:rPr lang="en-US" altLang="zh-CN" sz="2800" strike="noStrike" noProof="1">
                <a:latin typeface="宋体" panose="02010600030101010101" pitchFamily="2" charset="-122"/>
                <a:ea typeface="宋体" panose="02010600030101010101" pitchFamily="2" charset="-122"/>
                <a:cs typeface="宋体" panose="02010600030101010101" pitchFamily="2" charset="-122"/>
              </a:rPr>
              <a:t>4</a:t>
            </a: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号</a:t>
            </a:r>
            <a:endParaRPr lang="zh-CN" altLang="en-US" sz="2800" strike="noStrike" noProof="1">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20000"/>
              </a:lnSpc>
              <a:spcBef>
                <a:spcPts val="400"/>
              </a:spcBef>
              <a:buNone/>
            </a:pP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正文其他标题：</a:t>
            </a:r>
            <a:r>
              <a:rPr lang="en-US" altLang="zh-CN" sz="2800" strike="noStrike" noProof="1">
                <a:latin typeface="宋体" panose="02010600030101010101" pitchFamily="2" charset="-122"/>
                <a:ea typeface="宋体" panose="02010600030101010101" pitchFamily="2" charset="-122"/>
                <a:cs typeface="宋体" panose="02010600030101010101" pitchFamily="2" charset="-122"/>
              </a:rPr>
              <a:t>5</a:t>
            </a: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号</a:t>
            </a:r>
            <a:endParaRPr lang="zh-CN" altLang="en-US" sz="2800" strike="noStrike" noProof="1">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20000"/>
              </a:lnSpc>
              <a:spcBef>
                <a:spcPts val="400"/>
              </a:spcBef>
              <a:buNone/>
            </a:pP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正文文本：</a:t>
            </a:r>
            <a:r>
              <a:rPr lang="en-US" altLang="zh-CN" sz="2800" strike="noStrike" noProof="1">
                <a:latin typeface="宋体" panose="02010600030101010101" pitchFamily="2" charset="-122"/>
                <a:ea typeface="宋体" panose="02010600030101010101" pitchFamily="2" charset="-122"/>
                <a:cs typeface="宋体" panose="02010600030101010101" pitchFamily="2" charset="-122"/>
              </a:rPr>
              <a:t>5</a:t>
            </a: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号</a:t>
            </a:r>
            <a:endParaRPr lang="zh-CN" altLang="en-US" sz="2800" strike="noStrike" noProof="1">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20000"/>
              </a:lnSpc>
              <a:spcBef>
                <a:spcPts val="400"/>
              </a:spcBef>
              <a:buNone/>
            </a:pP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摘要、关键词、参考文献：小</a:t>
            </a:r>
            <a:r>
              <a:rPr lang="en-US" altLang="zh-CN" sz="2800" strike="noStrike" noProof="1">
                <a:latin typeface="宋体" panose="02010600030101010101" pitchFamily="2" charset="-122"/>
                <a:ea typeface="宋体" panose="02010600030101010101" pitchFamily="2" charset="-122"/>
                <a:cs typeface="宋体" panose="02010600030101010101" pitchFamily="2" charset="-122"/>
              </a:rPr>
              <a:t>5</a:t>
            </a: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号</a:t>
            </a:r>
            <a:endParaRPr lang="zh-CN" altLang="en-US" sz="2800" strike="noStrike" noProof="1">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20000"/>
              </a:lnSpc>
              <a:spcBef>
                <a:spcPts val="400"/>
              </a:spcBef>
              <a:buNone/>
            </a:pP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图表标题及内部文字：小</a:t>
            </a:r>
            <a:r>
              <a:rPr lang="en-US" altLang="zh-CN" sz="2800" strike="noStrike" noProof="1">
                <a:latin typeface="宋体" panose="02010600030101010101" pitchFamily="2" charset="-122"/>
                <a:ea typeface="宋体" panose="02010600030101010101" pitchFamily="2" charset="-122"/>
                <a:cs typeface="宋体" panose="02010600030101010101" pitchFamily="2" charset="-122"/>
              </a:rPr>
              <a:t>5</a:t>
            </a:r>
            <a:r>
              <a:rPr lang="zh-CN" altLang="en-US" sz="2800" strike="noStrike" noProof="1">
                <a:latin typeface="宋体" panose="02010600030101010101" pitchFamily="2" charset="-122"/>
                <a:ea typeface="宋体" panose="02010600030101010101" pitchFamily="2" charset="-122"/>
                <a:cs typeface="宋体" panose="02010600030101010101" pitchFamily="2" charset="-122"/>
              </a:rPr>
              <a:t>号</a:t>
            </a:r>
            <a:endParaRPr lang="zh-CN" altLang="en-US" sz="2800" strike="noStrike" noProof="1">
              <a:latin typeface="宋体" panose="02010600030101010101" pitchFamily="2" charset="-122"/>
              <a:ea typeface="宋体" panose="02010600030101010101" pitchFamily="2" charset="-122"/>
              <a:cs typeface="宋体" panose="02010600030101010101" pitchFamily="2" charset="-122"/>
            </a:endParaRPr>
          </a:p>
        </p:txBody>
      </p:sp>
      <p:sp>
        <p:nvSpPr>
          <p:cNvPr id="5" name="Rectangle 3"/>
          <p:cNvSpPr>
            <a:spLocks noGrp="1"/>
          </p:cNvSpPr>
          <p:nvPr/>
        </p:nvSpPr>
        <p:spPr>
          <a:xfrm>
            <a:off x="5595620" y="4418965"/>
            <a:ext cx="5854700" cy="1911985"/>
          </a:xfrm>
          <a:prstGeom prst="rect">
            <a:avLst/>
          </a:prstGeom>
          <a:noFill/>
          <a:ln w="9525" cap="flat" cmpd="sng" algn="ctr">
            <a:noFill/>
            <a:prstDash val="solid"/>
          </a:ln>
        </p:spPr>
        <p:txBody>
          <a:bodyPr vert="horz" lIns="91440" tIns="45720" rIns="91440" bIns="45720" rtlCol="0" anchor="t">
            <a:normAutofit fontScale="97500" lnSpcReduction="10000"/>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400"/>
              </a:spcBef>
              <a:spcAft>
                <a:spcPts val="0"/>
              </a:spcAft>
              <a:buNone/>
            </a:pPr>
            <a:r>
              <a:rPr lang="zh-CN" altLang="en-US" sz="2800" strike="noStrike" noProof="1">
                <a:latin typeface="宋体" panose="02010600030101010101" pitchFamily="2" charset="-122"/>
                <a:ea typeface="宋体" panose="02010600030101010101" pitchFamily="2" charset="-122"/>
              </a:rPr>
              <a:t>基本规则</a:t>
            </a:r>
            <a:endParaRPr lang="zh-CN" altLang="en-US" sz="2800" strike="noStrike" noProof="1">
              <a:latin typeface="宋体" panose="02010600030101010101" pitchFamily="2" charset="-122"/>
              <a:ea typeface="宋体" panose="02010600030101010101" pitchFamily="2" charset="-122"/>
            </a:endParaRPr>
          </a:p>
          <a:p>
            <a:pPr marL="0" indent="0" fontAlgn="base">
              <a:lnSpc>
                <a:spcPct val="120000"/>
              </a:lnSpc>
              <a:spcBef>
                <a:spcPts val="0"/>
              </a:spcBef>
              <a:spcAft>
                <a:spcPts val="0"/>
              </a:spcAft>
              <a:buClr>
                <a:srgbClr val="FF0000"/>
              </a:buClr>
              <a:buFont typeface="Wingdings" panose="05000000000000000000" charset="0"/>
              <a:buChar char="ü"/>
            </a:pPr>
            <a:r>
              <a:rPr lang="zh-CN" altLang="en-US" sz="2800" strike="noStrike" noProof="1">
                <a:latin typeface="宋体" panose="02010600030101010101" pitchFamily="2" charset="-122"/>
                <a:ea typeface="宋体" panose="02010600030101010101" pitchFamily="2" charset="-122"/>
              </a:rPr>
              <a:t>标号、</a:t>
            </a:r>
            <a:r>
              <a:rPr lang="zh-CN" altLang="en-US" sz="2800" strike="noStrike" noProof="1" smtClean="0">
                <a:latin typeface="宋体" panose="02010600030101010101" pitchFamily="2" charset="-122"/>
                <a:ea typeface="宋体" panose="02010600030101010101" pitchFamily="2" charset="-122"/>
              </a:rPr>
              <a:t>字号由</a:t>
            </a:r>
            <a:r>
              <a:rPr lang="zh-CN" altLang="en-US" sz="2800" strike="noStrike" noProof="1">
                <a:latin typeface="宋体" panose="02010600030101010101" pitchFamily="2" charset="-122"/>
                <a:ea typeface="宋体" panose="02010600030101010101" pitchFamily="2" charset="-122"/>
              </a:rPr>
              <a:t>大到小</a:t>
            </a:r>
            <a:endParaRPr lang="zh-CN" altLang="en-US" sz="2800" strike="noStrike" noProof="1">
              <a:latin typeface="宋体" panose="02010600030101010101" pitchFamily="2" charset="-122"/>
              <a:ea typeface="宋体" panose="02010600030101010101" pitchFamily="2" charset="-122"/>
            </a:endParaRPr>
          </a:p>
          <a:p>
            <a:pPr marL="0" indent="0" fontAlgn="base">
              <a:lnSpc>
                <a:spcPct val="120000"/>
              </a:lnSpc>
              <a:spcBef>
                <a:spcPts val="0"/>
              </a:spcBef>
              <a:spcAft>
                <a:spcPts val="0"/>
              </a:spcAft>
              <a:buClr>
                <a:srgbClr val="FF0000"/>
              </a:buClr>
              <a:buFont typeface="Wingdings" panose="05000000000000000000" charset="0"/>
              <a:buChar char="ü"/>
            </a:pPr>
            <a:r>
              <a:rPr lang="zh-CN" altLang="en-US" sz="2800" strike="noStrike" noProof="1">
                <a:latin typeface="宋体" panose="02010600030101010101" pitchFamily="2" charset="-122"/>
                <a:ea typeface="宋体" panose="02010600030101010101" pitchFamily="2" charset="-122"/>
              </a:rPr>
              <a:t>行间距</a:t>
            </a:r>
            <a:r>
              <a:rPr lang="en-US" altLang="zh-CN" sz="2800" strike="noStrike" noProof="1" smtClean="0">
                <a:latin typeface="宋体" panose="02010600030101010101" pitchFamily="2" charset="-122"/>
                <a:ea typeface="宋体" panose="02010600030101010101" pitchFamily="2" charset="-122"/>
              </a:rPr>
              <a:t>1.2-1.3</a:t>
            </a:r>
            <a:endParaRPr lang="zh-CN" altLang="en-US" sz="2800" strike="noStrike" noProof="1">
              <a:latin typeface="宋体" panose="02010600030101010101" pitchFamily="2" charset="-122"/>
              <a:ea typeface="宋体" panose="02010600030101010101" pitchFamily="2" charset="-122"/>
            </a:endParaRPr>
          </a:p>
          <a:p>
            <a:pPr marL="0" indent="0" fontAlgn="base">
              <a:lnSpc>
                <a:spcPct val="120000"/>
              </a:lnSpc>
              <a:spcBef>
                <a:spcPts val="0"/>
              </a:spcBef>
              <a:spcAft>
                <a:spcPts val="0"/>
              </a:spcAft>
              <a:buClr>
                <a:srgbClr val="FF0000"/>
              </a:buClr>
              <a:buFont typeface="Wingdings" panose="05000000000000000000" charset="0"/>
              <a:buChar char="ü"/>
            </a:pPr>
            <a:r>
              <a:rPr lang="zh-CN" altLang="en-US" sz="2800" strike="noStrike" noProof="1">
                <a:latin typeface="宋体" panose="02010600030101010101" pitchFamily="2" charset="-122"/>
                <a:ea typeface="宋体" panose="02010600030101010101" pitchFamily="2" charset="-122"/>
              </a:rPr>
              <a:t>各章之间加分页符</a:t>
            </a:r>
            <a:endParaRPr lang="zh-CN" altLang="en-US" sz="2800" strike="noStrike" noProof="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linds(horizont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linds(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9251315" cy="666115"/>
          </a:xfrm>
        </p:spPr>
        <p:txBody>
          <a:bodyPr>
            <a:noAutofit/>
          </a:bodyPr>
          <a:lstStyle/>
          <a:p>
            <a:r>
              <a:rPr lang="zh-CN" altLang="en-US" sz="4400" dirty="0">
                <a:sym typeface="+mn-ea"/>
              </a:rPr>
              <a:t>表格、图及其标题：居中、不加冒号</a:t>
            </a:r>
            <a:endParaRPr lang="zh-CN" altLang="en-US" sz="4400" dirty="0">
              <a:sym typeface="+mn-ea"/>
            </a:endParaRPr>
          </a:p>
        </p:txBody>
      </p:sp>
      <p:grpSp>
        <p:nvGrpSpPr>
          <p:cNvPr id="5132" name="组合 5131"/>
          <p:cNvGrpSpPr/>
          <p:nvPr/>
        </p:nvGrpSpPr>
        <p:grpSpPr>
          <a:xfrm>
            <a:off x="317500" y="45085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pic>
        <p:nvPicPr>
          <p:cNvPr id="3" name="图片 2"/>
          <p:cNvPicPr>
            <a:picLocks noChangeAspect="1"/>
          </p:cNvPicPr>
          <p:nvPr/>
        </p:nvPicPr>
        <p:blipFill>
          <a:blip r:embed="rId1"/>
          <a:stretch>
            <a:fillRect/>
          </a:stretch>
        </p:blipFill>
        <p:spPr>
          <a:xfrm>
            <a:off x="6972446" y="1078230"/>
            <a:ext cx="4187923" cy="2969694"/>
          </a:xfrm>
          <a:prstGeom prst="rect">
            <a:avLst/>
          </a:prstGeom>
        </p:spPr>
      </p:pic>
      <p:pic>
        <p:nvPicPr>
          <p:cNvPr id="4" name="图片 3"/>
          <p:cNvPicPr>
            <a:picLocks noChangeAspect="1"/>
          </p:cNvPicPr>
          <p:nvPr/>
        </p:nvPicPr>
        <p:blipFill>
          <a:blip r:embed="rId2"/>
          <a:stretch>
            <a:fillRect/>
          </a:stretch>
        </p:blipFill>
        <p:spPr>
          <a:xfrm>
            <a:off x="818612" y="1229578"/>
            <a:ext cx="4683760" cy="2056765"/>
          </a:xfrm>
          <a:prstGeom prst="rect">
            <a:avLst/>
          </a:prstGeom>
        </p:spPr>
      </p:pic>
      <p:pic>
        <p:nvPicPr>
          <p:cNvPr id="6" name="图片 5"/>
          <p:cNvPicPr>
            <a:picLocks noChangeAspect="1"/>
          </p:cNvPicPr>
          <p:nvPr/>
        </p:nvPicPr>
        <p:blipFill>
          <a:blip r:embed="rId3"/>
          <a:stretch>
            <a:fillRect/>
          </a:stretch>
        </p:blipFill>
        <p:spPr>
          <a:xfrm>
            <a:off x="6572699" y="4704862"/>
            <a:ext cx="5254334" cy="1688122"/>
          </a:xfrm>
          <a:prstGeom prst="rect">
            <a:avLst/>
          </a:prstGeom>
        </p:spPr>
      </p:pic>
      <p:pic>
        <p:nvPicPr>
          <p:cNvPr id="9" name="图片 8"/>
          <p:cNvPicPr>
            <a:picLocks noChangeAspect="1"/>
          </p:cNvPicPr>
          <p:nvPr/>
        </p:nvPicPr>
        <p:blipFill>
          <a:blip r:embed="rId4"/>
          <a:stretch>
            <a:fillRect/>
          </a:stretch>
        </p:blipFill>
        <p:spPr>
          <a:xfrm>
            <a:off x="317500" y="3484681"/>
            <a:ext cx="6217284" cy="3079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0375" y="330835"/>
            <a:ext cx="1107996" cy="646331"/>
          </a:xfrm>
          <a:prstGeom prst="rect">
            <a:avLst/>
          </a:prstGeom>
          <a:noFill/>
        </p:spPr>
        <p:txBody>
          <a:bodyPr wrap="none" rtlCol="0">
            <a:spAutoFit/>
          </a:bodyPr>
          <a:lstStyle/>
          <a:p>
            <a:pPr algn="l"/>
            <a:r>
              <a:rPr lang="zh-CN" altLang="en-US" sz="3600" dirty="0" smtClean="0">
                <a:solidFill>
                  <a:schemeClr val="tx1">
                    <a:lumMod val="85000"/>
                    <a:lumOff val="15000"/>
                  </a:schemeClr>
                </a:solidFill>
                <a:latin typeface="微软雅黑" panose="020B0503020204020204" charset="-122"/>
                <a:ea typeface="微软雅黑" panose="020B0503020204020204" charset="-122"/>
              </a:rPr>
              <a:t>小结</a:t>
            </a:r>
            <a:endParaRPr lang="zh-CN" altLang="en-US" sz="3600" dirty="0">
              <a:solidFill>
                <a:schemeClr val="tx1">
                  <a:lumMod val="85000"/>
                  <a:lumOff val="15000"/>
                </a:schemeClr>
              </a:solidFill>
              <a:latin typeface="微软雅黑" panose="020B0503020204020204" charset="-122"/>
              <a:ea typeface="微软雅黑" panose="020B0503020204020204" charset="-122"/>
            </a:endParaRPr>
          </a:p>
        </p:txBody>
      </p:sp>
      <p:sp>
        <p:nvSpPr>
          <p:cNvPr id="9" name="文本框 8"/>
          <p:cNvSpPr txBox="1"/>
          <p:nvPr/>
        </p:nvSpPr>
        <p:spPr>
          <a:xfrm>
            <a:off x="2446279" y="1608183"/>
            <a:ext cx="4587568" cy="2439707"/>
          </a:xfrm>
          <a:prstGeom prst="rect">
            <a:avLst/>
          </a:prstGeom>
          <a:noFill/>
        </p:spPr>
        <p:txBody>
          <a:bodyPr wrap="square" rtlCol="0">
            <a:spAutoFit/>
          </a:bodyPr>
          <a:lstStyle/>
          <a:p>
            <a:pPr marL="514350" indent="-514350" algn="just">
              <a:lnSpc>
                <a:spcPct val="300000"/>
              </a:lnSpc>
              <a:buClr>
                <a:srgbClr val="000000"/>
              </a:buClr>
              <a:buFont typeface="+mj-lt"/>
              <a:buAutoNum type="arabicPeriod"/>
            </a:pPr>
            <a:r>
              <a:rPr lang="zh-CN" altLang="en-US" sz="2800" dirty="0" smtClean="0">
                <a:latin typeface="Times New Roman" panose="02020603050405020304" pitchFamily="18" charset="0"/>
                <a:ea typeface="微软雅黑" panose="020B0503020204020204" charset="-122"/>
              </a:rPr>
              <a:t>学术论文的</a:t>
            </a:r>
            <a:r>
              <a:rPr lang="zh-CN" altLang="en-US" sz="2800" dirty="0" smtClean="0">
                <a:latin typeface="Times New Roman" panose="02020603050405020304" pitchFamily="18" charset="0"/>
                <a:ea typeface="微软雅黑" panose="020B0503020204020204" charset="-122"/>
              </a:rPr>
              <a:t>结构</a:t>
            </a:r>
            <a:r>
              <a:rPr lang="zh-CN" altLang="en-US" sz="2800" dirty="0" smtClean="0">
                <a:latin typeface="Times New Roman" panose="02020603050405020304" pitchFamily="18" charset="0"/>
                <a:ea typeface="微软雅黑" panose="020B0503020204020204" charset="-122"/>
              </a:rPr>
              <a:t>规范</a:t>
            </a:r>
            <a:endParaRPr lang="en-US" altLang="zh-CN" sz="2800" dirty="0" smtClean="0">
              <a:latin typeface="Times New Roman" panose="02020603050405020304" pitchFamily="18" charset="0"/>
              <a:ea typeface="微软雅黑" panose="020B0503020204020204" charset="-122"/>
            </a:endParaRPr>
          </a:p>
          <a:p>
            <a:pPr marL="514350" indent="-514350" algn="just">
              <a:lnSpc>
                <a:spcPct val="300000"/>
              </a:lnSpc>
              <a:buClr>
                <a:srgbClr val="000000"/>
              </a:buClr>
              <a:buFont typeface="+mj-lt"/>
              <a:buAutoNum type="arabicPeriod"/>
            </a:pPr>
            <a:r>
              <a:rPr lang="zh-CN" altLang="en-US" sz="2800" dirty="0" smtClean="0">
                <a:latin typeface="Times New Roman" panose="02020603050405020304" pitchFamily="18" charset="0"/>
                <a:ea typeface="微软雅黑" panose="020B0503020204020204" charset="-122"/>
              </a:rPr>
              <a:t>学术论文的格式</a:t>
            </a:r>
            <a:r>
              <a:rPr lang="zh-CN" altLang="en-US" sz="2800" dirty="0" smtClean="0">
                <a:latin typeface="Times New Roman" panose="02020603050405020304" pitchFamily="18" charset="0"/>
                <a:ea typeface="微软雅黑" panose="020B0503020204020204" charset="-122"/>
              </a:rPr>
              <a:t>规范</a:t>
            </a:r>
            <a:endParaRPr lang="en-US" altLang="zh-CN" sz="2800" dirty="0" smtClean="0">
              <a:solidFill>
                <a:schemeClr val="tx1"/>
              </a:solidFill>
              <a:latin typeface="Times New Roman" panose="02020603050405020304" pitchFamily="18" charset="0"/>
              <a:ea typeface="微软雅黑" panose="020B0503020204020204" charset="-122"/>
            </a:endParaRPr>
          </a:p>
        </p:txBody>
      </p:sp>
      <p:grpSp>
        <p:nvGrpSpPr>
          <p:cNvPr id="11" name="组合 10"/>
          <p:cNvGrpSpPr/>
          <p:nvPr/>
        </p:nvGrpSpPr>
        <p:grpSpPr>
          <a:xfrm>
            <a:off x="-15240" y="6729095"/>
            <a:ext cx="12239625" cy="143510"/>
            <a:chOff x="0" y="8773"/>
            <a:chExt cx="14400" cy="226"/>
          </a:xfrm>
        </p:grpSpPr>
        <p:sp>
          <p:nvSpPr>
            <p:cNvPr id="17414" name="矩形 6"/>
            <p:cNvSpPr/>
            <p:nvPr/>
          </p:nvSpPr>
          <p:spPr>
            <a:xfrm>
              <a:off x="0" y="8773"/>
              <a:ext cx="3570" cy="227"/>
            </a:xfrm>
            <a:prstGeom prst="rect">
              <a:avLst/>
            </a:prstGeom>
            <a:solidFill>
              <a:srgbClr val="F49022"/>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5" name="矩形 7"/>
            <p:cNvSpPr/>
            <p:nvPr/>
          </p:nvSpPr>
          <p:spPr>
            <a:xfrm>
              <a:off x="3570" y="8773"/>
              <a:ext cx="3630" cy="227"/>
            </a:xfrm>
            <a:prstGeom prst="rect">
              <a:avLst/>
            </a:prstGeom>
            <a:solidFill>
              <a:srgbClr val="EE3636"/>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6" name="矩形 8"/>
            <p:cNvSpPr/>
            <p:nvPr/>
          </p:nvSpPr>
          <p:spPr>
            <a:xfrm>
              <a:off x="7200" y="8773"/>
              <a:ext cx="3570" cy="227"/>
            </a:xfrm>
            <a:prstGeom prst="rect">
              <a:avLst/>
            </a:prstGeom>
            <a:solidFill>
              <a:srgbClr val="53C3B0"/>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矩形 9"/>
            <p:cNvSpPr/>
            <p:nvPr/>
          </p:nvSpPr>
          <p:spPr>
            <a:xfrm>
              <a:off x="10770" y="8773"/>
              <a:ext cx="3630" cy="227"/>
            </a:xfrm>
            <a:prstGeom prst="rect">
              <a:avLst/>
            </a:prstGeom>
            <a:solidFill>
              <a:srgbClr val="317FB7"/>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 name="矩形 3"/>
          <p:cNvSpPr/>
          <p:nvPr/>
        </p:nvSpPr>
        <p:spPr>
          <a:xfrm>
            <a:off x="-15240" y="220981"/>
            <a:ext cx="215266" cy="864870"/>
          </a:xfrm>
          <a:prstGeom prst="rect">
            <a:avLst/>
          </a:prstGeom>
          <a:solidFill>
            <a:srgbClr val="FF6600"/>
          </a:solidFill>
          <a:ln w="25400">
            <a:noFill/>
          </a:ln>
        </p:spPr>
        <p:txBody>
          <a:bodyPr anchor="ctr"/>
          <a:lstStyle/>
          <a:p>
            <a:pPr lvl="0" algn="ctr" eaLnBrk="1" hangingPunct="1">
              <a:buNone/>
            </a:pPr>
            <a:endParaRPr lang="zh-CN" altLang="zh-CN" sz="216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日期占位符 1"/>
          <p:cNvSpPr>
            <a:spLocks noGrp="1"/>
          </p:cNvSpPr>
          <p:nvPr>
            <p:ph type="dt" sz="half" idx="10"/>
          </p:nvPr>
        </p:nvSpPr>
        <p:spPr/>
        <p:txBody>
          <a:body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fld id="{A369559B-881C-4F8E-B1FA-77195C32B1F6}" type="datetime1">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zh-CN" altLang="en-US" sz="1800" b="0" i="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fontAlgn="base">
              <a:buChar char="•"/>
            </a:pPr>
            <a:fld id="{9A0DB2DC-4C9A-4742-B13C-FB6460FD3503}" type="slidenum">
              <a:rPr lang="zh-CN" altLang="en-US" noProof="1" dirty="0">
                <a:latin typeface="Calibri" panose="020F0502020204030204" charset="0"/>
                <a:ea typeface="宋体" panose="02010600030101010101" pitchFamily="2" charset="-122"/>
                <a:cs typeface="+mn-ea"/>
              </a:rPr>
            </a:fld>
            <a:endParaRPr lang="zh-CN" altLang="en-US" noProof="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6317" y="967105"/>
            <a:ext cx="9593046" cy="5459640"/>
          </a:xfrm>
        </p:spPr>
        <p:txBody>
          <a:bodyPr/>
          <a:lstStyle/>
          <a:p>
            <a:pPr marL="0" indent="0" algn="ctr">
              <a:lnSpc>
                <a:spcPct val="200000"/>
              </a:lnSpc>
              <a:buNone/>
            </a:pPr>
            <a:r>
              <a:rPr lang="zh-CN" altLang="en-US" sz="3600" dirty="0" smtClean="0">
                <a:latin typeface="微软雅黑" panose="020B0503020204020204" charset="-122"/>
                <a:ea typeface="微软雅黑" panose="020B0503020204020204" charset="-122"/>
              </a:rPr>
              <a:t>信息素养修炼</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r>
              <a:rPr lang="en-US" altLang="zh-CN" sz="3600" dirty="0" smtClean="0">
                <a:latin typeface="微软雅黑" panose="020B0503020204020204" charset="-122"/>
                <a:ea typeface="微软雅黑" panose="020B0503020204020204" charset="-122"/>
              </a:rPr>
              <a:t>9 </a:t>
            </a:r>
            <a:r>
              <a:rPr lang="zh-CN" altLang="en-US" sz="3600" dirty="0" smtClean="0">
                <a:latin typeface="微软雅黑" panose="020B0503020204020204" charset="-122"/>
                <a:ea typeface="微软雅黑" panose="020B0503020204020204" charset="-122"/>
              </a:rPr>
              <a:t>学术论文写作</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r>
              <a:rPr lang="en-US" altLang="zh-CN" sz="3600" dirty="0" smtClean="0">
                <a:latin typeface="微软雅黑" panose="020B0503020204020204" charset="-122"/>
                <a:ea typeface="微软雅黑" panose="020B0503020204020204" charset="-122"/>
              </a:rPr>
              <a:t>9.4 </a:t>
            </a:r>
            <a:r>
              <a:rPr lang="zh-CN" altLang="en-US" sz="3600" dirty="0" smtClean="0">
                <a:latin typeface="微软雅黑" panose="020B0503020204020204" charset="-122"/>
                <a:ea typeface="微软雅黑" panose="020B0503020204020204" charset="-122"/>
              </a:rPr>
              <a:t>学术论文的写作与投稿</a:t>
            </a:r>
            <a:endParaRPr lang="en-US" altLang="zh-CN" sz="3600" dirty="0" smtClean="0">
              <a:latin typeface="微软雅黑" panose="020B0503020204020204" charset="-122"/>
              <a:ea typeface="微软雅黑" panose="020B0503020204020204" charset="-122"/>
            </a:endParaRPr>
          </a:p>
          <a:p>
            <a:pPr marL="0" indent="0" algn="ctr">
              <a:lnSpc>
                <a:spcPct val="200000"/>
              </a:lnSpc>
              <a:buNone/>
            </a:pPr>
            <a:endParaRPr lang="zh-CN" altLang="en-US" sz="3600" dirty="0">
              <a:latin typeface="微软雅黑" panose="020B0503020204020204" charset="-122"/>
              <a:ea typeface="微软雅黑" panose="020B0503020204020204" charset="-122"/>
            </a:endParaRPr>
          </a:p>
        </p:txBody>
      </p:sp>
      <p:grpSp>
        <p:nvGrpSpPr>
          <p:cNvPr id="4" name="组合 3"/>
          <p:cNvGrpSpPr/>
          <p:nvPr/>
        </p:nvGrpSpPr>
        <p:grpSpPr>
          <a:xfrm>
            <a:off x="317500" y="653415"/>
            <a:ext cx="337185" cy="627380"/>
            <a:chOff x="0" y="0"/>
            <a:chExt cx="510976" cy="564610"/>
          </a:xfrm>
        </p:grpSpPr>
        <p:sp>
          <p:nvSpPr>
            <p:cNvPr id="5"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7"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813118" y="356870"/>
            <a:ext cx="8229600" cy="792163"/>
          </a:xfrm>
          <a:prstGeom prst="rect">
            <a:avLst/>
          </a:prstGeom>
          <a:noFill/>
          <a:ln w="9525">
            <a:noFill/>
          </a:ln>
        </p:spPr>
        <p:txBody>
          <a:bodyPr anchor="t"/>
          <a:lstStyle/>
          <a:p>
            <a:pPr eaLnBrk="1" hangingPunct="1"/>
            <a:r>
              <a:rPr lang="en-US" altLang="zh-CN" dirty="0" smtClean="0">
                <a:cs typeface="微软雅黑" panose="020B0503020204020204" charset="-122"/>
              </a:rPr>
              <a:t>9.4 </a:t>
            </a:r>
            <a:r>
              <a:rPr lang="zh-CN" altLang="en-US" dirty="0">
                <a:cs typeface="微软雅黑" panose="020B0503020204020204" charset="-122"/>
              </a:rPr>
              <a:t>学术论文的写作与投稿</a:t>
            </a:r>
            <a:endParaRPr lang="zh-CN" altLang="en-US" dirty="0">
              <a:cs typeface="微软雅黑" panose="020B0503020204020204" charset="-122"/>
            </a:endParaRPr>
          </a:p>
        </p:txBody>
      </p:sp>
      <p:sp>
        <p:nvSpPr>
          <p:cNvPr id="27651" name="Rectangle 3"/>
          <p:cNvSpPr>
            <a:spLocks noGrp="1"/>
          </p:cNvSpPr>
          <p:nvPr>
            <p:ph type="body"/>
          </p:nvPr>
        </p:nvSpPr>
        <p:spPr>
          <a:xfrm>
            <a:off x="2590165" y="1230630"/>
            <a:ext cx="6600190" cy="4341739"/>
          </a:xfrm>
          <a:prstGeom prst="rect">
            <a:avLst/>
          </a:prstGeom>
          <a:noFill/>
          <a:ln w="9525">
            <a:noFill/>
          </a:ln>
        </p:spPr>
        <p:txBody>
          <a:bodyPr anchor="t">
            <a:normAutofit/>
          </a:bodyPr>
          <a:lstStyle/>
          <a:p>
            <a:pPr eaLnBrk="1" hangingPunct="1">
              <a:lnSpc>
                <a:spcPct val="250000"/>
              </a:lnSpc>
              <a:buClr>
                <a:srgbClr val="FF0000"/>
              </a:buClr>
              <a:buFont typeface="Wingdings" panose="05000000000000000000" pitchFamily="2" charset="2"/>
              <a:buChar char="u"/>
            </a:pPr>
            <a:r>
              <a:rPr lang="zh-CN" altLang="en-US" dirty="0"/>
              <a:t>学术论文的写作步骤</a:t>
            </a:r>
            <a:endParaRPr lang="en-US" altLang="zh-CN" dirty="0"/>
          </a:p>
          <a:p>
            <a:pPr eaLnBrk="1" hangingPunct="1">
              <a:lnSpc>
                <a:spcPct val="250000"/>
              </a:lnSpc>
              <a:buClr>
                <a:srgbClr val="FF0000"/>
              </a:buClr>
              <a:buFont typeface="Wingdings" panose="05000000000000000000" pitchFamily="2" charset="2"/>
              <a:buChar char="u"/>
            </a:pPr>
            <a:r>
              <a:rPr lang="zh-CN" altLang="en-US" dirty="0"/>
              <a:t>学术论文的投稿策略</a:t>
            </a:r>
            <a:endParaRPr lang="en-US" altLang="zh-CN" dirty="0"/>
          </a:p>
          <a:p>
            <a:pPr eaLnBrk="1" hangingPunct="1">
              <a:lnSpc>
                <a:spcPct val="250000"/>
              </a:lnSpc>
              <a:buClr>
                <a:srgbClr val="FF0000"/>
              </a:buClr>
              <a:buFont typeface="Wingdings" panose="05000000000000000000" pitchFamily="2" charset="2"/>
              <a:buChar char="u"/>
            </a:pPr>
            <a:r>
              <a:rPr lang="zh-CN" altLang="en-US" dirty="0" smtClean="0"/>
              <a:t>退修论文</a:t>
            </a:r>
            <a:r>
              <a:rPr lang="zh-CN" altLang="en-US" dirty="0"/>
              <a:t>的修改</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813118" y="356870"/>
            <a:ext cx="8229600" cy="792163"/>
          </a:xfrm>
          <a:prstGeom prst="rect">
            <a:avLst/>
          </a:prstGeom>
          <a:noFill/>
          <a:ln w="9525">
            <a:noFill/>
          </a:ln>
        </p:spPr>
        <p:txBody>
          <a:bodyPr anchor="t"/>
          <a:lstStyle/>
          <a:p>
            <a:pPr eaLnBrk="1" hangingPunct="1"/>
            <a:r>
              <a:rPr lang="zh-CN" altLang="en-US" dirty="0">
                <a:cs typeface="微软雅黑" panose="020B0503020204020204" charset="-122"/>
              </a:rPr>
              <a:t>学术论文的写作步骤</a:t>
            </a:r>
            <a:endParaRPr lang="zh-CN" altLang="en-US" dirty="0">
              <a:cs typeface="微软雅黑" panose="020B0503020204020204" charset="-122"/>
            </a:endParaRPr>
          </a:p>
        </p:txBody>
      </p:sp>
      <p:sp>
        <p:nvSpPr>
          <p:cNvPr id="27651" name="Rectangle 3"/>
          <p:cNvSpPr>
            <a:spLocks noGrp="1"/>
          </p:cNvSpPr>
          <p:nvPr>
            <p:ph type="body" idx="4294967295"/>
          </p:nvPr>
        </p:nvSpPr>
        <p:spPr>
          <a:xfrm>
            <a:off x="2590165" y="1230630"/>
            <a:ext cx="4553097" cy="4728210"/>
          </a:xfrm>
          <a:prstGeom prst="rect">
            <a:avLst/>
          </a:prstGeom>
          <a:noFill/>
          <a:ln w="9525">
            <a:noFill/>
          </a:ln>
        </p:spPr>
        <p:txBody>
          <a:bodyPr anchor="t">
            <a:normAutofit fontScale="92500" lnSpcReduction="10000"/>
          </a:bodyPr>
          <a:lstStyle/>
          <a:p>
            <a:pPr eaLnBrk="1" hangingPunct="1">
              <a:lnSpc>
                <a:spcPct val="160000"/>
              </a:lnSpc>
              <a:buNone/>
            </a:pPr>
            <a:r>
              <a:rPr lang="zh-CN" altLang="en-US" dirty="0"/>
              <a:t>（</a:t>
            </a:r>
            <a:r>
              <a:rPr lang="en-US" altLang="zh-CN" dirty="0"/>
              <a:t>1</a:t>
            </a:r>
            <a:r>
              <a:rPr lang="zh-CN" altLang="en-US" dirty="0"/>
              <a:t>）拟定大纲</a:t>
            </a:r>
            <a:endParaRPr lang="zh-CN" altLang="en-US" dirty="0"/>
          </a:p>
          <a:p>
            <a:pPr eaLnBrk="1" hangingPunct="1">
              <a:buClr>
                <a:srgbClr val="FF0000"/>
              </a:buClr>
              <a:buFont typeface="Wingdings" panose="05000000000000000000" charset="0"/>
              <a:buChar char="ü"/>
            </a:pPr>
            <a:r>
              <a:rPr lang="zh-CN" altLang="en-US" dirty="0"/>
              <a:t>细化到三级标题</a:t>
            </a:r>
            <a:endParaRPr lang="zh-CN" altLang="en-US" dirty="0"/>
          </a:p>
          <a:p>
            <a:pPr eaLnBrk="1" hangingPunct="1">
              <a:buNone/>
            </a:pPr>
            <a:endParaRPr lang="zh-CN" altLang="en-US" dirty="0"/>
          </a:p>
          <a:p>
            <a:pPr eaLnBrk="1" hangingPunct="1">
              <a:buNone/>
            </a:pPr>
            <a:r>
              <a:rPr lang="zh-CN" altLang="en-US" dirty="0"/>
              <a:t>（</a:t>
            </a:r>
            <a:r>
              <a:rPr lang="en-US" altLang="zh-CN" dirty="0"/>
              <a:t>2</a:t>
            </a:r>
            <a:r>
              <a:rPr lang="zh-CN" altLang="en-US" dirty="0"/>
              <a:t>）起草初稿</a:t>
            </a:r>
            <a:endParaRPr lang="zh-CN" altLang="en-US" dirty="0"/>
          </a:p>
          <a:p>
            <a:pPr eaLnBrk="1" hangingPunct="1">
              <a:buNone/>
            </a:pPr>
            <a:endParaRPr lang="zh-CN" altLang="en-US" dirty="0"/>
          </a:p>
          <a:p>
            <a:pPr eaLnBrk="1" hangingPunct="1">
              <a:buNone/>
            </a:pPr>
            <a:r>
              <a:rPr lang="zh-CN" altLang="en-US" dirty="0"/>
              <a:t>（</a:t>
            </a:r>
            <a:r>
              <a:rPr lang="en-US" altLang="zh-CN" dirty="0"/>
              <a:t>3</a:t>
            </a:r>
            <a:r>
              <a:rPr lang="zh-CN" altLang="en-US" dirty="0"/>
              <a:t>）修改初稿</a:t>
            </a:r>
            <a:endParaRPr lang="zh-CN" altLang="en-US" dirty="0"/>
          </a:p>
          <a:p>
            <a:pPr eaLnBrk="1" hangingPunct="1">
              <a:buNone/>
            </a:pPr>
            <a:endParaRPr lang="zh-CN" altLang="en-US" dirty="0"/>
          </a:p>
          <a:p>
            <a:pPr eaLnBrk="1" hangingPunct="1">
              <a:buNone/>
            </a:pPr>
            <a:r>
              <a:rPr lang="zh-CN" altLang="en-US" dirty="0"/>
              <a:t>（</a:t>
            </a:r>
            <a:r>
              <a:rPr lang="en-US" altLang="zh-CN" dirty="0"/>
              <a:t>4</a:t>
            </a:r>
            <a:r>
              <a:rPr lang="zh-CN" altLang="en-US" dirty="0"/>
              <a:t>）论文定稿</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848360" y="439420"/>
            <a:ext cx="8229600" cy="865188"/>
          </a:xfrm>
          <a:prstGeom prst="rect">
            <a:avLst/>
          </a:prstGeom>
          <a:noFill/>
          <a:ln w="9525">
            <a:noFill/>
          </a:ln>
        </p:spPr>
        <p:txBody>
          <a:bodyPr anchor="t"/>
          <a:lstStyle/>
          <a:p>
            <a:pPr eaLnBrk="1" hangingPunct="1"/>
            <a:r>
              <a:rPr lang="zh-CN" altLang="en-US" dirty="0"/>
              <a:t>学术论文的投稿策略</a:t>
            </a:r>
            <a:endParaRPr lang="zh-CN" altLang="en-US" dirty="0"/>
          </a:p>
        </p:txBody>
      </p:sp>
      <p:sp>
        <p:nvSpPr>
          <p:cNvPr id="33795" name="Rectangle 3"/>
          <p:cNvSpPr>
            <a:spLocks noGrp="1"/>
          </p:cNvSpPr>
          <p:nvPr>
            <p:ph type="body"/>
          </p:nvPr>
        </p:nvSpPr>
        <p:spPr>
          <a:xfrm>
            <a:off x="848361" y="1387475"/>
            <a:ext cx="10323830" cy="4531360"/>
          </a:xfrm>
          <a:prstGeom prst="rect">
            <a:avLst/>
          </a:prstGeom>
          <a:noFill/>
          <a:ln w="9525">
            <a:noFill/>
          </a:ln>
        </p:spPr>
        <p:txBody>
          <a:bodyPr anchor="t">
            <a:normAutofit fontScale="92500" lnSpcReduction="20000"/>
          </a:bodyPr>
          <a:lstStyle/>
          <a:p>
            <a:pPr>
              <a:lnSpc>
                <a:spcPct val="200000"/>
              </a:lnSpc>
              <a:spcBef>
                <a:spcPct val="0"/>
              </a:spcBef>
              <a:buClr>
                <a:srgbClr val="FF0000"/>
              </a:buClr>
              <a:buFont typeface="Wingdings" panose="05000000000000000000" pitchFamily="2" charset="2"/>
              <a:buChar char="u"/>
            </a:pPr>
            <a:r>
              <a:rPr lang="zh-CN" altLang="en-US" dirty="0"/>
              <a:t>尽量在</a:t>
            </a:r>
            <a:r>
              <a:rPr lang="zh-CN" altLang="zh-CN" dirty="0"/>
              <a:t>核心期刊、重要的国际会议和著名出版社发表</a:t>
            </a:r>
            <a:endParaRPr lang="en-US" altLang="zh-CN" dirty="0"/>
          </a:p>
          <a:p>
            <a:pPr eaLnBrk="1" hangingPunct="1">
              <a:lnSpc>
                <a:spcPct val="200000"/>
              </a:lnSpc>
              <a:spcBef>
                <a:spcPct val="0"/>
              </a:spcBef>
              <a:buClr>
                <a:srgbClr val="FF0000"/>
              </a:buClr>
              <a:buFont typeface="Wingdings" panose="05000000000000000000" pitchFamily="2" charset="2"/>
              <a:buChar char="Ø"/>
            </a:pPr>
            <a:r>
              <a:rPr lang="zh-CN" altLang="en-US" dirty="0"/>
              <a:t>期刊：熟悉所在学科的期刊和核心期刊，了解选题特点。</a:t>
            </a:r>
            <a:endParaRPr lang="en-US" altLang="zh-CN" dirty="0"/>
          </a:p>
          <a:p>
            <a:pPr eaLnBrk="1" hangingPunct="1">
              <a:lnSpc>
                <a:spcPct val="200000"/>
              </a:lnSpc>
              <a:spcBef>
                <a:spcPct val="0"/>
              </a:spcBef>
              <a:buClr>
                <a:srgbClr val="FF0000"/>
              </a:buClr>
              <a:buFont typeface="Wingdings" panose="05000000000000000000" pitchFamily="2" charset="2"/>
              <a:buChar char="Ø"/>
            </a:pPr>
            <a:r>
              <a:rPr lang="zh-CN" altLang="en-US" dirty="0"/>
              <a:t>会议：关注学会的网站、微信公众号</a:t>
            </a:r>
            <a:endParaRPr lang="en-US" altLang="zh-CN" dirty="0"/>
          </a:p>
          <a:p>
            <a:pPr eaLnBrk="1" hangingPunct="1">
              <a:lnSpc>
                <a:spcPct val="200000"/>
              </a:lnSpc>
              <a:spcBef>
                <a:spcPct val="0"/>
              </a:spcBef>
              <a:buClr>
                <a:srgbClr val="FF0000"/>
              </a:buClr>
              <a:buFont typeface="Wingdings" panose="05000000000000000000" pitchFamily="2" charset="2"/>
              <a:buChar char="Ø"/>
            </a:pPr>
            <a:r>
              <a:rPr lang="zh-CN" altLang="en-US" dirty="0"/>
              <a:t>出版社：科学出版社、商务印书馆、中国社会科学出版社、大学及学会出版社</a:t>
            </a:r>
            <a:r>
              <a:rPr lang="en-US" altLang="zh-CN" dirty="0"/>
              <a:t>……</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zh-CN" altLang="en-US" dirty="0">
                <a:sym typeface="+mn-ea"/>
              </a:rPr>
              <a:t>学术交流与对话</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idx="4294967295"/>
          </p:nvPr>
        </p:nvSpPr>
        <p:spPr>
          <a:xfrm>
            <a:off x="717966" y="1250462"/>
            <a:ext cx="10770649" cy="4829907"/>
          </a:xfrm>
          <a:prstGeom prst="rect">
            <a:avLst/>
          </a:prstGeom>
          <a:noFill/>
          <a:ln w="9525">
            <a:noFill/>
          </a:ln>
        </p:spPr>
        <p:txBody>
          <a:bodyPr anchor="t">
            <a:noAutofit/>
          </a:bodyPr>
          <a:lstStyle/>
          <a:p>
            <a:pPr marL="215900">
              <a:lnSpc>
                <a:spcPct val="150000"/>
              </a:lnSpc>
              <a:spcBef>
                <a:spcPts val="600"/>
              </a:spcBef>
              <a:buClr>
                <a:srgbClr val="FF0000"/>
              </a:buClr>
              <a:buFont typeface="Wingdings" panose="05000000000000000000" pitchFamily="2" charset="2"/>
              <a:buChar char="u"/>
            </a:pPr>
            <a:r>
              <a:rPr lang="zh-CN" altLang="zh-CN" sz="2800" dirty="0" smtClean="0"/>
              <a:t>对话式学术研究</a:t>
            </a:r>
            <a:endParaRPr lang="en-US" altLang="zh-CN" sz="2800" dirty="0"/>
          </a:p>
          <a:p>
            <a:pPr marL="215900">
              <a:lnSpc>
                <a:spcPct val="150000"/>
              </a:lnSpc>
              <a:spcBef>
                <a:spcPts val="600"/>
              </a:spcBef>
              <a:buClr>
                <a:srgbClr val="FF0000"/>
              </a:buClr>
              <a:buFont typeface="Wingdings" panose="05000000000000000000" pitchFamily="2" charset="2"/>
              <a:buChar char="u"/>
            </a:pPr>
            <a:r>
              <a:rPr lang="zh-CN" altLang="en-US" sz="2800" dirty="0"/>
              <a:t>如何参与？</a:t>
            </a:r>
            <a:endParaRPr lang="en-US" altLang="zh-CN" sz="2800" dirty="0"/>
          </a:p>
          <a:p>
            <a:pPr marL="215900">
              <a:lnSpc>
                <a:spcPct val="150000"/>
              </a:lnSpc>
              <a:spcBef>
                <a:spcPts val="600"/>
              </a:spcBef>
              <a:buClr>
                <a:srgbClr val="FF0000"/>
              </a:buClr>
              <a:buFont typeface="Wingdings" panose="05000000000000000000" pitchFamily="2" charset="2"/>
              <a:buChar char="Ø"/>
            </a:pPr>
            <a:r>
              <a:rPr lang="zh-CN" altLang="en-US" sz="2800" dirty="0"/>
              <a:t>通信、定期聚会</a:t>
            </a:r>
            <a:endParaRPr lang="en-US" altLang="zh-CN" sz="2800" dirty="0"/>
          </a:p>
          <a:p>
            <a:pPr marL="215900">
              <a:lnSpc>
                <a:spcPct val="150000"/>
              </a:lnSpc>
              <a:spcBef>
                <a:spcPts val="600"/>
              </a:spcBef>
              <a:buClr>
                <a:srgbClr val="FF0000"/>
              </a:buClr>
              <a:buFont typeface="Wingdings" panose="05000000000000000000" pitchFamily="2" charset="2"/>
              <a:buChar char="Ø"/>
            </a:pPr>
            <a:r>
              <a:rPr lang="en-US" altLang="zh-CN" sz="2800" dirty="0"/>
              <a:t>1665</a:t>
            </a:r>
            <a:r>
              <a:rPr lang="zh-CN" altLang="en-US" sz="2800" dirty="0"/>
              <a:t>年创办学术期刊如</a:t>
            </a:r>
            <a:r>
              <a:rPr lang="en-US" altLang="zh-CN" sz="2800" dirty="0"/>
              <a:t>《</a:t>
            </a:r>
            <a:r>
              <a:rPr lang="zh-CN" altLang="en-US" sz="2800" dirty="0"/>
              <a:t>学者周刊</a:t>
            </a:r>
            <a:r>
              <a:rPr lang="en-US" altLang="zh-CN" sz="2800" dirty="0"/>
              <a:t>》</a:t>
            </a:r>
            <a:r>
              <a:rPr lang="zh-CN" altLang="en-US" sz="2800" dirty="0"/>
              <a:t>和</a:t>
            </a:r>
            <a:r>
              <a:rPr lang="en-US" altLang="zh-CN" sz="2800" dirty="0"/>
              <a:t>《</a:t>
            </a:r>
            <a:r>
              <a:rPr lang="zh-CN" altLang="en-US" sz="2800" dirty="0"/>
              <a:t>哲学汇刊</a:t>
            </a:r>
            <a:r>
              <a:rPr lang="en-US" altLang="zh-CN" sz="2800" dirty="0"/>
              <a:t>》</a:t>
            </a:r>
            <a:endParaRPr lang="en-US" altLang="zh-CN" sz="2800" dirty="0"/>
          </a:p>
          <a:p>
            <a:pPr marL="215900">
              <a:lnSpc>
                <a:spcPct val="150000"/>
              </a:lnSpc>
              <a:spcBef>
                <a:spcPts val="600"/>
              </a:spcBef>
              <a:buClr>
                <a:srgbClr val="FF0000"/>
              </a:buClr>
              <a:buFont typeface="Wingdings" panose="05000000000000000000" pitchFamily="2" charset="2"/>
              <a:buChar char="Ø"/>
            </a:pPr>
            <a:r>
              <a:rPr lang="zh-CN" altLang="en-US" sz="2800" dirty="0"/>
              <a:t>学术会议</a:t>
            </a:r>
            <a:endParaRPr lang="en-US" altLang="zh-CN" sz="2800" dirty="0"/>
          </a:p>
          <a:p>
            <a:pPr marL="444500" indent="-457200">
              <a:lnSpc>
                <a:spcPct val="150000"/>
              </a:lnSpc>
              <a:spcBef>
                <a:spcPts val="600"/>
              </a:spcBef>
              <a:buClr>
                <a:srgbClr val="FF0000"/>
              </a:buClr>
              <a:buFont typeface="Wingdings" panose="05000000000000000000" pitchFamily="2" charset="2"/>
              <a:buChar char="ü"/>
            </a:pPr>
            <a:r>
              <a:rPr lang="zh-CN" altLang="en-US" sz="2800" dirty="0"/>
              <a:t>撰写学术论文是一种常见的参与学术交流的形式</a:t>
            </a:r>
            <a:endParaRPr lang="zh-CN" altLang="en-US" sz="2800"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txBody>
            <a:bodyPr/>
            <a:lstStyle/>
            <a:p>
              <a:endParaRPr lang="zh-CN" altLang="en-US"/>
            </a:p>
          </p:txBody>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body"/>
          </p:nvPr>
        </p:nvSpPr>
        <p:spPr>
          <a:xfrm>
            <a:off x="4493845" y="1234586"/>
            <a:ext cx="7152933" cy="4968875"/>
          </a:xfrm>
          <a:prstGeom prst="rect">
            <a:avLst/>
          </a:prstGeom>
          <a:noFill/>
          <a:ln w="9525">
            <a:noFill/>
          </a:ln>
        </p:spPr>
        <p:txBody>
          <a:bodyPr anchor="t">
            <a:normAutofit fontScale="92500" lnSpcReduction="20000"/>
          </a:bodyPr>
          <a:lstStyle/>
          <a:p>
            <a:pPr>
              <a:lnSpc>
                <a:spcPct val="125000"/>
              </a:lnSpc>
              <a:spcBef>
                <a:spcPct val="25000"/>
              </a:spcBef>
              <a:buClr>
                <a:srgbClr val="FF0000"/>
              </a:buClr>
              <a:buFont typeface="Wingdings" panose="05000000000000000000" pitchFamily="2" charset="2"/>
              <a:buChar char="u"/>
            </a:pPr>
            <a:r>
              <a:rPr lang="zh-CN" altLang="en-US" dirty="0"/>
              <a:t>期刊编辑部的意见一般有以下几种</a:t>
            </a:r>
            <a:endParaRPr lang="en-US" altLang="zh-CN" dirty="0"/>
          </a:p>
          <a:p>
            <a:pPr eaLnBrk="1" hangingPunct="1">
              <a:lnSpc>
                <a:spcPct val="125000"/>
              </a:lnSpc>
              <a:spcBef>
                <a:spcPct val="25000"/>
              </a:spcBef>
              <a:buClr>
                <a:srgbClr val="FF0000"/>
              </a:buClr>
              <a:buFont typeface="Wingdings" panose="05000000000000000000" pitchFamily="2" charset="2"/>
              <a:buChar char="Ø"/>
            </a:pPr>
            <a:r>
              <a:rPr lang="zh-CN" altLang="en-US" dirty="0"/>
              <a:t>不需做任何修改就拟采用发表；</a:t>
            </a:r>
            <a:endParaRPr lang="zh-CN" altLang="en-US" dirty="0"/>
          </a:p>
          <a:p>
            <a:pPr eaLnBrk="1" hangingPunct="1">
              <a:lnSpc>
                <a:spcPct val="125000"/>
              </a:lnSpc>
              <a:spcBef>
                <a:spcPct val="25000"/>
              </a:spcBef>
              <a:buClr>
                <a:srgbClr val="FF0000"/>
              </a:buClr>
              <a:buFont typeface="Wingdings" panose="05000000000000000000" pitchFamily="2" charset="2"/>
              <a:buChar char="Ø"/>
            </a:pPr>
            <a:r>
              <a:rPr lang="zh-CN" altLang="en-US" dirty="0"/>
              <a:t>同意接收，但还要根据评审人的意见进行一些小修改；</a:t>
            </a:r>
            <a:endParaRPr lang="zh-CN" altLang="en-US" dirty="0"/>
          </a:p>
          <a:p>
            <a:pPr eaLnBrk="1" hangingPunct="1">
              <a:lnSpc>
                <a:spcPct val="125000"/>
              </a:lnSpc>
              <a:spcBef>
                <a:spcPct val="25000"/>
              </a:spcBef>
              <a:buClr>
                <a:srgbClr val="FF0000"/>
              </a:buClr>
              <a:buFont typeface="Wingdings" panose="05000000000000000000" pitchFamily="2" charset="2"/>
              <a:buChar char="Ø"/>
            </a:pPr>
            <a:r>
              <a:rPr lang="zh-CN" altLang="en-US" dirty="0"/>
              <a:t>原则上拟接收发表，但在体例或内容上需做较大修改；</a:t>
            </a:r>
            <a:endParaRPr lang="zh-CN" altLang="en-US" dirty="0"/>
          </a:p>
          <a:p>
            <a:pPr eaLnBrk="1" hangingPunct="1">
              <a:lnSpc>
                <a:spcPct val="125000"/>
              </a:lnSpc>
              <a:spcBef>
                <a:spcPct val="25000"/>
              </a:spcBef>
              <a:buClr>
                <a:srgbClr val="FF0000"/>
              </a:buClr>
              <a:buFont typeface="Wingdings" panose="05000000000000000000" pitchFamily="2" charset="2"/>
              <a:buChar char="Ø"/>
            </a:pPr>
            <a:r>
              <a:rPr lang="zh-CN" altLang="en-US" dirty="0"/>
              <a:t>要求作者先修改，再决定是否录用；</a:t>
            </a:r>
            <a:endParaRPr lang="zh-CN" altLang="en-US" dirty="0"/>
          </a:p>
          <a:p>
            <a:pPr eaLnBrk="1" hangingPunct="1">
              <a:lnSpc>
                <a:spcPct val="125000"/>
              </a:lnSpc>
              <a:spcBef>
                <a:spcPct val="25000"/>
              </a:spcBef>
              <a:buClr>
                <a:srgbClr val="FF0000"/>
              </a:buClr>
              <a:buFont typeface="Wingdings" panose="05000000000000000000" pitchFamily="2" charset="2"/>
              <a:buChar char="Ø"/>
            </a:pPr>
            <a:r>
              <a:rPr lang="zh-CN" altLang="en-US" dirty="0"/>
              <a:t>退稿或拒绝发表。</a:t>
            </a:r>
            <a:endParaRPr lang="zh-CN" altLang="en-US" dirty="0"/>
          </a:p>
        </p:txBody>
      </p:sp>
      <p:sp>
        <p:nvSpPr>
          <p:cNvPr id="2" name="Rectangle 3"/>
          <p:cNvSpPr>
            <a:spLocks noGrp="1"/>
          </p:cNvSpPr>
          <p:nvPr>
            <p:ph type="title"/>
          </p:nvPr>
        </p:nvSpPr>
        <p:spPr>
          <a:xfrm>
            <a:off x="879158" y="439420"/>
            <a:ext cx="8785225" cy="725072"/>
          </a:xfrm>
          <a:prstGeom prst="rect">
            <a:avLst/>
          </a:prstGeom>
          <a:noFill/>
          <a:ln w="9525">
            <a:noFill/>
          </a:ln>
        </p:spPr>
        <p:txBody>
          <a:bodyPr anchor="t"/>
          <a:lstStyle/>
          <a:p>
            <a:pPr eaLnBrk="1" hangingPunct="1"/>
            <a:r>
              <a:rPr lang="zh-CN" altLang="en-US" dirty="0"/>
              <a:t>退修</a:t>
            </a:r>
            <a:r>
              <a:rPr lang="zh-CN" altLang="en-US" dirty="0" smtClean="0"/>
              <a:t>论文</a:t>
            </a:r>
            <a:r>
              <a:rPr lang="zh-CN" altLang="en-US" dirty="0"/>
              <a:t>的修改</a:t>
            </a:r>
            <a:endParaRPr lang="zh-CN" altLang="en-US"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8" name="Rectangle 2"/>
          <p:cNvSpPr txBox="1"/>
          <p:nvPr/>
        </p:nvSpPr>
        <p:spPr>
          <a:xfrm>
            <a:off x="520092" y="1406208"/>
            <a:ext cx="3700215" cy="4968875"/>
          </a:xfrm>
          <a:prstGeom prst="rect">
            <a:avLst/>
          </a:prstGeom>
          <a:noFill/>
          <a:ln w="9525">
            <a:noFill/>
          </a:ln>
        </p:spPr>
        <p:txBody>
          <a:bodyPr anchor="t">
            <a:normAutofit/>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25000"/>
              </a:spcBef>
              <a:buClr>
                <a:srgbClr val="FF0000"/>
              </a:buClr>
              <a:buFont typeface="Wingdings" panose="05000000000000000000" pitchFamily="2" charset="2"/>
              <a:buChar char="u"/>
            </a:pPr>
            <a:r>
              <a:rPr lang="zh-CN" altLang="en-US" dirty="0"/>
              <a:t>投稿的过程就是一个学习的过程</a:t>
            </a:r>
            <a:endParaRPr lang="en-US" altLang="zh-CN" dirty="0"/>
          </a:p>
          <a:p>
            <a:pPr>
              <a:lnSpc>
                <a:spcPct val="150000"/>
              </a:lnSpc>
              <a:spcBef>
                <a:spcPct val="25000"/>
              </a:spcBef>
              <a:buClr>
                <a:srgbClr val="FF0000"/>
              </a:buClr>
              <a:buFont typeface="Wingdings" panose="05000000000000000000" pitchFamily="2" charset="2"/>
              <a:buChar char="u"/>
            </a:pPr>
            <a:r>
              <a:rPr lang="zh-CN" altLang="en-US" dirty="0"/>
              <a:t>珍惜修改的机会，认真对待编辑部和审稿专家的意见。</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0375" y="330835"/>
            <a:ext cx="1107996" cy="646331"/>
          </a:xfrm>
          <a:prstGeom prst="rect">
            <a:avLst/>
          </a:prstGeom>
          <a:noFill/>
        </p:spPr>
        <p:txBody>
          <a:bodyPr wrap="none" rtlCol="0">
            <a:spAutoFit/>
          </a:bodyPr>
          <a:lstStyle/>
          <a:p>
            <a:pPr algn="l"/>
            <a:r>
              <a:rPr lang="zh-CN" altLang="en-US" sz="3600" dirty="0" smtClean="0">
                <a:solidFill>
                  <a:schemeClr val="tx1">
                    <a:lumMod val="85000"/>
                    <a:lumOff val="15000"/>
                  </a:schemeClr>
                </a:solidFill>
                <a:latin typeface="微软雅黑" panose="020B0503020204020204" charset="-122"/>
                <a:ea typeface="微软雅黑" panose="020B0503020204020204" charset="-122"/>
              </a:rPr>
              <a:t>小结</a:t>
            </a:r>
            <a:endParaRPr lang="zh-CN" altLang="en-US" sz="3600" dirty="0">
              <a:solidFill>
                <a:schemeClr val="tx1">
                  <a:lumMod val="85000"/>
                  <a:lumOff val="15000"/>
                </a:schemeClr>
              </a:solidFill>
              <a:latin typeface="微软雅黑" panose="020B0503020204020204" charset="-122"/>
              <a:ea typeface="微软雅黑" panose="020B0503020204020204" charset="-122"/>
            </a:endParaRPr>
          </a:p>
        </p:txBody>
      </p:sp>
      <p:sp>
        <p:nvSpPr>
          <p:cNvPr id="9" name="文本框 8"/>
          <p:cNvSpPr txBox="1"/>
          <p:nvPr/>
        </p:nvSpPr>
        <p:spPr>
          <a:xfrm>
            <a:off x="742524" y="1279937"/>
            <a:ext cx="10156135" cy="2354491"/>
          </a:xfrm>
          <a:prstGeom prst="rect">
            <a:avLst/>
          </a:prstGeom>
          <a:noFill/>
        </p:spPr>
        <p:txBody>
          <a:bodyPr wrap="square" rtlCol="0">
            <a:spAutoFit/>
          </a:bodyPr>
          <a:lstStyle/>
          <a:p>
            <a:pPr marL="514350" indent="-514350" algn="just">
              <a:lnSpc>
                <a:spcPct val="175000"/>
              </a:lnSpc>
              <a:buClr>
                <a:srgbClr val="000000"/>
              </a:buClr>
              <a:buFont typeface="+mj-lt"/>
              <a:buAutoNum type="arabicPeriod"/>
            </a:pPr>
            <a:r>
              <a:rPr lang="zh-CN" altLang="en-US" sz="2800" dirty="0" smtClean="0">
                <a:latin typeface="Times New Roman" panose="02020603050405020304" pitchFamily="18" charset="0"/>
                <a:ea typeface="微软雅黑" panose="020B0503020204020204" charset="-122"/>
              </a:rPr>
              <a:t>写作步骤</a:t>
            </a:r>
            <a:endParaRPr lang="en-US" altLang="zh-CN" sz="2800" dirty="0" smtClean="0">
              <a:latin typeface="Times New Roman" panose="02020603050405020304" pitchFamily="18" charset="0"/>
              <a:ea typeface="微软雅黑" panose="020B0503020204020204" charset="-122"/>
            </a:endParaRPr>
          </a:p>
          <a:p>
            <a:pPr marL="514350" indent="-514350" algn="just">
              <a:lnSpc>
                <a:spcPct val="175000"/>
              </a:lnSpc>
              <a:buClr>
                <a:srgbClr val="000000"/>
              </a:buClr>
              <a:buFont typeface="+mj-lt"/>
              <a:buAutoNum type="arabicPeriod"/>
            </a:pPr>
            <a:r>
              <a:rPr lang="zh-CN" altLang="en-US" sz="2800" dirty="0" smtClean="0">
                <a:latin typeface="Times New Roman" panose="02020603050405020304" pitchFamily="18" charset="0"/>
                <a:ea typeface="微软雅黑" panose="020B0503020204020204" charset="-122"/>
              </a:rPr>
              <a:t>投稿策略</a:t>
            </a:r>
            <a:endParaRPr lang="en-US" altLang="zh-CN" sz="2800" dirty="0" smtClean="0">
              <a:latin typeface="Times New Roman" panose="02020603050405020304" pitchFamily="18" charset="0"/>
              <a:ea typeface="微软雅黑" panose="020B0503020204020204" charset="-122"/>
            </a:endParaRPr>
          </a:p>
          <a:p>
            <a:pPr marL="514350" indent="-514350" algn="just">
              <a:lnSpc>
                <a:spcPct val="175000"/>
              </a:lnSpc>
              <a:buClr>
                <a:srgbClr val="000000"/>
              </a:buClr>
              <a:buFont typeface="+mj-lt"/>
              <a:buAutoNum type="arabicPeriod"/>
            </a:pPr>
            <a:r>
              <a:rPr lang="zh-CN" altLang="en-US" sz="2800" dirty="0">
                <a:solidFill>
                  <a:schemeClr val="tx1"/>
                </a:solidFill>
                <a:latin typeface="Times New Roman" panose="02020603050405020304" pitchFamily="18" charset="0"/>
                <a:ea typeface="微软雅黑" panose="020B0503020204020204" charset="-122"/>
              </a:rPr>
              <a:t>退</a:t>
            </a:r>
            <a:r>
              <a:rPr lang="zh-CN" altLang="en-US" sz="2800" dirty="0" smtClean="0">
                <a:solidFill>
                  <a:schemeClr val="tx1"/>
                </a:solidFill>
                <a:latin typeface="Times New Roman" panose="02020603050405020304" pitchFamily="18" charset="0"/>
                <a:ea typeface="微软雅黑" panose="020B0503020204020204" charset="-122"/>
              </a:rPr>
              <a:t>修论文的修改</a:t>
            </a:r>
            <a:endParaRPr lang="en-US" altLang="zh-CN" sz="2800" dirty="0" smtClean="0">
              <a:solidFill>
                <a:schemeClr val="tx1"/>
              </a:solidFill>
              <a:latin typeface="Times New Roman" panose="02020603050405020304" pitchFamily="18" charset="0"/>
              <a:ea typeface="微软雅黑" panose="020B0503020204020204" charset="-122"/>
            </a:endParaRPr>
          </a:p>
        </p:txBody>
      </p:sp>
      <p:grpSp>
        <p:nvGrpSpPr>
          <p:cNvPr id="11" name="组合 10"/>
          <p:cNvGrpSpPr/>
          <p:nvPr/>
        </p:nvGrpSpPr>
        <p:grpSpPr>
          <a:xfrm>
            <a:off x="-15240" y="6729095"/>
            <a:ext cx="12239625" cy="143510"/>
            <a:chOff x="0" y="8773"/>
            <a:chExt cx="14400" cy="226"/>
          </a:xfrm>
        </p:grpSpPr>
        <p:sp>
          <p:nvSpPr>
            <p:cNvPr id="17414" name="矩形 6"/>
            <p:cNvSpPr/>
            <p:nvPr/>
          </p:nvSpPr>
          <p:spPr>
            <a:xfrm>
              <a:off x="0" y="8773"/>
              <a:ext cx="3570" cy="227"/>
            </a:xfrm>
            <a:prstGeom prst="rect">
              <a:avLst/>
            </a:prstGeom>
            <a:solidFill>
              <a:srgbClr val="F49022"/>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5" name="矩形 7"/>
            <p:cNvSpPr/>
            <p:nvPr/>
          </p:nvSpPr>
          <p:spPr>
            <a:xfrm>
              <a:off x="3570" y="8773"/>
              <a:ext cx="3630" cy="227"/>
            </a:xfrm>
            <a:prstGeom prst="rect">
              <a:avLst/>
            </a:prstGeom>
            <a:solidFill>
              <a:srgbClr val="EE3636"/>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6" name="矩形 8"/>
            <p:cNvSpPr/>
            <p:nvPr/>
          </p:nvSpPr>
          <p:spPr>
            <a:xfrm>
              <a:off x="7200" y="8773"/>
              <a:ext cx="3570" cy="227"/>
            </a:xfrm>
            <a:prstGeom prst="rect">
              <a:avLst/>
            </a:prstGeom>
            <a:solidFill>
              <a:srgbClr val="53C3B0"/>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矩形 9"/>
            <p:cNvSpPr/>
            <p:nvPr/>
          </p:nvSpPr>
          <p:spPr>
            <a:xfrm>
              <a:off x="10770" y="8773"/>
              <a:ext cx="3630" cy="227"/>
            </a:xfrm>
            <a:prstGeom prst="rect">
              <a:avLst/>
            </a:prstGeom>
            <a:solidFill>
              <a:srgbClr val="317FB7"/>
            </a:solidFill>
            <a:ln w="25400">
              <a:noFill/>
            </a:ln>
          </p:spPr>
          <p:txBody>
            <a:bodyPr anchor="ctr"/>
            <a:lstStyle/>
            <a:p>
              <a:pPr lvl="0" algn="ctr" eaLnBrk="1" hangingPunct="1">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 name="矩形 3"/>
          <p:cNvSpPr/>
          <p:nvPr/>
        </p:nvSpPr>
        <p:spPr>
          <a:xfrm>
            <a:off x="-15240" y="220981"/>
            <a:ext cx="215266" cy="864870"/>
          </a:xfrm>
          <a:prstGeom prst="rect">
            <a:avLst/>
          </a:prstGeom>
          <a:solidFill>
            <a:srgbClr val="FF6600"/>
          </a:solidFill>
          <a:ln w="25400">
            <a:noFill/>
          </a:ln>
        </p:spPr>
        <p:txBody>
          <a:bodyPr anchor="ctr"/>
          <a:lstStyle/>
          <a:p>
            <a:pPr lvl="0" algn="ctr" eaLnBrk="1" hangingPunct="1">
              <a:buNone/>
            </a:pPr>
            <a:endParaRPr lang="zh-CN" altLang="zh-CN" sz="216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日期占位符 1"/>
          <p:cNvSpPr>
            <a:spLocks noGrp="1"/>
          </p:cNvSpPr>
          <p:nvPr>
            <p:ph type="dt" sz="half" idx="10"/>
          </p:nvPr>
        </p:nvSpPr>
        <p:spPr/>
        <p:txBody>
          <a:body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fld id="{A369559B-881C-4F8E-B1FA-77195C32B1F6}" type="datetime1">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zh-CN" altLang="en-US" sz="1800" b="0" i="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fontAlgn="base">
              <a:buChar char="•"/>
            </a:pPr>
            <a:fld id="{9A0DB2DC-4C9A-4742-B13C-FB6460FD3503}" type="slidenum">
              <a:rPr lang="zh-CN" altLang="en-US" noProof="1" dirty="0">
                <a:latin typeface="Calibri" panose="020F0502020204030204" charset="0"/>
                <a:ea typeface="宋体" panose="02010600030101010101" pitchFamily="2" charset="-122"/>
                <a:cs typeface="+mn-ea"/>
              </a:rPr>
            </a:fld>
            <a:endParaRPr lang="zh-CN" altLang="en-US" noProof="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732888"/>
          </a:xfrm>
          <a:prstGeom prst="rect">
            <a:avLst/>
          </a:prstGeom>
          <a:noFill/>
          <a:ln w="9525">
            <a:noFill/>
          </a:ln>
        </p:spPr>
        <p:txBody>
          <a:bodyPr anchor="t">
            <a:normAutofit/>
          </a:bodyPr>
          <a:lstStyle/>
          <a:p>
            <a:pPr eaLnBrk="1" hangingPunct="1"/>
            <a:r>
              <a:rPr lang="zh-CN" altLang="en-US" dirty="0">
                <a:sym typeface="+mn-ea"/>
              </a:rPr>
              <a:t>学术评价</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idx="4294967295"/>
          </p:nvPr>
        </p:nvSpPr>
        <p:spPr>
          <a:xfrm>
            <a:off x="1124368" y="1438033"/>
            <a:ext cx="10051634" cy="3024552"/>
          </a:xfrm>
          <a:prstGeom prst="rect">
            <a:avLst/>
          </a:prstGeom>
          <a:noFill/>
          <a:ln w="9525">
            <a:noFill/>
          </a:ln>
        </p:spPr>
        <p:txBody>
          <a:bodyPr anchor="t">
            <a:noAutofit/>
          </a:bodyPr>
          <a:lstStyle/>
          <a:p>
            <a:pPr>
              <a:lnSpc>
                <a:spcPct val="300000"/>
              </a:lnSpc>
              <a:buClr>
                <a:srgbClr val="FF0000"/>
              </a:buClr>
              <a:buFont typeface="Wingdings" panose="05000000000000000000" pitchFamily="2" charset="2"/>
              <a:buChar char="Ø"/>
            </a:pPr>
            <a:r>
              <a:rPr lang="zh-CN" altLang="zh-CN" sz="2800" kern="100" dirty="0">
                <a:latin typeface="Times New Roman" panose="02020603050405020304" pitchFamily="18" charset="0"/>
                <a:cs typeface="Times New Roman" panose="02020603050405020304" pitchFamily="18" charset="0"/>
              </a:rPr>
              <a:t>学术</a:t>
            </a:r>
            <a:r>
              <a:rPr lang="zh-CN" altLang="en-US" sz="2800" kern="100" dirty="0">
                <a:latin typeface="Times New Roman" panose="02020603050405020304" pitchFamily="18" charset="0"/>
                <a:cs typeface="Times New Roman" panose="02020603050405020304" pitchFamily="18" charset="0"/>
              </a:rPr>
              <a:t>共同体的基本功能：学术研究、学术交流、学术评价</a:t>
            </a:r>
            <a:endParaRPr lang="en-US" altLang="zh-CN" sz="2800" kern="100" dirty="0">
              <a:latin typeface="Times New Roman" panose="02020603050405020304" pitchFamily="18" charset="0"/>
              <a:cs typeface="Times New Roman" panose="02020603050405020304" pitchFamily="18" charset="0"/>
            </a:endParaRPr>
          </a:p>
          <a:p>
            <a:pPr>
              <a:lnSpc>
                <a:spcPct val="300000"/>
              </a:lnSpc>
              <a:buClr>
                <a:srgbClr val="FF0000"/>
              </a:buClr>
              <a:buFont typeface="Wingdings" panose="05000000000000000000" pitchFamily="2" charset="2"/>
              <a:buChar char="Ø"/>
            </a:pPr>
            <a:r>
              <a:rPr lang="zh-CN" altLang="en-US" sz="2800" kern="100" dirty="0">
                <a:latin typeface="Times New Roman" panose="02020603050405020304" pitchFamily="18" charset="0"/>
                <a:cs typeface="Times New Roman" panose="02020603050405020304" pitchFamily="18" charset="0"/>
              </a:rPr>
              <a:t>同行评议</a:t>
            </a:r>
            <a:r>
              <a:rPr lang="zh-CN" altLang="en-US" sz="2800" kern="100" dirty="0" smtClean="0">
                <a:latin typeface="Times New Roman" panose="02020603050405020304" pitchFamily="18" charset="0"/>
                <a:cs typeface="Times New Roman" panose="02020603050405020304" pitchFamily="18" charset="0"/>
              </a:rPr>
              <a:t>制度</a:t>
            </a:r>
            <a:endParaRPr lang="en-US" altLang="zh-CN" sz="2800" kern="100" dirty="0">
              <a:latin typeface="Times New Roman" panose="02020603050405020304" pitchFamily="18" charset="0"/>
              <a:cs typeface="Times New Roman" panose="02020603050405020304" pitchFamily="18" charset="0"/>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txBody>
            <a:bodyPr/>
            <a:lstStyle/>
            <a:p>
              <a:endParaRPr lang="zh-CN" altLang="en-US"/>
            </a:p>
          </p:txBody>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8229600" cy="863600"/>
          </a:xfrm>
          <a:prstGeom prst="rect">
            <a:avLst/>
          </a:prstGeom>
          <a:noFill/>
          <a:ln w="9525">
            <a:noFill/>
          </a:ln>
        </p:spPr>
        <p:txBody>
          <a:bodyPr anchor="t">
            <a:normAutofit/>
          </a:bodyPr>
          <a:lstStyle/>
          <a:p>
            <a:pPr eaLnBrk="1" hangingPunct="1"/>
            <a:r>
              <a:rPr lang="zh-CN" altLang="en-US" dirty="0">
                <a:sym typeface="+mn-ea"/>
              </a:rPr>
              <a:t>学术论文的特点</a:t>
            </a:r>
            <a:endParaRPr lang="zh-CN" altLang="en-US" dirty="0">
              <a:latin typeface="楷体_GB2312" panose="02010609030101010101" pitchFamily="1" charset="-122"/>
              <a:ea typeface="楷体_GB2312" panose="02010609030101010101" pitchFamily="1" charset="-122"/>
            </a:endParaRPr>
          </a:p>
        </p:txBody>
      </p:sp>
      <p:sp>
        <p:nvSpPr>
          <p:cNvPr id="6147" name="Rectangle 3"/>
          <p:cNvSpPr>
            <a:spLocks noGrp="1"/>
          </p:cNvSpPr>
          <p:nvPr>
            <p:ph type="body" idx="4294967295"/>
          </p:nvPr>
        </p:nvSpPr>
        <p:spPr>
          <a:xfrm>
            <a:off x="1608888" y="1303020"/>
            <a:ext cx="9379953" cy="5040313"/>
          </a:xfrm>
          <a:prstGeom prst="rect">
            <a:avLst/>
          </a:prstGeom>
          <a:noFill/>
          <a:ln w="9525">
            <a:noFill/>
          </a:ln>
        </p:spPr>
        <p:txBody>
          <a:bodyPr anchor="t">
            <a:noAutofit/>
          </a:bodyPr>
          <a:lstStyle/>
          <a:p>
            <a:pPr>
              <a:lnSpc>
                <a:spcPct val="165000"/>
              </a:lnSpc>
              <a:buClr>
                <a:srgbClr val="FF0000"/>
              </a:buClr>
              <a:buFont typeface="Wingdings" panose="05000000000000000000" pitchFamily="2" charset="2"/>
              <a:buChar char="u"/>
            </a:pPr>
            <a:r>
              <a:rPr lang="zh-CN" altLang="zh-CN" sz="2800" dirty="0" smtClean="0"/>
              <a:t>准确反映客观事物，具有</a:t>
            </a:r>
            <a:r>
              <a:rPr lang="zh-CN" altLang="zh-CN" sz="2800" dirty="0" smtClean="0">
                <a:solidFill>
                  <a:srgbClr val="FF0000"/>
                </a:solidFill>
              </a:rPr>
              <a:t>科学性</a:t>
            </a:r>
            <a:r>
              <a:rPr lang="zh-CN" altLang="zh-CN" sz="2800" dirty="0"/>
              <a:t>；</a:t>
            </a:r>
            <a:endParaRPr lang="en-US" altLang="zh-CN" sz="2800" dirty="0"/>
          </a:p>
          <a:p>
            <a:pPr>
              <a:lnSpc>
                <a:spcPct val="165000"/>
              </a:lnSpc>
              <a:buClr>
                <a:srgbClr val="FF0000"/>
              </a:buClr>
              <a:buFont typeface="Wingdings" panose="05000000000000000000" pitchFamily="2" charset="2"/>
              <a:buChar char="u"/>
            </a:pPr>
            <a:r>
              <a:rPr lang="zh-CN" altLang="zh-CN" sz="2800" dirty="0" smtClean="0"/>
              <a:t>探讨事物的本质和规律，具有</a:t>
            </a:r>
            <a:r>
              <a:rPr lang="zh-CN" altLang="zh-CN" sz="2800" dirty="0" smtClean="0">
                <a:solidFill>
                  <a:srgbClr val="FF0000"/>
                </a:solidFill>
              </a:rPr>
              <a:t>学术性</a:t>
            </a:r>
            <a:r>
              <a:rPr lang="zh-CN" altLang="zh-CN" sz="2800" dirty="0"/>
              <a:t>；</a:t>
            </a:r>
            <a:endParaRPr lang="en-US" altLang="zh-CN" sz="2800" dirty="0"/>
          </a:p>
          <a:p>
            <a:pPr>
              <a:lnSpc>
                <a:spcPct val="165000"/>
              </a:lnSpc>
              <a:buClr>
                <a:srgbClr val="FF0000"/>
              </a:buClr>
              <a:buFont typeface="Wingdings" panose="05000000000000000000" pitchFamily="2" charset="2"/>
              <a:buChar char="u"/>
            </a:pPr>
            <a:r>
              <a:rPr lang="zh-CN" altLang="zh-CN" sz="2800" dirty="0"/>
              <a:t>有突出的特点和独到的见解，具有</a:t>
            </a:r>
            <a:r>
              <a:rPr lang="zh-CN" altLang="zh-CN" sz="2800" dirty="0">
                <a:solidFill>
                  <a:srgbClr val="FF0000"/>
                </a:solidFill>
              </a:rPr>
              <a:t>创新性</a:t>
            </a:r>
            <a:r>
              <a:rPr lang="zh-CN" altLang="zh-CN" sz="2800" dirty="0"/>
              <a:t>；</a:t>
            </a:r>
            <a:endParaRPr lang="en-US" altLang="zh-CN" sz="2800" dirty="0"/>
          </a:p>
          <a:p>
            <a:pPr>
              <a:lnSpc>
                <a:spcPct val="165000"/>
              </a:lnSpc>
              <a:buClr>
                <a:srgbClr val="FF0000"/>
              </a:buClr>
              <a:buFont typeface="Wingdings" panose="05000000000000000000" pitchFamily="2" charset="2"/>
              <a:buChar char="u"/>
            </a:pPr>
            <a:r>
              <a:rPr lang="zh-CN" altLang="zh-CN" sz="2800" dirty="0"/>
              <a:t>表达精练浅近，具有</a:t>
            </a:r>
            <a:r>
              <a:rPr lang="zh-CN" altLang="zh-CN" sz="2800" dirty="0">
                <a:solidFill>
                  <a:srgbClr val="FF0000"/>
                </a:solidFill>
              </a:rPr>
              <a:t>规范性</a:t>
            </a:r>
            <a:r>
              <a:rPr lang="zh-CN" altLang="zh-CN" sz="2800" dirty="0"/>
              <a:t>；</a:t>
            </a:r>
            <a:endParaRPr lang="en-US" altLang="zh-CN" sz="2800" dirty="0"/>
          </a:p>
          <a:p>
            <a:pPr>
              <a:lnSpc>
                <a:spcPct val="165000"/>
              </a:lnSpc>
              <a:buClr>
                <a:srgbClr val="FF0000"/>
              </a:buClr>
              <a:buFont typeface="Wingdings" panose="05000000000000000000" pitchFamily="2" charset="2"/>
              <a:buChar char="u"/>
            </a:pPr>
            <a:r>
              <a:rPr lang="zh-CN" altLang="zh-CN" sz="2800" dirty="0"/>
              <a:t>内容深刻而完备，具有</a:t>
            </a:r>
            <a:r>
              <a:rPr lang="zh-CN" altLang="zh-CN" sz="2800" dirty="0">
                <a:solidFill>
                  <a:srgbClr val="FF0000"/>
                </a:solidFill>
              </a:rPr>
              <a:t>专业性</a:t>
            </a:r>
            <a:r>
              <a:rPr lang="zh-CN" altLang="zh-CN" sz="2800" dirty="0"/>
              <a:t>。</a:t>
            </a:r>
            <a:endParaRPr lang="en-US" altLang="zh-CN" sz="2800" dirty="0"/>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5526321" cy="863600"/>
          </a:xfrm>
          <a:prstGeom prst="rect">
            <a:avLst/>
          </a:prstGeom>
          <a:noFill/>
          <a:ln w="9525">
            <a:noFill/>
          </a:ln>
        </p:spPr>
        <p:txBody>
          <a:bodyPr anchor="t">
            <a:normAutofit/>
          </a:bodyPr>
          <a:lstStyle/>
          <a:p>
            <a:pPr eaLnBrk="1" hangingPunct="1"/>
            <a:r>
              <a:rPr lang="zh-CN" altLang="en-US" dirty="0">
                <a:sym typeface="+mn-ea"/>
              </a:rPr>
              <a:t>学术论文的特点：科学性</a:t>
            </a:r>
            <a:endParaRPr lang="zh-CN" altLang="en-US" dirty="0">
              <a:latin typeface="楷体_GB2312" panose="02010609030101010101" pitchFamily="1" charset="-122"/>
              <a:ea typeface="楷体_GB2312" panose="0201060903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8" name="Rectangle 3"/>
          <p:cNvSpPr txBox="1"/>
          <p:nvPr/>
        </p:nvSpPr>
        <p:spPr>
          <a:xfrm>
            <a:off x="866458" y="1391140"/>
            <a:ext cx="10358922" cy="4540737"/>
          </a:xfrm>
          <a:prstGeom prst="rect">
            <a:avLst/>
          </a:prstGeom>
          <a:noFill/>
          <a:ln w="9525">
            <a:noFill/>
          </a:ln>
        </p:spPr>
        <p:txBody>
          <a:bodyPr vert="horz" lIns="91440" tIns="45720" rIns="91440" bIns="45720" rtlCol="0" anchor="t">
            <a:noAutofit/>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spcAft>
                <a:spcPts val="0"/>
              </a:spcAft>
              <a:buClr>
                <a:srgbClr val="FF0000"/>
              </a:buClr>
              <a:buNone/>
            </a:pPr>
            <a:r>
              <a:rPr lang="zh-CN" altLang="zh-CN" sz="2800" dirty="0"/>
              <a:t>第一</a:t>
            </a:r>
            <a:r>
              <a:rPr lang="zh-CN" altLang="zh-CN" sz="2800" dirty="0" smtClean="0"/>
              <a:t>，研究</a:t>
            </a:r>
            <a:r>
              <a:rPr lang="zh-CN" altLang="zh-CN" sz="2800" dirty="0"/>
              <a:t>的问题具有理论或实践意义。</a:t>
            </a:r>
            <a:endParaRPr lang="en-US" altLang="zh-CN" sz="2800" dirty="0"/>
          </a:p>
          <a:p>
            <a:pPr marL="0" indent="0">
              <a:lnSpc>
                <a:spcPct val="200000"/>
              </a:lnSpc>
              <a:spcBef>
                <a:spcPts val="0"/>
              </a:spcBef>
              <a:spcAft>
                <a:spcPts val="0"/>
              </a:spcAft>
              <a:buClr>
                <a:srgbClr val="FF0000"/>
              </a:buClr>
              <a:buNone/>
            </a:pPr>
            <a:r>
              <a:rPr lang="zh-CN" altLang="zh-CN" sz="2800" dirty="0"/>
              <a:t>第二，论证的逻辑合理</a:t>
            </a:r>
            <a:r>
              <a:rPr lang="zh-CN" altLang="en-US" sz="2800" dirty="0" smtClean="0"/>
              <a:t>。</a:t>
            </a:r>
            <a:endParaRPr lang="en-US" altLang="zh-CN" sz="2800" dirty="0"/>
          </a:p>
          <a:p>
            <a:pPr marL="0" indent="0">
              <a:lnSpc>
                <a:spcPct val="200000"/>
              </a:lnSpc>
              <a:spcBef>
                <a:spcPts val="0"/>
              </a:spcBef>
              <a:spcAft>
                <a:spcPts val="0"/>
              </a:spcAft>
              <a:buClr>
                <a:srgbClr val="FF0000"/>
              </a:buClr>
              <a:buNone/>
            </a:pPr>
            <a:r>
              <a:rPr lang="zh-CN" altLang="zh-CN" sz="2800" dirty="0"/>
              <a:t>第三，观点、结论正确</a:t>
            </a:r>
            <a:r>
              <a:rPr lang="zh-CN" altLang="zh-CN" sz="2800" dirty="0" smtClean="0"/>
              <a:t>。</a:t>
            </a:r>
            <a:endParaRPr lang="en-US" altLang="zh-CN" sz="2800" dirty="0"/>
          </a:p>
          <a:p>
            <a:pPr marL="0" indent="0">
              <a:lnSpc>
                <a:spcPct val="200000"/>
              </a:lnSpc>
              <a:spcBef>
                <a:spcPts val="0"/>
              </a:spcBef>
              <a:spcAft>
                <a:spcPts val="0"/>
              </a:spcAft>
              <a:buClr>
                <a:srgbClr val="FF0000"/>
              </a:buClr>
              <a:buNone/>
            </a:pPr>
            <a:r>
              <a:rPr lang="zh-CN" altLang="zh-CN" sz="2800" dirty="0"/>
              <a:t>第四，表达正确规范</a:t>
            </a:r>
            <a:r>
              <a:rPr lang="zh-CN" altLang="en-US" sz="2800" dirty="0" smtClean="0"/>
              <a:t>。</a:t>
            </a:r>
            <a:endParaRPr lang="en-US" altLang="zh-CN" sz="2800" dirty="0"/>
          </a:p>
          <a:p>
            <a:pPr marL="0" indent="0">
              <a:lnSpc>
                <a:spcPct val="200000"/>
              </a:lnSpc>
              <a:spcBef>
                <a:spcPts val="0"/>
              </a:spcBef>
              <a:spcAft>
                <a:spcPts val="0"/>
              </a:spcAft>
              <a:buClr>
                <a:srgbClr val="FF0000"/>
              </a:buClr>
              <a:buNone/>
            </a:pPr>
            <a:r>
              <a:rPr lang="zh-CN" altLang="zh-CN" sz="2800" dirty="0"/>
              <a:t>第五，格式符合规范。</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a:xfrm>
            <a:off x="866458" y="439420"/>
            <a:ext cx="5526321" cy="863600"/>
          </a:xfrm>
          <a:prstGeom prst="rect">
            <a:avLst/>
          </a:prstGeom>
          <a:noFill/>
          <a:ln w="9525">
            <a:noFill/>
          </a:ln>
        </p:spPr>
        <p:txBody>
          <a:bodyPr anchor="t">
            <a:normAutofit/>
          </a:bodyPr>
          <a:lstStyle/>
          <a:p>
            <a:pPr eaLnBrk="1" hangingPunct="1"/>
            <a:r>
              <a:rPr lang="zh-CN" altLang="en-US" dirty="0">
                <a:sym typeface="+mn-ea"/>
              </a:rPr>
              <a:t>学术论文的特点：学术性</a:t>
            </a:r>
            <a:endParaRPr lang="zh-CN" altLang="en-US" dirty="0">
              <a:latin typeface="楷体_GB2312" panose="02010609030101010101" pitchFamily="1" charset="-122"/>
              <a:ea typeface="楷体_GB2312" panose="02010609030101010101" pitchFamily="1" charset="-122"/>
            </a:endParaRPr>
          </a:p>
        </p:txBody>
      </p:sp>
      <p:grpSp>
        <p:nvGrpSpPr>
          <p:cNvPr id="5132" name="组合 5131"/>
          <p:cNvGrpSpPr/>
          <p:nvPr/>
        </p:nvGrpSpPr>
        <p:grpSpPr>
          <a:xfrm>
            <a:off x="317500" y="439420"/>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8" name="Rectangle 3"/>
          <p:cNvSpPr txBox="1"/>
          <p:nvPr/>
        </p:nvSpPr>
        <p:spPr>
          <a:xfrm>
            <a:off x="2194317" y="1748496"/>
            <a:ext cx="7332637" cy="3659750"/>
          </a:xfrm>
          <a:prstGeom prst="rect">
            <a:avLst/>
          </a:prstGeom>
          <a:noFill/>
          <a:ln w="9525">
            <a:noFill/>
          </a:ln>
        </p:spPr>
        <p:txBody>
          <a:bodyPr vert="horz" lIns="91440" tIns="45720" rIns="91440" bIns="45720" rtlCol="0" anchor="t">
            <a:normAutofit fontScale="97500"/>
          </a:bodyPr>
          <a:lst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zh-CN" dirty="0"/>
              <a:t>第一，使用专业语言表达</a:t>
            </a:r>
            <a:r>
              <a:rPr lang="zh-CN" altLang="en-US" dirty="0" smtClean="0"/>
              <a:t>。</a:t>
            </a:r>
            <a:endParaRPr lang="en-US" altLang="zh-CN" dirty="0" smtClean="0"/>
          </a:p>
          <a:p>
            <a:pPr marL="0" indent="0">
              <a:lnSpc>
                <a:spcPct val="200000"/>
              </a:lnSpc>
              <a:buNone/>
            </a:pPr>
            <a:r>
              <a:rPr lang="zh-CN" altLang="zh-CN" dirty="0" smtClean="0"/>
              <a:t>第二，恰当</a:t>
            </a:r>
            <a:r>
              <a:rPr lang="zh-CN" altLang="zh-CN" dirty="0"/>
              <a:t>地运用理论分析工具。</a:t>
            </a:r>
            <a:endParaRPr lang="en-US" altLang="zh-CN" dirty="0"/>
          </a:p>
          <a:p>
            <a:pPr marL="0" indent="0">
              <a:lnSpc>
                <a:spcPct val="200000"/>
              </a:lnSpc>
              <a:buNone/>
            </a:pPr>
            <a:r>
              <a:rPr lang="zh-CN" altLang="zh-CN" dirty="0"/>
              <a:t>第三</a:t>
            </a:r>
            <a:r>
              <a:rPr lang="zh-CN" altLang="zh-CN" dirty="0" smtClean="0"/>
              <a:t>，形成</a:t>
            </a:r>
            <a:r>
              <a:rPr lang="zh-CN" altLang="zh-CN" dirty="0"/>
              <a:t>对研究对象的规律性</a:t>
            </a:r>
            <a:r>
              <a:rPr lang="zh-CN" altLang="zh-CN" dirty="0" smtClean="0"/>
              <a:t>认识。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p="http://schemas.openxmlformats.org/presentationml/2006/main">
  <p:tag name="commondata" val="eyJoZGlkIjoiYzAxM2EzMTEwMGUwMDc2MjU3MjcxZDRiOGExMzZlMG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4069</Words>
  <Application>WPS 演示</Application>
  <PresentationFormat>宽屏</PresentationFormat>
  <Paragraphs>431</Paragraphs>
  <Slides>51</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51</vt:i4>
      </vt:variant>
    </vt:vector>
  </HeadingPairs>
  <TitlesOfParts>
    <vt:vector size="68" baseType="lpstr">
      <vt:lpstr>Arial</vt:lpstr>
      <vt:lpstr>宋体</vt:lpstr>
      <vt:lpstr>Wingdings</vt:lpstr>
      <vt:lpstr>微软雅黑</vt:lpstr>
      <vt:lpstr>锐字工房云字库准圆GBK</vt:lpstr>
      <vt:lpstr>方正细圆简体</vt:lpstr>
      <vt:lpstr>楷体</vt:lpstr>
      <vt:lpstr>Calibri</vt:lpstr>
      <vt:lpstr>楷体_GB2312</vt:lpstr>
      <vt:lpstr>新宋体</vt:lpstr>
      <vt:lpstr>Times New Roman</vt:lpstr>
      <vt:lpstr>Arial Unicode MS</vt:lpstr>
      <vt:lpstr>Wingdings</vt:lpstr>
      <vt:lpstr>隶书</vt:lpstr>
      <vt:lpstr>Office 主题</vt:lpstr>
      <vt:lpstr>PBrush</vt:lpstr>
      <vt:lpstr>PBrush</vt:lpstr>
      <vt:lpstr>PowerPoint 演示文稿</vt:lpstr>
      <vt:lpstr>9.1 学术论文的性质</vt:lpstr>
      <vt:lpstr>学术论文与学术交流</vt:lpstr>
      <vt:lpstr>学术共同体</vt:lpstr>
      <vt:lpstr>学术交流与对话</vt:lpstr>
      <vt:lpstr>学术评价</vt:lpstr>
      <vt:lpstr>学术论文的特点</vt:lpstr>
      <vt:lpstr>学术论文的特点：科学性</vt:lpstr>
      <vt:lpstr>学术论文的特点：学术性</vt:lpstr>
      <vt:lpstr>学术论文的特点：创新性</vt:lpstr>
      <vt:lpstr>学术论文的类型</vt:lpstr>
      <vt:lpstr>学士学位论文</vt:lpstr>
      <vt:lpstr>硕士学位论文</vt:lpstr>
      <vt:lpstr>博士学位论文</vt:lpstr>
      <vt:lpstr>PowerPoint 演示文稿</vt:lpstr>
      <vt:lpstr>PowerPoint 演示文稿</vt:lpstr>
      <vt:lpstr>学术论文的结构规范</vt:lpstr>
      <vt:lpstr>学术论文的组成要素与及其功能</vt:lpstr>
      <vt:lpstr>参考文献的主要功能</vt:lpstr>
      <vt:lpstr>组成要素的功能与逻辑关系</vt:lpstr>
      <vt:lpstr>PowerPoint 演示文稿</vt:lpstr>
      <vt:lpstr>9.3 学位论文的开题与写作</vt:lpstr>
      <vt:lpstr>开题报告的内容与逻辑</vt:lpstr>
      <vt:lpstr>开题报告的内容与逻辑（续）</vt:lpstr>
      <vt:lpstr>综述部分的写作</vt:lpstr>
      <vt:lpstr>综述写作方法：梳理得出结论</vt:lpstr>
      <vt:lpstr>综述写作方法示例：分析</vt:lpstr>
      <vt:lpstr>综述写作方法示例：分析（续）</vt:lpstr>
      <vt:lpstr>综述写作方法示例：得出结论</vt:lpstr>
      <vt:lpstr>研究方法的选择与运用</vt:lpstr>
      <vt:lpstr>PowerPoint 演示文稿</vt:lpstr>
      <vt:lpstr>PowerPoint 演示文稿</vt:lpstr>
      <vt:lpstr>十大组成要素的写作规范：（1）前置部分</vt:lpstr>
      <vt:lpstr>结构化摘要：正文写作完成之后再写摘要</vt:lpstr>
      <vt:lpstr>结构化摘要：示例</vt:lpstr>
      <vt:lpstr>关键词（Keywords）</vt:lpstr>
      <vt:lpstr>十大组成要素的写作规范： （2）正文部分</vt:lpstr>
      <vt:lpstr>十大组成要素的写作规范： （3）后置部分</vt:lpstr>
      <vt:lpstr>参考文献的引用原则</vt:lpstr>
      <vt:lpstr>学术论文的格式规范</vt:lpstr>
      <vt:lpstr>设置、查看文档结构图</vt:lpstr>
      <vt:lpstr>在Word中插入目录</vt:lpstr>
      <vt:lpstr>标题与标号             字号与行间距</vt:lpstr>
      <vt:lpstr>表格、图及其标题：居中、不加冒号</vt:lpstr>
      <vt:lpstr>PowerPoint 演示文稿</vt:lpstr>
      <vt:lpstr>PowerPoint 演示文稿</vt:lpstr>
      <vt:lpstr>9.4 学术论文的写作与投稿</vt:lpstr>
      <vt:lpstr>学术论文的写作步骤</vt:lpstr>
      <vt:lpstr>学术论文的投稿策略</vt:lpstr>
      <vt:lpstr>退修论文的修改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dell</cp:lastModifiedBy>
  <cp:revision>147</cp:revision>
  <dcterms:created xsi:type="dcterms:W3CDTF">2018-03-05T15:08:00Z</dcterms:created>
  <dcterms:modified xsi:type="dcterms:W3CDTF">2024-05-11T08:36:15Z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KSORubyTemplateID">
    <vt:lpwstr>8</vt:lpwstr>
  </property>
  <property fmtid="{D5CDD505-2E9C-101B-9397-08002B2CF9AE}" pid="4" name="ICV">
    <vt:lpwstr>12394C0E34764CD09406EBE8A7A5AA15_12</vt:lpwstr>
  </property>
</Properties>
</file>