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599" r:id="rId3"/>
    <p:sldId id="603" r:id="rId4"/>
    <p:sldId id="530" r:id="rId5"/>
    <p:sldId id="535" r:id="rId6"/>
    <p:sldId id="601" r:id="rId7"/>
    <p:sldId id="602" r:id="rId8"/>
    <p:sldId id="536" r:id="rId9"/>
    <p:sldId id="455" r:id="rId10"/>
    <p:sldId id="538" r:id="rId11"/>
    <p:sldId id="539" r:id="rId13"/>
    <p:sldId id="541" r:id="rId14"/>
    <p:sldId id="540" r:id="rId15"/>
    <p:sldId id="542" r:id="rId16"/>
    <p:sldId id="543" r:id="rId17"/>
    <p:sldId id="571" r:id="rId18"/>
    <p:sldId id="572" r:id="rId19"/>
    <p:sldId id="573" r:id="rId20"/>
    <p:sldId id="594" r:id="rId21"/>
    <p:sldId id="574" r:id="rId22"/>
    <p:sldId id="598" r:id="rId23"/>
    <p:sldId id="600" r:id="rId24"/>
    <p:sldId id="623" r:id="rId25"/>
    <p:sldId id="624" r:id="rId26"/>
    <p:sldId id="625" r:id="rId27"/>
    <p:sldId id="626" r:id="rId28"/>
    <p:sldId id="627" r:id="rId29"/>
    <p:sldId id="628" r:id="rId30"/>
    <p:sldId id="629" r:id="rId31"/>
    <p:sldId id="630" r:id="rId32"/>
    <p:sldId id="631" r:id="rId33"/>
    <p:sldId id="632" r:id="rId34"/>
    <p:sldId id="633" r:id="rId35"/>
    <p:sldId id="634" r:id="rId36"/>
  </p:sldIdLst>
  <p:sldSz cx="12192000" cy="6858000"/>
  <p:notesSz cx="7103745" cy="10234295"/>
  <p:custDataLst>
    <p:tags r:id="rId4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 jianhua" initials="w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B7"/>
    <a:srgbClr val="000000"/>
    <a:srgbClr val="FF5050"/>
    <a:srgbClr val="53C3B0"/>
    <a:srgbClr val="FF6600"/>
    <a:srgbClr val="FFCC00"/>
    <a:srgbClr val="C65044"/>
    <a:srgbClr val="EE3636"/>
    <a:srgbClr val="FF7C80"/>
    <a:srgbClr val="86B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gs" Target="tags/tag1.xml"/><Relationship Id="rId40" Type="http://schemas.openxmlformats.org/officeDocument/2006/relationships/commentAuthors" Target="commentAuthors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11T11:55:41.54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243A6-98D5-400C-BB7D-EA90CB6DB802}" type="datetimeFigureOut">
              <a:rPr lang="en-GB" smtClean="0"/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"</a:t>
            </a:r>
            <a:r>
              <a:rPr lang="zh-CN" altLang="en-US" dirty="0" smtClean="0"/>
              <a:t>即人们用眼睛看，不知道它是坚硬的，而知道石是白颜色的，这就是没有坚硬；用手摸不知道它是白颜色，而知道它是坚硬的，这就是没有白颜色。在前一种情况下，坚硬藏了起来。在后一种情况下，白色藏了起来。这叫作</a:t>
            </a:r>
            <a:r>
              <a:rPr lang="en-US" altLang="zh-CN" dirty="0" smtClean="0"/>
              <a:t>"</a:t>
            </a:r>
            <a:r>
              <a:rPr lang="zh-CN" altLang="en-US" dirty="0" smtClean="0"/>
              <a:t>自藏</a:t>
            </a:r>
            <a:r>
              <a:rPr lang="en-US" altLang="zh-CN" dirty="0" smtClean="0"/>
              <a:t>"</a:t>
            </a:r>
            <a:r>
              <a:rPr lang="zh-CN" altLang="en-US" dirty="0" smtClean="0"/>
              <a:t>。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A0DC-CE11-46CE-B7E2-C60F1A1B7C14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2"/>
          <p:cNvSpPr/>
          <p:nvPr userDrawn="1"/>
        </p:nvSpPr>
        <p:spPr>
          <a:xfrm>
            <a:off x="339725" y="303213"/>
            <a:ext cx="11514138" cy="6251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lvl="0" indent="0" eaLnBrk="0" hangingPunct="0"/>
            <a:endParaRPr lang="zh-CN" altLang="en-US">
              <a:solidFill>
                <a:srgbClr val="FFFFFF"/>
              </a:solidFill>
              <a:latin typeface="锐字工房云字库准圆GBK" panose="02010604000000000000" charset="-122"/>
              <a:ea typeface="锐字工房云字库准圆GBK" panose="02010604000000000000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69559B-881C-4F8E-B1FA-77195C32B1F6}" type="datetime1">
              <a:rPr kumimoji="0" lang="zh-CN" altLang="en-US" b="0" i="0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fontAlgn="base">
              <a:buChar char="•"/>
            </a:pPr>
            <a:fld id="{9A0DB2DC-4C9A-4742-B13C-FB6460FD3503}" type="slidenum">
              <a:rPr lang="zh-CN" altLang="en-US" noProof="1" dirty="0">
                <a:latin typeface="Calibri" panose="020F050202020403020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p:transition spd="slow">
    <p:push dir="u"/>
  </p:transition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2"/>
          <p:cNvSpPr/>
          <p:nvPr userDrawn="1"/>
        </p:nvSpPr>
        <p:spPr>
          <a:xfrm>
            <a:off x="339725" y="303213"/>
            <a:ext cx="11514138" cy="6251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lvl="0" indent="0" eaLnBrk="0" hangingPunct="0"/>
            <a:endParaRPr lang="zh-CN" altLang="en-US">
              <a:solidFill>
                <a:srgbClr val="FFFFFF"/>
              </a:solidFill>
              <a:latin typeface="锐字工房云字库准圆GBK" panose="02010604000000000000" charset="-122"/>
              <a:ea typeface="锐字工房云字库准圆GBK" panose="02010604000000000000" charset="-122"/>
              <a:sym typeface="宋体" panose="02010600030101010101" pitchFamily="2" charset="-122"/>
            </a:endParaRPr>
          </a:p>
        </p:txBody>
      </p:sp>
      <p:sp>
        <p:nvSpPr>
          <p:cNvPr id="10" name="自由: 形状 34"/>
          <p:cNvSpPr/>
          <p:nvPr userDrawn="1"/>
        </p:nvSpPr>
        <p:spPr>
          <a:xfrm rot="2700000">
            <a:off x="6145213" y="5876925"/>
            <a:ext cx="139700" cy="139700"/>
          </a:xfrm>
          <a:custGeom>
            <a:avLst/>
            <a:gdLst>
              <a:gd name="connsiteX0" fmla="*/ 75778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749181 h 914400"/>
              <a:gd name="connsiteX5" fmla="*/ 757780 w 914400"/>
              <a:gd name="connsiteY5" fmla="*/ 749181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914400">
                <a:moveTo>
                  <a:pt x="757780" y="0"/>
                </a:moveTo>
                <a:lnTo>
                  <a:pt x="914400" y="0"/>
                </a:lnTo>
                <a:lnTo>
                  <a:pt x="914400" y="914400"/>
                </a:lnTo>
                <a:lnTo>
                  <a:pt x="0" y="914400"/>
                </a:lnTo>
                <a:lnTo>
                  <a:pt x="0" y="749181"/>
                </a:lnTo>
                <a:lnTo>
                  <a:pt x="757780" y="749181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052" name="文本框 7"/>
          <p:cNvSpPr/>
          <p:nvPr userDrawn="1"/>
        </p:nvSpPr>
        <p:spPr>
          <a:xfrm>
            <a:off x="2312988" y="1503363"/>
            <a:ext cx="7566025" cy="24352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ctr" eaLnBrk="0" hangingPunc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zh-CN" altLang="en-US" sz="5400" dirty="0">
                <a:solidFill>
                  <a:srgbClr val="000000"/>
                </a:solidFill>
                <a:latin typeface="方正细圆简体" pitchFamily="65" charset="-122"/>
                <a:ea typeface="方正细圆简体" pitchFamily="65" charset="-122"/>
                <a:sym typeface="方正细圆简体" pitchFamily="65" charset="-122"/>
              </a:rPr>
              <a:t>信息素养修炼</a:t>
            </a:r>
            <a:endParaRPr lang="zh-CN" altLang="en-US" sz="54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sz="3600" dirty="0">
                <a:solidFill>
                  <a:srgbClr val="262626"/>
                </a:solidFill>
                <a:latin typeface="方正细圆简体" pitchFamily="65" charset="-122"/>
                <a:ea typeface="方正细圆简体" pitchFamily="65" charset="-122"/>
                <a:sym typeface="方正细圆简体" pitchFamily="65" charset="-122"/>
              </a:rPr>
              <a:t>（文献检索）</a:t>
            </a:r>
            <a:endParaRPr lang="zh-CN" altLang="en-US" sz="3600" dirty="0">
              <a:solidFill>
                <a:srgbClr val="262626"/>
              </a:solidFill>
              <a:latin typeface="方正细圆简体" pitchFamily="65" charset="-122"/>
              <a:ea typeface="方正细圆简体" pitchFamily="65" charset="-122"/>
              <a:sym typeface="方正细圆简体" pitchFamily="65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sz="3600" dirty="0">
                <a:solidFill>
                  <a:srgbClr val="262626"/>
                </a:solidFill>
                <a:latin typeface="方正细圆简体" pitchFamily="65" charset="-122"/>
                <a:ea typeface="方正细圆简体" pitchFamily="65" charset="-122"/>
                <a:sym typeface="方正细圆简体" pitchFamily="65" charset="-122"/>
              </a:rPr>
              <a:t>(数字信息资源检索与利用)</a:t>
            </a:r>
            <a:endParaRPr lang="zh-CN" altLang="en-US" sz="3600" dirty="0">
              <a:solidFill>
                <a:srgbClr val="262626"/>
              </a:solidFill>
              <a:latin typeface="方正细圆简体" pitchFamily="65" charset="-122"/>
              <a:ea typeface="方正细圆简体" pitchFamily="65" charset="-122"/>
              <a:sym typeface="方正细圆简体" pitchFamily="65" charset="-122"/>
            </a:endParaRPr>
          </a:p>
        </p:txBody>
      </p:sp>
      <p:sp>
        <p:nvSpPr>
          <p:cNvPr id="2053" name="Text Box 3"/>
          <p:cNvSpPr txBox="1"/>
          <p:nvPr userDrawn="1"/>
        </p:nvSpPr>
        <p:spPr>
          <a:xfrm>
            <a:off x="3573463" y="4803775"/>
            <a:ext cx="5113337" cy="9525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吴建华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lvl="0" algn="ctr">
              <a:lnSpc>
                <a:spcPct val="100000"/>
              </a:lnSpc>
            </a:pPr>
            <a:r>
              <a:rPr lang="en-US" altLang="x-none" sz="2800" dirty="0">
                <a:latin typeface="楷体" panose="02010609060101010101" charset="-122"/>
                <a:ea typeface="楷体" panose="02010609060101010101" charset="-122"/>
              </a:rPr>
              <a:t>email:wujh@mail.ccnu.edu.cn</a:t>
            </a:r>
            <a:endParaRPr lang="en-US" altLang="x-none" sz="280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自由: 形状 34"/>
          <p:cNvSpPr/>
          <p:nvPr userDrawn="1"/>
        </p:nvSpPr>
        <p:spPr>
          <a:xfrm rot="2700000">
            <a:off x="6145213" y="5999163"/>
            <a:ext cx="139700" cy="139700"/>
          </a:xfrm>
          <a:custGeom>
            <a:avLst/>
            <a:gdLst>
              <a:gd name="connsiteX0" fmla="*/ 75778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749181 h 914400"/>
              <a:gd name="connsiteX5" fmla="*/ 757780 w 914400"/>
              <a:gd name="connsiteY5" fmla="*/ 749181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914400">
                <a:moveTo>
                  <a:pt x="757780" y="0"/>
                </a:moveTo>
                <a:lnTo>
                  <a:pt x="914400" y="0"/>
                </a:lnTo>
                <a:lnTo>
                  <a:pt x="914400" y="914400"/>
                </a:lnTo>
                <a:lnTo>
                  <a:pt x="0" y="914400"/>
                </a:lnTo>
                <a:lnTo>
                  <a:pt x="0" y="749181"/>
                </a:lnTo>
                <a:lnTo>
                  <a:pt x="757780" y="749181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055" name="矩形 7"/>
          <p:cNvSpPr/>
          <p:nvPr userDrawn="1"/>
        </p:nvSpPr>
        <p:spPr>
          <a:xfrm>
            <a:off x="334963" y="4749800"/>
            <a:ext cx="244475" cy="1311275"/>
          </a:xfrm>
          <a:prstGeom prst="rect">
            <a:avLst/>
          </a:prstGeom>
          <a:solidFill>
            <a:srgbClr val="FF5050"/>
          </a:solidFill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u="none" baseline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056" name="矩形 8"/>
          <p:cNvSpPr/>
          <p:nvPr userDrawn="1"/>
        </p:nvSpPr>
        <p:spPr>
          <a:xfrm>
            <a:off x="11609388" y="835025"/>
            <a:ext cx="244475" cy="1311275"/>
          </a:xfrm>
          <a:prstGeom prst="rect">
            <a:avLst/>
          </a:prstGeom>
          <a:solidFill>
            <a:srgbClr val="5B9BD5"/>
          </a:solidFill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u="none" baseline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fontAlgn="auto" latinLnBrk="0" hangingPunct="1">
              <a:lnSpc>
                <a:spcPct val="150000"/>
              </a:lnSpc>
              <a:spcBef>
                <a:spcPts val="0"/>
              </a:spcBef>
              <a:defRPr/>
            </a:lvl1pPr>
            <a:lvl2pPr eaLnBrk="1" fontAlgn="auto" latinLnBrk="0" hangingPunct="1">
              <a:lnSpc>
                <a:spcPct val="150000"/>
              </a:lnSpc>
              <a:spcBef>
                <a:spcPts val="0"/>
              </a:spcBef>
              <a:defRPr/>
            </a:lvl2pPr>
            <a:lvl3pPr eaLnBrk="1" fontAlgn="auto" latinLnBrk="0" hangingPunct="1">
              <a:lnSpc>
                <a:spcPct val="125000"/>
              </a:lnSpc>
              <a:spcBef>
                <a:spcPts val="0"/>
              </a:spcBef>
              <a:defRPr/>
            </a:lvl3pPr>
            <a:lvl4pPr eaLnBrk="1" fontAlgn="auto" latinLnBrk="0" hangingPunct="1">
              <a:lnSpc>
                <a:spcPct val="100000"/>
              </a:lnSpc>
              <a:spcBef>
                <a:spcPts val="0"/>
              </a:spcBef>
              <a:defRPr/>
            </a:lvl4pPr>
            <a:lvl5pPr eaLnBrk="1" fontAlgn="auto" latinLnBrk="0" hangingPunct="1">
              <a:lnSpc>
                <a:spcPct val="100000"/>
              </a:lnSpc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矩形 12"/>
          <p:cNvSpPr/>
          <p:nvPr userDrawn="1"/>
        </p:nvSpPr>
        <p:spPr>
          <a:xfrm>
            <a:off x="322263" y="303213"/>
            <a:ext cx="11514137" cy="62515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eaLnBrk="0" hangingPunct="0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grpSp>
        <p:nvGrpSpPr>
          <p:cNvPr id="1029" name="组合 36"/>
          <p:cNvGrpSpPr/>
          <p:nvPr userDrawn="1"/>
        </p:nvGrpSpPr>
        <p:grpSpPr>
          <a:xfrm>
            <a:off x="323533" y="6423025"/>
            <a:ext cx="11517312" cy="142875"/>
            <a:chOff x="0" y="8773"/>
            <a:chExt cx="14400" cy="226"/>
          </a:xfrm>
        </p:grpSpPr>
        <p:sp>
          <p:nvSpPr>
            <p:cNvPr id="1030" name="矩形 6"/>
            <p:cNvSpPr/>
            <p:nvPr/>
          </p:nvSpPr>
          <p:spPr>
            <a:xfrm>
              <a:off x="0" y="8773"/>
              <a:ext cx="3570" cy="227"/>
            </a:xfrm>
            <a:prstGeom prst="rect">
              <a:avLst/>
            </a:prstGeom>
            <a:solidFill>
              <a:srgbClr val="F49022"/>
            </a:solidFill>
            <a:ln w="25400">
              <a:noFill/>
            </a:ln>
          </p:spPr>
          <p:txBody>
            <a:bodyPr anchor="ctr"/>
            <a:lstStyle/>
            <a:p>
              <a:pPr lvl="0" algn="ctr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1" name="矩形 7"/>
            <p:cNvSpPr/>
            <p:nvPr/>
          </p:nvSpPr>
          <p:spPr>
            <a:xfrm>
              <a:off x="3570" y="8773"/>
              <a:ext cx="3630" cy="227"/>
            </a:xfrm>
            <a:prstGeom prst="rect">
              <a:avLst/>
            </a:prstGeom>
            <a:solidFill>
              <a:srgbClr val="EE3636"/>
            </a:solidFill>
            <a:ln w="25400">
              <a:noFill/>
            </a:ln>
          </p:spPr>
          <p:txBody>
            <a:bodyPr anchor="ctr"/>
            <a:lstStyle/>
            <a:p>
              <a:pPr lvl="0" algn="ctr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2" name="矩形 8"/>
            <p:cNvSpPr/>
            <p:nvPr/>
          </p:nvSpPr>
          <p:spPr>
            <a:xfrm>
              <a:off x="7200" y="8773"/>
              <a:ext cx="3570" cy="227"/>
            </a:xfrm>
            <a:prstGeom prst="rect">
              <a:avLst/>
            </a:prstGeom>
            <a:solidFill>
              <a:srgbClr val="53C3B0"/>
            </a:solidFill>
            <a:ln w="25400">
              <a:noFill/>
            </a:ln>
          </p:spPr>
          <p:txBody>
            <a:bodyPr anchor="ctr"/>
            <a:lstStyle/>
            <a:p>
              <a:pPr lvl="0" algn="ctr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3" name="矩形 9"/>
            <p:cNvSpPr/>
            <p:nvPr/>
          </p:nvSpPr>
          <p:spPr>
            <a:xfrm>
              <a:off x="10770" y="8773"/>
              <a:ext cx="3630" cy="227"/>
            </a:xfrm>
            <a:prstGeom prst="rect">
              <a:avLst/>
            </a:prstGeom>
            <a:solidFill>
              <a:srgbClr val="317FB7"/>
            </a:solidFill>
            <a:ln w="25400">
              <a:noFill/>
            </a:ln>
          </p:spPr>
          <p:txBody>
            <a:bodyPr anchor="ctr"/>
            <a:lstStyle/>
            <a:p>
              <a:pPr lvl="0" algn="ctr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6317" y="967105"/>
            <a:ext cx="9593046" cy="545964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信息素养修炼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批判性阅读与写作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8.1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批判性思维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zh-CN" altLang="en-US" sz="3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批判性思维的衡量标准：</a:t>
            </a:r>
            <a:r>
              <a:rPr lang="zh-CN" altLang="en-US" sz="3200" dirty="0" smtClean="0"/>
              <a:t>普林斯顿大学对本科生的要求</a:t>
            </a:r>
            <a:endParaRPr lang="en-US" altLang="zh-CN" sz="32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390650" y="1367790"/>
            <a:ext cx="9330690" cy="4737735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具有清楚地思维、谈吐、写作的能力。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具有批判性和系统性推理的能力。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具有形成概念和解决问题的能力。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具有独立思考的能力。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具有敢于创新和独立工作的能力。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80000"/>
              </a:lnSpc>
              <a:buAutoNum type="arabicPeriod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具有与他人合作与沟通的能力。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050" y="473075"/>
            <a:ext cx="11137265" cy="80772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批判性思维的衡量标准：</a:t>
            </a:r>
            <a:r>
              <a:rPr lang="zh-CN" altLang="en-US" sz="3200" dirty="0" smtClean="0"/>
              <a:t>普林斯顿大学对本科生的要求（续）</a:t>
            </a:r>
            <a:endParaRPr lang="en-US" altLang="zh-CN" sz="32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12520" y="1191260"/>
            <a:ext cx="9966960" cy="521208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具有判断什么意味着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彻底理解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某种东西的能力。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具有辨别重要的东西与琐碎的东西、持久的东西与短暂的东西的能力。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熟悉不同的思维方式（定量、历史、科学、道德、美学）。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具有某一领域知识的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深度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具有观察不同学科、理念、文化的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相关之处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的能力。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609600" indent="-609600" eaLnBrk="1" hangingPunct="1">
              <a:lnSpc>
                <a:spcPct val="170000"/>
              </a:lnSpc>
              <a:buAutoNum type="arabicPeriod" startAt="7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具有一生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求学不止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的能力。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批判性思维的定义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8135" y="1367790"/>
            <a:ext cx="11565255" cy="3756417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普通思维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：人们形成意见、做出判断、做出决定、形成结论的过程。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批判性思维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：批判前一种思维，让前述思考过程接受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理性评估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批判性思维既是一种能力，也是一个思维过程。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charset="0"/>
              <a:buChar char="ü"/>
            </a:pPr>
            <a:r>
              <a:rPr lang="en-US" altLang="zh-CN" sz="2800" dirty="0" err="1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恩尼斯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：</a:t>
            </a:r>
            <a:r>
              <a:rPr lang="en-US" altLang="zh-CN" sz="2800" dirty="0" err="1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个体对做什么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、</a:t>
            </a:r>
            <a:r>
              <a:rPr lang="en-US" altLang="zh-CN" sz="2800" dirty="0" err="1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相信什么做出理性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、</a:t>
            </a:r>
            <a:r>
              <a:rPr lang="en-US" altLang="zh-CN" sz="2800" dirty="0" err="1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反思性决策的能力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charset="0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法乔恩：一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种有目的性的、自我调节性判断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思维过程。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批判性思维的定义（续）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916276" y="1746731"/>
            <a:ext cx="7483097" cy="3402666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保罗和埃尔德划分的3个阶段：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charset="0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分析思维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charset="0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评估思维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charset="0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提高思维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批判性思维的一个详细定义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6575" y="1207770"/>
            <a:ext cx="9036685" cy="531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2564" y="473075"/>
            <a:ext cx="10515600" cy="80772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批判性思维的功能</a:t>
            </a:r>
            <a:r>
              <a:rPr lang="zh-CN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）：</a:t>
            </a:r>
            <a:r>
              <a:rPr lang="zh-CN" altLang="en-US" dirty="0">
                <a:sym typeface="+mn-ea"/>
              </a:rPr>
              <a:t>用理性的标准得到更好的</a:t>
            </a:r>
            <a:r>
              <a:rPr lang="zh-CN" altLang="en-US" dirty="0" smtClean="0">
                <a:sym typeface="+mn-ea"/>
              </a:rPr>
              <a:t>结论</a:t>
            </a:r>
            <a:endParaRPr lang="zh-CN" altLang="en-US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57873" y="1774807"/>
            <a:ext cx="7372838" cy="379149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示例：佳美拉关于收养小狗的推理过程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前提：我爱这只小狗，我能够照料它，我找不到任何拒绝接受它的理由。       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结论：所以，我应该领养这只小狗。 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椭圆形标注 7"/>
          <p:cNvSpPr/>
          <p:nvPr/>
        </p:nvSpPr>
        <p:spPr>
          <a:xfrm>
            <a:off x="8314267" y="3691468"/>
            <a:ext cx="3310466" cy="1278466"/>
          </a:xfrm>
          <a:prstGeom prst="wedgeEllipseCallout">
            <a:avLst>
              <a:gd name="adj1" fmla="val -141965"/>
              <a:gd name="adj2" fmla="val -53509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</a:rPr>
              <a:t>前提为真吗？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椭圆形标注 13"/>
          <p:cNvSpPr/>
          <p:nvPr/>
        </p:nvSpPr>
        <p:spPr>
          <a:xfrm>
            <a:off x="7509934" y="5198535"/>
            <a:ext cx="4317999" cy="1278466"/>
          </a:xfrm>
          <a:prstGeom prst="wedgeEllipseCallout">
            <a:avLst>
              <a:gd name="adj1" fmla="val -128951"/>
              <a:gd name="adj2" fmla="val -3165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</a:rPr>
              <a:t>前提与结论相关吗？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批判性思维的功能（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）：</a:t>
            </a:r>
            <a:r>
              <a:rPr lang="zh-CN" altLang="en-US" dirty="0">
                <a:sym typeface="+mn-ea"/>
              </a:rPr>
              <a:t>评估思维是否符合逻辑</a:t>
            </a:r>
            <a:endParaRPr lang="zh-CN" altLang="en-US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66870" y="1765724"/>
            <a:ext cx="4507863" cy="3402666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示例：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所有的狗都是动物，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德国牧羊犬是动物，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因此，德国牧羊犬是狗。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31467" y="1765724"/>
            <a:ext cx="4507863" cy="3402666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示例：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所有的狗都是动物，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德国牧羊犬是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狗，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因此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，德国牧羊犬是动物。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批判性思维的功能（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）：</a:t>
            </a:r>
            <a:r>
              <a:rPr lang="zh-CN" altLang="en-US" dirty="0">
                <a:sym typeface="+mn-ea"/>
              </a:rPr>
              <a:t>创新性思维的</a:t>
            </a:r>
            <a:r>
              <a:rPr lang="zh-CN" altLang="en-US" dirty="0" smtClean="0">
                <a:sym typeface="+mn-ea"/>
              </a:rPr>
              <a:t>基础</a:t>
            </a:r>
            <a:endParaRPr lang="zh-CN" altLang="en-US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926994" y="1610995"/>
            <a:ext cx="10338012" cy="379149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批判性思维是一种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逻辑推理分析能力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创造性思维能够在固有知识和经验的基础上，提出新的观点与发现，是一种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想象力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的呈现。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批判性思维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激发想象力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布鲁姆教育目标分类体系</a:t>
            </a:r>
            <a:r>
              <a:rPr lang="zh-CN" dirty="0" smtClean="0"/>
              <a:t>与批判性思维</a:t>
            </a:r>
            <a:endParaRPr lang="zh-CN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5" name="Picture 3" descr="G:\blooms-taxonomy-2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20" y="1053782"/>
            <a:ext cx="7096760" cy="527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组合 19"/>
          <p:cNvGrpSpPr/>
          <p:nvPr/>
        </p:nvGrpSpPr>
        <p:grpSpPr>
          <a:xfrm>
            <a:off x="2404245" y="1305470"/>
            <a:ext cx="1373099" cy="4772204"/>
            <a:chOff x="5695719" y="1507876"/>
            <a:chExt cx="1373099" cy="4772204"/>
          </a:xfrm>
        </p:grpSpPr>
        <p:grpSp>
          <p:nvGrpSpPr>
            <p:cNvPr id="21" name="组合 20"/>
            <p:cNvGrpSpPr/>
            <p:nvPr/>
          </p:nvGrpSpPr>
          <p:grpSpPr>
            <a:xfrm>
              <a:off x="5695719" y="1507876"/>
              <a:ext cx="1373099" cy="4772204"/>
              <a:chOff x="5695719" y="1507876"/>
              <a:chExt cx="1373099" cy="477220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5695719" y="1507876"/>
                <a:ext cx="1373099" cy="4772204"/>
                <a:chOff x="5695719" y="1507876"/>
                <a:chExt cx="1373099" cy="4772204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6234039" y="1507876"/>
                  <a:ext cx="834779" cy="4772204"/>
                  <a:chOff x="6265788" y="1513970"/>
                  <a:chExt cx="834779" cy="4772204"/>
                </a:xfrm>
              </p:grpSpPr>
              <p:sp>
                <p:nvSpPr>
                  <p:cNvPr id="27" name="左大括号 26"/>
                  <p:cNvSpPr/>
                  <p:nvPr/>
                </p:nvSpPr>
                <p:spPr>
                  <a:xfrm>
                    <a:off x="6288446" y="1513970"/>
                    <a:ext cx="812121" cy="1555933"/>
                  </a:xfrm>
                  <a:prstGeom prst="leftBrace">
                    <a:avLst/>
                  </a:prstGeom>
                  <a:noFill/>
                  <a:ln w="19050">
                    <a:solidFill>
                      <a:srgbClr val="317FB7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8" name="左大括号 27"/>
                  <p:cNvSpPr/>
                  <p:nvPr/>
                </p:nvSpPr>
                <p:spPr>
                  <a:xfrm>
                    <a:off x="6265788" y="3091406"/>
                    <a:ext cx="812121" cy="1555933"/>
                  </a:xfrm>
                  <a:prstGeom prst="leftBrace">
                    <a:avLst/>
                  </a:prstGeom>
                  <a:noFill/>
                  <a:ln w="19050">
                    <a:solidFill>
                      <a:srgbClr val="317FB7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9" name="左大括号 28"/>
                  <p:cNvSpPr/>
                  <p:nvPr/>
                </p:nvSpPr>
                <p:spPr>
                  <a:xfrm>
                    <a:off x="6265788" y="4730241"/>
                    <a:ext cx="812121" cy="1555933"/>
                  </a:xfrm>
                  <a:prstGeom prst="leftBrace">
                    <a:avLst/>
                  </a:prstGeom>
                  <a:noFill/>
                  <a:ln w="19050">
                    <a:solidFill>
                      <a:srgbClr val="317FB7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5695719" y="1829763"/>
                  <a:ext cx="611440" cy="84248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800" dirty="0" smtClean="0">
                      <a:solidFill>
                        <a:schemeClr val="tx1"/>
                      </a:solidFill>
                    </a:rPr>
                    <a:t>高阶</a:t>
                  </a:r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5695719" y="3448132"/>
                <a:ext cx="570069" cy="842481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800" dirty="0" smtClean="0">
                    <a:solidFill>
                      <a:schemeClr val="tx1"/>
                    </a:solidFill>
                  </a:rPr>
                  <a:t>中阶</a:t>
                </a:r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5718377" y="5122940"/>
              <a:ext cx="570069" cy="84248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dirty="0" smtClean="0">
                  <a:solidFill>
                    <a:schemeClr val="tx1"/>
                  </a:solidFill>
                </a:rPr>
                <a:t>初阶</a:t>
              </a:r>
              <a:endParaRPr lang="zh-CN" alt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13385"/>
            <a:ext cx="10515600" cy="807720"/>
          </a:xfrm>
        </p:spPr>
        <p:txBody>
          <a:bodyPr/>
          <a:lstStyle/>
          <a:p>
            <a:pPr algn="ctr"/>
            <a:r>
              <a:rPr lang="zh-CN" altLang="en-US" dirty="0" smtClean="0">
                <a:sym typeface="+mn-ea"/>
              </a:rPr>
              <a:t>试分析下面的表述分别属于哪个层次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8135" y="1367790"/>
            <a:ext cx="11565255" cy="507492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斯密斯(2003)把干扰定义为……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斯密斯(2003:7)把干扰定义为“.…..”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斯密斯(2003)关于干扰的概念包含3个元素。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干扰这一概念可以理解为...... (Smith ,2003;Jones,2001;Zhao 2005) 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根据我的发现，我提出非干扰这一概念。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斯密斯(2003)关于干扰的定义应该受到批评，这是因为......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514350" indent="-514350" eaLnBrk="0" hangingPunct="0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我们可以运用斯密斯(2003) 的干扰这一概念.....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6745" y="508635"/>
            <a:ext cx="11094085" cy="77216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批判性思维（</a:t>
            </a:r>
            <a:r>
              <a:rPr lang="en-US" altLang="zh-CN" dirty="0"/>
              <a:t> critical thinking </a:t>
            </a:r>
            <a:r>
              <a:rPr lang="zh-CN" altLang="en-US" dirty="0" smtClean="0"/>
              <a:t>）溯源：苏格拉底式提问</a:t>
            </a:r>
            <a:endParaRPr lang="zh-CN" altLang="en-US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52393" y="1577356"/>
            <a:ext cx="10317548" cy="3576047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</a:rPr>
              <a:t>思辨哲学是批判性思维的雏形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苏格拉底发现：</a:t>
            </a:r>
            <a:r>
              <a:rPr lang="zh-CN" altLang="en-US" sz="2800" dirty="0" smtClean="0">
                <a:latin typeface="+mn-ea"/>
                <a:ea typeface="+mn-ea"/>
                <a:cs typeface="+mn-ea"/>
                <a:sym typeface="+mn-ea"/>
              </a:rPr>
              <a:t>人们在讨论问题的时候，往往</a:t>
            </a:r>
            <a:r>
              <a:rPr lang="zh-CN" altLang="zh-CN" sz="2800" dirty="0" smtClean="0">
                <a:latin typeface="+mn-ea"/>
                <a:ea typeface="+mn-ea"/>
              </a:rPr>
              <a:t>意义</a:t>
            </a:r>
            <a:r>
              <a:rPr lang="zh-CN" altLang="zh-CN" sz="2800" dirty="0">
                <a:latin typeface="+mn-ea"/>
                <a:ea typeface="+mn-ea"/>
              </a:rPr>
              <a:t>含混、证据不足、信念</a:t>
            </a:r>
            <a:r>
              <a:rPr lang="zh-CN" altLang="zh-CN" sz="2800" dirty="0" smtClean="0">
                <a:latin typeface="+mn-ea"/>
                <a:ea typeface="+mn-ea"/>
              </a:rPr>
              <a:t>自相矛盾</a:t>
            </a:r>
            <a:r>
              <a:rPr lang="zh-CN" altLang="en-US" sz="2800" dirty="0" smtClean="0">
                <a:latin typeface="+mn-ea"/>
                <a:ea typeface="+mn-ea"/>
              </a:rPr>
              <a:t>。</a:t>
            </a:r>
            <a:endParaRPr lang="en-US" altLang="zh-CN" sz="2800" dirty="0" smtClean="0">
              <a:latin typeface="+mn-ea"/>
              <a:ea typeface="+mn-ea"/>
              <a:cs typeface="+mn-ea"/>
              <a:sym typeface="+mn-ea"/>
            </a:endParaRPr>
          </a:p>
          <a:p>
            <a:pPr marL="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主张：</a:t>
            </a:r>
            <a:r>
              <a:rPr lang="zh-CN" altLang="zh-CN" sz="2800" dirty="0"/>
              <a:t>在接受他人的想法之前，</a:t>
            </a:r>
            <a:r>
              <a:rPr lang="zh-CN" altLang="zh-CN" sz="2800" dirty="0" smtClean="0"/>
              <a:t>提出</a:t>
            </a:r>
            <a:r>
              <a:rPr lang="zh-CN" altLang="zh-CN" sz="2800" dirty="0"/>
              <a:t>引发深入思考的</a:t>
            </a:r>
            <a:r>
              <a:rPr lang="zh-CN" altLang="zh-CN" sz="2800" dirty="0" smtClean="0"/>
              <a:t>问题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思维</a:t>
            </a:r>
            <a:r>
              <a:rPr lang="zh-CN" altLang="en-US" sz="2800" dirty="0" smtClean="0"/>
              <a:t>应保持</a:t>
            </a:r>
            <a:r>
              <a:rPr lang="zh-CN" altLang="zh-CN" sz="2800" dirty="0" smtClean="0"/>
              <a:t>清晰性</a:t>
            </a:r>
            <a:r>
              <a:rPr lang="zh-CN" altLang="zh-CN" sz="2800" dirty="0"/>
              <a:t>和</a:t>
            </a:r>
            <a:r>
              <a:rPr lang="zh-CN" altLang="zh-CN" sz="2800" dirty="0" smtClean="0"/>
              <a:t>逻辑一致性。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示例</a:t>
            </a:r>
            <a:r>
              <a:rPr lang="zh-CN" altLang="en-US" dirty="0" smtClean="0"/>
              <a:t>：在</a:t>
            </a:r>
            <a:r>
              <a:rPr lang="zh-CN" altLang="en-US" dirty="0" smtClean="0"/>
              <a:t>日常生活中运用批判性思维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82130" y="1494979"/>
            <a:ext cx="9827740" cy="4478858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洗米超过两次，营养全流失；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食物加工时间超过两小时，营养全流失；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健康教母马悦凌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《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不生病的智慧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》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：千万别多吃苦瓜，否则你的命真的会很苦；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……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煲汤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时间超过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两小时，可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致营养成分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流失。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60375" y="330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小结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2524" y="1279937"/>
            <a:ext cx="10156135" cy="451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charset="-122"/>
              </a:rPr>
              <a:t>批判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性思维溯源：思辨哲学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/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苏格拉底式提问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批判性思维兴起的背景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批判性思维的衡量标准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charset="-122"/>
              </a:rPr>
              <a:t>批判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性思维的定义：能力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VS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过程、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个阶段、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8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个要素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批判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性思维的功能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17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布鲁姆教育目标分类体系与批判性思维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-15240" y="6729095"/>
            <a:ext cx="12239625" cy="143510"/>
            <a:chOff x="0" y="8773"/>
            <a:chExt cx="14400" cy="226"/>
          </a:xfrm>
        </p:grpSpPr>
        <p:sp>
          <p:nvSpPr>
            <p:cNvPr id="17414" name="矩形 6"/>
            <p:cNvSpPr/>
            <p:nvPr/>
          </p:nvSpPr>
          <p:spPr>
            <a:xfrm>
              <a:off x="0" y="8773"/>
              <a:ext cx="3570" cy="227"/>
            </a:xfrm>
            <a:prstGeom prst="rect">
              <a:avLst/>
            </a:prstGeom>
            <a:solidFill>
              <a:srgbClr val="F49022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5" name="矩形 7"/>
            <p:cNvSpPr/>
            <p:nvPr/>
          </p:nvSpPr>
          <p:spPr>
            <a:xfrm>
              <a:off x="3570" y="8773"/>
              <a:ext cx="3630" cy="227"/>
            </a:xfrm>
            <a:prstGeom prst="rect">
              <a:avLst/>
            </a:prstGeom>
            <a:solidFill>
              <a:srgbClr val="EE3636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6" name="矩形 8"/>
            <p:cNvSpPr/>
            <p:nvPr/>
          </p:nvSpPr>
          <p:spPr>
            <a:xfrm>
              <a:off x="7200" y="8773"/>
              <a:ext cx="3570" cy="227"/>
            </a:xfrm>
            <a:prstGeom prst="rect">
              <a:avLst/>
            </a:prstGeom>
            <a:solidFill>
              <a:srgbClr val="53C3B0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7" name="矩形 9"/>
            <p:cNvSpPr/>
            <p:nvPr/>
          </p:nvSpPr>
          <p:spPr>
            <a:xfrm>
              <a:off x="10770" y="8773"/>
              <a:ext cx="3630" cy="227"/>
            </a:xfrm>
            <a:prstGeom prst="rect">
              <a:avLst/>
            </a:prstGeom>
            <a:solidFill>
              <a:srgbClr val="317FB7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" name="矩形 3"/>
          <p:cNvSpPr/>
          <p:nvPr/>
        </p:nvSpPr>
        <p:spPr>
          <a:xfrm>
            <a:off x="-15240" y="220981"/>
            <a:ext cx="215266" cy="864870"/>
          </a:xfrm>
          <a:prstGeom prst="rect">
            <a:avLst/>
          </a:prstGeom>
          <a:solidFill>
            <a:srgbClr val="FF6600"/>
          </a:solidFill>
          <a:ln w="25400">
            <a:noFill/>
          </a:ln>
        </p:spPr>
        <p:txBody>
          <a:bodyPr anchor="ctr"/>
          <a:lstStyle/>
          <a:p>
            <a:pPr lvl="0" algn="ctr" eaLnBrk="1" hangingPunct="1">
              <a:buNone/>
            </a:pPr>
            <a:endParaRPr lang="zh-CN" altLang="zh-CN" sz="2160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69559B-881C-4F8E-B1FA-77195C32B1F6}" type="datetime1">
              <a:rPr kumimoji="0" lang="zh-CN" altLang="en-US" b="0" i="0" kern="1200" cap="none" spc="0" normalizeH="0" baseline="0" noProof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buChar char="•"/>
            </a:pPr>
            <a:fld id="{9A0DB2DC-4C9A-4742-B13C-FB6460FD3503}" type="slidenum">
              <a:rPr lang="zh-CN" altLang="en-US" noProof="1" dirty="0">
                <a:latin typeface="Calibri" panose="020F050202020403020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6317" y="967105"/>
            <a:ext cx="9593046" cy="545964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信息素养修炼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批判性阅读与写作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8.2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批判性阅读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zh-CN" altLang="en-US" sz="3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阅读理解的两个层次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46718" y="1590212"/>
            <a:ext cx="8455163" cy="379149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海绵吸水式阅读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VS 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批判性阅读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海绵吸水式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阅读：侧重于记忆和理解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性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阅读：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性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阅读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，要求在阅读过程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积极思考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提炼出作者的主要观点、论据，以及论证的方式与结构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>
                <a:sym typeface="+mn-ea"/>
              </a:rPr>
              <a:t>批判性阅读的三个要素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04794" y="1726635"/>
            <a:ext cx="5746081" cy="399866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700" dirty="0"/>
              <a:t>理解</a:t>
            </a:r>
            <a:r>
              <a:rPr lang="zh-CN" altLang="en-US" sz="2700" dirty="0" smtClean="0"/>
              <a:t>文本</a:t>
            </a:r>
            <a:endParaRPr lang="en-US" altLang="zh-CN" sz="2700" dirty="0" smtClean="0"/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700" dirty="0" smtClean="0"/>
              <a:t>评价文本</a:t>
            </a:r>
            <a:endParaRPr lang="zh-CN" altLang="en-US" sz="2700" dirty="0" smtClean="0"/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700" dirty="0" smtClean="0"/>
              <a:t>表明自己的观点</a:t>
            </a:r>
            <a:endParaRPr lang="zh-CN" alt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批判性阅读的七个策略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7501" y="1280795"/>
            <a:ext cx="11528510" cy="168149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（1）预习→（2）情境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化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→（3）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提问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→（4）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反思→ （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5）列提纲做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总结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→（6）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评价→ （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7）与相关阅读进行比较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60375" y="330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小结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2524" y="1279937"/>
            <a:ext cx="10156135" cy="2547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阅读理解的两个层次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批判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性阅读的三个要素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charset="-122"/>
              </a:rPr>
              <a:t>批判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性阅读的七个策略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-15240" y="6729095"/>
            <a:ext cx="12239625" cy="143510"/>
            <a:chOff x="0" y="8773"/>
            <a:chExt cx="14400" cy="226"/>
          </a:xfrm>
        </p:grpSpPr>
        <p:sp>
          <p:nvSpPr>
            <p:cNvPr id="17414" name="矩形 6"/>
            <p:cNvSpPr/>
            <p:nvPr/>
          </p:nvSpPr>
          <p:spPr>
            <a:xfrm>
              <a:off x="0" y="8773"/>
              <a:ext cx="3570" cy="227"/>
            </a:xfrm>
            <a:prstGeom prst="rect">
              <a:avLst/>
            </a:prstGeom>
            <a:solidFill>
              <a:srgbClr val="F49022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5" name="矩形 7"/>
            <p:cNvSpPr/>
            <p:nvPr/>
          </p:nvSpPr>
          <p:spPr>
            <a:xfrm>
              <a:off x="3570" y="8773"/>
              <a:ext cx="3630" cy="227"/>
            </a:xfrm>
            <a:prstGeom prst="rect">
              <a:avLst/>
            </a:prstGeom>
            <a:solidFill>
              <a:srgbClr val="EE3636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6" name="矩形 8"/>
            <p:cNvSpPr/>
            <p:nvPr/>
          </p:nvSpPr>
          <p:spPr>
            <a:xfrm>
              <a:off x="7200" y="8773"/>
              <a:ext cx="3570" cy="227"/>
            </a:xfrm>
            <a:prstGeom prst="rect">
              <a:avLst/>
            </a:prstGeom>
            <a:solidFill>
              <a:srgbClr val="53C3B0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7" name="矩形 9"/>
            <p:cNvSpPr/>
            <p:nvPr/>
          </p:nvSpPr>
          <p:spPr>
            <a:xfrm>
              <a:off x="10770" y="8773"/>
              <a:ext cx="3630" cy="227"/>
            </a:xfrm>
            <a:prstGeom prst="rect">
              <a:avLst/>
            </a:prstGeom>
            <a:solidFill>
              <a:srgbClr val="317FB7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" name="矩形 3"/>
          <p:cNvSpPr/>
          <p:nvPr/>
        </p:nvSpPr>
        <p:spPr>
          <a:xfrm>
            <a:off x="-15240" y="220981"/>
            <a:ext cx="215266" cy="864870"/>
          </a:xfrm>
          <a:prstGeom prst="rect">
            <a:avLst/>
          </a:prstGeom>
          <a:solidFill>
            <a:srgbClr val="FF6600"/>
          </a:solidFill>
          <a:ln w="25400">
            <a:noFill/>
          </a:ln>
        </p:spPr>
        <p:txBody>
          <a:bodyPr anchor="ctr"/>
          <a:lstStyle/>
          <a:p>
            <a:pPr lvl="0" algn="ctr" eaLnBrk="1" hangingPunct="1">
              <a:buNone/>
            </a:pPr>
            <a:endParaRPr lang="zh-CN" altLang="zh-CN" sz="2160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69559B-881C-4F8E-B1FA-77195C32B1F6}" type="datetime1">
              <a:rPr kumimoji="0" lang="zh-CN" altLang="en-US" b="0" i="0" kern="1200" cap="none" spc="0" normalizeH="0" baseline="0" noProof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buChar char="•"/>
            </a:pPr>
            <a:fld id="{9A0DB2DC-4C9A-4742-B13C-FB6460FD3503}" type="slidenum">
              <a:rPr lang="zh-CN" altLang="en-US" noProof="1" dirty="0">
                <a:latin typeface="Calibri" panose="020F050202020403020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6317" y="967105"/>
            <a:ext cx="9593046" cy="545964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信息素养修炼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批判性阅读与写作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</a:rPr>
              <a:t>8.3 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</a:rPr>
              <a:t>批判性写作</a:t>
            </a:r>
            <a:endParaRPr lang="en-US" altLang="zh-CN" sz="36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zh-CN" altLang="en-US" sz="3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批判性写作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26945" y="1814830"/>
            <a:ext cx="6676390" cy="257810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2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学术写作的四种类型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24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批判性写作的工具与方法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学术写作的四种类型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871867" y="1474881"/>
            <a:ext cx="7458384" cy="391973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（1）描述性写作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（2）分析性写作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（3）说服性写作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（4）批判性写作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08635"/>
            <a:ext cx="10882630" cy="77216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“</a:t>
            </a:r>
            <a:r>
              <a:rPr lang="zh-CN" altLang="en-US" sz="4000" dirty="0" smtClean="0"/>
              <a:t>苏格拉底式提问</a:t>
            </a:r>
            <a:r>
              <a:rPr lang="en-US" altLang="zh-CN" sz="4000" dirty="0" smtClean="0"/>
              <a:t>”</a:t>
            </a:r>
            <a:r>
              <a:rPr lang="zh-CN" altLang="en-US" sz="4000" dirty="0" smtClean="0"/>
              <a:t>的一个示例</a:t>
            </a:r>
            <a:endParaRPr lang="zh-CN" altLang="en-US" sz="40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矩形 2"/>
          <p:cNvSpPr/>
          <p:nvPr/>
        </p:nvSpPr>
        <p:spPr>
          <a:xfrm>
            <a:off x="383402" y="1552643"/>
            <a:ext cx="11409404" cy="468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拉凯斯：如果我要说的是渗透在各种事例中的这种普遍性质，那么我得说，勇敢就是灵魂的某种忍耐。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苏格拉底：如果要回答我们自己的问题，这正是我们必须做的。不过在我看来，并非每一种忍耐都称得上勇敢。请听我的理由。我敢肯定，拉凯斯，你把勇敢视为一种非常高尚的品质。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拉凯斯：它确实是最高尚的。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苏格拉底：那么你会说，聪明的忍耐也是好的和高尚的，对吗？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拉凯斯：非常高尚</a:t>
            </a:r>
            <a:r>
              <a:rPr lang="zh-CN" altLang="zh-CN" sz="2800" kern="100" dirty="0" smtClean="0">
                <a:latin typeface="Calibri" panose="020F0502020204030204" charset="0"/>
                <a:cs typeface="宋体" panose="02010600030101010101" pitchFamily="2" charset="-122"/>
              </a:rPr>
              <a:t>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批判性写作的工具与方法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743282" y="1895013"/>
            <a:ext cx="9394276" cy="2929716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）明确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写作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目的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（2）精心设计整体结构，写好每一个句子和每一个段落。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None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（3）边写作边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反思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9822" y="333032"/>
            <a:ext cx="11096762" cy="80772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批判性写作的工具：批判性思维的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个要素与</a:t>
            </a:r>
            <a:r>
              <a:rPr lang="en-US" altLang="zh-CN" dirty="0" smtClean="0"/>
              <a:t>9</a:t>
            </a:r>
            <a:r>
              <a:rPr lang="zh-CN" altLang="en-US" dirty="0" smtClean="0"/>
              <a:t>个标准维</a:t>
            </a:r>
            <a:r>
              <a:rPr lang="zh-CN" altLang="en-US" dirty="0" smtClean="0"/>
              <a:t>度</a:t>
            </a:r>
            <a:endParaRPr lang="en-US" altLang="zh-CN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33976" y="423202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00584" y="1924393"/>
            <a:ext cx="1962665" cy="3821242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清晰性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准确性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精确性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相关性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9416570" y="1625351"/>
            <a:ext cx="2017550" cy="4540413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深度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广度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逻辑性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重要性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公正性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53539" y="1763753"/>
            <a:ext cx="2700606" cy="3801942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目的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问题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信息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概念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968864" y="1763753"/>
            <a:ext cx="2700606" cy="3801942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假设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解释与推论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影响与后果</a:t>
            </a:r>
            <a:endParaRPr lang="en-US" altLang="zh-CN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175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观点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>
            <a:normAutofit/>
          </a:bodyPr>
          <a:lstStyle/>
          <a:p>
            <a:pPr algn="ctr"/>
            <a:r>
              <a:rPr lang="zh-CN" altLang="en-US" kern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+mn-ea"/>
              </a:rPr>
              <a:t>葛拉玛经的十不准则</a:t>
            </a:r>
            <a:r>
              <a:rPr lang="en-US" b="1" dirty="0" smtClean="0">
                <a:sym typeface="+mn-ea"/>
              </a:rPr>
              <a:t> 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" name="文本框 5"/>
          <p:cNvSpPr txBox="1"/>
          <p:nvPr/>
        </p:nvSpPr>
        <p:spPr>
          <a:xfrm>
            <a:off x="598247" y="1376046"/>
            <a:ext cx="11084217" cy="502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葛拉玛人！你们听着：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514350" marR="0" lvl="0" indent="-514350" defTabSz="91440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不可因为「常常听人这么传说」就信以为真。（或不实谣言故。）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51435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 smtClean="0">
                <a:solidFill>
                  <a:prstClr val="black"/>
                </a:solidFill>
              </a:rPr>
              <a:t>不可</a:t>
            </a:r>
            <a:r>
              <a:rPr lang="zh-CN" altLang="en-US" sz="2800" kern="0" dirty="0">
                <a:solidFill>
                  <a:prstClr val="black"/>
                </a:solidFill>
              </a:rPr>
              <a:t>因为「是大家遵奉的传统」就信以为真。（或误谬荒诞故。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）</a:t>
            </a:r>
            <a:endParaRPr lang="en-US" altLang="zh-CN" sz="2800" kern="0" dirty="0" smtClean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不可因为「是普遍相信的报告」就信以为真。（或难免疏漏故。）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不可因为「是有经典作依据的」就信以为真。（所载非无疑故。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）</a:t>
            </a:r>
            <a:endParaRPr lang="en-US" altLang="zh-CN" sz="2800" kern="0" dirty="0" smtClean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不可因为「符合于逻辑的推测」就信以为真。（逻辑有时穷故。）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不可因为「符合于常识的判断」就信以为真。（常识非真常故。）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不可因为「符合于模拟的推论」就信以为真。（物类各有道故。）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不可因为「和自己的观点吻合」就信以为真。（或成见偏见故。）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不可因为「符合的机率非常高」就信以为真。（或挂万漏一故。）</a:t>
            </a:r>
            <a:endParaRPr lang="en-US" altLang="zh-CN" sz="2800" kern="0" dirty="0">
              <a:solidFill>
                <a:prstClr val="black"/>
              </a:solidFill>
            </a:endParaRPr>
          </a:p>
          <a:p>
            <a:pPr marL="514350" lvl="0" indent="-514350">
              <a:lnSpc>
                <a:spcPts val="3500"/>
              </a:lnSpc>
              <a:buFontTx/>
              <a:buAutoNum type="arabicPeriod"/>
              <a:defRPr/>
            </a:pPr>
            <a:r>
              <a:rPr lang="zh-CN" altLang="en-US" sz="2800" kern="0" dirty="0">
                <a:solidFill>
                  <a:prstClr val="black"/>
                </a:solidFill>
              </a:rPr>
              <a:t>不可因为「是导师或权威所说」就信以为真。（仰慕失理智故。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）</a:t>
            </a:r>
            <a:endParaRPr lang="en-US" altLang="zh-CN" sz="28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60375" y="330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小结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2524" y="1279937"/>
            <a:ext cx="101561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charset="-122"/>
              </a:rPr>
              <a:t>学术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写作的四种类型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批判性写作的工具与方法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目的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结构、句子和段落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514350" indent="-514350" algn="just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反思：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8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个要素和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9</a:t>
            </a: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个标准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-15240" y="6729095"/>
            <a:ext cx="12239625" cy="143510"/>
            <a:chOff x="0" y="8773"/>
            <a:chExt cx="14400" cy="226"/>
          </a:xfrm>
        </p:grpSpPr>
        <p:sp>
          <p:nvSpPr>
            <p:cNvPr id="17414" name="矩形 6"/>
            <p:cNvSpPr/>
            <p:nvPr/>
          </p:nvSpPr>
          <p:spPr>
            <a:xfrm>
              <a:off x="0" y="8773"/>
              <a:ext cx="3570" cy="227"/>
            </a:xfrm>
            <a:prstGeom prst="rect">
              <a:avLst/>
            </a:prstGeom>
            <a:solidFill>
              <a:srgbClr val="F49022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5" name="矩形 7"/>
            <p:cNvSpPr/>
            <p:nvPr/>
          </p:nvSpPr>
          <p:spPr>
            <a:xfrm>
              <a:off x="3570" y="8773"/>
              <a:ext cx="3630" cy="227"/>
            </a:xfrm>
            <a:prstGeom prst="rect">
              <a:avLst/>
            </a:prstGeom>
            <a:solidFill>
              <a:srgbClr val="EE3636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6" name="矩形 8"/>
            <p:cNvSpPr/>
            <p:nvPr/>
          </p:nvSpPr>
          <p:spPr>
            <a:xfrm>
              <a:off x="7200" y="8773"/>
              <a:ext cx="3570" cy="227"/>
            </a:xfrm>
            <a:prstGeom prst="rect">
              <a:avLst/>
            </a:prstGeom>
            <a:solidFill>
              <a:srgbClr val="53C3B0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7" name="矩形 9"/>
            <p:cNvSpPr/>
            <p:nvPr/>
          </p:nvSpPr>
          <p:spPr>
            <a:xfrm>
              <a:off x="10770" y="8773"/>
              <a:ext cx="3630" cy="227"/>
            </a:xfrm>
            <a:prstGeom prst="rect">
              <a:avLst/>
            </a:prstGeom>
            <a:solidFill>
              <a:srgbClr val="317FB7"/>
            </a:solidFill>
            <a:ln w="25400">
              <a:noFill/>
            </a:ln>
          </p:spPr>
          <p:txBody>
            <a:bodyPr anchor="ctr"/>
            <a:lstStyle/>
            <a:p>
              <a:pPr lvl="0" algn="ctr" eaLnBrk="1" hangingPunct="1">
                <a:buNone/>
              </a:pPr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" name="矩形 3"/>
          <p:cNvSpPr/>
          <p:nvPr/>
        </p:nvSpPr>
        <p:spPr>
          <a:xfrm>
            <a:off x="-15240" y="220981"/>
            <a:ext cx="215266" cy="864870"/>
          </a:xfrm>
          <a:prstGeom prst="rect">
            <a:avLst/>
          </a:prstGeom>
          <a:solidFill>
            <a:srgbClr val="FF6600"/>
          </a:solidFill>
          <a:ln w="25400">
            <a:noFill/>
          </a:ln>
        </p:spPr>
        <p:txBody>
          <a:bodyPr anchor="ctr"/>
          <a:lstStyle/>
          <a:p>
            <a:pPr lvl="0" algn="ctr" eaLnBrk="1" hangingPunct="1">
              <a:buNone/>
            </a:pPr>
            <a:endParaRPr lang="zh-CN" altLang="zh-CN" sz="2160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69559B-881C-4F8E-B1FA-77195C32B1F6}" type="datetime1">
              <a:rPr kumimoji="0" lang="zh-CN" altLang="en-US" b="0" i="0" kern="1200" cap="none" spc="0" normalizeH="0" baseline="0" noProof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buChar char="•"/>
            </a:pPr>
            <a:fld id="{9A0DB2DC-4C9A-4742-B13C-FB6460FD3503}" type="slidenum">
              <a:rPr lang="zh-CN" altLang="en-US" noProof="1" dirty="0">
                <a:latin typeface="Calibri" panose="020F050202020403020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5406" y="448433"/>
            <a:ext cx="11094085" cy="77216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“</a:t>
            </a:r>
            <a:r>
              <a:rPr lang="zh-CN" altLang="en-US" sz="4000" dirty="0" smtClean="0"/>
              <a:t>苏格拉底式提问</a:t>
            </a:r>
            <a:r>
              <a:rPr lang="en-US" altLang="zh-CN" sz="4000" dirty="0" smtClean="0"/>
              <a:t>”</a:t>
            </a:r>
            <a:r>
              <a:rPr lang="zh-CN" altLang="en-US" sz="4000" dirty="0" smtClean="0"/>
              <a:t>的一个示例（续）</a:t>
            </a:r>
            <a:endParaRPr lang="zh-CN" altLang="en-US" sz="40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8221" y="520823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矩形 2"/>
          <p:cNvSpPr/>
          <p:nvPr/>
        </p:nvSpPr>
        <p:spPr>
          <a:xfrm>
            <a:off x="420130" y="1417223"/>
            <a:ext cx="113007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苏格拉底：</a:t>
            </a:r>
            <a:r>
              <a:rPr lang="zh-CN" altLang="zh-CN" sz="2800" kern="100" dirty="0" smtClean="0">
                <a:latin typeface="Calibri" panose="020F0502020204030204" charset="0"/>
                <a:cs typeface="宋体" panose="02010600030101010101" pitchFamily="2" charset="-122"/>
              </a:rPr>
              <a:t>那么</a:t>
            </a:r>
            <a:r>
              <a:rPr lang="zh-CN" altLang="en-US" sz="2800" kern="100" dirty="0" smtClean="0">
                <a:latin typeface="Calibri" panose="020F0502020204030204" charset="0"/>
                <a:cs typeface="宋体" panose="02010600030101010101" pitchFamily="2" charset="-122"/>
              </a:rPr>
              <a:t>，</a:t>
            </a:r>
            <a:r>
              <a:rPr lang="zh-CN" altLang="zh-CN" sz="2800" kern="100" dirty="0" smtClean="0">
                <a:latin typeface="Calibri" panose="020F0502020204030204" charset="0"/>
                <a:cs typeface="宋体" panose="02010600030101010101" pitchFamily="2" charset="-122"/>
              </a:rPr>
              <a:t>对</a:t>
            </a: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愚蠢的忍耐你会怎么说？这种忍耐是否要被当做坏的和有害的？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拉凯斯：对。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苏格拉底：有什么高尚的东西是坏的和有害的吗？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拉凯斯：我一定不会这样说，苏格拉底。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苏格拉底：那么你也不会承认这种忍耐是高尚的，因为它不是高尚的，而勇敢是高尚的，对吗？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kern="100" dirty="0">
                <a:latin typeface="Calibri" panose="020F0502020204030204" charset="0"/>
                <a:cs typeface="宋体" panose="02010600030101010101" pitchFamily="2" charset="-122"/>
              </a:rPr>
              <a:t>拉凯斯：你说得对</a:t>
            </a:r>
            <a:r>
              <a:rPr lang="zh-CN" altLang="zh-CN" sz="2800" kern="100" dirty="0" smtClean="0">
                <a:latin typeface="Calibri" panose="020F0502020204030204" charset="0"/>
                <a:cs typeface="宋体" panose="02010600030101010101" pitchFamily="2" charset="-122"/>
              </a:rPr>
              <a:t>。</a:t>
            </a:r>
            <a:endParaRPr lang="zh-CN" altLang="zh-CN" sz="2800" kern="100" dirty="0">
              <a:latin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5406" y="448433"/>
            <a:ext cx="11094085" cy="77216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“</a:t>
            </a:r>
            <a:r>
              <a:rPr lang="zh-CN" altLang="en-US" sz="4000" dirty="0" smtClean="0"/>
              <a:t>苏格拉底式提问</a:t>
            </a:r>
            <a:r>
              <a:rPr lang="en-US" altLang="zh-CN" sz="4000" dirty="0" smtClean="0"/>
              <a:t>”</a:t>
            </a:r>
            <a:r>
              <a:rPr lang="zh-CN" altLang="en-US" sz="4000" dirty="0" smtClean="0"/>
              <a:t>的一个示例（续）</a:t>
            </a:r>
            <a:endParaRPr lang="zh-CN" altLang="en-US" sz="40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8221" y="520823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矩形 2"/>
          <p:cNvSpPr/>
          <p:nvPr/>
        </p:nvSpPr>
        <p:spPr>
          <a:xfrm>
            <a:off x="448791" y="1220593"/>
            <a:ext cx="113007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zh-CN" sz="2800" dirty="0"/>
              <a:t>苏格拉底：那么，按照你的说法，只有聪明的忍耐才是勇敢，对吗？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拉凯斯：好像是这么回事。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苏格拉底：</a:t>
            </a:r>
            <a:r>
              <a:rPr lang="zh-CN" altLang="zh-CN" sz="2800" dirty="0" smtClean="0"/>
              <a:t>但是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这个</a:t>
            </a:r>
            <a:r>
              <a:rPr lang="zh-CN" altLang="zh-CN" sz="2800" dirty="0"/>
              <a:t>表示性质的形容词“聪明的”指哪方面的聪明？在大事情上，还是在小事情上？比如，某个人在花钱方面表现出聪明的忍耐，现在花钱，为的是最后能够挣钱，你会称他为勇敢的吗？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拉凯斯：肯定不会。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苏格拉底：又比如，假定某人是医生，他的儿子或他的某个病人患了肺炎，请求医生允许他吃喝某种食物，而医生坚决地加以拒绝，这也称得上勇敢吗</a:t>
            </a:r>
            <a:r>
              <a:rPr lang="zh-CN" altLang="zh-CN" sz="2800" dirty="0" smtClean="0"/>
              <a:t>？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5406" y="448433"/>
            <a:ext cx="11094085" cy="77216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“</a:t>
            </a:r>
            <a:r>
              <a:rPr lang="zh-CN" altLang="en-US" sz="4000" dirty="0" smtClean="0"/>
              <a:t>苏格拉底式提问</a:t>
            </a:r>
            <a:r>
              <a:rPr lang="en-US" altLang="zh-CN" sz="4000" dirty="0" smtClean="0"/>
              <a:t>”</a:t>
            </a:r>
            <a:r>
              <a:rPr lang="zh-CN" altLang="en-US" sz="4000" dirty="0" smtClean="0"/>
              <a:t>的一个示例（续）</a:t>
            </a:r>
            <a:endParaRPr lang="zh-CN" altLang="en-US" sz="4000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8221" y="520823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矩形 2"/>
          <p:cNvSpPr/>
          <p:nvPr/>
        </p:nvSpPr>
        <p:spPr>
          <a:xfrm>
            <a:off x="458594" y="1292983"/>
            <a:ext cx="113007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zh-CN" sz="2800" dirty="0"/>
              <a:t>拉凯斯：不，这根本不是勇敢，与勇敢毫无关系。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苏格拉底：再以战争为例，假定某人在战斗中表现出忍耐，但又精于算计，他知道不久就会有援兵到来，到那时候，敌人就会比现在少，攻击力也会比现在弱，而他现在所占的地势也很有利，于是就奋勇作战。你会说这样有智慧、有准备的</a:t>
            </a:r>
            <a:r>
              <a:rPr lang="zh-CN" altLang="zh-CN" sz="2800" dirty="0" smtClean="0"/>
              <a:t>人</a:t>
            </a:r>
            <a:r>
              <a:rPr lang="zh-CN" altLang="en-US" sz="2800" dirty="0" smtClean="0"/>
              <a:t>是</a:t>
            </a:r>
            <a:r>
              <a:rPr lang="zh-CN" altLang="zh-CN" sz="2800" dirty="0" smtClean="0"/>
              <a:t>勇敢</a:t>
            </a:r>
            <a:r>
              <a:rPr lang="zh-CN" altLang="zh-CN" sz="2800" dirty="0"/>
              <a:t>的，还是说处在相反形势下，但仍旧表现出忍耐、坚守阵地的敌人更加勇敢？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拉凯斯：我会说后者更加勇敢，苏格拉底。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苏格拉底：但是与前者的忍耐相比，这显然是一种愚蠢的忍耐，对吗？</a:t>
            </a:r>
            <a:endParaRPr lang="zh-CN" altLang="zh-CN" sz="2800" dirty="0"/>
          </a:p>
          <a:p>
            <a:pPr>
              <a:lnSpc>
                <a:spcPct val="135000"/>
              </a:lnSpc>
            </a:pPr>
            <a:r>
              <a:rPr lang="zh-CN" altLang="zh-CN" sz="2800" dirty="0"/>
              <a:t>拉凯斯：对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6745" y="508635"/>
            <a:ext cx="11094085" cy="77216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批判性思维溯源：苏格拉底之后</a:t>
            </a:r>
            <a:endParaRPr lang="zh-CN" altLang="en-US" dirty="0" smtClean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79963" y="1421267"/>
            <a:ext cx="10778870" cy="4350618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柏拉图、亚里士多德、希腊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怀疑论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者发展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了苏格拉底的批判性思维。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之后又经过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数千年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，数以百计的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思想家进一步丰富和发展批判性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思维。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9144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要求对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思想进行系统的检验，而不是简单地加以接受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。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914400" indent="-457200" eaLnBrk="0" hangingPunc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只有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那些受过训练的头脑，才能透过表象，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看到事物的本质。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08635"/>
            <a:ext cx="10515600" cy="77216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批判性思维溯源：</a:t>
            </a:r>
            <a:r>
              <a:rPr lang="zh-CN" altLang="en-US" dirty="0" smtClean="0">
                <a:solidFill>
                  <a:srgbClr val="FF0000"/>
                </a:solidFill>
                <a:cs typeface="+mn-ea"/>
                <a:sym typeface="+mn-ea"/>
              </a:rPr>
              <a:t>中国传统思想和哲学</a:t>
            </a:r>
            <a:endParaRPr lang="en-US" altLang="zh-CN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8135" y="1391920"/>
            <a:ext cx="11555730" cy="469225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eaLnBrk="0" hangingPunc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我国古代哲学中有没有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出现思辨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哲学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？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0" eaLnBrk="0" hangingPunc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黑格尔的态度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0" algn="l" eaLnBrk="0" hangingPunc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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我国的传统哲学中，确实缺乏思辨思维这种精神内核。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algn="l" eaLnBrk="0" hangingPunc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Ø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孔子：“巧言令色，鲜矣仁！”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algn="l" eaLnBrk="0" hangingPunc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Ø"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庄子：“饰人之心，易人之意，能胜人之口，不能服人之心。”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eaLnBrk="0" hangingPunc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但不是没有！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457200" indent="-457200" eaLnBrk="0" hangingPunc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先秦名家公孙龙 的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《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白马论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》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《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坚白论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》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就充满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了思辨主义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色彩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73075"/>
            <a:ext cx="10515600" cy="807720"/>
          </a:xfrm>
        </p:spPr>
        <p:txBody>
          <a:bodyPr/>
          <a:lstStyle/>
          <a:p>
            <a:r>
              <a:rPr lang="zh-CN" altLang="en-US" dirty="0" smtClean="0"/>
              <a:t>批判性思维的兴起：</a:t>
            </a:r>
            <a:r>
              <a:rPr lang="en-US" altLang="x-none" dirty="0">
                <a:cs typeface="微软雅黑" panose="020B0503020204020204" charset="-122"/>
                <a:sym typeface="+mn-ea"/>
              </a:rPr>
              <a:t>1980</a:t>
            </a:r>
            <a:r>
              <a:rPr lang="zh-CN" altLang="en-US" dirty="0">
                <a:cs typeface="微软雅黑" panose="020B0503020204020204" charset="-122"/>
                <a:sym typeface="+mn-ea"/>
              </a:rPr>
              <a:t>年代前后</a:t>
            </a:r>
            <a:endParaRPr lang="zh-CN" altLang="en-US" dirty="0"/>
          </a:p>
        </p:txBody>
      </p:sp>
      <p:grpSp>
        <p:nvGrpSpPr>
          <p:cNvPr id="5132" name="组合 5131"/>
          <p:cNvGrpSpPr/>
          <p:nvPr/>
        </p:nvGrpSpPr>
        <p:grpSpPr>
          <a:xfrm>
            <a:off x="317500" y="653415"/>
            <a:ext cx="337185" cy="627380"/>
            <a:chOff x="0" y="0"/>
            <a:chExt cx="510976" cy="564610"/>
          </a:xfrm>
        </p:grpSpPr>
        <p:sp>
          <p:nvSpPr>
            <p:cNvPr id="5133" name="矩形 4"/>
            <p:cNvSpPr/>
            <p:nvPr/>
          </p:nvSpPr>
          <p:spPr>
            <a:xfrm>
              <a:off x="0" y="0"/>
              <a:ext cx="425449" cy="564610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 lIns="90170" tIns="46990" rIns="90170" bIns="46990" anchor="ctr"/>
            <a:lstStyle/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直接连接符 6"/>
            <p:cNvSpPr/>
            <p:nvPr/>
          </p:nvSpPr>
          <p:spPr>
            <a:xfrm>
              <a:off x="467543" y="0"/>
              <a:ext cx="1" cy="564610"/>
            </a:xfrm>
            <a:prstGeom prst="line">
              <a:avLst/>
            </a:prstGeom>
            <a:ln w="28575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35" name="直接连接符 65"/>
            <p:cNvSpPr/>
            <p:nvPr/>
          </p:nvSpPr>
          <p:spPr>
            <a:xfrm>
              <a:off x="510976" y="0"/>
              <a:ext cx="1" cy="564610"/>
            </a:xfrm>
            <a:prstGeom prst="line">
              <a:avLst/>
            </a:prstGeom>
            <a:ln w="10160" cap="flat" cmpd="sng">
              <a:solidFill>
                <a:srgbClr val="A5A5A5">
                  <a:alpha val="50000"/>
                </a:srgbClr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005913" y="1680828"/>
            <a:ext cx="8180173" cy="3533279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7062" tIns="43531" rIns="87062" bIns="43531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美国调整本科教育战略，倡导发展通识教育，提出发展批判性思维。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Wingdings" panose="05000000000000000000" charset="0"/>
              <a:buChar char="n"/>
            </a:pPr>
            <a:r>
              <a:rPr lang="en-US" altLang="zh-CN" sz="2800" dirty="0" err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开设系列通识必修课，包括批判性思维能力训练课程，促进大学生个性与智识的全面发展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YzAxM2EzMTEwMGUwMDc2MjU3MjcxZDRiOGExMzZlMG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3294</Words>
  <Application>WPS 演示</Application>
  <PresentationFormat>宽屏</PresentationFormat>
  <Paragraphs>271</Paragraphs>
  <Slides>33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锐字工房云字库准圆GBK</vt:lpstr>
      <vt:lpstr>方正细圆简体</vt:lpstr>
      <vt:lpstr>楷体</vt:lpstr>
      <vt:lpstr>Calibri</vt:lpstr>
      <vt:lpstr>Wingdings</vt:lpstr>
      <vt:lpstr>Times New Roman</vt:lpstr>
      <vt:lpstr>Arial Unicode MS</vt:lpstr>
      <vt:lpstr>Office 主题</vt:lpstr>
      <vt:lpstr>PowerPoint 演示文稿</vt:lpstr>
      <vt:lpstr>批判性思维（ critical thinking ）溯源：苏格拉底式提问</vt:lpstr>
      <vt:lpstr>“苏格拉底式提问”的一个示例</vt:lpstr>
      <vt:lpstr>“苏格拉底式提问”的一个示例（续）</vt:lpstr>
      <vt:lpstr>“苏格拉底式提问”的一个示例（续）</vt:lpstr>
      <vt:lpstr>“苏格拉底式提问”的一个示例（续）</vt:lpstr>
      <vt:lpstr>批判性思维溯源：苏格拉底之后</vt:lpstr>
      <vt:lpstr>批判性思维溯源：中国传统思想和哲学</vt:lpstr>
      <vt:lpstr>批判性思维的兴起：1980年代前后</vt:lpstr>
      <vt:lpstr>批判性思维的衡量标准：普林斯顿大学对本科生的要求</vt:lpstr>
      <vt:lpstr>批判性思维的衡量标准：普林斯顿大学对本科生的要求（续）</vt:lpstr>
      <vt:lpstr>批判性思维的定义</vt:lpstr>
      <vt:lpstr>批判性思维的定义（续）</vt:lpstr>
      <vt:lpstr>批判性思维的一个详细定义</vt:lpstr>
      <vt:lpstr>批判性思维的功能（1）：用理性的标准得到更好的结论</vt:lpstr>
      <vt:lpstr>批判性思维的功能（2）：评估思维是否符合逻辑</vt:lpstr>
      <vt:lpstr>批判性思维的功能（3）：创新性思维的基础</vt:lpstr>
      <vt:lpstr>布鲁姆教育目标分类体系与批判性思维</vt:lpstr>
      <vt:lpstr>试分析下面的表述分别属于哪个层次</vt:lpstr>
      <vt:lpstr>示例：在日常生活中运用批判性思维</vt:lpstr>
      <vt:lpstr>PowerPoint 演示文稿</vt:lpstr>
      <vt:lpstr>PowerPoint 演示文稿</vt:lpstr>
      <vt:lpstr>阅读理解的两个层次</vt:lpstr>
      <vt:lpstr>批判性阅读的三个要素</vt:lpstr>
      <vt:lpstr>批判性阅读的七个策略</vt:lpstr>
      <vt:lpstr>PowerPoint 演示文稿</vt:lpstr>
      <vt:lpstr>PowerPoint 演示文稿</vt:lpstr>
      <vt:lpstr>批判性写作</vt:lpstr>
      <vt:lpstr>学术写作的四种类型</vt:lpstr>
      <vt:lpstr>批判性写作的工具与方法</vt:lpstr>
      <vt:lpstr>批判性写作的工具：批判性思维的8个要素与9个标准维度</vt:lpstr>
      <vt:lpstr>葛拉玛经的十不准则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dell</cp:lastModifiedBy>
  <cp:revision>188</cp:revision>
  <dcterms:created xsi:type="dcterms:W3CDTF">2018-03-05T15:08:00Z</dcterms:created>
  <dcterms:modified xsi:type="dcterms:W3CDTF">2024-05-11T08:34:45Z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2052-12.1.0.16910</vt:lpwstr>
  </property>
  <property fmtid="{D5CDD505-2E9C-101B-9397-08002B2CF9AE}" pid="3" name="ICV">
    <vt:lpwstr>59E753148A684715BD414ACC82E54568_12</vt:lpwstr>
  </property>
</Properties>
</file>