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docx" ContentType="application/vnd.openxmlformats-officedocument.wordprocessingml.document"/>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83" r:id="rId3"/>
    <p:sldId id="259" r:id="rId4"/>
    <p:sldId id="311" r:id="rId5"/>
    <p:sldId id="312" r:id="rId6"/>
    <p:sldId id="313" r:id="rId7"/>
    <p:sldId id="314" r:id="rId8"/>
    <p:sldId id="315" r:id="rId9"/>
    <p:sldId id="316" r:id="rId10"/>
    <p:sldId id="317" r:id="rId11"/>
    <p:sldId id="318" r:id="rId12"/>
    <p:sldId id="384" r:id="rId13"/>
    <p:sldId id="394" r:id="rId14"/>
    <p:sldId id="395" r:id="rId15"/>
    <p:sldId id="396" r:id="rId16"/>
    <p:sldId id="397" r:id="rId17"/>
    <p:sldId id="398" r:id="rId18"/>
    <p:sldId id="399" r:id="rId19"/>
    <p:sldId id="419" r:id="rId20"/>
    <p:sldId id="420" r:id="rId21"/>
    <p:sldId id="421" r:id="rId22"/>
    <p:sldId id="422" r:id="rId23"/>
    <p:sldId id="423" r:id="rId24"/>
    <p:sldId id="400" r:id="rId25"/>
    <p:sldId id="401" r:id="rId26"/>
    <p:sldId id="402" r:id="rId27"/>
    <p:sldId id="403" r:id="rId28"/>
    <p:sldId id="404" r:id="rId29"/>
    <p:sldId id="405" r:id="rId30"/>
    <p:sldId id="406" r:id="rId31"/>
    <p:sldId id="407" r:id="rId32"/>
    <p:sldId id="408" r:id="rId33"/>
    <p:sldId id="409" r:id="rId34"/>
    <p:sldId id="410" r:id="rId35"/>
    <p:sldId id="411" r:id="rId36"/>
    <p:sldId id="412" r:id="rId37"/>
    <p:sldId id="413" r:id="rId38"/>
    <p:sldId id="414" r:id="rId39"/>
    <p:sldId id="415" r:id="rId40"/>
    <p:sldId id="416" r:id="rId41"/>
    <p:sldId id="417" r:id="rId42"/>
    <p:sldId id="418" r:id="rId43"/>
    <p:sldId id="424" r:id="rId44"/>
    <p:sldId id="425" r:id="rId45"/>
    <p:sldId id="426" r:id="rId46"/>
    <p:sldId id="427" r:id="rId47"/>
    <p:sldId id="428" r:id="rId48"/>
    <p:sldId id="429" r:id="rId49"/>
    <p:sldId id="430" r:id="rId50"/>
    <p:sldId id="431" r:id="rId51"/>
    <p:sldId id="432" r:id="rId52"/>
    <p:sldId id="433" r:id="rId53"/>
    <p:sldId id="434" r:id="rId54"/>
    <p:sldId id="435" r:id="rId55"/>
    <p:sldId id="436" r:id="rId56"/>
    <p:sldId id="437" r:id="rId57"/>
    <p:sldId id="438" r:id="rId58"/>
    <p:sldId id="439" r:id="rId59"/>
    <p:sldId id="440" r:id="rId60"/>
    <p:sldId id="441" r:id="rId61"/>
    <p:sldId id="442" r:id="rId62"/>
    <p:sldId id="443" r:id="rId63"/>
    <p:sldId id="444" r:id="rId64"/>
    <p:sldId id="445" r:id="rId65"/>
    <p:sldId id="446" r:id="rId66"/>
  </p:sldIdLst>
  <p:sldSz cx="12192000" cy="6858000"/>
  <p:notesSz cx="7103745" cy="10234295"/>
  <p:custDataLst>
    <p:tags r:id="rId7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F49022"/>
    <a:srgbClr val="FCCD01"/>
    <a:srgbClr val="66C3A8"/>
    <a:srgbClr val="317FB7"/>
    <a:srgbClr val="53C3B0"/>
    <a:srgbClr val="FF6600"/>
    <a:srgbClr val="2491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1" d="100"/>
          <a:sy n="81" d="100"/>
        </p:scale>
        <p:origin x="4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0" Type="http://schemas.openxmlformats.org/officeDocument/2006/relationships/tags" Target="tags/tag2.xml"/><Relationship Id="rId7" Type="http://schemas.openxmlformats.org/officeDocument/2006/relationships/slide" Target="slides/slide5.xml"/><Relationship Id="rId69" Type="http://schemas.openxmlformats.org/officeDocument/2006/relationships/tableStyles" Target="tableStyles.xml"/><Relationship Id="rId68" Type="http://schemas.openxmlformats.org/officeDocument/2006/relationships/viewProps" Target="viewProps.xml"/><Relationship Id="rId67" Type="http://schemas.openxmlformats.org/officeDocument/2006/relationships/presProps" Target="presProps.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2050" name="矩形 12"/>
          <p:cNvSpPr/>
          <p:nvPr userDrawn="1"/>
        </p:nvSpPr>
        <p:spPr>
          <a:xfrm>
            <a:off x="339725" y="303213"/>
            <a:ext cx="11514138" cy="6251575"/>
          </a:xfrm>
          <a:prstGeom prst="rect">
            <a:avLst/>
          </a:prstGeom>
          <a:solidFill>
            <a:schemeClr val="bg1"/>
          </a:solidFill>
          <a:ln w="9525">
            <a:noFill/>
          </a:ln>
        </p:spPr>
        <p:txBody>
          <a:bodyPr anchor="ctr"/>
          <a:lstStyle/>
          <a:p>
            <a:pPr lvl="0" indent="0" eaLnBrk="0" hangingPunct="0"/>
            <a:endParaRPr lang="zh-CN" altLang="en-US">
              <a:solidFill>
                <a:srgbClr val="FFFFFF"/>
              </a:solidFill>
              <a:latin typeface="锐字工房云字库准圆GBK" panose="02010604000000000000" charset="-122"/>
              <a:ea typeface="锐字工房云字库准圆GBK" panose="02010604000000000000" charset="-122"/>
              <a:sym typeface="宋体" panose="02010600030101010101" pitchFamily="2" charset="-122"/>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838200" y="6356350"/>
            <a:ext cx="2743200" cy="365125"/>
          </a:xfrm>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showMasterSp="0">
  <p:cSld name="1_标题幻灯片">
    <p:spTree>
      <p:nvGrpSpPr>
        <p:cNvPr id="1" name=""/>
        <p:cNvGrpSpPr/>
        <p:nvPr/>
      </p:nvGrpSpPr>
      <p:grpSpPr>
        <a:xfrm>
          <a:off x="0" y="0"/>
          <a:ext cx="0" cy="0"/>
          <a:chOff x="0" y="0"/>
          <a:chExt cx="0" cy="0"/>
        </a:xfrm>
      </p:grpSpPr>
      <p:sp>
        <p:nvSpPr>
          <p:cNvPr id="2050" name="矩形 12"/>
          <p:cNvSpPr/>
          <p:nvPr userDrawn="1"/>
        </p:nvSpPr>
        <p:spPr>
          <a:xfrm>
            <a:off x="339725" y="303213"/>
            <a:ext cx="11514138" cy="6251575"/>
          </a:xfrm>
          <a:prstGeom prst="rect">
            <a:avLst/>
          </a:prstGeom>
          <a:solidFill>
            <a:schemeClr val="bg1"/>
          </a:solidFill>
          <a:ln w="9525">
            <a:noFill/>
          </a:ln>
        </p:spPr>
        <p:txBody>
          <a:bodyPr anchor="ctr"/>
          <a:lstStyle/>
          <a:p>
            <a:pPr lvl="0" indent="0" eaLnBrk="0" hangingPunct="0"/>
            <a:endParaRPr lang="zh-CN" altLang="en-US">
              <a:solidFill>
                <a:srgbClr val="FFFFFF"/>
              </a:solidFill>
              <a:latin typeface="锐字工房云字库准圆GBK" panose="02010604000000000000" charset="-122"/>
              <a:ea typeface="锐字工房云字库准圆GBK" panose="02010604000000000000" charset="-122"/>
              <a:sym typeface="宋体" panose="02010600030101010101" pitchFamily="2" charset="-122"/>
            </a:endParaRPr>
          </a:p>
        </p:txBody>
      </p:sp>
      <p:sp>
        <p:nvSpPr>
          <p:cNvPr id="10" name="自由: 形状 34"/>
          <p:cNvSpPr/>
          <p:nvPr userDrawn="1"/>
        </p:nvSpPr>
        <p:spPr>
          <a:xfrm rot="2700000">
            <a:off x="6145213" y="5876925"/>
            <a:ext cx="139700" cy="139700"/>
          </a:xfrm>
          <a:custGeom>
            <a:avLst/>
            <a:gdLst>
              <a:gd name="connsiteX0" fmla="*/ 757780 w 914400"/>
              <a:gd name="connsiteY0" fmla="*/ 0 h 914400"/>
              <a:gd name="connsiteX1" fmla="*/ 914400 w 914400"/>
              <a:gd name="connsiteY1" fmla="*/ 0 h 914400"/>
              <a:gd name="connsiteX2" fmla="*/ 914400 w 914400"/>
              <a:gd name="connsiteY2" fmla="*/ 914400 h 914400"/>
              <a:gd name="connsiteX3" fmla="*/ 0 w 914400"/>
              <a:gd name="connsiteY3" fmla="*/ 914400 h 914400"/>
              <a:gd name="connsiteX4" fmla="*/ 0 w 914400"/>
              <a:gd name="connsiteY4" fmla="*/ 749181 h 914400"/>
              <a:gd name="connsiteX5" fmla="*/ 757780 w 914400"/>
              <a:gd name="connsiteY5" fmla="*/ 749181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 h="914400">
                <a:moveTo>
                  <a:pt x="757780" y="0"/>
                </a:moveTo>
                <a:lnTo>
                  <a:pt x="914400" y="0"/>
                </a:lnTo>
                <a:lnTo>
                  <a:pt x="914400" y="914400"/>
                </a:lnTo>
                <a:lnTo>
                  <a:pt x="0" y="914400"/>
                </a:lnTo>
                <a:lnTo>
                  <a:pt x="0" y="749181"/>
                </a:lnTo>
                <a:lnTo>
                  <a:pt x="757780" y="749181"/>
                </a:lnTo>
                <a:close/>
              </a:path>
            </a:pathLst>
          </a:custGeom>
          <a:solidFill>
            <a:srgbClr val="FF6600"/>
          </a:solidFill>
          <a:ln>
            <a:noFill/>
          </a:ln>
        </p:spPr>
        <p:style>
          <a:lnRef idx="2">
            <a:srgbClr val="5B9BD5">
              <a:shade val="50000"/>
            </a:srgbClr>
          </a:lnRef>
          <a:fillRef idx="1">
            <a:srgbClr val="5B9BD5"/>
          </a:fillRef>
          <a:effectRef idx="0">
            <a:srgbClr val="5B9BD5"/>
          </a:effectRef>
          <a:fontRef idx="minor">
            <a:srgbClr val="FFFFFF"/>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fontAlgn="auto"/>
            <a:endParaRPr lang="zh-CN" altLang="en-US" strike="noStrike" noProof="1"/>
          </a:p>
        </p:txBody>
      </p:sp>
      <p:sp>
        <p:nvSpPr>
          <p:cNvPr id="2052" name="文本框 7"/>
          <p:cNvSpPr/>
          <p:nvPr userDrawn="1"/>
        </p:nvSpPr>
        <p:spPr>
          <a:xfrm>
            <a:off x="2312988" y="1503363"/>
            <a:ext cx="7566025" cy="2435225"/>
          </a:xfrm>
          <a:prstGeom prst="rect">
            <a:avLst/>
          </a:prstGeom>
          <a:noFill/>
          <a:ln w="9525">
            <a:noFill/>
          </a:ln>
        </p:spPr>
        <p:txBody>
          <a:bodyPr wrap="square" anchor="t">
            <a:spAutoFit/>
          </a:bodyPr>
          <a:lstStyle/>
          <a:p>
            <a:pPr lvl="0" algn="ctr" eaLnBrk="0" hangingPunct="0">
              <a:spcAft>
                <a:spcPts val="1000"/>
              </a:spcAft>
              <a:buFont typeface="Arial" panose="020B0604020202020204" pitchFamily="34" charset="0"/>
              <a:buNone/>
            </a:pPr>
            <a:r>
              <a:rPr lang="zh-CN" altLang="en-US" sz="5400" dirty="0">
                <a:solidFill>
                  <a:srgbClr val="000000"/>
                </a:solidFill>
                <a:latin typeface="方正细圆简体" pitchFamily="65" charset="-122"/>
                <a:ea typeface="方正细圆简体" pitchFamily="65" charset="-122"/>
                <a:sym typeface="方正细圆简体" pitchFamily="65" charset="-122"/>
              </a:rPr>
              <a:t>信息素养修炼</a:t>
            </a:r>
            <a:endParaRPr lang="zh-CN" altLang="en-US" sz="5400" dirty="0">
              <a:solidFill>
                <a:srgbClr val="000000"/>
              </a:solidFill>
              <a:latin typeface="微软雅黑" panose="020B0503020204020204" charset="-122"/>
              <a:ea typeface="微软雅黑" panose="020B0503020204020204" charset="-122"/>
              <a:sym typeface="宋体" panose="02010600030101010101" pitchFamily="2" charset="-122"/>
            </a:endParaRPr>
          </a:p>
          <a:p>
            <a:pPr lvl="0" algn="ctr">
              <a:lnSpc>
                <a:spcPct val="125000"/>
              </a:lnSpc>
            </a:pPr>
            <a:r>
              <a:rPr lang="zh-CN" altLang="en-US" sz="3600" dirty="0">
                <a:solidFill>
                  <a:srgbClr val="262626"/>
                </a:solidFill>
                <a:latin typeface="方正细圆简体" pitchFamily="65" charset="-122"/>
                <a:ea typeface="方正细圆简体" pitchFamily="65" charset="-122"/>
                <a:sym typeface="方正细圆简体" pitchFamily="65" charset="-122"/>
              </a:rPr>
              <a:t>（文献检索）</a:t>
            </a:r>
            <a:endParaRPr lang="zh-CN" altLang="en-US" sz="3600" dirty="0">
              <a:solidFill>
                <a:srgbClr val="262626"/>
              </a:solidFill>
              <a:latin typeface="方正细圆简体" pitchFamily="65" charset="-122"/>
              <a:ea typeface="方正细圆简体" pitchFamily="65" charset="-122"/>
              <a:sym typeface="方正细圆简体" pitchFamily="65" charset="-122"/>
            </a:endParaRPr>
          </a:p>
          <a:p>
            <a:pPr lvl="0" algn="ctr">
              <a:lnSpc>
                <a:spcPct val="125000"/>
              </a:lnSpc>
            </a:pPr>
            <a:r>
              <a:rPr lang="zh-CN" altLang="en-US" sz="3600" dirty="0">
                <a:solidFill>
                  <a:srgbClr val="262626"/>
                </a:solidFill>
                <a:latin typeface="方正细圆简体" pitchFamily="65" charset="-122"/>
                <a:ea typeface="方正细圆简体" pitchFamily="65" charset="-122"/>
                <a:sym typeface="方正细圆简体" pitchFamily="65" charset="-122"/>
              </a:rPr>
              <a:t>(数字信息资源检索与利用)</a:t>
            </a:r>
            <a:endParaRPr lang="zh-CN" altLang="en-US" sz="3600" dirty="0">
              <a:solidFill>
                <a:srgbClr val="262626"/>
              </a:solidFill>
              <a:latin typeface="方正细圆简体" pitchFamily="65" charset="-122"/>
              <a:ea typeface="方正细圆简体" pitchFamily="65" charset="-122"/>
              <a:sym typeface="方正细圆简体" pitchFamily="65" charset="-122"/>
            </a:endParaRPr>
          </a:p>
        </p:txBody>
      </p:sp>
      <p:sp>
        <p:nvSpPr>
          <p:cNvPr id="2053" name="Text Box 3"/>
          <p:cNvSpPr txBox="1"/>
          <p:nvPr userDrawn="1"/>
        </p:nvSpPr>
        <p:spPr>
          <a:xfrm>
            <a:off x="3573463" y="4803775"/>
            <a:ext cx="5113337" cy="952500"/>
          </a:xfrm>
          <a:prstGeom prst="rect">
            <a:avLst/>
          </a:prstGeom>
          <a:noFill/>
          <a:ln w="9525">
            <a:noFill/>
          </a:ln>
        </p:spPr>
        <p:txBody>
          <a:bodyPr anchor="t">
            <a:spAutoFit/>
          </a:bodyPr>
          <a:lstStyle/>
          <a:p>
            <a:pPr lvl="0" algn="ctr">
              <a:lnSpc>
                <a:spcPct val="100000"/>
              </a:lnSpc>
            </a:pPr>
            <a:r>
              <a:rPr lang="zh-CN" altLang="en-US" sz="2800" b="1" dirty="0">
                <a:latin typeface="楷体" panose="02010609060101010101" charset="-122"/>
                <a:ea typeface="楷体" panose="02010609060101010101" charset="-122"/>
              </a:rPr>
              <a:t>吴建华</a:t>
            </a:r>
            <a:endParaRPr lang="zh-CN" altLang="en-US" sz="2800" b="1" dirty="0">
              <a:latin typeface="楷体" panose="02010609060101010101" charset="-122"/>
              <a:ea typeface="楷体" panose="02010609060101010101" charset="-122"/>
            </a:endParaRPr>
          </a:p>
          <a:p>
            <a:pPr lvl="0" algn="ctr">
              <a:lnSpc>
                <a:spcPct val="100000"/>
              </a:lnSpc>
            </a:pPr>
            <a:r>
              <a:rPr lang="en-US" altLang="x-none" sz="2800" dirty="0">
                <a:latin typeface="楷体" panose="02010609060101010101" charset="-122"/>
                <a:ea typeface="楷体" panose="02010609060101010101" charset="-122"/>
              </a:rPr>
              <a:t>email:wujh@mail.ccnu.edu.cn</a:t>
            </a:r>
            <a:endParaRPr lang="en-US" altLang="x-none" sz="2800" dirty="0">
              <a:latin typeface="楷体" panose="02010609060101010101" charset="-122"/>
              <a:ea typeface="楷体" panose="02010609060101010101" charset="-122"/>
            </a:endParaRPr>
          </a:p>
        </p:txBody>
      </p:sp>
      <p:sp>
        <p:nvSpPr>
          <p:cNvPr id="7" name="自由: 形状 34"/>
          <p:cNvSpPr/>
          <p:nvPr userDrawn="1"/>
        </p:nvSpPr>
        <p:spPr>
          <a:xfrm rot="2700000">
            <a:off x="6145213" y="5999163"/>
            <a:ext cx="139700" cy="139700"/>
          </a:xfrm>
          <a:custGeom>
            <a:avLst/>
            <a:gdLst>
              <a:gd name="connsiteX0" fmla="*/ 757780 w 914400"/>
              <a:gd name="connsiteY0" fmla="*/ 0 h 914400"/>
              <a:gd name="connsiteX1" fmla="*/ 914400 w 914400"/>
              <a:gd name="connsiteY1" fmla="*/ 0 h 914400"/>
              <a:gd name="connsiteX2" fmla="*/ 914400 w 914400"/>
              <a:gd name="connsiteY2" fmla="*/ 914400 h 914400"/>
              <a:gd name="connsiteX3" fmla="*/ 0 w 914400"/>
              <a:gd name="connsiteY3" fmla="*/ 914400 h 914400"/>
              <a:gd name="connsiteX4" fmla="*/ 0 w 914400"/>
              <a:gd name="connsiteY4" fmla="*/ 749181 h 914400"/>
              <a:gd name="connsiteX5" fmla="*/ 757780 w 914400"/>
              <a:gd name="connsiteY5" fmla="*/ 749181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 h="914400">
                <a:moveTo>
                  <a:pt x="757780" y="0"/>
                </a:moveTo>
                <a:lnTo>
                  <a:pt x="914400" y="0"/>
                </a:lnTo>
                <a:lnTo>
                  <a:pt x="914400" y="914400"/>
                </a:lnTo>
                <a:lnTo>
                  <a:pt x="0" y="914400"/>
                </a:lnTo>
                <a:lnTo>
                  <a:pt x="0" y="749181"/>
                </a:lnTo>
                <a:lnTo>
                  <a:pt x="757780" y="749181"/>
                </a:lnTo>
                <a:close/>
              </a:path>
            </a:pathLst>
          </a:custGeom>
          <a:solidFill>
            <a:srgbClr val="FF6600"/>
          </a:solidFill>
          <a:ln>
            <a:noFill/>
          </a:ln>
        </p:spPr>
        <p:style>
          <a:lnRef idx="2">
            <a:srgbClr val="5B9BD5">
              <a:shade val="50000"/>
            </a:srgbClr>
          </a:lnRef>
          <a:fillRef idx="1">
            <a:srgbClr val="5B9BD5"/>
          </a:fillRef>
          <a:effectRef idx="0">
            <a:srgbClr val="5B9BD5"/>
          </a:effectRef>
          <a:fontRef idx="minor">
            <a:srgbClr val="FFFFFF"/>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fontAlgn="auto"/>
            <a:endParaRPr lang="zh-CN" altLang="en-US" strike="noStrike" noProof="1"/>
          </a:p>
        </p:txBody>
      </p:sp>
      <p:sp>
        <p:nvSpPr>
          <p:cNvPr id="2055" name="矩形 7"/>
          <p:cNvSpPr/>
          <p:nvPr userDrawn="1"/>
        </p:nvSpPr>
        <p:spPr>
          <a:xfrm>
            <a:off x="334963" y="4749800"/>
            <a:ext cx="244475" cy="1311275"/>
          </a:xfrm>
          <a:prstGeom prst="rect">
            <a:avLst/>
          </a:prstGeom>
          <a:solidFill>
            <a:srgbClr val="FF5050"/>
          </a:solidFill>
          <a:ln w="9525">
            <a:noFill/>
          </a:ln>
        </p:spPr>
        <p:txBody>
          <a:bodyPr wrap="square" lIns="91440" tIns="45720" rIns="91440" bIns="45720" anchor="t"/>
          <a:lstStyle/>
          <a:p>
            <a:pPr lvl="0" indent="0" defTabSz="914400" eaLnBrk="0" fontAlgn="base" hangingPunct="0">
              <a:lnSpc>
                <a:spcPct val="100000"/>
              </a:lnSpc>
              <a:spcBef>
                <a:spcPct val="0"/>
              </a:spcBef>
              <a:spcAft>
                <a:spcPct val="0"/>
              </a:spcAft>
              <a:buFont typeface="Arial" panose="020B0604020202020204" pitchFamily="34" charset="0"/>
              <a:buNone/>
            </a:pPr>
            <a:endParaRPr lang="zh-CN" altLang="zh-CN" u="none" baseline="0">
              <a:solidFill>
                <a:srgbClr val="000000"/>
              </a:solidFill>
              <a:latin typeface="Calibri" panose="020F0502020204030204" charset="0"/>
              <a:ea typeface="宋体" panose="02010600030101010101" pitchFamily="2" charset="-122"/>
            </a:endParaRPr>
          </a:p>
        </p:txBody>
      </p:sp>
      <p:sp>
        <p:nvSpPr>
          <p:cNvPr id="2056" name="矩形 8"/>
          <p:cNvSpPr/>
          <p:nvPr userDrawn="1"/>
        </p:nvSpPr>
        <p:spPr>
          <a:xfrm>
            <a:off x="11609388" y="835025"/>
            <a:ext cx="244475" cy="1311275"/>
          </a:xfrm>
          <a:prstGeom prst="rect">
            <a:avLst/>
          </a:prstGeom>
          <a:solidFill>
            <a:srgbClr val="5B9BD5"/>
          </a:solidFill>
          <a:ln w="9525">
            <a:noFill/>
          </a:ln>
        </p:spPr>
        <p:txBody>
          <a:bodyPr wrap="square" lIns="91440" tIns="45720" rIns="91440" bIns="45720" anchor="t"/>
          <a:lstStyle/>
          <a:p>
            <a:pPr lvl="0" indent="0" defTabSz="914400" eaLnBrk="0" fontAlgn="base" hangingPunct="0">
              <a:lnSpc>
                <a:spcPct val="100000"/>
              </a:lnSpc>
              <a:spcBef>
                <a:spcPct val="0"/>
              </a:spcBef>
              <a:spcAft>
                <a:spcPct val="0"/>
              </a:spcAft>
              <a:buFont typeface="Arial" panose="020B0604020202020204" pitchFamily="34" charset="0"/>
              <a:buNone/>
            </a:pPr>
            <a:endParaRPr lang="zh-CN" altLang="zh-CN" u="none" baseline="0">
              <a:solidFill>
                <a:srgbClr val="000000"/>
              </a:solidFill>
              <a:latin typeface="Calibri" panose="020F0502020204030204" charset="0"/>
              <a:ea typeface="宋体" panose="02010600030101010101" pitchFamily="2"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lvl1pPr eaLnBrk="1" fontAlgn="auto" latinLnBrk="0" hangingPunct="1">
              <a:lnSpc>
                <a:spcPct val="150000"/>
              </a:lnSpc>
              <a:spcBef>
                <a:spcPts val="0"/>
              </a:spcBef>
              <a:defRPr/>
            </a:lvl1pPr>
            <a:lvl2pPr eaLnBrk="1" fontAlgn="auto" latinLnBrk="0" hangingPunct="1">
              <a:lnSpc>
                <a:spcPct val="150000"/>
              </a:lnSpc>
              <a:spcBef>
                <a:spcPts val="0"/>
              </a:spcBef>
              <a:defRPr/>
            </a:lvl2pPr>
            <a:lvl3pPr eaLnBrk="1" fontAlgn="auto" latinLnBrk="0" hangingPunct="1">
              <a:lnSpc>
                <a:spcPct val="125000"/>
              </a:lnSpc>
              <a:spcBef>
                <a:spcPts val="0"/>
              </a:spcBef>
              <a:defRPr/>
            </a:lvl3pPr>
            <a:lvl4pPr eaLnBrk="1" fontAlgn="auto" latinLnBrk="0" hangingPunct="1">
              <a:lnSpc>
                <a:spcPct val="100000"/>
              </a:lnSpc>
              <a:spcBef>
                <a:spcPts val="0"/>
              </a:spcBef>
              <a:defRPr/>
            </a:lvl4pPr>
            <a:lvl5pPr eaLnBrk="1" fontAlgn="auto" latinLnBrk="0" hangingPunct="1">
              <a:lnSpc>
                <a:spcPct val="100000"/>
              </a:lnSpc>
              <a:defRPr/>
            </a:lvl5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838200" y="6356350"/>
            <a:ext cx="2743200" cy="365125"/>
          </a:xfrm>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a:xfrm>
            <a:off x="838200" y="6356350"/>
            <a:ext cx="2743200" cy="365125"/>
          </a:xfrm>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a:xfrm>
            <a:off x="838200" y="6356350"/>
            <a:ext cx="2743200" cy="365125"/>
          </a:xfrm>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a:xfrm>
            <a:off x="4038600" y="6356350"/>
            <a:ext cx="4114800" cy="365125"/>
          </a:xfr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186774" y="2665379"/>
            <a:ext cx="4873574"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256938" y="2665379"/>
            <a:ext cx="4897576"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a:xfrm>
            <a:off x="838200" y="6356350"/>
            <a:ext cx="2743200" cy="365125"/>
          </a:xfrm>
        </p:spPr>
        <p:txBody>
          <a:bodyPr/>
          <a:lstStyle/>
          <a:p>
            <a:fld id="{82F288E0-7875-42C4-84C8-98DBBD3BF4D2}" type="datetimeFigureOut">
              <a:rPr lang="zh-CN" altLang="en-US" smtClean="0"/>
            </a:fld>
            <a:endParaRPr lang="zh-CN" altLang="en-US"/>
          </a:p>
        </p:txBody>
      </p:sp>
      <p:sp>
        <p:nvSpPr>
          <p:cNvPr id="8" name="页脚占位符 7"/>
          <p:cNvSpPr>
            <a:spLocks noGrp="1"/>
          </p:cNvSpPr>
          <p:nvPr>
            <p:ph type="ftr" sz="quarter" idx="11"/>
          </p:nvPr>
        </p:nvSpPr>
        <p:spPr>
          <a:xfrm>
            <a:off x="4038600" y="6356350"/>
            <a:ext cx="4114800" cy="365125"/>
          </a:xfr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a:xfrm>
            <a:off x="838200" y="6356350"/>
            <a:ext cx="2743200" cy="365125"/>
          </a:xfrm>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a:xfrm>
            <a:off x="4038600" y="6356350"/>
            <a:ext cx="4114800" cy="365125"/>
          </a:xfr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p:spPr>
        <p:txBody>
          <a:bodyPr/>
          <a:lstStyle/>
          <a:p>
            <a:fld id="{7D9BB5D0-35E4-459D-AEF3-FE4D7C45CC19}"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3251" name="矩形 12"/>
          <p:cNvSpPr/>
          <p:nvPr userDrawn="1"/>
        </p:nvSpPr>
        <p:spPr>
          <a:xfrm>
            <a:off x="322263" y="303213"/>
            <a:ext cx="11514137" cy="6251575"/>
          </a:xfrm>
          <a:prstGeom prst="rect">
            <a:avLst/>
          </a:prstGeom>
          <a:solidFill>
            <a:schemeClr val="bg1"/>
          </a:solidFill>
          <a:ln w="9525">
            <a:noFill/>
          </a:ln>
        </p:spPr>
        <p:txBody>
          <a:bodyPr anchor="ctr"/>
          <a:lstStyle/>
          <a:p>
            <a:pPr eaLnBrk="0" hangingPunct="0"/>
            <a:endParaRPr lang="zh-CN" altLang="en-US">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grpSp>
        <p:nvGrpSpPr>
          <p:cNvPr id="1029" name="组合 36"/>
          <p:cNvGrpSpPr/>
          <p:nvPr userDrawn="1"/>
        </p:nvGrpSpPr>
        <p:grpSpPr>
          <a:xfrm>
            <a:off x="323533" y="6423025"/>
            <a:ext cx="11517312" cy="142875"/>
            <a:chOff x="0" y="8773"/>
            <a:chExt cx="14400" cy="226"/>
          </a:xfrm>
        </p:grpSpPr>
        <p:sp>
          <p:nvSpPr>
            <p:cNvPr id="1030" name="矩形 6"/>
            <p:cNvSpPr/>
            <p:nvPr/>
          </p:nvSpPr>
          <p:spPr>
            <a:xfrm>
              <a:off x="0" y="8773"/>
              <a:ext cx="3570" cy="227"/>
            </a:xfrm>
            <a:prstGeom prst="rect">
              <a:avLst/>
            </a:prstGeom>
            <a:solidFill>
              <a:srgbClr val="F49022"/>
            </a:solidFill>
            <a:ln w="25400">
              <a:noFill/>
            </a:ln>
          </p:spPr>
          <p:txBody>
            <a:bodyPr anchor="ctr"/>
            <a:lstStyle/>
            <a:p>
              <a:pPr lvl="0" algn="ctr">
                <a:buNone/>
              </a:pPr>
              <a:endParaRPr lang="zh-CN" altLang="zh-CN"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031" name="矩形 7"/>
            <p:cNvSpPr/>
            <p:nvPr/>
          </p:nvSpPr>
          <p:spPr>
            <a:xfrm>
              <a:off x="3570" y="8773"/>
              <a:ext cx="3630" cy="227"/>
            </a:xfrm>
            <a:prstGeom prst="rect">
              <a:avLst/>
            </a:prstGeom>
            <a:solidFill>
              <a:srgbClr val="EE3636"/>
            </a:solidFill>
            <a:ln w="25400">
              <a:noFill/>
            </a:ln>
          </p:spPr>
          <p:txBody>
            <a:bodyPr anchor="ctr"/>
            <a:lstStyle/>
            <a:p>
              <a:pPr lvl="0" algn="ctr">
                <a:buNone/>
              </a:pPr>
              <a:endParaRPr lang="zh-CN" altLang="zh-CN"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032" name="矩形 8"/>
            <p:cNvSpPr/>
            <p:nvPr/>
          </p:nvSpPr>
          <p:spPr>
            <a:xfrm>
              <a:off x="7200" y="8773"/>
              <a:ext cx="3570" cy="227"/>
            </a:xfrm>
            <a:prstGeom prst="rect">
              <a:avLst/>
            </a:prstGeom>
            <a:solidFill>
              <a:srgbClr val="53C3B0"/>
            </a:solidFill>
            <a:ln w="25400">
              <a:noFill/>
            </a:ln>
          </p:spPr>
          <p:txBody>
            <a:bodyPr anchor="ctr"/>
            <a:lstStyle/>
            <a:p>
              <a:pPr lvl="0" algn="ctr">
                <a:buNone/>
              </a:pPr>
              <a:endParaRPr lang="zh-CN" altLang="zh-CN"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033" name="矩形 9"/>
            <p:cNvSpPr/>
            <p:nvPr/>
          </p:nvSpPr>
          <p:spPr>
            <a:xfrm>
              <a:off x="10770" y="8773"/>
              <a:ext cx="3630" cy="227"/>
            </a:xfrm>
            <a:prstGeom prst="rect">
              <a:avLst/>
            </a:prstGeom>
            <a:solidFill>
              <a:srgbClr val="317FB7"/>
            </a:solidFill>
            <a:ln w="25400">
              <a:noFill/>
            </a:ln>
          </p:spPr>
          <p:txBody>
            <a:bodyPr anchor="ctr"/>
            <a:lstStyle/>
            <a:p>
              <a:pPr lvl="0" algn="ctr">
                <a:buNone/>
              </a:pPr>
              <a:endParaRPr lang="zh-CN" altLang="zh-CN"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600" kern="1200">
          <a:solidFill>
            <a:schemeClr val="tx1"/>
          </a:solidFill>
          <a:latin typeface="微软雅黑" panose="020B0503020204020204" charset="-122"/>
          <a:ea typeface="微软雅黑" panose="020B0503020204020204" charset="-122"/>
          <a:cs typeface="+mj-cs"/>
        </a:defRPr>
      </a:lvl1pPr>
    </p:titleStyle>
    <p:bodyStyle>
      <a:lvl1pPr marL="228600" indent="-228600" algn="l" defTabSz="914400" rtl="0" eaLnBrk="1" fontAlgn="auto" latinLnBrk="0" hangingPunct="1">
        <a:lnSpc>
          <a:spcPct val="90000"/>
        </a:lnSpc>
        <a:spcBef>
          <a:spcPts val="1000"/>
        </a:spcBef>
        <a:spcAft>
          <a:spcPts val="500"/>
        </a:spcAft>
        <a:buFont typeface="Arial" panose="020B0604020202020204" pitchFamily="34" charset="0"/>
        <a:buChar char="•"/>
        <a:defRPr sz="3200" kern="1200">
          <a:solidFill>
            <a:schemeClr val="tx1"/>
          </a:solidFill>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90000"/>
        </a:lnSpc>
        <a:spcBef>
          <a:spcPts val="500"/>
        </a:spcBef>
        <a:spcAft>
          <a:spcPts val="500"/>
        </a:spcAft>
        <a:buFont typeface="Arial" panose="020B0604020202020204" pitchFamily="34" charset="0"/>
        <a:buChar char="•"/>
        <a:defRPr sz="2800" kern="1200">
          <a:solidFill>
            <a:schemeClr val="tx1"/>
          </a:solidFill>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90000"/>
        </a:lnSpc>
        <a:spcBef>
          <a:spcPts val="500"/>
        </a:spcBef>
        <a:spcAft>
          <a:spcPts val="500"/>
        </a:spcAft>
        <a:buFont typeface="Arial" panose="020B0604020202020204" pitchFamily="34" charset="0"/>
        <a:buChar char="•"/>
        <a:defRPr sz="2400" kern="1200">
          <a:solidFill>
            <a:schemeClr val="tx1"/>
          </a:solidFill>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90000"/>
        </a:lnSpc>
        <a:spcBef>
          <a:spcPts val="500"/>
        </a:spcBef>
        <a:spcAft>
          <a:spcPts val="500"/>
        </a:spcAft>
        <a:buFont typeface="Arial" panose="020B0604020202020204" pitchFamily="34" charset="0"/>
        <a:buChar char="•"/>
        <a:defRPr sz="2000" kern="1200">
          <a:solidFill>
            <a:schemeClr val="tx1"/>
          </a:solidFill>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90000"/>
        </a:lnSpc>
        <a:spcBef>
          <a:spcPts val="500"/>
        </a:spcBef>
        <a:spcAft>
          <a:spcPts val="500"/>
        </a:spcAft>
        <a:buFont typeface="Arial" panose="020B0604020202020204" pitchFamily="34" charset="0"/>
        <a:buChar char="•"/>
        <a:defRPr sz="1800" kern="1200">
          <a:solidFill>
            <a:schemeClr val="tx1"/>
          </a:solidFill>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jpe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4.png"/></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5.png"/></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6.png"/></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8.png"/></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9.png"/></Relationships>
</file>

<file path=ppt/slides/_rels/slide62.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3.xml"/><Relationship Id="rId2" Type="http://schemas.openxmlformats.org/officeDocument/2006/relationships/image" Target="../media/image10.emf"/><Relationship Id="rId1" Type="http://schemas.openxmlformats.org/officeDocument/2006/relationships/package" Target="../embeddings/Document1.docx"/></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205584" y="793114"/>
            <a:ext cx="9593046" cy="5459640"/>
          </a:xfrm>
        </p:spPr>
        <p:txBody>
          <a:bodyPr/>
          <a:lstStyle/>
          <a:p>
            <a:pPr marL="0" indent="0" algn="ctr">
              <a:lnSpc>
                <a:spcPct val="175000"/>
              </a:lnSpc>
              <a:buNone/>
            </a:pPr>
            <a:r>
              <a:rPr lang="zh-CN" altLang="en-US" sz="3600" dirty="0" smtClean="0">
                <a:latin typeface="微软雅黑" panose="020B0503020204020204" charset="-122"/>
                <a:ea typeface="微软雅黑" panose="020B0503020204020204" charset="-122"/>
              </a:rPr>
              <a:t>信息素养修炼</a:t>
            </a:r>
            <a:endParaRPr lang="en-US" altLang="zh-CN" sz="3600" dirty="0" smtClean="0">
              <a:latin typeface="微软雅黑" panose="020B0503020204020204" charset="-122"/>
              <a:ea typeface="微软雅黑" panose="020B0503020204020204" charset="-122"/>
            </a:endParaRPr>
          </a:p>
          <a:p>
            <a:pPr marL="0" indent="0" algn="ctr">
              <a:lnSpc>
                <a:spcPct val="175000"/>
              </a:lnSpc>
              <a:buNone/>
            </a:pPr>
            <a:r>
              <a:rPr lang="en-US" altLang="zh-CN" sz="3600" dirty="0" smtClean="0">
                <a:latin typeface="微软雅黑" panose="020B0503020204020204" charset="-122"/>
                <a:ea typeface="微软雅黑" panose="020B0503020204020204" charset="-122"/>
              </a:rPr>
              <a:t>5 </a:t>
            </a:r>
            <a:r>
              <a:rPr lang="zh-CN" altLang="en-US" sz="3600" dirty="0" smtClean="0">
                <a:latin typeface="微软雅黑" panose="020B0503020204020204" charset="-122"/>
                <a:ea typeface="微软雅黑" panose="020B0503020204020204" charset="-122"/>
              </a:rPr>
              <a:t>常用文献数据库</a:t>
            </a:r>
            <a:endParaRPr lang="en-US" altLang="zh-CN" sz="3600" dirty="0" smtClean="0">
              <a:latin typeface="微软雅黑" panose="020B0503020204020204" charset="-122"/>
              <a:ea typeface="微软雅黑" panose="020B0503020204020204" charset="-122"/>
            </a:endParaRPr>
          </a:p>
          <a:p>
            <a:pPr marL="0" indent="0" algn="ctr">
              <a:lnSpc>
                <a:spcPct val="175000"/>
              </a:lnSpc>
              <a:buNone/>
            </a:pPr>
            <a:r>
              <a:rPr lang="en-US" altLang="zh-CN" sz="3600" dirty="0" smtClean="0">
                <a:latin typeface="微软雅黑" panose="020B0503020204020204" charset="-122"/>
                <a:ea typeface="微软雅黑" panose="020B0503020204020204" charset="-122"/>
              </a:rPr>
              <a:t>5.1 </a:t>
            </a:r>
            <a:r>
              <a:rPr lang="zh-CN" altLang="en-US" sz="3600" dirty="0" smtClean="0">
                <a:latin typeface="微软雅黑" panose="020B0503020204020204" charset="-122"/>
                <a:ea typeface="微软雅黑" panose="020B0503020204020204" charset="-122"/>
              </a:rPr>
              <a:t>全文数据库</a:t>
            </a:r>
            <a:endParaRPr lang="en-US" altLang="zh-CN" sz="3600" dirty="0" smtClean="0">
              <a:latin typeface="微软雅黑" panose="020B0503020204020204" charset="-122"/>
              <a:ea typeface="微软雅黑" panose="020B0503020204020204" charset="-122"/>
            </a:endParaRPr>
          </a:p>
          <a:p>
            <a:pPr marL="0" indent="0" algn="ctr">
              <a:lnSpc>
                <a:spcPct val="175000"/>
              </a:lnSpc>
              <a:buNone/>
            </a:pPr>
            <a:r>
              <a:rPr lang="en-US" altLang="zh-CN" sz="3600" dirty="0" smtClean="0">
                <a:latin typeface="微软雅黑" panose="020B0503020204020204" charset="-122"/>
                <a:ea typeface="微软雅黑" panose="020B0503020204020204" charset="-122"/>
              </a:rPr>
              <a:t>5.1.1 </a:t>
            </a:r>
            <a:r>
              <a:rPr lang="zh-CN" altLang="en-US" sz="3600" dirty="0" smtClean="0">
                <a:latin typeface="微软雅黑" panose="020B0503020204020204" charset="-122"/>
                <a:ea typeface="微软雅黑" panose="020B0503020204020204" charset="-122"/>
              </a:rPr>
              <a:t>中文全文数据库</a:t>
            </a:r>
            <a:endParaRPr lang="en-US" altLang="zh-CN" sz="3600" dirty="0" smtClean="0">
              <a:latin typeface="微软雅黑" panose="020B0503020204020204" charset="-122"/>
              <a:ea typeface="微软雅黑" panose="020B0503020204020204" charset="-122"/>
            </a:endParaRPr>
          </a:p>
          <a:p>
            <a:pPr marL="0" indent="0" algn="ctr">
              <a:lnSpc>
                <a:spcPct val="175000"/>
              </a:lnSpc>
              <a:buNone/>
            </a:pPr>
            <a:endParaRPr lang="zh-CN" altLang="en-US" sz="3600" dirty="0">
              <a:latin typeface="微软雅黑" panose="020B0503020204020204" charset="-122"/>
              <a:ea typeface="微软雅黑" panose="020B0503020204020204" charset="-122"/>
            </a:endParaRPr>
          </a:p>
        </p:txBody>
      </p:sp>
      <p:grpSp>
        <p:nvGrpSpPr>
          <p:cNvPr id="4" name="组合 3"/>
          <p:cNvGrpSpPr/>
          <p:nvPr/>
        </p:nvGrpSpPr>
        <p:grpSpPr>
          <a:xfrm>
            <a:off x="317500" y="653415"/>
            <a:ext cx="337185" cy="627380"/>
            <a:chOff x="0" y="0"/>
            <a:chExt cx="510976" cy="564610"/>
          </a:xfrm>
        </p:grpSpPr>
        <p:sp>
          <p:nvSpPr>
            <p:cNvPr id="5" name="矩形 4"/>
            <p:cNvSpPr/>
            <p:nvPr/>
          </p:nvSpPr>
          <p:spPr>
            <a:xfrm>
              <a:off x="0" y="0"/>
              <a:ext cx="425449" cy="564610"/>
            </a:xfrm>
            <a:prstGeom prst="rect">
              <a:avLst/>
            </a:prstGeom>
            <a:solidFill>
              <a:srgbClr val="FF6600"/>
            </a:solidFill>
            <a:ln w="9525">
              <a:noFill/>
            </a:ln>
          </p:spPr>
          <p:txBody>
            <a:bodyPr lIns="90170" tIns="46990" rIns="90170" bIns="46990" anchor="ctr"/>
            <a:lstStyle/>
            <a:p>
              <a:pPr lvl="0" algn="ctr" fontAlgn="base">
                <a:lnSpc>
                  <a:spcPct val="100000"/>
                </a:lnSpc>
                <a:spcBef>
                  <a:spcPct val="0"/>
                </a:spcBef>
                <a:spcAft>
                  <a:spcPct val="0"/>
                </a:spcAft>
              </a:pPr>
              <a:endParaRPr>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6" name="直接连接符 6"/>
            <p:cNvSpPr/>
            <p:nvPr/>
          </p:nvSpPr>
          <p:spPr>
            <a:xfrm>
              <a:off x="467543" y="0"/>
              <a:ext cx="1" cy="564610"/>
            </a:xfrm>
            <a:prstGeom prst="line">
              <a:avLst/>
            </a:prstGeom>
            <a:ln w="28575" cap="flat" cmpd="sng">
              <a:solidFill>
                <a:srgbClr val="A5A5A5">
                  <a:alpha val="50000"/>
                </a:srgbClr>
              </a:solidFill>
              <a:prstDash val="solid"/>
              <a:headEnd type="none" w="med" len="med"/>
              <a:tailEnd type="none" w="med" len="med"/>
            </a:ln>
          </p:spPr>
        </p:sp>
        <p:sp>
          <p:nvSpPr>
            <p:cNvPr id="7" name="直接连接符 65"/>
            <p:cNvSpPr/>
            <p:nvPr/>
          </p:nvSpPr>
          <p:spPr>
            <a:xfrm>
              <a:off x="510976" y="0"/>
              <a:ext cx="1" cy="564610"/>
            </a:xfrm>
            <a:prstGeom prst="line">
              <a:avLst/>
            </a:prstGeom>
            <a:ln w="10160" cap="flat" cmpd="sng">
              <a:solidFill>
                <a:srgbClr val="A5A5A5">
                  <a:alpha val="50000"/>
                </a:srgbClr>
              </a:solidFill>
              <a:prstDash val="solid"/>
              <a:headEnd type="none" w="med" len="med"/>
              <a:tailEnd type="none" w="med" len="med"/>
            </a:ln>
          </p:spPr>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7491095" cy="755650"/>
          </a:xfrm>
          <a:prstGeom prst="rect">
            <a:avLst/>
          </a:prstGeom>
          <a:noFill/>
        </p:spPr>
        <p:txBody>
          <a:bodyPr wrap="square" rtlCol="0">
            <a:spAutoFit/>
          </a:bodyPr>
          <a:lstStyle/>
          <a:p>
            <a:pPr algn="just" fontAlgn="auto">
              <a:lnSpc>
                <a:spcPct val="120000"/>
              </a:lnSpc>
              <a:buClr>
                <a:srgbClr val="FF6600"/>
              </a:buClr>
              <a:buFont typeface="Arial" panose="020B0604020202020204" pitchFamily="34" charset="0"/>
            </a:pPr>
            <a:r>
              <a:rPr lang="zh-CN" altLang="en-US" sz="3600">
                <a:latin typeface="Times New Roman" panose="02020603050405020304" pitchFamily="2" charset="0"/>
                <a:ea typeface="微软雅黑" panose="020B0503020204020204" charset="-122"/>
                <a:sym typeface="+mn-ea"/>
              </a:rPr>
              <a:t>（8）自建特色数据库</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71285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713233"/>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 name="文本框 1"/>
          <p:cNvSpPr txBox="1"/>
          <p:nvPr/>
        </p:nvSpPr>
        <p:spPr>
          <a:xfrm>
            <a:off x="880110" y="1667510"/>
            <a:ext cx="10431780" cy="3881755"/>
          </a:xfrm>
          <a:prstGeom prst="rect">
            <a:avLst/>
          </a:prstGeom>
          <a:noFill/>
        </p:spPr>
        <p:txBody>
          <a:bodyPr wrap="square" rtlCol="0">
            <a:spAutoFit/>
          </a:bodyPr>
          <a:lstStyle/>
          <a:p>
            <a:pPr marL="457200" indent="-457200" algn="just">
              <a:lnSpc>
                <a:spcPct val="22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例如</a:t>
            </a:r>
            <a:endParaRPr lang="zh-CN" altLang="en-US" sz="2800" dirty="0">
              <a:latin typeface="Times New Roman" panose="02020603050405020304" pitchFamily="2" charset="0"/>
              <a:ea typeface="微软雅黑" panose="020B0503020204020204" charset="-122"/>
            </a:endParaRPr>
          </a:p>
          <a:p>
            <a:pPr marL="457200" indent="-457200" algn="just">
              <a:lnSpc>
                <a:spcPct val="220000"/>
              </a:lnSpc>
              <a:buClr>
                <a:srgbClr val="FF0000"/>
              </a:buClr>
              <a:buFont typeface="Wingdings" panose="05000000000000000000" charset="0"/>
              <a:buChar char="ü"/>
            </a:pPr>
            <a:r>
              <a:rPr lang="zh-CN" altLang="en-US" sz="2800" dirty="0">
                <a:latin typeface="Times New Roman" panose="02020603050405020304" pitchFamily="2" charset="0"/>
                <a:ea typeface="微软雅黑" panose="020B0503020204020204" charset="-122"/>
              </a:rPr>
              <a:t>华中师范大学的《我校博硕士学位论文全文数据库》</a:t>
            </a:r>
            <a:endParaRPr lang="zh-CN" altLang="en-US" sz="2800" dirty="0">
              <a:latin typeface="Times New Roman" panose="02020603050405020304" pitchFamily="2" charset="0"/>
              <a:ea typeface="微软雅黑" panose="020B0503020204020204" charset="-122"/>
            </a:endParaRPr>
          </a:p>
          <a:p>
            <a:pPr marL="457200" indent="-457200" algn="just">
              <a:lnSpc>
                <a:spcPct val="220000"/>
              </a:lnSpc>
              <a:buClr>
                <a:srgbClr val="FF0000"/>
              </a:buClr>
              <a:buFont typeface="Wingdings" panose="05000000000000000000" charset="0"/>
              <a:buChar char="ü"/>
            </a:pPr>
            <a:r>
              <a:rPr lang="zh-CN" altLang="en-US" sz="2800" dirty="0">
                <a:latin typeface="Times New Roman" panose="02020603050405020304" pitchFamily="2" charset="0"/>
                <a:ea typeface="微软雅黑" panose="020B0503020204020204" charset="-122"/>
              </a:rPr>
              <a:t>于2003年开始建设，收录学校1999年以来的硕博士学位论文</a:t>
            </a:r>
            <a:endParaRPr lang="zh-CN" altLang="en-US" sz="2800" dirty="0">
              <a:latin typeface="Times New Roman" panose="02020603050405020304" pitchFamily="2" charset="0"/>
              <a:ea typeface="微软雅黑" panose="020B0503020204020204" charset="-122"/>
            </a:endParaRPr>
          </a:p>
          <a:p>
            <a:pPr marL="457200" indent="-457200" algn="just">
              <a:lnSpc>
                <a:spcPct val="220000"/>
              </a:lnSpc>
              <a:buClr>
                <a:srgbClr val="FF0000"/>
              </a:buClr>
              <a:buFont typeface="Wingdings" panose="05000000000000000000" charset="0"/>
              <a:buChar char="ü"/>
            </a:pPr>
            <a:r>
              <a:rPr lang="zh-CN" altLang="en-US" sz="2800" dirty="0">
                <a:latin typeface="Times New Roman" panose="02020603050405020304" pitchFamily="2" charset="0"/>
                <a:ea typeface="微软雅黑" panose="020B0503020204020204" charset="-122"/>
              </a:rPr>
              <a:t>对所有授权的学位论文在校园网内全文发布</a:t>
            </a:r>
            <a:endParaRPr lang="zh-CN" altLang="en-US" sz="2800" dirty="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2" presetClass="entr" presetSubtype="8" fill="hold" grpId="0" nodeType="withEffect">
                                  <p:stCondLst>
                                    <p:cond delay="0"/>
                                  </p:stCondLst>
                                  <p:childTnLst>
                                    <p:set>
                                      <p:cBhvr>
                                        <p:cTn id="12" dur="1" fill="hold">
                                          <p:stCondLst>
                                            <p:cond delay="0"/>
                                          </p:stCondLst>
                                        </p:cTn>
                                        <p:tgtEl>
                                          <p:spTgt spid="9236"/>
                                        </p:tgtEl>
                                        <p:attrNameLst>
                                          <p:attrName>style.visibility</p:attrName>
                                        </p:attrNameLst>
                                      </p:cBhvr>
                                      <p:to>
                                        <p:strVal val="visible"/>
                                      </p:to>
                                    </p:set>
                                    <p:anim calcmode="lin" valueType="num">
                                      <p:cBhvr>
                                        <p:cTn id="13" dur="1000" fill="hold"/>
                                        <p:tgtEl>
                                          <p:spTgt spid="9236"/>
                                        </p:tgtEl>
                                        <p:attrNameLst>
                                          <p:attrName>ppt_x</p:attrName>
                                        </p:attrNameLst>
                                      </p:cBhvr>
                                      <p:tavLst>
                                        <p:tav tm="0">
                                          <p:val>
                                            <p:strVal val="0-#ppt_w/2"/>
                                          </p:val>
                                        </p:tav>
                                        <p:tav tm="100000">
                                          <p:val>
                                            <p:strVal val="#ppt_x"/>
                                          </p:val>
                                        </p:tav>
                                      </p:tavLst>
                                    </p:anim>
                                    <p:anim calcmode="lin" valueType="num">
                                      <p:cBhvr>
                                        <p:cTn id="14" dur="1000" fill="hold"/>
                                        <p:tgtEl>
                                          <p:spTgt spid="9236"/>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ppt_x</p:attrName>
                                        </p:attrNameLst>
                                      </p:cBhvr>
                                      <p:tavLst>
                                        <p:tav tm="0">
                                          <p:val>
                                            <p:strVal val="0-#ppt_w/2"/>
                                          </p:val>
                                        </p:tav>
                                        <p:tav tm="100000">
                                          <p:val>
                                            <p:strVal val="#ppt_x"/>
                                          </p:val>
                                        </p:tav>
                                      </p:tavLst>
                                    </p:anim>
                                    <p:anim calcmode="lin" valueType="num">
                                      <p:cBhvr>
                                        <p:cTn id="18"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6" y="483870"/>
            <a:ext cx="1261550" cy="757130"/>
          </a:xfrm>
          <a:prstGeom prst="rect">
            <a:avLst/>
          </a:prstGeom>
          <a:noFill/>
        </p:spPr>
        <p:txBody>
          <a:bodyPr wrap="square" rtlCol="0">
            <a:spAutoFit/>
          </a:bodyPr>
          <a:lstStyle/>
          <a:p>
            <a:pPr algn="just" fontAlgn="auto">
              <a:lnSpc>
                <a:spcPct val="120000"/>
              </a:lnSpc>
              <a:buClr>
                <a:srgbClr val="FF6600"/>
              </a:buClr>
              <a:buFont typeface="Arial" panose="020B0604020202020204" pitchFamily="34" charset="0"/>
            </a:pPr>
            <a:r>
              <a:rPr lang="zh-CN" altLang="en-US" sz="3600" dirty="0" smtClean="0">
                <a:latin typeface="Times New Roman" panose="02020603050405020304" pitchFamily="2" charset="0"/>
                <a:ea typeface="微软雅黑" panose="020B0503020204020204" charset="-122"/>
                <a:sym typeface="+mn-ea"/>
              </a:rPr>
              <a:t>小结</a:t>
            </a:r>
            <a:endParaRPr lang="zh-CN" altLang="en-US" sz="3600" dirty="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71285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713233"/>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 name="文本框 1"/>
          <p:cNvSpPr txBox="1"/>
          <p:nvPr/>
        </p:nvSpPr>
        <p:spPr>
          <a:xfrm>
            <a:off x="1177094" y="1241000"/>
            <a:ext cx="5747336" cy="5017143"/>
          </a:xfrm>
          <a:prstGeom prst="rect">
            <a:avLst/>
          </a:prstGeom>
          <a:noFill/>
        </p:spPr>
        <p:txBody>
          <a:bodyPr wrap="square" rtlCol="0">
            <a:spAutoFit/>
          </a:bodyPr>
          <a:lstStyle/>
          <a:p>
            <a:pPr marL="457200" indent="-457200" algn="just">
              <a:lnSpc>
                <a:spcPct val="127000"/>
              </a:lnSpc>
              <a:buClr>
                <a:srgbClr val="FF0000"/>
              </a:buClr>
              <a:buFont typeface="Wingdings" panose="05000000000000000000" charset="0"/>
              <a:buChar char="Ø"/>
            </a:pPr>
            <a:r>
              <a:rPr lang="en-US" altLang="zh-CN" sz="2800" dirty="0" smtClean="0">
                <a:latin typeface="Times New Roman" panose="02020603050405020304" pitchFamily="2" charset="0"/>
                <a:ea typeface="微软雅黑" panose="020B0503020204020204" charset="-122"/>
              </a:rPr>
              <a:t>8</a:t>
            </a:r>
            <a:r>
              <a:rPr lang="zh-CN" altLang="en-US" sz="2800" dirty="0" smtClean="0">
                <a:latin typeface="Times New Roman" panose="02020603050405020304" pitchFamily="2" charset="0"/>
                <a:ea typeface="微软雅黑" panose="020B0503020204020204" charset="-122"/>
              </a:rPr>
              <a:t>种常用中文全文数据库</a:t>
            </a:r>
            <a:endParaRPr lang="en-US" altLang="zh-CN" sz="2800" dirty="0" smtClean="0">
              <a:latin typeface="Times New Roman" panose="02020603050405020304" pitchFamily="2" charset="0"/>
              <a:ea typeface="微软雅黑" panose="020B0503020204020204" charset="-122"/>
            </a:endParaRPr>
          </a:p>
          <a:p>
            <a:pPr marL="457200" indent="-457200" algn="just">
              <a:lnSpc>
                <a:spcPct val="127000"/>
              </a:lnSpc>
              <a:buClr>
                <a:srgbClr val="FF0000"/>
              </a:buClr>
              <a:buFont typeface="Wingdings" panose="05000000000000000000" pitchFamily="2" charset="2"/>
              <a:buChar char="ü"/>
            </a:pPr>
            <a:r>
              <a:rPr lang="zh-CN" altLang="en-US" sz="2800" dirty="0" smtClean="0">
                <a:latin typeface="Times New Roman" panose="02020603050405020304" pitchFamily="2" charset="0"/>
                <a:ea typeface="微软雅黑" panose="020B0503020204020204" charset="-122"/>
              </a:rPr>
              <a:t>知网</a:t>
            </a:r>
            <a:endParaRPr lang="en-US" altLang="zh-CN" sz="2800" dirty="0" smtClean="0">
              <a:latin typeface="Times New Roman" panose="02020603050405020304" pitchFamily="2" charset="0"/>
              <a:ea typeface="微软雅黑" panose="020B0503020204020204" charset="-122"/>
            </a:endParaRPr>
          </a:p>
          <a:p>
            <a:pPr marL="457200" indent="-457200" algn="just">
              <a:lnSpc>
                <a:spcPct val="127000"/>
              </a:lnSpc>
              <a:buClr>
                <a:srgbClr val="FF0000"/>
              </a:buClr>
              <a:buFont typeface="Wingdings" panose="05000000000000000000" pitchFamily="2" charset="2"/>
              <a:buChar char="ü"/>
            </a:pPr>
            <a:r>
              <a:rPr lang="zh-CN" altLang="en-US" sz="2800" dirty="0" smtClean="0">
                <a:latin typeface="Times New Roman" panose="02020603050405020304" pitchFamily="2" charset="0"/>
                <a:ea typeface="微软雅黑" panose="020B0503020204020204" charset="-122"/>
              </a:rPr>
              <a:t>万方</a:t>
            </a:r>
            <a:endParaRPr lang="en-US" altLang="zh-CN" sz="2800" dirty="0" smtClean="0">
              <a:latin typeface="Times New Roman" panose="02020603050405020304" pitchFamily="2" charset="0"/>
              <a:ea typeface="微软雅黑" panose="020B0503020204020204" charset="-122"/>
            </a:endParaRPr>
          </a:p>
          <a:p>
            <a:pPr marL="457200" indent="-457200" algn="just">
              <a:lnSpc>
                <a:spcPct val="127000"/>
              </a:lnSpc>
              <a:buClr>
                <a:srgbClr val="FF0000"/>
              </a:buClr>
              <a:buFont typeface="Wingdings" panose="05000000000000000000" pitchFamily="2" charset="2"/>
              <a:buChar char="ü"/>
            </a:pPr>
            <a:r>
              <a:rPr lang="zh-CN" altLang="en-US" sz="2800" dirty="0">
                <a:latin typeface="Times New Roman" panose="02020603050405020304" pitchFamily="2" charset="0"/>
                <a:ea typeface="微软雅黑" panose="020B0503020204020204" charset="-122"/>
              </a:rPr>
              <a:t>维</a:t>
            </a:r>
            <a:r>
              <a:rPr lang="zh-CN" altLang="en-US" sz="2800" dirty="0" smtClean="0">
                <a:latin typeface="Times New Roman" panose="02020603050405020304" pitchFamily="2" charset="0"/>
                <a:ea typeface="微软雅黑" panose="020B0503020204020204" charset="-122"/>
              </a:rPr>
              <a:t>普</a:t>
            </a:r>
            <a:endParaRPr lang="en-US" altLang="zh-CN" sz="2800" dirty="0" smtClean="0">
              <a:latin typeface="Times New Roman" panose="02020603050405020304" pitchFamily="2" charset="0"/>
              <a:ea typeface="微软雅黑" panose="020B0503020204020204" charset="-122"/>
            </a:endParaRPr>
          </a:p>
          <a:p>
            <a:pPr marL="457200" indent="-457200" algn="just">
              <a:lnSpc>
                <a:spcPct val="127000"/>
              </a:lnSpc>
              <a:buClr>
                <a:srgbClr val="FF0000"/>
              </a:buClr>
              <a:buFont typeface="Wingdings" panose="05000000000000000000" pitchFamily="2" charset="2"/>
              <a:buChar char="ü"/>
            </a:pPr>
            <a:r>
              <a:rPr lang="zh-CN" altLang="en-US" sz="2800" dirty="0">
                <a:latin typeface="Times New Roman" panose="02020603050405020304" pitchFamily="2" charset="0"/>
                <a:ea typeface="微软雅黑" panose="020B0503020204020204" charset="-122"/>
              </a:rPr>
              <a:t>超</a:t>
            </a:r>
            <a:r>
              <a:rPr lang="zh-CN" altLang="en-US" sz="2800" dirty="0" smtClean="0">
                <a:latin typeface="Times New Roman" panose="02020603050405020304" pitchFamily="2" charset="0"/>
                <a:ea typeface="微软雅黑" panose="020B0503020204020204" charset="-122"/>
              </a:rPr>
              <a:t>星</a:t>
            </a:r>
            <a:endParaRPr lang="en-US" altLang="zh-CN" sz="2800" dirty="0" smtClean="0">
              <a:latin typeface="Times New Roman" panose="02020603050405020304" pitchFamily="2" charset="0"/>
              <a:ea typeface="微软雅黑" panose="020B0503020204020204" charset="-122"/>
            </a:endParaRPr>
          </a:p>
          <a:p>
            <a:pPr marL="457200" indent="-457200" algn="just">
              <a:lnSpc>
                <a:spcPct val="127000"/>
              </a:lnSpc>
              <a:buClr>
                <a:srgbClr val="FF0000"/>
              </a:buClr>
              <a:buFont typeface="Wingdings" panose="05000000000000000000" pitchFamily="2" charset="2"/>
              <a:buChar char="ü"/>
            </a:pPr>
            <a:r>
              <a:rPr lang="zh-CN" altLang="en-US" sz="2800" dirty="0" smtClean="0">
                <a:latin typeface="Times New Roman" panose="02020603050405020304" pitchFamily="2" charset="0"/>
                <a:ea typeface="微软雅黑" panose="020B0503020204020204" charset="-122"/>
              </a:rPr>
              <a:t>中国国家数字图书馆</a:t>
            </a:r>
            <a:endParaRPr lang="en-US" altLang="zh-CN" sz="2800" dirty="0" smtClean="0">
              <a:latin typeface="Times New Roman" panose="02020603050405020304" pitchFamily="2" charset="0"/>
              <a:ea typeface="微软雅黑" panose="020B0503020204020204" charset="-122"/>
            </a:endParaRPr>
          </a:p>
          <a:p>
            <a:pPr marL="457200" indent="-457200" algn="just">
              <a:lnSpc>
                <a:spcPct val="127000"/>
              </a:lnSpc>
              <a:buClr>
                <a:srgbClr val="FF0000"/>
              </a:buClr>
              <a:buFont typeface="Wingdings" panose="05000000000000000000" pitchFamily="2" charset="2"/>
              <a:buChar char="ü"/>
            </a:pPr>
            <a:r>
              <a:rPr lang="zh-CN" altLang="en-US" sz="2800" dirty="0">
                <a:latin typeface="Times New Roman" panose="02020603050405020304" pitchFamily="2" charset="0"/>
                <a:ea typeface="微软雅黑" panose="020B0503020204020204" charset="-122"/>
              </a:rPr>
              <a:t>皮</a:t>
            </a:r>
            <a:r>
              <a:rPr lang="zh-CN" altLang="en-US" sz="2800" dirty="0" smtClean="0">
                <a:latin typeface="Times New Roman" panose="02020603050405020304" pitchFamily="2" charset="0"/>
                <a:ea typeface="微软雅黑" panose="020B0503020204020204" charset="-122"/>
              </a:rPr>
              <a:t>书数据库</a:t>
            </a:r>
            <a:endParaRPr lang="en-US" altLang="zh-CN" sz="2800" dirty="0" smtClean="0">
              <a:latin typeface="Times New Roman" panose="02020603050405020304" pitchFamily="2" charset="0"/>
              <a:ea typeface="微软雅黑" panose="020B0503020204020204" charset="-122"/>
            </a:endParaRPr>
          </a:p>
          <a:p>
            <a:pPr marL="457200" indent="-457200" algn="just">
              <a:lnSpc>
                <a:spcPct val="127000"/>
              </a:lnSpc>
              <a:buClr>
                <a:srgbClr val="FF0000"/>
              </a:buClr>
              <a:buFont typeface="Wingdings" panose="05000000000000000000" pitchFamily="2" charset="2"/>
              <a:buChar char="ü"/>
            </a:pPr>
            <a:r>
              <a:rPr lang="zh-CN" altLang="en-US" sz="2800" dirty="0">
                <a:latin typeface="Times New Roman" panose="02020603050405020304" pitchFamily="2" charset="0"/>
                <a:ea typeface="微软雅黑" panose="020B0503020204020204" charset="-122"/>
              </a:rPr>
              <a:t>搜</a:t>
            </a:r>
            <a:r>
              <a:rPr lang="zh-CN" altLang="en-US" sz="2800" dirty="0" smtClean="0">
                <a:latin typeface="Times New Roman" panose="02020603050405020304" pitchFamily="2" charset="0"/>
                <a:ea typeface="微软雅黑" panose="020B0503020204020204" charset="-122"/>
              </a:rPr>
              <a:t>数网</a:t>
            </a:r>
            <a:endParaRPr lang="en-US" altLang="zh-CN" sz="2800" dirty="0" smtClean="0">
              <a:latin typeface="Times New Roman" panose="02020603050405020304" pitchFamily="2" charset="0"/>
              <a:ea typeface="微软雅黑" panose="020B0503020204020204" charset="-122"/>
            </a:endParaRPr>
          </a:p>
          <a:p>
            <a:pPr marL="457200" indent="-457200" algn="just">
              <a:lnSpc>
                <a:spcPct val="127000"/>
              </a:lnSpc>
              <a:buClr>
                <a:srgbClr val="FF0000"/>
              </a:buClr>
              <a:buFont typeface="Wingdings" panose="05000000000000000000" pitchFamily="2" charset="2"/>
              <a:buChar char="ü"/>
            </a:pPr>
            <a:r>
              <a:rPr lang="zh-CN" altLang="en-US" sz="2800" dirty="0">
                <a:latin typeface="Times New Roman" panose="02020603050405020304" pitchFamily="2" charset="0"/>
                <a:ea typeface="微软雅黑" panose="020B0503020204020204" charset="-122"/>
              </a:rPr>
              <a:t>自</a:t>
            </a:r>
            <a:r>
              <a:rPr lang="zh-CN" altLang="en-US" sz="2800" dirty="0" smtClean="0">
                <a:latin typeface="Times New Roman" panose="02020603050405020304" pitchFamily="2" charset="0"/>
                <a:ea typeface="微软雅黑" panose="020B0503020204020204" charset="-122"/>
              </a:rPr>
              <a:t>建特色数据库</a:t>
            </a:r>
            <a:endParaRPr lang="en-US" altLang="zh-CN" sz="2800" dirty="0" smtClean="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par>
                                <p:cTn id="39" presetID="2" presetClass="entr" presetSubtype="8" fill="hold" grpId="0" nodeType="withEffect">
                                  <p:stCondLst>
                                    <p:cond delay="0"/>
                                  </p:stCondLst>
                                  <p:childTnLst>
                                    <p:set>
                                      <p:cBhvr>
                                        <p:cTn id="40" dur="1" fill="hold">
                                          <p:stCondLst>
                                            <p:cond delay="0"/>
                                          </p:stCondLst>
                                        </p:cTn>
                                        <p:tgtEl>
                                          <p:spTgt spid="9236"/>
                                        </p:tgtEl>
                                        <p:attrNameLst>
                                          <p:attrName>style.visibility</p:attrName>
                                        </p:attrNameLst>
                                      </p:cBhvr>
                                      <p:to>
                                        <p:strVal val="visible"/>
                                      </p:to>
                                    </p:set>
                                    <p:anim calcmode="lin" valueType="num">
                                      <p:cBhvr>
                                        <p:cTn id="41" dur="1000" fill="hold"/>
                                        <p:tgtEl>
                                          <p:spTgt spid="9236"/>
                                        </p:tgtEl>
                                        <p:attrNameLst>
                                          <p:attrName>ppt_x</p:attrName>
                                        </p:attrNameLst>
                                      </p:cBhvr>
                                      <p:tavLst>
                                        <p:tav tm="0">
                                          <p:val>
                                            <p:strVal val="0-#ppt_w/2"/>
                                          </p:val>
                                        </p:tav>
                                        <p:tav tm="100000">
                                          <p:val>
                                            <p:strVal val="#ppt_x"/>
                                          </p:val>
                                        </p:tav>
                                      </p:tavLst>
                                    </p:anim>
                                    <p:anim calcmode="lin" valueType="num">
                                      <p:cBhvr>
                                        <p:cTn id="42" dur="1000" fill="hold"/>
                                        <p:tgtEl>
                                          <p:spTgt spid="9236"/>
                                        </p:tgtEl>
                                        <p:attrNameLst>
                                          <p:attrName>ppt_y</p:attrName>
                                        </p:attrNameLst>
                                      </p:cBhvr>
                                      <p:tavLst>
                                        <p:tav tm="0">
                                          <p:val>
                                            <p:strVal val="#ppt_y"/>
                                          </p:val>
                                        </p:tav>
                                        <p:tav tm="100000">
                                          <p:val>
                                            <p:strVal val="#ppt_y"/>
                                          </p:val>
                                        </p:tav>
                                      </p:tavLst>
                                    </p:anim>
                                  </p:childTnLst>
                                </p:cTn>
                              </p:par>
                              <p:par>
                                <p:cTn id="43" presetID="2" presetClass="entr" presetSubtype="8" fill="hold" grpId="0" nodeType="with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p:cTn id="45" dur="1000" fill="hold"/>
                                        <p:tgtEl>
                                          <p:spTgt spid="12"/>
                                        </p:tgtEl>
                                        <p:attrNameLst>
                                          <p:attrName>ppt_x</p:attrName>
                                        </p:attrNameLst>
                                      </p:cBhvr>
                                      <p:tavLst>
                                        <p:tav tm="0">
                                          <p:val>
                                            <p:strVal val="0-#ppt_w/2"/>
                                          </p:val>
                                        </p:tav>
                                        <p:tav tm="100000">
                                          <p:val>
                                            <p:strVal val="#ppt_x"/>
                                          </p:val>
                                        </p:tav>
                                      </p:tavLst>
                                    </p:anim>
                                    <p:anim calcmode="lin" valueType="num">
                                      <p:cBhvr>
                                        <p:cTn id="46"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205584" y="793114"/>
            <a:ext cx="9593046" cy="5459640"/>
          </a:xfrm>
        </p:spPr>
        <p:txBody>
          <a:bodyPr/>
          <a:lstStyle/>
          <a:p>
            <a:pPr marL="0" indent="0" algn="ctr">
              <a:lnSpc>
                <a:spcPct val="175000"/>
              </a:lnSpc>
              <a:buNone/>
            </a:pPr>
            <a:r>
              <a:rPr lang="zh-CN" altLang="en-US" sz="3600" dirty="0" smtClean="0">
                <a:latin typeface="微软雅黑" panose="020B0503020204020204" charset="-122"/>
                <a:ea typeface="微软雅黑" panose="020B0503020204020204" charset="-122"/>
              </a:rPr>
              <a:t>信息素养修炼</a:t>
            </a:r>
            <a:endParaRPr lang="en-US" altLang="zh-CN" sz="3600" dirty="0" smtClean="0">
              <a:latin typeface="微软雅黑" panose="020B0503020204020204" charset="-122"/>
              <a:ea typeface="微软雅黑" panose="020B0503020204020204" charset="-122"/>
            </a:endParaRPr>
          </a:p>
          <a:p>
            <a:pPr marL="0" indent="0" algn="ctr">
              <a:lnSpc>
                <a:spcPct val="175000"/>
              </a:lnSpc>
              <a:buNone/>
            </a:pPr>
            <a:r>
              <a:rPr lang="en-US" altLang="zh-CN" sz="3600" dirty="0" smtClean="0">
                <a:latin typeface="微软雅黑" panose="020B0503020204020204" charset="-122"/>
                <a:ea typeface="微软雅黑" panose="020B0503020204020204" charset="-122"/>
              </a:rPr>
              <a:t>5 </a:t>
            </a:r>
            <a:r>
              <a:rPr lang="zh-CN" altLang="en-US" sz="3600" dirty="0" smtClean="0">
                <a:latin typeface="微软雅黑" panose="020B0503020204020204" charset="-122"/>
                <a:ea typeface="微软雅黑" panose="020B0503020204020204" charset="-122"/>
              </a:rPr>
              <a:t>常用文献数据库</a:t>
            </a:r>
            <a:endParaRPr lang="en-US" altLang="zh-CN" sz="3600" dirty="0" smtClean="0">
              <a:latin typeface="微软雅黑" panose="020B0503020204020204" charset="-122"/>
              <a:ea typeface="微软雅黑" panose="020B0503020204020204" charset="-122"/>
            </a:endParaRPr>
          </a:p>
          <a:p>
            <a:pPr marL="0" indent="0" algn="ctr">
              <a:lnSpc>
                <a:spcPct val="175000"/>
              </a:lnSpc>
              <a:buNone/>
            </a:pPr>
            <a:r>
              <a:rPr lang="en-US" altLang="zh-CN" sz="3600" dirty="0" smtClean="0">
                <a:latin typeface="微软雅黑" panose="020B0503020204020204" charset="-122"/>
                <a:ea typeface="微软雅黑" panose="020B0503020204020204" charset="-122"/>
              </a:rPr>
              <a:t>5.1 </a:t>
            </a:r>
            <a:r>
              <a:rPr lang="zh-CN" altLang="en-US" sz="3600" dirty="0" smtClean="0">
                <a:latin typeface="微软雅黑" panose="020B0503020204020204" charset="-122"/>
                <a:ea typeface="微软雅黑" panose="020B0503020204020204" charset="-122"/>
              </a:rPr>
              <a:t>全文数据库</a:t>
            </a:r>
            <a:endParaRPr lang="en-US" altLang="zh-CN" sz="3600" dirty="0" smtClean="0">
              <a:latin typeface="微软雅黑" panose="020B0503020204020204" charset="-122"/>
              <a:ea typeface="微软雅黑" panose="020B0503020204020204" charset="-122"/>
            </a:endParaRPr>
          </a:p>
          <a:p>
            <a:pPr marL="0" indent="0" algn="ctr">
              <a:lnSpc>
                <a:spcPct val="175000"/>
              </a:lnSpc>
              <a:buNone/>
            </a:pPr>
            <a:r>
              <a:rPr lang="en-US" altLang="zh-CN" sz="3600" dirty="0" smtClean="0">
                <a:latin typeface="微软雅黑" panose="020B0503020204020204" charset="-122"/>
                <a:ea typeface="微软雅黑" panose="020B0503020204020204" charset="-122"/>
              </a:rPr>
              <a:t>5.1.2 </a:t>
            </a:r>
            <a:r>
              <a:rPr lang="zh-CN" altLang="en-US" sz="3600" dirty="0" smtClean="0">
                <a:latin typeface="微软雅黑" panose="020B0503020204020204" charset="-122"/>
                <a:ea typeface="微软雅黑" panose="020B0503020204020204" charset="-122"/>
              </a:rPr>
              <a:t>外文全文数据库</a:t>
            </a:r>
            <a:endParaRPr lang="en-US" altLang="zh-CN" sz="3600" dirty="0" smtClean="0">
              <a:latin typeface="微软雅黑" panose="020B0503020204020204" charset="-122"/>
              <a:ea typeface="微软雅黑" panose="020B0503020204020204" charset="-122"/>
            </a:endParaRPr>
          </a:p>
          <a:p>
            <a:pPr marL="0" indent="0" algn="ctr">
              <a:lnSpc>
                <a:spcPct val="175000"/>
              </a:lnSpc>
              <a:buNone/>
            </a:pPr>
            <a:endParaRPr lang="zh-CN" altLang="en-US" sz="3600" dirty="0">
              <a:latin typeface="微软雅黑" panose="020B0503020204020204" charset="-122"/>
              <a:ea typeface="微软雅黑" panose="020B0503020204020204" charset="-122"/>
            </a:endParaRPr>
          </a:p>
        </p:txBody>
      </p:sp>
      <p:grpSp>
        <p:nvGrpSpPr>
          <p:cNvPr id="4" name="组合 3"/>
          <p:cNvGrpSpPr/>
          <p:nvPr/>
        </p:nvGrpSpPr>
        <p:grpSpPr>
          <a:xfrm>
            <a:off x="317500" y="653415"/>
            <a:ext cx="337185" cy="627380"/>
            <a:chOff x="0" y="0"/>
            <a:chExt cx="510976" cy="564610"/>
          </a:xfrm>
        </p:grpSpPr>
        <p:sp>
          <p:nvSpPr>
            <p:cNvPr id="5" name="矩形 4"/>
            <p:cNvSpPr/>
            <p:nvPr/>
          </p:nvSpPr>
          <p:spPr>
            <a:xfrm>
              <a:off x="0" y="0"/>
              <a:ext cx="425449" cy="564610"/>
            </a:xfrm>
            <a:prstGeom prst="rect">
              <a:avLst/>
            </a:prstGeom>
            <a:solidFill>
              <a:srgbClr val="FF6600"/>
            </a:solidFill>
            <a:ln w="9525">
              <a:noFill/>
            </a:ln>
          </p:spPr>
          <p:txBody>
            <a:bodyPr lIns="90170" tIns="46990" rIns="90170" bIns="46990" anchor="ctr"/>
            <a:lstStyle/>
            <a:p>
              <a:pPr lvl="0" algn="ctr" fontAlgn="base">
                <a:lnSpc>
                  <a:spcPct val="100000"/>
                </a:lnSpc>
                <a:spcBef>
                  <a:spcPct val="0"/>
                </a:spcBef>
                <a:spcAft>
                  <a:spcPct val="0"/>
                </a:spcAft>
              </a:pPr>
              <a:endParaRPr>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6" name="直接连接符 6"/>
            <p:cNvSpPr/>
            <p:nvPr/>
          </p:nvSpPr>
          <p:spPr>
            <a:xfrm>
              <a:off x="467543" y="0"/>
              <a:ext cx="1" cy="564610"/>
            </a:xfrm>
            <a:prstGeom prst="line">
              <a:avLst/>
            </a:prstGeom>
            <a:ln w="28575" cap="flat" cmpd="sng">
              <a:solidFill>
                <a:srgbClr val="A5A5A5">
                  <a:alpha val="50000"/>
                </a:srgbClr>
              </a:solidFill>
              <a:prstDash val="solid"/>
              <a:headEnd type="none" w="med" len="med"/>
              <a:tailEnd type="none" w="med" len="med"/>
            </a:ln>
          </p:spPr>
        </p:sp>
        <p:sp>
          <p:nvSpPr>
            <p:cNvPr id="7" name="直接连接符 65"/>
            <p:cNvSpPr/>
            <p:nvPr/>
          </p:nvSpPr>
          <p:spPr>
            <a:xfrm>
              <a:off x="510976" y="0"/>
              <a:ext cx="1" cy="564610"/>
            </a:xfrm>
            <a:prstGeom prst="line">
              <a:avLst/>
            </a:prstGeom>
            <a:ln w="10160" cap="flat" cmpd="sng">
              <a:solidFill>
                <a:srgbClr val="A5A5A5">
                  <a:alpha val="50000"/>
                </a:srgbClr>
              </a:solidFill>
              <a:prstDash val="solid"/>
              <a:headEnd type="none" w="med" len="med"/>
              <a:tailEnd type="none" w="med" len="med"/>
            </a:ln>
          </p:spPr>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3598545" cy="645160"/>
          </a:xfrm>
          <a:prstGeom prst="rect">
            <a:avLst/>
          </a:prstGeom>
          <a:noFill/>
        </p:spPr>
        <p:txBody>
          <a:bodyPr wrap="square" rtlCol="0">
            <a:spAutoFit/>
          </a:bodyPr>
          <a:lstStyle/>
          <a:p>
            <a:pPr algn="l"/>
            <a:r>
              <a:rPr lang="zh-CN" sz="3600">
                <a:solidFill>
                  <a:schemeClr val="tx1"/>
                </a:solidFill>
                <a:latin typeface="微软雅黑" panose="020B0503020204020204" charset="-122"/>
                <a:ea typeface="微软雅黑" panose="020B0503020204020204" charset="-122"/>
              </a:rPr>
              <a:t>外文</a:t>
            </a:r>
            <a:r>
              <a:rPr lang="zh-CN" altLang="en-US" sz="3600">
                <a:solidFill>
                  <a:schemeClr val="tx1"/>
                </a:solidFill>
                <a:latin typeface="微软雅黑" panose="020B0503020204020204" charset="-122"/>
                <a:ea typeface="微软雅黑" panose="020B0503020204020204" charset="-122"/>
              </a:rPr>
              <a:t>全文数据库</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9" name="文本框 8"/>
          <p:cNvSpPr txBox="1"/>
          <p:nvPr/>
        </p:nvSpPr>
        <p:spPr>
          <a:xfrm>
            <a:off x="328930" y="1373505"/>
            <a:ext cx="5314950" cy="4916170"/>
          </a:xfrm>
          <a:prstGeom prst="rect">
            <a:avLst/>
          </a:prstGeom>
          <a:noFill/>
        </p:spPr>
        <p:txBody>
          <a:bodyPr wrap="square" rtlCol="0">
            <a:spAutoFit/>
          </a:bodyPr>
          <a:lstStyle/>
          <a:p>
            <a:pPr algn="just">
              <a:lnSpc>
                <a:spcPct val="160000"/>
              </a:lnSpc>
              <a:buClr>
                <a:srgbClr val="FF6600"/>
              </a:buClr>
              <a:buFont typeface="Arial" panose="020B0604020202020204" pitchFamily="34" charset="0"/>
            </a:pPr>
            <a:r>
              <a:rPr sz="2800">
                <a:latin typeface="Times New Roman" panose="02020603050405020304" pitchFamily="2" charset="0"/>
                <a:ea typeface="微软雅黑" panose="020B0503020204020204" charset="-122"/>
              </a:rPr>
              <a:t>（1）Elsevier电子期刊与电子图书数据库</a:t>
            </a:r>
            <a:r>
              <a:rPr lang="zh-CN" altLang="en-US" sz="2800">
                <a:latin typeface="Times New Roman" panose="02020603050405020304" pitchFamily="2" charset="0"/>
                <a:ea typeface="微软雅黑" panose="020B0503020204020204" charset="-122"/>
              </a:rPr>
              <a:t> </a:t>
            </a:r>
            <a:endParaRPr lang="zh-CN" altLang="en-US" sz="2800">
              <a:latin typeface="Times New Roman" panose="02020603050405020304" pitchFamily="2" charset="0"/>
              <a:ea typeface="微软雅黑" panose="020B0503020204020204" charset="-122"/>
            </a:endParaRPr>
          </a:p>
          <a:p>
            <a:pPr algn="just">
              <a:lnSpc>
                <a:spcPct val="160000"/>
              </a:lnSpc>
              <a:buClr>
                <a:srgbClr val="FF6600"/>
              </a:buClr>
              <a:buFont typeface="Arial" panose="020B0604020202020204" pitchFamily="34" charset="0"/>
            </a:pPr>
            <a:r>
              <a:rPr sz="2800">
                <a:latin typeface="Times New Roman" panose="02020603050405020304" pitchFamily="2" charset="0"/>
                <a:ea typeface="微软雅黑" panose="020B0503020204020204" charset="-122"/>
              </a:rPr>
              <a:t>（2）Springer电子期刊及图书数据库</a:t>
            </a:r>
            <a:endParaRPr sz="2800">
              <a:latin typeface="Times New Roman" panose="02020603050405020304" pitchFamily="2" charset="0"/>
              <a:ea typeface="微软雅黑" panose="020B0503020204020204" charset="-122"/>
            </a:endParaRPr>
          </a:p>
          <a:p>
            <a:pPr algn="just">
              <a:lnSpc>
                <a:spcPct val="160000"/>
              </a:lnSpc>
              <a:buClr>
                <a:srgbClr val="FF6600"/>
              </a:buClr>
              <a:buFont typeface="Arial" panose="020B0604020202020204" pitchFamily="34" charset="0"/>
            </a:pPr>
            <a:r>
              <a:rPr lang="zh-CN" altLang="en-US" sz="2800">
                <a:latin typeface="Times New Roman" panose="02020603050405020304" pitchFamily="2" charset="0"/>
                <a:ea typeface="微软雅黑" panose="020B0503020204020204" charset="-122"/>
              </a:rPr>
              <a:t> （3）Wiley电子期刊与电子图书数据库</a:t>
            </a:r>
            <a:endParaRPr lang="zh-CN" altLang="en-US" sz="2800">
              <a:latin typeface="Times New Roman" panose="02020603050405020304" pitchFamily="2" charset="0"/>
              <a:ea typeface="微软雅黑" panose="020B0503020204020204" charset="-122"/>
            </a:endParaRPr>
          </a:p>
          <a:p>
            <a:pPr algn="just">
              <a:lnSpc>
                <a:spcPct val="160000"/>
              </a:lnSpc>
              <a:buClr>
                <a:srgbClr val="FF6600"/>
              </a:buClr>
              <a:buFont typeface="Arial" panose="020B0604020202020204" pitchFamily="34" charset="0"/>
            </a:pPr>
            <a:r>
              <a:rPr lang="zh-CN" altLang="en-US" sz="2800">
                <a:latin typeface="Times New Roman" panose="02020603050405020304" pitchFamily="2" charset="0"/>
                <a:ea typeface="微软雅黑" panose="020B0503020204020204" charset="-122"/>
              </a:rPr>
              <a:t>（4）EBSCO系列数据库</a:t>
            </a:r>
            <a:endParaRPr lang="zh-CN" altLang="en-US" sz="2800">
              <a:latin typeface="Times New Roman" panose="02020603050405020304" pitchFamily="2" charset="0"/>
              <a:ea typeface="微软雅黑" panose="020B0503020204020204" charset="-122"/>
            </a:endParaRPr>
          </a:p>
        </p:txBody>
      </p:sp>
      <p:sp>
        <p:nvSpPr>
          <p:cNvPr id="2" name="文本框 1"/>
          <p:cNvSpPr txBox="1"/>
          <p:nvPr/>
        </p:nvSpPr>
        <p:spPr>
          <a:xfrm>
            <a:off x="6283325" y="1373505"/>
            <a:ext cx="5372735" cy="4916170"/>
          </a:xfrm>
          <a:prstGeom prst="rect">
            <a:avLst/>
          </a:prstGeom>
          <a:noFill/>
        </p:spPr>
        <p:txBody>
          <a:bodyPr wrap="square" rtlCol="0">
            <a:spAutoFit/>
          </a:bodyPr>
          <a:lstStyle/>
          <a:p>
            <a:pPr algn="just">
              <a:lnSpc>
                <a:spcPct val="160000"/>
              </a:lnSpc>
              <a:buClr>
                <a:srgbClr val="FF6600"/>
              </a:buClr>
              <a:buFont typeface="Arial" panose="020B0604020202020204" pitchFamily="34" charset="0"/>
            </a:pPr>
            <a:r>
              <a:rPr lang="zh-CN" altLang="en-US" sz="2800">
                <a:latin typeface="Times New Roman" panose="02020603050405020304" pitchFamily="2" charset="0"/>
                <a:ea typeface="微软雅黑" panose="020B0503020204020204" charset="-122"/>
              </a:rPr>
              <a:t>（5）ProQuest系列数据库</a:t>
            </a:r>
            <a:endParaRPr lang="zh-CN" altLang="en-US" sz="2800">
              <a:latin typeface="Times New Roman" panose="02020603050405020304" pitchFamily="2" charset="0"/>
              <a:ea typeface="微软雅黑" panose="020B0503020204020204" charset="-122"/>
            </a:endParaRPr>
          </a:p>
          <a:p>
            <a:pPr algn="just">
              <a:lnSpc>
                <a:spcPct val="160000"/>
              </a:lnSpc>
              <a:buClr>
                <a:srgbClr val="FF6600"/>
              </a:buClr>
              <a:buFont typeface="Arial" panose="020B0604020202020204" pitchFamily="34" charset="0"/>
            </a:pPr>
            <a:r>
              <a:rPr lang="zh-CN" altLang="en-US" sz="2800">
                <a:latin typeface="Times New Roman" panose="02020603050405020304" pitchFamily="2" charset="0"/>
                <a:ea typeface="微软雅黑" panose="020B0503020204020204" charset="-122"/>
              </a:rPr>
              <a:t>（6）Taylor &amp; Francis电子期刊与电子书数据库</a:t>
            </a:r>
            <a:endParaRPr lang="zh-CN" altLang="en-US" sz="2800">
              <a:latin typeface="Times New Roman" panose="02020603050405020304" pitchFamily="2" charset="0"/>
              <a:ea typeface="微软雅黑" panose="020B0503020204020204" charset="-122"/>
            </a:endParaRPr>
          </a:p>
          <a:p>
            <a:pPr algn="just">
              <a:lnSpc>
                <a:spcPct val="160000"/>
              </a:lnSpc>
              <a:buClr>
                <a:srgbClr val="FF6600"/>
              </a:buClr>
              <a:buFont typeface="Arial" panose="020B0604020202020204" pitchFamily="34" charset="0"/>
            </a:pPr>
            <a:r>
              <a:rPr lang="zh-CN" altLang="en-US" sz="2800">
                <a:latin typeface="Times New Roman" panose="02020603050405020304" pitchFamily="2" charset="0"/>
                <a:ea typeface="微软雅黑" panose="020B0503020204020204" charset="-122"/>
              </a:rPr>
              <a:t>（7）SAGE期刊全文数据库及研究方法数据库</a:t>
            </a:r>
            <a:endParaRPr lang="zh-CN" altLang="en-US" sz="2800">
              <a:latin typeface="Times New Roman" panose="02020603050405020304" pitchFamily="2" charset="0"/>
              <a:ea typeface="微软雅黑" panose="020B0503020204020204" charset="-122"/>
            </a:endParaRPr>
          </a:p>
          <a:p>
            <a:pPr algn="just">
              <a:lnSpc>
                <a:spcPct val="160000"/>
              </a:lnSpc>
              <a:buClr>
                <a:srgbClr val="FF6600"/>
              </a:buClr>
              <a:buFont typeface="Arial" panose="020B0604020202020204" pitchFamily="34" charset="0"/>
            </a:pPr>
            <a:r>
              <a:rPr lang="zh-CN" altLang="en-US" sz="2800">
                <a:latin typeface="Times New Roman" panose="02020603050405020304" pitchFamily="2" charset="0"/>
                <a:ea typeface="微软雅黑" panose="020B0503020204020204" charset="-122"/>
              </a:rPr>
              <a:t>（8）JSTOR西文过刊及电子书数据库</a:t>
            </a:r>
            <a:endParaRPr lang="zh-CN" altLang="en-US" sz="280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5005070" cy="645160"/>
          </a:xfrm>
          <a:prstGeom prst="rect">
            <a:avLst/>
          </a:prstGeom>
          <a:noFill/>
        </p:spPr>
        <p:txBody>
          <a:bodyPr wrap="square" rtlCol="0">
            <a:spAutoFit/>
          </a:bodyPr>
          <a:lstStyle/>
          <a:p>
            <a:pPr algn="l"/>
            <a:r>
              <a:rPr lang="zh-CN" sz="3600">
                <a:solidFill>
                  <a:schemeClr val="tx1"/>
                </a:solidFill>
                <a:latin typeface="微软雅黑" panose="020B0503020204020204" charset="-122"/>
                <a:ea typeface="微软雅黑" panose="020B0503020204020204" charset="-122"/>
              </a:rPr>
              <a:t>外文</a:t>
            </a:r>
            <a:r>
              <a:rPr lang="zh-CN" altLang="en-US" sz="3600">
                <a:solidFill>
                  <a:schemeClr val="tx1"/>
                </a:solidFill>
                <a:latin typeface="微软雅黑" panose="020B0503020204020204" charset="-122"/>
                <a:ea typeface="微软雅黑" panose="020B0503020204020204" charset="-122"/>
              </a:rPr>
              <a:t>全文数据库（续）</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9" name="文本框 8"/>
          <p:cNvSpPr txBox="1"/>
          <p:nvPr/>
        </p:nvSpPr>
        <p:spPr>
          <a:xfrm>
            <a:off x="524510" y="1591945"/>
            <a:ext cx="5354320" cy="4182110"/>
          </a:xfrm>
          <a:prstGeom prst="rect">
            <a:avLst/>
          </a:prstGeom>
          <a:noFill/>
        </p:spPr>
        <p:txBody>
          <a:bodyPr wrap="square" rtlCol="0">
            <a:spAutoFit/>
          </a:bodyPr>
          <a:lstStyle/>
          <a:p>
            <a:pPr algn="just">
              <a:lnSpc>
                <a:spcPct val="190000"/>
              </a:lnSpc>
              <a:buClr>
                <a:srgbClr val="FF6600"/>
              </a:buClr>
              <a:buFont typeface="Arial" panose="020B0604020202020204" pitchFamily="34" charset="0"/>
            </a:pPr>
            <a:r>
              <a:rPr sz="2800">
                <a:latin typeface="Times New Roman" panose="02020603050405020304" pitchFamily="2" charset="0"/>
                <a:ea typeface="微软雅黑" panose="020B0503020204020204" charset="-122"/>
              </a:rPr>
              <a:t>（</a:t>
            </a:r>
            <a:r>
              <a:rPr lang="en-US" sz="2800">
                <a:latin typeface="Times New Roman" panose="02020603050405020304" pitchFamily="2" charset="0"/>
                <a:ea typeface="微软雅黑" panose="020B0503020204020204" charset="-122"/>
              </a:rPr>
              <a:t>9</a:t>
            </a:r>
            <a:r>
              <a:rPr sz="2800">
                <a:latin typeface="Times New Roman" panose="02020603050405020304" pitchFamily="2" charset="0"/>
                <a:ea typeface="微软雅黑" panose="020B0503020204020204" charset="-122"/>
              </a:rPr>
              <a:t>）Gale系列数据库</a:t>
            </a:r>
            <a:r>
              <a:rPr lang="zh-CN" altLang="en-US" sz="2800">
                <a:latin typeface="Times New Roman" panose="02020603050405020304" pitchFamily="2" charset="0"/>
                <a:ea typeface="微软雅黑" panose="020B0503020204020204" charset="-122"/>
              </a:rPr>
              <a:t> </a:t>
            </a:r>
            <a:endParaRPr lang="zh-CN" altLang="en-US" sz="2800">
              <a:latin typeface="Times New Roman" panose="02020603050405020304" pitchFamily="2" charset="0"/>
              <a:ea typeface="微软雅黑" panose="020B0503020204020204" charset="-122"/>
            </a:endParaRPr>
          </a:p>
          <a:p>
            <a:pPr algn="just">
              <a:lnSpc>
                <a:spcPct val="190000"/>
              </a:lnSpc>
              <a:buClr>
                <a:srgbClr val="FF6600"/>
              </a:buClr>
              <a:buFont typeface="Arial" panose="020B0604020202020204" pitchFamily="34" charset="0"/>
            </a:pPr>
            <a:r>
              <a:rPr sz="2800">
                <a:latin typeface="Times New Roman" panose="02020603050405020304" pitchFamily="2" charset="0"/>
                <a:ea typeface="微软雅黑" panose="020B0503020204020204" charset="-122"/>
              </a:rPr>
              <a:t>（</a:t>
            </a:r>
            <a:r>
              <a:rPr lang="en-US" sz="2800">
                <a:latin typeface="Times New Roman" panose="02020603050405020304" pitchFamily="2" charset="0"/>
                <a:ea typeface="微软雅黑" panose="020B0503020204020204" charset="-122"/>
              </a:rPr>
              <a:t>10</a:t>
            </a:r>
            <a:r>
              <a:rPr sz="2800">
                <a:latin typeface="Times New Roman" panose="02020603050405020304" pitchFamily="2" charset="0"/>
                <a:ea typeface="微软雅黑" panose="020B0503020204020204" charset="-122"/>
              </a:rPr>
              <a:t>）Science Online</a:t>
            </a:r>
            <a:endParaRPr sz="2800">
              <a:latin typeface="Times New Roman" panose="02020603050405020304" pitchFamily="2" charset="0"/>
              <a:ea typeface="微软雅黑" panose="020B0503020204020204" charset="-122"/>
            </a:endParaRPr>
          </a:p>
          <a:p>
            <a:pPr algn="just">
              <a:lnSpc>
                <a:spcPct val="190000"/>
              </a:lnSpc>
              <a:buClr>
                <a:srgbClr val="FF6600"/>
              </a:buClr>
              <a:buFont typeface="Arial" panose="020B0604020202020204" pitchFamily="34" charset="0"/>
            </a:pPr>
            <a:r>
              <a:rPr lang="zh-CN" altLang="en-US" sz="2800">
                <a:latin typeface="Times New Roman" panose="02020603050405020304" pitchFamily="2" charset="0"/>
                <a:ea typeface="微软雅黑" panose="020B0503020204020204" charset="-122"/>
              </a:rPr>
              <a:t> （</a:t>
            </a:r>
            <a:r>
              <a:rPr lang="en-US" altLang="zh-CN" sz="2800">
                <a:latin typeface="Times New Roman" panose="02020603050405020304" pitchFamily="2" charset="0"/>
                <a:ea typeface="微软雅黑" panose="020B0503020204020204" charset="-122"/>
              </a:rPr>
              <a:t>11</a:t>
            </a:r>
            <a:r>
              <a:rPr lang="zh-CN" altLang="en-US" sz="2800">
                <a:latin typeface="Times New Roman" panose="02020603050405020304" pitchFamily="2" charset="0"/>
                <a:ea typeface="微软雅黑" panose="020B0503020204020204" charset="-122"/>
              </a:rPr>
              <a:t>）Nature期刊数据库</a:t>
            </a:r>
            <a:endParaRPr lang="zh-CN" altLang="en-US" sz="2800">
              <a:latin typeface="Times New Roman" panose="02020603050405020304" pitchFamily="2" charset="0"/>
              <a:ea typeface="微软雅黑" panose="020B0503020204020204" charset="-122"/>
            </a:endParaRPr>
          </a:p>
          <a:p>
            <a:pPr algn="just">
              <a:lnSpc>
                <a:spcPct val="190000"/>
              </a:lnSpc>
              <a:buClr>
                <a:srgbClr val="FF6600"/>
              </a:buClr>
              <a:buFont typeface="Arial" panose="020B0604020202020204" pitchFamily="34" charset="0"/>
            </a:pPr>
            <a:r>
              <a:rPr lang="zh-CN" altLang="en-US" sz="2800">
                <a:latin typeface="Times New Roman" panose="02020603050405020304" pitchFamily="2" charset="0"/>
                <a:ea typeface="微软雅黑" panose="020B0503020204020204" charset="-122"/>
              </a:rPr>
              <a:t>（</a:t>
            </a:r>
            <a:r>
              <a:rPr lang="en-US" altLang="zh-CN" sz="2800">
                <a:latin typeface="Times New Roman" panose="02020603050405020304" pitchFamily="2" charset="0"/>
                <a:ea typeface="微软雅黑" panose="020B0503020204020204" charset="-122"/>
              </a:rPr>
              <a:t>12</a:t>
            </a:r>
            <a:r>
              <a:rPr lang="zh-CN" altLang="en-US" sz="2800">
                <a:latin typeface="Times New Roman" panose="02020603050405020304" pitchFamily="2" charset="0"/>
                <a:ea typeface="微软雅黑" panose="020B0503020204020204" charset="-122"/>
              </a:rPr>
              <a:t>）大英百科全书网络版</a:t>
            </a:r>
            <a:endParaRPr lang="zh-CN" altLang="en-US" sz="2800">
              <a:latin typeface="Times New Roman" panose="02020603050405020304" pitchFamily="2" charset="0"/>
              <a:ea typeface="微软雅黑" panose="020B0503020204020204" charset="-122"/>
            </a:endParaRPr>
          </a:p>
          <a:p>
            <a:pPr algn="just">
              <a:lnSpc>
                <a:spcPct val="190000"/>
              </a:lnSpc>
              <a:buClr>
                <a:srgbClr val="FF6600"/>
              </a:buClr>
              <a:buFont typeface="Arial" panose="020B0604020202020204" pitchFamily="34" charset="0"/>
            </a:pPr>
            <a:r>
              <a:rPr lang="zh-CN" altLang="en-US" sz="2800">
                <a:latin typeface="Times New Roman" panose="02020603050405020304" pitchFamily="2" charset="0"/>
                <a:ea typeface="微软雅黑" panose="020B0503020204020204" charset="-122"/>
                <a:sym typeface="+mn-ea"/>
              </a:rPr>
              <a:t>（</a:t>
            </a:r>
            <a:r>
              <a:rPr lang="en-US" altLang="zh-CN" sz="2800">
                <a:latin typeface="Times New Roman" panose="02020603050405020304" pitchFamily="2" charset="0"/>
                <a:ea typeface="微软雅黑" panose="020B0503020204020204" charset="-122"/>
                <a:sym typeface="+mn-ea"/>
              </a:rPr>
              <a:t>13</a:t>
            </a:r>
            <a:r>
              <a:rPr lang="zh-CN" altLang="en-US" sz="2800">
                <a:latin typeface="Times New Roman" panose="02020603050405020304" pitchFamily="2" charset="0"/>
                <a:ea typeface="微软雅黑" panose="020B0503020204020204" charset="-122"/>
                <a:sym typeface="+mn-ea"/>
              </a:rPr>
              <a:t>）IEEE Xplore数字图书馆</a:t>
            </a:r>
            <a:endParaRPr lang="zh-CN" altLang="en-US" sz="2800">
              <a:latin typeface="Times New Roman" panose="02020603050405020304" pitchFamily="2" charset="0"/>
              <a:ea typeface="微软雅黑" panose="020B0503020204020204" charset="-122"/>
              <a:sym typeface="+mn-ea"/>
            </a:endParaRPr>
          </a:p>
        </p:txBody>
      </p:sp>
      <p:sp>
        <p:nvSpPr>
          <p:cNvPr id="2" name="文本框 1"/>
          <p:cNvSpPr txBox="1"/>
          <p:nvPr/>
        </p:nvSpPr>
        <p:spPr>
          <a:xfrm>
            <a:off x="6087745" y="1490345"/>
            <a:ext cx="5294630" cy="4182110"/>
          </a:xfrm>
          <a:prstGeom prst="rect">
            <a:avLst/>
          </a:prstGeom>
          <a:noFill/>
        </p:spPr>
        <p:txBody>
          <a:bodyPr wrap="square" rtlCol="0">
            <a:spAutoFit/>
          </a:bodyPr>
          <a:lstStyle/>
          <a:p>
            <a:pPr algn="just">
              <a:lnSpc>
                <a:spcPct val="190000"/>
              </a:lnSpc>
              <a:buClr>
                <a:srgbClr val="FF6600"/>
              </a:buClr>
              <a:buFont typeface="Arial" panose="020B0604020202020204" pitchFamily="34" charset="0"/>
            </a:pPr>
            <a:r>
              <a:rPr lang="zh-CN" altLang="en-US" sz="2800">
                <a:latin typeface="Times New Roman" panose="02020603050405020304" pitchFamily="2" charset="0"/>
                <a:ea typeface="微软雅黑" panose="020B0503020204020204" charset="-122"/>
              </a:rPr>
              <a:t>（</a:t>
            </a:r>
            <a:r>
              <a:rPr lang="en-US" altLang="zh-CN" sz="2800">
                <a:latin typeface="Times New Roman" panose="02020603050405020304" pitchFamily="2" charset="0"/>
                <a:ea typeface="微软雅黑" panose="020B0503020204020204" charset="-122"/>
              </a:rPr>
              <a:t>14</a:t>
            </a:r>
            <a:r>
              <a:rPr lang="zh-CN" altLang="en-US" sz="2800">
                <a:latin typeface="Times New Roman" panose="02020603050405020304" pitchFamily="2" charset="0"/>
                <a:ea typeface="微软雅黑" panose="020B0503020204020204" charset="-122"/>
              </a:rPr>
              <a:t>）ACM数字图书馆</a:t>
            </a:r>
            <a:endParaRPr lang="zh-CN" altLang="en-US" sz="2800">
              <a:latin typeface="Times New Roman" panose="02020603050405020304" pitchFamily="2" charset="0"/>
              <a:ea typeface="微软雅黑" panose="020B0503020204020204" charset="-122"/>
            </a:endParaRPr>
          </a:p>
          <a:p>
            <a:pPr algn="just">
              <a:lnSpc>
                <a:spcPct val="190000"/>
              </a:lnSpc>
              <a:buClr>
                <a:srgbClr val="FF6600"/>
              </a:buClr>
              <a:buFont typeface="Arial" panose="020B0604020202020204" pitchFamily="34" charset="0"/>
            </a:pPr>
            <a:r>
              <a:rPr lang="zh-CN" altLang="en-US" sz="2800">
                <a:latin typeface="Times New Roman" panose="02020603050405020304" pitchFamily="2" charset="0"/>
                <a:ea typeface="微软雅黑" panose="020B0503020204020204" charset="-122"/>
              </a:rPr>
              <a:t>（</a:t>
            </a:r>
            <a:r>
              <a:rPr lang="en-US" altLang="zh-CN" sz="2800">
                <a:latin typeface="Times New Roman" panose="02020603050405020304" pitchFamily="2" charset="0"/>
                <a:ea typeface="微软雅黑" panose="020B0503020204020204" charset="-122"/>
              </a:rPr>
              <a:t>15</a:t>
            </a:r>
            <a:r>
              <a:rPr lang="zh-CN" altLang="en-US" sz="2800">
                <a:latin typeface="Times New Roman" panose="02020603050405020304" pitchFamily="2" charset="0"/>
                <a:ea typeface="微软雅黑" panose="020B0503020204020204" charset="-122"/>
              </a:rPr>
              <a:t>）arXiv</a:t>
            </a:r>
            <a:endParaRPr lang="zh-CN" altLang="en-US" sz="2800">
              <a:latin typeface="Times New Roman" panose="02020603050405020304" pitchFamily="2" charset="0"/>
              <a:ea typeface="微软雅黑" panose="020B0503020204020204" charset="-122"/>
            </a:endParaRPr>
          </a:p>
          <a:p>
            <a:pPr algn="just">
              <a:lnSpc>
                <a:spcPct val="190000"/>
              </a:lnSpc>
              <a:buClr>
                <a:srgbClr val="FF6600"/>
              </a:buClr>
              <a:buFont typeface="Arial" panose="020B0604020202020204" pitchFamily="34" charset="0"/>
            </a:pPr>
            <a:r>
              <a:rPr lang="zh-CN" altLang="en-US" sz="2800">
                <a:latin typeface="Times New Roman" panose="02020603050405020304" pitchFamily="2" charset="0"/>
                <a:ea typeface="微软雅黑" panose="020B0503020204020204" charset="-122"/>
              </a:rPr>
              <a:t>（</a:t>
            </a:r>
            <a:r>
              <a:rPr lang="en-US" altLang="zh-CN" sz="2800">
                <a:latin typeface="Times New Roman" panose="02020603050405020304" pitchFamily="2" charset="0"/>
                <a:ea typeface="微软雅黑" panose="020B0503020204020204" charset="-122"/>
              </a:rPr>
              <a:t>16</a:t>
            </a:r>
            <a:r>
              <a:rPr lang="zh-CN" altLang="en-US" sz="2800">
                <a:latin typeface="Times New Roman" panose="02020603050405020304" pitchFamily="2" charset="0"/>
                <a:ea typeface="微软雅黑" panose="020B0503020204020204" charset="-122"/>
              </a:rPr>
              <a:t>）CiteSeer X</a:t>
            </a:r>
            <a:endParaRPr lang="zh-CN" altLang="en-US" sz="2800">
              <a:latin typeface="Times New Roman" panose="02020603050405020304" pitchFamily="2" charset="0"/>
              <a:ea typeface="微软雅黑" panose="020B0503020204020204" charset="-122"/>
            </a:endParaRPr>
          </a:p>
          <a:p>
            <a:pPr algn="just">
              <a:lnSpc>
                <a:spcPct val="190000"/>
              </a:lnSpc>
              <a:buClr>
                <a:srgbClr val="FF6600"/>
              </a:buClr>
              <a:buFont typeface="Arial" panose="020B0604020202020204" pitchFamily="34" charset="0"/>
            </a:pPr>
            <a:r>
              <a:rPr lang="zh-CN" altLang="en-US" sz="2800">
                <a:latin typeface="Times New Roman" panose="02020603050405020304" pitchFamily="2" charset="0"/>
                <a:ea typeface="微软雅黑" panose="020B0503020204020204" charset="-122"/>
              </a:rPr>
              <a:t>（</a:t>
            </a:r>
            <a:r>
              <a:rPr lang="en-US" altLang="zh-CN" sz="2800">
                <a:latin typeface="Times New Roman" panose="02020603050405020304" pitchFamily="2" charset="0"/>
                <a:ea typeface="微软雅黑" panose="020B0503020204020204" charset="-122"/>
              </a:rPr>
              <a:t>17</a:t>
            </a:r>
            <a:r>
              <a:rPr lang="zh-CN" altLang="en-US" sz="2800">
                <a:latin typeface="Times New Roman" panose="02020603050405020304" pitchFamily="2" charset="0"/>
                <a:ea typeface="微软雅黑" panose="020B0503020204020204" charset="-122"/>
              </a:rPr>
              <a:t>）Emerald管理学数据库</a:t>
            </a:r>
            <a:endParaRPr lang="zh-CN" altLang="en-US" sz="2800">
              <a:latin typeface="Times New Roman" panose="02020603050405020304" pitchFamily="2" charset="0"/>
              <a:ea typeface="微软雅黑" panose="020B0503020204020204" charset="-122"/>
            </a:endParaRPr>
          </a:p>
          <a:p>
            <a:pPr algn="just">
              <a:lnSpc>
                <a:spcPct val="190000"/>
              </a:lnSpc>
              <a:buClr>
                <a:srgbClr val="FF6600"/>
              </a:buClr>
              <a:buFont typeface="Arial" panose="020B0604020202020204" pitchFamily="34" charset="0"/>
            </a:pPr>
            <a:r>
              <a:rPr lang="zh-CN" altLang="en-US" sz="2800">
                <a:latin typeface="Times New Roman" panose="02020603050405020304" pitchFamily="2" charset="0"/>
                <a:ea typeface="微软雅黑" panose="020B0503020204020204" charset="-122"/>
                <a:sym typeface="+mn-ea"/>
              </a:rPr>
              <a:t>（</a:t>
            </a:r>
            <a:r>
              <a:rPr lang="en-US" altLang="zh-CN" sz="2800">
                <a:latin typeface="Times New Roman" panose="02020603050405020304" pitchFamily="2" charset="0"/>
                <a:ea typeface="微软雅黑" panose="020B0503020204020204" charset="-122"/>
                <a:sym typeface="+mn-ea"/>
              </a:rPr>
              <a:t>18</a:t>
            </a:r>
            <a:r>
              <a:rPr lang="zh-CN" altLang="en-US" sz="2800">
                <a:latin typeface="Times New Roman" panose="02020603050405020304" pitchFamily="2" charset="0"/>
                <a:ea typeface="微软雅黑" panose="020B0503020204020204" charset="-122"/>
                <a:sym typeface="+mn-ea"/>
              </a:rPr>
              <a:t>）Lexis Advance法律数据库</a:t>
            </a:r>
            <a:endParaRPr lang="zh-CN" altLang="en-US" sz="280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8345805" cy="645160"/>
          </a:xfrm>
          <a:prstGeom prst="rect">
            <a:avLst/>
          </a:prstGeom>
          <a:noFill/>
        </p:spPr>
        <p:txBody>
          <a:bodyPr wrap="square" rtlCol="0">
            <a:spAutoFit/>
          </a:bodyPr>
          <a:lstStyle/>
          <a:p>
            <a:pPr algn="l"/>
            <a:r>
              <a:rPr sz="3600">
                <a:latin typeface="Times New Roman" panose="02020603050405020304" pitchFamily="2" charset="0"/>
                <a:ea typeface="微软雅黑" panose="020B0503020204020204" charset="-122"/>
                <a:sym typeface="+mn-ea"/>
              </a:rPr>
              <a:t>（1）Elsevier电子期刊与电子图书数据库</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9" name="文本框 8"/>
          <p:cNvSpPr txBox="1"/>
          <p:nvPr/>
        </p:nvSpPr>
        <p:spPr>
          <a:xfrm>
            <a:off x="650875" y="1266190"/>
            <a:ext cx="10854055" cy="4916170"/>
          </a:xfrm>
          <a:prstGeom prst="rect">
            <a:avLst/>
          </a:prstGeom>
          <a:noFill/>
        </p:spPr>
        <p:txBody>
          <a:bodyPr wrap="square" rtlCol="0">
            <a:spAutoFit/>
          </a:bodyPr>
          <a:lstStyle/>
          <a:p>
            <a:pPr marL="457200" indent="-457200" algn="just">
              <a:lnSpc>
                <a:spcPct val="160000"/>
              </a:lnSpc>
              <a:buClr>
                <a:srgbClr val="FF0000"/>
              </a:buClr>
              <a:buFont typeface="Wingdings" panose="05000000000000000000" charset="0"/>
              <a:buChar char="Ø"/>
            </a:pPr>
            <a:r>
              <a:rPr lang="zh-CN" altLang="en-US" sz="2800">
                <a:latin typeface="Times New Roman" panose="02020603050405020304" pitchFamily="2" charset="0"/>
                <a:ea typeface="微软雅黑" panose="020B0503020204020204" charset="-122"/>
              </a:rPr>
              <a:t>荷兰爱思唯尔（Elsevier Science）出版集团的全文数据库，检索平台是ScienceDirect。</a:t>
            </a:r>
            <a:endParaRPr lang="zh-CN" altLang="en-US" sz="2800">
              <a:latin typeface="Times New Roman" panose="02020603050405020304" pitchFamily="2" charset="0"/>
              <a:ea typeface="微软雅黑" panose="020B0503020204020204" charset="-122"/>
            </a:endParaRPr>
          </a:p>
          <a:p>
            <a:pPr marL="457200" indent="-457200" algn="just">
              <a:lnSpc>
                <a:spcPct val="160000"/>
              </a:lnSpc>
              <a:buClr>
                <a:srgbClr val="FF0000"/>
              </a:buClr>
              <a:buFont typeface="Wingdings" panose="05000000000000000000" charset="0"/>
              <a:buChar char="Ø"/>
            </a:pPr>
            <a:r>
              <a:rPr lang="zh-CN" altLang="en-US" sz="2800">
                <a:latin typeface="Times New Roman" panose="02020603050405020304" pitchFamily="2" charset="0"/>
                <a:ea typeface="微软雅黑" panose="020B0503020204020204" charset="-122"/>
              </a:rPr>
              <a:t>收录2500种</a:t>
            </a:r>
            <a:r>
              <a:rPr lang="zh-CN" altLang="en-US" sz="2800">
                <a:solidFill>
                  <a:srgbClr val="FF0000"/>
                </a:solidFill>
                <a:latin typeface="Times New Roman" panose="02020603050405020304" pitchFamily="2" charset="0"/>
                <a:ea typeface="微软雅黑" panose="020B0503020204020204" charset="-122"/>
              </a:rPr>
              <a:t>同行评议</a:t>
            </a:r>
            <a:r>
              <a:rPr lang="zh-CN" altLang="en-US" sz="2800">
                <a:latin typeface="Times New Roman" panose="02020603050405020304" pitchFamily="2" charset="0"/>
                <a:ea typeface="微软雅黑" panose="020B0503020204020204" charset="-122"/>
              </a:rPr>
              <a:t>的技术、健康、科学期刊，39000种电子书，250种</a:t>
            </a:r>
            <a:r>
              <a:rPr lang="zh-CN" altLang="en-US" sz="2800">
                <a:solidFill>
                  <a:srgbClr val="FF0000"/>
                </a:solidFill>
                <a:latin typeface="Times New Roman" panose="02020603050405020304" pitchFamily="2" charset="0"/>
                <a:ea typeface="微软雅黑" panose="020B0503020204020204" charset="-122"/>
              </a:rPr>
              <a:t>开放存取</a:t>
            </a:r>
            <a:r>
              <a:rPr lang="zh-CN" altLang="en-US" sz="2800">
                <a:latin typeface="Times New Roman" panose="02020603050405020304" pitchFamily="2" charset="0"/>
                <a:ea typeface="微软雅黑" panose="020B0503020204020204" charset="-122"/>
              </a:rPr>
              <a:t>期刊。</a:t>
            </a:r>
            <a:r>
              <a:rPr lang="zh-CN" altLang="en-US" sz="2800">
                <a:latin typeface="Times New Roman" panose="02020603050405020304" pitchFamily="2" charset="0"/>
                <a:ea typeface="微软雅黑" panose="020B0503020204020204" charset="-122"/>
                <a:sym typeface="+mn-ea"/>
              </a:rPr>
              <a:t>国际知名的期刊</a:t>
            </a:r>
            <a:r>
              <a:rPr lang="zh-CN" altLang="en-US" sz="2800">
                <a:solidFill>
                  <a:srgbClr val="FF0000"/>
                </a:solidFill>
                <a:latin typeface="Times New Roman" panose="02020603050405020304" pitchFamily="2" charset="0"/>
                <a:ea typeface="微软雅黑" panose="020B0503020204020204" charset="-122"/>
                <a:sym typeface="+mn-ea"/>
              </a:rPr>
              <a:t>Cell</a:t>
            </a:r>
            <a:r>
              <a:rPr lang="zh-CN" altLang="en-US" sz="2800">
                <a:latin typeface="Times New Roman" panose="02020603050405020304" pitchFamily="2" charset="0"/>
                <a:ea typeface="微软雅黑" panose="020B0503020204020204" charset="-122"/>
                <a:sym typeface="+mn-ea"/>
              </a:rPr>
              <a:t>就在该数据库</a:t>
            </a:r>
            <a:endParaRPr lang="zh-CN" altLang="en-US" sz="2800">
              <a:latin typeface="Times New Roman" panose="02020603050405020304" pitchFamily="2" charset="0"/>
              <a:ea typeface="微软雅黑" panose="020B0503020204020204" charset="-122"/>
            </a:endParaRPr>
          </a:p>
          <a:p>
            <a:pPr marL="457200" indent="-457200" algn="just">
              <a:lnSpc>
                <a:spcPct val="160000"/>
              </a:lnSpc>
              <a:buClr>
                <a:srgbClr val="FF0000"/>
              </a:buClr>
              <a:buFont typeface="Wingdings" panose="05000000000000000000" charset="0"/>
              <a:buChar char="Ø"/>
            </a:pPr>
            <a:r>
              <a:rPr lang="zh-CN" altLang="en-US" sz="2800">
                <a:latin typeface="Times New Roman" panose="02020603050405020304" pitchFamily="2" charset="0"/>
                <a:ea typeface="微软雅黑" panose="020B0503020204020204" charset="-122"/>
              </a:rPr>
              <a:t>涵盖4个学科群，即物理科学与工程、生命科学、健康科学、社会科学与人文学，共24个学科。</a:t>
            </a:r>
            <a:endParaRPr lang="zh-CN" altLang="en-US" sz="2800">
              <a:latin typeface="Times New Roman" panose="02020603050405020304" pitchFamily="2" charset="0"/>
              <a:ea typeface="微软雅黑" panose="020B0503020204020204" charset="-122"/>
            </a:endParaRPr>
          </a:p>
          <a:p>
            <a:pPr marL="457200" indent="-457200" algn="just">
              <a:lnSpc>
                <a:spcPct val="160000"/>
              </a:lnSpc>
              <a:buClr>
                <a:srgbClr val="FF0000"/>
              </a:buClr>
              <a:buFont typeface="Wingdings" panose="05000000000000000000" charset="0"/>
              <a:buChar char="Ø"/>
            </a:pPr>
            <a:r>
              <a:rPr lang="zh-CN" altLang="en-US" sz="2800">
                <a:latin typeface="Times New Roman" panose="02020603050405020304" pitchFamily="2" charset="0"/>
                <a:ea typeface="微软雅黑" panose="020B0503020204020204" charset="-122"/>
              </a:rPr>
              <a:t>可访问1995年以来的期刊全文</a:t>
            </a:r>
            <a:endParaRPr lang="zh-CN" altLang="en-US" sz="280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8345805" cy="645160"/>
          </a:xfrm>
          <a:prstGeom prst="rect">
            <a:avLst/>
          </a:prstGeom>
          <a:noFill/>
        </p:spPr>
        <p:txBody>
          <a:bodyPr wrap="square" rtlCol="0">
            <a:spAutoFit/>
          </a:bodyPr>
          <a:lstStyle/>
          <a:p>
            <a:pPr algn="l"/>
            <a:r>
              <a:rPr lang="zh-CN" altLang="en-US" sz="3600">
                <a:solidFill>
                  <a:srgbClr val="FF0000"/>
                </a:solidFill>
                <a:latin typeface="Times New Roman" panose="02020603050405020304" pitchFamily="2" charset="0"/>
                <a:ea typeface="微软雅黑" panose="020B0503020204020204" charset="-122"/>
                <a:sym typeface="+mn-ea"/>
              </a:rPr>
              <a:t>同行评议</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9" name="文本框 8"/>
          <p:cNvSpPr txBox="1"/>
          <p:nvPr/>
        </p:nvSpPr>
        <p:spPr>
          <a:xfrm>
            <a:off x="651130" y="1969575"/>
            <a:ext cx="10854055" cy="1772793"/>
          </a:xfrm>
          <a:prstGeom prst="rect">
            <a:avLst/>
          </a:prstGeom>
          <a:noFill/>
        </p:spPr>
        <p:txBody>
          <a:bodyPr wrap="square" rtlCol="0">
            <a:spAutoFit/>
          </a:bodyPr>
          <a:lstStyle/>
          <a:p>
            <a:pPr marL="457200" indent="-457200" algn="just">
              <a:lnSpc>
                <a:spcPct val="130000"/>
              </a:lnSpc>
              <a:buClr>
                <a:srgbClr val="FF0000"/>
              </a:buClr>
              <a:buFont typeface="Wingdings" panose="05000000000000000000" charset="0"/>
              <a:buChar char="Ø"/>
            </a:pPr>
            <a:r>
              <a:rPr lang="zh-CN" altLang="en-US" sz="2800" dirty="0">
                <a:solidFill>
                  <a:schemeClr val="tx1"/>
                </a:solidFill>
                <a:latin typeface="Times New Roman" panose="02020603050405020304" pitchFamily="2" charset="0"/>
                <a:ea typeface="微软雅黑" panose="020B0503020204020204" charset="-122"/>
              </a:rPr>
              <a:t>peer </a:t>
            </a:r>
            <a:r>
              <a:rPr lang="zh-CN" altLang="en-US" sz="2800" dirty="0" smtClean="0">
                <a:solidFill>
                  <a:schemeClr val="tx1"/>
                </a:solidFill>
                <a:latin typeface="Times New Roman" panose="02020603050405020304" pitchFamily="2" charset="0"/>
                <a:ea typeface="微软雅黑" panose="020B0503020204020204" charset="-122"/>
              </a:rPr>
              <a:t>review，同行</a:t>
            </a:r>
            <a:r>
              <a:rPr lang="zh-CN" altLang="en-US" sz="2800" dirty="0">
                <a:solidFill>
                  <a:schemeClr val="tx1"/>
                </a:solidFill>
                <a:latin typeface="Times New Roman" panose="02020603050405020304" pitchFamily="2" charset="0"/>
                <a:ea typeface="微软雅黑" panose="020B0503020204020204" charset="-122"/>
              </a:rPr>
              <a:t>评审，</a:t>
            </a:r>
            <a:r>
              <a:rPr lang="zh-CN" altLang="en-US" sz="2800" dirty="0" smtClean="0">
                <a:solidFill>
                  <a:schemeClr val="tx1"/>
                </a:solidFill>
                <a:latin typeface="Times New Roman" panose="02020603050405020304" pitchFamily="2" charset="0"/>
                <a:ea typeface="微软雅黑" panose="020B0503020204020204" charset="-122"/>
              </a:rPr>
              <a:t>是一</a:t>
            </a:r>
            <a:r>
              <a:rPr lang="zh-CN" altLang="en-US" sz="2800" dirty="0">
                <a:solidFill>
                  <a:schemeClr val="tx1"/>
                </a:solidFill>
                <a:latin typeface="Times New Roman" panose="02020603050405020304" pitchFamily="2" charset="0"/>
                <a:ea typeface="微软雅黑" panose="020B0503020204020204" charset="-122"/>
              </a:rPr>
              <a:t>种学术评价制度</a:t>
            </a:r>
            <a:r>
              <a:rPr lang="zh-CN" altLang="en-US" sz="2800" dirty="0" smtClean="0">
                <a:solidFill>
                  <a:schemeClr val="tx1"/>
                </a:solidFill>
                <a:latin typeface="Times New Roman" panose="02020603050405020304" pitchFamily="2" charset="0"/>
                <a:ea typeface="微软雅黑" panose="020B0503020204020204" charset="-122"/>
              </a:rPr>
              <a:t>。</a:t>
            </a:r>
            <a:endParaRPr lang="en-US" altLang="zh-CN" sz="2800" dirty="0" smtClean="0">
              <a:solidFill>
                <a:schemeClr val="tx1"/>
              </a:solidFill>
              <a:latin typeface="Times New Roman" panose="02020603050405020304" pitchFamily="2" charset="0"/>
              <a:ea typeface="微软雅黑" panose="020B0503020204020204" charset="-122"/>
            </a:endParaRPr>
          </a:p>
          <a:p>
            <a:pPr marL="457200" indent="-457200" algn="just">
              <a:lnSpc>
                <a:spcPct val="130000"/>
              </a:lnSpc>
              <a:buClr>
                <a:srgbClr val="FF0000"/>
              </a:buClr>
              <a:buFont typeface="Wingdings" panose="05000000000000000000" charset="0"/>
              <a:buChar char="Ø"/>
            </a:pPr>
            <a:endParaRPr lang="zh-CN" altLang="en-US" sz="2800" dirty="0">
              <a:solidFill>
                <a:schemeClr val="tx1"/>
              </a:solidFill>
              <a:latin typeface="Times New Roman" panose="02020603050405020304" pitchFamily="2" charset="0"/>
              <a:ea typeface="微软雅黑" panose="020B0503020204020204" charset="-122"/>
            </a:endParaRPr>
          </a:p>
          <a:p>
            <a:pPr marL="457200" indent="-457200" algn="just">
              <a:lnSpc>
                <a:spcPct val="130000"/>
              </a:lnSpc>
              <a:buClr>
                <a:srgbClr val="FF0000"/>
              </a:buClr>
              <a:buFont typeface="Wingdings" panose="05000000000000000000" charset="0"/>
              <a:buChar char="Ø"/>
            </a:pPr>
            <a:r>
              <a:rPr lang="zh-CN" altLang="en-US" sz="2800" dirty="0" smtClean="0">
                <a:solidFill>
                  <a:schemeClr val="tx1"/>
                </a:solidFill>
                <a:latin typeface="Times New Roman" panose="02020603050405020304" pitchFamily="2" charset="0"/>
                <a:ea typeface="微软雅黑" panose="020B0503020204020204" charset="-122"/>
              </a:rPr>
              <a:t>一般</a:t>
            </a:r>
            <a:r>
              <a:rPr lang="zh-CN" altLang="en-US" sz="2800" dirty="0">
                <a:solidFill>
                  <a:schemeClr val="tx1"/>
                </a:solidFill>
                <a:latin typeface="Times New Roman" panose="02020603050405020304" pitchFamily="2" charset="0"/>
                <a:ea typeface="微软雅黑" panose="020B0503020204020204" charset="-122"/>
              </a:rPr>
              <a:t>采取双向匿名评审（double-blind review），也称盲</a:t>
            </a:r>
            <a:r>
              <a:rPr lang="zh-CN" altLang="en-US" sz="2800" dirty="0" smtClean="0">
                <a:solidFill>
                  <a:schemeClr val="tx1"/>
                </a:solidFill>
                <a:latin typeface="Times New Roman" panose="02020603050405020304" pitchFamily="2" charset="0"/>
                <a:ea typeface="微软雅黑" panose="020B0503020204020204" charset="-122"/>
              </a:rPr>
              <a:t>审。</a:t>
            </a:r>
            <a:endParaRPr lang="zh-CN" altLang="en-US" sz="2800" dirty="0">
              <a:solidFill>
                <a:schemeClr val="tx1"/>
              </a:solidFill>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8345805" cy="645160"/>
          </a:xfrm>
          <a:prstGeom prst="rect">
            <a:avLst/>
          </a:prstGeom>
          <a:noFill/>
        </p:spPr>
        <p:txBody>
          <a:bodyPr wrap="square" rtlCol="0">
            <a:spAutoFit/>
          </a:bodyPr>
          <a:lstStyle/>
          <a:p>
            <a:pPr algn="l"/>
            <a:r>
              <a:rPr lang="zh-CN" altLang="en-US" sz="3600">
                <a:solidFill>
                  <a:srgbClr val="FF0000"/>
                </a:solidFill>
                <a:latin typeface="Times New Roman" panose="02020603050405020304" pitchFamily="2" charset="0"/>
                <a:ea typeface="微软雅黑" panose="020B0503020204020204" charset="-122"/>
                <a:sym typeface="+mn-ea"/>
              </a:rPr>
              <a:t>开放存取</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9" name="文本框 8"/>
          <p:cNvSpPr txBox="1"/>
          <p:nvPr/>
        </p:nvSpPr>
        <p:spPr>
          <a:xfrm>
            <a:off x="650875" y="1266190"/>
            <a:ext cx="10854055" cy="2548390"/>
          </a:xfrm>
          <a:prstGeom prst="rect">
            <a:avLst/>
          </a:prstGeom>
          <a:noFill/>
        </p:spPr>
        <p:txBody>
          <a:bodyPr wrap="square" rtlCol="0">
            <a:spAutoFit/>
          </a:bodyPr>
          <a:lstStyle/>
          <a:p>
            <a:pPr marL="457200" indent="-457200" algn="just">
              <a:lnSpc>
                <a:spcPct val="190000"/>
              </a:lnSpc>
              <a:buClr>
                <a:srgbClr val="FF0000"/>
              </a:buClr>
              <a:buFont typeface="Wingdings" panose="05000000000000000000" charset="0"/>
              <a:buChar char="Ø"/>
            </a:pPr>
            <a:r>
              <a:rPr lang="zh-CN" altLang="en-US" sz="2800" dirty="0">
                <a:solidFill>
                  <a:schemeClr val="tx1"/>
                </a:solidFill>
                <a:latin typeface="Times New Roman" panose="02020603050405020304" pitchFamily="2" charset="0"/>
                <a:ea typeface="微软雅黑" panose="020B0503020204020204" charset="-122"/>
              </a:rPr>
              <a:t>开放存取（Open Access，OA</a:t>
            </a:r>
            <a:r>
              <a:rPr lang="zh-CN" altLang="en-US" sz="2800" dirty="0" smtClean="0">
                <a:solidFill>
                  <a:schemeClr val="tx1"/>
                </a:solidFill>
                <a:latin typeface="Times New Roman" panose="02020603050405020304" pitchFamily="2" charset="0"/>
                <a:ea typeface="微软雅黑" panose="020B0503020204020204" charset="-122"/>
              </a:rPr>
              <a:t>），一</a:t>
            </a:r>
            <a:r>
              <a:rPr lang="zh-CN" altLang="en-US" sz="2800" dirty="0">
                <a:solidFill>
                  <a:schemeClr val="tx1"/>
                </a:solidFill>
                <a:latin typeface="Times New Roman" panose="02020603050405020304" pitchFamily="2" charset="0"/>
                <a:ea typeface="微软雅黑" panose="020B0503020204020204" charset="-122"/>
              </a:rPr>
              <a:t>种新的出版</a:t>
            </a:r>
            <a:r>
              <a:rPr lang="zh-CN" altLang="en-US" sz="2800" dirty="0" smtClean="0">
                <a:solidFill>
                  <a:schemeClr val="tx1"/>
                </a:solidFill>
                <a:latin typeface="Times New Roman" panose="02020603050405020304" pitchFamily="2" charset="0"/>
                <a:ea typeface="微软雅黑" panose="020B0503020204020204" charset="-122"/>
              </a:rPr>
              <a:t>模式。</a:t>
            </a:r>
            <a:endParaRPr lang="zh-CN" altLang="en-US" sz="2800" dirty="0">
              <a:solidFill>
                <a:schemeClr val="tx1"/>
              </a:solidFill>
              <a:latin typeface="Times New Roman" panose="02020603050405020304" pitchFamily="2" charset="0"/>
              <a:ea typeface="微软雅黑" panose="020B0503020204020204" charset="-122"/>
            </a:endParaRPr>
          </a:p>
          <a:p>
            <a:pPr marL="457200" indent="-457200" algn="just">
              <a:lnSpc>
                <a:spcPct val="190000"/>
              </a:lnSpc>
              <a:buClr>
                <a:srgbClr val="FF0000"/>
              </a:buClr>
              <a:buFont typeface="Wingdings" panose="05000000000000000000" charset="0"/>
              <a:buChar char="Ø"/>
            </a:pPr>
            <a:r>
              <a:rPr lang="zh-CN" altLang="en-US" sz="2800" dirty="0">
                <a:solidFill>
                  <a:schemeClr val="tx1"/>
                </a:solidFill>
                <a:latin typeface="Times New Roman" panose="02020603050405020304" pitchFamily="2" charset="0"/>
                <a:ea typeface="微软雅黑" panose="020B0503020204020204" charset="-122"/>
              </a:rPr>
              <a:t>开放存取期刊（Open Access Journal, OAJ</a:t>
            </a:r>
            <a:r>
              <a:rPr lang="zh-CN" altLang="en-US" sz="2800" dirty="0" smtClean="0">
                <a:solidFill>
                  <a:schemeClr val="tx1"/>
                </a:solidFill>
                <a:latin typeface="Times New Roman" panose="02020603050405020304" pitchFamily="2" charset="0"/>
                <a:ea typeface="微软雅黑" panose="020B0503020204020204" charset="-122"/>
              </a:rPr>
              <a:t>），基于</a:t>
            </a:r>
            <a:r>
              <a:rPr lang="zh-CN" altLang="en-US" sz="2800" dirty="0">
                <a:solidFill>
                  <a:schemeClr val="tx1"/>
                </a:solidFill>
                <a:latin typeface="Times New Roman" panose="02020603050405020304" pitchFamily="2" charset="0"/>
                <a:ea typeface="微软雅黑" panose="020B0503020204020204" charset="-122"/>
              </a:rPr>
              <a:t>OA出版模式的期刊，大多采用作者付费、读者免费</a:t>
            </a:r>
            <a:r>
              <a:rPr lang="zh-CN" altLang="en-US" sz="2800" dirty="0" smtClean="0">
                <a:solidFill>
                  <a:schemeClr val="tx1"/>
                </a:solidFill>
                <a:latin typeface="Times New Roman" panose="02020603050405020304" pitchFamily="2" charset="0"/>
                <a:ea typeface="微软雅黑" panose="020B0503020204020204" charset="-122"/>
              </a:rPr>
              <a:t>获取的出版方式。</a:t>
            </a:r>
            <a:endParaRPr lang="zh-CN" altLang="en-US" sz="2800" dirty="0">
              <a:solidFill>
                <a:schemeClr val="tx1"/>
              </a:solidFill>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3247390" cy="645160"/>
          </a:xfrm>
          <a:prstGeom prst="rect">
            <a:avLst/>
          </a:prstGeom>
          <a:noFill/>
        </p:spPr>
        <p:txBody>
          <a:bodyPr wrap="square" rtlCol="0">
            <a:spAutoFit/>
          </a:bodyPr>
          <a:lstStyle/>
          <a:p>
            <a:pPr algn="l"/>
            <a:r>
              <a:rPr lang="en-US" altLang="zh-CN" sz="3600">
                <a:latin typeface="Times New Roman" panose="02020603050405020304" pitchFamily="2" charset="0"/>
                <a:ea typeface="微软雅黑" panose="020B0503020204020204" charset="-122"/>
                <a:sym typeface="+mn-ea"/>
              </a:rPr>
              <a:t>SciFinder</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 name="文本框 1"/>
          <p:cNvSpPr txBox="1"/>
          <p:nvPr/>
        </p:nvSpPr>
        <p:spPr>
          <a:xfrm>
            <a:off x="805180" y="1451610"/>
            <a:ext cx="10294620" cy="3409203"/>
          </a:xfrm>
          <a:prstGeom prst="rect">
            <a:avLst/>
          </a:prstGeom>
          <a:noFill/>
        </p:spPr>
        <p:txBody>
          <a:bodyPr wrap="square" rtlCol="0">
            <a:spAutoFit/>
          </a:bodyPr>
          <a:lstStyle/>
          <a:p>
            <a:pPr marL="457200" indent="-457200" algn="just">
              <a:lnSpc>
                <a:spcPct val="20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美国化学学会下属的美国化学文摘社（Chemical Abstracts Service, CAS）提供的检索平台</a:t>
            </a:r>
            <a:endParaRPr lang="zh-CN" altLang="en-US" sz="2800" dirty="0">
              <a:latin typeface="Times New Roman" panose="02020603050405020304" pitchFamily="2" charset="0"/>
              <a:ea typeface="微软雅黑" panose="020B0503020204020204" charset="-122"/>
            </a:endParaRPr>
          </a:p>
          <a:p>
            <a:pPr marL="457200" indent="-457200" algn="just">
              <a:lnSpc>
                <a:spcPct val="20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世界上规模最大的权威化学相关学科文献、物质和反应信息检索</a:t>
            </a:r>
            <a:r>
              <a:rPr lang="zh-CN" altLang="en-US" sz="2800" dirty="0" smtClean="0">
                <a:latin typeface="Times New Roman" panose="02020603050405020304" pitchFamily="2" charset="0"/>
                <a:ea typeface="微软雅黑" panose="020B0503020204020204" charset="-122"/>
              </a:rPr>
              <a:t>工具。</a:t>
            </a:r>
            <a:endParaRPr lang="zh-CN" altLang="en-US" sz="2800" dirty="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7653020" cy="645160"/>
          </a:xfrm>
          <a:prstGeom prst="rect">
            <a:avLst/>
          </a:prstGeom>
          <a:noFill/>
        </p:spPr>
        <p:txBody>
          <a:bodyPr wrap="square" rtlCol="0">
            <a:spAutoFit/>
          </a:bodyPr>
          <a:lstStyle/>
          <a:p>
            <a:pPr algn="l"/>
            <a:r>
              <a:rPr lang="en-US" altLang="zh-CN" sz="3600">
                <a:latin typeface="Times New Roman" panose="02020603050405020304" pitchFamily="2" charset="0"/>
                <a:ea typeface="微软雅黑" panose="020B0503020204020204" charset="-122"/>
                <a:sym typeface="+mn-ea"/>
              </a:rPr>
              <a:t>Web of Science</a:t>
            </a:r>
            <a:r>
              <a:rPr lang="zh-CN" altLang="en-US" sz="3600">
                <a:latin typeface="Times New Roman" panose="02020603050405020304" pitchFamily="2" charset="0"/>
                <a:ea typeface="微软雅黑" panose="020B0503020204020204" charset="-122"/>
                <a:sym typeface="+mn-ea"/>
              </a:rPr>
              <a:t>平台上的其他检索工具</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 name="文本框 1"/>
          <p:cNvSpPr txBox="1"/>
          <p:nvPr/>
        </p:nvSpPr>
        <p:spPr>
          <a:xfrm>
            <a:off x="2114892" y="1545396"/>
            <a:ext cx="6818092" cy="3754874"/>
          </a:xfrm>
          <a:prstGeom prst="rect">
            <a:avLst/>
          </a:prstGeom>
          <a:noFill/>
        </p:spPr>
        <p:txBody>
          <a:bodyPr wrap="square" rtlCol="0">
            <a:spAutoFit/>
          </a:bodyPr>
          <a:lstStyle/>
          <a:p>
            <a:pPr algn="just">
              <a:lnSpc>
                <a:spcPct val="170000"/>
              </a:lnSpc>
              <a:buClr>
                <a:srgbClr val="FF0000"/>
              </a:buClr>
            </a:pPr>
            <a:r>
              <a:rPr lang="zh-CN" altLang="en-US" sz="2800" dirty="0">
                <a:latin typeface="Times New Roman" panose="02020603050405020304" pitchFamily="2" charset="0"/>
                <a:ea typeface="微软雅黑" panose="020B0503020204020204" charset="-122"/>
              </a:rPr>
              <a:t>（1）BIOSIS Previews</a:t>
            </a:r>
            <a:endParaRPr lang="zh-CN" altLang="en-US" sz="2800" dirty="0">
              <a:latin typeface="Times New Roman" panose="02020603050405020304" pitchFamily="2" charset="0"/>
              <a:ea typeface="微软雅黑" panose="020B0503020204020204" charset="-122"/>
            </a:endParaRPr>
          </a:p>
          <a:p>
            <a:pPr algn="just">
              <a:lnSpc>
                <a:spcPct val="170000"/>
              </a:lnSpc>
              <a:buClr>
                <a:srgbClr val="FF0000"/>
              </a:buClr>
            </a:pPr>
            <a:r>
              <a:rPr lang="zh-CN" altLang="en-US" sz="2800" dirty="0">
                <a:latin typeface="Times New Roman" panose="02020603050405020304" pitchFamily="2" charset="0"/>
                <a:ea typeface="微软雅黑" panose="020B0503020204020204" charset="-122"/>
              </a:rPr>
              <a:t>（2）Derwent Innovations Index</a:t>
            </a:r>
            <a:endParaRPr lang="zh-CN" altLang="en-US" sz="2800" dirty="0">
              <a:latin typeface="Times New Roman" panose="02020603050405020304" pitchFamily="2" charset="0"/>
              <a:ea typeface="微软雅黑" panose="020B0503020204020204" charset="-122"/>
            </a:endParaRPr>
          </a:p>
          <a:p>
            <a:pPr algn="just">
              <a:lnSpc>
                <a:spcPct val="170000"/>
              </a:lnSpc>
              <a:buClr>
                <a:srgbClr val="FF0000"/>
              </a:buClr>
            </a:pPr>
            <a:r>
              <a:rPr lang="zh-CN" altLang="en-US" sz="2800" dirty="0">
                <a:latin typeface="Times New Roman" panose="02020603050405020304" pitchFamily="2" charset="0"/>
                <a:ea typeface="微软雅黑" panose="020B0503020204020204" charset="-122"/>
              </a:rPr>
              <a:t>（3）两个化学</a:t>
            </a:r>
            <a:r>
              <a:rPr lang="zh-CN" altLang="en-US" sz="2800" dirty="0" smtClean="0">
                <a:latin typeface="Times New Roman" panose="02020603050405020304" pitchFamily="2" charset="0"/>
                <a:ea typeface="微软雅黑" panose="020B0503020204020204" charset="-122"/>
              </a:rPr>
              <a:t>数据库</a:t>
            </a:r>
            <a:endParaRPr lang="zh-CN" altLang="en-US" sz="2800" dirty="0">
              <a:latin typeface="Times New Roman" panose="02020603050405020304" pitchFamily="2" charset="0"/>
              <a:ea typeface="微软雅黑" panose="020B0503020204020204" charset="-122"/>
            </a:endParaRPr>
          </a:p>
          <a:p>
            <a:pPr algn="just">
              <a:lnSpc>
                <a:spcPct val="170000"/>
              </a:lnSpc>
              <a:buClr>
                <a:srgbClr val="FF0000"/>
              </a:buClr>
            </a:pPr>
            <a:r>
              <a:rPr lang="zh-CN" altLang="en-US" sz="2800" dirty="0">
                <a:latin typeface="Times New Roman" panose="02020603050405020304" pitchFamily="2" charset="0"/>
                <a:ea typeface="微软雅黑" panose="020B0503020204020204" charset="-122"/>
              </a:rPr>
              <a:t>（4）</a:t>
            </a:r>
            <a:r>
              <a:rPr lang="zh-CN" altLang="en-US" sz="2800" dirty="0" smtClean="0">
                <a:latin typeface="Times New Roman" panose="02020603050405020304" pitchFamily="2" charset="0"/>
                <a:ea typeface="微软雅黑" panose="020B0503020204020204" charset="-122"/>
              </a:rPr>
              <a:t>JCR</a:t>
            </a:r>
            <a:endParaRPr lang="en-US" altLang="zh-CN" sz="2800" dirty="0" smtClean="0">
              <a:latin typeface="Times New Roman" panose="02020603050405020304" pitchFamily="2" charset="0"/>
              <a:ea typeface="微软雅黑" panose="020B0503020204020204" charset="-122"/>
            </a:endParaRPr>
          </a:p>
          <a:p>
            <a:pPr algn="just">
              <a:lnSpc>
                <a:spcPct val="170000"/>
              </a:lnSpc>
              <a:buClr>
                <a:srgbClr val="FF0000"/>
              </a:buClr>
            </a:pPr>
            <a:r>
              <a:rPr lang="zh-CN" altLang="en-US" sz="2800" dirty="0" smtClean="0">
                <a:latin typeface="Times New Roman" panose="02020603050405020304" pitchFamily="2" charset="0"/>
                <a:ea typeface="微软雅黑" panose="020B0503020204020204" charset="-122"/>
              </a:rPr>
              <a:t>（</a:t>
            </a:r>
            <a:r>
              <a:rPr lang="en-US" altLang="zh-CN" sz="2800" dirty="0" smtClean="0">
                <a:latin typeface="Times New Roman" panose="02020603050405020304" pitchFamily="2" charset="0"/>
                <a:ea typeface="微软雅黑" panose="020B0503020204020204" charset="-122"/>
              </a:rPr>
              <a:t>5</a:t>
            </a:r>
            <a:r>
              <a:rPr lang="zh-CN" altLang="en-US" sz="2800" dirty="0" smtClean="0">
                <a:latin typeface="Times New Roman" panose="02020603050405020304" pitchFamily="2" charset="0"/>
                <a:ea typeface="微软雅黑" panose="020B0503020204020204" charset="-122"/>
              </a:rPr>
              <a:t>）</a:t>
            </a:r>
            <a:r>
              <a:rPr lang="zh-CN" altLang="en-US" sz="2800" dirty="0" smtClean="0">
                <a:latin typeface="Times New Roman" panose="02020603050405020304" pitchFamily="2" charset="0"/>
                <a:ea typeface="微软雅黑" panose="020B0503020204020204" charset="-122"/>
              </a:rPr>
              <a:t>ESI</a:t>
            </a:r>
            <a:endParaRPr lang="zh-CN" altLang="en-US" sz="2800" dirty="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3598545" cy="645160"/>
          </a:xfrm>
          <a:prstGeom prst="rect">
            <a:avLst/>
          </a:prstGeom>
          <a:noFill/>
        </p:spPr>
        <p:txBody>
          <a:bodyPr wrap="square" rtlCol="0">
            <a:spAutoFit/>
          </a:bodyPr>
          <a:lstStyle/>
          <a:p>
            <a:pPr algn="l"/>
            <a:r>
              <a:rPr lang="zh-CN" sz="3600">
                <a:solidFill>
                  <a:schemeClr val="tx1"/>
                </a:solidFill>
                <a:latin typeface="微软雅黑" panose="020B0503020204020204" charset="-122"/>
                <a:ea typeface="微软雅黑" panose="020B0503020204020204" charset="-122"/>
              </a:rPr>
              <a:t>中文</a:t>
            </a:r>
            <a:r>
              <a:rPr lang="zh-CN" altLang="en-US" sz="3600">
                <a:solidFill>
                  <a:schemeClr val="tx1"/>
                </a:solidFill>
                <a:latin typeface="微软雅黑" panose="020B0503020204020204" charset="-122"/>
                <a:ea typeface="微软雅黑" panose="020B0503020204020204" charset="-122"/>
              </a:rPr>
              <a:t>全文数据库</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9" name="文本框 8"/>
          <p:cNvSpPr txBox="1"/>
          <p:nvPr/>
        </p:nvSpPr>
        <p:spPr>
          <a:xfrm>
            <a:off x="328930" y="1373505"/>
            <a:ext cx="5842000" cy="3841052"/>
          </a:xfrm>
          <a:prstGeom prst="rect">
            <a:avLst/>
          </a:prstGeom>
          <a:noFill/>
        </p:spPr>
        <p:txBody>
          <a:bodyPr wrap="square" rtlCol="0">
            <a:spAutoFit/>
          </a:bodyPr>
          <a:lstStyle/>
          <a:p>
            <a:pPr algn="just">
              <a:lnSpc>
                <a:spcPct val="210000"/>
              </a:lnSpc>
              <a:buClr>
                <a:srgbClr val="FF6600"/>
              </a:buClr>
              <a:buFont typeface="Arial" panose="020B0604020202020204" pitchFamily="34" charset="0"/>
            </a:pPr>
            <a:r>
              <a:rPr lang="zh-CN" altLang="en-US" sz="2800" dirty="0" smtClean="0">
                <a:latin typeface="微软雅黑" panose="020B0503020204020204" charset="-122"/>
                <a:ea typeface="微软雅黑" panose="020B0503020204020204" charset="-122"/>
              </a:rPr>
              <a:t>（</a:t>
            </a:r>
            <a:r>
              <a:rPr lang="en-US" altLang="zh-CN" sz="2800" dirty="0" smtClean="0">
                <a:latin typeface="微软雅黑" panose="020B0503020204020204" charset="-122"/>
                <a:ea typeface="微软雅黑" panose="020B0503020204020204" charset="-122"/>
              </a:rPr>
              <a:t>1</a:t>
            </a:r>
            <a:r>
              <a:rPr lang="zh-CN" altLang="en-US" sz="2800" dirty="0" smtClean="0">
                <a:latin typeface="微软雅黑" panose="020B0503020204020204" charset="-122"/>
                <a:ea typeface="微软雅黑" panose="020B0503020204020204" charset="-122"/>
              </a:rPr>
              <a:t>）</a:t>
            </a:r>
            <a:r>
              <a:rPr sz="2800" dirty="0" err="1" smtClean="0">
                <a:latin typeface="微软雅黑" panose="020B0503020204020204" charset="-122"/>
                <a:ea typeface="微软雅黑" panose="020B0503020204020204" charset="-122"/>
              </a:rPr>
              <a:t>中国知网</a:t>
            </a:r>
            <a:r>
              <a:rPr sz="2800" dirty="0" err="1">
                <a:latin typeface="微软雅黑" panose="020B0503020204020204" charset="-122"/>
                <a:ea typeface="微软雅黑" panose="020B0503020204020204" charset="-122"/>
              </a:rPr>
              <a:t>（</a:t>
            </a:r>
            <a:r>
              <a:rPr sz="2800" dirty="0" err="1" smtClean="0">
                <a:latin typeface="微软雅黑" panose="020B0503020204020204" charset="-122"/>
                <a:ea typeface="微软雅黑" panose="020B0503020204020204" charset="-122"/>
              </a:rPr>
              <a:t>CNKI</a:t>
            </a:r>
            <a:r>
              <a:rPr sz="2800" dirty="0" smtClean="0">
                <a:latin typeface="微软雅黑" panose="020B0503020204020204" charset="-122"/>
                <a:ea typeface="微软雅黑" panose="020B0503020204020204" charset="-122"/>
              </a:rPr>
              <a:t>）</a:t>
            </a:r>
            <a:r>
              <a:rPr lang="zh-CN" altLang="en-US" sz="2800" dirty="0" smtClean="0">
                <a:latin typeface="微软雅黑" panose="020B0503020204020204" charset="-122"/>
                <a:ea typeface="微软雅黑" panose="020B0503020204020204" charset="-122"/>
              </a:rPr>
              <a:t> </a:t>
            </a:r>
            <a:endParaRPr lang="zh-CN" altLang="en-US" sz="2800" dirty="0">
              <a:latin typeface="微软雅黑" panose="020B0503020204020204" charset="-122"/>
              <a:ea typeface="微软雅黑" panose="020B0503020204020204" charset="-122"/>
            </a:endParaRPr>
          </a:p>
          <a:p>
            <a:pPr algn="just">
              <a:lnSpc>
                <a:spcPct val="210000"/>
              </a:lnSpc>
              <a:buClr>
                <a:srgbClr val="FF6600"/>
              </a:buClr>
              <a:buFont typeface="Arial" panose="020B0604020202020204" pitchFamily="34" charset="0"/>
            </a:pPr>
            <a:r>
              <a:rPr sz="2800" dirty="0">
                <a:latin typeface="微软雅黑" panose="020B0503020204020204" charset="-122"/>
                <a:ea typeface="微软雅黑" panose="020B0503020204020204" charset="-122"/>
              </a:rPr>
              <a:t>（2）万方数据</a:t>
            </a:r>
            <a:endParaRPr lang="zh-CN" altLang="en-US" sz="2800" dirty="0">
              <a:latin typeface="微软雅黑" panose="020B0503020204020204" charset="-122"/>
              <a:ea typeface="微软雅黑" panose="020B0503020204020204" charset="-122"/>
            </a:endParaRPr>
          </a:p>
          <a:p>
            <a:pPr algn="just">
              <a:lnSpc>
                <a:spcPct val="210000"/>
              </a:lnSpc>
              <a:buClr>
                <a:srgbClr val="FF6600"/>
              </a:buClr>
              <a:buFont typeface="Arial" panose="020B0604020202020204" pitchFamily="34" charset="0"/>
            </a:pPr>
            <a:r>
              <a:rPr lang="zh-CN" altLang="en-US" sz="2800" dirty="0">
                <a:latin typeface="微软雅黑" panose="020B0503020204020204" charset="-122"/>
                <a:ea typeface="微软雅黑" panose="020B0503020204020204" charset="-122"/>
              </a:rPr>
              <a:t> </a:t>
            </a:r>
            <a:r>
              <a:rPr lang="zh-CN" altLang="en-US" sz="2800" dirty="0" smtClean="0">
                <a:latin typeface="微软雅黑" panose="020B0503020204020204" charset="-122"/>
                <a:ea typeface="微软雅黑" panose="020B0503020204020204" charset="-122"/>
              </a:rPr>
              <a:t>（3</a:t>
            </a:r>
            <a:r>
              <a:rPr lang="zh-CN" altLang="en-US" sz="2800" dirty="0">
                <a:latin typeface="微软雅黑" panose="020B0503020204020204" charset="-122"/>
                <a:ea typeface="微软雅黑" panose="020B0503020204020204" charset="-122"/>
              </a:rPr>
              <a:t>）维普</a:t>
            </a:r>
            <a:r>
              <a:rPr lang="zh-CN" altLang="en-US" sz="2800" dirty="0" smtClean="0">
                <a:latin typeface="微软雅黑" panose="020B0503020204020204" charset="-122"/>
                <a:ea typeface="微软雅黑" panose="020B0503020204020204" charset="-122"/>
              </a:rPr>
              <a:t>中文期刊数据库</a:t>
            </a:r>
            <a:endParaRPr lang="zh-CN" altLang="en-US" sz="2800" dirty="0">
              <a:latin typeface="微软雅黑" panose="020B0503020204020204" charset="-122"/>
              <a:ea typeface="微软雅黑" panose="020B0503020204020204" charset="-122"/>
            </a:endParaRPr>
          </a:p>
          <a:p>
            <a:pPr algn="just">
              <a:lnSpc>
                <a:spcPct val="210000"/>
              </a:lnSpc>
              <a:buClr>
                <a:srgbClr val="FF6600"/>
              </a:buClr>
              <a:buFont typeface="Arial" panose="020B0604020202020204" pitchFamily="34" charset="0"/>
            </a:pPr>
            <a:r>
              <a:rPr lang="zh-CN" altLang="en-US" sz="2800" dirty="0">
                <a:latin typeface="微软雅黑" panose="020B0503020204020204" charset="-122"/>
                <a:ea typeface="微软雅黑" panose="020B0503020204020204" charset="-122"/>
              </a:rPr>
              <a:t>（4）超星数字图书馆</a:t>
            </a:r>
            <a:endParaRPr lang="zh-CN" altLang="en-US" sz="2800" dirty="0">
              <a:latin typeface="微软雅黑" panose="020B0503020204020204" charset="-122"/>
              <a:ea typeface="微软雅黑" panose="020B0503020204020204" charset="-122"/>
            </a:endParaRPr>
          </a:p>
        </p:txBody>
      </p:sp>
      <p:sp>
        <p:nvSpPr>
          <p:cNvPr id="2" name="文本框 1"/>
          <p:cNvSpPr txBox="1"/>
          <p:nvPr/>
        </p:nvSpPr>
        <p:spPr>
          <a:xfrm>
            <a:off x="6283325" y="1373505"/>
            <a:ext cx="5372735" cy="3881755"/>
          </a:xfrm>
          <a:prstGeom prst="rect">
            <a:avLst/>
          </a:prstGeom>
          <a:noFill/>
        </p:spPr>
        <p:txBody>
          <a:bodyPr wrap="square" rtlCol="0">
            <a:spAutoFit/>
          </a:bodyPr>
          <a:lstStyle/>
          <a:p>
            <a:pPr algn="just">
              <a:lnSpc>
                <a:spcPct val="220000"/>
              </a:lnSpc>
              <a:buClr>
                <a:srgbClr val="FF6600"/>
              </a:buClr>
              <a:buFont typeface="Arial" panose="020B0604020202020204" pitchFamily="34" charset="0"/>
            </a:pPr>
            <a:r>
              <a:rPr lang="zh-CN" altLang="en-US" sz="2800" dirty="0">
                <a:latin typeface="Times New Roman" panose="02020603050405020304" pitchFamily="2" charset="0"/>
                <a:ea typeface="微软雅黑" panose="020B0503020204020204" charset="-122"/>
              </a:rPr>
              <a:t>（5）中国国家数字图书馆</a:t>
            </a:r>
            <a:endParaRPr lang="zh-CN" altLang="en-US" sz="2800" dirty="0">
              <a:latin typeface="Times New Roman" panose="02020603050405020304" pitchFamily="2" charset="0"/>
              <a:ea typeface="微软雅黑" panose="020B0503020204020204" charset="-122"/>
            </a:endParaRPr>
          </a:p>
          <a:p>
            <a:pPr algn="just">
              <a:lnSpc>
                <a:spcPct val="220000"/>
              </a:lnSpc>
              <a:buClr>
                <a:srgbClr val="FF6600"/>
              </a:buClr>
              <a:buFont typeface="Arial" panose="020B0604020202020204" pitchFamily="34" charset="0"/>
            </a:pPr>
            <a:r>
              <a:rPr lang="zh-CN" altLang="en-US" sz="2800" dirty="0">
                <a:latin typeface="Times New Roman" panose="02020603050405020304" pitchFamily="2" charset="0"/>
                <a:ea typeface="微软雅黑" panose="020B0503020204020204" charset="-122"/>
              </a:rPr>
              <a:t>（6）皮书数据库</a:t>
            </a:r>
            <a:endParaRPr lang="zh-CN" altLang="en-US" sz="2800" dirty="0">
              <a:latin typeface="Times New Roman" panose="02020603050405020304" pitchFamily="2" charset="0"/>
              <a:ea typeface="微软雅黑" panose="020B0503020204020204" charset="-122"/>
            </a:endParaRPr>
          </a:p>
          <a:p>
            <a:pPr algn="just">
              <a:lnSpc>
                <a:spcPct val="220000"/>
              </a:lnSpc>
              <a:buClr>
                <a:srgbClr val="FF6600"/>
              </a:buClr>
              <a:buFont typeface="Arial" panose="020B0604020202020204" pitchFamily="34" charset="0"/>
            </a:pPr>
            <a:r>
              <a:rPr lang="zh-CN" altLang="en-US" sz="2800" dirty="0">
                <a:latin typeface="Times New Roman" panose="02020603050405020304" pitchFamily="2" charset="0"/>
                <a:ea typeface="微软雅黑" panose="020B0503020204020204" charset="-122"/>
              </a:rPr>
              <a:t>（7）搜数网</a:t>
            </a:r>
            <a:endParaRPr lang="zh-CN" altLang="en-US" sz="2800" dirty="0">
              <a:latin typeface="Times New Roman" panose="02020603050405020304" pitchFamily="2" charset="0"/>
              <a:ea typeface="微软雅黑" panose="020B0503020204020204" charset="-122"/>
            </a:endParaRPr>
          </a:p>
          <a:p>
            <a:pPr algn="just">
              <a:lnSpc>
                <a:spcPct val="220000"/>
              </a:lnSpc>
              <a:buClr>
                <a:srgbClr val="FF6600"/>
              </a:buClr>
              <a:buFont typeface="Arial" panose="020B0604020202020204" pitchFamily="34" charset="0"/>
            </a:pPr>
            <a:r>
              <a:rPr lang="zh-CN" altLang="en-US" sz="2800" dirty="0">
                <a:latin typeface="Times New Roman" panose="02020603050405020304" pitchFamily="2" charset="0"/>
                <a:ea typeface="微软雅黑" panose="020B0503020204020204" charset="-122"/>
              </a:rPr>
              <a:t>（8）自建特色数据库</a:t>
            </a:r>
            <a:endParaRPr lang="zh-CN" altLang="en-US" sz="2800" dirty="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5425440" cy="645160"/>
          </a:xfrm>
          <a:prstGeom prst="rect">
            <a:avLst/>
          </a:prstGeom>
          <a:noFill/>
        </p:spPr>
        <p:txBody>
          <a:bodyPr wrap="square" rtlCol="0">
            <a:spAutoFit/>
          </a:bodyPr>
          <a:lstStyle/>
          <a:p>
            <a:pPr algn="l"/>
            <a:r>
              <a:rPr lang="en-US" altLang="zh-CN" sz="3600">
                <a:latin typeface="Times New Roman" panose="02020603050405020304" pitchFamily="2" charset="0"/>
                <a:ea typeface="微软雅黑" panose="020B0503020204020204" charset="-122"/>
                <a:sym typeface="+mn-ea"/>
              </a:rPr>
              <a:t>EBSCO</a:t>
            </a:r>
            <a:r>
              <a:rPr lang="zh-CN" altLang="en-US" sz="3600">
                <a:latin typeface="Times New Roman" panose="02020603050405020304" pitchFamily="2" charset="0"/>
                <a:ea typeface="微软雅黑" panose="020B0503020204020204" charset="-122"/>
                <a:sym typeface="+mn-ea"/>
              </a:rPr>
              <a:t>平台上的检索工具</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 name="文本框 1"/>
          <p:cNvSpPr txBox="1"/>
          <p:nvPr/>
        </p:nvSpPr>
        <p:spPr>
          <a:xfrm>
            <a:off x="1812290" y="1226820"/>
            <a:ext cx="7980387" cy="5217160"/>
          </a:xfrm>
          <a:prstGeom prst="rect">
            <a:avLst/>
          </a:prstGeom>
          <a:noFill/>
        </p:spPr>
        <p:txBody>
          <a:bodyPr wrap="square" rtlCol="0">
            <a:spAutoFit/>
          </a:bodyPr>
          <a:lstStyle/>
          <a:p>
            <a:pPr algn="just">
              <a:lnSpc>
                <a:spcPct val="170000"/>
              </a:lnSpc>
              <a:buClr>
                <a:srgbClr val="FF0000"/>
              </a:buClr>
            </a:pPr>
            <a:r>
              <a:rPr lang="zh-CN" altLang="en-US" sz="2800" dirty="0">
                <a:latin typeface="Times New Roman" panose="02020603050405020304" pitchFamily="2" charset="0"/>
                <a:ea typeface="微软雅黑" panose="020B0503020204020204" charset="-122"/>
              </a:rPr>
              <a:t>（1）ERIC</a:t>
            </a:r>
            <a:endParaRPr lang="zh-CN" altLang="en-US" sz="2800" dirty="0">
              <a:latin typeface="Times New Roman" panose="02020603050405020304" pitchFamily="2" charset="0"/>
              <a:ea typeface="微软雅黑" panose="020B0503020204020204" charset="-122"/>
            </a:endParaRPr>
          </a:p>
          <a:p>
            <a:pPr algn="just">
              <a:lnSpc>
                <a:spcPct val="170000"/>
              </a:lnSpc>
              <a:buClr>
                <a:srgbClr val="FF0000"/>
              </a:buClr>
            </a:pPr>
            <a:r>
              <a:rPr lang="zh-CN" altLang="en-US" sz="2800" dirty="0">
                <a:latin typeface="Times New Roman" panose="02020603050405020304" pitchFamily="2" charset="0"/>
                <a:ea typeface="微软雅黑" panose="020B0503020204020204" charset="-122"/>
              </a:rPr>
              <a:t>（2）PsycINFO</a:t>
            </a:r>
            <a:endParaRPr lang="zh-CN" altLang="en-US" sz="2800" dirty="0">
              <a:latin typeface="Times New Roman" panose="02020603050405020304" pitchFamily="2" charset="0"/>
              <a:ea typeface="微软雅黑" panose="020B0503020204020204" charset="-122"/>
            </a:endParaRPr>
          </a:p>
          <a:p>
            <a:pPr algn="just">
              <a:lnSpc>
                <a:spcPct val="170000"/>
              </a:lnSpc>
              <a:buClr>
                <a:srgbClr val="FF0000"/>
              </a:buClr>
            </a:pPr>
            <a:r>
              <a:rPr lang="zh-CN" altLang="en-US" sz="2800" dirty="0">
                <a:latin typeface="Times New Roman" panose="02020603050405020304" pitchFamily="2" charset="0"/>
                <a:ea typeface="微软雅黑" panose="020B0503020204020204" charset="-122"/>
              </a:rPr>
              <a:t>（3）MEDLINE</a:t>
            </a:r>
            <a:endParaRPr lang="zh-CN" altLang="en-US" sz="2800" dirty="0">
              <a:latin typeface="Times New Roman" panose="02020603050405020304" pitchFamily="2" charset="0"/>
              <a:ea typeface="微软雅黑" panose="020B0503020204020204" charset="-122"/>
            </a:endParaRPr>
          </a:p>
          <a:p>
            <a:pPr algn="just">
              <a:lnSpc>
                <a:spcPct val="170000"/>
              </a:lnSpc>
              <a:buClr>
                <a:srgbClr val="FF0000"/>
              </a:buClr>
            </a:pPr>
            <a:r>
              <a:rPr lang="zh-CN" altLang="en-US" sz="2800" dirty="0">
                <a:latin typeface="Times New Roman" panose="02020603050405020304" pitchFamily="2" charset="0"/>
                <a:ea typeface="微软雅黑" panose="020B0503020204020204" charset="-122"/>
              </a:rPr>
              <a:t>（4）SPORTDiscus</a:t>
            </a:r>
            <a:endParaRPr lang="zh-CN" altLang="en-US" sz="2800" dirty="0">
              <a:latin typeface="Times New Roman" panose="02020603050405020304" pitchFamily="2" charset="0"/>
              <a:ea typeface="微软雅黑" panose="020B0503020204020204" charset="-122"/>
            </a:endParaRPr>
          </a:p>
          <a:p>
            <a:pPr algn="just">
              <a:lnSpc>
                <a:spcPct val="170000"/>
              </a:lnSpc>
              <a:buClr>
                <a:srgbClr val="FF0000"/>
              </a:buClr>
            </a:pPr>
            <a:r>
              <a:rPr lang="zh-CN" altLang="en-US" sz="2800" dirty="0">
                <a:latin typeface="Times New Roman" panose="02020603050405020304" pitchFamily="2" charset="0"/>
                <a:ea typeface="微软雅黑" panose="020B0503020204020204" charset="-122"/>
              </a:rPr>
              <a:t>（5）LISTA</a:t>
            </a:r>
            <a:endParaRPr lang="zh-CN" altLang="en-US" sz="2800" dirty="0">
              <a:latin typeface="Times New Roman" panose="02020603050405020304" pitchFamily="2" charset="0"/>
              <a:ea typeface="微软雅黑" panose="020B0503020204020204" charset="-122"/>
            </a:endParaRPr>
          </a:p>
          <a:p>
            <a:pPr algn="just">
              <a:lnSpc>
                <a:spcPct val="170000"/>
              </a:lnSpc>
              <a:buClr>
                <a:srgbClr val="FF0000"/>
              </a:buClr>
            </a:pPr>
            <a:r>
              <a:rPr lang="zh-CN" altLang="en-US" sz="2800" dirty="0">
                <a:latin typeface="Times New Roman" panose="02020603050405020304" pitchFamily="2" charset="0"/>
                <a:ea typeface="微软雅黑" panose="020B0503020204020204" charset="-122"/>
              </a:rPr>
              <a:t>（6）GreenFILE</a:t>
            </a:r>
            <a:endParaRPr lang="zh-CN" altLang="en-US" sz="2800" dirty="0">
              <a:latin typeface="Times New Roman" panose="02020603050405020304" pitchFamily="2" charset="0"/>
              <a:ea typeface="微软雅黑" panose="020B0503020204020204" charset="-122"/>
            </a:endParaRPr>
          </a:p>
          <a:p>
            <a:pPr algn="just">
              <a:lnSpc>
                <a:spcPct val="170000"/>
              </a:lnSpc>
              <a:buClr>
                <a:srgbClr val="FF0000"/>
              </a:buClr>
            </a:pPr>
            <a:r>
              <a:rPr lang="zh-CN" altLang="en-US" sz="2800" dirty="0">
                <a:latin typeface="Times New Roman" panose="02020603050405020304" pitchFamily="2" charset="0"/>
                <a:ea typeface="微软雅黑" panose="020B0503020204020204" charset="-122"/>
              </a:rPr>
              <a:t>（7）Teacher Reference Center</a:t>
            </a:r>
            <a:endParaRPr lang="zh-CN" altLang="en-US" sz="2800" dirty="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4721860" cy="645160"/>
          </a:xfrm>
          <a:prstGeom prst="rect">
            <a:avLst/>
          </a:prstGeom>
          <a:noFill/>
        </p:spPr>
        <p:txBody>
          <a:bodyPr wrap="square" rtlCol="0">
            <a:spAutoFit/>
          </a:bodyPr>
          <a:lstStyle/>
          <a:p>
            <a:pPr algn="l"/>
            <a:r>
              <a:rPr lang="en-US" altLang="zh-CN" sz="3600">
                <a:latin typeface="Times New Roman" panose="02020603050405020304" pitchFamily="2" charset="0"/>
                <a:ea typeface="微软雅黑" panose="020B0503020204020204" charset="-122"/>
                <a:sym typeface="+mn-ea"/>
              </a:rPr>
              <a:t>CALIS</a:t>
            </a:r>
            <a:r>
              <a:rPr lang="zh-CN" altLang="en-US" sz="3600">
                <a:latin typeface="Times New Roman" panose="02020603050405020304" pitchFamily="2" charset="0"/>
                <a:ea typeface="微软雅黑" panose="020B0503020204020204" charset="-122"/>
                <a:sym typeface="+mn-ea"/>
              </a:rPr>
              <a:t>的两个检索工具</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 name="文本框 1"/>
          <p:cNvSpPr txBox="1"/>
          <p:nvPr/>
        </p:nvSpPr>
        <p:spPr>
          <a:xfrm>
            <a:off x="1802130" y="1451610"/>
            <a:ext cx="9297670" cy="2651125"/>
          </a:xfrm>
          <a:prstGeom prst="rect">
            <a:avLst/>
          </a:prstGeom>
          <a:noFill/>
        </p:spPr>
        <p:txBody>
          <a:bodyPr wrap="square" rtlCol="0">
            <a:spAutoFit/>
          </a:bodyPr>
          <a:lstStyle/>
          <a:p>
            <a:pPr algn="just">
              <a:lnSpc>
                <a:spcPct val="260000"/>
              </a:lnSpc>
              <a:buClr>
                <a:srgbClr val="FF0000"/>
              </a:buClr>
            </a:pPr>
            <a:r>
              <a:rPr lang="zh-CN" altLang="en-US" sz="3200" dirty="0">
                <a:latin typeface="Times New Roman" panose="02020603050405020304" pitchFamily="2" charset="0"/>
                <a:ea typeface="微软雅黑" panose="020B0503020204020204" charset="-122"/>
              </a:rPr>
              <a:t>（1）CALIS联合目录</a:t>
            </a:r>
            <a:endParaRPr lang="zh-CN" altLang="en-US" sz="3200" dirty="0">
              <a:latin typeface="Times New Roman" panose="02020603050405020304" pitchFamily="2" charset="0"/>
              <a:ea typeface="微软雅黑" panose="020B0503020204020204" charset="-122"/>
            </a:endParaRPr>
          </a:p>
          <a:p>
            <a:pPr algn="just">
              <a:lnSpc>
                <a:spcPct val="260000"/>
              </a:lnSpc>
              <a:buClr>
                <a:srgbClr val="FF0000"/>
              </a:buClr>
            </a:pPr>
            <a:r>
              <a:rPr lang="zh-CN" altLang="en-US" sz="3200" dirty="0">
                <a:latin typeface="Times New Roman" panose="02020603050405020304" pitchFamily="2" charset="0"/>
                <a:ea typeface="微软雅黑" panose="020B0503020204020204" charset="-122"/>
              </a:rPr>
              <a:t>（2）CALIS外文期刊网</a:t>
            </a:r>
            <a:endParaRPr lang="zh-CN" altLang="en-US" sz="3200" dirty="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1284996" cy="645160"/>
          </a:xfrm>
          <a:prstGeom prst="rect">
            <a:avLst/>
          </a:prstGeom>
          <a:noFill/>
        </p:spPr>
        <p:txBody>
          <a:bodyPr wrap="square" rtlCol="0">
            <a:spAutoFit/>
          </a:bodyPr>
          <a:lstStyle/>
          <a:p>
            <a:pPr algn="l"/>
            <a:r>
              <a:rPr lang="zh-CN" altLang="en-US" sz="3600" dirty="0" smtClean="0">
                <a:latin typeface="Times New Roman" panose="02020603050405020304" pitchFamily="2" charset="0"/>
                <a:ea typeface="微软雅黑" panose="020B0503020204020204" charset="-122"/>
                <a:sym typeface="+mn-ea"/>
              </a:rPr>
              <a:t>小结</a:t>
            </a:r>
            <a:endParaRPr lang="zh-CN" altLang="en-US" sz="3600" dirty="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 name="文本框 1"/>
          <p:cNvSpPr txBox="1"/>
          <p:nvPr/>
        </p:nvSpPr>
        <p:spPr>
          <a:xfrm>
            <a:off x="593969" y="1451610"/>
            <a:ext cx="10964985" cy="4616648"/>
          </a:xfrm>
          <a:prstGeom prst="rect">
            <a:avLst/>
          </a:prstGeom>
          <a:noFill/>
        </p:spPr>
        <p:txBody>
          <a:bodyPr wrap="square" rtlCol="0">
            <a:spAutoFit/>
          </a:bodyPr>
          <a:lstStyle/>
          <a:p>
            <a:pPr marL="457200" indent="-457200" algn="just">
              <a:lnSpc>
                <a:spcPct val="150000"/>
              </a:lnSpc>
              <a:buClr>
                <a:srgbClr val="FF0000"/>
              </a:buClr>
              <a:buFont typeface="Wingdings" panose="05000000000000000000" charset="0"/>
              <a:buChar char="Ø"/>
            </a:pPr>
            <a:r>
              <a:rPr lang="zh-CN" altLang="en-US" sz="2800" dirty="0" smtClean="0">
                <a:latin typeface="Times New Roman" panose="02020603050405020304" pitchFamily="2" charset="0"/>
                <a:ea typeface="微软雅黑" panose="020B0503020204020204" charset="-122"/>
              </a:rPr>
              <a:t>引文索引数据库</a:t>
            </a:r>
            <a:r>
              <a:rPr lang="zh-CN" altLang="en-US" sz="2800" dirty="0">
                <a:latin typeface="Times New Roman" panose="02020603050405020304" pitchFamily="2" charset="0"/>
                <a:ea typeface="微软雅黑" panose="020B0503020204020204" charset="-122"/>
              </a:rPr>
              <a:t>：</a:t>
            </a:r>
            <a:r>
              <a:rPr lang="en-US" altLang="zh-CN" sz="2800" dirty="0" smtClean="0">
                <a:latin typeface="Times New Roman" panose="02020603050405020304" pitchFamily="2" charset="0"/>
                <a:ea typeface="微软雅黑" panose="020B0503020204020204" charset="-122"/>
              </a:rPr>
              <a:t>SCIE/SSCI/A&amp;HCI</a:t>
            </a:r>
            <a:r>
              <a:rPr lang="en-US" altLang="zh-CN" sz="2800" dirty="0" smtClean="0">
                <a:latin typeface="Times New Roman" panose="02020603050405020304" pitchFamily="2" charset="0"/>
                <a:ea typeface="微软雅黑" panose="020B0503020204020204" charset="-122"/>
              </a:rPr>
              <a:t>/ESCI/CPCI-S/CPCI-SSH/BKCI-S/BKCI-SSH/SCOPUS/CSCD/</a:t>
            </a:r>
            <a:r>
              <a:rPr lang="en-US" altLang="zh-CN" sz="2800" dirty="0" smtClean="0">
                <a:latin typeface="Times New Roman" panose="02020603050405020304" pitchFamily="2" charset="0"/>
                <a:ea typeface="微软雅黑" panose="020B0503020204020204" charset="-122"/>
              </a:rPr>
              <a:t>CSSCI/</a:t>
            </a:r>
            <a:r>
              <a:rPr lang="zh-CN" altLang="en-US" sz="2800" dirty="0" smtClean="0">
                <a:latin typeface="Times New Roman" panose="02020603050405020304" pitchFamily="2" charset="0"/>
                <a:ea typeface="微软雅黑" panose="020B0503020204020204" charset="-122"/>
              </a:rPr>
              <a:t>中国引文数据库</a:t>
            </a:r>
            <a:endParaRPr lang="en-US" altLang="zh-CN" sz="2800" dirty="0" smtClean="0">
              <a:latin typeface="Times New Roman" panose="02020603050405020304" pitchFamily="2" charset="0"/>
              <a:ea typeface="微软雅黑" panose="020B0503020204020204" charset="-122"/>
            </a:endParaRPr>
          </a:p>
          <a:p>
            <a:pPr marL="457200" indent="-457200" algn="just">
              <a:lnSpc>
                <a:spcPct val="150000"/>
              </a:lnSpc>
              <a:buClr>
                <a:srgbClr val="FF0000"/>
              </a:buClr>
              <a:buFont typeface="Wingdings" panose="05000000000000000000" charset="0"/>
              <a:buChar char="Ø"/>
            </a:pPr>
            <a:r>
              <a:rPr lang="en-US" altLang="zh-CN" sz="2800" dirty="0" err="1" smtClean="0">
                <a:latin typeface="Times New Roman" panose="02020603050405020304" pitchFamily="2" charset="0"/>
                <a:ea typeface="微软雅黑" panose="020B0503020204020204" charset="-122"/>
              </a:rPr>
              <a:t>Ei</a:t>
            </a:r>
            <a:r>
              <a:rPr lang="en-US" altLang="zh-CN" sz="2800" dirty="0" smtClean="0">
                <a:latin typeface="Times New Roman" panose="02020603050405020304" pitchFamily="2" charset="0"/>
                <a:ea typeface="微软雅黑" panose="020B0503020204020204" charset="-122"/>
              </a:rPr>
              <a:t> Village: </a:t>
            </a:r>
            <a:r>
              <a:rPr lang="en-US" altLang="zh-CN" sz="2800" dirty="0" err="1" smtClean="0">
                <a:latin typeface="Times New Roman" panose="02020603050405020304" pitchFamily="2" charset="0"/>
                <a:ea typeface="微软雅黑" panose="020B0503020204020204" charset="-122"/>
              </a:rPr>
              <a:t>Ei</a:t>
            </a:r>
            <a:r>
              <a:rPr lang="en-US" altLang="zh-CN" sz="2800" dirty="0" smtClean="0">
                <a:latin typeface="Times New Roman" panose="02020603050405020304" pitchFamily="2" charset="0"/>
                <a:ea typeface="微软雅黑" panose="020B0503020204020204" charset="-122"/>
              </a:rPr>
              <a:t> </a:t>
            </a:r>
            <a:r>
              <a:rPr lang="en-US" altLang="zh-CN" sz="2800" dirty="0" err="1" smtClean="0">
                <a:latin typeface="Times New Roman" panose="02020603050405020304" pitchFamily="2" charset="0"/>
                <a:ea typeface="微软雅黑" panose="020B0503020204020204" charset="-122"/>
              </a:rPr>
              <a:t>Compendex</a:t>
            </a:r>
            <a:r>
              <a:rPr lang="en-US" altLang="zh-CN" sz="2800" dirty="0" smtClean="0">
                <a:latin typeface="Times New Roman" panose="02020603050405020304" pitchFamily="2" charset="0"/>
                <a:ea typeface="微软雅黑" panose="020B0503020204020204" charset="-122"/>
              </a:rPr>
              <a:t>……</a:t>
            </a:r>
            <a:endParaRPr lang="en-US" altLang="zh-CN" sz="2800" dirty="0" smtClean="0">
              <a:latin typeface="Times New Roman" panose="02020603050405020304" pitchFamily="2" charset="0"/>
              <a:ea typeface="微软雅黑" panose="020B0503020204020204" charset="-122"/>
            </a:endParaRPr>
          </a:p>
          <a:p>
            <a:pPr marL="457200" indent="-457200" algn="just">
              <a:lnSpc>
                <a:spcPct val="150000"/>
              </a:lnSpc>
              <a:buClr>
                <a:srgbClr val="FF0000"/>
              </a:buClr>
              <a:buFont typeface="Wingdings" panose="05000000000000000000" charset="0"/>
              <a:buChar char="Ø"/>
            </a:pPr>
            <a:r>
              <a:rPr lang="en-US" altLang="zh-CN" sz="2800" dirty="0" err="1" smtClean="0">
                <a:latin typeface="Times New Roman" panose="02020603050405020304" pitchFamily="2" charset="0"/>
                <a:ea typeface="微软雅黑" panose="020B0503020204020204" charset="-122"/>
              </a:rPr>
              <a:t>SciFinder</a:t>
            </a:r>
            <a:endParaRPr lang="en-US" altLang="zh-CN" sz="2800" dirty="0" smtClean="0">
              <a:latin typeface="Times New Roman" panose="02020603050405020304" pitchFamily="2" charset="0"/>
              <a:ea typeface="微软雅黑" panose="020B0503020204020204" charset="-122"/>
            </a:endParaRPr>
          </a:p>
          <a:p>
            <a:pPr marL="457200" indent="-457200" algn="just">
              <a:lnSpc>
                <a:spcPct val="150000"/>
              </a:lnSpc>
              <a:buClr>
                <a:srgbClr val="FF0000"/>
              </a:buClr>
              <a:buFont typeface="Wingdings" panose="05000000000000000000" charset="0"/>
              <a:buChar char="Ø"/>
            </a:pPr>
            <a:r>
              <a:rPr lang="en-US" altLang="zh-CN" sz="2800" dirty="0" err="1" smtClean="0">
                <a:latin typeface="Times New Roman" panose="02020603050405020304" pitchFamily="2" charset="0"/>
                <a:ea typeface="微软雅黑" panose="020B0503020204020204" charset="-122"/>
              </a:rPr>
              <a:t>WoS</a:t>
            </a:r>
            <a:r>
              <a:rPr lang="zh-CN" altLang="en-US" sz="2800" dirty="0" smtClean="0">
                <a:latin typeface="Times New Roman" panose="02020603050405020304" pitchFamily="2" charset="0"/>
                <a:ea typeface="微软雅黑" panose="020B0503020204020204" charset="-122"/>
              </a:rPr>
              <a:t>平台上的其他检索工具</a:t>
            </a:r>
            <a:endParaRPr lang="en-US" altLang="zh-CN" sz="2800" dirty="0" smtClean="0">
              <a:latin typeface="Times New Roman" panose="02020603050405020304" pitchFamily="2" charset="0"/>
              <a:ea typeface="微软雅黑" panose="020B0503020204020204" charset="-122"/>
            </a:endParaRPr>
          </a:p>
          <a:p>
            <a:pPr marL="457200" indent="-457200" algn="just">
              <a:lnSpc>
                <a:spcPct val="150000"/>
              </a:lnSpc>
              <a:buClr>
                <a:srgbClr val="FF0000"/>
              </a:buClr>
              <a:buFont typeface="Wingdings" panose="05000000000000000000" charset="0"/>
              <a:buChar char="Ø"/>
            </a:pPr>
            <a:r>
              <a:rPr lang="en-US" altLang="zh-CN" sz="2800" dirty="0" smtClean="0">
                <a:latin typeface="Times New Roman" panose="02020603050405020304" pitchFamily="2" charset="0"/>
                <a:ea typeface="微软雅黑" panose="020B0503020204020204" charset="-122"/>
              </a:rPr>
              <a:t>EBSCO</a:t>
            </a:r>
            <a:r>
              <a:rPr lang="zh-CN" altLang="en-US" sz="2800" dirty="0" smtClean="0">
                <a:latin typeface="Times New Roman" panose="02020603050405020304" pitchFamily="2" charset="0"/>
                <a:ea typeface="微软雅黑" panose="020B0503020204020204" charset="-122"/>
              </a:rPr>
              <a:t>平台上的检索工具</a:t>
            </a:r>
            <a:endParaRPr lang="en-US" altLang="zh-CN" sz="2800" dirty="0" smtClean="0">
              <a:latin typeface="Times New Roman" panose="02020603050405020304" pitchFamily="2" charset="0"/>
              <a:ea typeface="微软雅黑" panose="020B0503020204020204" charset="-122"/>
            </a:endParaRPr>
          </a:p>
          <a:p>
            <a:pPr marL="457200" indent="-457200" algn="just">
              <a:lnSpc>
                <a:spcPct val="150000"/>
              </a:lnSpc>
              <a:buClr>
                <a:srgbClr val="FF0000"/>
              </a:buClr>
              <a:buFont typeface="Wingdings" panose="05000000000000000000" charset="0"/>
              <a:buChar char="Ø"/>
            </a:pPr>
            <a:r>
              <a:rPr lang="en-US" altLang="zh-CN" sz="2800" dirty="0" smtClean="0">
                <a:latin typeface="Times New Roman" panose="02020603050405020304" pitchFamily="2" charset="0"/>
                <a:ea typeface="微软雅黑" panose="020B0503020204020204" charset="-122"/>
              </a:rPr>
              <a:t>CALIS</a:t>
            </a:r>
            <a:r>
              <a:rPr lang="zh-CN" altLang="en-US" sz="2800" dirty="0" smtClean="0">
                <a:latin typeface="Times New Roman" panose="02020603050405020304" pitchFamily="2" charset="0"/>
                <a:ea typeface="微软雅黑" panose="020B0503020204020204" charset="-122"/>
              </a:rPr>
              <a:t>的两个</a:t>
            </a:r>
            <a:r>
              <a:rPr lang="zh-CN" altLang="en-US" sz="2800" smtClean="0">
                <a:latin typeface="Times New Roman" panose="02020603050405020304" pitchFamily="2" charset="0"/>
                <a:ea typeface="微软雅黑" panose="020B0503020204020204" charset="-122"/>
              </a:rPr>
              <a:t>检索工具</a:t>
            </a:r>
            <a:endParaRPr lang="en-US" altLang="zh-CN" sz="2800" dirty="0" smtClean="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8345805" cy="645160"/>
          </a:xfrm>
          <a:prstGeom prst="rect">
            <a:avLst/>
          </a:prstGeom>
          <a:noFill/>
        </p:spPr>
        <p:txBody>
          <a:bodyPr wrap="square" rtlCol="0">
            <a:spAutoFit/>
          </a:bodyPr>
          <a:lstStyle/>
          <a:p>
            <a:pPr algn="l"/>
            <a:r>
              <a:rPr sz="3600">
                <a:latin typeface="Times New Roman" panose="02020603050405020304" pitchFamily="2" charset="0"/>
                <a:ea typeface="微软雅黑" panose="020B0503020204020204" charset="-122"/>
                <a:sym typeface="+mn-ea"/>
              </a:rPr>
              <a:t>（2）Springer电子期刊及图书数据库</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9" name="文本框 8"/>
          <p:cNvSpPr txBox="1"/>
          <p:nvPr/>
        </p:nvSpPr>
        <p:spPr>
          <a:xfrm>
            <a:off x="358140" y="1266190"/>
            <a:ext cx="11430000" cy="3539430"/>
          </a:xfrm>
          <a:prstGeom prst="rect">
            <a:avLst/>
          </a:prstGeom>
          <a:noFill/>
        </p:spPr>
        <p:txBody>
          <a:bodyPr wrap="square" rtlCol="0">
            <a:spAutoFit/>
          </a:bodyPr>
          <a:lstStyle/>
          <a:p>
            <a:pPr marL="457200" indent="-457200" algn="just">
              <a:lnSpc>
                <a:spcPct val="16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 德国施普林格-自然集团（Springer Nature）的网络数据库。</a:t>
            </a:r>
            <a:endParaRPr lang="zh-CN" altLang="en-US" sz="2800" dirty="0">
              <a:latin typeface="Times New Roman" panose="02020603050405020304" pitchFamily="2" charset="0"/>
              <a:ea typeface="微软雅黑" panose="020B0503020204020204" charset="-122"/>
            </a:endParaRPr>
          </a:p>
          <a:p>
            <a:pPr marL="457200" indent="-457200" algn="just">
              <a:lnSpc>
                <a:spcPct val="16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收录3000多种期刊、13000种图书，及大量会议论文集和参考工具书。</a:t>
            </a:r>
            <a:endParaRPr lang="zh-CN" altLang="en-US" sz="2800" dirty="0">
              <a:latin typeface="Times New Roman" panose="02020603050405020304" pitchFamily="2" charset="0"/>
              <a:ea typeface="微软雅黑" panose="020B0503020204020204" charset="-122"/>
            </a:endParaRPr>
          </a:p>
          <a:p>
            <a:pPr marL="457200" indent="-457200" algn="just">
              <a:lnSpc>
                <a:spcPct val="16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覆盖24个</a:t>
            </a:r>
            <a:r>
              <a:rPr lang="zh-CN" altLang="en-US" sz="2800" dirty="0" smtClean="0">
                <a:latin typeface="Times New Roman" panose="02020603050405020304" pitchFamily="2" charset="0"/>
                <a:ea typeface="微软雅黑" panose="020B0503020204020204" charset="-122"/>
              </a:rPr>
              <a:t>学科</a:t>
            </a:r>
            <a:endParaRPr lang="zh-CN" altLang="en-US" sz="2800" dirty="0">
              <a:latin typeface="Times New Roman" panose="02020603050405020304" pitchFamily="2" charset="0"/>
              <a:ea typeface="微软雅黑" panose="020B0503020204020204" charset="-122"/>
            </a:endParaRPr>
          </a:p>
          <a:p>
            <a:pPr marL="457200" indent="-457200" algn="just">
              <a:lnSpc>
                <a:spcPct val="160000"/>
              </a:lnSpc>
              <a:buClr>
                <a:srgbClr val="FF0000"/>
              </a:buClr>
              <a:buFont typeface="Wingdings" panose="05000000000000000000" charset="0"/>
              <a:buChar char="Ø"/>
            </a:pPr>
            <a:r>
              <a:rPr lang="zh-CN" altLang="en-US" sz="2800" dirty="0" smtClean="0">
                <a:latin typeface="Times New Roman" panose="02020603050405020304" pitchFamily="2" charset="0"/>
                <a:ea typeface="微软雅黑" panose="020B0503020204020204" charset="-122"/>
              </a:rPr>
              <a:t>《自然》</a:t>
            </a:r>
            <a:r>
              <a:rPr lang="zh-CN" altLang="en-US" sz="2800" dirty="0">
                <a:latin typeface="Times New Roman" panose="02020603050405020304" pitchFamily="2" charset="0"/>
                <a:ea typeface="微软雅黑" panose="020B0503020204020204" charset="-122"/>
              </a:rPr>
              <a:t>的两种子刊《Nature New Biology》和《Nature Physical Science》可以在该数据库访问。</a:t>
            </a:r>
            <a:endParaRPr lang="zh-CN" altLang="en-US" sz="2800" dirty="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5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1" end="1"/>
                                            </p:txEl>
                                          </p:spTgt>
                                        </p:tgtEl>
                                        <p:attrNameLst>
                                          <p:attrName>style.visibility</p:attrName>
                                        </p:attrNameLst>
                                      </p:cBhvr>
                                      <p:to>
                                        <p:strVal val="visible"/>
                                      </p:to>
                                    </p:set>
                                    <p:animEffect transition="in" filter="fade">
                                      <p:cBhvr>
                                        <p:cTn id="22" dur="500"/>
                                        <p:tgtEl>
                                          <p:spTgt spid="9">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animEffect transition="in" filter="fade">
                                      <p:cBhvr>
                                        <p:cTn id="27" dur="500"/>
                                        <p:tgtEl>
                                          <p:spTgt spid="9">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xEl>
                                              <p:pRg st="3" end="3"/>
                                            </p:txEl>
                                          </p:spTgt>
                                        </p:tgtEl>
                                        <p:attrNameLst>
                                          <p:attrName>style.visibility</p:attrName>
                                        </p:attrNameLst>
                                      </p:cBhvr>
                                      <p:to>
                                        <p:strVal val="visible"/>
                                      </p:to>
                                    </p:set>
                                    <p:animEffect transition="in" filter="fade">
                                      <p:cBhvr>
                                        <p:cTn id="3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8345805" cy="645160"/>
          </a:xfrm>
          <a:prstGeom prst="rect">
            <a:avLst/>
          </a:prstGeom>
          <a:noFill/>
        </p:spPr>
        <p:txBody>
          <a:bodyPr wrap="square" rtlCol="0">
            <a:spAutoFit/>
          </a:bodyPr>
          <a:lstStyle/>
          <a:p>
            <a:pPr algn="l"/>
            <a:r>
              <a:rPr lang="zh-CN" altLang="en-US" sz="3600">
                <a:latin typeface="Times New Roman" panose="02020603050405020304" pitchFamily="2" charset="0"/>
                <a:ea typeface="微软雅黑" panose="020B0503020204020204" charset="-122"/>
                <a:sym typeface="+mn-ea"/>
              </a:rPr>
              <a:t>（3）Wiley电子期刊与电子图书数据库</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9" name="文本框 8"/>
          <p:cNvSpPr txBox="1"/>
          <p:nvPr/>
        </p:nvSpPr>
        <p:spPr>
          <a:xfrm>
            <a:off x="329565" y="1422400"/>
            <a:ext cx="11507470" cy="3194721"/>
          </a:xfrm>
          <a:prstGeom prst="rect">
            <a:avLst/>
          </a:prstGeom>
          <a:noFill/>
        </p:spPr>
        <p:txBody>
          <a:bodyPr wrap="square" rtlCol="0">
            <a:spAutoFit/>
          </a:bodyPr>
          <a:lstStyle/>
          <a:p>
            <a:pPr marL="457200" indent="-457200" algn="just">
              <a:lnSpc>
                <a:spcPct val="18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 美国约翰威立父子公司(John Wiley &amp; Sons)的网络图书馆</a:t>
            </a:r>
            <a:endParaRPr lang="zh-CN" altLang="en-US" sz="2800" dirty="0">
              <a:latin typeface="Times New Roman" panose="02020603050405020304" pitchFamily="2" charset="0"/>
              <a:ea typeface="微软雅黑" panose="020B0503020204020204" charset="-122"/>
            </a:endParaRPr>
          </a:p>
          <a:p>
            <a:pPr marL="457200" indent="-457200" algn="just">
              <a:lnSpc>
                <a:spcPct val="18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收录1600多种期刊，200多种参考工具书，21000多种电子书。</a:t>
            </a:r>
            <a:endParaRPr lang="zh-CN" altLang="en-US" sz="2800" dirty="0">
              <a:latin typeface="Times New Roman" panose="02020603050405020304" pitchFamily="2" charset="0"/>
              <a:ea typeface="微软雅黑" panose="020B0503020204020204" charset="-122"/>
            </a:endParaRPr>
          </a:p>
          <a:p>
            <a:pPr marL="457200" indent="-457200" algn="just">
              <a:lnSpc>
                <a:spcPct val="18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覆盖17个</a:t>
            </a:r>
            <a:r>
              <a:rPr lang="zh-CN" altLang="en-US" sz="2800" dirty="0" smtClean="0">
                <a:latin typeface="Times New Roman" panose="02020603050405020304" pitchFamily="2" charset="0"/>
                <a:ea typeface="微软雅黑" panose="020B0503020204020204" charset="-122"/>
              </a:rPr>
              <a:t>学科</a:t>
            </a:r>
            <a:endParaRPr lang="zh-CN" altLang="en-US" sz="2800" dirty="0">
              <a:latin typeface="Times New Roman" panose="02020603050405020304" pitchFamily="2" charset="0"/>
              <a:ea typeface="微软雅黑" panose="020B0503020204020204" charset="-122"/>
            </a:endParaRPr>
          </a:p>
          <a:p>
            <a:pPr marL="457200" indent="-457200" algn="just">
              <a:lnSpc>
                <a:spcPct val="18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在化学、生命科学、医学、信息科学、工程等多个领域具有权威性。</a:t>
            </a:r>
            <a:endParaRPr lang="zh-CN" altLang="en-US" sz="2800" dirty="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5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1" end="1"/>
                                            </p:txEl>
                                          </p:spTgt>
                                        </p:tgtEl>
                                        <p:attrNameLst>
                                          <p:attrName>style.visibility</p:attrName>
                                        </p:attrNameLst>
                                      </p:cBhvr>
                                      <p:to>
                                        <p:strVal val="visible"/>
                                      </p:to>
                                    </p:set>
                                    <p:animEffect transition="in" filter="fade">
                                      <p:cBhvr>
                                        <p:cTn id="22" dur="500"/>
                                        <p:tgtEl>
                                          <p:spTgt spid="9">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animEffect transition="in" filter="fade">
                                      <p:cBhvr>
                                        <p:cTn id="27" dur="500"/>
                                        <p:tgtEl>
                                          <p:spTgt spid="9">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xEl>
                                              <p:pRg st="3" end="3"/>
                                            </p:txEl>
                                          </p:spTgt>
                                        </p:tgtEl>
                                        <p:attrNameLst>
                                          <p:attrName>style.visibility</p:attrName>
                                        </p:attrNameLst>
                                      </p:cBhvr>
                                      <p:to>
                                        <p:strVal val="visible"/>
                                      </p:to>
                                    </p:set>
                                    <p:animEffect transition="in" filter="fade">
                                      <p:cBhvr>
                                        <p:cTn id="3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8345805" cy="645160"/>
          </a:xfrm>
          <a:prstGeom prst="rect">
            <a:avLst/>
          </a:prstGeom>
          <a:noFill/>
        </p:spPr>
        <p:txBody>
          <a:bodyPr wrap="square" rtlCol="0">
            <a:spAutoFit/>
          </a:bodyPr>
          <a:lstStyle/>
          <a:p>
            <a:pPr algn="l"/>
            <a:r>
              <a:rPr lang="zh-CN" altLang="en-US" sz="3600">
                <a:latin typeface="Times New Roman" panose="02020603050405020304" pitchFamily="2" charset="0"/>
                <a:ea typeface="微软雅黑" panose="020B0503020204020204" charset="-122"/>
                <a:sym typeface="+mn-ea"/>
              </a:rPr>
              <a:t>（4）EBSCO系列数据库</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9" name="文本框 8"/>
          <p:cNvSpPr txBox="1"/>
          <p:nvPr/>
        </p:nvSpPr>
        <p:spPr>
          <a:xfrm>
            <a:off x="361315" y="1246505"/>
            <a:ext cx="11469370" cy="4616648"/>
          </a:xfrm>
          <a:prstGeom prst="rect">
            <a:avLst/>
          </a:prstGeom>
          <a:noFill/>
        </p:spPr>
        <p:txBody>
          <a:bodyPr wrap="square" rtlCol="0">
            <a:spAutoFit/>
          </a:bodyPr>
          <a:lstStyle/>
          <a:p>
            <a:pPr marL="457200" indent="-457200" algn="just">
              <a:lnSpc>
                <a:spcPct val="15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 美国EBSCO公司提供的全球最大的多学科系列数据库</a:t>
            </a:r>
            <a:endParaRPr lang="zh-CN" altLang="en-US" sz="2800" dirty="0">
              <a:latin typeface="Times New Roman" panose="02020603050405020304" pitchFamily="2" charset="0"/>
              <a:ea typeface="微软雅黑" panose="020B0503020204020204" charset="-122"/>
            </a:endParaRPr>
          </a:p>
          <a:p>
            <a:pPr marL="457200" indent="-457200" algn="just">
              <a:lnSpc>
                <a:spcPct val="15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Academic Search Premier</a:t>
            </a:r>
            <a:r>
              <a:rPr lang="zh-CN" altLang="en-US" sz="2800" dirty="0" smtClean="0">
                <a:latin typeface="Times New Roman" panose="02020603050405020304" pitchFamily="2" charset="0"/>
                <a:ea typeface="微软雅黑" panose="020B0503020204020204" charset="-122"/>
              </a:rPr>
              <a:t>（ASP）</a:t>
            </a:r>
            <a:endParaRPr lang="en-US" altLang="zh-CN" sz="2800" dirty="0" smtClean="0">
              <a:latin typeface="Times New Roman" panose="02020603050405020304" pitchFamily="2" charset="0"/>
              <a:ea typeface="微软雅黑" panose="020B0503020204020204" charset="-122"/>
            </a:endParaRPr>
          </a:p>
          <a:p>
            <a:pPr marL="457200" indent="-457200" algn="just">
              <a:lnSpc>
                <a:spcPct val="150000"/>
              </a:lnSpc>
              <a:buClr>
                <a:srgbClr val="FF0000"/>
              </a:buClr>
              <a:buFont typeface="Wingdings" panose="05000000000000000000" charset="0"/>
              <a:buChar char="Ø"/>
            </a:pPr>
            <a:r>
              <a:rPr lang="zh-CN" altLang="en-US" sz="2800" dirty="0" smtClean="0">
                <a:latin typeface="Times New Roman" panose="02020603050405020304" pitchFamily="2" charset="0"/>
                <a:ea typeface="微软雅黑" panose="020B0503020204020204" charset="-122"/>
              </a:rPr>
              <a:t>Business </a:t>
            </a:r>
            <a:r>
              <a:rPr lang="zh-CN" altLang="en-US" sz="2800" dirty="0">
                <a:latin typeface="Times New Roman" panose="02020603050405020304" pitchFamily="2" charset="0"/>
                <a:ea typeface="微软雅黑" panose="020B0503020204020204" charset="-122"/>
              </a:rPr>
              <a:t>Source Premier</a:t>
            </a:r>
            <a:r>
              <a:rPr lang="zh-CN" altLang="en-US" sz="2800" dirty="0" smtClean="0">
                <a:latin typeface="Times New Roman" panose="02020603050405020304" pitchFamily="2" charset="0"/>
                <a:ea typeface="微软雅黑" panose="020B0503020204020204" charset="-122"/>
              </a:rPr>
              <a:t>（BSP）</a:t>
            </a:r>
            <a:endParaRPr lang="en-US" altLang="zh-CN" sz="2800" dirty="0" smtClean="0">
              <a:latin typeface="Times New Roman" panose="02020603050405020304" pitchFamily="2" charset="0"/>
              <a:ea typeface="微软雅黑" panose="020B0503020204020204" charset="-122"/>
            </a:endParaRPr>
          </a:p>
          <a:p>
            <a:pPr marL="457200" indent="-457200" algn="just">
              <a:lnSpc>
                <a:spcPct val="150000"/>
              </a:lnSpc>
              <a:buClr>
                <a:srgbClr val="FF0000"/>
              </a:buClr>
              <a:buFont typeface="Wingdings" panose="05000000000000000000" charset="0"/>
              <a:buChar char="Ø"/>
            </a:pPr>
            <a:r>
              <a:rPr lang="zh-CN" altLang="en-US" sz="2800" dirty="0" smtClean="0">
                <a:latin typeface="Times New Roman" panose="02020603050405020304" pitchFamily="2" charset="0"/>
                <a:ea typeface="微软雅黑" panose="020B0503020204020204" charset="-122"/>
              </a:rPr>
              <a:t>Education </a:t>
            </a:r>
            <a:r>
              <a:rPr lang="zh-CN" altLang="en-US" sz="2800" dirty="0">
                <a:latin typeface="Times New Roman" panose="02020603050405020304" pitchFamily="2" charset="0"/>
                <a:ea typeface="微软雅黑" panose="020B0503020204020204" charset="-122"/>
              </a:rPr>
              <a:t>Research </a:t>
            </a:r>
            <a:r>
              <a:rPr lang="zh-CN" altLang="en-US" sz="2800" dirty="0" smtClean="0">
                <a:latin typeface="Times New Roman" panose="02020603050405020304" pitchFamily="2" charset="0"/>
                <a:ea typeface="微软雅黑" panose="020B0503020204020204" charset="-122"/>
              </a:rPr>
              <a:t>Complete</a:t>
            </a:r>
            <a:endParaRPr lang="zh-CN" altLang="en-US" sz="2800" dirty="0">
              <a:latin typeface="Times New Roman" panose="02020603050405020304" pitchFamily="2" charset="0"/>
              <a:ea typeface="微软雅黑" panose="020B0503020204020204" charset="-122"/>
            </a:endParaRPr>
          </a:p>
          <a:p>
            <a:pPr marL="457200" indent="-457200" algn="just">
              <a:lnSpc>
                <a:spcPct val="150000"/>
              </a:lnSpc>
              <a:buClr>
                <a:srgbClr val="FF0000"/>
              </a:buClr>
              <a:buFont typeface="Wingdings" panose="05000000000000000000" charset="0"/>
              <a:buChar char="Ø"/>
            </a:pPr>
            <a:r>
              <a:rPr lang="zh-CN" altLang="en-US" sz="2800" dirty="0" smtClean="0">
                <a:latin typeface="Times New Roman" panose="02020603050405020304" pitchFamily="2" charset="0"/>
                <a:ea typeface="微软雅黑" panose="020B0503020204020204" charset="-122"/>
              </a:rPr>
              <a:t>PsycARTICLES</a:t>
            </a:r>
            <a:endParaRPr lang="zh-CN" altLang="en-US" sz="2400" dirty="0">
              <a:latin typeface="Times New Roman" panose="02020603050405020304" pitchFamily="2" charset="0"/>
              <a:ea typeface="微软雅黑" panose="020B0503020204020204" charset="-122"/>
            </a:endParaRPr>
          </a:p>
          <a:p>
            <a:pPr marL="457200" indent="-457200" algn="just">
              <a:lnSpc>
                <a:spcPct val="15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Psychology and Behavioral Sciences </a:t>
            </a:r>
            <a:r>
              <a:rPr lang="zh-CN" altLang="en-US" sz="2800" dirty="0" smtClean="0">
                <a:latin typeface="Times New Roman" panose="02020603050405020304" pitchFamily="2" charset="0"/>
                <a:ea typeface="微软雅黑" panose="020B0503020204020204" charset="-122"/>
              </a:rPr>
              <a:t>Collection</a:t>
            </a:r>
            <a:endParaRPr lang="en-US" altLang="zh-CN" sz="2800" dirty="0">
              <a:latin typeface="Times New Roman" panose="02020603050405020304" pitchFamily="2" charset="0"/>
              <a:ea typeface="微软雅黑" panose="020B0503020204020204" charset="-122"/>
            </a:endParaRPr>
          </a:p>
          <a:p>
            <a:pPr marL="457200" indent="-457200" algn="just">
              <a:lnSpc>
                <a:spcPct val="150000"/>
              </a:lnSpc>
              <a:buClr>
                <a:srgbClr val="FF0000"/>
              </a:buClr>
              <a:buFont typeface="Wingdings" panose="05000000000000000000" charset="0"/>
              <a:buChar char="Ø"/>
            </a:pPr>
            <a:r>
              <a:rPr lang="en-US" altLang="zh-CN" sz="2800" dirty="0" smtClean="0">
                <a:latin typeface="Times New Roman" panose="02020603050405020304" pitchFamily="2" charset="0"/>
                <a:ea typeface="微软雅黑" panose="020B0503020204020204" charset="-122"/>
              </a:rPr>
              <a:t>LISTA</a:t>
            </a:r>
            <a:r>
              <a:rPr lang="zh-CN" altLang="en-US" sz="2800" dirty="0" smtClean="0">
                <a:latin typeface="Times New Roman" panose="02020603050405020304" pitchFamily="2" charset="0"/>
                <a:ea typeface="微软雅黑" panose="020B0503020204020204" charset="-122"/>
              </a:rPr>
              <a:t>、</a:t>
            </a:r>
            <a:r>
              <a:rPr lang="en-US" altLang="zh-CN" sz="2800" dirty="0" err="1" smtClean="0">
                <a:latin typeface="Times New Roman" panose="02020603050405020304" pitchFamily="2" charset="0"/>
                <a:ea typeface="微软雅黑" panose="020B0503020204020204" charset="-122"/>
              </a:rPr>
              <a:t>SPORTDiscus</a:t>
            </a:r>
            <a:r>
              <a:rPr lang="en-US" altLang="zh-CN" sz="2800" dirty="0" smtClean="0">
                <a:latin typeface="Times New Roman" panose="02020603050405020304" pitchFamily="2" charset="0"/>
                <a:ea typeface="微软雅黑" panose="020B0503020204020204" charset="-122"/>
              </a:rPr>
              <a:t>……</a:t>
            </a:r>
            <a:endParaRPr lang="zh-CN" altLang="en-US" sz="2800" dirty="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5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1" end="1"/>
                                            </p:txEl>
                                          </p:spTgt>
                                        </p:tgtEl>
                                        <p:attrNameLst>
                                          <p:attrName>style.visibility</p:attrName>
                                        </p:attrNameLst>
                                      </p:cBhvr>
                                      <p:to>
                                        <p:strVal val="visible"/>
                                      </p:to>
                                    </p:set>
                                    <p:animEffect transition="in" filter="fade">
                                      <p:cBhvr>
                                        <p:cTn id="22" dur="500"/>
                                        <p:tgtEl>
                                          <p:spTgt spid="9">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animEffect transition="in" filter="fade">
                                      <p:cBhvr>
                                        <p:cTn id="27" dur="500"/>
                                        <p:tgtEl>
                                          <p:spTgt spid="9">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xEl>
                                              <p:pRg st="3" end="3"/>
                                            </p:txEl>
                                          </p:spTgt>
                                        </p:tgtEl>
                                        <p:attrNameLst>
                                          <p:attrName>style.visibility</p:attrName>
                                        </p:attrNameLst>
                                      </p:cBhvr>
                                      <p:to>
                                        <p:strVal val="visible"/>
                                      </p:to>
                                    </p:set>
                                    <p:animEffect transition="in" filter="fade">
                                      <p:cBhvr>
                                        <p:cTn id="32" dur="500"/>
                                        <p:tgtEl>
                                          <p:spTgt spid="9">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
                                            <p:txEl>
                                              <p:pRg st="4" end="4"/>
                                            </p:txEl>
                                          </p:spTgt>
                                        </p:tgtEl>
                                        <p:attrNameLst>
                                          <p:attrName>style.visibility</p:attrName>
                                        </p:attrNameLst>
                                      </p:cBhvr>
                                      <p:to>
                                        <p:strVal val="visible"/>
                                      </p:to>
                                    </p:set>
                                    <p:animEffect transition="in" filter="fade">
                                      <p:cBhvr>
                                        <p:cTn id="37" dur="500"/>
                                        <p:tgtEl>
                                          <p:spTgt spid="9">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9">
                                            <p:txEl>
                                              <p:pRg st="5" end="5"/>
                                            </p:txEl>
                                          </p:spTgt>
                                        </p:tgtEl>
                                        <p:attrNameLst>
                                          <p:attrName>style.visibility</p:attrName>
                                        </p:attrNameLst>
                                      </p:cBhvr>
                                      <p:to>
                                        <p:strVal val="visible"/>
                                      </p:to>
                                    </p:set>
                                    <p:animEffect transition="in" filter="fade">
                                      <p:cBhvr>
                                        <p:cTn id="42" dur="500"/>
                                        <p:tgtEl>
                                          <p:spTgt spid="9">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9">
                                            <p:txEl>
                                              <p:pRg st="6" end="6"/>
                                            </p:txEl>
                                          </p:spTgt>
                                        </p:tgtEl>
                                        <p:attrNameLst>
                                          <p:attrName>style.visibility</p:attrName>
                                        </p:attrNameLst>
                                      </p:cBhvr>
                                      <p:to>
                                        <p:strVal val="visible"/>
                                      </p:to>
                                    </p:set>
                                    <p:animEffect transition="in" filter="fade">
                                      <p:cBhvr>
                                        <p:cTn id="47"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5765800" cy="645160"/>
          </a:xfrm>
          <a:prstGeom prst="rect">
            <a:avLst/>
          </a:prstGeom>
          <a:noFill/>
        </p:spPr>
        <p:txBody>
          <a:bodyPr wrap="square" rtlCol="0">
            <a:spAutoFit/>
          </a:bodyPr>
          <a:lstStyle/>
          <a:p>
            <a:pPr algn="l"/>
            <a:r>
              <a:rPr lang="zh-CN" altLang="en-US" sz="3600">
                <a:latin typeface="Times New Roman" panose="02020603050405020304" pitchFamily="2" charset="0"/>
                <a:ea typeface="微软雅黑" panose="020B0503020204020204" charset="-122"/>
                <a:sym typeface="+mn-ea"/>
              </a:rPr>
              <a:t>（5）ProQuest系列数据库</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 name="文本框 1"/>
          <p:cNvSpPr txBox="1"/>
          <p:nvPr/>
        </p:nvSpPr>
        <p:spPr>
          <a:xfrm>
            <a:off x="593090" y="1422400"/>
            <a:ext cx="11005185" cy="4228850"/>
          </a:xfrm>
          <a:prstGeom prst="rect">
            <a:avLst/>
          </a:prstGeom>
          <a:noFill/>
        </p:spPr>
        <p:txBody>
          <a:bodyPr wrap="square" rtlCol="0">
            <a:spAutoFit/>
          </a:bodyPr>
          <a:lstStyle/>
          <a:p>
            <a:pPr marL="457200" indent="-457200" algn="just">
              <a:lnSpc>
                <a:spcPct val="16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ProQuest提供</a:t>
            </a:r>
            <a:r>
              <a:rPr lang="zh-CN" altLang="en-US" sz="2800" dirty="0" smtClean="0">
                <a:latin typeface="Times New Roman" panose="02020603050405020304" pitchFamily="2" charset="0"/>
                <a:ea typeface="微软雅黑" panose="020B0503020204020204" charset="-122"/>
              </a:rPr>
              <a:t>期刊</a:t>
            </a:r>
            <a:r>
              <a:rPr lang="zh-CN" altLang="en-US" sz="2800" dirty="0">
                <a:latin typeface="Times New Roman" panose="02020603050405020304" pitchFamily="2" charset="0"/>
                <a:ea typeface="微软雅黑" panose="020B0503020204020204" charset="-122"/>
              </a:rPr>
              <a:t>论</a:t>
            </a:r>
            <a:r>
              <a:rPr lang="zh-CN" altLang="en-US" sz="2800" dirty="0" smtClean="0">
                <a:latin typeface="Times New Roman" panose="02020603050405020304" pitchFamily="2" charset="0"/>
                <a:ea typeface="微软雅黑" panose="020B0503020204020204" charset="-122"/>
              </a:rPr>
              <a:t>文</a:t>
            </a:r>
            <a:r>
              <a:rPr lang="zh-CN" altLang="en-US" sz="2800" dirty="0">
                <a:latin typeface="Times New Roman" panose="02020603050405020304" pitchFamily="2" charset="0"/>
                <a:ea typeface="微软雅黑" panose="020B0503020204020204" charset="-122"/>
              </a:rPr>
              <a:t>、博硕士学位论文、原始档案、 英美政府文献、古典图书、国际报刊等系列数据库。</a:t>
            </a:r>
            <a:endParaRPr lang="zh-CN" altLang="en-US" sz="2800" dirty="0">
              <a:latin typeface="Times New Roman" panose="02020603050405020304" pitchFamily="2" charset="0"/>
              <a:ea typeface="微软雅黑" panose="020B0503020204020204" charset="-122"/>
            </a:endParaRPr>
          </a:p>
          <a:p>
            <a:pPr marL="457200" indent="-457200" algn="just">
              <a:lnSpc>
                <a:spcPct val="16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ProQuest Research </a:t>
            </a:r>
            <a:r>
              <a:rPr lang="zh-CN" altLang="en-US" sz="2800" dirty="0" smtClean="0">
                <a:latin typeface="Times New Roman" panose="02020603050405020304" pitchFamily="2" charset="0"/>
                <a:ea typeface="微软雅黑" panose="020B0503020204020204" charset="-122"/>
              </a:rPr>
              <a:t>Library收录5000多种期刊的全文，其中4600多种是同行评议期刊，现刊2800多种，1200多种SSCI期刊。</a:t>
            </a:r>
            <a:endParaRPr lang="zh-CN" altLang="en-US" sz="2800" dirty="0">
              <a:latin typeface="Times New Roman" panose="02020603050405020304" pitchFamily="2" charset="0"/>
              <a:ea typeface="微软雅黑" panose="020B0503020204020204" charset="-122"/>
            </a:endParaRPr>
          </a:p>
          <a:p>
            <a:pPr marL="457200" indent="-457200" algn="just">
              <a:lnSpc>
                <a:spcPct val="16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ProQuest博硕士论文全文数据库(ProQuest Dissertations &amp; Theses，PQDT</a:t>
            </a:r>
            <a:r>
              <a:rPr lang="zh-CN" altLang="en-US" sz="2800" dirty="0" smtClean="0">
                <a:latin typeface="Times New Roman" panose="02020603050405020304" pitchFamily="2" charset="0"/>
                <a:ea typeface="微软雅黑" panose="020B0503020204020204" charset="-122"/>
              </a:rPr>
              <a:t>) 。</a:t>
            </a:r>
            <a:endParaRPr lang="zh-CN" altLang="en-US" sz="2800" dirty="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9523730" cy="645160"/>
          </a:xfrm>
          <a:prstGeom prst="rect">
            <a:avLst/>
          </a:prstGeom>
          <a:noFill/>
        </p:spPr>
        <p:txBody>
          <a:bodyPr wrap="square" rtlCol="0">
            <a:spAutoFit/>
          </a:bodyPr>
          <a:lstStyle/>
          <a:p>
            <a:pPr algn="l"/>
            <a:r>
              <a:rPr lang="zh-CN" altLang="en-US" sz="3600">
                <a:latin typeface="Times New Roman" panose="02020603050405020304" pitchFamily="2" charset="0"/>
                <a:ea typeface="微软雅黑" panose="020B0503020204020204" charset="-122"/>
                <a:sym typeface="+mn-ea"/>
              </a:rPr>
              <a:t>（6）Taylor &amp; Francis电子期刊与电子书数据库</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 name="文本框 1"/>
          <p:cNvSpPr txBox="1"/>
          <p:nvPr/>
        </p:nvSpPr>
        <p:spPr>
          <a:xfrm>
            <a:off x="593090" y="1422400"/>
            <a:ext cx="11005185" cy="2547429"/>
          </a:xfrm>
          <a:prstGeom prst="rect">
            <a:avLst/>
          </a:prstGeom>
          <a:noFill/>
        </p:spPr>
        <p:txBody>
          <a:bodyPr wrap="square" rtlCol="0">
            <a:spAutoFit/>
          </a:bodyPr>
          <a:lstStyle/>
          <a:p>
            <a:pPr marL="457200" indent="-457200" algn="just">
              <a:lnSpc>
                <a:spcPct val="200000"/>
              </a:lnSpc>
              <a:buClr>
                <a:srgbClr val="FF0000"/>
              </a:buClr>
              <a:buFont typeface="Wingdings" panose="05000000000000000000" charset="0"/>
              <a:buChar char="Ø"/>
            </a:pPr>
            <a:r>
              <a:rPr lang="en-US" altLang="zh-CN" sz="2800" dirty="0" err="1" smtClean="0">
                <a:latin typeface="Times New Roman" panose="02020603050405020304" pitchFamily="2" charset="0"/>
                <a:ea typeface="微软雅黑" panose="020B0503020204020204" charset="-122"/>
              </a:rPr>
              <a:t>英国英富曼集团公司</a:t>
            </a:r>
            <a:endParaRPr lang="en-US" altLang="zh-CN" sz="2800" dirty="0" smtClean="0">
              <a:latin typeface="Times New Roman" panose="02020603050405020304" pitchFamily="2" charset="0"/>
              <a:ea typeface="微软雅黑" panose="020B0503020204020204" charset="-122"/>
            </a:endParaRPr>
          </a:p>
          <a:p>
            <a:pPr marL="457200" indent="-457200" algn="just">
              <a:lnSpc>
                <a:spcPct val="200000"/>
              </a:lnSpc>
              <a:buClr>
                <a:srgbClr val="FF0000"/>
              </a:buClr>
              <a:buFont typeface="Wingdings" panose="05000000000000000000" charset="0"/>
              <a:buChar char="Ø"/>
            </a:pPr>
            <a:r>
              <a:rPr lang="en-US" altLang="zh-CN" sz="2800" dirty="0" smtClean="0">
                <a:latin typeface="Times New Roman" panose="02020603050405020304" pitchFamily="2" charset="0"/>
                <a:ea typeface="微软雅黑" panose="020B0503020204020204" charset="-122"/>
              </a:rPr>
              <a:t>每年出版</a:t>
            </a:r>
            <a:r>
              <a:rPr lang="en-US" altLang="zh-CN" sz="2800" dirty="0">
                <a:latin typeface="Times New Roman" panose="02020603050405020304" pitchFamily="2" charset="0"/>
                <a:ea typeface="微软雅黑" panose="020B0503020204020204" charset="-122"/>
              </a:rPr>
              <a:t>2600</a:t>
            </a:r>
            <a:r>
              <a:rPr lang="en-US" altLang="zh-CN" sz="2800" dirty="0" smtClean="0">
                <a:latin typeface="Times New Roman" panose="02020603050405020304" pitchFamily="2" charset="0"/>
                <a:ea typeface="微软雅黑" panose="020B0503020204020204" charset="-122"/>
              </a:rPr>
              <a:t>多种期刊、5000多种新书</a:t>
            </a:r>
            <a:endParaRPr lang="en-US" altLang="zh-CN" sz="2800" dirty="0" smtClean="0">
              <a:latin typeface="Times New Roman" panose="02020603050405020304" pitchFamily="2" charset="0"/>
              <a:ea typeface="微软雅黑" panose="020B0503020204020204" charset="-122"/>
            </a:endParaRPr>
          </a:p>
          <a:p>
            <a:pPr marL="457200" indent="-457200" algn="just">
              <a:lnSpc>
                <a:spcPct val="20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涵盖</a:t>
            </a:r>
            <a:r>
              <a:rPr lang="en-US" altLang="zh-CN" sz="2800" dirty="0" smtClean="0">
                <a:latin typeface="Times New Roman" panose="02020603050405020304" pitchFamily="2" charset="0"/>
                <a:ea typeface="微软雅黑" panose="020B0503020204020204" charset="-122"/>
              </a:rPr>
              <a:t>30个专业领域</a:t>
            </a:r>
            <a:endParaRPr lang="en-US" altLang="zh-CN" sz="2800" dirty="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fade">
                                      <p:cBhvr>
                                        <p:cTn id="17" dur="5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fade">
                                      <p:cBhvr>
                                        <p:cTn id="22" dur="5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fade">
                                      <p:cBhvr>
                                        <p:cTn id="2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9535795" cy="645160"/>
          </a:xfrm>
          <a:prstGeom prst="rect">
            <a:avLst/>
          </a:prstGeom>
          <a:noFill/>
        </p:spPr>
        <p:txBody>
          <a:bodyPr wrap="square" rtlCol="0">
            <a:spAutoFit/>
          </a:bodyPr>
          <a:lstStyle/>
          <a:p>
            <a:pPr algn="l"/>
            <a:r>
              <a:rPr lang="zh-CN" altLang="en-US" sz="3600">
                <a:latin typeface="Times New Roman" panose="02020603050405020304" pitchFamily="2" charset="0"/>
                <a:ea typeface="微软雅黑" panose="020B0503020204020204" charset="-122"/>
                <a:sym typeface="+mn-ea"/>
              </a:rPr>
              <a:t>（7）SAGE期刊全文数据库及研究方法数据库</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 name="文本框 1"/>
          <p:cNvSpPr txBox="1"/>
          <p:nvPr/>
        </p:nvSpPr>
        <p:spPr>
          <a:xfrm>
            <a:off x="593090" y="1266190"/>
            <a:ext cx="11005185" cy="2547429"/>
          </a:xfrm>
          <a:prstGeom prst="rect">
            <a:avLst/>
          </a:prstGeom>
          <a:noFill/>
        </p:spPr>
        <p:txBody>
          <a:bodyPr wrap="square" rtlCol="0">
            <a:spAutoFit/>
          </a:bodyPr>
          <a:lstStyle/>
          <a:p>
            <a:pPr marL="457200" indent="-457200" algn="just">
              <a:lnSpc>
                <a:spcPct val="20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SAGE公司提供学术期刊、百科全书、图书、案例等学术</a:t>
            </a:r>
            <a:r>
              <a:rPr lang="zh-CN" altLang="en-US" sz="2800" dirty="0" smtClean="0">
                <a:latin typeface="Times New Roman" panose="02020603050405020304" pitchFamily="2" charset="0"/>
                <a:ea typeface="微软雅黑" panose="020B0503020204020204" charset="-122"/>
              </a:rPr>
              <a:t>资源</a:t>
            </a:r>
            <a:endParaRPr lang="zh-CN" altLang="en-US" sz="2800" dirty="0">
              <a:latin typeface="Times New Roman" panose="02020603050405020304" pitchFamily="2" charset="0"/>
              <a:ea typeface="微软雅黑" panose="020B0503020204020204" charset="-122"/>
            </a:endParaRPr>
          </a:p>
          <a:p>
            <a:pPr marL="457200" indent="-457200" algn="just">
              <a:lnSpc>
                <a:spcPct val="20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SAGE期刊全文</a:t>
            </a:r>
            <a:r>
              <a:rPr lang="zh-CN" altLang="en-US" sz="2800" dirty="0" smtClean="0">
                <a:latin typeface="Times New Roman" panose="02020603050405020304" pitchFamily="2" charset="0"/>
                <a:ea typeface="微软雅黑" panose="020B0503020204020204" charset="-122"/>
              </a:rPr>
              <a:t>数据库</a:t>
            </a:r>
            <a:endParaRPr lang="en-US" altLang="zh-CN" sz="2800" dirty="0" smtClean="0">
              <a:latin typeface="Times New Roman" panose="02020603050405020304" pitchFamily="2" charset="0"/>
              <a:ea typeface="微软雅黑" panose="020B0503020204020204" charset="-122"/>
            </a:endParaRPr>
          </a:p>
          <a:p>
            <a:pPr marL="457200" indent="-457200" algn="just">
              <a:lnSpc>
                <a:spcPct val="200000"/>
              </a:lnSpc>
              <a:buClr>
                <a:srgbClr val="FF0000"/>
              </a:buClr>
              <a:buFont typeface="Wingdings" panose="05000000000000000000" charset="0"/>
              <a:buChar char="Ø"/>
            </a:pPr>
            <a:r>
              <a:rPr lang="zh-CN" altLang="en-US" sz="2800" dirty="0" smtClean="0">
                <a:latin typeface="Times New Roman" panose="02020603050405020304" pitchFamily="2" charset="0"/>
                <a:ea typeface="微软雅黑" panose="020B0503020204020204" charset="-122"/>
              </a:rPr>
              <a:t>Sage</a:t>
            </a:r>
            <a:r>
              <a:rPr lang="zh-CN" altLang="en-US" sz="2800" dirty="0">
                <a:latin typeface="Times New Roman" panose="02020603050405020304" pitchFamily="2" charset="0"/>
                <a:ea typeface="微软雅黑" panose="020B0503020204020204" charset="-122"/>
              </a:rPr>
              <a:t>研究方法</a:t>
            </a:r>
            <a:r>
              <a:rPr lang="zh-CN" altLang="en-US" sz="2800" dirty="0" smtClean="0">
                <a:latin typeface="Times New Roman" panose="02020603050405020304" pitchFamily="2" charset="0"/>
                <a:ea typeface="微软雅黑" panose="020B0503020204020204" charset="-122"/>
              </a:rPr>
              <a:t>数据库</a:t>
            </a:r>
            <a:endParaRPr lang="zh-CN" altLang="en-US" sz="2800" dirty="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fade">
                                      <p:cBhvr>
                                        <p:cTn id="17" dur="5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7709535" cy="645160"/>
          </a:xfrm>
          <a:prstGeom prst="rect">
            <a:avLst/>
          </a:prstGeom>
          <a:noFill/>
        </p:spPr>
        <p:txBody>
          <a:bodyPr wrap="square" rtlCol="0">
            <a:spAutoFit/>
          </a:bodyPr>
          <a:lstStyle/>
          <a:p>
            <a:pPr algn="l"/>
            <a:r>
              <a:rPr lang="zh-CN" altLang="en-US" sz="3600">
                <a:latin typeface="Times New Roman" panose="02020603050405020304" pitchFamily="2" charset="0"/>
                <a:ea typeface="微软雅黑" panose="020B0503020204020204" charset="-122"/>
                <a:sym typeface="+mn-ea"/>
              </a:rPr>
              <a:t>（8）JSTOR西文过刊及电子书数据库</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 name="文本框 1"/>
          <p:cNvSpPr txBox="1"/>
          <p:nvPr/>
        </p:nvSpPr>
        <p:spPr>
          <a:xfrm>
            <a:off x="593090" y="1275715"/>
            <a:ext cx="11005185" cy="3970318"/>
          </a:xfrm>
          <a:prstGeom prst="rect">
            <a:avLst/>
          </a:prstGeom>
          <a:noFill/>
        </p:spPr>
        <p:txBody>
          <a:bodyPr wrap="square" rtlCol="0">
            <a:spAutoFit/>
          </a:bodyPr>
          <a:lstStyle/>
          <a:p>
            <a:pPr marL="457200" indent="-457200" algn="just">
              <a:lnSpc>
                <a:spcPct val="18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JSTOR即Journal Storage</a:t>
            </a:r>
            <a:r>
              <a:rPr lang="zh-CN" altLang="en-US" sz="2800" dirty="0" smtClean="0">
                <a:latin typeface="Times New Roman" panose="02020603050405020304" pitchFamily="2" charset="0"/>
                <a:ea typeface="微软雅黑" panose="020B0503020204020204" charset="-122"/>
              </a:rPr>
              <a:t>，非</a:t>
            </a:r>
            <a:r>
              <a:rPr lang="zh-CN" altLang="en-US" sz="2800" dirty="0">
                <a:latin typeface="Times New Roman" panose="02020603050405020304" pitchFamily="2" charset="0"/>
                <a:ea typeface="微软雅黑" panose="020B0503020204020204" charset="-122"/>
              </a:rPr>
              <a:t>盈利组织ITHAKA建设的一个</a:t>
            </a:r>
            <a:r>
              <a:rPr lang="zh-CN" altLang="en-US" sz="2800" dirty="0" smtClean="0">
                <a:latin typeface="Times New Roman" panose="02020603050405020304" pitchFamily="2" charset="0"/>
                <a:ea typeface="微软雅黑" panose="020B0503020204020204" charset="-122"/>
              </a:rPr>
              <a:t>数据库。</a:t>
            </a:r>
            <a:endParaRPr lang="en-US" altLang="zh-CN" sz="2800" dirty="0" smtClean="0">
              <a:latin typeface="Times New Roman" panose="02020603050405020304" pitchFamily="2" charset="0"/>
              <a:ea typeface="微软雅黑" panose="020B0503020204020204" charset="-122"/>
            </a:endParaRPr>
          </a:p>
          <a:p>
            <a:pPr marL="457200" indent="-457200" algn="just">
              <a:lnSpc>
                <a:spcPct val="180000"/>
              </a:lnSpc>
              <a:buClr>
                <a:srgbClr val="FF0000"/>
              </a:buClr>
              <a:buFont typeface="Wingdings" panose="05000000000000000000" charset="0"/>
              <a:buChar char="Ø"/>
            </a:pPr>
            <a:r>
              <a:rPr lang="zh-CN" altLang="en-US" sz="2800" dirty="0" smtClean="0">
                <a:latin typeface="Times New Roman" panose="02020603050405020304" pitchFamily="2" charset="0"/>
                <a:ea typeface="微软雅黑" panose="020B0503020204020204" charset="-122"/>
              </a:rPr>
              <a:t>精心</a:t>
            </a:r>
            <a:r>
              <a:rPr lang="zh-CN" altLang="en-US" sz="2800" dirty="0">
                <a:latin typeface="Times New Roman" panose="02020603050405020304" pitchFamily="2" charset="0"/>
                <a:ea typeface="微软雅黑" panose="020B0503020204020204" charset="-122"/>
              </a:rPr>
              <a:t>挑选57个国家1200家出版机构出版</a:t>
            </a:r>
            <a:r>
              <a:rPr lang="zh-CN" altLang="en-US" sz="2800" dirty="0" smtClean="0">
                <a:latin typeface="Times New Roman" panose="02020603050405020304" pitchFamily="2" charset="0"/>
                <a:ea typeface="微软雅黑" panose="020B0503020204020204" charset="-122"/>
              </a:rPr>
              <a:t>的2600</a:t>
            </a:r>
            <a:r>
              <a:rPr lang="zh-CN" altLang="en-US" sz="2800" dirty="0">
                <a:latin typeface="Times New Roman" panose="02020603050405020304" pitchFamily="2" charset="0"/>
                <a:ea typeface="微软雅黑" panose="020B0503020204020204" charset="-122"/>
              </a:rPr>
              <a:t>种学术期刊，收集从创刊号到最近三五年前的期刊。</a:t>
            </a:r>
            <a:endParaRPr lang="zh-CN" altLang="en-US" sz="2800" dirty="0">
              <a:latin typeface="Times New Roman" panose="02020603050405020304" pitchFamily="2" charset="0"/>
              <a:ea typeface="微软雅黑" panose="020B0503020204020204" charset="-122"/>
            </a:endParaRPr>
          </a:p>
          <a:p>
            <a:pPr marL="457200" indent="-457200" algn="just">
              <a:lnSpc>
                <a:spcPct val="18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该库还提供75000本知名出版机构出版的电子书，以及数以百万计的原始</a:t>
            </a:r>
            <a:r>
              <a:rPr lang="zh-CN" altLang="en-US" sz="2800" dirty="0" smtClean="0">
                <a:latin typeface="Times New Roman" panose="02020603050405020304" pitchFamily="2" charset="0"/>
                <a:ea typeface="微软雅黑" panose="020B0503020204020204" charset="-122"/>
              </a:rPr>
              <a:t>文献。</a:t>
            </a:r>
            <a:endParaRPr lang="zh-CN" altLang="en-US" sz="2800" dirty="0">
              <a:latin typeface="Times New Roman" panose="02020603050405020304" pitchFamily="2" charset="0"/>
              <a:ea typeface="微软雅黑" panose="020B0503020204020204"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fade">
                                      <p:cBhvr>
                                        <p:cTn id="17" dur="5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fade">
                                      <p:cBhvr>
                                        <p:cTn id="22" dur="5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fade">
                                      <p:cBhvr>
                                        <p:cTn id="2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5325745" cy="645160"/>
          </a:xfrm>
          <a:prstGeom prst="rect">
            <a:avLst/>
          </a:prstGeom>
          <a:noFill/>
        </p:spPr>
        <p:txBody>
          <a:bodyPr wrap="square" rtlCol="0">
            <a:spAutoFit/>
          </a:bodyPr>
          <a:lstStyle/>
          <a:p>
            <a:pPr algn="l"/>
            <a:r>
              <a:rPr sz="3600">
                <a:latin typeface="Times New Roman" panose="02020603050405020304" pitchFamily="2" charset="0"/>
                <a:ea typeface="微软雅黑" panose="020B0503020204020204" charset="-122"/>
                <a:sym typeface="+mn-ea"/>
              </a:rPr>
              <a:t>（1）中国知网（CNKI）</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9" name="文本框 8"/>
          <p:cNvSpPr txBox="1"/>
          <p:nvPr/>
        </p:nvSpPr>
        <p:spPr>
          <a:xfrm>
            <a:off x="459105" y="1402715"/>
            <a:ext cx="11273790" cy="5014595"/>
          </a:xfrm>
          <a:prstGeom prst="rect">
            <a:avLst/>
          </a:prstGeom>
          <a:noFill/>
        </p:spPr>
        <p:txBody>
          <a:bodyPr wrap="square" rtlCol="0">
            <a:spAutoFit/>
          </a:bodyPr>
          <a:lstStyle/>
          <a:p>
            <a:pPr marL="457200" indent="-457200" algn="just">
              <a:lnSpc>
                <a:spcPct val="160000"/>
              </a:lnSpc>
              <a:buClr>
                <a:srgbClr val="FF0000"/>
              </a:buClr>
              <a:buFont typeface="Wingdings" panose="05000000000000000000" charset="0"/>
              <a:buChar char="Ø"/>
            </a:pPr>
            <a:r>
              <a:rPr lang="zh-CN" altLang="en-US" sz="3200" dirty="0">
                <a:latin typeface="Times New Roman" panose="02020603050405020304" pitchFamily="2" charset="0"/>
                <a:ea typeface="微软雅黑" panose="020B0503020204020204" charset="-122"/>
              </a:rPr>
              <a:t> </a:t>
            </a:r>
            <a:r>
              <a:rPr lang="zh-CN" altLang="en-US" sz="2800" dirty="0">
                <a:latin typeface="Times New Roman" panose="02020603050405020304" pitchFamily="2" charset="0"/>
                <a:ea typeface="微软雅黑" panose="020B0503020204020204" charset="-122"/>
              </a:rPr>
              <a:t>中国知识基础设施工程（National Knowledge Infrastructure，CNKI）</a:t>
            </a:r>
            <a:endParaRPr lang="zh-CN" altLang="en-US" sz="2800" dirty="0">
              <a:latin typeface="Times New Roman" panose="02020603050405020304" pitchFamily="2" charset="0"/>
              <a:ea typeface="微软雅黑" panose="020B0503020204020204" charset="-122"/>
            </a:endParaRPr>
          </a:p>
          <a:p>
            <a:pPr marL="457200" indent="-457200" algn="just">
              <a:lnSpc>
                <a:spcPct val="160000"/>
              </a:lnSpc>
              <a:buClr>
                <a:srgbClr val="FF0000"/>
              </a:buClr>
              <a:buFont typeface="Wingdings" panose="05000000000000000000" charset="0"/>
              <a:buChar char="Ø"/>
            </a:pPr>
            <a:r>
              <a:rPr sz="2800" dirty="0">
                <a:latin typeface="Times New Roman" panose="02020603050405020304" pitchFamily="2" charset="0"/>
                <a:ea typeface="微软雅黑" panose="020B0503020204020204" charset="-122"/>
              </a:rPr>
              <a:t>10个专辑</a:t>
            </a:r>
            <a:endParaRPr sz="2800" dirty="0">
              <a:latin typeface="Times New Roman" panose="02020603050405020304" pitchFamily="2" charset="0"/>
              <a:ea typeface="微软雅黑" panose="020B0503020204020204" charset="-122"/>
            </a:endParaRPr>
          </a:p>
          <a:p>
            <a:pPr marL="457200" indent="-457200" algn="just">
              <a:lnSpc>
                <a:spcPct val="160000"/>
              </a:lnSpc>
              <a:buClr>
                <a:srgbClr val="FF0000"/>
              </a:buClr>
              <a:buFont typeface="Wingdings" panose="05000000000000000000" charset="0"/>
              <a:buChar char="ü"/>
            </a:pPr>
            <a:r>
              <a:rPr sz="2800" dirty="0" err="1">
                <a:latin typeface="Times New Roman" panose="02020603050405020304" pitchFamily="2" charset="0"/>
                <a:ea typeface="微软雅黑" panose="020B0503020204020204" charset="-122"/>
              </a:rPr>
              <a:t>基础科学、工程科技Ⅰ、工程科技Ⅱ、农业科技、医药卫生科技、哲学与人文科学、社会科学Ⅰ、社会科学Ⅱ、信息科技、经济与管理科学</a:t>
            </a:r>
            <a:endParaRPr sz="2800" dirty="0">
              <a:latin typeface="Times New Roman" panose="02020603050405020304" pitchFamily="2" charset="0"/>
              <a:ea typeface="微软雅黑" panose="020B0503020204020204" charset="-122"/>
            </a:endParaRPr>
          </a:p>
          <a:p>
            <a:pPr marL="457200" indent="-457200" algn="just">
              <a:lnSpc>
                <a:spcPct val="160000"/>
              </a:lnSpc>
              <a:buClr>
                <a:srgbClr val="FF0000"/>
              </a:buClr>
              <a:buFont typeface="Wingdings" panose="05000000000000000000" charset="0"/>
              <a:buChar char="Ø"/>
            </a:pPr>
            <a:r>
              <a:rPr sz="2800" dirty="0" err="1">
                <a:latin typeface="Times New Roman" panose="02020603050405020304" pitchFamily="2" charset="0"/>
                <a:ea typeface="微软雅黑" panose="020B0503020204020204" charset="-122"/>
              </a:rPr>
              <a:t>文献类型</a:t>
            </a:r>
            <a:r>
              <a:rPr lang="zh-CN" sz="2800" dirty="0">
                <a:latin typeface="Times New Roman" panose="02020603050405020304" pitchFamily="2" charset="0"/>
                <a:ea typeface="微软雅黑" panose="020B0503020204020204" charset="-122"/>
              </a:rPr>
              <a:t>：</a:t>
            </a:r>
            <a:r>
              <a:rPr sz="2800" dirty="0" err="1">
                <a:latin typeface="Times New Roman" panose="02020603050405020304" pitchFamily="2" charset="0"/>
                <a:ea typeface="微软雅黑" panose="020B0503020204020204" charset="-122"/>
              </a:rPr>
              <a:t>期刊、博硕士学位论文、报纸、年鉴、国际国内会议论文及会议视频、工具书、专利、标准</a:t>
            </a:r>
            <a:endParaRPr sz="2800" dirty="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5053965" cy="645160"/>
          </a:xfrm>
          <a:prstGeom prst="rect">
            <a:avLst/>
          </a:prstGeom>
          <a:noFill/>
        </p:spPr>
        <p:txBody>
          <a:bodyPr wrap="square" rtlCol="0">
            <a:spAutoFit/>
          </a:bodyPr>
          <a:lstStyle/>
          <a:p>
            <a:pPr algn="l"/>
            <a:r>
              <a:rPr sz="3600">
                <a:latin typeface="Times New Roman" panose="02020603050405020304" pitchFamily="2" charset="0"/>
                <a:ea typeface="微软雅黑" panose="020B0503020204020204" charset="-122"/>
                <a:sym typeface="+mn-ea"/>
              </a:rPr>
              <a:t>（</a:t>
            </a:r>
            <a:r>
              <a:rPr lang="en-US" sz="3600">
                <a:latin typeface="Times New Roman" panose="02020603050405020304" pitchFamily="2" charset="0"/>
                <a:ea typeface="微软雅黑" panose="020B0503020204020204" charset="-122"/>
                <a:sym typeface="+mn-ea"/>
              </a:rPr>
              <a:t>9</a:t>
            </a:r>
            <a:r>
              <a:rPr sz="3600">
                <a:latin typeface="Times New Roman" panose="02020603050405020304" pitchFamily="2" charset="0"/>
                <a:ea typeface="微软雅黑" panose="020B0503020204020204" charset="-122"/>
                <a:sym typeface="+mn-ea"/>
              </a:rPr>
              <a:t>）Gale系列数据库</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9" name="文本框 8"/>
          <p:cNvSpPr txBox="1"/>
          <p:nvPr/>
        </p:nvSpPr>
        <p:spPr>
          <a:xfrm>
            <a:off x="488950" y="1337945"/>
            <a:ext cx="11214735" cy="5000625"/>
          </a:xfrm>
          <a:prstGeom prst="rect">
            <a:avLst/>
          </a:prstGeom>
          <a:noFill/>
        </p:spPr>
        <p:txBody>
          <a:bodyPr wrap="square" rtlCol="0">
            <a:spAutoFit/>
          </a:bodyPr>
          <a:lstStyle/>
          <a:p>
            <a:pPr marL="457200" indent="-457200" algn="just">
              <a:lnSpc>
                <a:spcPct val="19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 Gale是圣智学习出版公司(CENGAGE Learning)的组成部分</a:t>
            </a:r>
            <a:endParaRPr lang="zh-CN" altLang="en-US" sz="2800" dirty="0">
              <a:latin typeface="Times New Roman" panose="02020603050405020304" pitchFamily="2" charset="0"/>
              <a:ea typeface="微软雅黑" panose="020B0503020204020204" charset="-122"/>
            </a:endParaRPr>
          </a:p>
          <a:p>
            <a:pPr marL="457200" indent="-457200" algn="just">
              <a:lnSpc>
                <a:spcPct val="19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系列数据库收录从15 世纪至今各重要历史时期的文献资料，包括世界各国或地区研究文献。</a:t>
            </a:r>
            <a:endParaRPr lang="zh-CN" altLang="en-US" sz="2800" dirty="0">
              <a:latin typeface="Times New Roman" panose="02020603050405020304" pitchFamily="2" charset="0"/>
              <a:ea typeface="微软雅黑" panose="020B0503020204020204" charset="-122"/>
            </a:endParaRPr>
          </a:p>
          <a:p>
            <a:pPr marL="457200" indent="-457200" algn="just">
              <a:lnSpc>
                <a:spcPct val="19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文献类型：原始档案、图书、报纸、期刊、地图、图片、照片等</a:t>
            </a:r>
            <a:endParaRPr lang="zh-CN" altLang="en-US" sz="2800" dirty="0">
              <a:latin typeface="Times New Roman" panose="02020603050405020304" pitchFamily="2" charset="0"/>
              <a:ea typeface="微软雅黑" panose="020B0503020204020204" charset="-122"/>
            </a:endParaRPr>
          </a:p>
          <a:p>
            <a:pPr marL="457200" indent="-457200" algn="just">
              <a:lnSpc>
                <a:spcPct val="19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覆盖的学科：经济、历史、社会、国际关系、文学、地理、政治、法律等。</a:t>
            </a:r>
            <a:endParaRPr lang="zh-CN" altLang="en-US" sz="2800" dirty="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5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1" end="1"/>
                                            </p:txEl>
                                          </p:spTgt>
                                        </p:tgtEl>
                                        <p:attrNameLst>
                                          <p:attrName>style.visibility</p:attrName>
                                        </p:attrNameLst>
                                      </p:cBhvr>
                                      <p:to>
                                        <p:strVal val="visible"/>
                                      </p:to>
                                    </p:set>
                                    <p:animEffect transition="in" filter="fade">
                                      <p:cBhvr>
                                        <p:cTn id="22" dur="500"/>
                                        <p:tgtEl>
                                          <p:spTgt spid="9">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animEffect transition="in" filter="fade">
                                      <p:cBhvr>
                                        <p:cTn id="27" dur="500"/>
                                        <p:tgtEl>
                                          <p:spTgt spid="9">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
                                            <p:txEl>
                                              <p:pRg st="3" end="3"/>
                                            </p:txEl>
                                          </p:spTgt>
                                        </p:tgtEl>
                                        <p:attrNameLst>
                                          <p:attrName>style.visibility</p:attrName>
                                        </p:attrNameLst>
                                      </p:cBhvr>
                                      <p:to>
                                        <p:strVal val="visible"/>
                                      </p:to>
                                    </p:set>
                                    <p:animEffect transition="in" filter="fade">
                                      <p:cBhvr>
                                        <p:cTn id="3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5053965" cy="645160"/>
          </a:xfrm>
          <a:prstGeom prst="rect">
            <a:avLst/>
          </a:prstGeom>
          <a:noFill/>
        </p:spPr>
        <p:txBody>
          <a:bodyPr wrap="square" rtlCol="0">
            <a:spAutoFit/>
          </a:bodyPr>
          <a:lstStyle/>
          <a:p>
            <a:pPr algn="l"/>
            <a:r>
              <a:rPr sz="3600">
                <a:latin typeface="Times New Roman" panose="02020603050405020304" pitchFamily="2" charset="0"/>
                <a:ea typeface="微软雅黑" panose="020B0503020204020204" charset="-122"/>
                <a:sym typeface="+mn-ea"/>
              </a:rPr>
              <a:t>（</a:t>
            </a:r>
            <a:r>
              <a:rPr lang="en-US" sz="3600">
                <a:latin typeface="Times New Roman" panose="02020603050405020304" pitchFamily="2" charset="0"/>
                <a:ea typeface="微软雅黑" panose="020B0503020204020204" charset="-122"/>
                <a:sym typeface="+mn-ea"/>
              </a:rPr>
              <a:t>10</a:t>
            </a:r>
            <a:r>
              <a:rPr sz="3600">
                <a:latin typeface="Times New Roman" panose="02020603050405020304" pitchFamily="2" charset="0"/>
                <a:ea typeface="微软雅黑" panose="020B0503020204020204" charset="-122"/>
                <a:sym typeface="+mn-ea"/>
              </a:rPr>
              <a:t>）Science Online</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9" name="文本框 8"/>
          <p:cNvSpPr txBox="1"/>
          <p:nvPr/>
        </p:nvSpPr>
        <p:spPr>
          <a:xfrm>
            <a:off x="524510" y="1356995"/>
            <a:ext cx="10980420" cy="3754874"/>
          </a:xfrm>
          <a:prstGeom prst="rect">
            <a:avLst/>
          </a:prstGeom>
          <a:noFill/>
        </p:spPr>
        <p:txBody>
          <a:bodyPr wrap="square" rtlCol="0">
            <a:spAutoFit/>
          </a:bodyPr>
          <a:lstStyle/>
          <a:p>
            <a:pPr marL="457200" indent="-457200" algn="just">
              <a:lnSpc>
                <a:spcPct val="170000"/>
              </a:lnSpc>
              <a:buClr>
                <a:srgbClr val="FF0000"/>
              </a:buClr>
              <a:buFont typeface="Wingdings" panose="05000000000000000000" charset="0"/>
              <a:buChar char="Ø"/>
            </a:pPr>
            <a:r>
              <a:rPr lang="zh-CN" altLang="en-US" sz="2800" dirty="0" smtClean="0">
                <a:latin typeface="Times New Roman" panose="02020603050405020304" pitchFamily="2" charset="0"/>
                <a:ea typeface="微软雅黑" panose="020B0503020204020204" charset="-122"/>
                <a:sym typeface="+mn-ea"/>
              </a:rPr>
              <a:t>美国科学促进会</a:t>
            </a:r>
            <a:r>
              <a:rPr lang="zh-CN" altLang="en-US" sz="2800" dirty="0">
                <a:latin typeface="Times New Roman" panose="02020603050405020304" pitchFamily="2" charset="0"/>
                <a:ea typeface="微软雅黑" panose="020B0503020204020204" charset="-122"/>
                <a:sym typeface="+mn-ea"/>
              </a:rPr>
              <a:t>出版的网络数据库，整合了美国科学促进会出版的系列</a:t>
            </a:r>
            <a:r>
              <a:rPr lang="zh-CN" altLang="en-US" sz="2800" dirty="0" smtClean="0">
                <a:latin typeface="Times New Roman" panose="02020603050405020304" pitchFamily="2" charset="0"/>
                <a:ea typeface="微软雅黑" panose="020B0503020204020204" charset="-122"/>
                <a:sym typeface="+mn-ea"/>
              </a:rPr>
              <a:t>期刊。</a:t>
            </a:r>
            <a:endParaRPr lang="zh-CN" altLang="en-US" sz="2800" dirty="0">
              <a:latin typeface="Times New Roman" panose="02020603050405020304" pitchFamily="2" charset="0"/>
              <a:ea typeface="微软雅黑" panose="020B0503020204020204" charset="-122"/>
              <a:sym typeface="+mn-ea"/>
            </a:endParaRPr>
          </a:p>
          <a:p>
            <a:pPr marL="457200" indent="-457200" algn="just">
              <a:lnSpc>
                <a:spcPct val="170000"/>
              </a:lnSpc>
              <a:buClr>
                <a:srgbClr val="FF0000"/>
              </a:buClr>
              <a:buFont typeface="Wingdings" panose="05000000000000000000" charset="0"/>
              <a:buChar char="Ø"/>
            </a:pPr>
            <a:r>
              <a:rPr lang="zh-CN" altLang="en-US" sz="2800" dirty="0" smtClean="0">
                <a:latin typeface="Times New Roman" panose="02020603050405020304" pitchFamily="2" charset="0"/>
                <a:ea typeface="微软雅黑" panose="020B0503020204020204" charset="-122"/>
                <a:sym typeface="+mn-ea"/>
              </a:rPr>
              <a:t>其中，Science</a:t>
            </a:r>
            <a:r>
              <a:rPr lang="zh-CN" altLang="en-US" sz="2800" dirty="0">
                <a:latin typeface="Times New Roman" panose="02020603050405020304" pitchFamily="2" charset="0"/>
                <a:ea typeface="微软雅黑" panose="020B0503020204020204" charset="-122"/>
                <a:sym typeface="+mn-ea"/>
              </a:rPr>
              <a:t>是由Thomas Edison于1880年创办的综合性科学周刊，1900年起成为美国科学促进会的官方刊物，这是世界上发行量最大的同行评议综合科学刊物和科学家们公认的世界一流科技学术期刊。</a:t>
            </a:r>
            <a:endParaRPr lang="zh-CN" altLang="en-US" sz="2800" dirty="0">
              <a:latin typeface="Times New Roman" panose="02020603050405020304" pitchFamily="2" charset="0"/>
              <a:ea typeface="微软雅黑" panose="020B0503020204020204"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5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1" end="1"/>
                                            </p:txEl>
                                          </p:spTgt>
                                        </p:tgtEl>
                                        <p:attrNameLst>
                                          <p:attrName>style.visibility</p:attrName>
                                        </p:attrNameLst>
                                      </p:cBhvr>
                                      <p:to>
                                        <p:strVal val="visible"/>
                                      </p:to>
                                    </p:set>
                                    <p:animEffect transition="in" filter="fade">
                                      <p:cBhvr>
                                        <p:cTn id="2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5668645" cy="645160"/>
          </a:xfrm>
          <a:prstGeom prst="rect">
            <a:avLst/>
          </a:prstGeom>
          <a:noFill/>
        </p:spPr>
        <p:txBody>
          <a:bodyPr wrap="square" rtlCol="0">
            <a:spAutoFit/>
          </a:bodyPr>
          <a:lstStyle/>
          <a:p>
            <a:pPr algn="l"/>
            <a:r>
              <a:rPr lang="zh-CN" altLang="en-US" sz="3600">
                <a:latin typeface="Times New Roman" panose="02020603050405020304" pitchFamily="2" charset="0"/>
                <a:ea typeface="微软雅黑" panose="020B0503020204020204" charset="-122"/>
                <a:sym typeface="+mn-ea"/>
              </a:rPr>
              <a:t> （</a:t>
            </a:r>
            <a:r>
              <a:rPr lang="en-US" altLang="zh-CN" sz="3600">
                <a:latin typeface="Times New Roman" panose="02020603050405020304" pitchFamily="2" charset="0"/>
                <a:ea typeface="微软雅黑" panose="020B0503020204020204" charset="-122"/>
                <a:sym typeface="+mn-ea"/>
              </a:rPr>
              <a:t>11</a:t>
            </a:r>
            <a:r>
              <a:rPr lang="zh-CN" altLang="en-US" sz="3600">
                <a:latin typeface="Times New Roman" panose="02020603050405020304" pitchFamily="2" charset="0"/>
                <a:ea typeface="微软雅黑" panose="020B0503020204020204" charset="-122"/>
                <a:sym typeface="+mn-ea"/>
              </a:rPr>
              <a:t>）Nature期刊数据库</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9" name="文本框 8"/>
          <p:cNvSpPr txBox="1"/>
          <p:nvPr/>
        </p:nvSpPr>
        <p:spPr>
          <a:xfrm>
            <a:off x="639445" y="1318260"/>
            <a:ext cx="10913110" cy="4270977"/>
          </a:xfrm>
          <a:prstGeom prst="rect">
            <a:avLst/>
          </a:prstGeom>
          <a:noFill/>
        </p:spPr>
        <p:txBody>
          <a:bodyPr wrap="square" rtlCol="0">
            <a:spAutoFit/>
          </a:bodyPr>
          <a:lstStyle/>
          <a:p>
            <a:pPr marL="457200" indent="-457200" algn="just">
              <a:lnSpc>
                <a:spcPct val="20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 自然出版集团（Nature Publishing Group, NPG）的系列期刊</a:t>
            </a:r>
            <a:r>
              <a:rPr lang="zh-CN" altLang="en-US" sz="2800" dirty="0" smtClean="0">
                <a:latin typeface="Times New Roman" panose="02020603050405020304" pitchFamily="2" charset="0"/>
                <a:ea typeface="微软雅黑" panose="020B0503020204020204" charset="-122"/>
              </a:rPr>
              <a:t>数据库</a:t>
            </a:r>
            <a:endParaRPr lang="en-US" altLang="zh-CN" sz="2800" dirty="0" smtClean="0">
              <a:latin typeface="Times New Roman" panose="02020603050405020304" pitchFamily="2" charset="0"/>
              <a:ea typeface="微软雅黑" panose="020B0503020204020204" charset="-122"/>
            </a:endParaRPr>
          </a:p>
          <a:p>
            <a:pPr marL="457200" indent="-457200" algn="just">
              <a:lnSpc>
                <a:spcPct val="200000"/>
              </a:lnSpc>
              <a:buClr>
                <a:srgbClr val="FF0000"/>
              </a:buClr>
              <a:buFont typeface="Wingdings" panose="05000000000000000000" charset="0"/>
              <a:buChar char="Ø"/>
            </a:pPr>
            <a:r>
              <a:rPr lang="zh-CN" altLang="en-US" sz="2800" dirty="0" smtClean="0">
                <a:latin typeface="Times New Roman" panose="02020603050405020304" pitchFamily="2" charset="0"/>
                <a:ea typeface="微软雅黑" panose="020B0503020204020204" charset="-122"/>
              </a:rPr>
              <a:t>访问</a:t>
            </a:r>
            <a:r>
              <a:rPr lang="zh-CN" altLang="en-US" sz="2800" dirty="0">
                <a:latin typeface="Times New Roman" panose="02020603050405020304" pitchFamily="2" charset="0"/>
                <a:ea typeface="微软雅黑" panose="020B0503020204020204" charset="-122"/>
              </a:rPr>
              <a:t>平台整合了该集团的Nature周刊、研究月刊、评论月刊、与其他出版机构合作出版的学术期刊及参考书。</a:t>
            </a:r>
            <a:endParaRPr lang="zh-CN" altLang="en-US" sz="2800" dirty="0">
              <a:latin typeface="Times New Roman" panose="02020603050405020304" pitchFamily="2" charset="0"/>
              <a:ea typeface="微软雅黑" panose="020B0503020204020204" charset="-122"/>
            </a:endParaRPr>
          </a:p>
          <a:p>
            <a:pPr marL="457200" indent="-457200" algn="just">
              <a:lnSpc>
                <a:spcPct val="20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Nature即《自然》周刊创刊于1869年，是世界上最著名的科技期刊之一，内容涵盖生命科学、临床和物理科学等领域</a:t>
            </a:r>
            <a:r>
              <a:rPr lang="zh-CN" altLang="en-US" sz="2800" dirty="0" smtClean="0">
                <a:latin typeface="Times New Roman" panose="02020603050405020304" pitchFamily="2" charset="0"/>
                <a:ea typeface="微软雅黑" panose="020B0503020204020204" charset="-122"/>
              </a:rPr>
              <a:t>。</a:t>
            </a:r>
            <a:endParaRPr lang="zh-CN" altLang="en-US" sz="2800" dirty="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5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1" end="1"/>
                                            </p:txEl>
                                          </p:spTgt>
                                        </p:tgtEl>
                                        <p:attrNameLst>
                                          <p:attrName>style.visibility</p:attrName>
                                        </p:attrNameLst>
                                      </p:cBhvr>
                                      <p:to>
                                        <p:strVal val="visible"/>
                                      </p:to>
                                    </p:set>
                                    <p:animEffect transition="in" filter="fade">
                                      <p:cBhvr>
                                        <p:cTn id="22" dur="500"/>
                                        <p:tgtEl>
                                          <p:spTgt spid="9">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animEffect transition="in" filter="fade">
                                      <p:cBhvr>
                                        <p:cTn id="2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5718175" cy="645160"/>
          </a:xfrm>
          <a:prstGeom prst="rect">
            <a:avLst/>
          </a:prstGeom>
          <a:noFill/>
        </p:spPr>
        <p:txBody>
          <a:bodyPr wrap="square" rtlCol="0">
            <a:spAutoFit/>
          </a:bodyPr>
          <a:lstStyle/>
          <a:p>
            <a:pPr algn="l"/>
            <a:r>
              <a:rPr lang="zh-CN" altLang="en-US" sz="3600">
                <a:latin typeface="Times New Roman" panose="02020603050405020304" pitchFamily="2" charset="0"/>
                <a:ea typeface="微软雅黑" panose="020B0503020204020204" charset="-122"/>
                <a:sym typeface="+mn-ea"/>
              </a:rPr>
              <a:t>（</a:t>
            </a:r>
            <a:r>
              <a:rPr lang="en-US" altLang="zh-CN" sz="3600">
                <a:latin typeface="Times New Roman" panose="02020603050405020304" pitchFamily="2" charset="0"/>
                <a:ea typeface="微软雅黑" panose="020B0503020204020204" charset="-122"/>
                <a:sym typeface="+mn-ea"/>
              </a:rPr>
              <a:t>12</a:t>
            </a:r>
            <a:r>
              <a:rPr lang="zh-CN" altLang="en-US" sz="3600">
                <a:latin typeface="Times New Roman" panose="02020603050405020304" pitchFamily="2" charset="0"/>
                <a:ea typeface="微软雅黑" panose="020B0503020204020204" charset="-122"/>
                <a:sym typeface="+mn-ea"/>
              </a:rPr>
              <a:t>）大英百科全书网络版</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9" name="文本框 8"/>
          <p:cNvSpPr txBox="1"/>
          <p:nvPr/>
        </p:nvSpPr>
        <p:spPr>
          <a:xfrm>
            <a:off x="524510" y="1591945"/>
            <a:ext cx="11049635" cy="3710305"/>
          </a:xfrm>
          <a:prstGeom prst="rect">
            <a:avLst/>
          </a:prstGeom>
          <a:noFill/>
        </p:spPr>
        <p:txBody>
          <a:bodyPr wrap="square" rtlCol="0">
            <a:spAutoFit/>
          </a:bodyPr>
          <a:lstStyle/>
          <a:p>
            <a:pPr marL="457200" indent="-457200" algn="just">
              <a:lnSpc>
                <a:spcPct val="21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拥有250年历史的《大英百科全书》（Encyclopedia Britannica）是世界上</a:t>
            </a:r>
            <a:r>
              <a:rPr lang="zh-CN" altLang="en-US" sz="2800" dirty="0" smtClean="0">
                <a:latin typeface="Times New Roman" panose="02020603050405020304" pitchFamily="2" charset="0"/>
                <a:ea typeface="微软雅黑" panose="020B0503020204020204" charset="-122"/>
              </a:rPr>
              <a:t>最权威的</a:t>
            </a:r>
            <a:r>
              <a:rPr lang="zh-CN" altLang="en-US" sz="2800" dirty="0">
                <a:latin typeface="Times New Roman" panose="02020603050405020304" pitchFamily="2" charset="0"/>
                <a:ea typeface="微软雅黑" panose="020B0503020204020204" charset="-122"/>
              </a:rPr>
              <a:t>百科全书。</a:t>
            </a:r>
            <a:endParaRPr lang="zh-CN" altLang="en-US" sz="2800" dirty="0">
              <a:latin typeface="Times New Roman" panose="02020603050405020304" pitchFamily="2" charset="0"/>
              <a:ea typeface="微软雅黑" panose="020B0503020204020204" charset="-122"/>
            </a:endParaRPr>
          </a:p>
          <a:p>
            <a:pPr marL="457200" indent="-457200" algn="just">
              <a:lnSpc>
                <a:spcPct val="210000"/>
              </a:lnSpc>
              <a:buClr>
                <a:srgbClr val="FF0000"/>
              </a:buClr>
              <a:buFont typeface="Wingdings" panose="05000000000000000000" charset="0"/>
              <a:buChar char="Ø"/>
            </a:pPr>
            <a:r>
              <a:rPr lang="zh-CN" altLang="en-US" sz="2800" dirty="0" smtClean="0">
                <a:latin typeface="Times New Roman" panose="02020603050405020304" pitchFamily="2" charset="0"/>
                <a:ea typeface="微软雅黑" panose="020B0503020204020204" charset="-122"/>
              </a:rPr>
              <a:t>网络</a:t>
            </a:r>
            <a:r>
              <a:rPr lang="zh-CN" altLang="en-US" sz="2800" dirty="0">
                <a:latin typeface="Times New Roman" panose="02020603050405020304" pitchFamily="2" charset="0"/>
                <a:ea typeface="微软雅黑" panose="020B0503020204020204" charset="-122"/>
              </a:rPr>
              <a:t>版提供更丰富的图片、视频、链接资源，无论是历史事件，还是人物传记，都可以链接到相关权威参考资源。 </a:t>
            </a:r>
            <a:endParaRPr lang="zh-CN" altLang="en-US" sz="2800" dirty="0">
              <a:latin typeface="Times New Roman" panose="02020603050405020304" pitchFamily="2" charset="0"/>
              <a:ea typeface="微软雅黑" panose="020B0503020204020204"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5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1" end="1"/>
                                            </p:txEl>
                                          </p:spTgt>
                                        </p:tgtEl>
                                        <p:attrNameLst>
                                          <p:attrName>style.visibility</p:attrName>
                                        </p:attrNameLst>
                                      </p:cBhvr>
                                      <p:to>
                                        <p:strVal val="visible"/>
                                      </p:to>
                                    </p:set>
                                    <p:animEffect transition="in" filter="fade">
                                      <p:cBhvr>
                                        <p:cTn id="2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6285230" cy="645160"/>
          </a:xfrm>
          <a:prstGeom prst="rect">
            <a:avLst/>
          </a:prstGeom>
          <a:noFill/>
        </p:spPr>
        <p:txBody>
          <a:bodyPr wrap="square" rtlCol="0">
            <a:spAutoFit/>
          </a:bodyPr>
          <a:lstStyle/>
          <a:p>
            <a:pPr algn="l"/>
            <a:r>
              <a:rPr lang="zh-CN" altLang="en-US" sz="3600">
                <a:latin typeface="Times New Roman" panose="02020603050405020304" pitchFamily="2" charset="0"/>
                <a:ea typeface="微软雅黑" panose="020B0503020204020204" charset="-122"/>
                <a:sym typeface="+mn-ea"/>
              </a:rPr>
              <a:t>（</a:t>
            </a:r>
            <a:r>
              <a:rPr lang="en-US" altLang="zh-CN" sz="3600">
                <a:latin typeface="Times New Roman" panose="02020603050405020304" pitchFamily="2" charset="0"/>
                <a:ea typeface="微软雅黑" panose="020B0503020204020204" charset="-122"/>
                <a:sym typeface="+mn-ea"/>
              </a:rPr>
              <a:t>13</a:t>
            </a:r>
            <a:r>
              <a:rPr lang="zh-CN" altLang="en-US" sz="3600">
                <a:latin typeface="Times New Roman" panose="02020603050405020304" pitchFamily="2" charset="0"/>
                <a:ea typeface="微软雅黑" panose="020B0503020204020204" charset="-122"/>
                <a:sym typeface="+mn-ea"/>
              </a:rPr>
              <a:t>）IEEE Xplore数字图书馆</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9" name="文本框 8"/>
          <p:cNvSpPr txBox="1"/>
          <p:nvPr/>
        </p:nvSpPr>
        <p:spPr>
          <a:xfrm>
            <a:off x="475615" y="1377315"/>
            <a:ext cx="11000740" cy="5000625"/>
          </a:xfrm>
          <a:prstGeom prst="rect">
            <a:avLst/>
          </a:prstGeom>
          <a:noFill/>
        </p:spPr>
        <p:txBody>
          <a:bodyPr wrap="square" rtlCol="0">
            <a:spAutoFit/>
          </a:bodyPr>
          <a:lstStyle/>
          <a:p>
            <a:pPr marL="457200" indent="-457200" algn="just">
              <a:lnSpc>
                <a:spcPct val="19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美国电气电子工程师学会 (Institute of Electrical and Electronics Engineers, IEEE)和英国工程技术学会（The Institution of Engineers and Technology, IET）的综合性数据库。</a:t>
            </a:r>
            <a:endParaRPr lang="zh-CN" altLang="en-US" sz="2800" dirty="0">
              <a:latin typeface="Times New Roman" panose="02020603050405020304" pitchFamily="2" charset="0"/>
              <a:ea typeface="微软雅黑" panose="020B0503020204020204" charset="-122"/>
            </a:endParaRPr>
          </a:p>
          <a:p>
            <a:pPr marL="457200" indent="-457200" algn="just">
              <a:lnSpc>
                <a:spcPct val="19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包括1872年以来的170种IEEE的期刊会刊与杂志、20多种IET期刊、贝尔实验室期刊、 每年超过1400种IEEE会议录和20多种IET会议录、2600多种IEEE现行和存档标准。</a:t>
            </a:r>
            <a:endParaRPr lang="zh-CN" altLang="en-US" sz="2800" dirty="0">
              <a:latin typeface="Times New Roman" panose="02020603050405020304" pitchFamily="2" charset="0"/>
              <a:ea typeface="微软雅黑" panose="020B0503020204020204"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5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1" end="1"/>
                                            </p:txEl>
                                          </p:spTgt>
                                        </p:tgtEl>
                                        <p:attrNameLst>
                                          <p:attrName>style.visibility</p:attrName>
                                        </p:attrNameLst>
                                      </p:cBhvr>
                                      <p:to>
                                        <p:strVal val="visible"/>
                                      </p:to>
                                    </p:set>
                                    <p:animEffect transition="in" filter="fade">
                                      <p:cBhvr>
                                        <p:cTn id="2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5053965" cy="645160"/>
          </a:xfrm>
          <a:prstGeom prst="rect">
            <a:avLst/>
          </a:prstGeom>
          <a:noFill/>
        </p:spPr>
        <p:txBody>
          <a:bodyPr wrap="square" rtlCol="0">
            <a:spAutoFit/>
          </a:bodyPr>
          <a:lstStyle/>
          <a:p>
            <a:pPr algn="l"/>
            <a:r>
              <a:rPr lang="zh-CN" altLang="en-US" sz="3600">
                <a:latin typeface="Times New Roman" panose="02020603050405020304" pitchFamily="2" charset="0"/>
                <a:ea typeface="微软雅黑" panose="020B0503020204020204" charset="-122"/>
                <a:sym typeface="+mn-ea"/>
              </a:rPr>
              <a:t>（</a:t>
            </a:r>
            <a:r>
              <a:rPr lang="en-US" altLang="zh-CN" sz="3600">
                <a:latin typeface="Times New Roman" panose="02020603050405020304" pitchFamily="2" charset="0"/>
                <a:ea typeface="微软雅黑" panose="020B0503020204020204" charset="-122"/>
                <a:sym typeface="+mn-ea"/>
              </a:rPr>
              <a:t>14</a:t>
            </a:r>
            <a:r>
              <a:rPr lang="zh-CN" altLang="en-US" sz="3600">
                <a:latin typeface="Times New Roman" panose="02020603050405020304" pitchFamily="2" charset="0"/>
                <a:ea typeface="微软雅黑" panose="020B0503020204020204" charset="-122"/>
                <a:sym typeface="+mn-ea"/>
              </a:rPr>
              <a:t>）ACM数字图书馆</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 name="文本框 1"/>
          <p:cNvSpPr txBox="1"/>
          <p:nvPr/>
        </p:nvSpPr>
        <p:spPr>
          <a:xfrm>
            <a:off x="737235" y="1451610"/>
            <a:ext cx="10606405" cy="3881755"/>
          </a:xfrm>
          <a:prstGeom prst="rect">
            <a:avLst/>
          </a:prstGeom>
          <a:noFill/>
        </p:spPr>
        <p:txBody>
          <a:bodyPr wrap="square" rtlCol="0">
            <a:spAutoFit/>
          </a:bodyPr>
          <a:lstStyle/>
          <a:p>
            <a:pPr marL="457200" indent="-457200" algn="just">
              <a:lnSpc>
                <a:spcPct val="22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美国计算机协会（Association for Computing Machinery, ACM）提供的网络数据库</a:t>
            </a:r>
            <a:endParaRPr lang="zh-CN" altLang="en-US" sz="2800" dirty="0">
              <a:latin typeface="Times New Roman" panose="02020603050405020304" pitchFamily="2" charset="0"/>
              <a:ea typeface="微软雅黑" panose="020B0503020204020204" charset="-122"/>
            </a:endParaRPr>
          </a:p>
          <a:p>
            <a:pPr marL="457200" indent="-457200" algn="just">
              <a:lnSpc>
                <a:spcPct val="22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收录美国计算机协会出版的电子期刊、会议录、快报等文献的全文，以及其他3000多家出版机构的计算机文献文摘索引信息。</a:t>
            </a:r>
            <a:endParaRPr lang="zh-CN" altLang="en-US" sz="2800" dirty="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fade">
                                      <p:cBhvr>
                                        <p:cTn id="17" dur="5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fade">
                                      <p:cBhvr>
                                        <p:cTn id="2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3197860" cy="645160"/>
          </a:xfrm>
          <a:prstGeom prst="rect">
            <a:avLst/>
          </a:prstGeom>
          <a:noFill/>
        </p:spPr>
        <p:txBody>
          <a:bodyPr wrap="square" rtlCol="0">
            <a:spAutoFit/>
          </a:bodyPr>
          <a:lstStyle/>
          <a:p>
            <a:pPr algn="l"/>
            <a:r>
              <a:rPr lang="zh-CN" altLang="en-US" sz="3600">
                <a:latin typeface="Times New Roman" panose="02020603050405020304" pitchFamily="2" charset="0"/>
                <a:ea typeface="微软雅黑" panose="020B0503020204020204" charset="-122"/>
                <a:sym typeface="+mn-ea"/>
              </a:rPr>
              <a:t>（</a:t>
            </a:r>
            <a:r>
              <a:rPr lang="en-US" altLang="zh-CN" sz="3600">
                <a:latin typeface="Times New Roman" panose="02020603050405020304" pitchFamily="2" charset="0"/>
                <a:ea typeface="微软雅黑" panose="020B0503020204020204" charset="-122"/>
                <a:sym typeface="+mn-ea"/>
              </a:rPr>
              <a:t>15</a:t>
            </a:r>
            <a:r>
              <a:rPr lang="zh-CN" altLang="en-US" sz="3600">
                <a:latin typeface="Times New Roman" panose="02020603050405020304" pitchFamily="2" charset="0"/>
                <a:ea typeface="微软雅黑" panose="020B0503020204020204" charset="-122"/>
                <a:sym typeface="+mn-ea"/>
              </a:rPr>
              <a:t>）arXiv</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 name="文本框 1"/>
          <p:cNvSpPr txBox="1"/>
          <p:nvPr/>
        </p:nvSpPr>
        <p:spPr>
          <a:xfrm>
            <a:off x="325925" y="1227455"/>
            <a:ext cx="11543168" cy="4515916"/>
          </a:xfrm>
          <a:prstGeom prst="rect">
            <a:avLst/>
          </a:prstGeom>
          <a:noFill/>
        </p:spPr>
        <p:txBody>
          <a:bodyPr wrap="square" rtlCol="0">
            <a:spAutoFit/>
          </a:bodyPr>
          <a:lstStyle/>
          <a:p>
            <a:pPr marL="457200" indent="-457200" algn="just">
              <a:lnSpc>
                <a:spcPct val="175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美国国家科学基金会和美国能源部资助，在美国洛斯阿拉莫斯国家实验室建立的</a:t>
            </a:r>
            <a:r>
              <a:rPr lang="zh-CN" altLang="en-US" sz="2800" dirty="0">
                <a:solidFill>
                  <a:srgbClr val="FF0000"/>
                </a:solidFill>
                <a:latin typeface="Times New Roman" panose="02020603050405020304" pitchFamily="2" charset="0"/>
                <a:ea typeface="微软雅黑" panose="020B0503020204020204" charset="-122"/>
              </a:rPr>
              <a:t>开放存取电子预印本</a:t>
            </a:r>
            <a:r>
              <a:rPr lang="zh-CN" altLang="en-US" sz="2800" dirty="0">
                <a:latin typeface="Times New Roman" panose="02020603050405020304" pitchFamily="2" charset="0"/>
                <a:ea typeface="微软雅黑" panose="020B0503020204020204" charset="-122"/>
              </a:rPr>
              <a:t>文献</a:t>
            </a:r>
            <a:r>
              <a:rPr lang="zh-CN" altLang="en-US" sz="2800" dirty="0" smtClean="0">
                <a:latin typeface="Times New Roman" panose="02020603050405020304" pitchFamily="2" charset="0"/>
                <a:ea typeface="微软雅黑" panose="020B0503020204020204" charset="-122"/>
              </a:rPr>
              <a:t>数据库。</a:t>
            </a:r>
            <a:endParaRPr lang="zh-CN" altLang="en-US" sz="2800" dirty="0">
              <a:latin typeface="Times New Roman" panose="02020603050405020304" pitchFamily="2" charset="0"/>
              <a:ea typeface="微软雅黑" panose="020B0503020204020204" charset="-122"/>
            </a:endParaRPr>
          </a:p>
          <a:p>
            <a:pPr marL="457200" indent="-457200" algn="just">
              <a:lnSpc>
                <a:spcPct val="175000"/>
              </a:lnSpc>
              <a:buClr>
                <a:srgbClr val="FF0000"/>
              </a:buClr>
              <a:buFont typeface="Wingdings" panose="05000000000000000000" charset="0"/>
              <a:buChar char="Ø"/>
            </a:pPr>
            <a:r>
              <a:rPr lang="zh-CN" altLang="en-US" sz="2800" dirty="0" smtClean="0">
                <a:latin typeface="Times New Roman" panose="02020603050405020304" pitchFamily="2" charset="0"/>
                <a:ea typeface="微软雅黑" panose="020B0503020204020204" charset="-122"/>
              </a:rPr>
              <a:t>由</a:t>
            </a:r>
            <a:r>
              <a:rPr lang="zh-CN" altLang="en-US" sz="2800" dirty="0">
                <a:latin typeface="Times New Roman" panose="02020603050405020304" pitchFamily="2" charset="0"/>
                <a:ea typeface="微软雅黑" panose="020B0503020204020204" charset="-122"/>
              </a:rPr>
              <a:t>康奈尔大学负责管理和维护，提供物理学、数学、计算机科学、非线性科学、定量生物学、定量金融、统计学、电子工程与系统科学、经济学等9个学科的</a:t>
            </a:r>
            <a:r>
              <a:rPr lang="zh-CN" altLang="en-US" sz="2800" dirty="0">
                <a:solidFill>
                  <a:srgbClr val="FF0000"/>
                </a:solidFill>
                <a:latin typeface="Times New Roman" panose="02020603050405020304" pitchFamily="2" charset="0"/>
                <a:ea typeface="微软雅黑" panose="020B0503020204020204" charset="-122"/>
              </a:rPr>
              <a:t>预印本文献</a:t>
            </a:r>
            <a:r>
              <a:rPr lang="zh-CN" altLang="en-US" sz="2800" dirty="0" smtClean="0">
                <a:latin typeface="Times New Roman" panose="02020603050405020304" pitchFamily="2" charset="0"/>
                <a:ea typeface="微软雅黑" panose="020B0503020204020204" charset="-122"/>
              </a:rPr>
              <a:t>。</a:t>
            </a:r>
            <a:endParaRPr lang="en-US" altLang="zh-CN" sz="2800" dirty="0" smtClean="0">
              <a:latin typeface="Times New Roman" panose="02020603050405020304" pitchFamily="2" charset="0"/>
              <a:ea typeface="微软雅黑" panose="020B0503020204020204" charset="-122"/>
            </a:endParaRPr>
          </a:p>
          <a:p>
            <a:pPr marL="457200" indent="-457200" algn="just">
              <a:lnSpc>
                <a:spcPct val="175000"/>
              </a:lnSpc>
              <a:buClr>
                <a:srgbClr val="FF0000"/>
              </a:buClr>
              <a:buFont typeface="Wingdings" panose="05000000000000000000" charset="0"/>
              <a:buChar char="Ø"/>
            </a:pPr>
            <a:r>
              <a:rPr lang="zh-CN" altLang="en-US" sz="2800" dirty="0" smtClean="0">
                <a:latin typeface="Times New Roman" panose="02020603050405020304" pitchFamily="2" charset="0"/>
                <a:ea typeface="微软雅黑" panose="020B0503020204020204" charset="-122"/>
              </a:rPr>
              <a:t>其他</a:t>
            </a:r>
            <a:r>
              <a:rPr lang="zh-CN" altLang="en-US" sz="2800" dirty="0" smtClean="0">
                <a:latin typeface="Times New Roman" panose="02020603050405020304" pitchFamily="2" charset="0"/>
                <a:ea typeface="微软雅黑" panose="020B0503020204020204" charset="-122"/>
              </a:rPr>
              <a:t>如</a:t>
            </a:r>
            <a:r>
              <a:rPr lang="en-US" altLang="zh-CN" sz="2800" dirty="0" err="1" smtClean="0"/>
              <a:t>bioRxiv</a:t>
            </a:r>
            <a:r>
              <a:rPr lang="zh-CN" altLang="en-US" sz="2800" dirty="0" smtClean="0"/>
              <a:t>、</a:t>
            </a:r>
            <a:r>
              <a:rPr lang="en-US" altLang="zh-CN" sz="2800" dirty="0" err="1" smtClean="0"/>
              <a:t>chemRxiv</a:t>
            </a:r>
            <a:r>
              <a:rPr lang="zh-CN" altLang="en-US" sz="2800" dirty="0" smtClean="0"/>
              <a:t>、</a:t>
            </a:r>
            <a:r>
              <a:rPr lang="en-US" altLang="zh-CN" sz="2800" dirty="0" err="1" smtClean="0"/>
              <a:t>PsyArXiv</a:t>
            </a:r>
            <a:r>
              <a:rPr lang="zh-CN" altLang="en-US" sz="2800" dirty="0" smtClean="0"/>
              <a:t>、</a:t>
            </a:r>
            <a:r>
              <a:rPr lang="en-US" altLang="zh-CN" sz="2800" dirty="0" err="1" smtClean="0"/>
              <a:t>AgriXiv</a:t>
            </a:r>
            <a:r>
              <a:rPr lang="zh-CN" altLang="en-US" sz="2800" dirty="0" smtClean="0"/>
              <a:t>、</a:t>
            </a:r>
            <a:r>
              <a:rPr lang="en-US" altLang="zh-CN" sz="2800" dirty="0" err="1" smtClean="0"/>
              <a:t>SocArXiv</a:t>
            </a:r>
            <a:r>
              <a:rPr lang="zh-CN" altLang="en-US" sz="2800" dirty="0" smtClean="0"/>
              <a:t>、</a:t>
            </a:r>
            <a:r>
              <a:rPr lang="en-US" altLang="zh-CN" sz="2800" dirty="0" err="1" smtClean="0"/>
              <a:t>engrXiv</a:t>
            </a:r>
            <a:endParaRPr lang="zh-CN" altLang="en-US" sz="2800" dirty="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fade">
                                      <p:cBhvr>
                                        <p:cTn id="17" dur="5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fade">
                                      <p:cBhvr>
                                        <p:cTn id="22" dur="5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fade">
                                      <p:cBhvr>
                                        <p:cTn id="2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4126230" cy="645160"/>
          </a:xfrm>
          <a:prstGeom prst="rect">
            <a:avLst/>
          </a:prstGeom>
          <a:noFill/>
        </p:spPr>
        <p:txBody>
          <a:bodyPr wrap="square" rtlCol="0">
            <a:spAutoFit/>
          </a:bodyPr>
          <a:lstStyle/>
          <a:p>
            <a:pPr algn="l"/>
            <a:r>
              <a:rPr lang="zh-CN" altLang="en-US" sz="3600">
                <a:latin typeface="Times New Roman" panose="02020603050405020304" pitchFamily="2" charset="0"/>
                <a:ea typeface="微软雅黑" panose="020B0503020204020204" charset="-122"/>
                <a:sym typeface="+mn-ea"/>
              </a:rPr>
              <a:t>（</a:t>
            </a:r>
            <a:r>
              <a:rPr lang="en-US" altLang="zh-CN" sz="3600">
                <a:latin typeface="Times New Roman" panose="02020603050405020304" pitchFamily="2" charset="0"/>
                <a:ea typeface="微软雅黑" panose="020B0503020204020204" charset="-122"/>
                <a:sym typeface="+mn-ea"/>
              </a:rPr>
              <a:t>16</a:t>
            </a:r>
            <a:r>
              <a:rPr lang="zh-CN" altLang="en-US" sz="3600">
                <a:latin typeface="Times New Roman" panose="02020603050405020304" pitchFamily="2" charset="0"/>
                <a:ea typeface="微软雅黑" panose="020B0503020204020204" charset="-122"/>
                <a:sym typeface="+mn-ea"/>
              </a:rPr>
              <a:t>）CiteSeer X</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 name="文本框 1"/>
          <p:cNvSpPr txBox="1"/>
          <p:nvPr/>
        </p:nvSpPr>
        <p:spPr>
          <a:xfrm>
            <a:off x="650875" y="1451610"/>
            <a:ext cx="10741025" cy="3409203"/>
          </a:xfrm>
          <a:prstGeom prst="rect">
            <a:avLst/>
          </a:prstGeom>
          <a:noFill/>
        </p:spPr>
        <p:txBody>
          <a:bodyPr wrap="square" rtlCol="0">
            <a:spAutoFit/>
          </a:bodyPr>
          <a:lstStyle/>
          <a:p>
            <a:pPr marL="457200" indent="-457200" algn="just">
              <a:lnSpc>
                <a:spcPct val="200000"/>
              </a:lnSpc>
              <a:buClr>
                <a:srgbClr val="FF0000"/>
              </a:buClr>
              <a:buFont typeface="Wingdings" panose="05000000000000000000" charset="0"/>
              <a:buChar char="Ø"/>
            </a:pPr>
            <a:r>
              <a:rPr lang="zh-CN" altLang="en-US" sz="2800" dirty="0" smtClean="0">
                <a:latin typeface="Times New Roman" panose="02020603050405020304" pitchFamily="2" charset="0"/>
                <a:ea typeface="微软雅黑" panose="020B0503020204020204" charset="-122"/>
              </a:rPr>
              <a:t>第一</a:t>
            </a:r>
            <a:r>
              <a:rPr lang="zh-CN" altLang="en-US" sz="2800" dirty="0">
                <a:latin typeface="Times New Roman" panose="02020603050405020304" pitchFamily="2" charset="0"/>
                <a:ea typeface="微软雅黑" panose="020B0503020204020204" charset="-122"/>
              </a:rPr>
              <a:t>个建立在自动引文索引机制基础上的数字</a:t>
            </a:r>
            <a:r>
              <a:rPr lang="zh-CN" altLang="en-US" sz="2800" dirty="0" smtClean="0">
                <a:latin typeface="Times New Roman" panose="02020603050405020304" pitchFamily="2" charset="0"/>
                <a:ea typeface="微软雅黑" panose="020B0503020204020204" charset="-122"/>
              </a:rPr>
              <a:t>图书馆</a:t>
            </a:r>
            <a:endParaRPr lang="zh-CN" altLang="en-US" sz="2800" dirty="0">
              <a:latin typeface="Times New Roman" panose="02020603050405020304" pitchFamily="2" charset="0"/>
              <a:ea typeface="微软雅黑" panose="020B0503020204020204" charset="-122"/>
            </a:endParaRPr>
          </a:p>
          <a:p>
            <a:pPr marL="457200" indent="-457200" algn="just">
              <a:lnSpc>
                <a:spcPct val="20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主要收集计算机与信息科学领域的文献，提供的算法、数据、元数据、服务、技术、软件等资源。</a:t>
            </a:r>
            <a:endParaRPr lang="zh-CN" altLang="en-US" sz="2800" dirty="0">
              <a:latin typeface="Times New Roman" panose="02020603050405020304" pitchFamily="2" charset="0"/>
              <a:ea typeface="微软雅黑" panose="020B0503020204020204" charset="-122"/>
            </a:endParaRPr>
          </a:p>
          <a:p>
            <a:pPr marL="457200" indent="-457200" algn="just">
              <a:lnSpc>
                <a:spcPct val="20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索引的文献</a:t>
            </a:r>
            <a:r>
              <a:rPr lang="zh-CN" altLang="en-US" sz="2800" dirty="0" smtClean="0">
                <a:latin typeface="Times New Roman" panose="02020603050405020304" pitchFamily="2" charset="0"/>
                <a:ea typeface="微软雅黑" panose="020B0503020204020204" charset="-122"/>
              </a:rPr>
              <a:t>量超过75万</a:t>
            </a:r>
            <a:r>
              <a:rPr lang="zh-CN" altLang="en-US" sz="2800" dirty="0">
                <a:latin typeface="Times New Roman" panose="02020603050405020304" pitchFamily="2" charset="0"/>
                <a:ea typeface="微软雅黑" panose="020B0503020204020204" charset="-122"/>
              </a:rPr>
              <a:t>篇，每日响应的访问量达150万次。</a:t>
            </a:r>
            <a:endParaRPr lang="zh-CN" altLang="en-US" sz="2800" dirty="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fade">
                                      <p:cBhvr>
                                        <p:cTn id="17" dur="5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fade">
                                      <p:cBhvr>
                                        <p:cTn id="22" dur="5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fade">
                                      <p:cBhvr>
                                        <p:cTn id="2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5893435" cy="645160"/>
          </a:xfrm>
          <a:prstGeom prst="rect">
            <a:avLst/>
          </a:prstGeom>
          <a:noFill/>
        </p:spPr>
        <p:txBody>
          <a:bodyPr wrap="square" rtlCol="0">
            <a:spAutoFit/>
          </a:bodyPr>
          <a:lstStyle/>
          <a:p>
            <a:pPr algn="l"/>
            <a:r>
              <a:rPr lang="zh-CN" altLang="en-US" sz="3600">
                <a:latin typeface="Times New Roman" panose="02020603050405020304" pitchFamily="2" charset="0"/>
                <a:ea typeface="微软雅黑" panose="020B0503020204020204" charset="-122"/>
                <a:sym typeface="+mn-ea"/>
              </a:rPr>
              <a:t>（</a:t>
            </a:r>
            <a:r>
              <a:rPr lang="en-US" altLang="zh-CN" sz="3600">
                <a:latin typeface="Times New Roman" panose="02020603050405020304" pitchFamily="2" charset="0"/>
                <a:ea typeface="微软雅黑" panose="020B0503020204020204" charset="-122"/>
                <a:sym typeface="+mn-ea"/>
              </a:rPr>
              <a:t>17</a:t>
            </a:r>
            <a:r>
              <a:rPr lang="zh-CN" altLang="en-US" sz="3600">
                <a:latin typeface="Times New Roman" panose="02020603050405020304" pitchFamily="2" charset="0"/>
                <a:ea typeface="微软雅黑" panose="020B0503020204020204" charset="-122"/>
                <a:sym typeface="+mn-ea"/>
              </a:rPr>
              <a:t>）Emerald管理学数据库</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 name="文本框 1"/>
          <p:cNvSpPr txBox="1"/>
          <p:nvPr/>
        </p:nvSpPr>
        <p:spPr>
          <a:xfrm>
            <a:off x="650875" y="1431925"/>
            <a:ext cx="10741660" cy="4182110"/>
          </a:xfrm>
          <a:prstGeom prst="rect">
            <a:avLst/>
          </a:prstGeom>
          <a:noFill/>
        </p:spPr>
        <p:txBody>
          <a:bodyPr wrap="square" rtlCol="0">
            <a:spAutoFit/>
          </a:bodyPr>
          <a:lstStyle/>
          <a:p>
            <a:pPr marL="457200" indent="-457200" algn="just">
              <a:lnSpc>
                <a:spcPct val="19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英国Emerald出版公司的经济与管理类文献数据库</a:t>
            </a:r>
            <a:endParaRPr lang="zh-CN" altLang="en-US" sz="2800" dirty="0">
              <a:latin typeface="Times New Roman" panose="02020603050405020304" pitchFamily="2" charset="0"/>
              <a:ea typeface="微软雅黑" panose="020B0503020204020204" charset="-122"/>
            </a:endParaRPr>
          </a:p>
          <a:p>
            <a:pPr marL="457200" indent="-457200" algn="just">
              <a:lnSpc>
                <a:spcPct val="19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收录该公司出版的300多种期刊、2500多种图书、1500多个教学案例的全文。</a:t>
            </a:r>
            <a:endParaRPr lang="zh-CN" altLang="en-US" sz="2800" dirty="0">
              <a:latin typeface="Times New Roman" panose="02020603050405020304" pitchFamily="2" charset="0"/>
              <a:ea typeface="微软雅黑" panose="020B0503020204020204" charset="-122"/>
            </a:endParaRPr>
          </a:p>
          <a:p>
            <a:pPr marL="457200" indent="-457200" algn="just">
              <a:lnSpc>
                <a:spcPct val="19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涉及商业、管理与经济、工程、图书馆学情报学、语言学、社会学等领域。</a:t>
            </a:r>
            <a:endParaRPr lang="zh-CN" altLang="en-US" sz="2800" dirty="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fade">
                                      <p:cBhvr>
                                        <p:cTn id="17" dur="5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fade">
                                      <p:cBhvr>
                                        <p:cTn id="22" dur="5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fade">
                                      <p:cBhvr>
                                        <p:cTn id="2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6791960" cy="645160"/>
          </a:xfrm>
          <a:prstGeom prst="rect">
            <a:avLst/>
          </a:prstGeom>
          <a:noFill/>
        </p:spPr>
        <p:txBody>
          <a:bodyPr wrap="square" rtlCol="0">
            <a:spAutoFit/>
          </a:bodyPr>
          <a:lstStyle/>
          <a:p>
            <a:pPr algn="l"/>
            <a:r>
              <a:rPr lang="zh-CN" altLang="en-US" sz="3600">
                <a:latin typeface="Times New Roman" panose="02020603050405020304" pitchFamily="2" charset="0"/>
                <a:ea typeface="微软雅黑" panose="020B0503020204020204" charset="-122"/>
                <a:sym typeface="+mn-ea"/>
              </a:rPr>
              <a:t>（</a:t>
            </a:r>
            <a:r>
              <a:rPr lang="en-US" altLang="zh-CN" sz="3600">
                <a:latin typeface="Times New Roman" panose="02020603050405020304" pitchFamily="2" charset="0"/>
                <a:ea typeface="微软雅黑" panose="020B0503020204020204" charset="-122"/>
                <a:sym typeface="+mn-ea"/>
              </a:rPr>
              <a:t>18</a:t>
            </a:r>
            <a:r>
              <a:rPr lang="zh-CN" altLang="en-US" sz="3600">
                <a:latin typeface="Times New Roman" panose="02020603050405020304" pitchFamily="2" charset="0"/>
                <a:ea typeface="微软雅黑" panose="020B0503020204020204" charset="-122"/>
                <a:sym typeface="+mn-ea"/>
              </a:rPr>
              <a:t>）Lexis Advance法律数据库</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 name="文本框 1"/>
          <p:cNvSpPr txBox="1"/>
          <p:nvPr/>
        </p:nvSpPr>
        <p:spPr>
          <a:xfrm>
            <a:off x="454025" y="1266190"/>
            <a:ext cx="11114405" cy="4916170"/>
          </a:xfrm>
          <a:prstGeom prst="rect">
            <a:avLst/>
          </a:prstGeom>
          <a:noFill/>
        </p:spPr>
        <p:txBody>
          <a:bodyPr wrap="square" rtlCol="0">
            <a:spAutoFit/>
          </a:bodyPr>
          <a:lstStyle/>
          <a:p>
            <a:pPr marL="457200" indent="-457200" algn="just">
              <a:lnSpc>
                <a:spcPct val="16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美国LEXIS-NEXIS公司的法律法规数据库，内容包括新闻、法律、政府出版物、商业信息、及社会信息等。</a:t>
            </a:r>
            <a:endParaRPr lang="zh-CN" altLang="en-US" sz="2800" dirty="0">
              <a:latin typeface="Times New Roman" panose="02020603050405020304" pitchFamily="2" charset="0"/>
              <a:ea typeface="微软雅黑" panose="020B0503020204020204" charset="-122"/>
            </a:endParaRPr>
          </a:p>
          <a:p>
            <a:pPr marL="457200" indent="-457200" algn="just">
              <a:lnSpc>
                <a:spcPct val="16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WestlawNext</a:t>
            </a:r>
            <a:r>
              <a:rPr lang="zh-CN" altLang="en-US" sz="2800" dirty="0" smtClean="0">
                <a:latin typeface="Times New Roman" panose="02020603050405020304" pitchFamily="2" charset="0"/>
                <a:ea typeface="微软雅黑" panose="020B0503020204020204" charset="-122"/>
              </a:rPr>
              <a:t>：为法律</a:t>
            </a:r>
            <a:r>
              <a:rPr lang="zh-CN" altLang="en-US" sz="2800" dirty="0">
                <a:latin typeface="Times New Roman" panose="02020603050405020304" pitchFamily="2" charset="0"/>
                <a:ea typeface="微软雅黑" panose="020B0503020204020204" charset="-122"/>
              </a:rPr>
              <a:t>、会计、审计等专业提供法律案例、条例、行政资料、1600种法律专业期刊、法律回顾、条约、律师简介、新闻、商业资料、表格。</a:t>
            </a:r>
            <a:endParaRPr lang="zh-CN" altLang="en-US" sz="2800" dirty="0">
              <a:latin typeface="Times New Roman" panose="02020603050405020304" pitchFamily="2" charset="0"/>
              <a:ea typeface="微软雅黑" panose="020B0503020204020204" charset="-122"/>
            </a:endParaRPr>
          </a:p>
          <a:p>
            <a:pPr marL="457200" indent="-457200" algn="just">
              <a:lnSpc>
                <a:spcPct val="16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sym typeface="+mn-ea"/>
              </a:rPr>
              <a:t>HeinOnline：</a:t>
            </a:r>
            <a:r>
              <a:rPr lang="zh-CN" altLang="en-US" sz="2800" dirty="0">
                <a:latin typeface="Times New Roman" panose="02020603050405020304" pitchFamily="2" charset="0"/>
                <a:ea typeface="微软雅黑" panose="020B0503020204020204" charset="-122"/>
              </a:rPr>
              <a:t>提供1300种法学期刊、675卷法学领域权威著作、案例及美国联邦政府报告全文。</a:t>
            </a:r>
            <a:endParaRPr lang="zh-CN" altLang="en-US" sz="2800" dirty="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fade">
                                      <p:cBhvr>
                                        <p:cTn id="17" dur="5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fade">
                                      <p:cBhvr>
                                        <p:cTn id="22" dur="5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fade">
                                      <p:cBhvr>
                                        <p:cTn id="2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5051425" cy="645160"/>
          </a:xfrm>
          <a:prstGeom prst="rect">
            <a:avLst/>
          </a:prstGeom>
          <a:noFill/>
        </p:spPr>
        <p:txBody>
          <a:bodyPr wrap="square" rtlCol="0">
            <a:spAutoFit/>
          </a:bodyPr>
          <a:lstStyle/>
          <a:p>
            <a:pPr algn="l"/>
            <a:r>
              <a:rPr sz="3600">
                <a:latin typeface="Times New Roman" panose="02020603050405020304" pitchFamily="2" charset="0"/>
                <a:ea typeface="微软雅黑" panose="020B0503020204020204" charset="-122"/>
                <a:sym typeface="+mn-ea"/>
              </a:rPr>
              <a:t>（2）万方数据</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9" name="文本框 8"/>
          <p:cNvSpPr txBox="1"/>
          <p:nvPr/>
        </p:nvSpPr>
        <p:spPr>
          <a:xfrm>
            <a:off x="514350" y="1373505"/>
            <a:ext cx="10579735" cy="4615180"/>
          </a:xfrm>
          <a:prstGeom prst="rect">
            <a:avLst/>
          </a:prstGeom>
          <a:noFill/>
        </p:spPr>
        <p:txBody>
          <a:bodyPr wrap="square" rtlCol="0">
            <a:spAutoFit/>
          </a:bodyPr>
          <a:lstStyle/>
          <a:p>
            <a:pPr marL="457200" indent="-457200" algn="just">
              <a:lnSpc>
                <a:spcPct val="210000"/>
              </a:lnSpc>
              <a:buClr>
                <a:srgbClr val="FF0000"/>
              </a:buClr>
              <a:buFont typeface="Wingdings" panose="05000000000000000000" charset="0"/>
              <a:buChar char="Ø"/>
            </a:pPr>
            <a:r>
              <a:rPr lang="zh-CN" altLang="en-US" sz="2800">
                <a:latin typeface="Times New Roman" panose="02020603050405020304" pitchFamily="2" charset="0"/>
                <a:ea typeface="微软雅黑" panose="020B0503020204020204" charset="-122"/>
              </a:rPr>
              <a:t>中国科技信息研究所等机构合作开发的大型文献信息数据库</a:t>
            </a:r>
            <a:endParaRPr lang="zh-CN" altLang="en-US" sz="2800">
              <a:latin typeface="Times New Roman" panose="02020603050405020304" pitchFamily="2" charset="0"/>
              <a:ea typeface="微软雅黑" panose="020B0503020204020204" charset="-122"/>
            </a:endParaRPr>
          </a:p>
          <a:p>
            <a:pPr marL="457200" indent="-457200" algn="just">
              <a:lnSpc>
                <a:spcPct val="210000"/>
              </a:lnSpc>
              <a:buClr>
                <a:srgbClr val="FF0000"/>
              </a:buClr>
              <a:buFont typeface="Wingdings" panose="05000000000000000000" charset="0"/>
              <a:buChar char="Ø"/>
            </a:pPr>
            <a:r>
              <a:rPr lang="zh-CN" altLang="en-US" sz="2800">
                <a:latin typeface="Times New Roman" panose="02020603050405020304" pitchFamily="2" charset="0"/>
                <a:ea typeface="微软雅黑" panose="020B0503020204020204" charset="-122"/>
              </a:rPr>
              <a:t>文献类型：期刊、学位、会议、科技报告、专利、标准、科技成果、法规、地方志、视频等</a:t>
            </a:r>
            <a:endParaRPr lang="zh-CN" altLang="en-US" sz="2800">
              <a:latin typeface="Times New Roman" panose="02020603050405020304" pitchFamily="2" charset="0"/>
              <a:ea typeface="微软雅黑" panose="020B0503020204020204" charset="-122"/>
            </a:endParaRPr>
          </a:p>
          <a:p>
            <a:pPr marL="457200" indent="-457200" algn="just">
              <a:lnSpc>
                <a:spcPct val="210000"/>
              </a:lnSpc>
              <a:buClr>
                <a:srgbClr val="FF0000"/>
              </a:buClr>
              <a:buFont typeface="Wingdings" panose="05000000000000000000" charset="0"/>
              <a:buChar char="ü"/>
            </a:pPr>
            <a:r>
              <a:rPr lang="zh-CN" altLang="en-US" sz="2800">
                <a:latin typeface="Times New Roman" panose="02020603050405020304" pitchFamily="2" charset="0"/>
                <a:ea typeface="微软雅黑" panose="020B0503020204020204" charset="-122"/>
              </a:rPr>
              <a:t>中文期刊8000余种</a:t>
            </a:r>
            <a:endParaRPr lang="zh-CN" altLang="en-US" sz="2800">
              <a:latin typeface="Times New Roman" panose="02020603050405020304" pitchFamily="2" charset="0"/>
              <a:ea typeface="微软雅黑" panose="020B0503020204020204" charset="-122"/>
            </a:endParaRPr>
          </a:p>
          <a:p>
            <a:pPr marL="457200" indent="-457200" algn="just">
              <a:lnSpc>
                <a:spcPct val="210000"/>
              </a:lnSpc>
              <a:buClr>
                <a:srgbClr val="FF0000"/>
              </a:buClr>
              <a:buFont typeface="Wingdings" panose="05000000000000000000" charset="0"/>
              <a:buChar char="ü"/>
            </a:pPr>
            <a:r>
              <a:rPr lang="zh-CN" altLang="en-US" sz="2800">
                <a:latin typeface="Times New Roman" panose="02020603050405020304" pitchFamily="2" charset="0"/>
                <a:ea typeface="微软雅黑" panose="020B0503020204020204" charset="-122"/>
              </a:rPr>
              <a:t>外文期刊40000余种</a:t>
            </a:r>
            <a:endParaRPr lang="zh-CN" altLang="en-US" sz="280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6791960" cy="645160"/>
          </a:xfrm>
          <a:prstGeom prst="rect">
            <a:avLst/>
          </a:prstGeom>
          <a:noFill/>
        </p:spPr>
        <p:txBody>
          <a:bodyPr wrap="square" rtlCol="0">
            <a:spAutoFit/>
          </a:bodyPr>
          <a:lstStyle/>
          <a:p>
            <a:pPr algn="l"/>
            <a:r>
              <a:rPr lang="zh-CN" sz="3600">
                <a:latin typeface="Times New Roman" panose="02020603050405020304" pitchFamily="2" charset="0"/>
                <a:ea typeface="微软雅黑" panose="020B0503020204020204" charset="-122"/>
                <a:sym typeface="+mn-ea"/>
              </a:rPr>
              <a:t>其他</a:t>
            </a:r>
            <a:r>
              <a:rPr lang="zh-CN" altLang="en-US" sz="3600">
                <a:latin typeface="Times New Roman" panose="02020603050405020304" pitchFamily="2" charset="0"/>
                <a:ea typeface="微软雅黑" panose="020B0503020204020204" charset="-122"/>
                <a:sym typeface="+mn-ea"/>
              </a:rPr>
              <a:t>数据库</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 name="文本框 1"/>
          <p:cNvSpPr txBox="1"/>
          <p:nvPr/>
        </p:nvSpPr>
        <p:spPr>
          <a:xfrm>
            <a:off x="659765" y="1266190"/>
            <a:ext cx="10703560" cy="5000625"/>
          </a:xfrm>
          <a:prstGeom prst="rect">
            <a:avLst/>
          </a:prstGeom>
          <a:noFill/>
        </p:spPr>
        <p:txBody>
          <a:bodyPr wrap="square" rtlCol="0">
            <a:spAutoFit/>
          </a:bodyPr>
          <a:lstStyle/>
          <a:p>
            <a:pPr marL="457200" indent="-457200" algn="just">
              <a:lnSpc>
                <a:spcPct val="19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sym typeface="+mn-ea"/>
              </a:rPr>
              <a:t>一些著名</a:t>
            </a:r>
            <a:r>
              <a:rPr lang="zh-CN" altLang="en-US" sz="2800" dirty="0" smtClean="0">
                <a:latin typeface="Times New Roman" panose="02020603050405020304" pitchFamily="2" charset="0"/>
                <a:ea typeface="微软雅黑" panose="020B0503020204020204" charset="-122"/>
                <a:sym typeface="+mn-ea"/>
              </a:rPr>
              <a:t>学会的出版物和网络数据库</a:t>
            </a:r>
            <a:endParaRPr lang="zh-CN" altLang="en-US" sz="2800" dirty="0">
              <a:latin typeface="Times New Roman" panose="02020603050405020304" pitchFamily="2" charset="0"/>
              <a:ea typeface="微软雅黑" panose="020B0503020204020204" charset="-122"/>
              <a:sym typeface="+mn-ea"/>
            </a:endParaRPr>
          </a:p>
          <a:p>
            <a:pPr marL="457200" indent="-457200" algn="just">
              <a:lnSpc>
                <a:spcPct val="190000"/>
              </a:lnSpc>
              <a:buClr>
                <a:srgbClr val="FF0000"/>
              </a:buClr>
              <a:buFont typeface="Wingdings" panose="05000000000000000000" charset="0"/>
              <a:buChar char="ü"/>
            </a:pPr>
            <a:r>
              <a:rPr lang="zh-CN" altLang="en-US" sz="2800" dirty="0">
                <a:latin typeface="Times New Roman" panose="02020603050405020304" pitchFamily="2" charset="0"/>
                <a:ea typeface="微软雅黑" panose="020B0503020204020204" charset="-122"/>
              </a:rPr>
              <a:t>美国数学学会</a:t>
            </a:r>
            <a:endParaRPr lang="zh-CN" altLang="en-US" sz="2800" dirty="0">
              <a:latin typeface="Times New Roman" panose="02020603050405020304" pitchFamily="2" charset="0"/>
              <a:ea typeface="微软雅黑" panose="020B0503020204020204" charset="-122"/>
            </a:endParaRPr>
          </a:p>
          <a:p>
            <a:pPr marL="457200" indent="-457200" algn="just">
              <a:lnSpc>
                <a:spcPct val="190000"/>
              </a:lnSpc>
              <a:buClr>
                <a:srgbClr val="FF0000"/>
              </a:buClr>
              <a:buFont typeface="Wingdings" panose="05000000000000000000" charset="0"/>
              <a:buChar char="ü"/>
            </a:pPr>
            <a:r>
              <a:rPr lang="zh-CN" altLang="en-US" sz="2800" dirty="0">
                <a:latin typeface="Times New Roman" panose="02020603050405020304" pitchFamily="2" charset="0"/>
                <a:ea typeface="微软雅黑" panose="020B0503020204020204" charset="-122"/>
              </a:rPr>
              <a:t>美国物理学会</a:t>
            </a:r>
            <a:endParaRPr lang="zh-CN" altLang="en-US" sz="2800" dirty="0">
              <a:latin typeface="Times New Roman" panose="02020603050405020304" pitchFamily="2" charset="0"/>
              <a:ea typeface="微软雅黑" panose="020B0503020204020204" charset="-122"/>
            </a:endParaRPr>
          </a:p>
          <a:p>
            <a:pPr marL="457200" indent="-457200" algn="just">
              <a:lnSpc>
                <a:spcPct val="190000"/>
              </a:lnSpc>
              <a:buClr>
                <a:srgbClr val="FF0000"/>
              </a:buClr>
              <a:buFont typeface="Wingdings" panose="05000000000000000000" charset="0"/>
              <a:buChar char="ü"/>
            </a:pPr>
            <a:r>
              <a:rPr lang="zh-CN" altLang="en-US" sz="2800" dirty="0">
                <a:latin typeface="Times New Roman" panose="02020603050405020304" pitchFamily="2" charset="0"/>
                <a:ea typeface="微软雅黑" panose="020B0503020204020204" charset="-122"/>
              </a:rPr>
              <a:t>美国化学学会</a:t>
            </a:r>
            <a:endParaRPr lang="zh-CN" altLang="en-US" sz="2800" dirty="0">
              <a:latin typeface="Times New Roman" panose="02020603050405020304" pitchFamily="2" charset="0"/>
              <a:ea typeface="微软雅黑" panose="020B0503020204020204" charset="-122"/>
            </a:endParaRPr>
          </a:p>
          <a:p>
            <a:pPr marL="457200" indent="-457200" algn="just">
              <a:lnSpc>
                <a:spcPct val="190000"/>
              </a:lnSpc>
              <a:buClr>
                <a:srgbClr val="FF0000"/>
              </a:buClr>
              <a:buFont typeface="Wingdings" panose="05000000000000000000" charset="0"/>
              <a:buChar char="ü"/>
            </a:pPr>
            <a:r>
              <a:rPr lang="zh-CN" altLang="en-US" sz="2800" dirty="0">
                <a:latin typeface="Times New Roman" panose="02020603050405020304" pitchFamily="2" charset="0"/>
                <a:ea typeface="微软雅黑" panose="020B0503020204020204" charset="-122"/>
              </a:rPr>
              <a:t>美国心理学会</a:t>
            </a:r>
            <a:endParaRPr lang="zh-CN" altLang="en-US" sz="2800" dirty="0">
              <a:latin typeface="Times New Roman" panose="02020603050405020304" pitchFamily="2" charset="0"/>
              <a:ea typeface="微软雅黑" panose="020B0503020204020204" charset="-122"/>
            </a:endParaRPr>
          </a:p>
          <a:p>
            <a:pPr marL="457200" indent="-457200" algn="just">
              <a:lnSpc>
                <a:spcPct val="190000"/>
              </a:lnSpc>
              <a:buClr>
                <a:srgbClr val="FF0000"/>
              </a:buClr>
              <a:buFont typeface="Wingdings" panose="05000000000000000000" charset="0"/>
              <a:buChar char="ü"/>
            </a:pPr>
            <a:r>
              <a:rPr lang="zh-CN" altLang="en-US" sz="2800" dirty="0">
                <a:latin typeface="Times New Roman" panose="02020603050405020304" pitchFamily="2" charset="0"/>
                <a:ea typeface="微软雅黑" panose="020B0503020204020204" charset="-122"/>
              </a:rPr>
              <a:t> </a:t>
            </a:r>
            <a:r>
              <a:rPr lang="en-US" altLang="zh-CN" sz="2800" dirty="0">
                <a:latin typeface="Times New Roman" panose="02020603050405020304" pitchFamily="2" charset="0"/>
                <a:ea typeface="微软雅黑" panose="020B0503020204020204" charset="-122"/>
              </a:rPr>
              <a:t>......</a:t>
            </a:r>
            <a:endParaRPr lang="en-US" altLang="zh-CN" sz="2800" dirty="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 calcmode="lin" valueType="num">
                                      <p:cBhvr additive="base">
                                        <p:cTn id="2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 calcmode="lin" valueType="num">
                                      <p:cBhvr additive="base">
                                        <p:cTn id="2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2">
                                            <p:txEl>
                                              <p:pRg st="3" end="3"/>
                                            </p:txEl>
                                          </p:spTgt>
                                        </p:tgtEl>
                                        <p:attrNameLst>
                                          <p:attrName>style.visibility</p:attrName>
                                        </p:attrNameLst>
                                      </p:cBhvr>
                                      <p:to>
                                        <p:strVal val="visible"/>
                                      </p:to>
                                    </p:set>
                                    <p:anim calcmode="lin" valueType="num">
                                      <p:cBhvr additive="base">
                                        <p:cTn id="3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 calcmode="lin" valueType="num">
                                      <p:cBhvr additive="base">
                                        <p:cTn id="3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2">
                                            <p:txEl>
                                              <p:pRg st="5" end="5"/>
                                            </p:txEl>
                                          </p:spTgt>
                                        </p:tgtEl>
                                        <p:attrNameLst>
                                          <p:attrName>style.visibility</p:attrName>
                                        </p:attrNameLst>
                                      </p:cBhvr>
                                      <p:to>
                                        <p:strVal val="visible"/>
                                      </p:to>
                                    </p:set>
                                    <p:anim calcmode="lin" valueType="num">
                                      <p:cBhvr additive="base">
                                        <p:cTn id="4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1144319" cy="645160"/>
          </a:xfrm>
          <a:prstGeom prst="rect">
            <a:avLst/>
          </a:prstGeom>
          <a:noFill/>
        </p:spPr>
        <p:txBody>
          <a:bodyPr wrap="square" rtlCol="0">
            <a:spAutoFit/>
          </a:bodyPr>
          <a:lstStyle/>
          <a:p>
            <a:pPr algn="l"/>
            <a:r>
              <a:rPr lang="zh-CN" altLang="en-US" sz="3600" dirty="0" smtClean="0">
                <a:latin typeface="Times New Roman" panose="02020603050405020304" pitchFamily="2" charset="0"/>
                <a:ea typeface="微软雅黑" panose="020B0503020204020204" charset="-122"/>
                <a:sym typeface="+mn-ea"/>
              </a:rPr>
              <a:t>小结</a:t>
            </a:r>
            <a:endParaRPr lang="zh-CN" altLang="en-US" sz="3600" dirty="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 name="文本框 1"/>
          <p:cNvSpPr txBox="1"/>
          <p:nvPr/>
        </p:nvSpPr>
        <p:spPr>
          <a:xfrm>
            <a:off x="1825576" y="1529764"/>
            <a:ext cx="9297670" cy="2547429"/>
          </a:xfrm>
          <a:prstGeom prst="rect">
            <a:avLst/>
          </a:prstGeom>
          <a:noFill/>
        </p:spPr>
        <p:txBody>
          <a:bodyPr wrap="square" rtlCol="0">
            <a:spAutoFit/>
          </a:bodyPr>
          <a:lstStyle/>
          <a:p>
            <a:pPr marL="457200" indent="-457200" algn="just">
              <a:lnSpc>
                <a:spcPct val="200000"/>
              </a:lnSpc>
              <a:buClr>
                <a:srgbClr val="FF0000"/>
              </a:buClr>
              <a:buFont typeface="Wingdings" panose="05000000000000000000" charset="0"/>
              <a:buChar char="Ø"/>
            </a:pPr>
            <a:r>
              <a:rPr lang="en-US" altLang="zh-CN" sz="2800" dirty="0" smtClean="0">
                <a:latin typeface="Times New Roman" panose="02020603050405020304" pitchFamily="2" charset="0"/>
                <a:ea typeface="微软雅黑" panose="020B0503020204020204" charset="-122"/>
              </a:rPr>
              <a:t>18</a:t>
            </a:r>
            <a:r>
              <a:rPr lang="zh-CN" altLang="en-US" sz="2800" dirty="0" smtClean="0">
                <a:latin typeface="Times New Roman" panose="02020603050405020304" pitchFamily="2" charset="0"/>
                <a:ea typeface="微软雅黑" panose="020B0503020204020204" charset="-122"/>
              </a:rPr>
              <a:t>种常用外文全文数据库</a:t>
            </a:r>
            <a:endParaRPr lang="en-US" altLang="zh-CN" sz="2800" dirty="0" smtClean="0">
              <a:latin typeface="Times New Roman" panose="02020603050405020304" pitchFamily="2" charset="0"/>
              <a:ea typeface="微软雅黑" panose="020B0503020204020204" charset="-122"/>
            </a:endParaRPr>
          </a:p>
          <a:p>
            <a:pPr marL="457200" indent="-457200" algn="just">
              <a:lnSpc>
                <a:spcPct val="200000"/>
              </a:lnSpc>
              <a:buClr>
                <a:srgbClr val="FF0000"/>
              </a:buClr>
              <a:buFont typeface="Wingdings" panose="05000000000000000000" charset="0"/>
              <a:buChar char="Ø"/>
            </a:pPr>
            <a:r>
              <a:rPr lang="zh-CN" altLang="en-US" sz="2800" dirty="0" smtClean="0">
                <a:latin typeface="Times New Roman" panose="02020603050405020304" pitchFamily="2" charset="0"/>
                <a:ea typeface="微软雅黑" panose="020B0503020204020204" charset="-122"/>
              </a:rPr>
              <a:t>综合性数据库：覆盖所有学科或大部分</a:t>
            </a:r>
            <a:r>
              <a:rPr lang="zh-CN" altLang="en-US" sz="2800" dirty="0" smtClean="0">
                <a:latin typeface="Times New Roman" panose="02020603050405020304" pitchFamily="2" charset="0"/>
                <a:ea typeface="微软雅黑" panose="020B0503020204020204" charset="-122"/>
              </a:rPr>
              <a:t>学科</a:t>
            </a:r>
            <a:endParaRPr lang="en-US" altLang="zh-CN" sz="2800" dirty="0" smtClean="0">
              <a:latin typeface="Times New Roman" panose="02020603050405020304" pitchFamily="2" charset="0"/>
              <a:ea typeface="微软雅黑" panose="020B0503020204020204" charset="-122"/>
            </a:endParaRPr>
          </a:p>
          <a:p>
            <a:pPr marL="457200" indent="-457200" algn="just">
              <a:lnSpc>
                <a:spcPct val="200000"/>
              </a:lnSpc>
              <a:buClr>
                <a:srgbClr val="FF0000"/>
              </a:buClr>
              <a:buFont typeface="Wingdings" panose="05000000000000000000" charset="0"/>
              <a:buChar char="Ø"/>
            </a:pPr>
            <a:r>
              <a:rPr lang="zh-CN" altLang="en-US" sz="2800" dirty="0" smtClean="0">
                <a:latin typeface="Times New Roman" panose="02020603050405020304" pitchFamily="2" charset="0"/>
                <a:ea typeface="微软雅黑" panose="020B0503020204020204" charset="-122"/>
              </a:rPr>
              <a:t>专业性数据库：覆盖某个学科或少数学科</a:t>
            </a:r>
            <a:endParaRPr lang="zh-CN" altLang="en-US" sz="2800" dirty="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244661" y="967105"/>
            <a:ext cx="9593046" cy="4857409"/>
          </a:xfrm>
        </p:spPr>
        <p:txBody>
          <a:bodyPr/>
          <a:lstStyle/>
          <a:p>
            <a:pPr marL="0" indent="0" algn="ctr">
              <a:lnSpc>
                <a:spcPct val="175000"/>
              </a:lnSpc>
              <a:buNone/>
            </a:pPr>
            <a:r>
              <a:rPr lang="zh-CN" altLang="en-US" sz="3600" dirty="0" smtClean="0">
                <a:latin typeface="微软雅黑" panose="020B0503020204020204" charset="-122"/>
                <a:ea typeface="微软雅黑" panose="020B0503020204020204" charset="-122"/>
              </a:rPr>
              <a:t>信息素养修炼</a:t>
            </a:r>
            <a:endParaRPr lang="en-US" altLang="zh-CN" sz="3600" dirty="0" smtClean="0">
              <a:latin typeface="微软雅黑" panose="020B0503020204020204" charset="-122"/>
              <a:ea typeface="微软雅黑" panose="020B0503020204020204" charset="-122"/>
            </a:endParaRPr>
          </a:p>
          <a:p>
            <a:pPr marL="0" indent="0" algn="ctr">
              <a:lnSpc>
                <a:spcPct val="175000"/>
              </a:lnSpc>
              <a:buNone/>
            </a:pPr>
            <a:r>
              <a:rPr lang="en-US" altLang="zh-CN" sz="3600" dirty="0" smtClean="0">
                <a:latin typeface="微软雅黑" panose="020B0503020204020204" charset="-122"/>
                <a:ea typeface="微软雅黑" panose="020B0503020204020204" charset="-122"/>
              </a:rPr>
              <a:t>5 </a:t>
            </a:r>
            <a:r>
              <a:rPr lang="zh-CN" altLang="en-US" sz="3600" dirty="0" smtClean="0">
                <a:latin typeface="微软雅黑" panose="020B0503020204020204" charset="-122"/>
                <a:ea typeface="微软雅黑" panose="020B0503020204020204" charset="-122"/>
              </a:rPr>
              <a:t>常用文献数据库</a:t>
            </a:r>
            <a:endParaRPr lang="en-US" altLang="zh-CN" sz="3600" dirty="0" smtClean="0">
              <a:latin typeface="微软雅黑" panose="020B0503020204020204" charset="-122"/>
              <a:ea typeface="微软雅黑" panose="020B0503020204020204" charset="-122"/>
            </a:endParaRPr>
          </a:p>
          <a:p>
            <a:pPr marL="0" indent="0" algn="ctr">
              <a:lnSpc>
                <a:spcPct val="175000"/>
              </a:lnSpc>
              <a:buNone/>
            </a:pPr>
            <a:r>
              <a:rPr lang="en-US" altLang="zh-CN" sz="3600" dirty="0" smtClean="0">
                <a:latin typeface="微软雅黑" panose="020B0503020204020204" charset="-122"/>
                <a:ea typeface="微软雅黑" panose="020B0503020204020204" charset="-122"/>
              </a:rPr>
              <a:t>5.2 </a:t>
            </a:r>
            <a:r>
              <a:rPr lang="zh-CN" altLang="en-US" sz="3600" dirty="0" smtClean="0">
                <a:latin typeface="微软雅黑" panose="020B0503020204020204" charset="-122"/>
                <a:ea typeface="微软雅黑" panose="020B0503020204020204" charset="-122"/>
              </a:rPr>
              <a:t>检索工具</a:t>
            </a:r>
            <a:endParaRPr lang="en-US" altLang="zh-CN" sz="3600" dirty="0" smtClean="0">
              <a:latin typeface="微软雅黑" panose="020B0503020204020204" charset="-122"/>
              <a:ea typeface="微软雅黑" panose="020B0503020204020204" charset="-122"/>
            </a:endParaRPr>
          </a:p>
          <a:p>
            <a:pPr marL="0" indent="0" algn="ctr">
              <a:lnSpc>
                <a:spcPct val="175000"/>
              </a:lnSpc>
              <a:buNone/>
            </a:pPr>
            <a:endParaRPr lang="zh-CN" altLang="en-US" sz="3600" dirty="0">
              <a:latin typeface="微软雅黑" panose="020B0503020204020204" charset="-122"/>
              <a:ea typeface="微软雅黑" panose="020B0503020204020204" charset="-122"/>
            </a:endParaRPr>
          </a:p>
        </p:txBody>
      </p:sp>
      <p:grpSp>
        <p:nvGrpSpPr>
          <p:cNvPr id="4" name="组合 3"/>
          <p:cNvGrpSpPr/>
          <p:nvPr/>
        </p:nvGrpSpPr>
        <p:grpSpPr>
          <a:xfrm>
            <a:off x="317500" y="653415"/>
            <a:ext cx="337185" cy="627380"/>
            <a:chOff x="0" y="0"/>
            <a:chExt cx="510976" cy="564610"/>
          </a:xfrm>
        </p:grpSpPr>
        <p:sp>
          <p:nvSpPr>
            <p:cNvPr id="5" name="矩形 4"/>
            <p:cNvSpPr/>
            <p:nvPr/>
          </p:nvSpPr>
          <p:spPr>
            <a:xfrm>
              <a:off x="0" y="0"/>
              <a:ext cx="425449" cy="564610"/>
            </a:xfrm>
            <a:prstGeom prst="rect">
              <a:avLst/>
            </a:prstGeom>
            <a:solidFill>
              <a:srgbClr val="FF6600"/>
            </a:solidFill>
            <a:ln w="9525">
              <a:noFill/>
            </a:ln>
          </p:spPr>
          <p:txBody>
            <a:bodyPr lIns="90170" tIns="46990" rIns="90170" bIns="46990" anchor="ctr"/>
            <a:lstStyle/>
            <a:p>
              <a:pPr lvl="0" algn="ctr" fontAlgn="base">
                <a:lnSpc>
                  <a:spcPct val="100000"/>
                </a:lnSpc>
                <a:spcBef>
                  <a:spcPct val="0"/>
                </a:spcBef>
                <a:spcAft>
                  <a:spcPct val="0"/>
                </a:spcAft>
              </a:pPr>
              <a:endParaRPr>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6" name="直接连接符 6"/>
            <p:cNvSpPr/>
            <p:nvPr/>
          </p:nvSpPr>
          <p:spPr>
            <a:xfrm>
              <a:off x="467543" y="0"/>
              <a:ext cx="1" cy="564610"/>
            </a:xfrm>
            <a:prstGeom prst="line">
              <a:avLst/>
            </a:prstGeom>
            <a:ln w="28575" cap="flat" cmpd="sng">
              <a:solidFill>
                <a:srgbClr val="A5A5A5">
                  <a:alpha val="50000"/>
                </a:srgbClr>
              </a:solidFill>
              <a:prstDash val="solid"/>
              <a:headEnd type="none" w="med" len="med"/>
              <a:tailEnd type="none" w="med" len="med"/>
            </a:ln>
          </p:spPr>
        </p:sp>
        <p:sp>
          <p:nvSpPr>
            <p:cNvPr id="7" name="直接连接符 65"/>
            <p:cNvSpPr/>
            <p:nvPr/>
          </p:nvSpPr>
          <p:spPr>
            <a:xfrm>
              <a:off x="510976" y="0"/>
              <a:ext cx="1" cy="564610"/>
            </a:xfrm>
            <a:prstGeom prst="line">
              <a:avLst/>
            </a:prstGeom>
            <a:ln w="10160" cap="flat" cmpd="sng">
              <a:solidFill>
                <a:srgbClr val="A5A5A5">
                  <a:alpha val="50000"/>
                </a:srgbClr>
              </a:solidFill>
              <a:prstDash val="solid"/>
              <a:headEnd type="none" w="med" len="med"/>
              <a:tailEnd type="none" w="med" len="med"/>
            </a:ln>
          </p:spPr>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3247390" cy="645160"/>
          </a:xfrm>
          <a:prstGeom prst="rect">
            <a:avLst/>
          </a:prstGeom>
          <a:noFill/>
        </p:spPr>
        <p:txBody>
          <a:bodyPr wrap="square" rtlCol="0">
            <a:spAutoFit/>
          </a:bodyPr>
          <a:lstStyle/>
          <a:p>
            <a:pPr algn="l"/>
            <a:r>
              <a:rPr lang="en-US" sz="3600">
                <a:latin typeface="Times New Roman" panose="02020603050405020304" pitchFamily="2" charset="0"/>
                <a:ea typeface="微软雅黑" panose="020B0503020204020204" charset="-122"/>
                <a:sym typeface="+mn-ea"/>
              </a:rPr>
              <a:t>5.2 </a:t>
            </a:r>
            <a:r>
              <a:rPr lang="zh-CN" altLang="en-US" sz="3600">
                <a:latin typeface="Times New Roman" panose="02020603050405020304" pitchFamily="2" charset="0"/>
                <a:ea typeface="微软雅黑" panose="020B0503020204020204" charset="-122"/>
                <a:sym typeface="+mn-ea"/>
              </a:rPr>
              <a:t>检索工具</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 name="文本框 1"/>
          <p:cNvSpPr txBox="1"/>
          <p:nvPr/>
        </p:nvSpPr>
        <p:spPr>
          <a:xfrm>
            <a:off x="1802130" y="1451610"/>
            <a:ext cx="9297670" cy="4485005"/>
          </a:xfrm>
          <a:prstGeom prst="rect">
            <a:avLst/>
          </a:prstGeom>
          <a:noFill/>
        </p:spPr>
        <p:txBody>
          <a:bodyPr wrap="square" rtlCol="0">
            <a:spAutoFit/>
          </a:bodyPr>
          <a:lstStyle/>
          <a:p>
            <a:pPr marL="457200" indent="-457200" algn="just">
              <a:lnSpc>
                <a:spcPct val="17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引文索引数据库</a:t>
            </a:r>
            <a:endParaRPr lang="zh-CN" altLang="en-US" sz="2800" dirty="0">
              <a:latin typeface="Times New Roman" panose="02020603050405020304" pitchFamily="2" charset="0"/>
              <a:ea typeface="微软雅黑" panose="020B0503020204020204" charset="-122"/>
            </a:endParaRPr>
          </a:p>
          <a:p>
            <a:pPr marL="457200" indent="-457200" algn="just">
              <a:lnSpc>
                <a:spcPct val="170000"/>
              </a:lnSpc>
              <a:buClr>
                <a:srgbClr val="FF0000"/>
              </a:buClr>
              <a:buFont typeface="Wingdings" panose="05000000000000000000" charset="0"/>
              <a:buChar char="Ø"/>
            </a:pPr>
            <a:r>
              <a:rPr lang="en-US" altLang="zh-CN" sz="2800" dirty="0" err="1">
                <a:latin typeface="Times New Roman" panose="02020603050405020304" pitchFamily="2" charset="0"/>
                <a:ea typeface="微软雅黑" panose="020B0503020204020204" charset="-122"/>
              </a:rPr>
              <a:t>Ei</a:t>
            </a:r>
            <a:r>
              <a:rPr lang="en-US" altLang="zh-CN" sz="2800" dirty="0">
                <a:latin typeface="Times New Roman" panose="02020603050405020304" pitchFamily="2" charset="0"/>
                <a:ea typeface="微软雅黑" panose="020B0503020204020204" charset="-122"/>
              </a:rPr>
              <a:t> Village</a:t>
            </a:r>
            <a:endParaRPr lang="en-US" altLang="zh-CN" sz="2800" dirty="0">
              <a:latin typeface="Times New Roman" panose="02020603050405020304" pitchFamily="2" charset="0"/>
              <a:ea typeface="微软雅黑" panose="020B0503020204020204" charset="-122"/>
            </a:endParaRPr>
          </a:p>
          <a:p>
            <a:pPr marL="457200" indent="-457200" algn="just">
              <a:lnSpc>
                <a:spcPct val="170000"/>
              </a:lnSpc>
              <a:buClr>
                <a:srgbClr val="FF0000"/>
              </a:buClr>
              <a:buFont typeface="Wingdings" panose="05000000000000000000" charset="0"/>
              <a:buChar char="Ø"/>
            </a:pPr>
            <a:r>
              <a:rPr lang="en-US" altLang="zh-CN" sz="2800" dirty="0" err="1">
                <a:latin typeface="Times New Roman" panose="02020603050405020304" pitchFamily="2" charset="0"/>
                <a:ea typeface="微软雅黑" panose="020B0503020204020204" charset="-122"/>
              </a:rPr>
              <a:t>SciFinder</a:t>
            </a:r>
            <a:endParaRPr lang="en-US" altLang="zh-CN" sz="2800" dirty="0">
              <a:latin typeface="Times New Roman" panose="02020603050405020304" pitchFamily="2" charset="0"/>
              <a:ea typeface="微软雅黑" panose="020B0503020204020204" charset="-122"/>
            </a:endParaRPr>
          </a:p>
          <a:p>
            <a:pPr marL="457200" indent="-457200" algn="just">
              <a:lnSpc>
                <a:spcPct val="170000"/>
              </a:lnSpc>
              <a:buClr>
                <a:srgbClr val="FF0000"/>
              </a:buClr>
              <a:buFont typeface="Wingdings" panose="05000000000000000000" charset="0"/>
              <a:buChar char="Ø"/>
            </a:pPr>
            <a:r>
              <a:rPr lang="en-US" altLang="zh-CN" sz="2800" dirty="0">
                <a:latin typeface="Times New Roman" panose="02020603050405020304" pitchFamily="2" charset="0"/>
                <a:ea typeface="微软雅黑" panose="020B0503020204020204" charset="-122"/>
              </a:rPr>
              <a:t>Web of Science</a:t>
            </a:r>
            <a:r>
              <a:rPr lang="zh-CN" altLang="en-US" sz="2800" dirty="0">
                <a:latin typeface="Times New Roman" panose="02020603050405020304" pitchFamily="2" charset="0"/>
                <a:ea typeface="微软雅黑" panose="020B0503020204020204" charset="-122"/>
              </a:rPr>
              <a:t>平台上的其他检索工具</a:t>
            </a:r>
            <a:endParaRPr lang="zh-CN" altLang="en-US" sz="2800" dirty="0">
              <a:latin typeface="Times New Roman" panose="02020603050405020304" pitchFamily="2" charset="0"/>
              <a:ea typeface="微软雅黑" panose="020B0503020204020204" charset="-122"/>
            </a:endParaRPr>
          </a:p>
          <a:p>
            <a:pPr marL="457200" indent="-457200" algn="just">
              <a:lnSpc>
                <a:spcPct val="170000"/>
              </a:lnSpc>
              <a:buClr>
                <a:srgbClr val="FF0000"/>
              </a:buClr>
              <a:buFont typeface="Wingdings" panose="05000000000000000000" charset="0"/>
              <a:buChar char="Ø"/>
            </a:pPr>
            <a:r>
              <a:rPr lang="en-US" altLang="zh-CN" sz="2800" dirty="0">
                <a:latin typeface="Times New Roman" panose="02020603050405020304" pitchFamily="2" charset="0"/>
                <a:ea typeface="微软雅黑" panose="020B0503020204020204" charset="-122"/>
              </a:rPr>
              <a:t>EBSCO</a:t>
            </a:r>
            <a:r>
              <a:rPr lang="zh-CN" altLang="en-US" sz="2800" dirty="0">
                <a:latin typeface="Times New Roman" panose="02020603050405020304" pitchFamily="2" charset="0"/>
                <a:ea typeface="微软雅黑" panose="020B0503020204020204" charset="-122"/>
              </a:rPr>
              <a:t>平台上的检索工具</a:t>
            </a:r>
            <a:endParaRPr lang="zh-CN" altLang="en-US" sz="2800" dirty="0">
              <a:latin typeface="Times New Roman" panose="02020603050405020304" pitchFamily="2" charset="0"/>
              <a:ea typeface="微软雅黑" panose="020B0503020204020204" charset="-122"/>
            </a:endParaRPr>
          </a:p>
          <a:p>
            <a:pPr marL="457200" indent="-457200" algn="just">
              <a:lnSpc>
                <a:spcPct val="170000"/>
              </a:lnSpc>
              <a:buClr>
                <a:srgbClr val="FF0000"/>
              </a:buClr>
              <a:buFont typeface="Wingdings" panose="05000000000000000000" charset="0"/>
              <a:buChar char="Ø"/>
            </a:pPr>
            <a:r>
              <a:rPr lang="en-US" altLang="zh-CN" sz="2800" dirty="0">
                <a:latin typeface="Times New Roman" panose="02020603050405020304" pitchFamily="2" charset="0"/>
                <a:ea typeface="微软雅黑" panose="020B0503020204020204" charset="-122"/>
              </a:rPr>
              <a:t>CALIS</a:t>
            </a:r>
            <a:r>
              <a:rPr lang="zh-CN" altLang="en-US" sz="2800" dirty="0">
                <a:latin typeface="Times New Roman" panose="02020603050405020304" pitchFamily="2" charset="0"/>
                <a:ea typeface="微软雅黑" panose="020B0503020204020204" charset="-122"/>
              </a:rPr>
              <a:t>的两个检索工具</a:t>
            </a:r>
            <a:endParaRPr lang="zh-CN" altLang="en-US" sz="2800" dirty="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3027827" cy="645160"/>
          </a:xfrm>
          <a:prstGeom prst="rect">
            <a:avLst/>
          </a:prstGeom>
          <a:noFill/>
        </p:spPr>
        <p:txBody>
          <a:bodyPr wrap="square" rtlCol="0">
            <a:spAutoFit/>
          </a:bodyPr>
          <a:lstStyle/>
          <a:p>
            <a:pPr algn="l"/>
            <a:r>
              <a:rPr lang="zh-CN" altLang="en-US" sz="3600" dirty="0">
                <a:latin typeface="Times New Roman" panose="02020603050405020304" pitchFamily="2" charset="0"/>
                <a:ea typeface="微软雅黑" panose="020B0503020204020204" charset="-122"/>
                <a:sym typeface="+mn-ea"/>
              </a:rPr>
              <a:t>引文</a:t>
            </a:r>
            <a:r>
              <a:rPr lang="zh-CN" altLang="en-US" sz="3600" dirty="0" smtClean="0">
                <a:latin typeface="Times New Roman" panose="02020603050405020304" pitchFamily="2" charset="0"/>
                <a:ea typeface="微软雅黑" panose="020B0503020204020204" charset="-122"/>
                <a:sym typeface="+mn-ea"/>
              </a:rPr>
              <a:t>索引原理</a:t>
            </a:r>
            <a:endParaRPr lang="zh-CN" altLang="en-US" sz="3600" dirty="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 name="文本框 1"/>
          <p:cNvSpPr txBox="1"/>
          <p:nvPr/>
        </p:nvSpPr>
        <p:spPr>
          <a:xfrm>
            <a:off x="562708" y="1381271"/>
            <a:ext cx="10769600" cy="4401205"/>
          </a:xfrm>
          <a:prstGeom prst="rect">
            <a:avLst/>
          </a:prstGeom>
          <a:noFill/>
        </p:spPr>
        <p:txBody>
          <a:bodyPr wrap="square" rtlCol="0">
            <a:spAutoFit/>
          </a:bodyPr>
          <a:lstStyle/>
          <a:p>
            <a:pPr marL="457200" indent="-457200" algn="just">
              <a:lnSpc>
                <a:spcPct val="200000"/>
              </a:lnSpc>
              <a:buClr>
                <a:srgbClr val="FF0000"/>
              </a:buClr>
              <a:buFont typeface="Wingdings" panose="05000000000000000000" charset="0"/>
              <a:buChar char="Ø"/>
            </a:pPr>
            <a:r>
              <a:rPr lang="zh-CN" altLang="en-US" sz="2800" dirty="0" smtClean="0">
                <a:latin typeface="Times New Roman" panose="02020603050405020304" pitchFamily="2" charset="0"/>
                <a:ea typeface="微软雅黑" panose="020B0503020204020204" charset="-122"/>
              </a:rPr>
              <a:t>文献</a:t>
            </a:r>
            <a:r>
              <a:rPr lang="zh-CN" altLang="en-US" sz="2800" dirty="0" smtClean="0">
                <a:latin typeface="Times New Roman" panose="02020603050405020304" pitchFamily="2" charset="0"/>
                <a:ea typeface="微软雅黑" panose="020B0503020204020204" charset="-122"/>
              </a:rPr>
              <a:t>之间存在相互引用关系，形成文献引文网络。依据这种引用关系建立的索引系统，可以方便地检索到相关文献。</a:t>
            </a:r>
            <a:endParaRPr lang="en-US" altLang="zh-CN" sz="2800" dirty="0" smtClean="0">
              <a:latin typeface="Times New Roman" panose="02020603050405020304" pitchFamily="2" charset="0"/>
              <a:ea typeface="微软雅黑" panose="020B0503020204020204" charset="-122"/>
            </a:endParaRPr>
          </a:p>
          <a:p>
            <a:pPr marL="457200" indent="-457200" algn="just">
              <a:lnSpc>
                <a:spcPct val="20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尤金•加菲尔德1955年在《科学》（Science）期刊上发表论文提出</a:t>
            </a:r>
            <a:r>
              <a:rPr lang="zh-CN" altLang="en-US" sz="2800" dirty="0">
                <a:solidFill>
                  <a:srgbClr val="FF0000"/>
                </a:solidFill>
                <a:latin typeface="Times New Roman" panose="02020603050405020304" pitchFamily="2" charset="0"/>
                <a:ea typeface="微软雅黑" panose="020B0503020204020204" charset="-122"/>
              </a:rPr>
              <a:t>引文索引原理</a:t>
            </a:r>
            <a:r>
              <a:rPr lang="zh-CN" altLang="en-US" sz="2800" dirty="0">
                <a:latin typeface="Times New Roman" panose="02020603050405020304" pitchFamily="2" charset="0"/>
                <a:ea typeface="微软雅黑" panose="020B0503020204020204" charset="-122"/>
              </a:rPr>
              <a:t>，并依据该原理于1961年创建科学引文索引（Science Citation Index，SCI）</a:t>
            </a:r>
            <a:r>
              <a:rPr lang="zh-CN" altLang="en-US" sz="2800" dirty="0" smtClean="0">
                <a:latin typeface="Times New Roman" panose="02020603050405020304" pitchFamily="2" charset="0"/>
                <a:ea typeface="微软雅黑" panose="020B0503020204020204" charset="-122"/>
              </a:rPr>
              <a:t>。</a:t>
            </a:r>
            <a:endParaRPr lang="en-US" altLang="zh-CN" sz="2800" dirty="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wipe(down)">
                                      <p:cBhvr>
                                        <p:cTn id="17" dur="5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wipe(down)">
                                      <p:cBhvr>
                                        <p:cTn id="2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62075" y="468630"/>
            <a:ext cx="3491279" cy="645160"/>
          </a:xfrm>
          <a:prstGeom prst="rect">
            <a:avLst/>
          </a:prstGeom>
          <a:noFill/>
        </p:spPr>
        <p:txBody>
          <a:bodyPr wrap="square" rtlCol="0">
            <a:spAutoFit/>
          </a:bodyPr>
          <a:lstStyle/>
          <a:p>
            <a:pPr algn="l"/>
            <a:r>
              <a:rPr lang="zh-CN" altLang="en-US" sz="3600" dirty="0">
                <a:latin typeface="Times New Roman" panose="02020603050405020304" pitchFamily="2" charset="0"/>
                <a:ea typeface="微软雅黑" panose="020B0503020204020204" charset="-122"/>
                <a:sym typeface="+mn-ea"/>
              </a:rPr>
              <a:t>引文索引</a:t>
            </a:r>
            <a:r>
              <a:rPr lang="zh-CN" altLang="en-US" sz="3600" dirty="0" smtClean="0">
                <a:latin typeface="Times New Roman" panose="02020603050405020304" pitchFamily="2" charset="0"/>
                <a:ea typeface="微软雅黑" panose="020B0503020204020204" charset="-122"/>
                <a:sym typeface="+mn-ea"/>
              </a:rPr>
              <a:t>数据库</a:t>
            </a:r>
            <a:endParaRPr lang="zh-CN" altLang="en-US" sz="3600" dirty="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 name="文本框 1"/>
          <p:cNvSpPr txBox="1"/>
          <p:nvPr/>
        </p:nvSpPr>
        <p:spPr>
          <a:xfrm>
            <a:off x="884555" y="1207135"/>
            <a:ext cx="10274300" cy="5262245"/>
          </a:xfrm>
          <a:prstGeom prst="rect">
            <a:avLst/>
          </a:prstGeom>
          <a:noFill/>
        </p:spPr>
        <p:txBody>
          <a:bodyPr wrap="square" rtlCol="0">
            <a:spAutoFit/>
          </a:bodyPr>
          <a:lstStyle/>
          <a:p>
            <a:pPr indent="0" algn="just">
              <a:lnSpc>
                <a:spcPct val="150000"/>
              </a:lnSpc>
              <a:buClr>
                <a:srgbClr val="FF0000"/>
              </a:buClr>
              <a:buFont typeface="Wingdings" panose="05000000000000000000" charset="0"/>
              <a:buNone/>
            </a:pPr>
            <a:r>
              <a:rPr lang="zh-CN" altLang="en-US" sz="2800" dirty="0">
                <a:latin typeface="Times New Roman" panose="02020603050405020304" pitchFamily="2" charset="0"/>
                <a:ea typeface="微软雅黑" panose="020B0503020204020204" charset="-122"/>
              </a:rPr>
              <a:t>（1）Web of Science平台上的引文索引数据库</a:t>
            </a:r>
            <a:endParaRPr lang="zh-CN" altLang="en-US" sz="2800" dirty="0">
              <a:latin typeface="Times New Roman" panose="02020603050405020304" pitchFamily="2" charset="0"/>
              <a:ea typeface="微软雅黑" panose="020B0503020204020204" charset="-122"/>
            </a:endParaRPr>
          </a:p>
          <a:p>
            <a:pPr indent="0" algn="just">
              <a:lnSpc>
                <a:spcPct val="150000"/>
              </a:lnSpc>
              <a:buClr>
                <a:srgbClr val="FF0000"/>
              </a:buClr>
              <a:buFont typeface="Wingdings" panose="05000000000000000000" charset="0"/>
              <a:buNone/>
            </a:pPr>
            <a:r>
              <a:rPr lang="zh-CN" altLang="en-US" sz="2800" dirty="0">
                <a:latin typeface="Times New Roman" panose="02020603050405020304" pitchFamily="2" charset="0"/>
                <a:ea typeface="微软雅黑" panose="020B0503020204020204" charset="-122"/>
              </a:rPr>
              <a:t>①期刊论文引文数据库SCIE/SSCI/A&amp;HCI/ESCI</a:t>
            </a:r>
            <a:endParaRPr lang="zh-CN" altLang="en-US" sz="2800" dirty="0">
              <a:latin typeface="Times New Roman" panose="02020603050405020304" pitchFamily="2" charset="0"/>
              <a:ea typeface="微软雅黑" panose="020B0503020204020204" charset="-122"/>
            </a:endParaRPr>
          </a:p>
          <a:p>
            <a:pPr indent="0" algn="just">
              <a:lnSpc>
                <a:spcPct val="150000"/>
              </a:lnSpc>
              <a:buClr>
                <a:srgbClr val="FF0000"/>
              </a:buClr>
              <a:buFont typeface="Wingdings" panose="05000000000000000000" charset="0"/>
              <a:buNone/>
            </a:pPr>
            <a:r>
              <a:rPr lang="zh-CN" altLang="en-US" sz="2800" dirty="0">
                <a:latin typeface="Times New Roman" panose="02020603050405020304" pitchFamily="2" charset="0"/>
                <a:ea typeface="微软雅黑" panose="020B0503020204020204" charset="-122"/>
              </a:rPr>
              <a:t>②会议论文引文数据库CPCI-S和CPCI-SSH</a:t>
            </a:r>
            <a:endParaRPr lang="zh-CN" altLang="en-US" sz="2800" dirty="0">
              <a:latin typeface="Times New Roman" panose="02020603050405020304" pitchFamily="2" charset="0"/>
              <a:ea typeface="微软雅黑" panose="020B0503020204020204" charset="-122"/>
            </a:endParaRPr>
          </a:p>
          <a:p>
            <a:pPr indent="0" algn="just">
              <a:lnSpc>
                <a:spcPct val="150000"/>
              </a:lnSpc>
              <a:buClr>
                <a:srgbClr val="FF0000"/>
              </a:buClr>
              <a:buFont typeface="Wingdings" panose="05000000000000000000" charset="0"/>
              <a:buNone/>
            </a:pPr>
            <a:r>
              <a:rPr lang="zh-CN" altLang="en-US" sz="2800" dirty="0">
                <a:latin typeface="Times New Roman" panose="02020603050405020304" pitchFamily="2" charset="0"/>
                <a:ea typeface="微软雅黑" panose="020B0503020204020204" charset="-122"/>
              </a:rPr>
              <a:t>③图书引文</a:t>
            </a:r>
            <a:r>
              <a:rPr lang="zh-CN" altLang="en-US" sz="2800" dirty="0" smtClean="0">
                <a:latin typeface="Times New Roman" panose="02020603050405020304" pitchFamily="2" charset="0"/>
                <a:ea typeface="微软雅黑" panose="020B0503020204020204" charset="-122"/>
              </a:rPr>
              <a:t>数据库</a:t>
            </a:r>
            <a:r>
              <a:rPr lang="en-US" altLang="zh-CN" sz="2800" dirty="0" smtClean="0">
                <a:latin typeface="微软雅黑" panose="020B0503020204020204" charset="-122"/>
                <a:ea typeface="微软雅黑" panose="020B0503020204020204" charset="-122"/>
              </a:rPr>
              <a:t>BKCI-S</a:t>
            </a:r>
            <a:r>
              <a:rPr lang="zh-CN" altLang="en-US" sz="2800" dirty="0" smtClean="0"/>
              <a:t>和</a:t>
            </a:r>
            <a:r>
              <a:rPr lang="en-US" altLang="zh-CN" sz="2800" dirty="0">
                <a:latin typeface="微软雅黑" panose="020B0503020204020204" charset="-122"/>
                <a:ea typeface="微软雅黑" panose="020B0503020204020204" charset="-122"/>
              </a:rPr>
              <a:t>BKCI-SSH</a:t>
            </a:r>
            <a:endParaRPr lang="zh-CN" altLang="en-US" sz="2800" dirty="0">
              <a:latin typeface="微软雅黑" panose="020B0503020204020204" charset="-122"/>
              <a:ea typeface="微软雅黑" panose="020B0503020204020204" charset="-122"/>
            </a:endParaRPr>
          </a:p>
          <a:p>
            <a:pPr indent="0" algn="just">
              <a:lnSpc>
                <a:spcPct val="150000"/>
              </a:lnSpc>
              <a:buClr>
                <a:srgbClr val="FF0000"/>
              </a:buClr>
              <a:buFont typeface="Wingdings" panose="05000000000000000000" charset="0"/>
              <a:buNone/>
            </a:pPr>
            <a:r>
              <a:rPr lang="zh-CN" altLang="en-US" sz="2800" dirty="0">
                <a:latin typeface="Times New Roman" panose="02020603050405020304" pitchFamily="2" charset="0"/>
                <a:ea typeface="微软雅黑" panose="020B0503020204020204" charset="-122"/>
              </a:rPr>
              <a:t>（2）SCOPUS</a:t>
            </a:r>
            <a:endParaRPr lang="zh-CN" altLang="en-US" sz="2800" dirty="0">
              <a:latin typeface="Times New Roman" panose="02020603050405020304" pitchFamily="2" charset="0"/>
              <a:ea typeface="微软雅黑" panose="020B0503020204020204" charset="-122"/>
            </a:endParaRPr>
          </a:p>
          <a:p>
            <a:pPr indent="0" algn="just">
              <a:lnSpc>
                <a:spcPct val="150000"/>
              </a:lnSpc>
              <a:buClr>
                <a:srgbClr val="FF0000"/>
              </a:buClr>
              <a:buFont typeface="Wingdings" panose="05000000000000000000" charset="0"/>
              <a:buNone/>
            </a:pPr>
            <a:r>
              <a:rPr lang="zh-CN" altLang="en-US" sz="2800" dirty="0">
                <a:latin typeface="Times New Roman" panose="02020603050405020304" pitchFamily="2" charset="0"/>
                <a:ea typeface="微软雅黑" panose="020B0503020204020204" charset="-122"/>
              </a:rPr>
              <a:t>（3）CSCD</a:t>
            </a:r>
            <a:endParaRPr lang="zh-CN" altLang="en-US" sz="2800" dirty="0">
              <a:latin typeface="Times New Roman" panose="02020603050405020304" pitchFamily="2" charset="0"/>
              <a:ea typeface="微软雅黑" panose="020B0503020204020204" charset="-122"/>
            </a:endParaRPr>
          </a:p>
          <a:p>
            <a:pPr indent="0" algn="just">
              <a:lnSpc>
                <a:spcPct val="150000"/>
              </a:lnSpc>
              <a:buClr>
                <a:srgbClr val="FF0000"/>
              </a:buClr>
              <a:buFont typeface="Wingdings" panose="05000000000000000000" charset="0"/>
              <a:buNone/>
            </a:pPr>
            <a:r>
              <a:rPr lang="zh-CN" altLang="en-US" sz="2800" dirty="0">
                <a:latin typeface="Times New Roman" panose="02020603050405020304" pitchFamily="2" charset="0"/>
                <a:ea typeface="微软雅黑" panose="020B0503020204020204" charset="-122"/>
              </a:rPr>
              <a:t>（4）CSSCI</a:t>
            </a:r>
            <a:endParaRPr lang="zh-CN" altLang="en-US" sz="2800" dirty="0">
              <a:latin typeface="Times New Roman" panose="02020603050405020304" pitchFamily="2" charset="0"/>
              <a:ea typeface="微软雅黑" panose="020B0503020204020204" charset="-122"/>
            </a:endParaRPr>
          </a:p>
          <a:p>
            <a:pPr indent="0" algn="just">
              <a:lnSpc>
                <a:spcPct val="150000"/>
              </a:lnSpc>
              <a:buClr>
                <a:srgbClr val="FF0000"/>
              </a:buClr>
              <a:buFont typeface="Wingdings" panose="05000000000000000000" charset="0"/>
              <a:buNone/>
            </a:pPr>
            <a:r>
              <a:rPr lang="zh-CN" altLang="en-US" sz="2800" dirty="0">
                <a:latin typeface="Times New Roman" panose="02020603050405020304" pitchFamily="2" charset="0"/>
                <a:ea typeface="微软雅黑" panose="020B0503020204020204" charset="-122"/>
              </a:rPr>
              <a:t>（5）中国引文数据库</a:t>
            </a:r>
            <a:endParaRPr lang="zh-CN" altLang="en-US" sz="2800" dirty="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3247390" cy="645160"/>
          </a:xfrm>
          <a:prstGeom prst="rect">
            <a:avLst/>
          </a:prstGeom>
          <a:noFill/>
        </p:spPr>
        <p:txBody>
          <a:bodyPr wrap="square" rtlCol="0">
            <a:spAutoFit/>
          </a:bodyPr>
          <a:lstStyle/>
          <a:p>
            <a:pPr algn="l"/>
            <a:r>
              <a:rPr lang="en-US" altLang="zh-CN" sz="3600">
                <a:latin typeface="Times New Roman" panose="02020603050405020304" pitchFamily="2" charset="0"/>
                <a:ea typeface="微软雅黑" panose="020B0503020204020204" charset="-122"/>
                <a:sym typeface="+mn-ea"/>
              </a:rPr>
              <a:t>Ei Village</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 name="文本框 1"/>
          <p:cNvSpPr txBox="1"/>
          <p:nvPr/>
        </p:nvSpPr>
        <p:spPr>
          <a:xfrm>
            <a:off x="1372235" y="1183738"/>
            <a:ext cx="8727587" cy="5370701"/>
          </a:xfrm>
          <a:prstGeom prst="rect">
            <a:avLst/>
          </a:prstGeom>
          <a:noFill/>
        </p:spPr>
        <p:txBody>
          <a:bodyPr wrap="square" rtlCol="0">
            <a:spAutoFit/>
          </a:bodyPr>
          <a:lstStyle/>
          <a:p>
            <a:pPr marL="457200" indent="-457200" algn="just">
              <a:lnSpc>
                <a:spcPct val="175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Ei Village目前是Elsevier公司的一个检索平台，整合了Ei、INSPEC、GEOBASE、</a:t>
            </a:r>
            <a:r>
              <a:rPr lang="zh-CN" altLang="en-US" sz="2800" dirty="0" smtClean="0">
                <a:latin typeface="Times New Roman" panose="02020603050405020304" pitchFamily="2" charset="0"/>
                <a:ea typeface="微软雅黑" panose="020B0503020204020204" charset="-122"/>
              </a:rPr>
              <a:t>GeoRef等</a:t>
            </a:r>
            <a:r>
              <a:rPr lang="zh-CN" altLang="en-US" sz="2800" dirty="0">
                <a:latin typeface="Times New Roman" panose="02020603050405020304" pitchFamily="2" charset="0"/>
                <a:ea typeface="微软雅黑" panose="020B0503020204020204" charset="-122"/>
              </a:rPr>
              <a:t>数据库。</a:t>
            </a:r>
            <a:endParaRPr lang="zh-CN" altLang="en-US" sz="2800" dirty="0">
              <a:latin typeface="Times New Roman" panose="02020603050405020304" pitchFamily="2" charset="0"/>
              <a:ea typeface="微软雅黑" panose="020B0503020204020204" charset="-122"/>
            </a:endParaRPr>
          </a:p>
          <a:p>
            <a:pPr algn="just">
              <a:lnSpc>
                <a:spcPct val="175000"/>
              </a:lnSpc>
              <a:buClr>
                <a:srgbClr val="FF0000"/>
              </a:buClr>
            </a:pPr>
            <a:r>
              <a:rPr lang="zh-CN" altLang="en-US" sz="2800" dirty="0">
                <a:latin typeface="Times New Roman" panose="02020603050405020304" pitchFamily="2" charset="0"/>
                <a:ea typeface="微软雅黑" panose="020B0503020204020204" charset="-122"/>
              </a:rPr>
              <a:t>（1）Ei </a:t>
            </a:r>
            <a:r>
              <a:rPr lang="zh-CN" altLang="en-US" sz="2800" dirty="0" smtClean="0">
                <a:latin typeface="Times New Roman" panose="02020603050405020304" pitchFamily="2" charset="0"/>
                <a:ea typeface="微软雅黑" panose="020B0503020204020204" charset="-122"/>
              </a:rPr>
              <a:t>Compendex</a:t>
            </a:r>
            <a:endParaRPr lang="en-US" altLang="zh-CN" sz="2800" dirty="0" smtClean="0">
              <a:latin typeface="Times New Roman" panose="02020603050405020304" pitchFamily="2" charset="0"/>
              <a:ea typeface="微软雅黑" panose="020B0503020204020204" charset="-122"/>
            </a:endParaRPr>
          </a:p>
          <a:p>
            <a:pPr algn="just">
              <a:lnSpc>
                <a:spcPct val="175000"/>
              </a:lnSpc>
              <a:buClr>
                <a:srgbClr val="FF0000"/>
              </a:buClr>
            </a:pPr>
            <a:r>
              <a:rPr lang="zh-CN" altLang="en-US" sz="2800" dirty="0" smtClean="0">
                <a:latin typeface="Times New Roman" panose="02020603050405020304" pitchFamily="2" charset="0"/>
                <a:ea typeface="微软雅黑" panose="020B0503020204020204" charset="-122"/>
              </a:rPr>
              <a:t>（</a:t>
            </a:r>
            <a:r>
              <a:rPr lang="zh-CN" altLang="en-US" sz="2800" dirty="0">
                <a:latin typeface="Times New Roman" panose="02020603050405020304" pitchFamily="2" charset="0"/>
                <a:ea typeface="微软雅黑" panose="020B0503020204020204" charset="-122"/>
              </a:rPr>
              <a:t>2）</a:t>
            </a:r>
            <a:r>
              <a:rPr lang="zh-CN" altLang="en-US" sz="2800" dirty="0" smtClean="0">
                <a:latin typeface="Times New Roman" panose="02020603050405020304" pitchFamily="2" charset="0"/>
                <a:ea typeface="微软雅黑" panose="020B0503020204020204" charset="-122"/>
              </a:rPr>
              <a:t>INSPEC</a:t>
            </a:r>
            <a:endParaRPr lang="zh-CN" altLang="en-US" sz="2800" dirty="0">
              <a:latin typeface="Times New Roman" panose="02020603050405020304" pitchFamily="2" charset="0"/>
              <a:ea typeface="微软雅黑" panose="020B0503020204020204" charset="-122"/>
            </a:endParaRPr>
          </a:p>
          <a:p>
            <a:pPr algn="just">
              <a:lnSpc>
                <a:spcPct val="175000"/>
              </a:lnSpc>
              <a:buClr>
                <a:srgbClr val="FF0000"/>
              </a:buClr>
            </a:pPr>
            <a:r>
              <a:rPr lang="zh-CN" altLang="en-US" sz="2800" dirty="0">
                <a:latin typeface="Times New Roman" panose="02020603050405020304" pitchFamily="2" charset="0"/>
                <a:ea typeface="微软雅黑" panose="020B0503020204020204" charset="-122"/>
              </a:rPr>
              <a:t>（3）</a:t>
            </a:r>
            <a:r>
              <a:rPr lang="zh-CN" altLang="en-US" sz="2800" dirty="0" smtClean="0">
                <a:latin typeface="Times New Roman" panose="02020603050405020304" pitchFamily="2" charset="0"/>
                <a:ea typeface="微软雅黑" panose="020B0503020204020204" charset="-122"/>
              </a:rPr>
              <a:t>GEOBASE</a:t>
            </a:r>
            <a:endParaRPr lang="en-US" altLang="zh-CN" sz="2800" dirty="0" smtClean="0">
              <a:latin typeface="Times New Roman" panose="02020603050405020304" pitchFamily="2" charset="0"/>
              <a:ea typeface="微软雅黑" panose="020B0503020204020204" charset="-122"/>
            </a:endParaRPr>
          </a:p>
          <a:p>
            <a:pPr algn="just">
              <a:lnSpc>
                <a:spcPct val="175000"/>
              </a:lnSpc>
              <a:buClr>
                <a:srgbClr val="FF0000"/>
              </a:buClr>
            </a:pPr>
            <a:r>
              <a:rPr lang="zh-CN" altLang="en-US" sz="2800" dirty="0" smtClean="0">
                <a:latin typeface="Times New Roman" panose="02020603050405020304" pitchFamily="2" charset="0"/>
                <a:ea typeface="微软雅黑" panose="020B0503020204020204" charset="-122"/>
              </a:rPr>
              <a:t>（</a:t>
            </a:r>
            <a:r>
              <a:rPr lang="zh-CN" altLang="en-US" sz="2800" dirty="0">
                <a:latin typeface="Times New Roman" panose="02020603050405020304" pitchFamily="2" charset="0"/>
                <a:ea typeface="微软雅黑" panose="020B0503020204020204" charset="-122"/>
              </a:rPr>
              <a:t>4）</a:t>
            </a:r>
            <a:r>
              <a:rPr lang="zh-CN" altLang="en-US" sz="2800" dirty="0" smtClean="0">
                <a:latin typeface="Times New Roman" panose="02020603050405020304" pitchFamily="2" charset="0"/>
                <a:ea typeface="微软雅黑" panose="020B0503020204020204" charset="-122"/>
              </a:rPr>
              <a:t>GEORef</a:t>
            </a:r>
            <a:endParaRPr lang="en-US" altLang="zh-CN" sz="2800" dirty="0" smtClean="0">
              <a:latin typeface="Times New Roman" panose="02020603050405020304" pitchFamily="2" charset="0"/>
              <a:ea typeface="微软雅黑" panose="020B0503020204020204" charset="-122"/>
            </a:endParaRPr>
          </a:p>
          <a:p>
            <a:pPr algn="just">
              <a:lnSpc>
                <a:spcPct val="175000"/>
              </a:lnSpc>
              <a:buClr>
                <a:srgbClr val="FF0000"/>
              </a:buClr>
            </a:pPr>
            <a:r>
              <a:rPr lang="en-US" altLang="zh-CN" sz="2800" dirty="0" smtClean="0">
                <a:latin typeface="Times New Roman" panose="02020603050405020304" pitchFamily="2" charset="0"/>
                <a:ea typeface="微软雅黑" panose="020B0503020204020204" charset="-122"/>
              </a:rPr>
              <a:t>……</a:t>
            </a:r>
            <a:endParaRPr lang="zh-CN" altLang="en-US" sz="2800" dirty="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3247390" cy="645160"/>
          </a:xfrm>
          <a:prstGeom prst="rect">
            <a:avLst/>
          </a:prstGeom>
          <a:noFill/>
        </p:spPr>
        <p:txBody>
          <a:bodyPr wrap="square" rtlCol="0">
            <a:spAutoFit/>
          </a:bodyPr>
          <a:lstStyle/>
          <a:p>
            <a:pPr algn="l"/>
            <a:r>
              <a:rPr lang="en-US" altLang="zh-CN" sz="3600">
                <a:latin typeface="Times New Roman" panose="02020603050405020304" pitchFamily="2" charset="0"/>
                <a:ea typeface="微软雅黑" panose="020B0503020204020204" charset="-122"/>
                <a:sym typeface="+mn-ea"/>
              </a:rPr>
              <a:t>SciFinder</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 name="文本框 1"/>
          <p:cNvSpPr txBox="1"/>
          <p:nvPr/>
        </p:nvSpPr>
        <p:spPr>
          <a:xfrm>
            <a:off x="805180" y="1451610"/>
            <a:ext cx="10294620" cy="3409203"/>
          </a:xfrm>
          <a:prstGeom prst="rect">
            <a:avLst/>
          </a:prstGeom>
          <a:noFill/>
        </p:spPr>
        <p:txBody>
          <a:bodyPr wrap="square" rtlCol="0">
            <a:spAutoFit/>
          </a:bodyPr>
          <a:lstStyle/>
          <a:p>
            <a:pPr marL="457200" indent="-457200" algn="just">
              <a:lnSpc>
                <a:spcPct val="20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美国化学学会下属的美国化学文摘社（Chemical Abstracts Service, CAS）提供的检索平台</a:t>
            </a:r>
            <a:endParaRPr lang="zh-CN" altLang="en-US" sz="2800" dirty="0">
              <a:latin typeface="Times New Roman" panose="02020603050405020304" pitchFamily="2" charset="0"/>
              <a:ea typeface="微软雅黑" panose="020B0503020204020204" charset="-122"/>
            </a:endParaRPr>
          </a:p>
          <a:p>
            <a:pPr marL="457200" indent="-457200" algn="just">
              <a:lnSpc>
                <a:spcPct val="20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世界上规模最大的权威化学相关学科文献、物质和反应信息检索</a:t>
            </a:r>
            <a:r>
              <a:rPr lang="zh-CN" altLang="en-US" sz="2800" dirty="0" smtClean="0">
                <a:latin typeface="Times New Roman" panose="02020603050405020304" pitchFamily="2" charset="0"/>
                <a:ea typeface="微软雅黑" panose="020B0503020204020204" charset="-122"/>
              </a:rPr>
              <a:t>工具。</a:t>
            </a:r>
            <a:endParaRPr lang="zh-CN" altLang="en-US" sz="2800" dirty="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7653020" cy="645160"/>
          </a:xfrm>
          <a:prstGeom prst="rect">
            <a:avLst/>
          </a:prstGeom>
          <a:noFill/>
        </p:spPr>
        <p:txBody>
          <a:bodyPr wrap="square" rtlCol="0">
            <a:spAutoFit/>
          </a:bodyPr>
          <a:lstStyle/>
          <a:p>
            <a:pPr algn="l"/>
            <a:r>
              <a:rPr lang="en-US" altLang="zh-CN" sz="3600">
                <a:latin typeface="Times New Roman" panose="02020603050405020304" pitchFamily="2" charset="0"/>
                <a:ea typeface="微软雅黑" panose="020B0503020204020204" charset="-122"/>
                <a:sym typeface="+mn-ea"/>
              </a:rPr>
              <a:t>Web of Science</a:t>
            </a:r>
            <a:r>
              <a:rPr lang="zh-CN" altLang="en-US" sz="3600">
                <a:latin typeface="Times New Roman" panose="02020603050405020304" pitchFamily="2" charset="0"/>
                <a:ea typeface="微软雅黑" panose="020B0503020204020204" charset="-122"/>
                <a:sym typeface="+mn-ea"/>
              </a:rPr>
              <a:t>平台上的其他检索工具</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 name="文本框 1"/>
          <p:cNvSpPr txBox="1"/>
          <p:nvPr/>
        </p:nvSpPr>
        <p:spPr>
          <a:xfrm>
            <a:off x="2114892" y="1545396"/>
            <a:ext cx="6818092" cy="3754874"/>
          </a:xfrm>
          <a:prstGeom prst="rect">
            <a:avLst/>
          </a:prstGeom>
          <a:noFill/>
        </p:spPr>
        <p:txBody>
          <a:bodyPr wrap="square" rtlCol="0">
            <a:spAutoFit/>
          </a:bodyPr>
          <a:lstStyle/>
          <a:p>
            <a:pPr algn="just">
              <a:lnSpc>
                <a:spcPct val="170000"/>
              </a:lnSpc>
              <a:buClr>
                <a:srgbClr val="FF0000"/>
              </a:buClr>
            </a:pPr>
            <a:r>
              <a:rPr lang="zh-CN" altLang="en-US" sz="2800" dirty="0">
                <a:latin typeface="Times New Roman" panose="02020603050405020304" pitchFamily="2" charset="0"/>
                <a:ea typeface="微软雅黑" panose="020B0503020204020204" charset="-122"/>
              </a:rPr>
              <a:t>（1）BIOSIS Previews</a:t>
            </a:r>
            <a:endParaRPr lang="zh-CN" altLang="en-US" sz="2800" dirty="0">
              <a:latin typeface="Times New Roman" panose="02020603050405020304" pitchFamily="2" charset="0"/>
              <a:ea typeface="微软雅黑" panose="020B0503020204020204" charset="-122"/>
            </a:endParaRPr>
          </a:p>
          <a:p>
            <a:pPr algn="just">
              <a:lnSpc>
                <a:spcPct val="170000"/>
              </a:lnSpc>
              <a:buClr>
                <a:srgbClr val="FF0000"/>
              </a:buClr>
            </a:pPr>
            <a:r>
              <a:rPr lang="zh-CN" altLang="en-US" sz="2800" dirty="0">
                <a:latin typeface="Times New Roman" panose="02020603050405020304" pitchFamily="2" charset="0"/>
                <a:ea typeface="微软雅黑" panose="020B0503020204020204" charset="-122"/>
              </a:rPr>
              <a:t>（2）Derwent Innovations Index</a:t>
            </a:r>
            <a:endParaRPr lang="zh-CN" altLang="en-US" sz="2800" dirty="0">
              <a:latin typeface="Times New Roman" panose="02020603050405020304" pitchFamily="2" charset="0"/>
              <a:ea typeface="微软雅黑" panose="020B0503020204020204" charset="-122"/>
            </a:endParaRPr>
          </a:p>
          <a:p>
            <a:pPr algn="just">
              <a:lnSpc>
                <a:spcPct val="170000"/>
              </a:lnSpc>
              <a:buClr>
                <a:srgbClr val="FF0000"/>
              </a:buClr>
            </a:pPr>
            <a:r>
              <a:rPr lang="zh-CN" altLang="en-US" sz="2800" dirty="0">
                <a:latin typeface="Times New Roman" panose="02020603050405020304" pitchFamily="2" charset="0"/>
                <a:ea typeface="微软雅黑" panose="020B0503020204020204" charset="-122"/>
              </a:rPr>
              <a:t>（3）两个化学</a:t>
            </a:r>
            <a:r>
              <a:rPr lang="zh-CN" altLang="en-US" sz="2800" dirty="0" smtClean="0">
                <a:latin typeface="Times New Roman" panose="02020603050405020304" pitchFamily="2" charset="0"/>
                <a:ea typeface="微软雅黑" panose="020B0503020204020204" charset="-122"/>
              </a:rPr>
              <a:t>数据库</a:t>
            </a:r>
            <a:endParaRPr lang="zh-CN" altLang="en-US" sz="2800" dirty="0">
              <a:latin typeface="Times New Roman" panose="02020603050405020304" pitchFamily="2" charset="0"/>
              <a:ea typeface="微软雅黑" panose="020B0503020204020204" charset="-122"/>
            </a:endParaRPr>
          </a:p>
          <a:p>
            <a:pPr algn="just">
              <a:lnSpc>
                <a:spcPct val="170000"/>
              </a:lnSpc>
              <a:buClr>
                <a:srgbClr val="FF0000"/>
              </a:buClr>
            </a:pPr>
            <a:r>
              <a:rPr lang="zh-CN" altLang="en-US" sz="2800" dirty="0">
                <a:latin typeface="Times New Roman" panose="02020603050405020304" pitchFamily="2" charset="0"/>
                <a:ea typeface="微软雅黑" panose="020B0503020204020204" charset="-122"/>
              </a:rPr>
              <a:t>（4）</a:t>
            </a:r>
            <a:r>
              <a:rPr lang="zh-CN" altLang="en-US" sz="2800" dirty="0" smtClean="0">
                <a:latin typeface="Times New Roman" panose="02020603050405020304" pitchFamily="2" charset="0"/>
                <a:ea typeface="微软雅黑" panose="020B0503020204020204" charset="-122"/>
              </a:rPr>
              <a:t>JCR</a:t>
            </a:r>
            <a:endParaRPr lang="en-US" altLang="zh-CN" sz="2800" dirty="0" smtClean="0">
              <a:latin typeface="Times New Roman" panose="02020603050405020304" pitchFamily="2" charset="0"/>
              <a:ea typeface="微软雅黑" panose="020B0503020204020204" charset="-122"/>
            </a:endParaRPr>
          </a:p>
          <a:p>
            <a:pPr algn="just">
              <a:lnSpc>
                <a:spcPct val="170000"/>
              </a:lnSpc>
              <a:buClr>
                <a:srgbClr val="FF0000"/>
              </a:buClr>
            </a:pPr>
            <a:r>
              <a:rPr lang="zh-CN" altLang="en-US" sz="2800" dirty="0" smtClean="0">
                <a:latin typeface="Times New Roman" panose="02020603050405020304" pitchFamily="2" charset="0"/>
                <a:ea typeface="微软雅黑" panose="020B0503020204020204" charset="-122"/>
              </a:rPr>
              <a:t>（</a:t>
            </a:r>
            <a:r>
              <a:rPr lang="en-US" altLang="zh-CN" sz="2800" dirty="0" smtClean="0">
                <a:latin typeface="Times New Roman" panose="02020603050405020304" pitchFamily="2" charset="0"/>
                <a:ea typeface="微软雅黑" panose="020B0503020204020204" charset="-122"/>
              </a:rPr>
              <a:t>5</a:t>
            </a:r>
            <a:r>
              <a:rPr lang="zh-CN" altLang="en-US" sz="2800" dirty="0" smtClean="0">
                <a:latin typeface="Times New Roman" panose="02020603050405020304" pitchFamily="2" charset="0"/>
                <a:ea typeface="微软雅黑" panose="020B0503020204020204" charset="-122"/>
              </a:rPr>
              <a:t>）</a:t>
            </a:r>
            <a:r>
              <a:rPr lang="zh-CN" altLang="en-US" sz="2800" dirty="0" smtClean="0">
                <a:latin typeface="Times New Roman" panose="02020603050405020304" pitchFamily="2" charset="0"/>
                <a:ea typeface="微软雅黑" panose="020B0503020204020204" charset="-122"/>
              </a:rPr>
              <a:t>ESI</a:t>
            </a:r>
            <a:endParaRPr lang="zh-CN" altLang="en-US" sz="2800" dirty="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5425440" cy="645160"/>
          </a:xfrm>
          <a:prstGeom prst="rect">
            <a:avLst/>
          </a:prstGeom>
          <a:noFill/>
        </p:spPr>
        <p:txBody>
          <a:bodyPr wrap="square" rtlCol="0">
            <a:spAutoFit/>
          </a:bodyPr>
          <a:lstStyle/>
          <a:p>
            <a:pPr algn="l"/>
            <a:r>
              <a:rPr lang="en-US" altLang="zh-CN" sz="3600">
                <a:latin typeface="Times New Roman" panose="02020603050405020304" pitchFamily="2" charset="0"/>
                <a:ea typeface="微软雅黑" panose="020B0503020204020204" charset="-122"/>
                <a:sym typeface="+mn-ea"/>
              </a:rPr>
              <a:t>EBSCO</a:t>
            </a:r>
            <a:r>
              <a:rPr lang="zh-CN" altLang="en-US" sz="3600">
                <a:latin typeface="Times New Roman" panose="02020603050405020304" pitchFamily="2" charset="0"/>
                <a:ea typeface="微软雅黑" panose="020B0503020204020204" charset="-122"/>
                <a:sym typeface="+mn-ea"/>
              </a:rPr>
              <a:t>平台上的检索工具</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 name="文本框 1"/>
          <p:cNvSpPr txBox="1"/>
          <p:nvPr/>
        </p:nvSpPr>
        <p:spPr>
          <a:xfrm>
            <a:off x="1812290" y="1226820"/>
            <a:ext cx="7980387" cy="5217160"/>
          </a:xfrm>
          <a:prstGeom prst="rect">
            <a:avLst/>
          </a:prstGeom>
          <a:noFill/>
        </p:spPr>
        <p:txBody>
          <a:bodyPr wrap="square" rtlCol="0">
            <a:spAutoFit/>
          </a:bodyPr>
          <a:lstStyle/>
          <a:p>
            <a:pPr algn="just">
              <a:lnSpc>
                <a:spcPct val="170000"/>
              </a:lnSpc>
              <a:buClr>
                <a:srgbClr val="FF0000"/>
              </a:buClr>
            </a:pPr>
            <a:r>
              <a:rPr lang="zh-CN" altLang="en-US" sz="2800" dirty="0">
                <a:latin typeface="Times New Roman" panose="02020603050405020304" pitchFamily="2" charset="0"/>
                <a:ea typeface="微软雅黑" panose="020B0503020204020204" charset="-122"/>
              </a:rPr>
              <a:t>（1）ERIC</a:t>
            </a:r>
            <a:endParaRPr lang="zh-CN" altLang="en-US" sz="2800" dirty="0">
              <a:latin typeface="Times New Roman" panose="02020603050405020304" pitchFamily="2" charset="0"/>
              <a:ea typeface="微软雅黑" panose="020B0503020204020204" charset="-122"/>
            </a:endParaRPr>
          </a:p>
          <a:p>
            <a:pPr algn="just">
              <a:lnSpc>
                <a:spcPct val="170000"/>
              </a:lnSpc>
              <a:buClr>
                <a:srgbClr val="FF0000"/>
              </a:buClr>
            </a:pPr>
            <a:r>
              <a:rPr lang="zh-CN" altLang="en-US" sz="2800" dirty="0">
                <a:latin typeface="Times New Roman" panose="02020603050405020304" pitchFamily="2" charset="0"/>
                <a:ea typeface="微软雅黑" panose="020B0503020204020204" charset="-122"/>
              </a:rPr>
              <a:t>（2）PsycINFO</a:t>
            </a:r>
            <a:endParaRPr lang="zh-CN" altLang="en-US" sz="2800" dirty="0">
              <a:latin typeface="Times New Roman" panose="02020603050405020304" pitchFamily="2" charset="0"/>
              <a:ea typeface="微软雅黑" panose="020B0503020204020204" charset="-122"/>
            </a:endParaRPr>
          </a:p>
          <a:p>
            <a:pPr algn="just">
              <a:lnSpc>
                <a:spcPct val="170000"/>
              </a:lnSpc>
              <a:buClr>
                <a:srgbClr val="FF0000"/>
              </a:buClr>
            </a:pPr>
            <a:r>
              <a:rPr lang="zh-CN" altLang="en-US" sz="2800" dirty="0">
                <a:latin typeface="Times New Roman" panose="02020603050405020304" pitchFamily="2" charset="0"/>
                <a:ea typeface="微软雅黑" panose="020B0503020204020204" charset="-122"/>
              </a:rPr>
              <a:t>（3）MEDLINE</a:t>
            </a:r>
            <a:endParaRPr lang="zh-CN" altLang="en-US" sz="2800" dirty="0">
              <a:latin typeface="Times New Roman" panose="02020603050405020304" pitchFamily="2" charset="0"/>
              <a:ea typeface="微软雅黑" panose="020B0503020204020204" charset="-122"/>
            </a:endParaRPr>
          </a:p>
          <a:p>
            <a:pPr algn="just">
              <a:lnSpc>
                <a:spcPct val="170000"/>
              </a:lnSpc>
              <a:buClr>
                <a:srgbClr val="FF0000"/>
              </a:buClr>
            </a:pPr>
            <a:r>
              <a:rPr lang="zh-CN" altLang="en-US" sz="2800" dirty="0">
                <a:latin typeface="Times New Roman" panose="02020603050405020304" pitchFamily="2" charset="0"/>
                <a:ea typeface="微软雅黑" panose="020B0503020204020204" charset="-122"/>
              </a:rPr>
              <a:t>（4）SPORTDiscus</a:t>
            </a:r>
            <a:endParaRPr lang="zh-CN" altLang="en-US" sz="2800" dirty="0">
              <a:latin typeface="Times New Roman" panose="02020603050405020304" pitchFamily="2" charset="0"/>
              <a:ea typeface="微软雅黑" panose="020B0503020204020204" charset="-122"/>
            </a:endParaRPr>
          </a:p>
          <a:p>
            <a:pPr algn="just">
              <a:lnSpc>
                <a:spcPct val="170000"/>
              </a:lnSpc>
              <a:buClr>
                <a:srgbClr val="FF0000"/>
              </a:buClr>
            </a:pPr>
            <a:r>
              <a:rPr lang="zh-CN" altLang="en-US" sz="2800" dirty="0">
                <a:latin typeface="Times New Roman" panose="02020603050405020304" pitchFamily="2" charset="0"/>
                <a:ea typeface="微软雅黑" panose="020B0503020204020204" charset="-122"/>
              </a:rPr>
              <a:t>（5）LISTA</a:t>
            </a:r>
            <a:endParaRPr lang="zh-CN" altLang="en-US" sz="2800" dirty="0">
              <a:latin typeface="Times New Roman" panose="02020603050405020304" pitchFamily="2" charset="0"/>
              <a:ea typeface="微软雅黑" panose="020B0503020204020204" charset="-122"/>
            </a:endParaRPr>
          </a:p>
          <a:p>
            <a:pPr algn="just">
              <a:lnSpc>
                <a:spcPct val="170000"/>
              </a:lnSpc>
              <a:buClr>
                <a:srgbClr val="FF0000"/>
              </a:buClr>
            </a:pPr>
            <a:r>
              <a:rPr lang="zh-CN" altLang="en-US" sz="2800" dirty="0">
                <a:latin typeface="Times New Roman" panose="02020603050405020304" pitchFamily="2" charset="0"/>
                <a:ea typeface="微软雅黑" panose="020B0503020204020204" charset="-122"/>
              </a:rPr>
              <a:t>（6）GreenFILE</a:t>
            </a:r>
            <a:endParaRPr lang="zh-CN" altLang="en-US" sz="2800" dirty="0">
              <a:latin typeface="Times New Roman" panose="02020603050405020304" pitchFamily="2" charset="0"/>
              <a:ea typeface="微软雅黑" panose="020B0503020204020204" charset="-122"/>
            </a:endParaRPr>
          </a:p>
          <a:p>
            <a:pPr algn="just">
              <a:lnSpc>
                <a:spcPct val="170000"/>
              </a:lnSpc>
              <a:buClr>
                <a:srgbClr val="FF0000"/>
              </a:buClr>
            </a:pPr>
            <a:r>
              <a:rPr lang="zh-CN" altLang="en-US" sz="2800" dirty="0">
                <a:latin typeface="Times New Roman" panose="02020603050405020304" pitchFamily="2" charset="0"/>
                <a:ea typeface="微软雅黑" panose="020B0503020204020204" charset="-122"/>
              </a:rPr>
              <a:t>（7）Teacher Reference Center</a:t>
            </a:r>
            <a:endParaRPr lang="zh-CN" altLang="en-US" sz="2800" dirty="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7491095" cy="645160"/>
          </a:xfrm>
          <a:prstGeom prst="rect">
            <a:avLst/>
          </a:prstGeom>
          <a:noFill/>
        </p:spPr>
        <p:txBody>
          <a:bodyPr wrap="square" rtlCol="0">
            <a:spAutoFit/>
          </a:bodyPr>
          <a:lstStyle/>
          <a:p>
            <a:pPr algn="l"/>
            <a:r>
              <a:rPr lang="zh-CN" altLang="en-US" sz="3600" dirty="0">
                <a:latin typeface="Times New Roman" panose="02020603050405020304" pitchFamily="2" charset="0"/>
                <a:ea typeface="微软雅黑" panose="020B0503020204020204" charset="-122"/>
                <a:sym typeface="+mn-ea"/>
              </a:rPr>
              <a:t>（3）维普</a:t>
            </a:r>
            <a:r>
              <a:rPr lang="zh-CN" altLang="en-US" sz="3600" dirty="0" smtClean="0">
                <a:latin typeface="Times New Roman" panose="02020603050405020304" pitchFamily="2" charset="0"/>
                <a:ea typeface="微软雅黑" panose="020B0503020204020204" charset="-122"/>
                <a:sym typeface="+mn-ea"/>
              </a:rPr>
              <a:t>中文期刊数据库</a:t>
            </a:r>
            <a:endParaRPr lang="zh-CN" altLang="en-US" sz="3600" dirty="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9" name="文本框 8"/>
          <p:cNvSpPr txBox="1"/>
          <p:nvPr/>
        </p:nvSpPr>
        <p:spPr>
          <a:xfrm>
            <a:off x="524510" y="1578610"/>
            <a:ext cx="11019155" cy="2029460"/>
          </a:xfrm>
          <a:prstGeom prst="rect">
            <a:avLst/>
          </a:prstGeom>
          <a:noFill/>
        </p:spPr>
        <p:txBody>
          <a:bodyPr wrap="square" rtlCol="0">
            <a:spAutoFit/>
          </a:bodyPr>
          <a:lstStyle/>
          <a:p>
            <a:pPr marL="457200" indent="-457200" algn="just">
              <a:lnSpc>
                <a:spcPct val="210000"/>
              </a:lnSpc>
              <a:buClr>
                <a:srgbClr val="FF0000"/>
              </a:buClr>
              <a:buFont typeface="Wingdings" panose="05000000000000000000" charset="0"/>
              <a:buChar char="Ø"/>
            </a:pPr>
            <a:r>
              <a:rPr lang="zh-CN" altLang="en-US" sz="3200" dirty="0">
                <a:latin typeface="Times New Roman" panose="02020603050405020304" pitchFamily="2" charset="0"/>
                <a:ea typeface="微软雅黑" panose="020B0503020204020204" charset="-122"/>
              </a:rPr>
              <a:t> </a:t>
            </a:r>
            <a:r>
              <a:rPr lang="zh-CN" altLang="en-US" sz="2800" dirty="0">
                <a:latin typeface="Times New Roman" panose="02020603050405020304" pitchFamily="2" charset="0"/>
                <a:ea typeface="微软雅黑" panose="020B0503020204020204" charset="-122"/>
              </a:rPr>
              <a:t>重庆维普资讯有限公司开发</a:t>
            </a:r>
            <a:endParaRPr lang="zh-CN" altLang="en-US" sz="2800" dirty="0">
              <a:latin typeface="Times New Roman" panose="02020603050405020304" pitchFamily="2" charset="0"/>
              <a:ea typeface="微软雅黑" panose="020B0503020204020204" charset="-122"/>
            </a:endParaRPr>
          </a:p>
          <a:p>
            <a:pPr marL="457200" indent="-457200" algn="just">
              <a:lnSpc>
                <a:spcPct val="21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收录1989年以来的期刊9000余种，文献总量6000余万篇。</a:t>
            </a:r>
            <a:endParaRPr lang="zh-CN" altLang="en-US" sz="2800" dirty="0">
              <a:latin typeface="Times New Roman" panose="02020603050405020304" pitchFamily="2" charset="0"/>
              <a:ea typeface="微软雅黑" panose="020B0503020204020204" charset="-122"/>
            </a:endParaRPr>
          </a:p>
        </p:txBody>
      </p:sp>
      <p:pic>
        <p:nvPicPr>
          <p:cNvPr id="26639" name="Picture 2" descr="C:\Users\Administrator\Pictures\中国知网.jpg中国知网"/>
          <p:cNvPicPr>
            <a:picLocks noChangeAspect="1"/>
          </p:cNvPicPr>
          <p:nvPr/>
        </p:nvPicPr>
        <p:blipFill>
          <a:blip r:embed="rId1"/>
          <a:stretch>
            <a:fillRect/>
          </a:stretch>
        </p:blipFill>
        <p:spPr>
          <a:xfrm>
            <a:off x="1459230" y="4362450"/>
            <a:ext cx="2011045" cy="1282700"/>
          </a:xfrm>
          <a:prstGeom prst="rect">
            <a:avLst/>
          </a:prstGeom>
          <a:solidFill>
            <a:srgbClr val="0070C0"/>
          </a:solidFill>
          <a:ln w="28575" cap="sq" cmpd="sng">
            <a:solidFill>
              <a:srgbClr val="385D8A"/>
            </a:solidFill>
            <a:prstDash val="lgDashDot"/>
            <a:miter/>
            <a:headEnd type="none" w="med" len="med"/>
            <a:tailEnd type="none" w="med" len="med"/>
          </a:ln>
        </p:spPr>
      </p:pic>
      <p:pic>
        <p:nvPicPr>
          <p:cNvPr id="26641" name="Picture 6" descr="C:\Users\Administrator\Pictures\维普网.png维普网"/>
          <p:cNvPicPr>
            <a:picLocks noChangeAspect="1"/>
          </p:cNvPicPr>
          <p:nvPr/>
        </p:nvPicPr>
        <p:blipFill>
          <a:blip r:embed="rId2"/>
          <a:stretch>
            <a:fillRect/>
          </a:stretch>
        </p:blipFill>
        <p:spPr>
          <a:xfrm rot="420000">
            <a:off x="8253730" y="4439920"/>
            <a:ext cx="2372360" cy="1184910"/>
          </a:xfrm>
          <a:prstGeom prst="rect">
            <a:avLst/>
          </a:prstGeom>
          <a:solidFill>
            <a:srgbClr val="EDEDED"/>
          </a:solidFill>
          <a:ln w="28575" cap="sq" cmpd="sng">
            <a:solidFill>
              <a:srgbClr val="385D8A"/>
            </a:solidFill>
            <a:prstDash val="lgDash"/>
            <a:miter/>
            <a:headEnd type="none" w="med" len="med"/>
            <a:tailEnd type="none" w="med" len="med"/>
          </a:ln>
        </p:spPr>
      </p:pic>
      <p:pic>
        <p:nvPicPr>
          <p:cNvPr id="26640" name="Picture 4" descr="C:\Users\Administrator\Pictures\万方数据.png万方数据"/>
          <p:cNvPicPr>
            <a:picLocks noChangeAspect="1"/>
          </p:cNvPicPr>
          <p:nvPr/>
        </p:nvPicPr>
        <p:blipFill>
          <a:blip r:embed="rId3"/>
          <a:stretch>
            <a:fillRect/>
          </a:stretch>
        </p:blipFill>
        <p:spPr>
          <a:xfrm rot="21120000">
            <a:off x="4554220" y="4464685"/>
            <a:ext cx="2451735" cy="1078230"/>
          </a:xfrm>
          <a:prstGeom prst="rect">
            <a:avLst/>
          </a:prstGeom>
          <a:solidFill>
            <a:srgbClr val="EDEDED"/>
          </a:solidFill>
          <a:ln w="28575" cap="sq" cmpd="sng">
            <a:solidFill>
              <a:srgbClr val="385D8A"/>
            </a:solidFill>
            <a:prstDash val="dash"/>
            <a:miter/>
            <a:headEnd type="none" w="med" len="med"/>
            <a:tailEnd type="none" w="med" len="me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663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664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66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4721860" cy="645160"/>
          </a:xfrm>
          <a:prstGeom prst="rect">
            <a:avLst/>
          </a:prstGeom>
          <a:noFill/>
        </p:spPr>
        <p:txBody>
          <a:bodyPr wrap="square" rtlCol="0">
            <a:spAutoFit/>
          </a:bodyPr>
          <a:lstStyle/>
          <a:p>
            <a:pPr algn="l"/>
            <a:r>
              <a:rPr lang="en-US" altLang="zh-CN" sz="3600">
                <a:latin typeface="Times New Roman" panose="02020603050405020304" pitchFamily="2" charset="0"/>
                <a:ea typeface="微软雅黑" panose="020B0503020204020204" charset="-122"/>
                <a:sym typeface="+mn-ea"/>
              </a:rPr>
              <a:t>CALIS</a:t>
            </a:r>
            <a:r>
              <a:rPr lang="zh-CN" altLang="en-US" sz="3600">
                <a:latin typeface="Times New Roman" panose="02020603050405020304" pitchFamily="2" charset="0"/>
                <a:ea typeface="微软雅黑" panose="020B0503020204020204" charset="-122"/>
                <a:sym typeface="+mn-ea"/>
              </a:rPr>
              <a:t>的两个检索工具</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 name="文本框 1"/>
          <p:cNvSpPr txBox="1"/>
          <p:nvPr/>
        </p:nvSpPr>
        <p:spPr>
          <a:xfrm>
            <a:off x="1802130" y="1451610"/>
            <a:ext cx="9297670" cy="2651125"/>
          </a:xfrm>
          <a:prstGeom prst="rect">
            <a:avLst/>
          </a:prstGeom>
          <a:noFill/>
        </p:spPr>
        <p:txBody>
          <a:bodyPr wrap="square" rtlCol="0">
            <a:spAutoFit/>
          </a:bodyPr>
          <a:lstStyle/>
          <a:p>
            <a:pPr algn="just">
              <a:lnSpc>
                <a:spcPct val="260000"/>
              </a:lnSpc>
              <a:buClr>
                <a:srgbClr val="FF0000"/>
              </a:buClr>
            </a:pPr>
            <a:r>
              <a:rPr lang="zh-CN" altLang="en-US" sz="3200" dirty="0">
                <a:latin typeface="Times New Roman" panose="02020603050405020304" pitchFamily="2" charset="0"/>
                <a:ea typeface="微软雅黑" panose="020B0503020204020204" charset="-122"/>
              </a:rPr>
              <a:t>（1）CALIS联合目录</a:t>
            </a:r>
            <a:endParaRPr lang="zh-CN" altLang="en-US" sz="3200" dirty="0">
              <a:latin typeface="Times New Roman" panose="02020603050405020304" pitchFamily="2" charset="0"/>
              <a:ea typeface="微软雅黑" panose="020B0503020204020204" charset="-122"/>
            </a:endParaRPr>
          </a:p>
          <a:p>
            <a:pPr algn="just">
              <a:lnSpc>
                <a:spcPct val="260000"/>
              </a:lnSpc>
              <a:buClr>
                <a:srgbClr val="FF0000"/>
              </a:buClr>
            </a:pPr>
            <a:r>
              <a:rPr lang="zh-CN" altLang="en-US" sz="3200" dirty="0">
                <a:latin typeface="Times New Roman" panose="02020603050405020304" pitchFamily="2" charset="0"/>
                <a:ea typeface="微软雅黑" panose="020B0503020204020204" charset="-122"/>
              </a:rPr>
              <a:t>（2）CALIS外文期刊网</a:t>
            </a:r>
            <a:endParaRPr lang="zh-CN" altLang="en-US" sz="3200" dirty="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1284996" cy="645160"/>
          </a:xfrm>
          <a:prstGeom prst="rect">
            <a:avLst/>
          </a:prstGeom>
          <a:noFill/>
        </p:spPr>
        <p:txBody>
          <a:bodyPr wrap="square" rtlCol="0">
            <a:spAutoFit/>
          </a:bodyPr>
          <a:lstStyle/>
          <a:p>
            <a:pPr algn="l"/>
            <a:r>
              <a:rPr lang="zh-CN" altLang="en-US" sz="3600" dirty="0" smtClean="0">
                <a:latin typeface="Times New Roman" panose="02020603050405020304" pitchFamily="2" charset="0"/>
                <a:ea typeface="微软雅黑" panose="020B0503020204020204" charset="-122"/>
                <a:sym typeface="+mn-ea"/>
              </a:rPr>
              <a:t>小结</a:t>
            </a:r>
            <a:endParaRPr lang="zh-CN" altLang="en-US" sz="3600" dirty="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 name="文本框 1"/>
          <p:cNvSpPr txBox="1"/>
          <p:nvPr/>
        </p:nvSpPr>
        <p:spPr>
          <a:xfrm>
            <a:off x="593969" y="1451610"/>
            <a:ext cx="10964985" cy="4616648"/>
          </a:xfrm>
          <a:prstGeom prst="rect">
            <a:avLst/>
          </a:prstGeom>
          <a:noFill/>
        </p:spPr>
        <p:txBody>
          <a:bodyPr wrap="square" rtlCol="0">
            <a:spAutoFit/>
          </a:bodyPr>
          <a:lstStyle/>
          <a:p>
            <a:pPr marL="457200" indent="-457200" algn="just">
              <a:lnSpc>
                <a:spcPct val="150000"/>
              </a:lnSpc>
              <a:buClr>
                <a:srgbClr val="FF0000"/>
              </a:buClr>
              <a:buFont typeface="Wingdings" panose="05000000000000000000" charset="0"/>
              <a:buChar char="Ø"/>
            </a:pPr>
            <a:r>
              <a:rPr lang="zh-CN" altLang="en-US" sz="2800" dirty="0" smtClean="0">
                <a:latin typeface="Times New Roman" panose="02020603050405020304" pitchFamily="2" charset="0"/>
                <a:ea typeface="微软雅黑" panose="020B0503020204020204" charset="-122"/>
              </a:rPr>
              <a:t>引文索引数据库</a:t>
            </a:r>
            <a:r>
              <a:rPr lang="zh-CN" altLang="en-US" sz="2800" dirty="0">
                <a:latin typeface="Times New Roman" panose="02020603050405020304" pitchFamily="2" charset="0"/>
                <a:ea typeface="微软雅黑" panose="020B0503020204020204" charset="-122"/>
              </a:rPr>
              <a:t>：</a:t>
            </a:r>
            <a:r>
              <a:rPr lang="en-US" altLang="zh-CN" sz="2800" dirty="0" smtClean="0">
                <a:latin typeface="Times New Roman" panose="02020603050405020304" pitchFamily="2" charset="0"/>
                <a:ea typeface="微软雅黑" panose="020B0503020204020204" charset="-122"/>
              </a:rPr>
              <a:t>SCIE/SSCI/A&amp;HCI</a:t>
            </a:r>
            <a:r>
              <a:rPr lang="en-US" altLang="zh-CN" sz="2800" dirty="0" smtClean="0">
                <a:latin typeface="Times New Roman" panose="02020603050405020304" pitchFamily="2" charset="0"/>
                <a:ea typeface="微软雅黑" panose="020B0503020204020204" charset="-122"/>
              </a:rPr>
              <a:t>/ESCI/CPCI-S/CPCI-SSH/BKCI-S/BKCI-SSH/SCOPUS/CSCD/</a:t>
            </a:r>
            <a:r>
              <a:rPr lang="en-US" altLang="zh-CN" sz="2800" dirty="0" smtClean="0">
                <a:latin typeface="Times New Roman" panose="02020603050405020304" pitchFamily="2" charset="0"/>
                <a:ea typeface="微软雅黑" panose="020B0503020204020204" charset="-122"/>
              </a:rPr>
              <a:t>CSSCI/</a:t>
            </a:r>
            <a:r>
              <a:rPr lang="zh-CN" altLang="en-US" sz="2800" dirty="0" smtClean="0">
                <a:latin typeface="Times New Roman" panose="02020603050405020304" pitchFamily="2" charset="0"/>
                <a:ea typeface="微软雅黑" panose="020B0503020204020204" charset="-122"/>
              </a:rPr>
              <a:t>中国引文数据库</a:t>
            </a:r>
            <a:endParaRPr lang="en-US" altLang="zh-CN" sz="2800" dirty="0" smtClean="0">
              <a:latin typeface="Times New Roman" panose="02020603050405020304" pitchFamily="2" charset="0"/>
              <a:ea typeface="微软雅黑" panose="020B0503020204020204" charset="-122"/>
            </a:endParaRPr>
          </a:p>
          <a:p>
            <a:pPr marL="457200" indent="-457200" algn="just">
              <a:lnSpc>
                <a:spcPct val="150000"/>
              </a:lnSpc>
              <a:buClr>
                <a:srgbClr val="FF0000"/>
              </a:buClr>
              <a:buFont typeface="Wingdings" panose="05000000000000000000" charset="0"/>
              <a:buChar char="Ø"/>
            </a:pPr>
            <a:r>
              <a:rPr lang="en-US" altLang="zh-CN" sz="2800" dirty="0" err="1" smtClean="0">
                <a:latin typeface="Times New Roman" panose="02020603050405020304" pitchFamily="2" charset="0"/>
                <a:ea typeface="微软雅黑" panose="020B0503020204020204" charset="-122"/>
              </a:rPr>
              <a:t>Ei</a:t>
            </a:r>
            <a:r>
              <a:rPr lang="en-US" altLang="zh-CN" sz="2800" dirty="0" smtClean="0">
                <a:latin typeface="Times New Roman" panose="02020603050405020304" pitchFamily="2" charset="0"/>
                <a:ea typeface="微软雅黑" panose="020B0503020204020204" charset="-122"/>
              </a:rPr>
              <a:t> Village: </a:t>
            </a:r>
            <a:r>
              <a:rPr lang="en-US" altLang="zh-CN" sz="2800" dirty="0" err="1" smtClean="0">
                <a:latin typeface="Times New Roman" panose="02020603050405020304" pitchFamily="2" charset="0"/>
                <a:ea typeface="微软雅黑" panose="020B0503020204020204" charset="-122"/>
              </a:rPr>
              <a:t>Ei</a:t>
            </a:r>
            <a:r>
              <a:rPr lang="en-US" altLang="zh-CN" sz="2800" dirty="0" smtClean="0">
                <a:latin typeface="Times New Roman" panose="02020603050405020304" pitchFamily="2" charset="0"/>
                <a:ea typeface="微软雅黑" panose="020B0503020204020204" charset="-122"/>
              </a:rPr>
              <a:t> </a:t>
            </a:r>
            <a:r>
              <a:rPr lang="en-US" altLang="zh-CN" sz="2800" dirty="0" err="1" smtClean="0">
                <a:latin typeface="Times New Roman" panose="02020603050405020304" pitchFamily="2" charset="0"/>
                <a:ea typeface="微软雅黑" panose="020B0503020204020204" charset="-122"/>
              </a:rPr>
              <a:t>Compendex</a:t>
            </a:r>
            <a:r>
              <a:rPr lang="en-US" altLang="zh-CN" sz="2800" dirty="0" smtClean="0">
                <a:latin typeface="Times New Roman" panose="02020603050405020304" pitchFamily="2" charset="0"/>
                <a:ea typeface="微软雅黑" panose="020B0503020204020204" charset="-122"/>
              </a:rPr>
              <a:t>……</a:t>
            </a:r>
            <a:endParaRPr lang="en-US" altLang="zh-CN" sz="2800" dirty="0" smtClean="0">
              <a:latin typeface="Times New Roman" panose="02020603050405020304" pitchFamily="2" charset="0"/>
              <a:ea typeface="微软雅黑" panose="020B0503020204020204" charset="-122"/>
            </a:endParaRPr>
          </a:p>
          <a:p>
            <a:pPr marL="457200" indent="-457200" algn="just">
              <a:lnSpc>
                <a:spcPct val="150000"/>
              </a:lnSpc>
              <a:buClr>
                <a:srgbClr val="FF0000"/>
              </a:buClr>
              <a:buFont typeface="Wingdings" panose="05000000000000000000" charset="0"/>
              <a:buChar char="Ø"/>
            </a:pPr>
            <a:r>
              <a:rPr lang="en-US" altLang="zh-CN" sz="2800" dirty="0" err="1" smtClean="0">
                <a:latin typeface="Times New Roman" panose="02020603050405020304" pitchFamily="2" charset="0"/>
                <a:ea typeface="微软雅黑" panose="020B0503020204020204" charset="-122"/>
              </a:rPr>
              <a:t>SciFinder</a:t>
            </a:r>
            <a:endParaRPr lang="en-US" altLang="zh-CN" sz="2800" dirty="0" smtClean="0">
              <a:latin typeface="Times New Roman" panose="02020603050405020304" pitchFamily="2" charset="0"/>
              <a:ea typeface="微软雅黑" panose="020B0503020204020204" charset="-122"/>
            </a:endParaRPr>
          </a:p>
          <a:p>
            <a:pPr marL="457200" indent="-457200" algn="just">
              <a:lnSpc>
                <a:spcPct val="150000"/>
              </a:lnSpc>
              <a:buClr>
                <a:srgbClr val="FF0000"/>
              </a:buClr>
              <a:buFont typeface="Wingdings" panose="05000000000000000000" charset="0"/>
              <a:buChar char="Ø"/>
            </a:pPr>
            <a:r>
              <a:rPr lang="en-US" altLang="zh-CN" sz="2800" dirty="0" err="1" smtClean="0">
                <a:latin typeface="Times New Roman" panose="02020603050405020304" pitchFamily="2" charset="0"/>
                <a:ea typeface="微软雅黑" panose="020B0503020204020204" charset="-122"/>
              </a:rPr>
              <a:t>WoS</a:t>
            </a:r>
            <a:r>
              <a:rPr lang="zh-CN" altLang="en-US" sz="2800" dirty="0" smtClean="0">
                <a:latin typeface="Times New Roman" panose="02020603050405020304" pitchFamily="2" charset="0"/>
                <a:ea typeface="微软雅黑" panose="020B0503020204020204" charset="-122"/>
              </a:rPr>
              <a:t>平台上的其他检索工具</a:t>
            </a:r>
            <a:endParaRPr lang="en-US" altLang="zh-CN" sz="2800" dirty="0" smtClean="0">
              <a:latin typeface="Times New Roman" panose="02020603050405020304" pitchFamily="2" charset="0"/>
              <a:ea typeface="微软雅黑" panose="020B0503020204020204" charset="-122"/>
            </a:endParaRPr>
          </a:p>
          <a:p>
            <a:pPr marL="457200" indent="-457200" algn="just">
              <a:lnSpc>
                <a:spcPct val="150000"/>
              </a:lnSpc>
              <a:buClr>
                <a:srgbClr val="FF0000"/>
              </a:buClr>
              <a:buFont typeface="Wingdings" panose="05000000000000000000" charset="0"/>
              <a:buChar char="Ø"/>
            </a:pPr>
            <a:r>
              <a:rPr lang="en-US" altLang="zh-CN" sz="2800" dirty="0" smtClean="0">
                <a:latin typeface="Times New Roman" panose="02020603050405020304" pitchFamily="2" charset="0"/>
                <a:ea typeface="微软雅黑" panose="020B0503020204020204" charset="-122"/>
              </a:rPr>
              <a:t>EBSCO</a:t>
            </a:r>
            <a:r>
              <a:rPr lang="zh-CN" altLang="en-US" sz="2800" dirty="0" smtClean="0">
                <a:latin typeface="Times New Roman" panose="02020603050405020304" pitchFamily="2" charset="0"/>
                <a:ea typeface="微软雅黑" panose="020B0503020204020204" charset="-122"/>
              </a:rPr>
              <a:t>平台上的检索工具</a:t>
            </a:r>
            <a:endParaRPr lang="en-US" altLang="zh-CN" sz="2800" dirty="0" smtClean="0">
              <a:latin typeface="Times New Roman" panose="02020603050405020304" pitchFamily="2" charset="0"/>
              <a:ea typeface="微软雅黑" panose="020B0503020204020204" charset="-122"/>
            </a:endParaRPr>
          </a:p>
          <a:p>
            <a:pPr marL="457200" indent="-457200" algn="just">
              <a:lnSpc>
                <a:spcPct val="150000"/>
              </a:lnSpc>
              <a:buClr>
                <a:srgbClr val="FF0000"/>
              </a:buClr>
              <a:buFont typeface="Wingdings" panose="05000000000000000000" charset="0"/>
              <a:buChar char="Ø"/>
            </a:pPr>
            <a:r>
              <a:rPr lang="en-US" altLang="zh-CN" sz="2800" dirty="0" smtClean="0">
                <a:latin typeface="Times New Roman" panose="02020603050405020304" pitchFamily="2" charset="0"/>
                <a:ea typeface="微软雅黑" panose="020B0503020204020204" charset="-122"/>
              </a:rPr>
              <a:t>CALIS</a:t>
            </a:r>
            <a:r>
              <a:rPr lang="zh-CN" altLang="en-US" sz="2800" dirty="0" smtClean="0">
                <a:latin typeface="Times New Roman" panose="02020603050405020304" pitchFamily="2" charset="0"/>
                <a:ea typeface="微软雅黑" panose="020B0503020204020204" charset="-122"/>
              </a:rPr>
              <a:t>的两个</a:t>
            </a:r>
            <a:r>
              <a:rPr lang="zh-CN" altLang="en-US" sz="2800" smtClean="0">
                <a:latin typeface="Times New Roman" panose="02020603050405020304" pitchFamily="2" charset="0"/>
                <a:ea typeface="微软雅黑" panose="020B0503020204020204" charset="-122"/>
              </a:rPr>
              <a:t>检索工具</a:t>
            </a:r>
            <a:endParaRPr lang="en-US" altLang="zh-CN" sz="2800" dirty="0" smtClean="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205584" y="793114"/>
            <a:ext cx="9593046" cy="5459640"/>
          </a:xfrm>
        </p:spPr>
        <p:txBody>
          <a:bodyPr/>
          <a:lstStyle/>
          <a:p>
            <a:pPr marL="0" indent="0" algn="ctr">
              <a:lnSpc>
                <a:spcPct val="175000"/>
              </a:lnSpc>
              <a:buNone/>
            </a:pPr>
            <a:r>
              <a:rPr lang="zh-CN" altLang="en-US" sz="3600" dirty="0" smtClean="0">
                <a:latin typeface="微软雅黑" panose="020B0503020204020204" charset="-122"/>
                <a:ea typeface="微软雅黑" panose="020B0503020204020204" charset="-122"/>
              </a:rPr>
              <a:t>信息素养修炼</a:t>
            </a:r>
            <a:endParaRPr lang="en-US" altLang="zh-CN" sz="3600" dirty="0" smtClean="0">
              <a:latin typeface="微软雅黑" panose="020B0503020204020204" charset="-122"/>
              <a:ea typeface="微软雅黑" panose="020B0503020204020204" charset="-122"/>
            </a:endParaRPr>
          </a:p>
          <a:p>
            <a:pPr marL="0" indent="0" algn="ctr">
              <a:lnSpc>
                <a:spcPct val="175000"/>
              </a:lnSpc>
              <a:buNone/>
            </a:pPr>
            <a:r>
              <a:rPr lang="en-US" altLang="zh-CN" sz="3600" dirty="0" smtClean="0">
                <a:latin typeface="微软雅黑" panose="020B0503020204020204" charset="-122"/>
                <a:ea typeface="微软雅黑" panose="020B0503020204020204" charset="-122"/>
              </a:rPr>
              <a:t>5 </a:t>
            </a:r>
            <a:r>
              <a:rPr lang="zh-CN" altLang="en-US" sz="3600" dirty="0" smtClean="0">
                <a:latin typeface="微软雅黑" panose="020B0503020204020204" charset="-122"/>
                <a:ea typeface="微软雅黑" panose="020B0503020204020204" charset="-122"/>
              </a:rPr>
              <a:t>常用文献数据库</a:t>
            </a:r>
            <a:endParaRPr lang="en-US" altLang="zh-CN" sz="3600" dirty="0" smtClean="0">
              <a:latin typeface="微软雅黑" panose="020B0503020204020204" charset="-122"/>
              <a:ea typeface="微软雅黑" panose="020B0503020204020204" charset="-122"/>
            </a:endParaRPr>
          </a:p>
          <a:p>
            <a:pPr marL="0" indent="0" algn="ctr">
              <a:lnSpc>
                <a:spcPct val="175000"/>
              </a:lnSpc>
              <a:buNone/>
            </a:pPr>
            <a:r>
              <a:rPr lang="en-US" altLang="zh-CN" sz="3600" dirty="0" smtClean="0">
                <a:latin typeface="微软雅黑" panose="020B0503020204020204" charset="-122"/>
                <a:ea typeface="微软雅黑" panose="020B0503020204020204" charset="-122"/>
              </a:rPr>
              <a:t>5.3 </a:t>
            </a:r>
            <a:r>
              <a:rPr lang="zh-CN" altLang="en-US" sz="3600" dirty="0" smtClean="0">
                <a:latin typeface="微软雅黑" panose="020B0503020204020204" charset="-122"/>
                <a:ea typeface="微软雅黑" panose="020B0503020204020204" charset="-122"/>
              </a:rPr>
              <a:t>数据库的使用与文献全文获取</a:t>
            </a:r>
            <a:endParaRPr lang="en-US" altLang="zh-CN" sz="3600" dirty="0" smtClean="0">
              <a:latin typeface="微软雅黑" panose="020B0503020204020204" charset="-122"/>
              <a:ea typeface="微软雅黑" panose="020B0503020204020204" charset="-122"/>
            </a:endParaRPr>
          </a:p>
          <a:p>
            <a:pPr marL="0" indent="0" algn="ctr">
              <a:lnSpc>
                <a:spcPct val="175000"/>
              </a:lnSpc>
              <a:buNone/>
            </a:pPr>
            <a:endParaRPr lang="zh-CN" altLang="en-US" sz="3600" dirty="0">
              <a:latin typeface="微软雅黑" panose="020B0503020204020204" charset="-122"/>
              <a:ea typeface="微软雅黑" panose="020B0503020204020204" charset="-122"/>
            </a:endParaRPr>
          </a:p>
        </p:txBody>
      </p:sp>
      <p:grpSp>
        <p:nvGrpSpPr>
          <p:cNvPr id="4" name="组合 3"/>
          <p:cNvGrpSpPr/>
          <p:nvPr/>
        </p:nvGrpSpPr>
        <p:grpSpPr>
          <a:xfrm>
            <a:off x="317500" y="653415"/>
            <a:ext cx="337185" cy="627380"/>
            <a:chOff x="0" y="0"/>
            <a:chExt cx="510976" cy="564610"/>
          </a:xfrm>
        </p:grpSpPr>
        <p:sp>
          <p:nvSpPr>
            <p:cNvPr id="5" name="矩形 4"/>
            <p:cNvSpPr/>
            <p:nvPr/>
          </p:nvSpPr>
          <p:spPr>
            <a:xfrm>
              <a:off x="0" y="0"/>
              <a:ext cx="425449" cy="564610"/>
            </a:xfrm>
            <a:prstGeom prst="rect">
              <a:avLst/>
            </a:prstGeom>
            <a:solidFill>
              <a:srgbClr val="FF6600"/>
            </a:solidFill>
            <a:ln w="9525">
              <a:noFill/>
            </a:ln>
          </p:spPr>
          <p:txBody>
            <a:bodyPr lIns="90170" tIns="46990" rIns="90170" bIns="46990" anchor="ctr"/>
            <a:lstStyle/>
            <a:p>
              <a:pPr lvl="0" algn="ctr" fontAlgn="base">
                <a:lnSpc>
                  <a:spcPct val="100000"/>
                </a:lnSpc>
                <a:spcBef>
                  <a:spcPct val="0"/>
                </a:spcBef>
                <a:spcAft>
                  <a:spcPct val="0"/>
                </a:spcAft>
              </a:pPr>
              <a:endParaRPr>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6" name="直接连接符 6"/>
            <p:cNvSpPr/>
            <p:nvPr/>
          </p:nvSpPr>
          <p:spPr>
            <a:xfrm>
              <a:off x="467543" y="0"/>
              <a:ext cx="1" cy="564610"/>
            </a:xfrm>
            <a:prstGeom prst="line">
              <a:avLst/>
            </a:prstGeom>
            <a:ln w="28575" cap="flat" cmpd="sng">
              <a:solidFill>
                <a:srgbClr val="A5A5A5">
                  <a:alpha val="50000"/>
                </a:srgbClr>
              </a:solidFill>
              <a:prstDash val="solid"/>
              <a:headEnd type="none" w="med" len="med"/>
              <a:tailEnd type="none" w="med" len="med"/>
            </a:ln>
          </p:spPr>
        </p:sp>
        <p:sp>
          <p:nvSpPr>
            <p:cNvPr id="7" name="直接连接符 65"/>
            <p:cNvSpPr/>
            <p:nvPr/>
          </p:nvSpPr>
          <p:spPr>
            <a:xfrm>
              <a:off x="510976" y="0"/>
              <a:ext cx="1" cy="564610"/>
            </a:xfrm>
            <a:prstGeom prst="line">
              <a:avLst/>
            </a:prstGeom>
            <a:ln w="10160" cap="flat" cmpd="sng">
              <a:solidFill>
                <a:srgbClr val="A5A5A5">
                  <a:alpha val="50000"/>
                </a:srgbClr>
              </a:solidFill>
              <a:prstDash val="solid"/>
              <a:headEnd type="none" w="med" len="med"/>
              <a:tailEnd type="none" w="med" len="med"/>
            </a:ln>
          </p:spPr>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6948805" cy="645160"/>
          </a:xfrm>
          <a:prstGeom prst="rect">
            <a:avLst/>
          </a:prstGeom>
          <a:noFill/>
        </p:spPr>
        <p:txBody>
          <a:bodyPr wrap="square" rtlCol="0">
            <a:spAutoFit/>
          </a:bodyPr>
          <a:lstStyle/>
          <a:p>
            <a:pPr algn="l"/>
            <a:r>
              <a:rPr lang="en-US" sz="3600" dirty="0">
                <a:latin typeface="Times New Roman" panose="02020603050405020304" pitchFamily="2" charset="0"/>
                <a:ea typeface="微软雅黑" panose="020B0503020204020204" charset="-122"/>
                <a:sym typeface="+mn-ea"/>
              </a:rPr>
              <a:t>5.3 </a:t>
            </a:r>
            <a:r>
              <a:rPr lang="zh-CN" altLang="en-US" sz="3600" dirty="0">
                <a:latin typeface="Times New Roman" panose="02020603050405020304" pitchFamily="2" charset="0"/>
                <a:ea typeface="微软雅黑" panose="020B0503020204020204" charset="-122"/>
                <a:sym typeface="+mn-ea"/>
              </a:rPr>
              <a:t>数据库的使用与全文文献获取</a:t>
            </a:r>
            <a:endParaRPr lang="zh-CN" altLang="en-US" sz="3600" dirty="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 name="文本框 1"/>
          <p:cNvSpPr txBox="1"/>
          <p:nvPr/>
        </p:nvSpPr>
        <p:spPr>
          <a:xfrm>
            <a:off x="2556039" y="1293853"/>
            <a:ext cx="6977260" cy="4819781"/>
          </a:xfrm>
          <a:prstGeom prst="rect">
            <a:avLst/>
          </a:prstGeom>
          <a:noFill/>
        </p:spPr>
        <p:txBody>
          <a:bodyPr wrap="square" rtlCol="0">
            <a:spAutoFit/>
          </a:bodyPr>
          <a:lstStyle/>
          <a:p>
            <a:pPr marL="457200" indent="-457200" algn="just">
              <a:lnSpc>
                <a:spcPct val="240000"/>
              </a:lnSpc>
              <a:buClr>
                <a:srgbClr val="FF0000"/>
              </a:buClr>
              <a:buFont typeface="Wingdings" panose="05000000000000000000" charset="0"/>
              <a:buChar char="Ø"/>
            </a:pPr>
            <a:r>
              <a:rPr lang="zh-CN" altLang="en-US" sz="3200" dirty="0">
                <a:latin typeface="Times New Roman" panose="02020603050405020304" pitchFamily="2" charset="0"/>
                <a:ea typeface="微软雅黑" panose="020B0503020204020204" charset="-122"/>
              </a:rPr>
              <a:t>数据库的</a:t>
            </a:r>
            <a:r>
              <a:rPr lang="zh-CN" altLang="en-US" sz="3200" dirty="0" smtClean="0">
                <a:latin typeface="Times New Roman" panose="02020603050405020304" pitchFamily="2" charset="0"/>
                <a:ea typeface="微软雅黑" panose="020B0503020204020204" charset="-122"/>
              </a:rPr>
              <a:t>导航功能</a:t>
            </a:r>
            <a:endParaRPr lang="zh-CN" altLang="en-US" sz="3200" dirty="0">
              <a:latin typeface="Times New Roman" panose="02020603050405020304" pitchFamily="2" charset="0"/>
              <a:ea typeface="微软雅黑" panose="020B0503020204020204" charset="-122"/>
            </a:endParaRPr>
          </a:p>
          <a:p>
            <a:pPr marL="457200" indent="-457200" algn="just">
              <a:lnSpc>
                <a:spcPct val="240000"/>
              </a:lnSpc>
              <a:buClr>
                <a:srgbClr val="FF0000"/>
              </a:buClr>
              <a:buFont typeface="Wingdings" panose="05000000000000000000" charset="0"/>
              <a:buChar char="Ø"/>
            </a:pPr>
            <a:r>
              <a:rPr lang="zh-CN" sz="3200" dirty="0">
                <a:latin typeface="Times New Roman" panose="02020603050405020304" pitchFamily="2" charset="0"/>
                <a:ea typeface="微软雅黑" panose="020B0503020204020204" charset="-122"/>
              </a:rPr>
              <a:t>数据库</a:t>
            </a:r>
            <a:r>
              <a:rPr lang="zh-CN" altLang="en-US" sz="3200" dirty="0" smtClean="0">
                <a:latin typeface="Times New Roman" panose="02020603050405020304" pitchFamily="2" charset="0"/>
                <a:ea typeface="微软雅黑" panose="020B0503020204020204" charset="-122"/>
              </a:rPr>
              <a:t>的高级检索</a:t>
            </a:r>
            <a:endParaRPr lang="zh-CN" altLang="en-US" sz="3200" dirty="0">
              <a:latin typeface="Times New Roman" panose="02020603050405020304" pitchFamily="2" charset="0"/>
              <a:ea typeface="微软雅黑" panose="020B0503020204020204" charset="-122"/>
            </a:endParaRPr>
          </a:p>
          <a:p>
            <a:pPr marL="457200" indent="-457200" algn="just">
              <a:lnSpc>
                <a:spcPct val="240000"/>
              </a:lnSpc>
              <a:buClr>
                <a:srgbClr val="FF0000"/>
              </a:buClr>
              <a:buFont typeface="Wingdings" panose="05000000000000000000" charset="0"/>
              <a:buChar char="Ø"/>
            </a:pPr>
            <a:r>
              <a:rPr lang="zh-CN" altLang="en-US" sz="3200" dirty="0" smtClean="0">
                <a:latin typeface="Times New Roman" panose="02020603050405020304" pitchFamily="2" charset="0"/>
                <a:ea typeface="微软雅黑" panose="020B0503020204020204" charset="-122"/>
              </a:rPr>
              <a:t>如何</a:t>
            </a:r>
            <a:r>
              <a:rPr lang="zh-CN" sz="3200" dirty="0" smtClean="0">
                <a:latin typeface="Times New Roman" panose="02020603050405020304" pitchFamily="2" charset="0"/>
                <a:ea typeface="微软雅黑" panose="020B0503020204020204" charset="-122"/>
              </a:rPr>
              <a:t>获取</a:t>
            </a:r>
            <a:r>
              <a:rPr lang="zh-CN" sz="3200" dirty="0">
                <a:latin typeface="Times New Roman" panose="02020603050405020304" pitchFamily="2" charset="0"/>
                <a:ea typeface="微软雅黑" panose="020B0503020204020204" charset="-122"/>
              </a:rPr>
              <a:t>文献</a:t>
            </a:r>
            <a:r>
              <a:rPr lang="zh-CN" sz="3200" dirty="0" smtClean="0">
                <a:latin typeface="Times New Roman" panose="02020603050405020304" pitchFamily="2" charset="0"/>
                <a:ea typeface="微软雅黑" panose="020B0503020204020204" charset="-122"/>
              </a:rPr>
              <a:t>全文</a:t>
            </a:r>
            <a:endParaRPr lang="en-US" altLang="zh-CN" sz="3200" dirty="0" smtClean="0">
              <a:latin typeface="Times New Roman" panose="02020603050405020304" pitchFamily="2" charset="0"/>
              <a:ea typeface="微软雅黑" panose="020B0503020204020204" charset="-122"/>
            </a:endParaRPr>
          </a:p>
          <a:p>
            <a:pPr marL="457200" indent="-457200" algn="just">
              <a:lnSpc>
                <a:spcPct val="240000"/>
              </a:lnSpc>
              <a:buClr>
                <a:srgbClr val="FF0000"/>
              </a:buClr>
              <a:buFont typeface="Wingdings" panose="05000000000000000000" charset="0"/>
              <a:buChar char="Ø"/>
            </a:pPr>
            <a:r>
              <a:rPr lang="zh-CN" altLang="en-US" sz="3200" dirty="0" smtClean="0">
                <a:latin typeface="Times New Roman" panose="02020603050405020304" pitchFamily="2" charset="0"/>
                <a:ea typeface="微软雅黑" panose="020B0503020204020204" charset="-122"/>
              </a:rPr>
              <a:t>在校外如何访问校内的数据库资源</a:t>
            </a:r>
            <a:endParaRPr lang="zh-CN" sz="3200" dirty="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6948805" cy="645160"/>
          </a:xfrm>
          <a:prstGeom prst="rect">
            <a:avLst/>
          </a:prstGeom>
          <a:noFill/>
        </p:spPr>
        <p:txBody>
          <a:bodyPr wrap="square" rtlCol="0">
            <a:spAutoFit/>
          </a:bodyPr>
          <a:lstStyle/>
          <a:p>
            <a:pPr algn="l"/>
            <a:r>
              <a:rPr lang="zh-CN" altLang="en-US" sz="3600" dirty="0">
                <a:latin typeface="Times New Roman" panose="02020603050405020304" pitchFamily="2" charset="0"/>
                <a:ea typeface="微软雅黑" panose="020B0503020204020204" charset="-122"/>
                <a:sym typeface="+mn-ea"/>
              </a:rPr>
              <a:t>数据库的</a:t>
            </a:r>
            <a:r>
              <a:rPr lang="zh-CN" altLang="en-US" sz="3600" dirty="0" smtClean="0">
                <a:latin typeface="Times New Roman" panose="02020603050405020304" pitchFamily="2" charset="0"/>
                <a:ea typeface="微软雅黑" panose="020B0503020204020204" charset="-122"/>
                <a:sym typeface="+mn-ea"/>
              </a:rPr>
              <a:t>导航功能</a:t>
            </a:r>
            <a:endParaRPr lang="zh-CN" altLang="en-US" sz="3600" dirty="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 name="文本框 1"/>
          <p:cNvSpPr txBox="1"/>
          <p:nvPr/>
        </p:nvSpPr>
        <p:spPr>
          <a:xfrm>
            <a:off x="1533525" y="1520190"/>
            <a:ext cx="8714740" cy="3439788"/>
          </a:xfrm>
          <a:prstGeom prst="rect">
            <a:avLst/>
          </a:prstGeom>
          <a:noFill/>
        </p:spPr>
        <p:txBody>
          <a:bodyPr wrap="square" rtlCol="0">
            <a:spAutoFit/>
          </a:bodyPr>
          <a:lstStyle/>
          <a:p>
            <a:pPr algn="just">
              <a:lnSpc>
                <a:spcPct val="240000"/>
              </a:lnSpc>
              <a:buClr>
                <a:srgbClr val="FF0000"/>
              </a:buClr>
            </a:pPr>
            <a:r>
              <a:rPr lang="zh-CN" altLang="en-US" sz="3200" dirty="0">
                <a:latin typeface="Times New Roman" panose="02020603050405020304" pitchFamily="2" charset="0"/>
                <a:ea typeface="微软雅黑" panose="020B0503020204020204" charset="-122"/>
              </a:rPr>
              <a:t>（1）CNKI的导航功能</a:t>
            </a:r>
            <a:endParaRPr lang="zh-CN" altLang="en-US" sz="3200" dirty="0">
              <a:latin typeface="Times New Roman" panose="02020603050405020304" pitchFamily="2" charset="0"/>
              <a:ea typeface="微软雅黑" panose="020B0503020204020204" charset="-122"/>
            </a:endParaRPr>
          </a:p>
          <a:p>
            <a:pPr algn="just">
              <a:lnSpc>
                <a:spcPct val="240000"/>
              </a:lnSpc>
              <a:buClr>
                <a:srgbClr val="FF0000"/>
              </a:buClr>
            </a:pPr>
            <a:r>
              <a:rPr lang="zh-CN" altLang="en-US" sz="3200" dirty="0">
                <a:latin typeface="Times New Roman" panose="02020603050405020304" pitchFamily="2" charset="0"/>
                <a:ea typeface="微软雅黑" panose="020B0503020204020204" charset="-122"/>
              </a:rPr>
              <a:t>（2）Elsevier ScienceDirect的导航功能</a:t>
            </a:r>
            <a:endParaRPr lang="zh-CN" altLang="en-US" sz="3200" dirty="0">
              <a:latin typeface="Times New Roman" panose="02020603050405020304" pitchFamily="2" charset="0"/>
              <a:ea typeface="微软雅黑" panose="020B0503020204020204" charset="-122"/>
            </a:endParaRPr>
          </a:p>
          <a:p>
            <a:pPr algn="just">
              <a:lnSpc>
                <a:spcPct val="240000"/>
              </a:lnSpc>
              <a:buClr>
                <a:srgbClr val="FF0000"/>
              </a:buClr>
            </a:pPr>
            <a:r>
              <a:rPr lang="zh-CN" altLang="en-US" sz="3200" dirty="0">
                <a:latin typeface="Times New Roman" panose="02020603050405020304" pitchFamily="2" charset="0"/>
                <a:ea typeface="微软雅黑" panose="020B0503020204020204" charset="-122"/>
              </a:rPr>
              <a:t>（3）Wiley Online Library的导航功能</a:t>
            </a:r>
            <a:endParaRPr lang="zh-CN" altLang="en-US" sz="3200" dirty="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6948805" cy="645160"/>
          </a:xfrm>
          <a:prstGeom prst="rect">
            <a:avLst/>
          </a:prstGeom>
          <a:noFill/>
        </p:spPr>
        <p:txBody>
          <a:bodyPr wrap="square" rtlCol="0">
            <a:spAutoFit/>
          </a:bodyPr>
          <a:lstStyle/>
          <a:p>
            <a:pPr algn="l"/>
            <a:r>
              <a:rPr lang="zh-CN" altLang="en-US" sz="3600">
                <a:latin typeface="Times New Roman" panose="02020603050405020304" pitchFamily="2" charset="0"/>
                <a:ea typeface="微软雅黑" panose="020B0503020204020204" charset="-122"/>
                <a:sym typeface="+mn-ea"/>
              </a:rPr>
              <a:t>（1）CNKI的导航功能</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 name="文本框 1"/>
          <p:cNvSpPr txBox="1"/>
          <p:nvPr/>
        </p:nvSpPr>
        <p:spPr>
          <a:xfrm>
            <a:off x="466725" y="1129030"/>
            <a:ext cx="6397625" cy="5217160"/>
          </a:xfrm>
          <a:prstGeom prst="rect">
            <a:avLst/>
          </a:prstGeom>
          <a:noFill/>
        </p:spPr>
        <p:txBody>
          <a:bodyPr wrap="square" rtlCol="0">
            <a:spAutoFit/>
          </a:bodyPr>
          <a:lstStyle/>
          <a:p>
            <a:pPr indent="0" algn="just">
              <a:lnSpc>
                <a:spcPct val="170000"/>
              </a:lnSpc>
              <a:buClr>
                <a:srgbClr val="FF0000"/>
              </a:buClr>
              <a:buFont typeface="Wingdings" panose="05000000000000000000" charset="0"/>
              <a:buNone/>
            </a:pPr>
            <a:r>
              <a:rPr lang="en-US" altLang="zh-CN" sz="2800" dirty="0">
                <a:latin typeface="Times New Roman" panose="02020603050405020304" pitchFamily="2" charset="0"/>
                <a:ea typeface="微软雅黑" panose="020B0503020204020204" charset="-122"/>
              </a:rPr>
              <a:t>①</a:t>
            </a:r>
            <a:r>
              <a:rPr lang="en-US" altLang="zh-CN" sz="2800" dirty="0" err="1">
                <a:latin typeface="Times New Roman" panose="02020603050405020304" pitchFamily="2" charset="0"/>
                <a:ea typeface="微软雅黑" panose="020B0503020204020204" charset="-122"/>
              </a:rPr>
              <a:t>学科导航</a:t>
            </a:r>
            <a:endParaRPr lang="en-US" altLang="zh-CN" sz="2800" dirty="0">
              <a:latin typeface="Times New Roman" panose="02020603050405020304" pitchFamily="2" charset="0"/>
              <a:ea typeface="微软雅黑" panose="020B0503020204020204" charset="-122"/>
            </a:endParaRPr>
          </a:p>
          <a:p>
            <a:pPr marL="457200" indent="-457200" algn="just">
              <a:lnSpc>
                <a:spcPct val="170000"/>
              </a:lnSpc>
              <a:buClr>
                <a:srgbClr val="FF0000"/>
              </a:buClr>
              <a:buFont typeface="Wingdings" panose="05000000000000000000" charset="0"/>
              <a:buChar char="ü"/>
            </a:pPr>
            <a:r>
              <a:rPr lang="zh-CN" altLang="en-US" sz="2800" dirty="0">
                <a:latin typeface="Times New Roman" panose="02020603050405020304" pitchFamily="2" charset="0"/>
                <a:ea typeface="微软雅黑" panose="020B0503020204020204" charset="-122"/>
              </a:rPr>
              <a:t>学科</a:t>
            </a:r>
            <a:r>
              <a:rPr lang="en-US" altLang="zh-CN" sz="2800" dirty="0">
                <a:latin typeface="Times New Roman" panose="02020603050405020304" pitchFamily="2" charset="0"/>
                <a:ea typeface="微软雅黑" panose="020B0503020204020204" charset="-122"/>
              </a:rPr>
              <a:t>-</a:t>
            </a:r>
            <a:r>
              <a:rPr lang="zh-CN" altLang="en-US" sz="2800" dirty="0">
                <a:latin typeface="Times New Roman" panose="02020603050405020304" pitchFamily="2" charset="0"/>
                <a:ea typeface="微软雅黑" panose="020B0503020204020204" charset="-122"/>
              </a:rPr>
              <a:t>专辑</a:t>
            </a:r>
            <a:r>
              <a:rPr lang="en-US" altLang="zh-CN" sz="2800" dirty="0">
                <a:latin typeface="Times New Roman" panose="02020603050405020304" pitchFamily="2" charset="0"/>
                <a:ea typeface="微软雅黑" panose="020B0503020204020204" charset="-122"/>
              </a:rPr>
              <a:t>-</a:t>
            </a:r>
            <a:r>
              <a:rPr lang="zh-CN" altLang="en-US" sz="2800" dirty="0">
                <a:latin typeface="Times New Roman" panose="02020603050405020304" pitchFamily="2" charset="0"/>
                <a:ea typeface="微软雅黑" panose="020B0503020204020204" charset="-122"/>
              </a:rPr>
              <a:t>专题</a:t>
            </a:r>
            <a:r>
              <a:rPr lang="en-US" altLang="zh-CN" sz="2800" dirty="0">
                <a:latin typeface="Times New Roman" panose="02020603050405020304" pitchFamily="2" charset="0"/>
                <a:ea typeface="微软雅黑" panose="020B0503020204020204" charset="-122"/>
              </a:rPr>
              <a:t>-</a:t>
            </a:r>
            <a:r>
              <a:rPr lang="zh-CN" altLang="en-US" sz="2800" dirty="0">
                <a:latin typeface="Times New Roman" panose="02020603050405020304" pitchFamily="2" charset="0"/>
                <a:ea typeface="微软雅黑" panose="020B0503020204020204" charset="-122"/>
              </a:rPr>
              <a:t>专题下全部期刊图标</a:t>
            </a:r>
            <a:endParaRPr lang="en-US" altLang="zh-CN" sz="2800" dirty="0">
              <a:latin typeface="Times New Roman" panose="02020603050405020304" pitchFamily="2" charset="0"/>
              <a:ea typeface="微软雅黑" panose="020B0503020204020204" charset="-122"/>
            </a:endParaRPr>
          </a:p>
          <a:p>
            <a:pPr indent="0" algn="just">
              <a:lnSpc>
                <a:spcPct val="170000"/>
              </a:lnSpc>
              <a:buClr>
                <a:srgbClr val="FF0000"/>
              </a:buClr>
              <a:buFont typeface="Wingdings" panose="05000000000000000000" charset="0"/>
              <a:buNone/>
            </a:pPr>
            <a:r>
              <a:rPr lang="en-US" altLang="zh-CN" sz="2800" dirty="0">
                <a:latin typeface="Times New Roman" panose="02020603050405020304" pitchFamily="2" charset="0"/>
                <a:ea typeface="微软雅黑" panose="020B0503020204020204" charset="-122"/>
              </a:rPr>
              <a:t>②</a:t>
            </a:r>
            <a:r>
              <a:rPr lang="en-US" altLang="zh-CN" sz="2800" dirty="0" err="1">
                <a:latin typeface="Times New Roman" panose="02020603050405020304" pitchFamily="2" charset="0"/>
                <a:ea typeface="微软雅黑" panose="020B0503020204020204" charset="-122"/>
              </a:rPr>
              <a:t>数据库刊源导航</a:t>
            </a:r>
            <a:endParaRPr lang="en-US" altLang="zh-CN" sz="2800" dirty="0">
              <a:latin typeface="Times New Roman" panose="02020603050405020304" pitchFamily="2" charset="0"/>
              <a:ea typeface="微软雅黑" panose="020B0503020204020204" charset="-122"/>
            </a:endParaRPr>
          </a:p>
          <a:p>
            <a:pPr marL="457200" indent="-457200" algn="just">
              <a:lnSpc>
                <a:spcPct val="170000"/>
              </a:lnSpc>
              <a:buClr>
                <a:srgbClr val="FF0000"/>
              </a:buClr>
              <a:buFont typeface="Wingdings" panose="05000000000000000000" charset="0"/>
              <a:buChar char="ü"/>
            </a:pPr>
            <a:r>
              <a:rPr lang="en-US" altLang="zh-CN" sz="2800" dirty="0" err="1">
                <a:latin typeface="Times New Roman" panose="02020603050405020304" pitchFamily="2" charset="0"/>
                <a:ea typeface="微软雅黑" panose="020B0503020204020204" charset="-122"/>
              </a:rPr>
              <a:t>CNKI收录的期刊被CA、SCI、Ei、CSCD、CSSCI等索引的情况</a:t>
            </a:r>
            <a:endParaRPr lang="en-US" altLang="zh-CN" sz="2800" dirty="0">
              <a:latin typeface="Times New Roman" panose="02020603050405020304" pitchFamily="2" charset="0"/>
              <a:ea typeface="微软雅黑" panose="020B0503020204020204" charset="-122"/>
            </a:endParaRPr>
          </a:p>
          <a:p>
            <a:pPr indent="0" algn="just">
              <a:lnSpc>
                <a:spcPct val="170000"/>
              </a:lnSpc>
              <a:buClr>
                <a:srgbClr val="FF0000"/>
              </a:buClr>
              <a:buFont typeface="Wingdings" panose="05000000000000000000" charset="0"/>
              <a:buNone/>
            </a:pPr>
            <a:r>
              <a:rPr lang="en-US" altLang="zh-CN" sz="2800" dirty="0">
                <a:latin typeface="Times New Roman" panose="02020603050405020304" pitchFamily="2" charset="0"/>
                <a:ea typeface="微软雅黑" panose="020B0503020204020204" charset="-122"/>
              </a:rPr>
              <a:t>③</a:t>
            </a:r>
            <a:r>
              <a:rPr lang="en-US" altLang="zh-CN" sz="2800" dirty="0" err="1">
                <a:latin typeface="Times New Roman" panose="02020603050405020304" pitchFamily="2" charset="0"/>
                <a:ea typeface="微软雅黑" panose="020B0503020204020204" charset="-122"/>
              </a:rPr>
              <a:t>核心期刊导航</a:t>
            </a:r>
            <a:endParaRPr lang="en-US" altLang="zh-CN" sz="2800" dirty="0">
              <a:latin typeface="Times New Roman" panose="02020603050405020304" pitchFamily="2" charset="0"/>
              <a:ea typeface="微软雅黑" panose="020B0503020204020204" charset="-122"/>
            </a:endParaRPr>
          </a:p>
          <a:p>
            <a:pPr marL="457200" indent="-457200" algn="just">
              <a:lnSpc>
                <a:spcPct val="170000"/>
              </a:lnSpc>
              <a:buClr>
                <a:srgbClr val="FF0000"/>
              </a:buClr>
              <a:buFont typeface="Wingdings" panose="05000000000000000000" charset="0"/>
              <a:buChar char="ü"/>
            </a:pPr>
            <a:r>
              <a:rPr lang="zh-CN" altLang="en-US" sz="2800" dirty="0">
                <a:latin typeface="Times New Roman" panose="02020603050405020304" pitchFamily="2" charset="0"/>
                <a:ea typeface="微软雅黑" panose="020B0503020204020204" charset="-122"/>
              </a:rPr>
              <a:t>北大《中文核心期刊要目总览》</a:t>
            </a:r>
            <a:endParaRPr lang="zh-CN" altLang="en-US" sz="2800" dirty="0">
              <a:latin typeface="Times New Roman" panose="02020603050405020304" pitchFamily="2" charset="0"/>
              <a:ea typeface="微软雅黑" panose="020B0503020204020204" charset="-122"/>
            </a:endParaRPr>
          </a:p>
        </p:txBody>
      </p:sp>
      <p:pic>
        <p:nvPicPr>
          <p:cNvPr id="3" name="图片 2"/>
          <p:cNvPicPr>
            <a:picLocks noChangeAspect="1"/>
          </p:cNvPicPr>
          <p:nvPr/>
        </p:nvPicPr>
        <p:blipFill>
          <a:blip r:embed="rId1"/>
          <a:stretch>
            <a:fillRect/>
          </a:stretch>
        </p:blipFill>
        <p:spPr>
          <a:xfrm>
            <a:off x="7035005" y="1789587"/>
            <a:ext cx="4738214" cy="3032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8121650" cy="645160"/>
          </a:xfrm>
          <a:prstGeom prst="rect">
            <a:avLst/>
          </a:prstGeom>
          <a:noFill/>
        </p:spPr>
        <p:txBody>
          <a:bodyPr wrap="square" rtlCol="0">
            <a:spAutoFit/>
          </a:bodyPr>
          <a:lstStyle/>
          <a:p>
            <a:pPr algn="l"/>
            <a:r>
              <a:rPr lang="zh-CN" altLang="en-US" sz="3600">
                <a:latin typeface="Times New Roman" panose="02020603050405020304" pitchFamily="2" charset="0"/>
                <a:ea typeface="微软雅黑" panose="020B0503020204020204" charset="-122"/>
                <a:sym typeface="+mn-ea"/>
              </a:rPr>
              <a:t>（2）Elsevier ScienceDirect的导航功能</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 name="文本框 1"/>
          <p:cNvSpPr txBox="1"/>
          <p:nvPr/>
        </p:nvSpPr>
        <p:spPr>
          <a:xfrm>
            <a:off x="486410" y="1610995"/>
            <a:ext cx="6050915" cy="3636645"/>
          </a:xfrm>
          <a:prstGeom prst="rect">
            <a:avLst/>
          </a:prstGeom>
          <a:noFill/>
        </p:spPr>
        <p:txBody>
          <a:bodyPr wrap="square" rtlCol="0">
            <a:spAutoFit/>
          </a:bodyPr>
          <a:lstStyle/>
          <a:p>
            <a:pPr marL="457200" indent="-457200" algn="just">
              <a:lnSpc>
                <a:spcPct val="240000"/>
              </a:lnSpc>
              <a:buClr>
                <a:srgbClr val="FF0000"/>
              </a:buClr>
              <a:buFont typeface="Wingdings" panose="05000000000000000000" charset="0"/>
              <a:buChar char="Ø"/>
            </a:pPr>
            <a:r>
              <a:rPr lang="zh-CN" altLang="en-US" sz="3200">
                <a:latin typeface="Times New Roman" panose="02020603050405020304" pitchFamily="2" charset="0"/>
                <a:ea typeface="微软雅黑" panose="020B0503020204020204" charset="-122"/>
              </a:rPr>
              <a:t>学科导航</a:t>
            </a:r>
            <a:endParaRPr lang="zh-CN" altLang="en-US" sz="3200">
              <a:latin typeface="Times New Roman" panose="02020603050405020304" pitchFamily="2" charset="0"/>
              <a:ea typeface="微软雅黑" panose="020B0503020204020204" charset="-122"/>
            </a:endParaRPr>
          </a:p>
          <a:p>
            <a:pPr marL="457200" indent="-457200" algn="just">
              <a:lnSpc>
                <a:spcPct val="240000"/>
              </a:lnSpc>
              <a:buClr>
                <a:srgbClr val="FF0000"/>
              </a:buClr>
              <a:buFont typeface="Wingdings" panose="05000000000000000000" charset="0"/>
              <a:buChar char="ü"/>
            </a:pPr>
            <a:r>
              <a:rPr lang="zh-CN" altLang="en-US" sz="3200">
                <a:latin typeface="Times New Roman" panose="02020603050405020304" pitchFamily="2" charset="0"/>
                <a:ea typeface="微软雅黑" panose="020B0503020204020204" charset="-122"/>
              </a:rPr>
              <a:t>学科群</a:t>
            </a:r>
            <a:r>
              <a:rPr lang="en-US" altLang="zh-CN" sz="3200">
                <a:latin typeface="Times New Roman" panose="02020603050405020304" pitchFamily="2" charset="0"/>
                <a:ea typeface="微软雅黑" panose="020B0503020204020204" charset="-122"/>
              </a:rPr>
              <a:t>-</a:t>
            </a:r>
            <a:r>
              <a:rPr lang="zh-CN" altLang="en-US" sz="3200">
                <a:latin typeface="Times New Roman" panose="02020603050405020304" pitchFamily="2" charset="0"/>
                <a:ea typeface="微软雅黑" panose="020B0503020204020204" charset="-122"/>
              </a:rPr>
              <a:t>领域</a:t>
            </a:r>
            <a:r>
              <a:rPr lang="en-US" altLang="zh-CN" sz="3200">
                <a:latin typeface="Times New Roman" panose="02020603050405020304" pitchFamily="2" charset="0"/>
                <a:ea typeface="微软雅黑" panose="020B0503020204020204" charset="-122"/>
              </a:rPr>
              <a:t>-</a:t>
            </a:r>
            <a:r>
              <a:rPr lang="zh-CN" altLang="en-US" sz="3200">
                <a:latin typeface="Times New Roman" panose="02020603050405020304" pitchFamily="2" charset="0"/>
                <a:ea typeface="微软雅黑" panose="020B0503020204020204" charset="-122"/>
              </a:rPr>
              <a:t>子领域</a:t>
            </a:r>
            <a:r>
              <a:rPr lang="en-US" altLang="zh-CN" sz="3200">
                <a:latin typeface="Times New Roman" panose="02020603050405020304" pitchFamily="2" charset="0"/>
                <a:ea typeface="微软雅黑" panose="020B0503020204020204" charset="-122"/>
              </a:rPr>
              <a:t>-</a:t>
            </a:r>
            <a:r>
              <a:rPr lang="zh-CN" altLang="en-US" sz="3200">
                <a:latin typeface="Times New Roman" panose="02020603050405020304" pitchFamily="2" charset="0"/>
                <a:ea typeface="微软雅黑" panose="020B0503020204020204" charset="-122"/>
              </a:rPr>
              <a:t>出版物</a:t>
            </a:r>
            <a:endParaRPr lang="zh-CN" altLang="en-US" sz="3200">
              <a:latin typeface="Times New Roman" panose="02020603050405020304" pitchFamily="2" charset="0"/>
              <a:ea typeface="微软雅黑" panose="020B0503020204020204" charset="-122"/>
            </a:endParaRPr>
          </a:p>
          <a:p>
            <a:pPr marL="457200" indent="-457200" algn="just">
              <a:lnSpc>
                <a:spcPct val="240000"/>
              </a:lnSpc>
              <a:buClr>
                <a:srgbClr val="FF0000"/>
              </a:buClr>
              <a:buFont typeface="Wingdings" panose="05000000000000000000" charset="0"/>
              <a:buChar char="Ø"/>
            </a:pPr>
            <a:r>
              <a:rPr lang="zh-CN" altLang="en-US" sz="3200">
                <a:latin typeface="Times New Roman" panose="02020603050405020304" pitchFamily="2" charset="0"/>
                <a:ea typeface="微软雅黑" panose="020B0503020204020204" charset="-122"/>
              </a:rPr>
              <a:t>出版物字母顺序导航</a:t>
            </a:r>
            <a:endParaRPr lang="zh-CN" altLang="en-US" sz="3200">
              <a:latin typeface="Times New Roman" panose="02020603050405020304" pitchFamily="2" charset="0"/>
              <a:ea typeface="微软雅黑" panose="020B0503020204020204" charset="-122"/>
            </a:endParaRPr>
          </a:p>
        </p:txBody>
      </p:sp>
      <p:pic>
        <p:nvPicPr>
          <p:cNvPr id="5" name="图片 4"/>
          <p:cNvPicPr>
            <a:picLocks noChangeAspect="1"/>
          </p:cNvPicPr>
          <p:nvPr/>
        </p:nvPicPr>
        <p:blipFill>
          <a:blip r:embed="rId1"/>
          <a:stretch>
            <a:fillRect/>
          </a:stretch>
        </p:blipFill>
        <p:spPr>
          <a:xfrm>
            <a:off x="6537325" y="1610995"/>
            <a:ext cx="4788535" cy="373126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64615" y="356235"/>
            <a:ext cx="9052560" cy="866140"/>
          </a:xfrm>
          <a:prstGeom prst="rect">
            <a:avLst/>
          </a:prstGeom>
          <a:noFill/>
        </p:spPr>
        <p:txBody>
          <a:bodyPr wrap="square" rtlCol="0">
            <a:spAutoFit/>
          </a:bodyPr>
          <a:lstStyle/>
          <a:p>
            <a:pPr indent="0" algn="just" fontAlgn="auto">
              <a:lnSpc>
                <a:spcPct val="140000"/>
              </a:lnSpc>
              <a:buClr>
                <a:srgbClr val="FF0000"/>
              </a:buClr>
              <a:buFont typeface="Wingdings" panose="05000000000000000000" charset="0"/>
              <a:buNone/>
            </a:pPr>
            <a:r>
              <a:rPr lang="zh-CN" altLang="en-US" sz="3600">
                <a:latin typeface="Times New Roman" panose="02020603050405020304" pitchFamily="2" charset="0"/>
                <a:ea typeface="微软雅黑" panose="020B0503020204020204" charset="-122"/>
                <a:sym typeface="+mn-ea"/>
              </a:rPr>
              <a:t>（3）Wiley Online Library的导航功能</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 name="文本框 1"/>
          <p:cNvSpPr txBox="1"/>
          <p:nvPr/>
        </p:nvSpPr>
        <p:spPr>
          <a:xfrm>
            <a:off x="1985645" y="1290955"/>
            <a:ext cx="5447665" cy="1384995"/>
          </a:xfrm>
          <a:prstGeom prst="rect">
            <a:avLst/>
          </a:prstGeom>
          <a:noFill/>
        </p:spPr>
        <p:txBody>
          <a:bodyPr wrap="square" rtlCol="0">
            <a:spAutoFit/>
          </a:bodyPr>
          <a:lstStyle/>
          <a:p>
            <a:pPr marL="457200" indent="-457200" algn="just" fontAlgn="auto">
              <a:lnSpc>
                <a:spcPct val="15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学科导航</a:t>
            </a:r>
            <a:endParaRPr lang="zh-CN" altLang="en-US" sz="2800" dirty="0">
              <a:latin typeface="Times New Roman" panose="02020603050405020304" pitchFamily="2" charset="0"/>
              <a:ea typeface="微软雅黑" panose="020B0503020204020204" charset="-122"/>
            </a:endParaRPr>
          </a:p>
          <a:p>
            <a:pPr marL="457200" indent="-457200" algn="just" fontAlgn="auto">
              <a:lnSpc>
                <a:spcPct val="150000"/>
              </a:lnSpc>
              <a:buClr>
                <a:srgbClr val="FF0000"/>
              </a:buClr>
              <a:buFont typeface="Wingdings" panose="05000000000000000000" charset="0"/>
              <a:buChar char="ü"/>
            </a:pPr>
            <a:r>
              <a:rPr lang="zh-CN" altLang="en-US" sz="2800" dirty="0">
                <a:latin typeface="Times New Roman" panose="02020603050405020304" pitchFamily="2" charset="0"/>
                <a:ea typeface="微软雅黑" panose="020B0503020204020204" charset="-122"/>
              </a:rPr>
              <a:t>学科门类</a:t>
            </a:r>
            <a:r>
              <a:rPr lang="en-US" altLang="zh-CN" sz="2800" dirty="0">
                <a:latin typeface="Times New Roman" panose="02020603050405020304" pitchFamily="2" charset="0"/>
                <a:ea typeface="微软雅黑" panose="020B0503020204020204" charset="-122"/>
              </a:rPr>
              <a:t>-</a:t>
            </a:r>
            <a:r>
              <a:rPr lang="zh-CN" altLang="en-US" sz="2800" dirty="0">
                <a:latin typeface="Times New Roman" panose="02020603050405020304" pitchFamily="2" charset="0"/>
                <a:ea typeface="微软雅黑" panose="020B0503020204020204" charset="-122"/>
              </a:rPr>
              <a:t>学科</a:t>
            </a:r>
            <a:r>
              <a:rPr lang="en-US" altLang="zh-CN" sz="2800" dirty="0">
                <a:latin typeface="Times New Roman" panose="02020603050405020304" pitchFamily="2" charset="0"/>
                <a:ea typeface="微软雅黑" panose="020B0503020204020204" charset="-122"/>
              </a:rPr>
              <a:t>-</a:t>
            </a:r>
            <a:r>
              <a:rPr lang="zh-CN" altLang="en-US" sz="2800" dirty="0">
                <a:latin typeface="Times New Roman" panose="02020603050405020304" pitchFamily="2" charset="0"/>
                <a:ea typeface="微软雅黑" panose="020B0503020204020204" charset="-122"/>
              </a:rPr>
              <a:t>主题（</a:t>
            </a:r>
            <a:r>
              <a:rPr lang="en-US" altLang="zh-CN" sz="2800" dirty="0" smtClean="0">
                <a:latin typeface="Times New Roman" panose="02020603050405020304" pitchFamily="2" charset="0"/>
                <a:ea typeface="微软雅黑" panose="020B0503020204020204" charset="-122"/>
              </a:rPr>
              <a:t>topic</a:t>
            </a:r>
            <a:r>
              <a:rPr lang="zh-CN" altLang="en-US" sz="2800" dirty="0" smtClean="0">
                <a:latin typeface="Times New Roman" panose="02020603050405020304" pitchFamily="2" charset="0"/>
                <a:ea typeface="微软雅黑" panose="020B0503020204020204" charset="-122"/>
              </a:rPr>
              <a:t>）</a:t>
            </a:r>
            <a:endParaRPr lang="zh-CN" altLang="en-US" sz="2800" dirty="0" smtClean="0">
              <a:latin typeface="Times New Roman" panose="02020603050405020304" pitchFamily="2" charset="0"/>
              <a:ea typeface="微软雅黑" panose="020B0503020204020204" charset="-122"/>
            </a:endParaRPr>
          </a:p>
        </p:txBody>
      </p:sp>
      <p:pic>
        <p:nvPicPr>
          <p:cNvPr id="3" name="图片 2"/>
          <p:cNvPicPr>
            <a:picLocks noChangeAspect="1"/>
          </p:cNvPicPr>
          <p:nvPr/>
        </p:nvPicPr>
        <p:blipFill>
          <a:blip r:embed="rId1"/>
          <a:stretch>
            <a:fillRect/>
          </a:stretch>
        </p:blipFill>
        <p:spPr>
          <a:xfrm>
            <a:off x="1152530" y="2869577"/>
            <a:ext cx="10037929" cy="351854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6948805" cy="645160"/>
          </a:xfrm>
          <a:prstGeom prst="rect">
            <a:avLst/>
          </a:prstGeom>
          <a:noFill/>
        </p:spPr>
        <p:txBody>
          <a:bodyPr wrap="square" rtlCol="0">
            <a:spAutoFit/>
          </a:bodyPr>
          <a:lstStyle/>
          <a:p>
            <a:pPr algn="l"/>
            <a:r>
              <a:rPr lang="zh-CN" altLang="en-US" sz="3600" dirty="0">
                <a:latin typeface="Times New Roman" panose="02020603050405020304" pitchFamily="2" charset="0"/>
                <a:ea typeface="微软雅黑" panose="020B0503020204020204" charset="-122"/>
                <a:sym typeface="+mn-ea"/>
              </a:rPr>
              <a:t>数据库</a:t>
            </a:r>
            <a:r>
              <a:rPr lang="zh-CN" altLang="en-US" sz="3600" dirty="0" smtClean="0">
                <a:latin typeface="Times New Roman" panose="02020603050405020304" pitchFamily="2" charset="0"/>
                <a:ea typeface="微软雅黑" panose="020B0503020204020204" charset="-122"/>
                <a:sym typeface="+mn-ea"/>
              </a:rPr>
              <a:t>的高级检索</a:t>
            </a:r>
            <a:endParaRPr lang="zh-CN" altLang="en-US" sz="3600" dirty="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 name="文本框 1"/>
          <p:cNvSpPr txBox="1"/>
          <p:nvPr/>
        </p:nvSpPr>
        <p:spPr>
          <a:xfrm>
            <a:off x="2546985" y="1520190"/>
            <a:ext cx="6855460" cy="3637919"/>
          </a:xfrm>
          <a:prstGeom prst="rect">
            <a:avLst/>
          </a:prstGeom>
          <a:noFill/>
        </p:spPr>
        <p:txBody>
          <a:bodyPr wrap="square" rtlCol="0">
            <a:spAutoFit/>
          </a:bodyPr>
          <a:lstStyle/>
          <a:p>
            <a:pPr algn="just">
              <a:lnSpc>
                <a:spcPct val="240000"/>
              </a:lnSpc>
              <a:buClr>
                <a:srgbClr val="FF0000"/>
              </a:buClr>
            </a:pPr>
            <a:r>
              <a:rPr lang="zh-CN" altLang="en-US" sz="3200" dirty="0">
                <a:latin typeface="Times New Roman" panose="02020603050405020304" pitchFamily="2" charset="0"/>
                <a:ea typeface="微软雅黑" panose="020B0503020204020204" charset="-122"/>
              </a:rPr>
              <a:t>（1）</a:t>
            </a:r>
            <a:r>
              <a:rPr lang="en-US" altLang="zh-CN" sz="3200" dirty="0" smtClean="0">
                <a:latin typeface="Times New Roman" panose="02020603050405020304" pitchFamily="2" charset="0"/>
                <a:ea typeface="微软雅黑" panose="020B0503020204020204" charset="-122"/>
              </a:rPr>
              <a:t>CNKI</a:t>
            </a:r>
            <a:endParaRPr lang="zh-CN" altLang="en-US" sz="3200" dirty="0">
              <a:latin typeface="Times New Roman" panose="02020603050405020304" pitchFamily="2" charset="0"/>
              <a:ea typeface="微软雅黑" panose="020B0503020204020204" charset="-122"/>
            </a:endParaRPr>
          </a:p>
          <a:p>
            <a:pPr algn="just">
              <a:lnSpc>
                <a:spcPct val="240000"/>
              </a:lnSpc>
              <a:buClr>
                <a:srgbClr val="FF0000"/>
              </a:buClr>
            </a:pPr>
            <a:r>
              <a:rPr lang="zh-CN" altLang="en-US" sz="3200" dirty="0">
                <a:latin typeface="Times New Roman" panose="02020603050405020304" pitchFamily="2" charset="0"/>
                <a:ea typeface="微软雅黑" panose="020B0503020204020204" charset="-122"/>
              </a:rPr>
              <a:t>（2）Web of </a:t>
            </a:r>
            <a:r>
              <a:rPr lang="zh-CN" altLang="en-US" sz="3200" dirty="0" smtClean="0">
                <a:latin typeface="Times New Roman" panose="02020603050405020304" pitchFamily="2" charset="0"/>
                <a:ea typeface="微软雅黑" panose="020B0503020204020204" charset="-122"/>
              </a:rPr>
              <a:t>Science</a:t>
            </a:r>
            <a:endParaRPr lang="zh-CN" altLang="en-US" sz="3200" dirty="0">
              <a:latin typeface="Times New Roman" panose="02020603050405020304" pitchFamily="2" charset="0"/>
              <a:ea typeface="微软雅黑" panose="020B0503020204020204" charset="-122"/>
            </a:endParaRPr>
          </a:p>
          <a:p>
            <a:pPr algn="just">
              <a:lnSpc>
                <a:spcPct val="240000"/>
              </a:lnSpc>
              <a:buClr>
                <a:srgbClr val="FF0000"/>
              </a:buClr>
            </a:pPr>
            <a:r>
              <a:rPr lang="zh-CN" altLang="en-US" sz="3200" dirty="0">
                <a:latin typeface="Times New Roman" panose="02020603050405020304" pitchFamily="2" charset="0"/>
                <a:ea typeface="微软雅黑" panose="020B0503020204020204" charset="-122"/>
              </a:rPr>
              <a:t>（3）</a:t>
            </a:r>
            <a:r>
              <a:rPr lang="zh-CN" altLang="en-US" sz="3200" dirty="0" smtClean="0">
                <a:latin typeface="Times New Roman" panose="02020603050405020304" pitchFamily="2" charset="0"/>
                <a:ea typeface="微软雅黑" panose="020B0503020204020204" charset="-122"/>
              </a:rPr>
              <a:t>Wiley</a:t>
            </a:r>
            <a:endParaRPr lang="zh-CN" altLang="en-US" sz="3200" dirty="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fade">
                                      <p:cBhvr>
                                        <p:cTn id="17" dur="5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fade">
                                      <p:cBhvr>
                                        <p:cTn id="22" dur="5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fade">
                                      <p:cBhvr>
                                        <p:cTn id="2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95682" y="294719"/>
            <a:ext cx="6948805" cy="645160"/>
          </a:xfrm>
          <a:prstGeom prst="rect">
            <a:avLst/>
          </a:prstGeom>
          <a:noFill/>
        </p:spPr>
        <p:txBody>
          <a:bodyPr wrap="square" rtlCol="0">
            <a:spAutoFit/>
          </a:bodyPr>
          <a:lstStyle/>
          <a:p>
            <a:pPr algn="l"/>
            <a:r>
              <a:rPr lang="zh-CN" altLang="en-US" sz="3600" dirty="0">
                <a:latin typeface="Times New Roman" panose="02020603050405020304" pitchFamily="2" charset="0"/>
                <a:ea typeface="微软雅黑" panose="020B0503020204020204" charset="-122"/>
                <a:sym typeface="+mn-ea"/>
              </a:rPr>
              <a:t>（1）</a:t>
            </a:r>
            <a:r>
              <a:rPr lang="en-US" altLang="zh-CN" sz="3600" dirty="0">
                <a:latin typeface="Times New Roman" panose="02020603050405020304" pitchFamily="2" charset="0"/>
                <a:ea typeface="微软雅黑" panose="020B0503020204020204" charset="-122"/>
                <a:sym typeface="+mn-ea"/>
              </a:rPr>
              <a:t>CNKI</a:t>
            </a:r>
            <a:r>
              <a:rPr lang="zh-CN" altLang="en-US" sz="3600" dirty="0">
                <a:latin typeface="Times New Roman" panose="02020603050405020304" pitchFamily="2" charset="0"/>
                <a:ea typeface="微软雅黑" panose="020B0503020204020204" charset="-122"/>
                <a:sym typeface="+mn-ea"/>
              </a:rPr>
              <a:t>的高级检索</a:t>
            </a:r>
            <a:endParaRPr lang="zh-CN" altLang="en-US" sz="3600" dirty="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90440" y="373077"/>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70126" y="373077"/>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 name="文本框 1"/>
          <p:cNvSpPr txBox="1"/>
          <p:nvPr/>
        </p:nvSpPr>
        <p:spPr>
          <a:xfrm>
            <a:off x="863795" y="939879"/>
            <a:ext cx="10258425" cy="706732"/>
          </a:xfrm>
          <a:prstGeom prst="rect">
            <a:avLst/>
          </a:prstGeom>
          <a:noFill/>
        </p:spPr>
        <p:txBody>
          <a:bodyPr wrap="square" rtlCol="0">
            <a:spAutoFit/>
          </a:bodyPr>
          <a:lstStyle/>
          <a:p>
            <a:pPr marL="457200" indent="-457200" algn="just" fontAlgn="auto">
              <a:lnSpc>
                <a:spcPct val="140000"/>
              </a:lnSpc>
              <a:buClr>
                <a:srgbClr val="FF0000"/>
              </a:buClr>
              <a:buFont typeface="Wingdings" panose="05000000000000000000" charset="0"/>
              <a:buChar char="Ø"/>
            </a:pPr>
            <a:r>
              <a:rPr lang="zh-CN" altLang="en-US" sz="3200" dirty="0">
                <a:latin typeface="Times New Roman" panose="02020603050405020304" pitchFamily="2" charset="0"/>
                <a:ea typeface="微软雅黑" panose="020B0503020204020204" charset="-122"/>
              </a:rPr>
              <a:t>选择学科范围</a:t>
            </a:r>
            <a:r>
              <a:rPr lang="en-US" altLang="zh-CN" sz="3200" dirty="0">
                <a:latin typeface="Times New Roman" panose="02020603050405020304" pitchFamily="2" charset="0"/>
                <a:ea typeface="微软雅黑" panose="020B0503020204020204" charset="-122"/>
              </a:rPr>
              <a:t>- </a:t>
            </a:r>
            <a:r>
              <a:rPr lang="zh-CN" altLang="en-US" sz="3200" dirty="0">
                <a:latin typeface="Times New Roman" panose="02020603050405020304" pitchFamily="2" charset="0"/>
                <a:ea typeface="微软雅黑" panose="020B0503020204020204" charset="-122"/>
              </a:rPr>
              <a:t>选择文献类别</a:t>
            </a:r>
            <a:r>
              <a:rPr lang="en-US" altLang="zh-CN" sz="3200" dirty="0">
                <a:latin typeface="Times New Roman" panose="02020603050405020304" pitchFamily="2" charset="0"/>
                <a:ea typeface="微软雅黑" panose="020B0503020204020204" charset="-122"/>
              </a:rPr>
              <a:t>-</a:t>
            </a:r>
            <a:r>
              <a:rPr lang="zh-CN" altLang="en-US" sz="3200" dirty="0">
                <a:latin typeface="Times New Roman" panose="02020603050405020304" pitchFamily="2" charset="0"/>
                <a:ea typeface="微软雅黑" panose="020B0503020204020204" charset="-122"/>
              </a:rPr>
              <a:t>选择检索</a:t>
            </a:r>
            <a:r>
              <a:rPr lang="zh-CN" altLang="en-US" sz="3200" dirty="0" smtClean="0">
                <a:latin typeface="Times New Roman" panose="02020603050405020304" pitchFamily="2" charset="0"/>
                <a:ea typeface="微软雅黑" panose="020B0503020204020204" charset="-122"/>
              </a:rPr>
              <a:t>条件</a:t>
            </a:r>
            <a:endParaRPr lang="zh-CN" altLang="en-US" sz="3200" dirty="0">
              <a:latin typeface="Times New Roman" panose="02020603050405020304" pitchFamily="2" charset="0"/>
              <a:ea typeface="微软雅黑" panose="020B0503020204020204" charset="-122"/>
            </a:endParaRPr>
          </a:p>
        </p:txBody>
      </p:sp>
      <p:pic>
        <p:nvPicPr>
          <p:cNvPr id="9" name="图片 8"/>
          <p:cNvPicPr>
            <a:picLocks noChangeAspect="1"/>
          </p:cNvPicPr>
          <p:nvPr/>
        </p:nvPicPr>
        <p:blipFill>
          <a:blip r:embed="rId1"/>
          <a:stretch>
            <a:fillRect/>
          </a:stretch>
        </p:blipFill>
        <p:spPr>
          <a:xfrm>
            <a:off x="384004" y="1585039"/>
            <a:ext cx="11370333" cy="497543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7491095" cy="645160"/>
          </a:xfrm>
          <a:prstGeom prst="rect">
            <a:avLst/>
          </a:prstGeom>
          <a:noFill/>
        </p:spPr>
        <p:txBody>
          <a:bodyPr wrap="square" rtlCol="0">
            <a:spAutoFit/>
          </a:bodyPr>
          <a:lstStyle/>
          <a:p>
            <a:pPr algn="l"/>
            <a:r>
              <a:rPr lang="zh-CN" altLang="en-US" sz="3600">
                <a:latin typeface="Times New Roman" panose="02020603050405020304" pitchFamily="2" charset="0"/>
                <a:ea typeface="微软雅黑" panose="020B0503020204020204" charset="-122"/>
                <a:sym typeface="+mn-ea"/>
              </a:rPr>
              <a:t>（4）超星数字图书馆</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 name="文本框 1"/>
          <p:cNvSpPr txBox="1"/>
          <p:nvPr/>
        </p:nvSpPr>
        <p:spPr>
          <a:xfrm>
            <a:off x="1847850" y="1442085"/>
            <a:ext cx="3909060" cy="4399915"/>
          </a:xfrm>
          <a:prstGeom prst="rect">
            <a:avLst/>
          </a:prstGeom>
          <a:noFill/>
        </p:spPr>
        <p:txBody>
          <a:bodyPr wrap="square" rtlCol="0">
            <a:spAutoFit/>
          </a:bodyPr>
          <a:lstStyle/>
          <a:p>
            <a:pPr marL="457200" indent="-457200" algn="just">
              <a:lnSpc>
                <a:spcPct val="20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电子书</a:t>
            </a:r>
            <a:endParaRPr lang="zh-CN" altLang="en-US" sz="2800" dirty="0">
              <a:latin typeface="Times New Roman" panose="02020603050405020304" pitchFamily="2" charset="0"/>
              <a:ea typeface="微软雅黑" panose="020B0503020204020204" charset="-122"/>
            </a:endParaRPr>
          </a:p>
          <a:p>
            <a:pPr marL="457200" indent="-457200" algn="just">
              <a:lnSpc>
                <a:spcPct val="20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超星其他产品</a:t>
            </a:r>
            <a:endParaRPr lang="zh-CN" altLang="en-US" sz="2800" dirty="0">
              <a:latin typeface="Times New Roman" panose="02020603050405020304" pitchFamily="2" charset="0"/>
              <a:ea typeface="微软雅黑" panose="020B0503020204020204" charset="-122"/>
            </a:endParaRPr>
          </a:p>
          <a:p>
            <a:pPr marL="457200" indent="-457200" algn="just">
              <a:lnSpc>
                <a:spcPct val="200000"/>
              </a:lnSpc>
              <a:buClr>
                <a:srgbClr val="FF0000"/>
              </a:buClr>
              <a:buFont typeface="Wingdings" panose="05000000000000000000" charset="0"/>
              <a:buChar char="ü"/>
            </a:pPr>
            <a:r>
              <a:rPr lang="zh-CN" altLang="en-US" sz="2800" dirty="0">
                <a:latin typeface="Times New Roman" panose="02020603050405020304" pitchFamily="2" charset="0"/>
                <a:ea typeface="微软雅黑" panose="020B0503020204020204" charset="-122"/>
              </a:rPr>
              <a:t>超星学术视频</a:t>
            </a:r>
            <a:endParaRPr lang="zh-CN" altLang="en-US" sz="2800" dirty="0">
              <a:latin typeface="Times New Roman" panose="02020603050405020304" pitchFamily="2" charset="0"/>
              <a:ea typeface="微软雅黑" panose="020B0503020204020204" charset="-122"/>
            </a:endParaRPr>
          </a:p>
          <a:p>
            <a:pPr marL="457200" indent="-457200" algn="just">
              <a:lnSpc>
                <a:spcPct val="200000"/>
              </a:lnSpc>
              <a:buClr>
                <a:srgbClr val="FF0000"/>
              </a:buClr>
              <a:buFont typeface="Wingdings" panose="05000000000000000000" charset="0"/>
              <a:buChar char="ü"/>
            </a:pPr>
            <a:r>
              <a:rPr lang="zh-CN" altLang="en-US" sz="2800" dirty="0">
                <a:latin typeface="Times New Roman" panose="02020603050405020304" pitchFamily="2" charset="0"/>
                <a:ea typeface="微软雅黑" panose="020B0503020204020204" charset="-122"/>
              </a:rPr>
              <a:t>超星慕课</a:t>
            </a:r>
            <a:endParaRPr lang="zh-CN" altLang="en-US" sz="2800" dirty="0">
              <a:latin typeface="Times New Roman" panose="02020603050405020304" pitchFamily="2" charset="0"/>
              <a:ea typeface="微软雅黑" panose="020B0503020204020204" charset="-122"/>
            </a:endParaRPr>
          </a:p>
          <a:p>
            <a:pPr marL="457200" indent="-457200" algn="just">
              <a:lnSpc>
                <a:spcPct val="200000"/>
              </a:lnSpc>
              <a:buClr>
                <a:srgbClr val="FF0000"/>
              </a:buClr>
              <a:buFont typeface="Wingdings" panose="05000000000000000000" charset="0"/>
              <a:buChar char="ü"/>
            </a:pPr>
            <a:r>
              <a:rPr lang="zh-CN" altLang="en-US" sz="2800" dirty="0">
                <a:latin typeface="Times New Roman" panose="02020603050405020304" pitchFamily="2" charset="0"/>
                <a:ea typeface="微软雅黑" panose="020B0503020204020204" charset="-122"/>
              </a:rPr>
              <a:t>超星发现系统</a:t>
            </a:r>
            <a:endParaRPr lang="zh-CN" altLang="en-US" sz="2800" dirty="0">
              <a:latin typeface="Times New Roman" panose="02020603050405020304" pitchFamily="2" charset="0"/>
              <a:ea typeface="微软雅黑" panose="020B050302020402020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childTnLst>
                                </p:cTn>
                              </p:par>
                              <p:par>
                                <p:cTn id="29" presetID="2" presetClass="entr" presetSubtype="8"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1000" fill="hold"/>
                                        <p:tgtEl>
                                          <p:spTgt spid="12"/>
                                        </p:tgtEl>
                                        <p:attrNameLst>
                                          <p:attrName>ppt_x</p:attrName>
                                        </p:attrNameLst>
                                      </p:cBhvr>
                                      <p:tavLst>
                                        <p:tav tm="0">
                                          <p:val>
                                            <p:strVal val="0-#ppt_w/2"/>
                                          </p:val>
                                        </p:tav>
                                        <p:tav tm="100000">
                                          <p:val>
                                            <p:strVal val="#ppt_x"/>
                                          </p:val>
                                        </p:tav>
                                      </p:tavLst>
                                    </p:anim>
                                    <p:anim calcmode="lin" valueType="num">
                                      <p:cBhvr>
                                        <p:cTn id="3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497281" y="272793"/>
            <a:ext cx="6948805" cy="645160"/>
          </a:xfrm>
          <a:prstGeom prst="rect">
            <a:avLst/>
          </a:prstGeom>
          <a:noFill/>
        </p:spPr>
        <p:txBody>
          <a:bodyPr wrap="square" rtlCol="0">
            <a:spAutoFit/>
          </a:bodyPr>
          <a:lstStyle/>
          <a:p>
            <a:pPr algn="l"/>
            <a:r>
              <a:rPr lang="zh-CN" altLang="en-US" sz="3600" dirty="0">
                <a:latin typeface="Times New Roman" panose="02020603050405020304" pitchFamily="2" charset="0"/>
                <a:ea typeface="微软雅黑" panose="020B0503020204020204" charset="-122"/>
                <a:sym typeface="+mn-ea"/>
              </a:rPr>
              <a:t>（2）Web of Science</a:t>
            </a:r>
            <a:r>
              <a:rPr lang="zh-CN" altLang="en-US" sz="3600" dirty="0" smtClean="0">
                <a:latin typeface="Times New Roman" panose="02020603050405020304" pitchFamily="2" charset="0"/>
                <a:ea typeface="微软雅黑" panose="020B0503020204020204" charset="-122"/>
                <a:sym typeface="+mn-ea"/>
              </a:rPr>
              <a:t>的高级检索</a:t>
            </a:r>
            <a:endParaRPr lang="zh-CN" altLang="en-US" sz="3600" dirty="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71756" y="446783"/>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6" y="424824"/>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 name="文本框 1"/>
          <p:cNvSpPr txBox="1"/>
          <p:nvPr/>
        </p:nvSpPr>
        <p:spPr>
          <a:xfrm>
            <a:off x="313592" y="917953"/>
            <a:ext cx="11455400" cy="781752"/>
          </a:xfrm>
          <a:prstGeom prst="rect">
            <a:avLst/>
          </a:prstGeom>
          <a:noFill/>
        </p:spPr>
        <p:txBody>
          <a:bodyPr wrap="square" rtlCol="0">
            <a:spAutoFit/>
          </a:bodyPr>
          <a:lstStyle/>
          <a:p>
            <a:pPr marL="457200" indent="-457200" algn="just" fontAlgn="auto">
              <a:lnSpc>
                <a:spcPct val="140000"/>
              </a:lnSpc>
              <a:buClr>
                <a:srgbClr val="FF0000"/>
              </a:buClr>
              <a:buFont typeface="Wingdings" panose="05000000000000000000" charset="0"/>
              <a:buChar char="Ø"/>
            </a:pPr>
            <a:r>
              <a:rPr lang="en-US" altLang="zh-CN" sz="3200" dirty="0" err="1" smtClean="0">
                <a:latin typeface="Times New Roman" panose="02020603050405020304" pitchFamily="2" charset="0"/>
                <a:ea typeface="微软雅黑" panose="020B0503020204020204" charset="-122"/>
              </a:rPr>
              <a:t>选择数据库</a:t>
            </a:r>
            <a:r>
              <a:rPr lang="en-US" altLang="zh-CN" sz="3200" dirty="0" smtClean="0">
                <a:latin typeface="Times New Roman" panose="02020603050405020304" pitchFamily="2" charset="0"/>
                <a:ea typeface="微软雅黑" panose="020B0503020204020204" charset="-122"/>
              </a:rPr>
              <a:t>-</a:t>
            </a:r>
            <a:r>
              <a:rPr lang="zh-CN" altLang="en-US" sz="3200" dirty="0">
                <a:latin typeface="Times New Roman" panose="02020603050405020304" pitchFamily="2" charset="0"/>
                <a:ea typeface="微软雅黑" panose="020B0503020204020204" charset="-122"/>
              </a:rPr>
              <a:t>确定检索途径和检索词</a:t>
            </a:r>
            <a:r>
              <a:rPr lang="en-US" altLang="zh-CN" sz="3200" dirty="0" smtClean="0">
                <a:latin typeface="Times New Roman" panose="02020603050405020304" pitchFamily="2" charset="0"/>
                <a:ea typeface="微软雅黑" panose="020B0503020204020204" charset="-122"/>
              </a:rPr>
              <a:t>-</a:t>
            </a:r>
            <a:r>
              <a:rPr lang="zh-CN" altLang="en-US" sz="3200" dirty="0" smtClean="0">
                <a:latin typeface="Times New Roman" panose="02020603050405020304" pitchFamily="2" charset="0"/>
                <a:ea typeface="微软雅黑" panose="020B0503020204020204" charset="-122"/>
              </a:rPr>
              <a:t>限定出版日期</a:t>
            </a:r>
            <a:r>
              <a:rPr lang="en-US" altLang="zh-CN" sz="3200" dirty="0" smtClean="0">
                <a:latin typeface="Times New Roman" panose="02020603050405020304" pitchFamily="2" charset="0"/>
                <a:ea typeface="微软雅黑" panose="020B0503020204020204" charset="-122"/>
              </a:rPr>
              <a:t>-</a:t>
            </a:r>
            <a:r>
              <a:rPr lang="zh-CN" altLang="en-US" sz="3200" dirty="0" smtClean="0">
                <a:latin typeface="Times New Roman" panose="02020603050405020304" pitchFamily="2" charset="0"/>
                <a:ea typeface="微软雅黑" panose="020B0503020204020204" charset="-122"/>
              </a:rPr>
              <a:t>检索</a:t>
            </a:r>
            <a:r>
              <a:rPr lang="en-US" altLang="zh-CN" sz="3200" dirty="0" smtClean="0">
                <a:latin typeface="Times New Roman" panose="02020603050405020304" pitchFamily="2" charset="0"/>
                <a:ea typeface="微软雅黑" panose="020B0503020204020204" charset="-122"/>
              </a:rPr>
              <a:t> </a:t>
            </a:r>
            <a:endParaRPr lang="en-US" altLang="zh-CN" sz="3200" dirty="0">
              <a:latin typeface="Times New Roman" panose="02020603050405020304" pitchFamily="2" charset="0"/>
              <a:ea typeface="微软雅黑" panose="020B0503020204020204" charset="-122"/>
            </a:endParaRPr>
          </a:p>
        </p:txBody>
      </p:sp>
      <p:pic>
        <p:nvPicPr>
          <p:cNvPr id="6" name="图片 5"/>
          <p:cNvPicPr>
            <a:picLocks noChangeAspect="1"/>
          </p:cNvPicPr>
          <p:nvPr/>
        </p:nvPicPr>
        <p:blipFill>
          <a:blip r:embed="rId1"/>
          <a:stretch>
            <a:fillRect/>
          </a:stretch>
        </p:blipFill>
        <p:spPr>
          <a:xfrm>
            <a:off x="1264492" y="1699705"/>
            <a:ext cx="9806137" cy="474467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414780" y="356235"/>
            <a:ext cx="6948805" cy="866140"/>
          </a:xfrm>
          <a:prstGeom prst="rect">
            <a:avLst/>
          </a:prstGeom>
          <a:noFill/>
        </p:spPr>
        <p:txBody>
          <a:bodyPr wrap="square" rtlCol="0">
            <a:spAutoFit/>
          </a:bodyPr>
          <a:lstStyle/>
          <a:p>
            <a:pPr indent="0" algn="just" fontAlgn="auto">
              <a:lnSpc>
                <a:spcPct val="140000"/>
              </a:lnSpc>
              <a:buClr>
                <a:srgbClr val="FF0000"/>
              </a:buClr>
              <a:buFont typeface="Wingdings" panose="05000000000000000000" charset="0"/>
              <a:buNone/>
            </a:pPr>
            <a:r>
              <a:rPr lang="zh-CN" altLang="en-US" sz="3600">
                <a:latin typeface="Times New Roman" panose="02020603050405020304" pitchFamily="2" charset="0"/>
                <a:ea typeface="微软雅黑" panose="020B0503020204020204" charset="-122"/>
                <a:sym typeface="+mn-ea"/>
              </a:rPr>
              <a:t>（3）Wiley的高级检索</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 name="文本框 1"/>
          <p:cNvSpPr txBox="1"/>
          <p:nvPr/>
        </p:nvSpPr>
        <p:spPr>
          <a:xfrm>
            <a:off x="474980" y="1222375"/>
            <a:ext cx="11189970" cy="1770380"/>
          </a:xfrm>
          <a:prstGeom prst="rect">
            <a:avLst/>
          </a:prstGeom>
          <a:noFill/>
        </p:spPr>
        <p:txBody>
          <a:bodyPr wrap="square" rtlCol="0">
            <a:spAutoFit/>
          </a:bodyPr>
          <a:lstStyle/>
          <a:p>
            <a:pPr marL="457200" indent="-457200" algn="just">
              <a:lnSpc>
                <a:spcPct val="130000"/>
              </a:lnSpc>
              <a:buClr>
                <a:srgbClr val="FF0000"/>
              </a:buClr>
              <a:buFont typeface="Wingdings" panose="05000000000000000000" charset="0"/>
              <a:buChar char="Ø"/>
            </a:pPr>
            <a:r>
              <a:rPr lang="en-US" altLang="zh-CN" sz="2800" dirty="0" err="1" smtClean="0">
                <a:latin typeface="Times New Roman" panose="02020603050405020304" pitchFamily="2" charset="0"/>
                <a:ea typeface="微软雅黑" panose="020B0503020204020204" charset="-122"/>
              </a:rPr>
              <a:t>检索途径</a:t>
            </a:r>
            <a:r>
              <a:rPr lang="zh-CN" altLang="en-US" sz="2800" dirty="0" smtClean="0">
                <a:latin typeface="Times New Roman" panose="02020603050405020304" pitchFamily="2" charset="0"/>
                <a:ea typeface="微软雅黑" panose="020B0503020204020204" charset="-122"/>
              </a:rPr>
              <a:t>：</a:t>
            </a:r>
            <a:r>
              <a:rPr lang="en-US" altLang="zh-CN" sz="2800" dirty="0" err="1" smtClean="0">
                <a:latin typeface="Times New Roman" panose="02020603050405020304" pitchFamily="2" charset="0"/>
                <a:ea typeface="微软雅黑" panose="020B0503020204020204" charset="-122"/>
              </a:rPr>
              <a:t>题名</a:t>
            </a:r>
            <a:r>
              <a:rPr lang="en-US" altLang="zh-CN" sz="2800" dirty="0" err="1">
                <a:latin typeface="Times New Roman" panose="02020603050405020304" pitchFamily="2" charset="0"/>
                <a:ea typeface="微软雅黑" panose="020B0503020204020204" charset="-122"/>
              </a:rPr>
              <a:t>（Title</a:t>
            </a:r>
            <a:r>
              <a:rPr lang="en-US" altLang="zh-CN" sz="2800" dirty="0">
                <a:latin typeface="Times New Roman" panose="02020603050405020304" pitchFamily="2" charset="0"/>
                <a:ea typeface="微软雅黑" panose="020B0503020204020204" charset="-122"/>
              </a:rPr>
              <a:t>）、</a:t>
            </a:r>
            <a:r>
              <a:rPr lang="en-US" altLang="zh-CN" sz="2800" dirty="0" err="1">
                <a:latin typeface="Times New Roman" panose="02020603050405020304" pitchFamily="2" charset="0"/>
                <a:ea typeface="微软雅黑" panose="020B0503020204020204" charset="-122"/>
              </a:rPr>
              <a:t>作者（Author</a:t>
            </a:r>
            <a:r>
              <a:rPr lang="en-US" altLang="zh-CN" sz="2800" dirty="0">
                <a:latin typeface="Times New Roman" panose="02020603050405020304" pitchFamily="2" charset="0"/>
                <a:ea typeface="微软雅黑" panose="020B0503020204020204" charset="-122"/>
              </a:rPr>
              <a:t>）、</a:t>
            </a:r>
            <a:r>
              <a:rPr lang="en-US" altLang="zh-CN" sz="2800" dirty="0" err="1">
                <a:latin typeface="Times New Roman" panose="02020603050405020304" pitchFamily="2" charset="0"/>
                <a:ea typeface="微软雅黑" panose="020B0503020204020204" charset="-122"/>
              </a:rPr>
              <a:t>关键词（Keywords</a:t>
            </a:r>
            <a:r>
              <a:rPr lang="en-US" altLang="zh-CN" sz="2800" dirty="0">
                <a:latin typeface="Times New Roman" panose="02020603050405020304" pitchFamily="2" charset="0"/>
                <a:ea typeface="微软雅黑" panose="020B0503020204020204" charset="-122"/>
              </a:rPr>
              <a:t>）、</a:t>
            </a:r>
            <a:r>
              <a:rPr lang="en-US" altLang="zh-CN" sz="2800" dirty="0" err="1">
                <a:latin typeface="Times New Roman" panose="02020603050405020304" pitchFamily="2" charset="0"/>
                <a:ea typeface="微软雅黑" panose="020B0503020204020204" charset="-122"/>
              </a:rPr>
              <a:t>摘要（Abstract</a:t>
            </a:r>
            <a:r>
              <a:rPr lang="en-US" altLang="zh-CN" sz="2800" dirty="0">
                <a:latin typeface="Times New Roman" panose="02020603050405020304" pitchFamily="2" charset="0"/>
                <a:ea typeface="微软雅黑" panose="020B0503020204020204" charset="-122"/>
              </a:rPr>
              <a:t>）、</a:t>
            </a:r>
            <a:r>
              <a:rPr lang="en-US" altLang="zh-CN" sz="2800" dirty="0" err="1">
                <a:latin typeface="Times New Roman" panose="02020603050405020304" pitchFamily="2" charset="0"/>
                <a:ea typeface="微软雅黑" panose="020B0503020204020204" charset="-122"/>
              </a:rPr>
              <a:t>作者所在机构（Author</a:t>
            </a:r>
            <a:r>
              <a:rPr lang="en-US" altLang="zh-CN" sz="2800" dirty="0">
                <a:latin typeface="Times New Roman" panose="02020603050405020304" pitchFamily="2" charset="0"/>
                <a:ea typeface="微软雅黑" panose="020B0503020204020204" charset="-122"/>
              </a:rPr>
              <a:t> Affiliation）、</a:t>
            </a:r>
            <a:r>
              <a:rPr lang="en-US" altLang="zh-CN" sz="2800" dirty="0" err="1">
                <a:latin typeface="Times New Roman" panose="02020603050405020304" pitchFamily="2" charset="0"/>
                <a:ea typeface="微软雅黑" panose="020B0503020204020204" charset="-122"/>
              </a:rPr>
              <a:t>基金资助机构（Funding</a:t>
            </a:r>
            <a:r>
              <a:rPr lang="en-US" altLang="zh-CN" sz="2800" dirty="0">
                <a:latin typeface="Times New Roman" panose="02020603050405020304" pitchFamily="2" charset="0"/>
                <a:ea typeface="微软雅黑" panose="020B0503020204020204" charset="-122"/>
              </a:rPr>
              <a:t> </a:t>
            </a:r>
            <a:r>
              <a:rPr lang="en-US" altLang="zh-CN" sz="2800" dirty="0" err="1">
                <a:latin typeface="Times New Roman" panose="02020603050405020304" pitchFamily="2" charset="0"/>
                <a:ea typeface="微软雅黑" panose="020B0503020204020204" charset="-122"/>
              </a:rPr>
              <a:t>Agency）和出版物名称</a:t>
            </a:r>
            <a:r>
              <a:rPr lang="zh-CN" altLang="en-US" sz="2800" dirty="0">
                <a:latin typeface="Times New Roman" panose="02020603050405020304" pitchFamily="2" charset="0"/>
                <a:ea typeface="微软雅黑" panose="020B0503020204020204" charset="-122"/>
              </a:rPr>
              <a:t>。</a:t>
            </a:r>
            <a:r>
              <a:rPr lang="en-US" altLang="zh-CN" sz="2800" dirty="0">
                <a:latin typeface="Times New Roman" panose="02020603050405020304" pitchFamily="2" charset="0"/>
                <a:ea typeface="微软雅黑" panose="020B0503020204020204" charset="-122"/>
              </a:rPr>
              <a:t> </a:t>
            </a:r>
            <a:endParaRPr lang="en-US" altLang="zh-CN" sz="2800" dirty="0">
              <a:latin typeface="Times New Roman" panose="02020603050405020304" pitchFamily="2" charset="0"/>
              <a:ea typeface="微软雅黑" panose="020B0503020204020204" charset="-122"/>
            </a:endParaRPr>
          </a:p>
        </p:txBody>
      </p:sp>
      <p:pic>
        <p:nvPicPr>
          <p:cNvPr id="3" name="图片 2"/>
          <p:cNvPicPr>
            <a:picLocks noChangeAspect="1"/>
          </p:cNvPicPr>
          <p:nvPr/>
        </p:nvPicPr>
        <p:blipFill>
          <a:blip r:embed="rId1"/>
          <a:stretch>
            <a:fillRect/>
          </a:stretch>
        </p:blipFill>
        <p:spPr>
          <a:xfrm>
            <a:off x="1887855" y="3100070"/>
            <a:ext cx="8376285" cy="338074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6948805" cy="645160"/>
          </a:xfrm>
          <a:prstGeom prst="rect">
            <a:avLst/>
          </a:prstGeom>
          <a:noFill/>
        </p:spPr>
        <p:txBody>
          <a:bodyPr wrap="square" rtlCol="0">
            <a:spAutoFit/>
          </a:bodyPr>
          <a:lstStyle/>
          <a:p>
            <a:pPr algn="l"/>
            <a:r>
              <a:rPr lang="en-US" altLang="zh-CN" sz="3600">
                <a:latin typeface="Times New Roman" panose="02020603050405020304" pitchFamily="2" charset="0"/>
                <a:ea typeface="微软雅黑" panose="020B0503020204020204" charset="-122"/>
                <a:sym typeface="+mn-ea"/>
              </a:rPr>
              <a:t>Springer</a:t>
            </a:r>
            <a:r>
              <a:rPr lang="zh-CN" altLang="en-US" sz="3600">
                <a:latin typeface="Times New Roman" panose="02020603050405020304" pitchFamily="2" charset="0"/>
                <a:ea typeface="微软雅黑" panose="020B0503020204020204" charset="-122"/>
                <a:sym typeface="+mn-ea"/>
              </a:rPr>
              <a:t>的高级检索链接</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aphicFrame>
        <p:nvGraphicFramePr>
          <p:cNvPr id="3" name="对象 2"/>
          <p:cNvGraphicFramePr/>
          <p:nvPr/>
        </p:nvGraphicFramePr>
        <p:xfrm>
          <a:off x="651131" y="1878965"/>
          <a:ext cx="10102838" cy="2654935"/>
        </p:xfrm>
        <a:graphic>
          <a:graphicData uri="http://schemas.openxmlformats.org/presentationml/2006/ole">
            <mc:AlternateContent xmlns:mc="http://schemas.openxmlformats.org/markup-compatibility/2006">
              <mc:Choice xmlns:v="urn:schemas-microsoft-com:vml" Requires="v">
                <p:oleObj spid="_x0000_s1046" name="" r:id="rId1" imgW="5441950" imgH="1035050" progId="Word.Document.8">
                  <p:embed/>
                </p:oleObj>
              </mc:Choice>
              <mc:Fallback>
                <p:oleObj name="" r:id="rId1" imgW="5441950" imgH="1035050" progId="Word.Document.8">
                  <p:embed/>
                  <p:pic>
                    <p:nvPicPr>
                      <p:cNvPr id="0" name="图片 3"/>
                      <p:cNvPicPr/>
                      <p:nvPr/>
                    </p:nvPicPr>
                    <p:blipFill>
                      <a:blip r:embed="rId2"/>
                      <a:stretch>
                        <a:fillRect/>
                      </a:stretch>
                    </p:blipFill>
                    <p:spPr>
                      <a:xfrm>
                        <a:off x="651131" y="1878965"/>
                        <a:ext cx="10102838" cy="2654935"/>
                      </a:xfrm>
                      <a:prstGeom prst="rect">
                        <a:avLst/>
                      </a:prstGeom>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6948805" cy="645160"/>
          </a:xfrm>
          <a:prstGeom prst="rect">
            <a:avLst/>
          </a:prstGeom>
          <a:noFill/>
        </p:spPr>
        <p:txBody>
          <a:bodyPr wrap="square" rtlCol="0">
            <a:spAutoFit/>
          </a:bodyPr>
          <a:lstStyle/>
          <a:p>
            <a:pPr algn="l"/>
            <a:r>
              <a:rPr lang="zh-CN" altLang="en-US" sz="3600">
                <a:latin typeface="Times New Roman" panose="02020603050405020304" pitchFamily="2" charset="0"/>
                <a:ea typeface="微软雅黑" panose="020B0503020204020204" charset="-122"/>
                <a:sym typeface="+mn-ea"/>
              </a:rPr>
              <a:t>获取文献全文</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 name="文本框 1"/>
          <p:cNvSpPr txBox="1"/>
          <p:nvPr/>
        </p:nvSpPr>
        <p:spPr>
          <a:xfrm>
            <a:off x="2572057" y="1129030"/>
            <a:ext cx="6855460" cy="4621650"/>
          </a:xfrm>
          <a:prstGeom prst="rect">
            <a:avLst/>
          </a:prstGeom>
          <a:noFill/>
        </p:spPr>
        <p:txBody>
          <a:bodyPr wrap="square" rtlCol="0">
            <a:spAutoFit/>
          </a:bodyPr>
          <a:lstStyle/>
          <a:p>
            <a:pPr algn="just">
              <a:lnSpc>
                <a:spcPct val="240000"/>
              </a:lnSpc>
              <a:buClr>
                <a:srgbClr val="FF0000"/>
              </a:buClr>
            </a:pPr>
            <a:r>
              <a:rPr lang="zh-CN" altLang="en-US" sz="3200" dirty="0">
                <a:latin typeface="Times New Roman" panose="02020603050405020304" pitchFamily="2" charset="0"/>
                <a:ea typeface="微软雅黑" panose="020B0503020204020204" charset="-122"/>
              </a:rPr>
              <a:t>（1）访问互联网免费资源</a:t>
            </a:r>
            <a:endParaRPr lang="zh-CN" altLang="en-US" sz="3200" dirty="0">
              <a:latin typeface="Times New Roman" panose="02020603050405020304" pitchFamily="2" charset="0"/>
              <a:ea typeface="微软雅黑" panose="020B0503020204020204" charset="-122"/>
            </a:endParaRPr>
          </a:p>
          <a:p>
            <a:pPr algn="just">
              <a:lnSpc>
                <a:spcPct val="240000"/>
              </a:lnSpc>
              <a:buClr>
                <a:srgbClr val="FF0000"/>
              </a:buClr>
            </a:pPr>
            <a:r>
              <a:rPr lang="zh-CN" altLang="en-US" sz="3200" dirty="0">
                <a:latin typeface="Times New Roman" panose="02020603050405020304" pitchFamily="2" charset="0"/>
                <a:ea typeface="微软雅黑" panose="020B0503020204020204" charset="-122"/>
              </a:rPr>
              <a:t>（2）检索图书馆购置的数据库</a:t>
            </a:r>
            <a:endParaRPr lang="zh-CN" altLang="en-US" sz="3200" dirty="0">
              <a:latin typeface="Times New Roman" panose="02020603050405020304" pitchFamily="2" charset="0"/>
              <a:ea typeface="微软雅黑" panose="020B0503020204020204" charset="-122"/>
            </a:endParaRPr>
          </a:p>
          <a:p>
            <a:pPr algn="just">
              <a:lnSpc>
                <a:spcPct val="240000"/>
              </a:lnSpc>
              <a:buClr>
                <a:srgbClr val="FF0000"/>
              </a:buClr>
            </a:pPr>
            <a:r>
              <a:rPr lang="zh-CN" altLang="en-US" sz="3200" dirty="0">
                <a:latin typeface="Times New Roman" panose="02020603050405020304" pitchFamily="2" charset="0"/>
                <a:ea typeface="微软雅黑" panose="020B0503020204020204" charset="-122"/>
              </a:rPr>
              <a:t>（3）查阅图书馆的印本资源</a:t>
            </a:r>
            <a:endParaRPr lang="zh-CN" altLang="en-US" sz="3200" dirty="0">
              <a:latin typeface="Times New Roman" panose="02020603050405020304" pitchFamily="2" charset="0"/>
              <a:ea typeface="微软雅黑" panose="020B0503020204020204" charset="-122"/>
            </a:endParaRPr>
          </a:p>
          <a:p>
            <a:pPr algn="just">
              <a:lnSpc>
                <a:spcPct val="240000"/>
              </a:lnSpc>
              <a:buClr>
                <a:srgbClr val="FF0000"/>
              </a:buClr>
            </a:pPr>
            <a:r>
              <a:rPr lang="zh-CN" altLang="en-US" sz="3200" dirty="0">
                <a:latin typeface="Times New Roman" panose="02020603050405020304" pitchFamily="2" charset="0"/>
                <a:ea typeface="微软雅黑" panose="020B0503020204020204" charset="-122"/>
              </a:rPr>
              <a:t>（4）馆际互借与文献传递</a:t>
            </a:r>
            <a:endParaRPr lang="zh-CN" altLang="en-US" sz="3200" dirty="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fade">
                                      <p:cBhvr>
                                        <p:cTn id="17" dur="5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fade">
                                      <p:cBhvr>
                                        <p:cTn id="22" dur="5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fade">
                                      <p:cBhvr>
                                        <p:cTn id="27" dur="500"/>
                                        <p:tgtEl>
                                          <p:spTgt spid="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Effect transition="in" filter="fade">
                                      <p:cBhvr>
                                        <p:cTn id="3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7264771" cy="646331"/>
          </a:xfrm>
          <a:prstGeom prst="rect">
            <a:avLst/>
          </a:prstGeom>
          <a:noFill/>
        </p:spPr>
        <p:txBody>
          <a:bodyPr wrap="square" rtlCol="0">
            <a:spAutoFit/>
          </a:bodyPr>
          <a:lstStyle/>
          <a:p>
            <a:pPr algn="l"/>
            <a:r>
              <a:rPr lang="zh-CN" altLang="en-US" sz="3600" dirty="0" smtClean="0">
                <a:latin typeface="Times New Roman" panose="02020603050405020304" pitchFamily="2" charset="0"/>
                <a:ea typeface="微软雅黑" panose="020B0503020204020204" charset="-122"/>
                <a:sym typeface="+mn-ea"/>
              </a:rPr>
              <a:t>在校外如何访问校内的数据库资源</a:t>
            </a:r>
            <a:endParaRPr lang="zh-CN" altLang="en-US" sz="3600" dirty="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 name="文本框 1"/>
          <p:cNvSpPr txBox="1"/>
          <p:nvPr/>
        </p:nvSpPr>
        <p:spPr>
          <a:xfrm>
            <a:off x="651130" y="1502084"/>
            <a:ext cx="10855824" cy="4524315"/>
          </a:xfrm>
          <a:prstGeom prst="rect">
            <a:avLst/>
          </a:prstGeom>
          <a:noFill/>
        </p:spPr>
        <p:txBody>
          <a:bodyPr wrap="square" rtlCol="0">
            <a:spAutoFit/>
          </a:bodyPr>
          <a:lstStyle/>
          <a:p>
            <a:pPr marL="457200" indent="-457200" algn="just">
              <a:lnSpc>
                <a:spcPct val="150000"/>
              </a:lnSpc>
              <a:buClr>
                <a:srgbClr val="FF0000"/>
              </a:buClr>
              <a:buFont typeface="Wingdings" panose="05000000000000000000" pitchFamily="2" charset="2"/>
              <a:buChar char="n"/>
            </a:pPr>
            <a:r>
              <a:rPr lang="zh-CN" altLang="en-US" sz="3200" dirty="0" smtClean="0">
                <a:latin typeface="Times New Roman" panose="02020603050405020304" pitchFamily="2" charset="0"/>
                <a:ea typeface="微软雅黑" panose="020B0503020204020204" charset="-122"/>
              </a:rPr>
              <a:t>数据库</a:t>
            </a:r>
            <a:r>
              <a:rPr lang="zh-CN" altLang="en-US" sz="3200" dirty="0" smtClean="0">
                <a:latin typeface="Times New Roman" panose="02020603050405020304" pitchFamily="2" charset="0"/>
                <a:ea typeface="微软雅黑" panose="020B0503020204020204" charset="-122"/>
              </a:rPr>
              <a:t>访问权：一般</a:t>
            </a:r>
            <a:r>
              <a:rPr lang="zh-CN" altLang="en-US" sz="3200" dirty="0" smtClean="0">
                <a:latin typeface="Times New Roman" panose="02020603050405020304" pitchFamily="2" charset="0"/>
                <a:ea typeface="微软雅黑" panose="020B0503020204020204" charset="-122"/>
              </a:rPr>
              <a:t>通过</a:t>
            </a:r>
            <a:r>
              <a:rPr lang="en-US" altLang="zh-CN" sz="3200" dirty="0" smtClean="0">
                <a:latin typeface="Times New Roman" panose="02020603050405020304" pitchFamily="2" charset="0"/>
                <a:ea typeface="微软雅黑" panose="020B0503020204020204" charset="-122"/>
              </a:rPr>
              <a:t>IP</a:t>
            </a:r>
            <a:r>
              <a:rPr lang="zh-CN" altLang="en-US" sz="3200" dirty="0" smtClean="0">
                <a:latin typeface="Times New Roman" panose="02020603050405020304" pitchFamily="2" charset="0"/>
                <a:ea typeface="微软雅黑" panose="020B0503020204020204" charset="-122"/>
              </a:rPr>
              <a:t>捆绑的方法加以限制</a:t>
            </a:r>
            <a:endParaRPr lang="en-US" altLang="zh-CN" sz="3200" dirty="0" smtClean="0">
              <a:latin typeface="Times New Roman" panose="02020603050405020304" pitchFamily="2" charset="0"/>
              <a:ea typeface="微软雅黑" panose="020B0503020204020204" charset="-122"/>
            </a:endParaRPr>
          </a:p>
          <a:p>
            <a:pPr marL="457200" indent="-457200" algn="just">
              <a:lnSpc>
                <a:spcPct val="150000"/>
              </a:lnSpc>
              <a:buClr>
                <a:srgbClr val="FF0000"/>
              </a:buClr>
              <a:buFont typeface="Wingdings" panose="05000000000000000000" pitchFamily="2" charset="2"/>
              <a:buChar char="n"/>
            </a:pPr>
            <a:r>
              <a:rPr lang="zh-CN" altLang="en-US" sz="3200" dirty="0" smtClean="0">
                <a:latin typeface="Times New Roman" panose="02020603050405020304" pitchFamily="2" charset="0"/>
                <a:ea typeface="微软雅黑" panose="020B0503020204020204" charset="-122"/>
              </a:rPr>
              <a:t>两种常用身份认证方法</a:t>
            </a:r>
            <a:endParaRPr lang="en-US" altLang="zh-CN" sz="3200" dirty="0">
              <a:latin typeface="Times New Roman" panose="02020603050405020304" pitchFamily="2" charset="0"/>
              <a:ea typeface="微软雅黑" panose="020B0503020204020204" charset="-122"/>
            </a:endParaRPr>
          </a:p>
          <a:p>
            <a:pPr marL="457200" indent="-457200" algn="just">
              <a:lnSpc>
                <a:spcPct val="150000"/>
              </a:lnSpc>
              <a:buClr>
                <a:srgbClr val="FF0000"/>
              </a:buClr>
              <a:buFont typeface="Wingdings" panose="05000000000000000000" charset="0"/>
              <a:buChar char="Ø"/>
            </a:pPr>
            <a:r>
              <a:rPr lang="en-US" altLang="zh-CN" sz="3200" dirty="0" smtClean="0">
                <a:latin typeface="Times New Roman" panose="02020603050405020304" pitchFamily="2" charset="0"/>
                <a:ea typeface="微软雅黑" panose="020B0503020204020204" charset="-122"/>
              </a:rPr>
              <a:t>VPN</a:t>
            </a:r>
            <a:endParaRPr lang="en-US" altLang="zh-CN" sz="3200" dirty="0" smtClean="0">
              <a:latin typeface="Times New Roman" panose="02020603050405020304" pitchFamily="2" charset="0"/>
              <a:ea typeface="微软雅黑" panose="020B0503020204020204" charset="-122"/>
            </a:endParaRPr>
          </a:p>
          <a:p>
            <a:pPr marL="457200" indent="-457200" algn="just">
              <a:lnSpc>
                <a:spcPct val="150000"/>
              </a:lnSpc>
              <a:buClr>
                <a:srgbClr val="FF0000"/>
              </a:buClr>
              <a:buFont typeface="Wingdings" panose="05000000000000000000" pitchFamily="2" charset="2"/>
              <a:buChar char="ü"/>
            </a:pPr>
            <a:r>
              <a:rPr lang="en-US" altLang="zh-CN" sz="3200" dirty="0" smtClean="0">
                <a:latin typeface="Times New Roman" panose="02020603050405020304" pitchFamily="2" charset="0"/>
                <a:ea typeface="微软雅黑" panose="020B0503020204020204" charset="-122"/>
              </a:rPr>
              <a:t>vpn.ccnu.edu.cn</a:t>
            </a:r>
            <a:endParaRPr lang="en-US" altLang="zh-CN" sz="3200" dirty="0" smtClean="0">
              <a:latin typeface="Times New Roman" panose="02020603050405020304" pitchFamily="2" charset="0"/>
              <a:ea typeface="微软雅黑" panose="020B0503020204020204" charset="-122"/>
            </a:endParaRPr>
          </a:p>
          <a:p>
            <a:pPr marL="457200" indent="-457200" algn="just">
              <a:lnSpc>
                <a:spcPct val="150000"/>
              </a:lnSpc>
              <a:buClr>
                <a:srgbClr val="FF0000"/>
              </a:buClr>
              <a:buFont typeface="Wingdings" panose="05000000000000000000" charset="0"/>
              <a:buChar char="Ø"/>
            </a:pPr>
            <a:r>
              <a:rPr lang="en-US" altLang="zh-CN" sz="3200" dirty="0" smtClean="0">
                <a:latin typeface="Times New Roman" panose="02020603050405020304" pitchFamily="2" charset="0"/>
                <a:ea typeface="微软雅黑" panose="020B0503020204020204" charset="-122"/>
              </a:rPr>
              <a:t>CARSI</a:t>
            </a:r>
            <a:endParaRPr lang="en-US" altLang="zh-CN" sz="3200" dirty="0" smtClean="0">
              <a:latin typeface="Times New Roman" panose="02020603050405020304" pitchFamily="2" charset="0"/>
              <a:ea typeface="微软雅黑" panose="020B0503020204020204" charset="-122"/>
            </a:endParaRPr>
          </a:p>
          <a:p>
            <a:pPr marL="457200" indent="-457200" algn="just">
              <a:lnSpc>
                <a:spcPct val="150000"/>
              </a:lnSpc>
              <a:buClr>
                <a:srgbClr val="FF0000"/>
              </a:buClr>
              <a:buFont typeface="Wingdings" panose="05000000000000000000" pitchFamily="2" charset="2"/>
              <a:buChar char="ü"/>
            </a:pPr>
            <a:r>
              <a:rPr lang="en-US" altLang="zh-CN" sz="3200" b="1" dirty="0">
                <a:solidFill>
                  <a:srgbClr val="FF0000"/>
                </a:solidFill>
              </a:rPr>
              <a:t>C</a:t>
            </a:r>
            <a:r>
              <a:rPr lang="en-US" altLang="zh-CN" sz="3200" dirty="0"/>
              <a:t>ERNET </a:t>
            </a:r>
            <a:r>
              <a:rPr lang="en-US" altLang="zh-CN" sz="3200" b="1" dirty="0">
                <a:solidFill>
                  <a:srgbClr val="FF0000"/>
                </a:solidFill>
              </a:rPr>
              <a:t>A</a:t>
            </a:r>
            <a:r>
              <a:rPr lang="en-US" altLang="zh-CN" sz="3200" dirty="0"/>
              <a:t>uthentication and </a:t>
            </a:r>
            <a:r>
              <a:rPr lang="en-US" altLang="zh-CN" sz="3200" b="1" dirty="0">
                <a:solidFill>
                  <a:srgbClr val="FF0000"/>
                </a:solidFill>
              </a:rPr>
              <a:t>R</a:t>
            </a:r>
            <a:r>
              <a:rPr lang="en-US" altLang="zh-CN" sz="3200" dirty="0"/>
              <a:t>esource </a:t>
            </a:r>
            <a:r>
              <a:rPr lang="en-US" altLang="zh-CN" sz="3200" b="1" dirty="0">
                <a:solidFill>
                  <a:srgbClr val="FF0000"/>
                </a:solidFill>
              </a:rPr>
              <a:t>S</a:t>
            </a:r>
            <a:r>
              <a:rPr lang="en-US" altLang="zh-CN" sz="3200" dirty="0"/>
              <a:t>haring </a:t>
            </a:r>
            <a:r>
              <a:rPr lang="en-US" altLang="zh-CN" sz="3200" b="1" dirty="0">
                <a:solidFill>
                  <a:srgbClr val="FF0000"/>
                </a:solidFill>
              </a:rPr>
              <a:t>I</a:t>
            </a:r>
            <a:r>
              <a:rPr lang="en-US" altLang="zh-CN" sz="3200" dirty="0"/>
              <a:t>nfrastructure</a:t>
            </a:r>
            <a:endParaRPr lang="zh-CN" altLang="en-US" sz="3200" dirty="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fade">
                                      <p:cBhvr>
                                        <p:cTn id="17" dur="5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fade">
                                      <p:cBhvr>
                                        <p:cTn id="22" dur="5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fade">
                                      <p:cBhvr>
                                        <p:cTn id="27" dur="1000"/>
                                        <p:tgtEl>
                                          <p:spTgt spid="2">
                                            <p:txEl>
                                              <p:pRg st="2" end="2"/>
                                            </p:txEl>
                                          </p:spTgt>
                                        </p:tgtEl>
                                      </p:cBhvr>
                                    </p:animEffect>
                                    <p:anim calcmode="lin" valueType="num">
                                      <p:cBhvr>
                                        <p:cTn id="2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2">
                                            <p:txEl>
                                              <p:pRg st="3" end="3"/>
                                            </p:txEl>
                                          </p:spTgt>
                                        </p:tgtEl>
                                        <p:attrNameLst>
                                          <p:attrName>style.visibility</p:attrName>
                                        </p:attrNameLst>
                                      </p:cBhvr>
                                      <p:to>
                                        <p:strVal val="visible"/>
                                      </p:to>
                                    </p:set>
                                    <p:animEffect transition="in" filter="fade">
                                      <p:cBhvr>
                                        <p:cTn id="34" dur="1000"/>
                                        <p:tgtEl>
                                          <p:spTgt spid="2">
                                            <p:txEl>
                                              <p:pRg st="3" end="3"/>
                                            </p:txEl>
                                          </p:spTgt>
                                        </p:tgtEl>
                                      </p:cBhvr>
                                    </p:animEffect>
                                    <p:anim calcmode="lin" valueType="num">
                                      <p:cBhvr>
                                        <p:cTn id="3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2">
                                            <p:txEl>
                                              <p:pRg st="4" end="4"/>
                                            </p:txEl>
                                          </p:spTgt>
                                        </p:tgtEl>
                                        <p:attrNameLst>
                                          <p:attrName>style.visibility</p:attrName>
                                        </p:attrNameLst>
                                      </p:cBhvr>
                                      <p:to>
                                        <p:strVal val="visible"/>
                                      </p:to>
                                    </p:set>
                                    <p:animEffect transition="in" filter="fade">
                                      <p:cBhvr>
                                        <p:cTn id="41" dur="1000"/>
                                        <p:tgtEl>
                                          <p:spTgt spid="2">
                                            <p:txEl>
                                              <p:pRg st="4" end="4"/>
                                            </p:txEl>
                                          </p:spTgt>
                                        </p:tgtEl>
                                      </p:cBhvr>
                                    </p:animEffect>
                                    <p:anim calcmode="lin" valueType="num">
                                      <p:cBhvr>
                                        <p:cTn id="4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2">
                                            <p:txEl>
                                              <p:pRg st="5" end="5"/>
                                            </p:txEl>
                                          </p:spTgt>
                                        </p:tgtEl>
                                        <p:attrNameLst>
                                          <p:attrName>style.visibility</p:attrName>
                                        </p:attrNameLst>
                                      </p:cBhvr>
                                      <p:to>
                                        <p:strVal val="visible"/>
                                      </p:to>
                                    </p:set>
                                    <p:animEffect transition="in" filter="fade">
                                      <p:cBhvr>
                                        <p:cTn id="48"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7491095" cy="645160"/>
          </a:xfrm>
          <a:prstGeom prst="rect">
            <a:avLst/>
          </a:prstGeom>
          <a:noFill/>
        </p:spPr>
        <p:txBody>
          <a:bodyPr wrap="square" rtlCol="0">
            <a:spAutoFit/>
          </a:bodyPr>
          <a:lstStyle/>
          <a:p>
            <a:pPr algn="l"/>
            <a:r>
              <a:rPr lang="zh-CN" altLang="en-US" sz="3600">
                <a:latin typeface="Times New Roman" panose="02020603050405020304" pitchFamily="2" charset="0"/>
                <a:ea typeface="微软雅黑" panose="020B0503020204020204" charset="-122"/>
                <a:sym typeface="+mn-ea"/>
              </a:rPr>
              <a:t>（5）中国国家数字图书馆</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 name="文本框 1"/>
          <p:cNvSpPr txBox="1"/>
          <p:nvPr/>
        </p:nvSpPr>
        <p:spPr>
          <a:xfrm>
            <a:off x="461010" y="1488440"/>
            <a:ext cx="11174095" cy="3884140"/>
          </a:xfrm>
          <a:prstGeom prst="rect">
            <a:avLst/>
          </a:prstGeom>
          <a:noFill/>
        </p:spPr>
        <p:txBody>
          <a:bodyPr wrap="square" rtlCol="0">
            <a:spAutoFit/>
          </a:bodyPr>
          <a:lstStyle/>
          <a:p>
            <a:pPr marL="457200" indent="-457200" algn="just">
              <a:lnSpc>
                <a:spcPct val="22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国家图书馆联合其他公共图书馆开发的移动阅读服务的数字图书馆</a:t>
            </a:r>
            <a:endParaRPr lang="zh-CN" altLang="en-US" sz="2800" dirty="0">
              <a:latin typeface="Times New Roman" panose="02020603050405020304" pitchFamily="2" charset="0"/>
              <a:ea typeface="微软雅黑" panose="020B0503020204020204" charset="-122"/>
            </a:endParaRPr>
          </a:p>
          <a:p>
            <a:pPr marL="457200" indent="-457200" algn="just">
              <a:lnSpc>
                <a:spcPct val="22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文献类型：图书、期刊、报纸、论文、古籍、工具书、音视频、数值事实、征集资源</a:t>
            </a:r>
            <a:r>
              <a:rPr lang="zh-CN" altLang="en-US" sz="2800" dirty="0" smtClean="0">
                <a:latin typeface="Times New Roman" panose="02020603050405020304" pitchFamily="2" charset="0"/>
                <a:ea typeface="微软雅黑" panose="020B0503020204020204" charset="-122"/>
              </a:rPr>
              <a:t>等</a:t>
            </a:r>
            <a:endParaRPr lang="zh-CN" altLang="en-US" sz="2800" dirty="0">
              <a:latin typeface="Times New Roman" panose="02020603050405020304" pitchFamily="2" charset="0"/>
              <a:ea typeface="微软雅黑" panose="020B0503020204020204" charset="-122"/>
            </a:endParaRPr>
          </a:p>
          <a:p>
            <a:pPr marL="457200" indent="-457200" algn="just">
              <a:lnSpc>
                <a:spcPct val="22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只要成为注册用户，就可以免费阅读全文。</a:t>
            </a:r>
            <a:endParaRPr lang="zh-CN" altLang="en-US" sz="2800" dirty="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7491095" cy="645160"/>
          </a:xfrm>
          <a:prstGeom prst="rect">
            <a:avLst/>
          </a:prstGeom>
          <a:noFill/>
        </p:spPr>
        <p:txBody>
          <a:bodyPr wrap="square" rtlCol="0">
            <a:spAutoFit/>
          </a:bodyPr>
          <a:lstStyle/>
          <a:p>
            <a:pPr algn="l"/>
            <a:r>
              <a:rPr lang="zh-CN" altLang="en-US" sz="3600">
                <a:latin typeface="Times New Roman" panose="02020603050405020304" pitchFamily="2" charset="0"/>
                <a:ea typeface="微软雅黑" panose="020B0503020204020204" charset="-122"/>
                <a:sym typeface="+mn-ea"/>
              </a:rPr>
              <a:t>（6）皮书数据库</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3" name="文本框 2"/>
          <p:cNvSpPr txBox="1"/>
          <p:nvPr/>
        </p:nvSpPr>
        <p:spPr>
          <a:xfrm>
            <a:off x="664845" y="1327785"/>
            <a:ext cx="10862945" cy="4744085"/>
          </a:xfrm>
          <a:prstGeom prst="rect">
            <a:avLst/>
          </a:prstGeom>
          <a:noFill/>
        </p:spPr>
        <p:txBody>
          <a:bodyPr wrap="square" rtlCol="0">
            <a:spAutoFit/>
          </a:bodyPr>
          <a:lstStyle/>
          <a:p>
            <a:pPr marL="457200" indent="-457200" algn="just">
              <a:lnSpc>
                <a:spcPct val="135000"/>
              </a:lnSpc>
              <a:spcAft>
                <a:spcPts val="0"/>
              </a:spcAft>
              <a:buClr>
                <a:srgbClr val="FF0000"/>
              </a:buClr>
              <a:buFont typeface="Wingdings" panose="05000000000000000000" charset="0"/>
              <a:buChar char="Ø"/>
            </a:pPr>
            <a:r>
              <a:rPr lang="zh-CN" altLang="en-US" sz="2800">
                <a:latin typeface="Times New Roman" panose="02020603050405020304" pitchFamily="2" charset="0"/>
                <a:ea typeface="微软雅黑" panose="020B0503020204020204" charset="-122"/>
              </a:rPr>
              <a:t>以中国社会科学院社会科学文献出版社</a:t>
            </a:r>
            <a:r>
              <a:rPr lang="en-US" altLang="zh-CN" sz="2800">
                <a:latin typeface="Times New Roman" panose="02020603050405020304" pitchFamily="2" charset="0"/>
                <a:ea typeface="微软雅黑" panose="020B0503020204020204" charset="-122"/>
              </a:rPr>
              <a:t>“</a:t>
            </a:r>
            <a:r>
              <a:rPr lang="zh-CN" altLang="en-US" sz="2800">
                <a:latin typeface="Times New Roman" panose="02020603050405020304" pitchFamily="2" charset="0"/>
                <a:ea typeface="微软雅黑" panose="020B0503020204020204" charset="-122"/>
              </a:rPr>
              <a:t>皮书系列</a:t>
            </a:r>
            <a:r>
              <a:rPr lang="en-US" altLang="zh-CN" sz="2800">
                <a:latin typeface="Times New Roman" panose="02020603050405020304" pitchFamily="2" charset="0"/>
                <a:ea typeface="微软雅黑" panose="020B0503020204020204" charset="-122"/>
              </a:rPr>
              <a:t>”</a:t>
            </a:r>
            <a:r>
              <a:rPr lang="zh-CN" altLang="en-US" sz="2800">
                <a:latin typeface="Times New Roman" panose="02020603050405020304" pitchFamily="2" charset="0"/>
                <a:ea typeface="微软雅黑" panose="020B0503020204020204" charset="-122"/>
              </a:rPr>
              <a:t>图书为基础</a:t>
            </a:r>
            <a:endParaRPr lang="zh-CN" altLang="en-US" sz="2800">
              <a:latin typeface="Times New Roman" panose="02020603050405020304" pitchFamily="2" charset="0"/>
              <a:ea typeface="微软雅黑" panose="020B0503020204020204" charset="-122"/>
            </a:endParaRPr>
          </a:p>
          <a:p>
            <a:pPr marL="457200" indent="457200" algn="just">
              <a:lnSpc>
                <a:spcPct val="135000"/>
              </a:lnSpc>
              <a:spcAft>
                <a:spcPts val="0"/>
              </a:spcAft>
              <a:buClr>
                <a:srgbClr val="FF0000"/>
              </a:buClr>
              <a:buFont typeface="Wingdings" panose="05000000000000000000" charset="0"/>
              <a:buChar char=""/>
            </a:pPr>
            <a:r>
              <a:rPr lang="zh-CN" altLang="en-US" sz="2800">
                <a:latin typeface="Times New Roman" panose="02020603050405020304" pitchFamily="2" charset="0"/>
                <a:ea typeface="微软雅黑" panose="020B0503020204020204" charset="-122"/>
              </a:rPr>
              <a:t>中国</a:t>
            </a:r>
            <a:r>
              <a:rPr lang="zh-CN" altLang="en-US" sz="2800">
                <a:solidFill>
                  <a:srgbClr val="C00000"/>
                </a:solidFill>
                <a:latin typeface="Times New Roman" panose="02020603050405020304" pitchFamily="2" charset="0"/>
                <a:ea typeface="微软雅黑" panose="020B0503020204020204" charset="-122"/>
              </a:rPr>
              <a:t>社会发展</a:t>
            </a:r>
            <a:r>
              <a:rPr lang="zh-CN" altLang="en-US" sz="2800">
                <a:latin typeface="Times New Roman" panose="02020603050405020304" pitchFamily="2" charset="0"/>
                <a:ea typeface="微软雅黑" panose="020B0503020204020204" charset="-122"/>
              </a:rPr>
              <a:t>数据库</a:t>
            </a:r>
            <a:endParaRPr lang="zh-CN" altLang="en-US" sz="2800">
              <a:latin typeface="Times New Roman" panose="02020603050405020304" pitchFamily="2" charset="0"/>
              <a:ea typeface="微软雅黑" panose="020B0503020204020204" charset="-122"/>
            </a:endParaRPr>
          </a:p>
          <a:p>
            <a:pPr marL="457200" indent="457200" algn="just">
              <a:lnSpc>
                <a:spcPct val="135000"/>
              </a:lnSpc>
              <a:spcAft>
                <a:spcPts val="0"/>
              </a:spcAft>
              <a:buClr>
                <a:srgbClr val="FF0000"/>
              </a:buClr>
              <a:buFont typeface="Wingdings" panose="05000000000000000000" charset="0"/>
              <a:buChar char=""/>
            </a:pPr>
            <a:r>
              <a:rPr lang="zh-CN" altLang="en-US" sz="2800">
                <a:latin typeface="Times New Roman" panose="02020603050405020304" pitchFamily="2" charset="0"/>
                <a:ea typeface="微软雅黑" panose="020B0503020204020204" charset="-122"/>
              </a:rPr>
              <a:t>中国</a:t>
            </a:r>
            <a:r>
              <a:rPr lang="zh-CN" altLang="en-US" sz="2800">
                <a:solidFill>
                  <a:srgbClr val="C00000"/>
                </a:solidFill>
                <a:latin typeface="Times New Roman" panose="02020603050405020304" pitchFamily="2" charset="0"/>
                <a:ea typeface="微软雅黑" panose="020B0503020204020204" charset="-122"/>
              </a:rPr>
              <a:t>经济发展</a:t>
            </a:r>
            <a:r>
              <a:rPr lang="zh-CN" altLang="en-US" sz="2800">
                <a:latin typeface="Times New Roman" panose="02020603050405020304" pitchFamily="2" charset="0"/>
                <a:ea typeface="微软雅黑" panose="020B0503020204020204" charset="-122"/>
              </a:rPr>
              <a:t>数据库</a:t>
            </a:r>
            <a:endParaRPr lang="zh-CN" altLang="en-US" sz="2800">
              <a:latin typeface="Times New Roman" panose="02020603050405020304" pitchFamily="2" charset="0"/>
              <a:ea typeface="微软雅黑" panose="020B0503020204020204" charset="-122"/>
            </a:endParaRPr>
          </a:p>
          <a:p>
            <a:pPr marL="457200" indent="457200" algn="just">
              <a:lnSpc>
                <a:spcPct val="135000"/>
              </a:lnSpc>
              <a:spcAft>
                <a:spcPts val="0"/>
              </a:spcAft>
              <a:buClr>
                <a:srgbClr val="FF0000"/>
              </a:buClr>
              <a:buFont typeface="Wingdings" panose="05000000000000000000" charset="0"/>
              <a:buChar char=""/>
            </a:pPr>
            <a:r>
              <a:rPr lang="zh-CN" altLang="en-US" sz="2800">
                <a:latin typeface="Times New Roman" panose="02020603050405020304" pitchFamily="2" charset="0"/>
                <a:ea typeface="微软雅黑" panose="020B0503020204020204" charset="-122"/>
              </a:rPr>
              <a:t>中国</a:t>
            </a:r>
            <a:r>
              <a:rPr lang="zh-CN" altLang="en-US" sz="2800">
                <a:solidFill>
                  <a:srgbClr val="C00000"/>
                </a:solidFill>
                <a:latin typeface="Times New Roman" panose="02020603050405020304" pitchFamily="2" charset="0"/>
                <a:ea typeface="微软雅黑" panose="020B0503020204020204" charset="-122"/>
              </a:rPr>
              <a:t>区域发展</a:t>
            </a:r>
            <a:r>
              <a:rPr lang="zh-CN" altLang="en-US" sz="2800">
                <a:latin typeface="Times New Roman" panose="02020603050405020304" pitchFamily="2" charset="0"/>
                <a:ea typeface="微软雅黑" panose="020B0503020204020204" charset="-122"/>
              </a:rPr>
              <a:t>数据库</a:t>
            </a:r>
            <a:endParaRPr lang="zh-CN" altLang="en-US" sz="2800">
              <a:latin typeface="Times New Roman" panose="02020603050405020304" pitchFamily="2" charset="0"/>
              <a:ea typeface="微软雅黑" panose="020B0503020204020204" charset="-122"/>
            </a:endParaRPr>
          </a:p>
          <a:p>
            <a:pPr marL="457200" indent="457200" algn="just">
              <a:lnSpc>
                <a:spcPct val="135000"/>
              </a:lnSpc>
              <a:spcAft>
                <a:spcPts val="0"/>
              </a:spcAft>
              <a:buClr>
                <a:srgbClr val="FF0000"/>
              </a:buClr>
              <a:buFont typeface="Wingdings" panose="05000000000000000000" charset="0"/>
              <a:buChar char=""/>
            </a:pPr>
            <a:r>
              <a:rPr lang="zh-CN" altLang="en-US" sz="2800">
                <a:latin typeface="Times New Roman" panose="02020603050405020304" pitchFamily="2" charset="0"/>
                <a:ea typeface="微软雅黑" panose="020B0503020204020204" charset="-122"/>
              </a:rPr>
              <a:t>中国</a:t>
            </a:r>
            <a:r>
              <a:rPr lang="zh-CN" altLang="en-US" sz="2800">
                <a:solidFill>
                  <a:srgbClr val="C00000"/>
                </a:solidFill>
                <a:latin typeface="Times New Roman" panose="02020603050405020304" pitchFamily="2" charset="0"/>
                <a:ea typeface="微软雅黑" panose="020B0503020204020204" charset="-122"/>
              </a:rPr>
              <a:t>竞争力</a:t>
            </a:r>
            <a:r>
              <a:rPr lang="zh-CN" altLang="en-US" sz="2800">
                <a:latin typeface="Times New Roman" panose="02020603050405020304" pitchFamily="2" charset="0"/>
                <a:ea typeface="微软雅黑" panose="020B0503020204020204" charset="-122"/>
              </a:rPr>
              <a:t>数据库</a:t>
            </a:r>
            <a:endParaRPr lang="zh-CN" altLang="en-US" sz="2800">
              <a:latin typeface="Times New Roman" panose="02020603050405020304" pitchFamily="2" charset="0"/>
              <a:ea typeface="微软雅黑" panose="020B0503020204020204" charset="-122"/>
            </a:endParaRPr>
          </a:p>
          <a:p>
            <a:pPr marL="457200" indent="457200" algn="just">
              <a:lnSpc>
                <a:spcPct val="135000"/>
              </a:lnSpc>
              <a:spcAft>
                <a:spcPts val="0"/>
              </a:spcAft>
              <a:buClr>
                <a:srgbClr val="FF0000"/>
              </a:buClr>
              <a:buFont typeface="Wingdings" panose="05000000000000000000" charset="0"/>
              <a:buChar char=""/>
            </a:pPr>
            <a:r>
              <a:rPr lang="zh-CN" altLang="en-US" sz="2800">
                <a:latin typeface="Times New Roman" panose="02020603050405020304" pitchFamily="2" charset="0"/>
                <a:ea typeface="微软雅黑" panose="020B0503020204020204" charset="-122"/>
              </a:rPr>
              <a:t>中国</a:t>
            </a:r>
            <a:r>
              <a:rPr lang="zh-CN" altLang="en-US" sz="2800">
                <a:solidFill>
                  <a:srgbClr val="C00000"/>
                </a:solidFill>
                <a:latin typeface="Times New Roman" panose="02020603050405020304" pitchFamily="2" charset="0"/>
                <a:ea typeface="微软雅黑" panose="020B0503020204020204" charset="-122"/>
              </a:rPr>
              <a:t>文化传媒</a:t>
            </a:r>
            <a:r>
              <a:rPr lang="zh-CN" altLang="en-US" sz="2800">
                <a:latin typeface="Times New Roman" panose="02020603050405020304" pitchFamily="2" charset="0"/>
                <a:ea typeface="微软雅黑" panose="020B0503020204020204" charset="-122"/>
              </a:rPr>
              <a:t>数据库</a:t>
            </a:r>
            <a:endParaRPr lang="zh-CN" altLang="en-US" sz="2800">
              <a:latin typeface="Times New Roman" panose="02020603050405020304" pitchFamily="2" charset="0"/>
              <a:ea typeface="微软雅黑" panose="020B0503020204020204" charset="-122"/>
            </a:endParaRPr>
          </a:p>
          <a:p>
            <a:pPr marL="457200" indent="457200" algn="just">
              <a:lnSpc>
                <a:spcPct val="135000"/>
              </a:lnSpc>
              <a:spcAft>
                <a:spcPts val="0"/>
              </a:spcAft>
              <a:buClr>
                <a:srgbClr val="FF0000"/>
              </a:buClr>
              <a:buFont typeface="Wingdings" panose="05000000000000000000" charset="0"/>
              <a:buChar char=""/>
            </a:pPr>
            <a:r>
              <a:rPr lang="zh-CN" altLang="en-US" sz="2800">
                <a:latin typeface="Times New Roman" panose="02020603050405020304" pitchFamily="2" charset="0"/>
                <a:ea typeface="微软雅黑" panose="020B0503020204020204" charset="-122"/>
              </a:rPr>
              <a:t>中国</a:t>
            </a:r>
            <a:r>
              <a:rPr lang="zh-CN" altLang="en-US" sz="2800">
                <a:solidFill>
                  <a:srgbClr val="C00000"/>
                </a:solidFill>
                <a:latin typeface="Times New Roman" panose="02020603050405020304" pitchFamily="2" charset="0"/>
                <a:ea typeface="微软雅黑" panose="020B0503020204020204" charset="-122"/>
              </a:rPr>
              <a:t>产业企业</a:t>
            </a:r>
            <a:r>
              <a:rPr lang="zh-CN" altLang="en-US" sz="2800">
                <a:latin typeface="Times New Roman" panose="02020603050405020304" pitchFamily="2" charset="0"/>
                <a:ea typeface="微软雅黑" panose="020B0503020204020204" charset="-122"/>
              </a:rPr>
              <a:t>数据库</a:t>
            </a:r>
            <a:endParaRPr lang="zh-CN" altLang="en-US" sz="2800">
              <a:latin typeface="Times New Roman" panose="02020603050405020304" pitchFamily="2" charset="0"/>
              <a:ea typeface="微软雅黑" panose="020B0503020204020204" charset="-122"/>
            </a:endParaRPr>
          </a:p>
          <a:p>
            <a:pPr marL="457200" indent="457200" algn="just">
              <a:lnSpc>
                <a:spcPct val="135000"/>
              </a:lnSpc>
              <a:spcAft>
                <a:spcPts val="0"/>
              </a:spcAft>
              <a:buClr>
                <a:srgbClr val="FF0000"/>
              </a:buClr>
              <a:buFont typeface="Wingdings" panose="05000000000000000000" charset="0"/>
              <a:buChar char=""/>
            </a:pPr>
            <a:r>
              <a:rPr lang="zh-CN" altLang="en-US" sz="2800">
                <a:latin typeface="Times New Roman" panose="02020603050405020304" pitchFamily="2" charset="0"/>
                <a:ea typeface="微软雅黑" panose="020B0503020204020204" charset="-122"/>
              </a:rPr>
              <a:t>世界</a:t>
            </a:r>
            <a:r>
              <a:rPr lang="zh-CN" altLang="en-US" sz="2800">
                <a:solidFill>
                  <a:srgbClr val="C00000"/>
                </a:solidFill>
                <a:latin typeface="Times New Roman" panose="02020603050405020304" pitchFamily="2" charset="0"/>
                <a:ea typeface="微软雅黑" panose="020B0503020204020204" charset="-122"/>
              </a:rPr>
              <a:t>经济与国际政治</a:t>
            </a:r>
            <a:r>
              <a:rPr lang="zh-CN" altLang="en-US" sz="2800">
                <a:latin typeface="Times New Roman" panose="02020603050405020304" pitchFamily="2" charset="0"/>
                <a:ea typeface="微软雅黑" panose="020B0503020204020204" charset="-122"/>
              </a:rPr>
              <a:t>数据库</a:t>
            </a:r>
            <a:endParaRPr lang="zh-CN" altLang="en-US" sz="280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372235" y="483870"/>
            <a:ext cx="7491095" cy="645160"/>
          </a:xfrm>
          <a:prstGeom prst="rect">
            <a:avLst/>
          </a:prstGeom>
          <a:noFill/>
        </p:spPr>
        <p:txBody>
          <a:bodyPr wrap="square" rtlCol="0">
            <a:spAutoFit/>
          </a:bodyPr>
          <a:lstStyle/>
          <a:p>
            <a:pPr algn="l"/>
            <a:r>
              <a:rPr lang="zh-CN" altLang="en-US" sz="3600">
                <a:latin typeface="Times New Roman" panose="02020603050405020304" pitchFamily="2" charset="0"/>
                <a:ea typeface="微软雅黑" panose="020B0503020204020204" charset="-122"/>
                <a:sym typeface="+mn-ea"/>
              </a:rPr>
              <a:t>（7）搜数网</a:t>
            </a:r>
            <a:endParaRPr lang="zh-CN" altLang="en-US" sz="3600">
              <a:solidFill>
                <a:schemeClr val="tx1"/>
              </a:solidFill>
              <a:latin typeface="微软雅黑" panose="020B0503020204020204" charset="-122"/>
              <a:ea typeface="微软雅黑" panose="020B0503020204020204" charset="-122"/>
            </a:endParaRPr>
          </a:p>
        </p:txBody>
      </p:sp>
      <p:sp>
        <p:nvSpPr>
          <p:cNvPr id="9236" name="等腰三角形 33"/>
          <p:cNvSpPr/>
          <p:nvPr/>
        </p:nvSpPr>
        <p:spPr>
          <a:xfrm rot="5400000">
            <a:off x="626365" y="640462"/>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2" name="等腰三角形 33"/>
          <p:cNvSpPr/>
          <p:nvPr/>
        </p:nvSpPr>
        <p:spPr>
          <a:xfrm rot="5400000">
            <a:off x="923545" y="642748"/>
            <a:ext cx="346710" cy="297180"/>
          </a:xfrm>
          <a:prstGeom prst="triangle">
            <a:avLst>
              <a:gd name="adj" fmla="val 50000"/>
            </a:avLst>
          </a:prstGeom>
          <a:solidFill>
            <a:srgbClr val="EE3636"/>
          </a:solidFill>
          <a:ln w="25400">
            <a:noFill/>
          </a:ln>
        </p:spPr>
        <p:txBody>
          <a:bodyPr anchor="ctr"/>
          <a:lstStyle/>
          <a:p>
            <a:pPr lvl="0" algn="ctr" eaLnBrk="1" hangingPunct="1">
              <a:buNone/>
            </a:pPr>
            <a:endParaRPr lang="zh-CN" altLang="zh-CN" sz="2160"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 name="文本框 1"/>
          <p:cNvSpPr txBox="1"/>
          <p:nvPr/>
        </p:nvSpPr>
        <p:spPr>
          <a:xfrm>
            <a:off x="318770" y="1275715"/>
            <a:ext cx="11423015" cy="3970318"/>
          </a:xfrm>
          <a:prstGeom prst="rect">
            <a:avLst/>
          </a:prstGeom>
          <a:noFill/>
        </p:spPr>
        <p:txBody>
          <a:bodyPr wrap="square" rtlCol="0">
            <a:spAutoFit/>
          </a:bodyPr>
          <a:lstStyle/>
          <a:p>
            <a:pPr marL="457200" indent="-457200" algn="just">
              <a:lnSpc>
                <a:spcPct val="180000"/>
              </a:lnSpc>
              <a:buClr>
                <a:srgbClr val="FF0000"/>
              </a:buClr>
              <a:buFont typeface="Wingdings" panose="05000000000000000000" charset="0"/>
              <a:buChar char="Ø"/>
            </a:pPr>
            <a:r>
              <a:rPr lang="zh-CN" altLang="en-US" sz="2800" dirty="0" smtClean="0">
                <a:latin typeface="Times New Roman" panose="02020603050405020304" pitchFamily="2" charset="0"/>
                <a:ea typeface="微软雅黑" panose="020B0503020204020204" charset="-122"/>
              </a:rPr>
              <a:t>专业</a:t>
            </a:r>
            <a:r>
              <a:rPr lang="zh-CN" altLang="en-US" sz="2800" dirty="0">
                <a:latin typeface="Times New Roman" panose="02020603050405020304" pitchFamily="2" charset="0"/>
                <a:ea typeface="微软雅黑" panose="020B0503020204020204" charset="-122"/>
              </a:rPr>
              <a:t>数据服务网站</a:t>
            </a:r>
            <a:endParaRPr lang="zh-CN" altLang="en-US" sz="2800" dirty="0">
              <a:latin typeface="Times New Roman" panose="02020603050405020304" pitchFamily="2" charset="0"/>
              <a:ea typeface="微软雅黑" panose="020B0503020204020204" charset="-122"/>
            </a:endParaRPr>
          </a:p>
          <a:p>
            <a:pPr marL="457200" indent="-457200" algn="just">
              <a:lnSpc>
                <a:spcPct val="180000"/>
              </a:lnSpc>
              <a:buClr>
                <a:srgbClr val="FF0000"/>
              </a:buClr>
              <a:buFont typeface="Wingdings" panose="05000000000000000000" charset="0"/>
              <a:buChar char="Ø"/>
            </a:pPr>
            <a:r>
              <a:rPr lang="zh-CN" altLang="en-US" sz="2800" dirty="0" smtClean="0">
                <a:latin typeface="Times New Roman" panose="02020603050405020304" pitchFamily="2" charset="0"/>
                <a:ea typeface="微软雅黑" panose="020B0503020204020204" charset="-122"/>
              </a:rPr>
              <a:t>国家、省、市</a:t>
            </a:r>
            <a:r>
              <a:rPr lang="zh-CN" altLang="en-US" sz="2800" dirty="0">
                <a:latin typeface="Times New Roman" panose="02020603050405020304" pitchFamily="2" charset="0"/>
                <a:ea typeface="微软雅黑" panose="020B0503020204020204" charset="-122"/>
              </a:rPr>
              <a:t>地方统计局的统计</a:t>
            </a:r>
            <a:r>
              <a:rPr lang="zh-CN" altLang="en-US" sz="2800" dirty="0" smtClean="0">
                <a:latin typeface="Times New Roman" panose="02020603050405020304" pitchFamily="2" charset="0"/>
                <a:ea typeface="微软雅黑" panose="020B0503020204020204" charset="-122"/>
              </a:rPr>
              <a:t>年鉴</a:t>
            </a:r>
            <a:endParaRPr lang="en-US" altLang="zh-CN" sz="2800" dirty="0" smtClean="0">
              <a:latin typeface="Times New Roman" panose="02020603050405020304" pitchFamily="2" charset="0"/>
              <a:ea typeface="微软雅黑" panose="020B0503020204020204" charset="-122"/>
            </a:endParaRPr>
          </a:p>
          <a:p>
            <a:pPr marL="457200" indent="-457200" algn="just">
              <a:lnSpc>
                <a:spcPct val="180000"/>
              </a:lnSpc>
              <a:buClr>
                <a:srgbClr val="FF0000"/>
              </a:buClr>
              <a:buFont typeface="Wingdings" panose="05000000000000000000" charset="0"/>
              <a:buChar char="Ø"/>
            </a:pPr>
            <a:r>
              <a:rPr lang="zh-CN" altLang="en-US" sz="2800" dirty="0" smtClean="0">
                <a:latin typeface="Times New Roman" panose="02020603050405020304" pitchFamily="2" charset="0"/>
                <a:ea typeface="微软雅黑" panose="020B0503020204020204" charset="-122"/>
              </a:rPr>
              <a:t>海关</a:t>
            </a:r>
            <a:r>
              <a:rPr lang="zh-CN" altLang="en-US" sz="2800" dirty="0">
                <a:latin typeface="Times New Roman" panose="02020603050405020304" pitchFamily="2" charset="0"/>
                <a:ea typeface="微软雅黑" panose="020B0503020204020204" charset="-122"/>
              </a:rPr>
              <a:t>统计经济统计</a:t>
            </a:r>
            <a:r>
              <a:rPr lang="zh-CN" altLang="en-US" sz="2800" dirty="0" smtClean="0">
                <a:latin typeface="Times New Roman" panose="02020603050405020304" pitchFamily="2" charset="0"/>
                <a:ea typeface="微软雅黑" panose="020B0503020204020204" charset="-122"/>
              </a:rPr>
              <a:t>快报</a:t>
            </a:r>
            <a:endParaRPr lang="en-US" altLang="zh-CN" sz="2800" dirty="0" smtClean="0">
              <a:latin typeface="Times New Roman" panose="02020603050405020304" pitchFamily="2" charset="0"/>
              <a:ea typeface="微软雅黑" panose="020B0503020204020204" charset="-122"/>
            </a:endParaRPr>
          </a:p>
          <a:p>
            <a:pPr marL="457200" indent="-457200" algn="just">
              <a:lnSpc>
                <a:spcPct val="180000"/>
              </a:lnSpc>
              <a:buClr>
                <a:srgbClr val="FF0000"/>
              </a:buClr>
              <a:buFont typeface="Wingdings" panose="05000000000000000000" charset="0"/>
              <a:buChar char="Ø"/>
            </a:pPr>
            <a:r>
              <a:rPr lang="zh-CN" altLang="en-US" sz="2800" dirty="0" smtClean="0">
                <a:latin typeface="Times New Roman" panose="02020603050405020304" pitchFamily="2" charset="0"/>
                <a:ea typeface="微软雅黑" panose="020B0503020204020204" charset="-122"/>
              </a:rPr>
              <a:t>中国人民银行</a:t>
            </a:r>
            <a:r>
              <a:rPr lang="zh-CN" altLang="en-US" sz="2800" dirty="0">
                <a:latin typeface="Times New Roman" panose="02020603050405020304" pitchFamily="2" charset="0"/>
                <a:ea typeface="微软雅黑" panose="020B0503020204020204" charset="-122"/>
              </a:rPr>
              <a:t>统计季报</a:t>
            </a:r>
            <a:r>
              <a:rPr lang="zh-CN" altLang="en-US" sz="2800" dirty="0" smtClean="0">
                <a:latin typeface="Times New Roman" panose="02020603050405020304" pitchFamily="2" charset="0"/>
                <a:ea typeface="微软雅黑" panose="020B0503020204020204" charset="-122"/>
              </a:rPr>
              <a:t>等</a:t>
            </a:r>
            <a:endParaRPr lang="zh-CN" altLang="en-US" sz="2800" dirty="0">
              <a:latin typeface="Times New Roman" panose="02020603050405020304" pitchFamily="2" charset="0"/>
              <a:ea typeface="微软雅黑" panose="020B0503020204020204" charset="-122"/>
            </a:endParaRPr>
          </a:p>
          <a:p>
            <a:pPr marL="457200" indent="-457200" algn="just">
              <a:lnSpc>
                <a:spcPct val="180000"/>
              </a:lnSpc>
              <a:buClr>
                <a:srgbClr val="FF0000"/>
              </a:buClr>
              <a:buFont typeface="Wingdings" panose="05000000000000000000" charset="0"/>
              <a:buChar char="Ø"/>
            </a:pPr>
            <a:r>
              <a:rPr lang="zh-CN" altLang="en-US" sz="2800" dirty="0">
                <a:latin typeface="Times New Roman" panose="02020603050405020304" pitchFamily="2" charset="0"/>
                <a:ea typeface="微软雅黑" panose="020B0503020204020204" charset="-122"/>
              </a:rPr>
              <a:t>覆盖全国各省、自治区、直辖市、特别行政区，还有部分海外地区</a:t>
            </a:r>
            <a:r>
              <a:rPr lang="zh-CN" altLang="en-US" sz="2800" dirty="0" smtClean="0">
                <a:latin typeface="Times New Roman" panose="02020603050405020304" pitchFamily="2" charset="0"/>
                <a:ea typeface="微软雅黑" panose="020B0503020204020204" charset="-122"/>
              </a:rPr>
              <a:t>。</a:t>
            </a:r>
            <a:endParaRPr lang="zh-CN" altLang="en-US" sz="2800" dirty="0">
              <a:latin typeface="Times New Roman" panose="02020603050405020304" pitchFamily="2" charset="0"/>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236"/>
                                        </p:tgtEl>
                                        <p:attrNameLst>
                                          <p:attrName>style.visibility</p:attrName>
                                        </p:attrNameLst>
                                      </p:cBhvr>
                                      <p:to>
                                        <p:strVal val="visible"/>
                                      </p:to>
                                    </p:set>
                                    <p:anim calcmode="lin" valueType="num">
                                      <p:cBhvr>
                                        <p:cTn id="7" dur="1000" fill="hold"/>
                                        <p:tgtEl>
                                          <p:spTgt spid="9236"/>
                                        </p:tgtEl>
                                        <p:attrNameLst>
                                          <p:attrName>ppt_x</p:attrName>
                                        </p:attrNameLst>
                                      </p:cBhvr>
                                      <p:tavLst>
                                        <p:tav tm="0">
                                          <p:val>
                                            <p:strVal val="0-#ppt_w/2"/>
                                          </p:val>
                                        </p:tav>
                                        <p:tav tm="100000">
                                          <p:val>
                                            <p:strVal val="#ppt_x"/>
                                          </p:val>
                                        </p:tav>
                                      </p:tavLst>
                                    </p:anim>
                                    <p:anim calcmode="lin" valueType="num">
                                      <p:cBhvr>
                                        <p:cTn id="8" dur="1000" fill="hold"/>
                                        <p:tgtEl>
                                          <p:spTgt spid="923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ppt_x</p:attrName>
                                        </p:attrNameLst>
                                      </p:cBhvr>
                                      <p:tavLst>
                                        <p:tav tm="0">
                                          <p:val>
                                            <p:strVal val="0-#ppt_w/2"/>
                                          </p:val>
                                        </p:tav>
                                        <p:tav tm="100000">
                                          <p:val>
                                            <p:strVal val="#ppt_x"/>
                                          </p:val>
                                        </p:tav>
                                      </p:tavLst>
                                    </p:anim>
                                    <p:anim calcmode="lin" valueType="num">
                                      <p:cBhvr>
                                        <p:cTn id="1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 grpId="0" bldLvl="0" animBg="1"/>
      <p:bldP spid="12" grpId="0" bldLvl="0" animBg="1"/>
    </p:bldLst>
  </p:timing>
</p:sld>
</file>

<file path=ppt/tags/tag1.xml><?xml version="1.0" encoding="utf-8"?>
<p:tagLst xmlns:p="http://schemas.openxmlformats.org/presentationml/2006/main">
  <p:tag name="KSO_WM_SLIDE_MODEL_TYPE" val="dynamicNum"/>
</p:tagLst>
</file>

<file path=ppt/tags/tag2.xml><?xml version="1.0" encoding="utf-8"?>
<p:tagLst xmlns:p="http://schemas.openxmlformats.org/presentationml/2006/main">
  <p:tag name="KSO_WM_DOC_GUID" val="{762c0b01-ae99-4e03-b687-7972af98e755}"/>
  <p:tag name="commondata" val="eyJoZGlkIjoiYzAxM2EzMTEwMGUwMDc2MjU3MjcxZDRiOGExMzZlMGU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6600</Words>
  <Application>WPS 演示</Application>
  <PresentationFormat>宽屏</PresentationFormat>
  <Paragraphs>446</Paragraphs>
  <Slides>64</Slides>
  <Notes>0</Notes>
  <HiddenSlides>0</HiddenSlides>
  <MMClips>0</MMClips>
  <ScaleCrop>false</ScaleCrop>
  <HeadingPairs>
    <vt:vector size="8" baseType="variant">
      <vt:variant>
        <vt:lpstr>已用的字体</vt:lpstr>
      </vt:variant>
      <vt:variant>
        <vt:i4>11</vt:i4>
      </vt:variant>
      <vt:variant>
        <vt:lpstr>主题</vt:lpstr>
      </vt:variant>
      <vt:variant>
        <vt:i4>1</vt:i4>
      </vt:variant>
      <vt:variant>
        <vt:lpstr>嵌入 OLE 服务器</vt:lpstr>
      </vt:variant>
      <vt:variant>
        <vt:i4>1</vt:i4>
      </vt:variant>
      <vt:variant>
        <vt:lpstr>幻灯片标题</vt:lpstr>
      </vt:variant>
      <vt:variant>
        <vt:i4>64</vt:i4>
      </vt:variant>
    </vt:vector>
  </HeadingPairs>
  <TitlesOfParts>
    <vt:vector size="77" baseType="lpstr">
      <vt:lpstr>Arial</vt:lpstr>
      <vt:lpstr>宋体</vt:lpstr>
      <vt:lpstr>Wingdings</vt:lpstr>
      <vt:lpstr>微软雅黑</vt:lpstr>
      <vt:lpstr>锐字工房云字库准圆GBK</vt:lpstr>
      <vt:lpstr>方正细圆简体</vt:lpstr>
      <vt:lpstr>楷体</vt:lpstr>
      <vt:lpstr>Calibri</vt:lpstr>
      <vt:lpstr>Times New Roman</vt:lpstr>
      <vt:lpstr>Wingdings</vt:lpstr>
      <vt:lpstr>Arial Unicode MS</vt:lpstr>
      <vt:lpstr>Office 主题</vt:lpstr>
      <vt:lpstr>Word.Document.8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dell</cp:lastModifiedBy>
  <cp:revision>70</cp:revision>
  <dcterms:created xsi:type="dcterms:W3CDTF">2018-03-05T15:08:00Z</dcterms:created>
  <dcterms:modified xsi:type="dcterms:W3CDTF">2024-05-11T08:31:04Z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2052-12.1.0.16910</vt:lpwstr>
  </property>
  <property fmtid="{D5CDD505-2E9C-101B-9397-08002B2CF9AE}" pid="3" name="ICV">
    <vt:lpwstr>2F39809D92D745D8BED969B626DE33B4_12</vt:lpwstr>
  </property>
</Properties>
</file>