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952" r:id="rId3"/>
    <p:sldId id="836" r:id="rId4"/>
    <p:sldId id="889" r:id="rId5"/>
    <p:sldId id="955" r:id="rId6"/>
    <p:sldId id="956" r:id="rId7"/>
    <p:sldId id="957" r:id="rId8"/>
    <p:sldId id="958" r:id="rId10"/>
    <p:sldId id="959" r:id="rId11"/>
    <p:sldId id="960" r:id="rId12"/>
    <p:sldId id="961" r:id="rId13"/>
    <p:sldId id="962" r:id="rId14"/>
    <p:sldId id="963" r:id="rId15"/>
    <p:sldId id="964" r:id="rId16"/>
    <p:sldId id="965" r:id="rId17"/>
    <p:sldId id="966" r:id="rId18"/>
    <p:sldId id="967" r:id="rId19"/>
    <p:sldId id="968" r:id="rId20"/>
    <p:sldId id="969" r:id="rId21"/>
    <p:sldId id="970" r:id="rId22"/>
    <p:sldId id="971" r:id="rId23"/>
    <p:sldId id="972" r:id="rId24"/>
    <p:sldId id="973" r:id="rId25"/>
    <p:sldId id="974" r:id="rId26"/>
    <p:sldId id="975" r:id="rId27"/>
    <p:sldId id="976" r:id="rId28"/>
    <p:sldId id="977" r:id="rId29"/>
    <p:sldId id="978" r:id="rId30"/>
    <p:sldId id="979" r:id="rId31"/>
    <p:sldId id="980" r:id="rId32"/>
    <p:sldId id="981" r:id="rId33"/>
    <p:sldId id="982" r:id="rId34"/>
    <p:sldId id="983" r:id="rId35"/>
    <p:sldId id="984" r:id="rId36"/>
    <p:sldId id="985" r:id="rId37"/>
    <p:sldId id="986" r:id="rId38"/>
    <p:sldId id="987" r:id="rId39"/>
    <p:sldId id="988" r:id="rId40"/>
    <p:sldId id="989" r:id="rId41"/>
    <p:sldId id="990" r:id="rId42"/>
    <p:sldId id="991" r:id="rId43"/>
    <p:sldId id="992" r:id="rId44"/>
    <p:sldId id="993" r:id="rId45"/>
    <p:sldId id="994" r:id="rId46"/>
    <p:sldId id="995" r:id="rId47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微软雅黑" panose="020B0503020204020204" pitchFamily="34" charset="-122"/>
      <p:regular r:id="rId58"/>
    </p:embeddedFont>
  </p:embeddedFontLst>
  <p:custDataLst>
    <p:tags r:id="rId5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门大哥" initials="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F31947"/>
    <a:srgbClr val="FF6600"/>
    <a:srgbClr val="66CCFF"/>
    <a:srgbClr val="99CCFF"/>
    <a:srgbClr val="FF9900"/>
    <a:srgbClr val="FF9933"/>
    <a:srgbClr val="0E4C6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8" y="136"/>
      </p:cViewPr>
      <p:guideLst>
        <p:guide orient="horz" pos="3768"/>
        <p:guide pos="4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4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1.xml"/><Relationship Id="rId58" Type="http://schemas.openxmlformats.org/officeDocument/2006/relationships/font" Target="fonts/font7.fntdata"/><Relationship Id="rId57" Type="http://schemas.openxmlformats.org/officeDocument/2006/relationships/font" Target="fonts/font6.fntdata"/><Relationship Id="rId56" Type="http://schemas.openxmlformats.org/officeDocument/2006/relationships/font" Target="fonts/font5.fntdata"/><Relationship Id="rId55" Type="http://schemas.openxmlformats.org/officeDocument/2006/relationships/font" Target="fonts/font4.fntdata"/><Relationship Id="rId54" Type="http://schemas.openxmlformats.org/officeDocument/2006/relationships/font" Target="fonts/font3.fntdata"/><Relationship Id="rId53" Type="http://schemas.openxmlformats.org/officeDocument/2006/relationships/font" Target="fonts/font2.fntdata"/><Relationship Id="rId52" Type="http://schemas.openxmlformats.org/officeDocument/2006/relationships/font" Target="fonts/font1.fntdata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0BB8A3-0B43-4BEB-AB03-12165416704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0.png"/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hyperlink" Target="http://en.wikipedia.org/wiki/File:HST-SM4.jpeg" TargetMode="Externa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pn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5584" y="793114"/>
            <a:ext cx="9593046" cy="5459640"/>
          </a:xfrm>
        </p:spPr>
        <p:txBody>
          <a:bodyPr/>
          <a:lstStyle/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信息素养修炼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文献信息源与非文献信息源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2.1.1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信息源及其分类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18883" y="21526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文献信息源分类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15875" y="1017905"/>
            <a:ext cx="1224089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75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载体形态：手写、印刷、缩微、声像、电子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600"/>
              </a:spcAft>
              <a:buClr>
                <a:srgbClr val="FF505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出版形式：图书、期刊、报纸、报告、学位论文、会议文献、专利文献、标准文献、档案文献、政府出版物、产品资料、日记、书信、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家谱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获取的难易程度：白色、灰色、黑色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加工深度：零次（灰色）、一次文献（原始文献）、二次（检索工具）、三次（参考工具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）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600"/>
              </a:spcAft>
              <a:buClr>
                <a:srgbClr val="0070C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相关程度：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核心文献、相关文献、边缘文献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2639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15240" y="1085851"/>
            <a:ext cx="12207240" cy="217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文献信息源分类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载体形态、出版形式、获取难易程度、加工深度、相关程度</a:t>
            </a:r>
            <a:endParaRPr lang="en-US" altLang="zh-CN" sz="24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4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零次</a:t>
            </a:r>
            <a:r>
              <a:rPr lang="zh-CN" altLang="en-US" sz="2400" dirty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文献（灰色文献）、一次（原始文献）、二次(检索工具)、三次文献（参考工具</a:t>
            </a:r>
            <a:r>
              <a:rPr lang="zh-CN" altLang="en-US" sz="24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24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相关程度：核心文献、相关文献、边缘文献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207" y="849720"/>
            <a:ext cx="9593046" cy="6008280"/>
          </a:xfrm>
        </p:spPr>
        <p:txBody>
          <a:bodyPr/>
          <a:lstStyle/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信息素养修炼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参考文献著录规则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2.2.1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参考文献的类型与标识代码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02995" y="377190"/>
            <a:ext cx="436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示例：文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后参考文献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1821" y="181610"/>
            <a:ext cx="5678487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" y="1613535"/>
            <a:ext cx="4516438" cy="511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20" y="1659255"/>
            <a:ext cx="4611688" cy="505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" name="Freeform 6"/>
          <p:cNvSpPr>
            <a:spLocks noEditPoints="1"/>
          </p:cNvSpPr>
          <p:nvPr/>
        </p:nvSpPr>
        <p:spPr bwMode="auto">
          <a:xfrm>
            <a:off x="252095" y="377190"/>
            <a:ext cx="739140" cy="691515"/>
          </a:xfrm>
          <a:custGeom>
            <a:avLst/>
            <a:gdLst>
              <a:gd name="T0" fmla="*/ 653 w 1173"/>
              <a:gd name="T1" fmla="*/ 859 h 1170"/>
              <a:gd name="T2" fmla="*/ 698 w 1173"/>
              <a:gd name="T3" fmla="*/ 811 h 1170"/>
              <a:gd name="T4" fmla="*/ 811 w 1173"/>
              <a:gd name="T5" fmla="*/ 693 h 1170"/>
              <a:gd name="T6" fmla="*/ 930 w 1173"/>
              <a:gd name="T7" fmla="*/ 475 h 1170"/>
              <a:gd name="T8" fmla="*/ 906 w 1173"/>
              <a:gd name="T9" fmla="*/ 293 h 1170"/>
              <a:gd name="T10" fmla="*/ 794 w 1173"/>
              <a:gd name="T11" fmla="*/ 151 h 1170"/>
              <a:gd name="T12" fmla="*/ 622 w 1173"/>
              <a:gd name="T13" fmla="*/ 85 h 1170"/>
              <a:gd name="T14" fmla="*/ 452 w 1173"/>
              <a:gd name="T15" fmla="*/ 110 h 1170"/>
              <a:gd name="T16" fmla="*/ 309 w 1173"/>
              <a:gd name="T17" fmla="*/ 222 h 1170"/>
              <a:gd name="T18" fmla="*/ 242 w 1173"/>
              <a:gd name="T19" fmla="*/ 393 h 1170"/>
              <a:gd name="T20" fmla="*/ 289 w 1173"/>
              <a:gd name="T21" fmla="*/ 605 h 1170"/>
              <a:gd name="T22" fmla="*/ 444 w 1173"/>
              <a:gd name="T23" fmla="*/ 750 h 1170"/>
              <a:gd name="T24" fmla="*/ 660 w 1173"/>
              <a:gd name="T25" fmla="*/ 1142 h 1170"/>
              <a:gd name="T26" fmla="*/ 535 w 1173"/>
              <a:gd name="T27" fmla="*/ 1162 h 1170"/>
              <a:gd name="T28" fmla="*/ 449 w 1173"/>
              <a:gd name="T29" fmla="*/ 1117 h 1170"/>
              <a:gd name="T30" fmla="*/ 396 w 1173"/>
              <a:gd name="T31" fmla="*/ 1046 h 1170"/>
              <a:gd name="T32" fmla="*/ 310 w 1173"/>
              <a:gd name="T33" fmla="*/ 756 h 1170"/>
              <a:gd name="T34" fmla="*/ 162 w 1173"/>
              <a:gd name="T35" fmla="*/ 486 h 1170"/>
              <a:gd name="T36" fmla="*/ 192 w 1173"/>
              <a:gd name="T37" fmla="*/ 262 h 1170"/>
              <a:gd name="T38" fmla="*/ 331 w 1173"/>
              <a:gd name="T39" fmla="*/ 86 h 1170"/>
              <a:gd name="T40" fmla="*/ 543 w 1173"/>
              <a:gd name="T41" fmla="*/ 3 h 1170"/>
              <a:gd name="T42" fmla="*/ 753 w 1173"/>
              <a:gd name="T43" fmla="*/ 34 h 1170"/>
              <a:gd name="T44" fmla="*/ 930 w 1173"/>
              <a:gd name="T45" fmla="*/ 173 h 1170"/>
              <a:gd name="T46" fmla="*/ 1013 w 1173"/>
              <a:gd name="T47" fmla="*/ 385 h 1170"/>
              <a:gd name="T48" fmla="*/ 955 w 1173"/>
              <a:gd name="T49" fmla="*/ 647 h 1170"/>
              <a:gd name="T50" fmla="*/ 782 w 1173"/>
              <a:gd name="T51" fmla="*/ 815 h 1170"/>
              <a:gd name="T52" fmla="*/ 759 w 1173"/>
              <a:gd name="T53" fmla="*/ 1092 h 1170"/>
              <a:gd name="T54" fmla="*/ 668 w 1173"/>
              <a:gd name="T55" fmla="*/ 1124 h 1170"/>
              <a:gd name="T56" fmla="*/ 995 w 1173"/>
              <a:gd name="T57" fmla="*/ 660 h 1170"/>
              <a:gd name="T58" fmla="*/ 1090 w 1173"/>
              <a:gd name="T59" fmla="*/ 684 h 1170"/>
              <a:gd name="T60" fmla="*/ 1083 w 1173"/>
              <a:gd name="T61" fmla="*/ 728 h 1170"/>
              <a:gd name="T62" fmla="*/ 1021 w 1173"/>
              <a:gd name="T63" fmla="*/ 202 h 1170"/>
              <a:gd name="T64" fmla="*/ 992 w 1173"/>
              <a:gd name="T65" fmla="*/ 168 h 1170"/>
              <a:gd name="T66" fmla="*/ 1083 w 1173"/>
              <a:gd name="T67" fmla="*/ 120 h 1170"/>
              <a:gd name="T68" fmla="*/ 1090 w 1173"/>
              <a:gd name="T69" fmla="*/ 166 h 1170"/>
              <a:gd name="T70" fmla="*/ 1060 w 1173"/>
              <a:gd name="T71" fmla="*/ 435 h 1170"/>
              <a:gd name="T72" fmla="*/ 1085 w 1173"/>
              <a:gd name="T73" fmla="*/ 397 h 1170"/>
              <a:gd name="T74" fmla="*/ 1173 w 1173"/>
              <a:gd name="T75" fmla="*/ 425 h 1170"/>
              <a:gd name="T76" fmla="*/ 169 w 1173"/>
              <a:gd name="T77" fmla="*/ 152 h 1170"/>
              <a:gd name="T78" fmla="*/ 176 w 1173"/>
              <a:gd name="T79" fmla="*/ 193 h 1170"/>
              <a:gd name="T80" fmla="*/ 81 w 1173"/>
              <a:gd name="T81" fmla="*/ 161 h 1170"/>
              <a:gd name="T82" fmla="*/ 96 w 1173"/>
              <a:gd name="T83" fmla="*/ 119 h 1170"/>
              <a:gd name="T84" fmla="*/ 157 w 1173"/>
              <a:gd name="T85" fmla="*/ 646 h 1170"/>
              <a:gd name="T86" fmla="*/ 180 w 1173"/>
              <a:gd name="T87" fmla="*/ 686 h 1170"/>
              <a:gd name="T88" fmla="*/ 86 w 1173"/>
              <a:gd name="T89" fmla="*/ 726 h 1170"/>
              <a:gd name="T90" fmla="*/ 89 w 1173"/>
              <a:gd name="T91" fmla="*/ 680 h 1170"/>
              <a:gd name="T92" fmla="*/ 115 w 1173"/>
              <a:gd name="T93" fmla="*/ 419 h 1170"/>
              <a:gd name="T94" fmla="*/ 27 w 1173"/>
              <a:gd name="T95" fmla="*/ 452 h 1170"/>
              <a:gd name="T96" fmla="*/ 1 w 1173"/>
              <a:gd name="T97" fmla="*/ 419 h 1170"/>
              <a:gd name="T98" fmla="*/ 381 w 1173"/>
              <a:gd name="T99" fmla="*/ 303 h 1170"/>
              <a:gd name="T100" fmla="*/ 410 w 1173"/>
              <a:gd name="T101" fmla="*/ 268 h 1170"/>
              <a:gd name="T102" fmla="*/ 507 w 1173"/>
              <a:gd name="T103" fmla="*/ 323 h 1170"/>
              <a:gd name="T104" fmla="*/ 572 w 1173"/>
              <a:gd name="T105" fmla="*/ 252 h 1170"/>
              <a:gd name="T106" fmla="*/ 614 w 1173"/>
              <a:gd name="T107" fmla="*/ 270 h 1170"/>
              <a:gd name="T108" fmla="*/ 741 w 1173"/>
              <a:gd name="T109" fmla="*/ 288 h 1170"/>
              <a:gd name="T110" fmla="*/ 779 w 1173"/>
              <a:gd name="T111" fmla="*/ 271 h 1170"/>
              <a:gd name="T112" fmla="*/ 687 w 1173"/>
              <a:gd name="T113" fmla="*/ 656 h 1170"/>
              <a:gd name="T114" fmla="*/ 643 w 1173"/>
              <a:gd name="T115" fmla="*/ 652 h 1170"/>
              <a:gd name="T116" fmla="*/ 636 w 1173"/>
              <a:gd name="T117" fmla="*/ 373 h 1170"/>
              <a:gd name="T118" fmla="*/ 587 w 1173"/>
              <a:gd name="T119" fmla="*/ 466 h 1170"/>
              <a:gd name="T120" fmla="*/ 559 w 1173"/>
              <a:gd name="T121" fmla="*/ 371 h 1170"/>
              <a:gd name="T122" fmla="*/ 534 w 1173"/>
              <a:gd name="T123" fmla="*/ 643 h 1170"/>
              <a:gd name="T124" fmla="*/ 494 w 1173"/>
              <a:gd name="T125" fmla="*/ 663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3" h="1170">
                <a:moveTo>
                  <a:pt x="477" y="826"/>
                </a:moveTo>
                <a:lnTo>
                  <a:pt x="477" y="826"/>
                </a:lnTo>
                <a:lnTo>
                  <a:pt x="479" y="833"/>
                </a:lnTo>
                <a:lnTo>
                  <a:pt x="483" y="840"/>
                </a:lnTo>
                <a:lnTo>
                  <a:pt x="487" y="846"/>
                </a:lnTo>
                <a:lnTo>
                  <a:pt x="493" y="850"/>
                </a:lnTo>
                <a:lnTo>
                  <a:pt x="499" y="854"/>
                </a:lnTo>
                <a:lnTo>
                  <a:pt x="506" y="857"/>
                </a:lnTo>
                <a:lnTo>
                  <a:pt x="514" y="859"/>
                </a:lnTo>
                <a:lnTo>
                  <a:pt x="522" y="859"/>
                </a:lnTo>
                <a:lnTo>
                  <a:pt x="653" y="859"/>
                </a:lnTo>
                <a:lnTo>
                  <a:pt x="653" y="859"/>
                </a:lnTo>
                <a:lnTo>
                  <a:pt x="660" y="859"/>
                </a:lnTo>
                <a:lnTo>
                  <a:pt x="668" y="857"/>
                </a:lnTo>
                <a:lnTo>
                  <a:pt x="674" y="854"/>
                </a:lnTo>
                <a:lnTo>
                  <a:pt x="681" y="850"/>
                </a:lnTo>
                <a:lnTo>
                  <a:pt x="687" y="846"/>
                </a:lnTo>
                <a:lnTo>
                  <a:pt x="692" y="840"/>
                </a:lnTo>
                <a:lnTo>
                  <a:pt x="695" y="833"/>
                </a:lnTo>
                <a:lnTo>
                  <a:pt x="696" y="826"/>
                </a:lnTo>
                <a:lnTo>
                  <a:pt x="696" y="826"/>
                </a:lnTo>
                <a:lnTo>
                  <a:pt x="698" y="811"/>
                </a:lnTo>
                <a:lnTo>
                  <a:pt x="702" y="798"/>
                </a:lnTo>
                <a:lnTo>
                  <a:pt x="706" y="784"/>
                </a:lnTo>
                <a:lnTo>
                  <a:pt x="713" y="771"/>
                </a:lnTo>
                <a:lnTo>
                  <a:pt x="721" y="760"/>
                </a:lnTo>
                <a:lnTo>
                  <a:pt x="730" y="750"/>
                </a:lnTo>
                <a:lnTo>
                  <a:pt x="741" y="741"/>
                </a:lnTo>
                <a:lnTo>
                  <a:pt x="753" y="733"/>
                </a:lnTo>
                <a:lnTo>
                  <a:pt x="753" y="733"/>
                </a:lnTo>
                <a:lnTo>
                  <a:pt x="774" y="720"/>
                </a:lnTo>
                <a:lnTo>
                  <a:pt x="793" y="708"/>
                </a:lnTo>
                <a:lnTo>
                  <a:pt x="811" y="693"/>
                </a:lnTo>
                <a:lnTo>
                  <a:pt x="829" y="677"/>
                </a:lnTo>
                <a:lnTo>
                  <a:pt x="845" y="661"/>
                </a:lnTo>
                <a:lnTo>
                  <a:pt x="859" y="643"/>
                </a:lnTo>
                <a:lnTo>
                  <a:pt x="872" y="624"/>
                </a:lnTo>
                <a:lnTo>
                  <a:pt x="884" y="605"/>
                </a:lnTo>
                <a:lnTo>
                  <a:pt x="896" y="586"/>
                </a:lnTo>
                <a:lnTo>
                  <a:pt x="905" y="564"/>
                </a:lnTo>
                <a:lnTo>
                  <a:pt x="914" y="543"/>
                </a:lnTo>
                <a:lnTo>
                  <a:pt x="921" y="520"/>
                </a:lnTo>
                <a:lnTo>
                  <a:pt x="926" y="499"/>
                </a:lnTo>
                <a:lnTo>
                  <a:pt x="930" y="475"/>
                </a:lnTo>
                <a:lnTo>
                  <a:pt x="932" y="452"/>
                </a:lnTo>
                <a:lnTo>
                  <a:pt x="934" y="428"/>
                </a:lnTo>
                <a:lnTo>
                  <a:pt x="934" y="428"/>
                </a:lnTo>
                <a:lnTo>
                  <a:pt x="932" y="411"/>
                </a:lnTo>
                <a:lnTo>
                  <a:pt x="931" y="393"/>
                </a:lnTo>
                <a:lnTo>
                  <a:pt x="929" y="376"/>
                </a:lnTo>
                <a:lnTo>
                  <a:pt x="926" y="358"/>
                </a:lnTo>
                <a:lnTo>
                  <a:pt x="922" y="343"/>
                </a:lnTo>
                <a:lnTo>
                  <a:pt x="918" y="325"/>
                </a:lnTo>
                <a:lnTo>
                  <a:pt x="912" y="309"/>
                </a:lnTo>
                <a:lnTo>
                  <a:pt x="906" y="293"/>
                </a:lnTo>
                <a:lnTo>
                  <a:pt x="899" y="279"/>
                </a:lnTo>
                <a:lnTo>
                  <a:pt x="891" y="264"/>
                </a:lnTo>
                <a:lnTo>
                  <a:pt x="883" y="249"/>
                </a:lnTo>
                <a:lnTo>
                  <a:pt x="874" y="235"/>
                </a:lnTo>
                <a:lnTo>
                  <a:pt x="864" y="222"/>
                </a:lnTo>
                <a:lnTo>
                  <a:pt x="854" y="208"/>
                </a:lnTo>
                <a:lnTo>
                  <a:pt x="843" y="195"/>
                </a:lnTo>
                <a:lnTo>
                  <a:pt x="832" y="184"/>
                </a:lnTo>
                <a:lnTo>
                  <a:pt x="819" y="173"/>
                </a:lnTo>
                <a:lnTo>
                  <a:pt x="807" y="161"/>
                </a:lnTo>
                <a:lnTo>
                  <a:pt x="794" y="151"/>
                </a:lnTo>
                <a:lnTo>
                  <a:pt x="781" y="142"/>
                </a:lnTo>
                <a:lnTo>
                  <a:pt x="767" y="133"/>
                </a:lnTo>
                <a:lnTo>
                  <a:pt x="752" y="125"/>
                </a:lnTo>
                <a:lnTo>
                  <a:pt x="737" y="117"/>
                </a:lnTo>
                <a:lnTo>
                  <a:pt x="721" y="110"/>
                </a:lnTo>
                <a:lnTo>
                  <a:pt x="706" y="103"/>
                </a:lnTo>
                <a:lnTo>
                  <a:pt x="689" y="98"/>
                </a:lnTo>
                <a:lnTo>
                  <a:pt x="673" y="94"/>
                </a:lnTo>
                <a:lnTo>
                  <a:pt x="656" y="89"/>
                </a:lnTo>
                <a:lnTo>
                  <a:pt x="639" y="87"/>
                </a:lnTo>
                <a:lnTo>
                  <a:pt x="622" y="85"/>
                </a:lnTo>
                <a:lnTo>
                  <a:pt x="605" y="82"/>
                </a:lnTo>
                <a:lnTo>
                  <a:pt x="587" y="82"/>
                </a:lnTo>
                <a:lnTo>
                  <a:pt x="587" y="82"/>
                </a:lnTo>
                <a:lnTo>
                  <a:pt x="569" y="82"/>
                </a:lnTo>
                <a:lnTo>
                  <a:pt x="551" y="85"/>
                </a:lnTo>
                <a:lnTo>
                  <a:pt x="534" y="87"/>
                </a:lnTo>
                <a:lnTo>
                  <a:pt x="517" y="89"/>
                </a:lnTo>
                <a:lnTo>
                  <a:pt x="500" y="94"/>
                </a:lnTo>
                <a:lnTo>
                  <a:pt x="484" y="98"/>
                </a:lnTo>
                <a:lnTo>
                  <a:pt x="468" y="103"/>
                </a:lnTo>
                <a:lnTo>
                  <a:pt x="452" y="110"/>
                </a:lnTo>
                <a:lnTo>
                  <a:pt x="437" y="117"/>
                </a:lnTo>
                <a:lnTo>
                  <a:pt x="422" y="125"/>
                </a:lnTo>
                <a:lnTo>
                  <a:pt x="407" y="133"/>
                </a:lnTo>
                <a:lnTo>
                  <a:pt x="394" y="142"/>
                </a:lnTo>
                <a:lnTo>
                  <a:pt x="380" y="151"/>
                </a:lnTo>
                <a:lnTo>
                  <a:pt x="366" y="161"/>
                </a:lnTo>
                <a:lnTo>
                  <a:pt x="354" y="173"/>
                </a:lnTo>
                <a:lnTo>
                  <a:pt x="342" y="184"/>
                </a:lnTo>
                <a:lnTo>
                  <a:pt x="331" y="195"/>
                </a:lnTo>
                <a:lnTo>
                  <a:pt x="320" y="208"/>
                </a:lnTo>
                <a:lnTo>
                  <a:pt x="309" y="222"/>
                </a:lnTo>
                <a:lnTo>
                  <a:pt x="300" y="235"/>
                </a:lnTo>
                <a:lnTo>
                  <a:pt x="291" y="249"/>
                </a:lnTo>
                <a:lnTo>
                  <a:pt x="283" y="264"/>
                </a:lnTo>
                <a:lnTo>
                  <a:pt x="275" y="279"/>
                </a:lnTo>
                <a:lnTo>
                  <a:pt x="268" y="293"/>
                </a:lnTo>
                <a:lnTo>
                  <a:pt x="261" y="309"/>
                </a:lnTo>
                <a:lnTo>
                  <a:pt x="257" y="325"/>
                </a:lnTo>
                <a:lnTo>
                  <a:pt x="251" y="343"/>
                </a:lnTo>
                <a:lnTo>
                  <a:pt x="248" y="358"/>
                </a:lnTo>
                <a:lnTo>
                  <a:pt x="244" y="376"/>
                </a:lnTo>
                <a:lnTo>
                  <a:pt x="242" y="393"/>
                </a:lnTo>
                <a:lnTo>
                  <a:pt x="241" y="411"/>
                </a:lnTo>
                <a:lnTo>
                  <a:pt x="241" y="428"/>
                </a:lnTo>
                <a:lnTo>
                  <a:pt x="241" y="428"/>
                </a:lnTo>
                <a:lnTo>
                  <a:pt x="242" y="452"/>
                </a:lnTo>
                <a:lnTo>
                  <a:pt x="244" y="475"/>
                </a:lnTo>
                <a:lnTo>
                  <a:pt x="248" y="499"/>
                </a:lnTo>
                <a:lnTo>
                  <a:pt x="253" y="520"/>
                </a:lnTo>
                <a:lnTo>
                  <a:pt x="260" y="543"/>
                </a:lnTo>
                <a:lnTo>
                  <a:pt x="268" y="564"/>
                </a:lnTo>
                <a:lnTo>
                  <a:pt x="278" y="586"/>
                </a:lnTo>
                <a:lnTo>
                  <a:pt x="289" y="605"/>
                </a:lnTo>
                <a:lnTo>
                  <a:pt x="301" y="624"/>
                </a:lnTo>
                <a:lnTo>
                  <a:pt x="315" y="643"/>
                </a:lnTo>
                <a:lnTo>
                  <a:pt x="330" y="661"/>
                </a:lnTo>
                <a:lnTo>
                  <a:pt x="346" y="677"/>
                </a:lnTo>
                <a:lnTo>
                  <a:pt x="363" y="693"/>
                </a:lnTo>
                <a:lnTo>
                  <a:pt x="381" y="708"/>
                </a:lnTo>
                <a:lnTo>
                  <a:pt x="401" y="720"/>
                </a:lnTo>
                <a:lnTo>
                  <a:pt x="421" y="733"/>
                </a:lnTo>
                <a:lnTo>
                  <a:pt x="421" y="733"/>
                </a:lnTo>
                <a:lnTo>
                  <a:pt x="433" y="741"/>
                </a:lnTo>
                <a:lnTo>
                  <a:pt x="444" y="750"/>
                </a:lnTo>
                <a:lnTo>
                  <a:pt x="453" y="760"/>
                </a:lnTo>
                <a:lnTo>
                  <a:pt x="461" y="771"/>
                </a:lnTo>
                <a:lnTo>
                  <a:pt x="467" y="784"/>
                </a:lnTo>
                <a:lnTo>
                  <a:pt x="471" y="798"/>
                </a:lnTo>
                <a:lnTo>
                  <a:pt x="476" y="811"/>
                </a:lnTo>
                <a:lnTo>
                  <a:pt x="477" y="826"/>
                </a:lnTo>
                <a:lnTo>
                  <a:pt x="477" y="826"/>
                </a:lnTo>
                <a:close/>
                <a:moveTo>
                  <a:pt x="668" y="1124"/>
                </a:moveTo>
                <a:lnTo>
                  <a:pt x="668" y="1124"/>
                </a:lnTo>
                <a:lnTo>
                  <a:pt x="664" y="1133"/>
                </a:lnTo>
                <a:lnTo>
                  <a:pt x="660" y="1142"/>
                </a:lnTo>
                <a:lnTo>
                  <a:pt x="654" y="1150"/>
                </a:lnTo>
                <a:lnTo>
                  <a:pt x="647" y="1157"/>
                </a:lnTo>
                <a:lnTo>
                  <a:pt x="639" y="1162"/>
                </a:lnTo>
                <a:lnTo>
                  <a:pt x="630" y="1166"/>
                </a:lnTo>
                <a:lnTo>
                  <a:pt x="620" y="1169"/>
                </a:lnTo>
                <a:lnTo>
                  <a:pt x="609" y="1170"/>
                </a:lnTo>
                <a:lnTo>
                  <a:pt x="564" y="1170"/>
                </a:lnTo>
                <a:lnTo>
                  <a:pt x="564" y="1170"/>
                </a:lnTo>
                <a:lnTo>
                  <a:pt x="554" y="1169"/>
                </a:lnTo>
                <a:lnTo>
                  <a:pt x="544" y="1166"/>
                </a:lnTo>
                <a:lnTo>
                  <a:pt x="535" y="1162"/>
                </a:lnTo>
                <a:lnTo>
                  <a:pt x="527" y="1157"/>
                </a:lnTo>
                <a:lnTo>
                  <a:pt x="520" y="1150"/>
                </a:lnTo>
                <a:lnTo>
                  <a:pt x="514" y="1142"/>
                </a:lnTo>
                <a:lnTo>
                  <a:pt x="509" y="1133"/>
                </a:lnTo>
                <a:lnTo>
                  <a:pt x="507" y="1124"/>
                </a:lnTo>
                <a:lnTo>
                  <a:pt x="483" y="1124"/>
                </a:lnTo>
                <a:lnTo>
                  <a:pt x="483" y="1124"/>
                </a:lnTo>
                <a:lnTo>
                  <a:pt x="474" y="1124"/>
                </a:lnTo>
                <a:lnTo>
                  <a:pt x="466" y="1122"/>
                </a:lnTo>
                <a:lnTo>
                  <a:pt x="457" y="1121"/>
                </a:lnTo>
                <a:lnTo>
                  <a:pt x="449" y="1117"/>
                </a:lnTo>
                <a:lnTo>
                  <a:pt x="442" y="1114"/>
                </a:lnTo>
                <a:lnTo>
                  <a:pt x="434" y="1109"/>
                </a:lnTo>
                <a:lnTo>
                  <a:pt x="427" y="1105"/>
                </a:lnTo>
                <a:lnTo>
                  <a:pt x="421" y="1099"/>
                </a:lnTo>
                <a:lnTo>
                  <a:pt x="415" y="1092"/>
                </a:lnTo>
                <a:lnTo>
                  <a:pt x="411" y="1085"/>
                </a:lnTo>
                <a:lnTo>
                  <a:pt x="406" y="1078"/>
                </a:lnTo>
                <a:lnTo>
                  <a:pt x="402" y="1072"/>
                </a:lnTo>
                <a:lnTo>
                  <a:pt x="399" y="1064"/>
                </a:lnTo>
                <a:lnTo>
                  <a:pt x="397" y="1054"/>
                </a:lnTo>
                <a:lnTo>
                  <a:pt x="396" y="1046"/>
                </a:lnTo>
                <a:lnTo>
                  <a:pt x="395" y="1037"/>
                </a:lnTo>
                <a:lnTo>
                  <a:pt x="396" y="829"/>
                </a:lnTo>
                <a:lnTo>
                  <a:pt x="396" y="829"/>
                </a:lnTo>
                <a:lnTo>
                  <a:pt x="395" y="821"/>
                </a:lnTo>
                <a:lnTo>
                  <a:pt x="393" y="815"/>
                </a:lnTo>
                <a:lnTo>
                  <a:pt x="388" y="809"/>
                </a:lnTo>
                <a:lnTo>
                  <a:pt x="381" y="805"/>
                </a:lnTo>
                <a:lnTo>
                  <a:pt x="381" y="805"/>
                </a:lnTo>
                <a:lnTo>
                  <a:pt x="356" y="790"/>
                </a:lnTo>
                <a:lnTo>
                  <a:pt x="332" y="773"/>
                </a:lnTo>
                <a:lnTo>
                  <a:pt x="310" y="756"/>
                </a:lnTo>
                <a:lnTo>
                  <a:pt x="289" y="736"/>
                </a:lnTo>
                <a:lnTo>
                  <a:pt x="269" y="716"/>
                </a:lnTo>
                <a:lnTo>
                  <a:pt x="251" y="694"/>
                </a:lnTo>
                <a:lnTo>
                  <a:pt x="234" y="671"/>
                </a:lnTo>
                <a:lnTo>
                  <a:pt x="218" y="647"/>
                </a:lnTo>
                <a:lnTo>
                  <a:pt x="204" y="622"/>
                </a:lnTo>
                <a:lnTo>
                  <a:pt x="193" y="597"/>
                </a:lnTo>
                <a:lnTo>
                  <a:pt x="183" y="570"/>
                </a:lnTo>
                <a:lnTo>
                  <a:pt x="173" y="542"/>
                </a:lnTo>
                <a:lnTo>
                  <a:pt x="168" y="515"/>
                </a:lnTo>
                <a:lnTo>
                  <a:pt x="162" y="486"/>
                </a:lnTo>
                <a:lnTo>
                  <a:pt x="160" y="458"/>
                </a:lnTo>
                <a:lnTo>
                  <a:pt x="159" y="428"/>
                </a:lnTo>
                <a:lnTo>
                  <a:pt x="159" y="428"/>
                </a:lnTo>
                <a:lnTo>
                  <a:pt x="159" y="406"/>
                </a:lnTo>
                <a:lnTo>
                  <a:pt x="161" y="385"/>
                </a:lnTo>
                <a:lnTo>
                  <a:pt x="163" y="363"/>
                </a:lnTo>
                <a:lnTo>
                  <a:pt x="168" y="343"/>
                </a:lnTo>
                <a:lnTo>
                  <a:pt x="172" y="322"/>
                </a:lnTo>
                <a:lnTo>
                  <a:pt x="178" y="301"/>
                </a:lnTo>
                <a:lnTo>
                  <a:pt x="185" y="281"/>
                </a:lnTo>
                <a:lnTo>
                  <a:pt x="192" y="262"/>
                </a:lnTo>
                <a:lnTo>
                  <a:pt x="201" y="243"/>
                </a:lnTo>
                <a:lnTo>
                  <a:pt x="210" y="224"/>
                </a:lnTo>
                <a:lnTo>
                  <a:pt x="220" y="207"/>
                </a:lnTo>
                <a:lnTo>
                  <a:pt x="232" y="190"/>
                </a:lnTo>
                <a:lnTo>
                  <a:pt x="243" y="173"/>
                </a:lnTo>
                <a:lnTo>
                  <a:pt x="257" y="157"/>
                </a:lnTo>
                <a:lnTo>
                  <a:pt x="269" y="141"/>
                </a:lnTo>
                <a:lnTo>
                  <a:pt x="284" y="126"/>
                </a:lnTo>
                <a:lnTo>
                  <a:pt x="299" y="112"/>
                </a:lnTo>
                <a:lnTo>
                  <a:pt x="314" y="98"/>
                </a:lnTo>
                <a:lnTo>
                  <a:pt x="331" y="86"/>
                </a:lnTo>
                <a:lnTo>
                  <a:pt x="347" y="73"/>
                </a:lnTo>
                <a:lnTo>
                  <a:pt x="365" y="62"/>
                </a:lnTo>
                <a:lnTo>
                  <a:pt x="382" y="52"/>
                </a:lnTo>
                <a:lnTo>
                  <a:pt x="402" y="42"/>
                </a:lnTo>
                <a:lnTo>
                  <a:pt x="420" y="34"/>
                </a:lnTo>
                <a:lnTo>
                  <a:pt x="439" y="26"/>
                </a:lnTo>
                <a:lnTo>
                  <a:pt x="460" y="20"/>
                </a:lnTo>
                <a:lnTo>
                  <a:pt x="479" y="14"/>
                </a:lnTo>
                <a:lnTo>
                  <a:pt x="501" y="9"/>
                </a:lnTo>
                <a:lnTo>
                  <a:pt x="522" y="5"/>
                </a:lnTo>
                <a:lnTo>
                  <a:pt x="543" y="3"/>
                </a:lnTo>
                <a:lnTo>
                  <a:pt x="565" y="1"/>
                </a:lnTo>
                <a:lnTo>
                  <a:pt x="587" y="0"/>
                </a:lnTo>
                <a:lnTo>
                  <a:pt x="587" y="0"/>
                </a:lnTo>
                <a:lnTo>
                  <a:pt x="609" y="1"/>
                </a:lnTo>
                <a:lnTo>
                  <a:pt x="631" y="3"/>
                </a:lnTo>
                <a:lnTo>
                  <a:pt x="652" y="5"/>
                </a:lnTo>
                <a:lnTo>
                  <a:pt x="673" y="9"/>
                </a:lnTo>
                <a:lnTo>
                  <a:pt x="694" y="14"/>
                </a:lnTo>
                <a:lnTo>
                  <a:pt x="714" y="20"/>
                </a:lnTo>
                <a:lnTo>
                  <a:pt x="734" y="26"/>
                </a:lnTo>
                <a:lnTo>
                  <a:pt x="753" y="34"/>
                </a:lnTo>
                <a:lnTo>
                  <a:pt x="773" y="42"/>
                </a:lnTo>
                <a:lnTo>
                  <a:pt x="791" y="52"/>
                </a:lnTo>
                <a:lnTo>
                  <a:pt x="809" y="62"/>
                </a:lnTo>
                <a:lnTo>
                  <a:pt x="826" y="73"/>
                </a:lnTo>
                <a:lnTo>
                  <a:pt x="843" y="86"/>
                </a:lnTo>
                <a:lnTo>
                  <a:pt x="859" y="98"/>
                </a:lnTo>
                <a:lnTo>
                  <a:pt x="875" y="112"/>
                </a:lnTo>
                <a:lnTo>
                  <a:pt x="890" y="126"/>
                </a:lnTo>
                <a:lnTo>
                  <a:pt x="904" y="141"/>
                </a:lnTo>
                <a:lnTo>
                  <a:pt x="918" y="157"/>
                </a:lnTo>
                <a:lnTo>
                  <a:pt x="930" y="173"/>
                </a:lnTo>
                <a:lnTo>
                  <a:pt x="942" y="190"/>
                </a:lnTo>
                <a:lnTo>
                  <a:pt x="953" y="207"/>
                </a:lnTo>
                <a:lnTo>
                  <a:pt x="963" y="224"/>
                </a:lnTo>
                <a:lnTo>
                  <a:pt x="974" y="243"/>
                </a:lnTo>
                <a:lnTo>
                  <a:pt x="981" y="262"/>
                </a:lnTo>
                <a:lnTo>
                  <a:pt x="989" y="281"/>
                </a:lnTo>
                <a:lnTo>
                  <a:pt x="996" y="301"/>
                </a:lnTo>
                <a:lnTo>
                  <a:pt x="1002" y="322"/>
                </a:lnTo>
                <a:lnTo>
                  <a:pt x="1007" y="343"/>
                </a:lnTo>
                <a:lnTo>
                  <a:pt x="1010" y="363"/>
                </a:lnTo>
                <a:lnTo>
                  <a:pt x="1013" y="385"/>
                </a:lnTo>
                <a:lnTo>
                  <a:pt x="1015" y="406"/>
                </a:lnTo>
                <a:lnTo>
                  <a:pt x="1016" y="428"/>
                </a:lnTo>
                <a:lnTo>
                  <a:pt x="1016" y="428"/>
                </a:lnTo>
                <a:lnTo>
                  <a:pt x="1015" y="458"/>
                </a:lnTo>
                <a:lnTo>
                  <a:pt x="1011" y="486"/>
                </a:lnTo>
                <a:lnTo>
                  <a:pt x="1007" y="515"/>
                </a:lnTo>
                <a:lnTo>
                  <a:pt x="1000" y="542"/>
                </a:lnTo>
                <a:lnTo>
                  <a:pt x="992" y="570"/>
                </a:lnTo>
                <a:lnTo>
                  <a:pt x="981" y="597"/>
                </a:lnTo>
                <a:lnTo>
                  <a:pt x="969" y="622"/>
                </a:lnTo>
                <a:lnTo>
                  <a:pt x="955" y="647"/>
                </a:lnTo>
                <a:lnTo>
                  <a:pt x="940" y="671"/>
                </a:lnTo>
                <a:lnTo>
                  <a:pt x="923" y="694"/>
                </a:lnTo>
                <a:lnTo>
                  <a:pt x="905" y="716"/>
                </a:lnTo>
                <a:lnTo>
                  <a:pt x="886" y="736"/>
                </a:lnTo>
                <a:lnTo>
                  <a:pt x="864" y="756"/>
                </a:lnTo>
                <a:lnTo>
                  <a:pt x="841" y="773"/>
                </a:lnTo>
                <a:lnTo>
                  <a:pt x="817" y="790"/>
                </a:lnTo>
                <a:lnTo>
                  <a:pt x="792" y="805"/>
                </a:lnTo>
                <a:lnTo>
                  <a:pt x="792" y="805"/>
                </a:lnTo>
                <a:lnTo>
                  <a:pt x="786" y="809"/>
                </a:lnTo>
                <a:lnTo>
                  <a:pt x="782" y="815"/>
                </a:lnTo>
                <a:lnTo>
                  <a:pt x="779" y="821"/>
                </a:lnTo>
                <a:lnTo>
                  <a:pt x="778" y="829"/>
                </a:lnTo>
                <a:lnTo>
                  <a:pt x="778" y="1037"/>
                </a:lnTo>
                <a:lnTo>
                  <a:pt x="778" y="1037"/>
                </a:lnTo>
                <a:lnTo>
                  <a:pt x="778" y="1046"/>
                </a:lnTo>
                <a:lnTo>
                  <a:pt x="777" y="1054"/>
                </a:lnTo>
                <a:lnTo>
                  <a:pt x="775" y="1064"/>
                </a:lnTo>
                <a:lnTo>
                  <a:pt x="772" y="1072"/>
                </a:lnTo>
                <a:lnTo>
                  <a:pt x="768" y="1078"/>
                </a:lnTo>
                <a:lnTo>
                  <a:pt x="764" y="1085"/>
                </a:lnTo>
                <a:lnTo>
                  <a:pt x="759" y="1092"/>
                </a:lnTo>
                <a:lnTo>
                  <a:pt x="753" y="1099"/>
                </a:lnTo>
                <a:lnTo>
                  <a:pt x="746" y="1105"/>
                </a:lnTo>
                <a:lnTo>
                  <a:pt x="740" y="1109"/>
                </a:lnTo>
                <a:lnTo>
                  <a:pt x="733" y="1114"/>
                </a:lnTo>
                <a:lnTo>
                  <a:pt x="725" y="1117"/>
                </a:lnTo>
                <a:lnTo>
                  <a:pt x="717" y="1121"/>
                </a:lnTo>
                <a:lnTo>
                  <a:pt x="709" y="1122"/>
                </a:lnTo>
                <a:lnTo>
                  <a:pt x="700" y="1124"/>
                </a:lnTo>
                <a:lnTo>
                  <a:pt x="692" y="1124"/>
                </a:lnTo>
                <a:lnTo>
                  <a:pt x="668" y="1124"/>
                </a:lnTo>
                <a:lnTo>
                  <a:pt x="668" y="1124"/>
                </a:lnTo>
                <a:close/>
                <a:moveTo>
                  <a:pt x="1004" y="697"/>
                </a:moveTo>
                <a:lnTo>
                  <a:pt x="1004" y="697"/>
                </a:lnTo>
                <a:lnTo>
                  <a:pt x="1000" y="694"/>
                </a:lnTo>
                <a:lnTo>
                  <a:pt x="996" y="689"/>
                </a:lnTo>
                <a:lnTo>
                  <a:pt x="994" y="686"/>
                </a:lnTo>
                <a:lnTo>
                  <a:pt x="992" y="680"/>
                </a:lnTo>
                <a:lnTo>
                  <a:pt x="991" y="676"/>
                </a:lnTo>
                <a:lnTo>
                  <a:pt x="992" y="670"/>
                </a:lnTo>
                <a:lnTo>
                  <a:pt x="993" y="664"/>
                </a:lnTo>
                <a:lnTo>
                  <a:pt x="995" y="660"/>
                </a:lnTo>
                <a:lnTo>
                  <a:pt x="995" y="660"/>
                </a:lnTo>
                <a:lnTo>
                  <a:pt x="999" y="655"/>
                </a:lnTo>
                <a:lnTo>
                  <a:pt x="1002" y="652"/>
                </a:lnTo>
                <a:lnTo>
                  <a:pt x="1007" y="649"/>
                </a:lnTo>
                <a:lnTo>
                  <a:pt x="1011" y="647"/>
                </a:lnTo>
                <a:lnTo>
                  <a:pt x="1017" y="646"/>
                </a:lnTo>
                <a:lnTo>
                  <a:pt x="1021" y="646"/>
                </a:lnTo>
                <a:lnTo>
                  <a:pt x="1027" y="647"/>
                </a:lnTo>
                <a:lnTo>
                  <a:pt x="1032" y="649"/>
                </a:lnTo>
                <a:lnTo>
                  <a:pt x="1085" y="680"/>
                </a:lnTo>
                <a:lnTo>
                  <a:pt x="1085" y="680"/>
                </a:lnTo>
                <a:lnTo>
                  <a:pt x="1090" y="684"/>
                </a:lnTo>
                <a:lnTo>
                  <a:pt x="1093" y="687"/>
                </a:lnTo>
                <a:lnTo>
                  <a:pt x="1096" y="692"/>
                </a:lnTo>
                <a:lnTo>
                  <a:pt x="1098" y="697"/>
                </a:lnTo>
                <a:lnTo>
                  <a:pt x="1099" y="702"/>
                </a:lnTo>
                <a:lnTo>
                  <a:pt x="1098" y="708"/>
                </a:lnTo>
                <a:lnTo>
                  <a:pt x="1097" y="712"/>
                </a:lnTo>
                <a:lnTo>
                  <a:pt x="1094" y="718"/>
                </a:lnTo>
                <a:lnTo>
                  <a:pt x="1094" y="718"/>
                </a:lnTo>
                <a:lnTo>
                  <a:pt x="1092" y="722"/>
                </a:lnTo>
                <a:lnTo>
                  <a:pt x="1088" y="726"/>
                </a:lnTo>
                <a:lnTo>
                  <a:pt x="1083" y="728"/>
                </a:lnTo>
                <a:lnTo>
                  <a:pt x="1079" y="730"/>
                </a:lnTo>
                <a:lnTo>
                  <a:pt x="1073" y="732"/>
                </a:lnTo>
                <a:lnTo>
                  <a:pt x="1068" y="732"/>
                </a:lnTo>
                <a:lnTo>
                  <a:pt x="1063" y="730"/>
                </a:lnTo>
                <a:lnTo>
                  <a:pt x="1058" y="728"/>
                </a:lnTo>
                <a:lnTo>
                  <a:pt x="1004" y="697"/>
                </a:lnTo>
                <a:lnTo>
                  <a:pt x="1004" y="697"/>
                </a:lnTo>
                <a:close/>
                <a:moveTo>
                  <a:pt x="1032" y="199"/>
                </a:moveTo>
                <a:lnTo>
                  <a:pt x="1032" y="199"/>
                </a:lnTo>
                <a:lnTo>
                  <a:pt x="1027" y="201"/>
                </a:lnTo>
                <a:lnTo>
                  <a:pt x="1021" y="202"/>
                </a:lnTo>
                <a:lnTo>
                  <a:pt x="1017" y="202"/>
                </a:lnTo>
                <a:lnTo>
                  <a:pt x="1011" y="202"/>
                </a:lnTo>
                <a:lnTo>
                  <a:pt x="1007" y="200"/>
                </a:lnTo>
                <a:lnTo>
                  <a:pt x="1002" y="198"/>
                </a:lnTo>
                <a:lnTo>
                  <a:pt x="999" y="193"/>
                </a:lnTo>
                <a:lnTo>
                  <a:pt x="995" y="188"/>
                </a:lnTo>
                <a:lnTo>
                  <a:pt x="995" y="188"/>
                </a:lnTo>
                <a:lnTo>
                  <a:pt x="993" y="184"/>
                </a:lnTo>
                <a:lnTo>
                  <a:pt x="992" y="178"/>
                </a:lnTo>
                <a:lnTo>
                  <a:pt x="991" y="174"/>
                </a:lnTo>
                <a:lnTo>
                  <a:pt x="992" y="168"/>
                </a:lnTo>
                <a:lnTo>
                  <a:pt x="994" y="163"/>
                </a:lnTo>
                <a:lnTo>
                  <a:pt x="996" y="159"/>
                </a:lnTo>
                <a:lnTo>
                  <a:pt x="1000" y="155"/>
                </a:lnTo>
                <a:lnTo>
                  <a:pt x="1004" y="152"/>
                </a:lnTo>
                <a:lnTo>
                  <a:pt x="1058" y="121"/>
                </a:lnTo>
                <a:lnTo>
                  <a:pt x="1058" y="121"/>
                </a:lnTo>
                <a:lnTo>
                  <a:pt x="1063" y="119"/>
                </a:lnTo>
                <a:lnTo>
                  <a:pt x="1068" y="118"/>
                </a:lnTo>
                <a:lnTo>
                  <a:pt x="1073" y="118"/>
                </a:lnTo>
                <a:lnTo>
                  <a:pt x="1079" y="119"/>
                </a:lnTo>
                <a:lnTo>
                  <a:pt x="1083" y="120"/>
                </a:lnTo>
                <a:lnTo>
                  <a:pt x="1088" y="123"/>
                </a:lnTo>
                <a:lnTo>
                  <a:pt x="1092" y="127"/>
                </a:lnTo>
                <a:lnTo>
                  <a:pt x="1094" y="131"/>
                </a:lnTo>
                <a:lnTo>
                  <a:pt x="1094" y="131"/>
                </a:lnTo>
                <a:lnTo>
                  <a:pt x="1097" y="136"/>
                </a:lnTo>
                <a:lnTo>
                  <a:pt x="1098" y="142"/>
                </a:lnTo>
                <a:lnTo>
                  <a:pt x="1099" y="146"/>
                </a:lnTo>
                <a:lnTo>
                  <a:pt x="1098" y="152"/>
                </a:lnTo>
                <a:lnTo>
                  <a:pt x="1096" y="157"/>
                </a:lnTo>
                <a:lnTo>
                  <a:pt x="1093" y="161"/>
                </a:lnTo>
                <a:lnTo>
                  <a:pt x="1090" y="166"/>
                </a:lnTo>
                <a:lnTo>
                  <a:pt x="1085" y="168"/>
                </a:lnTo>
                <a:lnTo>
                  <a:pt x="1032" y="199"/>
                </a:lnTo>
                <a:lnTo>
                  <a:pt x="1032" y="199"/>
                </a:lnTo>
                <a:close/>
                <a:moveTo>
                  <a:pt x="1085" y="452"/>
                </a:moveTo>
                <a:lnTo>
                  <a:pt x="1085" y="452"/>
                </a:lnTo>
                <a:lnTo>
                  <a:pt x="1080" y="451"/>
                </a:lnTo>
                <a:lnTo>
                  <a:pt x="1075" y="450"/>
                </a:lnTo>
                <a:lnTo>
                  <a:pt x="1069" y="447"/>
                </a:lnTo>
                <a:lnTo>
                  <a:pt x="1066" y="444"/>
                </a:lnTo>
                <a:lnTo>
                  <a:pt x="1063" y="439"/>
                </a:lnTo>
                <a:lnTo>
                  <a:pt x="1060" y="435"/>
                </a:lnTo>
                <a:lnTo>
                  <a:pt x="1058" y="430"/>
                </a:lnTo>
                <a:lnTo>
                  <a:pt x="1058" y="425"/>
                </a:lnTo>
                <a:lnTo>
                  <a:pt x="1058" y="425"/>
                </a:lnTo>
                <a:lnTo>
                  <a:pt x="1058" y="419"/>
                </a:lnTo>
                <a:lnTo>
                  <a:pt x="1060" y="413"/>
                </a:lnTo>
                <a:lnTo>
                  <a:pt x="1063" y="409"/>
                </a:lnTo>
                <a:lnTo>
                  <a:pt x="1066" y="405"/>
                </a:lnTo>
                <a:lnTo>
                  <a:pt x="1069" y="402"/>
                </a:lnTo>
                <a:lnTo>
                  <a:pt x="1075" y="400"/>
                </a:lnTo>
                <a:lnTo>
                  <a:pt x="1080" y="397"/>
                </a:lnTo>
                <a:lnTo>
                  <a:pt x="1085" y="397"/>
                </a:lnTo>
                <a:lnTo>
                  <a:pt x="1146" y="397"/>
                </a:lnTo>
                <a:lnTo>
                  <a:pt x="1146" y="397"/>
                </a:lnTo>
                <a:lnTo>
                  <a:pt x="1152" y="397"/>
                </a:lnTo>
                <a:lnTo>
                  <a:pt x="1157" y="400"/>
                </a:lnTo>
                <a:lnTo>
                  <a:pt x="1162" y="402"/>
                </a:lnTo>
                <a:lnTo>
                  <a:pt x="1165" y="405"/>
                </a:lnTo>
                <a:lnTo>
                  <a:pt x="1169" y="409"/>
                </a:lnTo>
                <a:lnTo>
                  <a:pt x="1171" y="413"/>
                </a:lnTo>
                <a:lnTo>
                  <a:pt x="1173" y="419"/>
                </a:lnTo>
                <a:lnTo>
                  <a:pt x="1173" y="425"/>
                </a:lnTo>
                <a:lnTo>
                  <a:pt x="1173" y="425"/>
                </a:lnTo>
                <a:lnTo>
                  <a:pt x="1173" y="430"/>
                </a:lnTo>
                <a:lnTo>
                  <a:pt x="1171" y="435"/>
                </a:lnTo>
                <a:lnTo>
                  <a:pt x="1169" y="439"/>
                </a:lnTo>
                <a:lnTo>
                  <a:pt x="1165" y="444"/>
                </a:lnTo>
                <a:lnTo>
                  <a:pt x="1162" y="447"/>
                </a:lnTo>
                <a:lnTo>
                  <a:pt x="1157" y="450"/>
                </a:lnTo>
                <a:lnTo>
                  <a:pt x="1152" y="451"/>
                </a:lnTo>
                <a:lnTo>
                  <a:pt x="1146" y="452"/>
                </a:lnTo>
                <a:lnTo>
                  <a:pt x="1085" y="452"/>
                </a:lnTo>
                <a:lnTo>
                  <a:pt x="1085" y="452"/>
                </a:lnTo>
                <a:close/>
                <a:moveTo>
                  <a:pt x="169" y="152"/>
                </a:moveTo>
                <a:lnTo>
                  <a:pt x="169" y="152"/>
                </a:lnTo>
                <a:lnTo>
                  <a:pt x="173" y="155"/>
                </a:lnTo>
                <a:lnTo>
                  <a:pt x="177" y="159"/>
                </a:lnTo>
                <a:lnTo>
                  <a:pt x="180" y="163"/>
                </a:lnTo>
                <a:lnTo>
                  <a:pt x="181" y="168"/>
                </a:lnTo>
                <a:lnTo>
                  <a:pt x="183" y="174"/>
                </a:lnTo>
                <a:lnTo>
                  <a:pt x="183" y="178"/>
                </a:lnTo>
                <a:lnTo>
                  <a:pt x="181" y="184"/>
                </a:lnTo>
                <a:lnTo>
                  <a:pt x="179" y="188"/>
                </a:lnTo>
                <a:lnTo>
                  <a:pt x="179" y="188"/>
                </a:lnTo>
                <a:lnTo>
                  <a:pt x="176" y="193"/>
                </a:lnTo>
                <a:lnTo>
                  <a:pt x="172" y="198"/>
                </a:lnTo>
                <a:lnTo>
                  <a:pt x="168" y="200"/>
                </a:lnTo>
                <a:lnTo>
                  <a:pt x="162" y="202"/>
                </a:lnTo>
                <a:lnTo>
                  <a:pt x="157" y="202"/>
                </a:lnTo>
                <a:lnTo>
                  <a:pt x="152" y="202"/>
                </a:lnTo>
                <a:lnTo>
                  <a:pt x="147" y="201"/>
                </a:lnTo>
                <a:lnTo>
                  <a:pt x="142" y="199"/>
                </a:lnTo>
                <a:lnTo>
                  <a:pt x="89" y="168"/>
                </a:lnTo>
                <a:lnTo>
                  <a:pt x="89" y="168"/>
                </a:lnTo>
                <a:lnTo>
                  <a:pt x="84" y="166"/>
                </a:lnTo>
                <a:lnTo>
                  <a:pt x="81" y="161"/>
                </a:lnTo>
                <a:lnTo>
                  <a:pt x="78" y="157"/>
                </a:lnTo>
                <a:lnTo>
                  <a:pt x="76" y="152"/>
                </a:lnTo>
                <a:lnTo>
                  <a:pt x="75" y="146"/>
                </a:lnTo>
                <a:lnTo>
                  <a:pt x="75" y="142"/>
                </a:lnTo>
                <a:lnTo>
                  <a:pt x="76" y="136"/>
                </a:lnTo>
                <a:lnTo>
                  <a:pt x="79" y="131"/>
                </a:lnTo>
                <a:lnTo>
                  <a:pt x="79" y="131"/>
                </a:lnTo>
                <a:lnTo>
                  <a:pt x="82" y="127"/>
                </a:lnTo>
                <a:lnTo>
                  <a:pt x="86" y="123"/>
                </a:lnTo>
                <a:lnTo>
                  <a:pt x="90" y="120"/>
                </a:lnTo>
                <a:lnTo>
                  <a:pt x="96" y="119"/>
                </a:lnTo>
                <a:lnTo>
                  <a:pt x="100" y="118"/>
                </a:lnTo>
                <a:lnTo>
                  <a:pt x="106" y="118"/>
                </a:lnTo>
                <a:lnTo>
                  <a:pt x="111" y="119"/>
                </a:lnTo>
                <a:lnTo>
                  <a:pt x="116" y="121"/>
                </a:lnTo>
                <a:lnTo>
                  <a:pt x="169" y="152"/>
                </a:lnTo>
                <a:lnTo>
                  <a:pt x="169" y="152"/>
                </a:lnTo>
                <a:close/>
                <a:moveTo>
                  <a:pt x="142" y="649"/>
                </a:moveTo>
                <a:lnTo>
                  <a:pt x="142" y="649"/>
                </a:lnTo>
                <a:lnTo>
                  <a:pt x="147" y="647"/>
                </a:lnTo>
                <a:lnTo>
                  <a:pt x="152" y="646"/>
                </a:lnTo>
                <a:lnTo>
                  <a:pt x="157" y="646"/>
                </a:lnTo>
                <a:lnTo>
                  <a:pt x="162" y="647"/>
                </a:lnTo>
                <a:lnTo>
                  <a:pt x="168" y="649"/>
                </a:lnTo>
                <a:lnTo>
                  <a:pt x="172" y="652"/>
                </a:lnTo>
                <a:lnTo>
                  <a:pt x="176" y="655"/>
                </a:lnTo>
                <a:lnTo>
                  <a:pt x="179" y="660"/>
                </a:lnTo>
                <a:lnTo>
                  <a:pt x="179" y="660"/>
                </a:lnTo>
                <a:lnTo>
                  <a:pt x="181" y="664"/>
                </a:lnTo>
                <a:lnTo>
                  <a:pt x="183" y="670"/>
                </a:lnTo>
                <a:lnTo>
                  <a:pt x="183" y="676"/>
                </a:lnTo>
                <a:lnTo>
                  <a:pt x="181" y="680"/>
                </a:lnTo>
                <a:lnTo>
                  <a:pt x="180" y="686"/>
                </a:lnTo>
                <a:lnTo>
                  <a:pt x="177" y="689"/>
                </a:lnTo>
                <a:lnTo>
                  <a:pt x="173" y="694"/>
                </a:lnTo>
                <a:lnTo>
                  <a:pt x="169" y="697"/>
                </a:lnTo>
                <a:lnTo>
                  <a:pt x="116" y="728"/>
                </a:lnTo>
                <a:lnTo>
                  <a:pt x="116" y="728"/>
                </a:lnTo>
                <a:lnTo>
                  <a:pt x="111" y="730"/>
                </a:lnTo>
                <a:lnTo>
                  <a:pt x="106" y="732"/>
                </a:lnTo>
                <a:lnTo>
                  <a:pt x="100" y="732"/>
                </a:lnTo>
                <a:lnTo>
                  <a:pt x="96" y="730"/>
                </a:lnTo>
                <a:lnTo>
                  <a:pt x="90" y="728"/>
                </a:lnTo>
                <a:lnTo>
                  <a:pt x="86" y="726"/>
                </a:lnTo>
                <a:lnTo>
                  <a:pt x="82" y="722"/>
                </a:lnTo>
                <a:lnTo>
                  <a:pt x="79" y="718"/>
                </a:lnTo>
                <a:lnTo>
                  <a:pt x="79" y="718"/>
                </a:lnTo>
                <a:lnTo>
                  <a:pt x="76" y="712"/>
                </a:lnTo>
                <a:lnTo>
                  <a:pt x="75" y="708"/>
                </a:lnTo>
                <a:lnTo>
                  <a:pt x="75" y="702"/>
                </a:lnTo>
                <a:lnTo>
                  <a:pt x="76" y="697"/>
                </a:lnTo>
                <a:lnTo>
                  <a:pt x="78" y="692"/>
                </a:lnTo>
                <a:lnTo>
                  <a:pt x="81" y="687"/>
                </a:lnTo>
                <a:lnTo>
                  <a:pt x="84" y="684"/>
                </a:lnTo>
                <a:lnTo>
                  <a:pt x="89" y="680"/>
                </a:lnTo>
                <a:lnTo>
                  <a:pt x="142" y="649"/>
                </a:lnTo>
                <a:lnTo>
                  <a:pt x="142" y="649"/>
                </a:lnTo>
                <a:close/>
                <a:moveTo>
                  <a:pt x="89" y="397"/>
                </a:moveTo>
                <a:lnTo>
                  <a:pt x="89" y="397"/>
                </a:lnTo>
                <a:lnTo>
                  <a:pt x="94" y="397"/>
                </a:lnTo>
                <a:lnTo>
                  <a:pt x="99" y="400"/>
                </a:lnTo>
                <a:lnTo>
                  <a:pt x="104" y="402"/>
                </a:lnTo>
                <a:lnTo>
                  <a:pt x="108" y="405"/>
                </a:lnTo>
                <a:lnTo>
                  <a:pt x="112" y="409"/>
                </a:lnTo>
                <a:lnTo>
                  <a:pt x="114" y="413"/>
                </a:lnTo>
                <a:lnTo>
                  <a:pt x="115" y="419"/>
                </a:lnTo>
                <a:lnTo>
                  <a:pt x="116" y="425"/>
                </a:lnTo>
                <a:lnTo>
                  <a:pt x="116" y="425"/>
                </a:lnTo>
                <a:lnTo>
                  <a:pt x="115" y="430"/>
                </a:lnTo>
                <a:lnTo>
                  <a:pt x="114" y="435"/>
                </a:lnTo>
                <a:lnTo>
                  <a:pt x="112" y="439"/>
                </a:lnTo>
                <a:lnTo>
                  <a:pt x="108" y="444"/>
                </a:lnTo>
                <a:lnTo>
                  <a:pt x="104" y="447"/>
                </a:lnTo>
                <a:lnTo>
                  <a:pt x="99" y="450"/>
                </a:lnTo>
                <a:lnTo>
                  <a:pt x="94" y="451"/>
                </a:lnTo>
                <a:lnTo>
                  <a:pt x="89" y="452"/>
                </a:lnTo>
                <a:lnTo>
                  <a:pt x="27" y="452"/>
                </a:lnTo>
                <a:lnTo>
                  <a:pt x="27" y="452"/>
                </a:lnTo>
                <a:lnTo>
                  <a:pt x="22" y="451"/>
                </a:lnTo>
                <a:lnTo>
                  <a:pt x="17" y="450"/>
                </a:lnTo>
                <a:lnTo>
                  <a:pt x="13" y="447"/>
                </a:lnTo>
                <a:lnTo>
                  <a:pt x="8" y="444"/>
                </a:lnTo>
                <a:lnTo>
                  <a:pt x="5" y="439"/>
                </a:lnTo>
                <a:lnTo>
                  <a:pt x="2" y="435"/>
                </a:lnTo>
                <a:lnTo>
                  <a:pt x="1" y="430"/>
                </a:lnTo>
                <a:lnTo>
                  <a:pt x="0" y="425"/>
                </a:lnTo>
                <a:lnTo>
                  <a:pt x="0" y="425"/>
                </a:lnTo>
                <a:lnTo>
                  <a:pt x="1" y="419"/>
                </a:lnTo>
                <a:lnTo>
                  <a:pt x="2" y="413"/>
                </a:lnTo>
                <a:lnTo>
                  <a:pt x="5" y="409"/>
                </a:lnTo>
                <a:lnTo>
                  <a:pt x="8" y="405"/>
                </a:lnTo>
                <a:lnTo>
                  <a:pt x="13" y="402"/>
                </a:lnTo>
                <a:lnTo>
                  <a:pt x="17" y="400"/>
                </a:lnTo>
                <a:lnTo>
                  <a:pt x="22" y="397"/>
                </a:lnTo>
                <a:lnTo>
                  <a:pt x="27" y="397"/>
                </a:lnTo>
                <a:lnTo>
                  <a:pt x="89" y="397"/>
                </a:lnTo>
                <a:lnTo>
                  <a:pt x="89" y="397"/>
                </a:lnTo>
                <a:close/>
                <a:moveTo>
                  <a:pt x="381" y="303"/>
                </a:moveTo>
                <a:lnTo>
                  <a:pt x="381" y="303"/>
                </a:lnTo>
                <a:lnTo>
                  <a:pt x="380" y="297"/>
                </a:lnTo>
                <a:lnTo>
                  <a:pt x="380" y="292"/>
                </a:lnTo>
                <a:lnTo>
                  <a:pt x="381" y="287"/>
                </a:lnTo>
                <a:lnTo>
                  <a:pt x="383" y="282"/>
                </a:lnTo>
                <a:lnTo>
                  <a:pt x="386" y="277"/>
                </a:lnTo>
                <a:lnTo>
                  <a:pt x="390" y="274"/>
                </a:lnTo>
                <a:lnTo>
                  <a:pt x="395" y="271"/>
                </a:lnTo>
                <a:lnTo>
                  <a:pt x="399" y="268"/>
                </a:lnTo>
                <a:lnTo>
                  <a:pt x="399" y="268"/>
                </a:lnTo>
                <a:lnTo>
                  <a:pt x="405" y="268"/>
                </a:lnTo>
                <a:lnTo>
                  <a:pt x="410" y="268"/>
                </a:lnTo>
                <a:lnTo>
                  <a:pt x="415" y="270"/>
                </a:lnTo>
                <a:lnTo>
                  <a:pt x="420" y="271"/>
                </a:lnTo>
                <a:lnTo>
                  <a:pt x="425" y="274"/>
                </a:lnTo>
                <a:lnTo>
                  <a:pt x="428" y="277"/>
                </a:lnTo>
                <a:lnTo>
                  <a:pt x="431" y="282"/>
                </a:lnTo>
                <a:lnTo>
                  <a:pt x="434" y="288"/>
                </a:lnTo>
                <a:lnTo>
                  <a:pt x="449" y="341"/>
                </a:lnTo>
                <a:lnTo>
                  <a:pt x="449" y="341"/>
                </a:lnTo>
                <a:lnTo>
                  <a:pt x="477" y="331"/>
                </a:lnTo>
                <a:lnTo>
                  <a:pt x="507" y="323"/>
                </a:lnTo>
                <a:lnTo>
                  <a:pt x="507" y="323"/>
                </a:lnTo>
                <a:lnTo>
                  <a:pt x="508" y="323"/>
                </a:lnTo>
                <a:lnTo>
                  <a:pt x="508" y="323"/>
                </a:lnTo>
                <a:lnTo>
                  <a:pt x="533" y="319"/>
                </a:lnTo>
                <a:lnTo>
                  <a:pt x="559" y="316"/>
                </a:lnTo>
                <a:lnTo>
                  <a:pt x="559" y="275"/>
                </a:lnTo>
                <a:lnTo>
                  <a:pt x="559" y="275"/>
                </a:lnTo>
                <a:lnTo>
                  <a:pt x="560" y="270"/>
                </a:lnTo>
                <a:lnTo>
                  <a:pt x="562" y="264"/>
                </a:lnTo>
                <a:lnTo>
                  <a:pt x="564" y="259"/>
                </a:lnTo>
                <a:lnTo>
                  <a:pt x="567" y="256"/>
                </a:lnTo>
                <a:lnTo>
                  <a:pt x="572" y="252"/>
                </a:lnTo>
                <a:lnTo>
                  <a:pt x="576" y="250"/>
                </a:lnTo>
                <a:lnTo>
                  <a:pt x="581" y="248"/>
                </a:lnTo>
                <a:lnTo>
                  <a:pt x="587" y="248"/>
                </a:lnTo>
                <a:lnTo>
                  <a:pt x="587" y="248"/>
                </a:lnTo>
                <a:lnTo>
                  <a:pt x="592" y="248"/>
                </a:lnTo>
                <a:lnTo>
                  <a:pt x="598" y="250"/>
                </a:lnTo>
                <a:lnTo>
                  <a:pt x="603" y="252"/>
                </a:lnTo>
                <a:lnTo>
                  <a:pt x="606" y="256"/>
                </a:lnTo>
                <a:lnTo>
                  <a:pt x="609" y="259"/>
                </a:lnTo>
                <a:lnTo>
                  <a:pt x="612" y="264"/>
                </a:lnTo>
                <a:lnTo>
                  <a:pt x="614" y="270"/>
                </a:lnTo>
                <a:lnTo>
                  <a:pt x="614" y="275"/>
                </a:lnTo>
                <a:lnTo>
                  <a:pt x="614" y="316"/>
                </a:lnTo>
                <a:lnTo>
                  <a:pt x="614" y="316"/>
                </a:lnTo>
                <a:lnTo>
                  <a:pt x="640" y="319"/>
                </a:lnTo>
                <a:lnTo>
                  <a:pt x="667" y="323"/>
                </a:lnTo>
                <a:lnTo>
                  <a:pt x="667" y="324"/>
                </a:lnTo>
                <a:lnTo>
                  <a:pt x="667" y="323"/>
                </a:lnTo>
                <a:lnTo>
                  <a:pt x="667" y="323"/>
                </a:lnTo>
                <a:lnTo>
                  <a:pt x="696" y="331"/>
                </a:lnTo>
                <a:lnTo>
                  <a:pt x="725" y="341"/>
                </a:lnTo>
                <a:lnTo>
                  <a:pt x="741" y="288"/>
                </a:lnTo>
                <a:lnTo>
                  <a:pt x="741" y="288"/>
                </a:lnTo>
                <a:lnTo>
                  <a:pt x="743" y="282"/>
                </a:lnTo>
                <a:lnTo>
                  <a:pt x="745" y="277"/>
                </a:lnTo>
                <a:lnTo>
                  <a:pt x="749" y="274"/>
                </a:lnTo>
                <a:lnTo>
                  <a:pt x="753" y="271"/>
                </a:lnTo>
                <a:lnTo>
                  <a:pt x="758" y="270"/>
                </a:lnTo>
                <a:lnTo>
                  <a:pt x="764" y="268"/>
                </a:lnTo>
                <a:lnTo>
                  <a:pt x="769" y="268"/>
                </a:lnTo>
                <a:lnTo>
                  <a:pt x="774" y="268"/>
                </a:lnTo>
                <a:lnTo>
                  <a:pt x="774" y="268"/>
                </a:lnTo>
                <a:lnTo>
                  <a:pt x="779" y="271"/>
                </a:lnTo>
                <a:lnTo>
                  <a:pt x="784" y="274"/>
                </a:lnTo>
                <a:lnTo>
                  <a:pt x="787" y="277"/>
                </a:lnTo>
                <a:lnTo>
                  <a:pt x="791" y="282"/>
                </a:lnTo>
                <a:lnTo>
                  <a:pt x="793" y="287"/>
                </a:lnTo>
                <a:lnTo>
                  <a:pt x="793" y="292"/>
                </a:lnTo>
                <a:lnTo>
                  <a:pt x="794" y="297"/>
                </a:lnTo>
                <a:lnTo>
                  <a:pt x="793" y="303"/>
                </a:lnTo>
                <a:lnTo>
                  <a:pt x="693" y="646"/>
                </a:lnTo>
                <a:lnTo>
                  <a:pt x="693" y="646"/>
                </a:lnTo>
                <a:lnTo>
                  <a:pt x="690" y="652"/>
                </a:lnTo>
                <a:lnTo>
                  <a:pt x="687" y="656"/>
                </a:lnTo>
                <a:lnTo>
                  <a:pt x="684" y="660"/>
                </a:lnTo>
                <a:lnTo>
                  <a:pt x="679" y="663"/>
                </a:lnTo>
                <a:lnTo>
                  <a:pt x="674" y="664"/>
                </a:lnTo>
                <a:lnTo>
                  <a:pt x="670" y="665"/>
                </a:lnTo>
                <a:lnTo>
                  <a:pt x="664" y="667"/>
                </a:lnTo>
                <a:lnTo>
                  <a:pt x="659" y="665"/>
                </a:lnTo>
                <a:lnTo>
                  <a:pt x="659" y="665"/>
                </a:lnTo>
                <a:lnTo>
                  <a:pt x="654" y="663"/>
                </a:lnTo>
                <a:lnTo>
                  <a:pt x="649" y="660"/>
                </a:lnTo>
                <a:lnTo>
                  <a:pt x="645" y="656"/>
                </a:lnTo>
                <a:lnTo>
                  <a:pt x="643" y="652"/>
                </a:lnTo>
                <a:lnTo>
                  <a:pt x="640" y="647"/>
                </a:lnTo>
                <a:lnTo>
                  <a:pt x="639" y="643"/>
                </a:lnTo>
                <a:lnTo>
                  <a:pt x="639" y="637"/>
                </a:lnTo>
                <a:lnTo>
                  <a:pt x="640" y="631"/>
                </a:lnTo>
                <a:lnTo>
                  <a:pt x="710" y="394"/>
                </a:lnTo>
                <a:lnTo>
                  <a:pt x="710" y="394"/>
                </a:lnTo>
                <a:lnTo>
                  <a:pt x="684" y="385"/>
                </a:lnTo>
                <a:lnTo>
                  <a:pt x="655" y="377"/>
                </a:lnTo>
                <a:lnTo>
                  <a:pt x="655" y="377"/>
                </a:lnTo>
                <a:lnTo>
                  <a:pt x="655" y="377"/>
                </a:lnTo>
                <a:lnTo>
                  <a:pt x="636" y="373"/>
                </a:lnTo>
                <a:lnTo>
                  <a:pt x="614" y="371"/>
                </a:lnTo>
                <a:lnTo>
                  <a:pt x="614" y="438"/>
                </a:lnTo>
                <a:lnTo>
                  <a:pt x="614" y="438"/>
                </a:lnTo>
                <a:lnTo>
                  <a:pt x="614" y="443"/>
                </a:lnTo>
                <a:lnTo>
                  <a:pt x="612" y="449"/>
                </a:lnTo>
                <a:lnTo>
                  <a:pt x="609" y="453"/>
                </a:lnTo>
                <a:lnTo>
                  <a:pt x="606" y="457"/>
                </a:lnTo>
                <a:lnTo>
                  <a:pt x="603" y="460"/>
                </a:lnTo>
                <a:lnTo>
                  <a:pt x="598" y="463"/>
                </a:lnTo>
                <a:lnTo>
                  <a:pt x="592" y="465"/>
                </a:lnTo>
                <a:lnTo>
                  <a:pt x="587" y="466"/>
                </a:lnTo>
                <a:lnTo>
                  <a:pt x="587" y="466"/>
                </a:lnTo>
                <a:lnTo>
                  <a:pt x="581" y="465"/>
                </a:lnTo>
                <a:lnTo>
                  <a:pt x="576" y="463"/>
                </a:lnTo>
                <a:lnTo>
                  <a:pt x="572" y="460"/>
                </a:lnTo>
                <a:lnTo>
                  <a:pt x="567" y="457"/>
                </a:lnTo>
                <a:lnTo>
                  <a:pt x="564" y="453"/>
                </a:lnTo>
                <a:lnTo>
                  <a:pt x="562" y="449"/>
                </a:lnTo>
                <a:lnTo>
                  <a:pt x="560" y="443"/>
                </a:lnTo>
                <a:lnTo>
                  <a:pt x="559" y="438"/>
                </a:lnTo>
                <a:lnTo>
                  <a:pt x="559" y="371"/>
                </a:lnTo>
                <a:lnTo>
                  <a:pt x="559" y="371"/>
                </a:lnTo>
                <a:lnTo>
                  <a:pt x="539" y="373"/>
                </a:lnTo>
                <a:lnTo>
                  <a:pt x="519" y="377"/>
                </a:lnTo>
                <a:lnTo>
                  <a:pt x="519" y="377"/>
                </a:lnTo>
                <a:lnTo>
                  <a:pt x="518" y="377"/>
                </a:lnTo>
                <a:lnTo>
                  <a:pt x="518" y="377"/>
                </a:lnTo>
                <a:lnTo>
                  <a:pt x="491" y="385"/>
                </a:lnTo>
                <a:lnTo>
                  <a:pt x="464" y="394"/>
                </a:lnTo>
                <a:lnTo>
                  <a:pt x="534" y="631"/>
                </a:lnTo>
                <a:lnTo>
                  <a:pt x="534" y="631"/>
                </a:lnTo>
                <a:lnTo>
                  <a:pt x="534" y="637"/>
                </a:lnTo>
                <a:lnTo>
                  <a:pt x="534" y="643"/>
                </a:lnTo>
                <a:lnTo>
                  <a:pt x="533" y="647"/>
                </a:lnTo>
                <a:lnTo>
                  <a:pt x="532" y="652"/>
                </a:lnTo>
                <a:lnTo>
                  <a:pt x="528" y="656"/>
                </a:lnTo>
                <a:lnTo>
                  <a:pt x="525" y="660"/>
                </a:lnTo>
                <a:lnTo>
                  <a:pt x="520" y="663"/>
                </a:lnTo>
                <a:lnTo>
                  <a:pt x="515" y="665"/>
                </a:lnTo>
                <a:lnTo>
                  <a:pt x="515" y="665"/>
                </a:lnTo>
                <a:lnTo>
                  <a:pt x="510" y="667"/>
                </a:lnTo>
                <a:lnTo>
                  <a:pt x="504" y="665"/>
                </a:lnTo>
                <a:lnTo>
                  <a:pt x="499" y="664"/>
                </a:lnTo>
                <a:lnTo>
                  <a:pt x="494" y="663"/>
                </a:lnTo>
                <a:lnTo>
                  <a:pt x="490" y="660"/>
                </a:lnTo>
                <a:lnTo>
                  <a:pt x="486" y="656"/>
                </a:lnTo>
                <a:lnTo>
                  <a:pt x="483" y="652"/>
                </a:lnTo>
                <a:lnTo>
                  <a:pt x="482" y="646"/>
                </a:lnTo>
                <a:lnTo>
                  <a:pt x="381" y="303"/>
                </a:lnTo>
                <a:lnTo>
                  <a:pt x="381" y="303"/>
                </a:lnTo>
                <a:close/>
              </a:path>
            </a:pathLst>
          </a:custGeom>
          <a:solidFill>
            <a:srgbClr val="FA41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依据的标准</a:t>
            </a:r>
            <a:endParaRPr lang="zh-CN" altLang="en-US" dirty="0"/>
          </a:p>
        </p:txBody>
      </p:sp>
      <p:grpSp>
        <p:nvGrpSpPr>
          <p:cNvPr id="5132" name="组合 5131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133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4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5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17500" y="1778272"/>
            <a:ext cx="11613243" cy="4155692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7062" tIns="43531" rIns="87062" bIns="4353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457200" indent="-457200" eaLnBrk="0" hangingPunc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"/>
            </a:pPr>
            <a:r>
              <a:rPr lang="zh-CN" altLang="en-US" sz="32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《GB/T 7714－2015  信息与文献 参考文献著录规则》</a:t>
            </a:r>
            <a:endParaRPr lang="en-US" altLang="zh-CN" sz="32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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著录：在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编制文献目录或引用参考文献时，对文献的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外部特征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和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内容特征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进行分析，选择其中部分项目对文献加以描述，并记录描述结果的过程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2520" y="184785"/>
            <a:ext cx="590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文献类型及其标识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28" y="923110"/>
            <a:ext cx="10578887" cy="56954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98220" y="184785"/>
            <a:ext cx="5212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电子资源载体和标识代码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42620" y="1050925"/>
            <a:ext cx="10907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5000"/>
              </a:lnSpc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依据《GB/T 7714－2015  信息与文献 参考文献著录规则》</a:t>
            </a:r>
            <a:endParaRPr lang="zh-CN" altLang="en-US" sz="32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862455" y="1979930"/>
            <a:ext cx="37242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/>
              <a:t>磁带(magnetic tape)：</a:t>
            </a:r>
            <a:endParaRPr lang="zh-CN" altLang="en-US" sz="2800" dirty="0"/>
          </a:p>
          <a:p>
            <a:pPr algn="r">
              <a:lnSpc>
                <a:spcPct val="150000"/>
              </a:lnSpc>
            </a:pPr>
            <a:r>
              <a:rPr lang="zh-CN" altLang="en-US" sz="2800" dirty="0"/>
              <a:t>磁盘(disk)：</a:t>
            </a:r>
            <a:endParaRPr lang="zh-CN" altLang="en-US" sz="2800" dirty="0"/>
          </a:p>
          <a:p>
            <a:pPr algn="r">
              <a:lnSpc>
                <a:spcPct val="150000"/>
              </a:lnSpc>
            </a:pPr>
            <a:r>
              <a:rPr lang="zh-CN" altLang="en-US" sz="2800" dirty="0"/>
              <a:t>光盘(CD-ROM)：</a:t>
            </a:r>
            <a:endParaRPr lang="zh-CN" altLang="en-US" sz="2800" dirty="0"/>
          </a:p>
          <a:p>
            <a:pPr algn="r">
              <a:lnSpc>
                <a:spcPct val="150000"/>
              </a:lnSpc>
            </a:pPr>
            <a:r>
              <a:rPr lang="zh-CN" altLang="en-US" sz="2800" dirty="0"/>
              <a:t>联机网络(online)： 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5516880" y="1979930"/>
            <a:ext cx="22142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MT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DK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CD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OL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642620" y="5041265"/>
            <a:ext cx="10306050" cy="1470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6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/>
              <a:t>非电子资源只需要标示文献类型，如[M]；</a:t>
            </a:r>
            <a:endParaRPr lang="zh-CN" altLang="en-US" sz="2800" dirty="0"/>
          </a:p>
          <a:p>
            <a:pPr marL="457200" indent="-457200">
              <a:lnSpc>
                <a:spcPct val="16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/>
              <a:t>电子资源还需标示资源类型，如[EB/OL]。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3425" y="1137285"/>
            <a:ext cx="10493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文后参考文献列表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国标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2015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著录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参考文献类型及其标识代码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四种电子资源载体及其标识代码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207" y="849720"/>
            <a:ext cx="9593046" cy="6008280"/>
          </a:xfrm>
        </p:spPr>
        <p:txBody>
          <a:bodyPr/>
          <a:lstStyle/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信息素养修炼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参考文献著录规则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参考文献的著录格式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20470" y="185420"/>
            <a:ext cx="3899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DOI与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ORCID</a:t>
            </a:r>
            <a:endParaRPr lang="en-US" altLang="zh-CN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49300" y="1683385"/>
            <a:ext cx="10423797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"/>
            </a:pPr>
            <a:r>
              <a:rPr lang="zh-CN" altLang="en-US" sz="3200" dirty="0" smtClean="0">
                <a:sym typeface="+mn-ea"/>
              </a:rPr>
              <a:t>DOI</a:t>
            </a:r>
            <a:r>
              <a:rPr lang="zh-CN" altLang="en-US" sz="3200" dirty="0">
                <a:sym typeface="+mn-ea"/>
              </a:rPr>
              <a:t>（digital object identifier</a:t>
            </a:r>
            <a:r>
              <a:rPr lang="zh-CN" altLang="en-US" sz="3200" dirty="0" smtClean="0">
                <a:sym typeface="+mn-ea"/>
              </a:rPr>
              <a:t>），数字</a:t>
            </a:r>
            <a:r>
              <a:rPr lang="zh-CN" altLang="en-US" sz="3200" dirty="0">
                <a:sym typeface="+mn-ea"/>
              </a:rPr>
              <a:t>对象唯一</a:t>
            </a:r>
            <a:r>
              <a:rPr lang="zh-CN" altLang="en-US" sz="3200" dirty="0" smtClean="0">
                <a:sym typeface="+mn-ea"/>
              </a:rPr>
              <a:t>标识符，是</a:t>
            </a:r>
            <a:r>
              <a:rPr lang="zh-CN" altLang="en-US" sz="3200" dirty="0">
                <a:sym typeface="+mn-ea"/>
              </a:rPr>
              <a:t>数字资源的全球唯一永久性</a:t>
            </a:r>
            <a:r>
              <a:rPr lang="zh-CN" altLang="en-US" sz="3200" dirty="0" smtClean="0">
                <a:sym typeface="+mn-ea"/>
              </a:rPr>
              <a:t>标识符；</a:t>
            </a:r>
            <a:endParaRPr lang="zh-CN" altLang="en-US" sz="3200" dirty="0">
              <a:sym typeface="+mn-ea"/>
            </a:endParaRPr>
          </a:p>
          <a:p>
            <a:pPr marL="457200" indent="-457200" algn="just">
              <a:lnSpc>
                <a:spcPct val="150000"/>
              </a:lnSpc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"/>
            </a:pPr>
            <a:r>
              <a:rPr lang="zh-CN" altLang="en-US" sz="3200" dirty="0" smtClean="0">
                <a:latin typeface="Times New Roman" panose="02020603050405020304" pitchFamily="2" charset="0"/>
                <a:ea typeface="+mn-ea"/>
                <a:cs typeface="Times New Roman" panose="02020603050405020304" pitchFamily="2" charset="0"/>
              </a:rPr>
              <a:t>ORCID</a:t>
            </a:r>
            <a:r>
              <a:rPr lang="zh-CN" altLang="en-US" sz="3200" dirty="0">
                <a:latin typeface="+mn-ea"/>
                <a:ea typeface="+mn-ea"/>
                <a:cs typeface="+mn-ea"/>
              </a:rPr>
              <a:t>（</a:t>
            </a:r>
            <a:r>
              <a:rPr lang="zh-CN" altLang="en-US" sz="3200" dirty="0">
                <a:latin typeface="Times New Roman" panose="02020603050405020304" pitchFamily="2" charset="0"/>
                <a:ea typeface="+mn-ea"/>
                <a:cs typeface="Times New Roman" panose="02020603050405020304" pitchFamily="2" charset="0"/>
              </a:rPr>
              <a:t>Open Researcher and Contributor </a:t>
            </a:r>
            <a:r>
              <a:rPr lang="zh-CN" altLang="en-US" sz="3200" dirty="0" smtClean="0">
                <a:latin typeface="Times New Roman" panose="02020603050405020304" pitchFamily="2" charset="0"/>
                <a:ea typeface="+mn-ea"/>
                <a:cs typeface="Times New Roman" panose="02020603050405020304" pitchFamily="2" charset="0"/>
              </a:rPr>
              <a:t>Identifier</a:t>
            </a:r>
            <a:r>
              <a:rPr lang="zh-CN" altLang="en-US" sz="3200" dirty="0" smtClean="0">
                <a:latin typeface="+mn-ea"/>
                <a:ea typeface="+mn-ea"/>
                <a:cs typeface="+mn-ea"/>
              </a:rPr>
              <a:t>），开放</a:t>
            </a:r>
            <a:r>
              <a:rPr lang="zh-CN" altLang="en-US" sz="3200" dirty="0">
                <a:latin typeface="+mn-ea"/>
                <a:ea typeface="+mn-ea"/>
                <a:cs typeface="+mn-ea"/>
              </a:rPr>
              <a:t>研究者与贡献者身份</a:t>
            </a:r>
            <a:r>
              <a:rPr lang="zh-CN" altLang="en-US" sz="3200" dirty="0" smtClean="0">
                <a:latin typeface="+mn-ea"/>
                <a:ea typeface="+mn-ea"/>
                <a:cs typeface="+mn-ea"/>
              </a:rPr>
              <a:t>识别码。</a:t>
            </a:r>
            <a:endParaRPr lang="zh-CN" altLang="en-US" sz="3200" dirty="0">
              <a:latin typeface="+mn-ea"/>
              <a:ea typeface="+mn-ea"/>
              <a:cs typeface="+mn-ea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4" y="331470"/>
            <a:ext cx="35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信息源及其分类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2500" y="1358900"/>
            <a:ext cx="68179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什么是信息源？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信息的来源，记录或存储信息的载体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文献：记录知识和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信息</a:t>
            </a:r>
            <a:r>
              <a:rPr lang="zh-CN" altLang="en-US" sz="280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的载体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505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信息源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  <a:cs typeface="+mn-ea"/>
              </a:rPr>
              <a:t>分类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：非文献信息源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buClr>
                <a:srgbClr val="FF5050"/>
              </a:buCl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                             文献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  <a:cs typeface="+mn-ea"/>
              </a:rPr>
              <a:t>信息源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   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" y="1517650"/>
            <a:ext cx="4699635" cy="43395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1360" y="154940"/>
            <a:ext cx="80657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（1）专著（monograph）的著录格式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6543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5085" y="922655"/>
            <a:ext cx="12101195" cy="568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9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主要责任者.题名:其他题名信息[文献类型标识/文献载体标识].其他责任者.版本项.出版地:出版者,出版年:引文页码[引用日期].获取和访问路径.数字对象唯一标识符.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9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2800" dirty="0" smtClean="0">
                <a:latin typeface="+mn-ea"/>
                <a:ea typeface="+mn-ea"/>
                <a:cs typeface="+mn-ea"/>
                <a:sym typeface="+mn-ea"/>
              </a:rPr>
              <a:t>适用文献类型：</a:t>
            </a:r>
            <a:r>
              <a:rPr lang="zh-CN" altLang="en-US" sz="2800" dirty="0" smtClean="0">
                <a:latin typeface="+mn-ea"/>
                <a:ea typeface="+mn-ea"/>
                <a:cs typeface="+mn-ea"/>
                <a:sym typeface="+mn-ea"/>
              </a:rPr>
              <a:t>普通</a:t>
            </a:r>
            <a:r>
              <a:rPr lang="zh-CN" altLang="en-US" sz="2800" dirty="0">
                <a:latin typeface="+mn-ea"/>
                <a:ea typeface="+mn-ea"/>
                <a:cs typeface="+mn-ea"/>
                <a:sym typeface="+mn-ea"/>
              </a:rPr>
              <a:t>图书、古籍、学位论文、会议论文集、汇编、标准、报告、多卷书、丛书等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[1] 吴慰慈.图书馆学基础[M].2版.北京:高等教育出版社,2017.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[2] 全国信息与文献标准化技术委员会.信息与文献 参考文献著录规则：GB/T 7714－2015 [S]. 北京: 中国标准出版社, 2015.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[3] 张本威 .核环境中部分子的多重散射与碎裂函数的修正[D] .武汉：华中师范大学，2003.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[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4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] DARNTON R. The case for books: past, present and future[M].New York: Public Affairs,2009.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1360" y="154940"/>
            <a:ext cx="73088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）专著中的析出文献的著录格式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6543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53273" y="1159015"/>
            <a:ext cx="11702597" cy="539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析出文献主要责任者.析出文献题名[文献类型标识/文献载体标识].析出文献其他责任者//专著主要责任者.专著题名:其他题名信息.版本项.出版地:出版者,出版年:析出文献的页码[引用日期].获取和访问路径.数字对象唯一标识符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[1] </a:t>
            </a:r>
            <a:r>
              <a:rPr lang="zh-CN" altLang="en-US" sz="2800" dirty="0" smtClean="0">
                <a:latin typeface="+mn-ea"/>
                <a:ea typeface="+mn-ea"/>
                <a:cs typeface="+mn-ea"/>
              </a:rPr>
              <a:t>The 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future of libraries[M]// DARNTON R. The case for books: past, present and future. New York: Public Affairs,2009:43-58.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 smtClean="0">
                <a:latin typeface="+mn-ea"/>
                <a:ea typeface="+mn-ea"/>
                <a:cs typeface="+mn-ea"/>
              </a:rPr>
              <a:t>[</a:t>
            </a:r>
            <a:r>
              <a:rPr lang="en-US" altLang="zh-CN" sz="2800" dirty="0" smtClean="0">
                <a:latin typeface="+mn-ea"/>
                <a:ea typeface="+mn-ea"/>
                <a:cs typeface="+mn-ea"/>
              </a:rPr>
              <a:t>2</a:t>
            </a:r>
            <a:r>
              <a:rPr lang="zh-CN" altLang="en-US" sz="2800" dirty="0" smtClean="0">
                <a:latin typeface="+mn-ea"/>
                <a:ea typeface="+mn-ea"/>
                <a:cs typeface="+mn-ea"/>
              </a:rPr>
              <a:t>] 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WU Jianhua,XU Yueying.A model for the combination of game activities and learning activities in educational game[C/DK]//OGATA H，CHEN W Q,KONG S.C, et al. Proceedings of the 23rd International Conference on Computers in Education: ICCE2015. Ishikawa, Japan: Japan Advanced Institute of Science and Technology，2015:533-535.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1360" y="154940"/>
            <a:ext cx="59372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）连续出版物的著录格式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6543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615" y="972820"/>
            <a:ext cx="12002770" cy="525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3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2800">
                <a:latin typeface="+mn-ea"/>
                <a:ea typeface="+mn-ea"/>
                <a:cs typeface="+mn-ea"/>
              </a:rPr>
              <a:t>主要责任者.题名:其他题名信息[文献类型标识/文献载体标识].年,卷(期)-年, 卷(期).出版地:出版者,出版年[引用日期].获取和访问路径.数字对象唯一标识符.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13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>
                <a:latin typeface="+mn-ea"/>
                <a:ea typeface="+mn-ea"/>
                <a:cs typeface="+mn-ea"/>
              </a:rPr>
              <a:t>[1] 中国社会科学院.中国社会科学[J].1980(1)-.北京:中国社会科学杂志社,1980-.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13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>
                <a:latin typeface="+mn-ea"/>
                <a:ea typeface="+mn-ea"/>
                <a:cs typeface="+mn-ea"/>
              </a:rPr>
              <a:t>[2] American Association for the Advancement of Science. Science [J]. 1883,1(1)-.Washington,D.C.: American Association for the Advancement of Science,1883-.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1360" y="154940"/>
            <a:ext cx="86804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）连续出版物中的析出文献的著录格式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6543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-14605" y="922655"/>
            <a:ext cx="12160885" cy="576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析出文献主要责任者.析出文献题名[文献类型标识/文献载体标识].连续出版物题名:其他题名信息.年,卷(期):页码[引用日期].获取和访问路径.数字对象唯一标识符.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marL="457200" algn="just">
              <a:spcBef>
                <a:spcPts val="0"/>
              </a:spcBef>
              <a:spcAft>
                <a:spcPts val="9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 smtClean="0">
                <a:latin typeface="+mn-ea"/>
                <a:ea typeface="+mn-ea"/>
                <a:cs typeface="+mn-ea"/>
              </a:rPr>
              <a:t>[</a:t>
            </a:r>
            <a:r>
              <a:rPr lang="en-US" altLang="zh-CN" sz="2800" dirty="0" smtClean="0">
                <a:latin typeface="+mn-ea"/>
                <a:ea typeface="+mn-ea"/>
                <a:cs typeface="+mn-ea"/>
              </a:rPr>
              <a:t>1</a:t>
            </a:r>
            <a:r>
              <a:rPr lang="zh-CN" altLang="en-US" sz="2800" dirty="0" smtClean="0">
                <a:latin typeface="+mn-ea"/>
                <a:ea typeface="+mn-ea"/>
                <a:cs typeface="+mn-ea"/>
              </a:rPr>
              <a:t>] 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GARFIELD E. Citation indexes for science: A New dimension in documentation through association of ideas [J].Science,1955，122:108-111.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 smtClean="0">
                <a:latin typeface="+mn-ea"/>
                <a:ea typeface="+mn-ea"/>
                <a:cs typeface="+mn-ea"/>
              </a:rPr>
              <a:t>[</a:t>
            </a:r>
            <a:r>
              <a:rPr lang="en-US" altLang="zh-CN" sz="2800" dirty="0" smtClean="0">
                <a:latin typeface="+mn-ea"/>
                <a:ea typeface="+mn-ea"/>
                <a:cs typeface="+mn-ea"/>
              </a:rPr>
              <a:t>2</a:t>
            </a:r>
            <a:r>
              <a:rPr lang="zh-CN" altLang="en-US" sz="2800" dirty="0" smtClean="0">
                <a:latin typeface="+mn-ea"/>
                <a:ea typeface="+mn-ea"/>
                <a:cs typeface="+mn-ea"/>
              </a:rPr>
              <a:t>] 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马丽霞.人工智能发展需“立规矩”[N].人民日报,2019-08-26(019).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marL="457200" algn="just">
              <a:spcBef>
                <a:spcPts val="0"/>
              </a:spcBef>
              <a:spcAft>
                <a:spcPts val="9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 dirty="0" smtClean="0">
                <a:latin typeface="+mn-ea"/>
                <a:ea typeface="+mn-ea"/>
                <a:cs typeface="+mn-ea"/>
              </a:rPr>
              <a:t>[</a:t>
            </a:r>
            <a:r>
              <a:rPr lang="en-US" altLang="zh-CN" sz="2800" dirty="0" smtClean="0">
                <a:latin typeface="+mn-ea"/>
                <a:ea typeface="+mn-ea"/>
                <a:cs typeface="+mn-ea"/>
              </a:rPr>
              <a:t>3</a:t>
            </a:r>
            <a:r>
              <a:rPr lang="zh-CN" altLang="en-US" sz="2800" dirty="0" smtClean="0">
                <a:latin typeface="+mn-ea"/>
                <a:ea typeface="+mn-ea"/>
                <a:cs typeface="+mn-ea"/>
              </a:rPr>
              <a:t>] 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WU Jianhua, YANG Dan. A visualization analysis on the research fronts and knowledge base of educational game [J/OL].Technology for Education and Learning, 2015,3.[2019-08-26]. http://www.actapress.com/PaperInfo.aspx?paperId=45295.DOI: 10.2316/Journal.209.2015.3.209-0039.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1360" y="154940"/>
            <a:ext cx="54800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）专利文献的著录格式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6543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5085" y="922655"/>
            <a:ext cx="12101195" cy="55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6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2800">
                <a:latin typeface="+mn-ea"/>
                <a:ea typeface="+mn-ea"/>
                <a:cs typeface="+mn-ea"/>
              </a:rPr>
              <a:t>专利申请者或所有者.专利题名:专利号[文献类型标识/文献载体标识].公告日期或公开日期[引用日期].获取和访问路径.数字对象唯一标识符.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16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>
                <a:latin typeface="+mn-ea"/>
                <a:ea typeface="+mn-ea"/>
                <a:cs typeface="+mn-ea"/>
              </a:rPr>
              <a:t>[1] 郑本军.一种0-50Mb的高灵敏TTL光模块: 201320399854.2[P].2014-01-15.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16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>
                <a:latin typeface="+mn-ea"/>
                <a:ea typeface="+mn-ea"/>
                <a:cs typeface="+mn-ea"/>
              </a:rPr>
              <a:t>[2] Konishiroku Photo Industry Co. Ltd. Silver Halide Photographic Material: US4770985 [P]. 1987-10-26[2019-08-26]. https://patents.justia.com/patent/4770985.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1360" y="154940"/>
            <a:ext cx="54800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）电子资源的著录格式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6543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5085" y="922655"/>
            <a:ext cx="12101195" cy="545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2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zh-CN" altLang="en-US" sz="2800">
                <a:latin typeface="+mn-ea"/>
                <a:ea typeface="+mn-ea"/>
                <a:cs typeface="+mn-ea"/>
              </a:rPr>
              <a:t>主要责任者.题名:其他题名信息[文献类型标识/文献载体标识].出版地:出版者,出版年:引文页码(更新或修改日期)[引用日期].获取和访问路径.数字对象唯一标识符.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12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>
                <a:latin typeface="+mn-ea"/>
                <a:ea typeface="+mn-ea"/>
                <a:cs typeface="+mn-ea"/>
              </a:rPr>
              <a:t>[1] 中国互联网络信息中心.第43次中国互联网络发展状况统计报告[R/OL].(2019-02-28)[2019-08-22]. </a:t>
            </a:r>
            <a:r>
              <a:rPr lang="zh-CN" altLang="en-US" sz="2800">
                <a:latin typeface="Times New Roman" panose="02020603050405020304" pitchFamily="2" charset="0"/>
                <a:ea typeface="+mn-ea"/>
                <a:cs typeface="Times New Roman" panose="02020603050405020304" pitchFamily="2" charset="0"/>
              </a:rPr>
              <a:t>http://www.cnnic.net.cn/hlwfzyj/hlwxzbg/hlwtjbg/201902/P020190318523029756345.pdf.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marL="457200" algn="just">
              <a:lnSpc>
                <a:spcPct val="125000"/>
              </a:lnSpc>
              <a:spcBef>
                <a:spcPts val="0"/>
              </a:spcBef>
              <a:spcAft>
                <a:spcPts val="2000"/>
              </a:spcAft>
              <a:buClr>
                <a:srgbClr val="FF5050"/>
              </a:buClr>
              <a:buFont typeface="Wingdings" panose="05000000000000000000" charset="0"/>
            </a:pPr>
            <a:r>
              <a:rPr lang="zh-CN" altLang="en-US" sz="2800">
                <a:latin typeface="+mn-ea"/>
                <a:ea typeface="+mn-ea"/>
                <a:cs typeface="+mn-ea"/>
              </a:rPr>
              <a:t>[2]</a:t>
            </a:r>
            <a:r>
              <a:rPr lang="zh-CN" altLang="en-US" sz="2800">
                <a:latin typeface="Times New Roman" panose="02020603050405020304" pitchFamily="2" charset="0"/>
                <a:ea typeface="+mn-ea"/>
                <a:cs typeface="Times New Roman" panose="02020603050405020304" pitchFamily="2" charset="0"/>
              </a:rPr>
              <a:t> IFLA. IFLA Green Library Award 2018 Winners Announced. [EB/OL].(2018-07-19)[2019-08-26]. https://www.ifla.org/node/60935.</a:t>
            </a:r>
            <a:endParaRPr lang="zh-CN" altLang="en-US" sz="2800">
              <a:latin typeface="Times New Roman" panose="02020603050405020304" pitchFamily="2" charset="0"/>
              <a:ea typeface="+mn-ea"/>
              <a:cs typeface="Times New Roman" panose="02020603050405020304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6008" y="1337582"/>
            <a:ext cx="10493375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DOI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与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ORCID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155000"/>
              </a:lnSpc>
              <a:buClr>
                <a:srgbClr val="000000"/>
              </a:buClr>
              <a:buFont typeface="+mj-lt"/>
              <a:buAutoNum type="arabicPeriod"/>
            </a:pP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15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六种参考文献的著录格式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207" y="849720"/>
            <a:ext cx="9593046" cy="6008280"/>
          </a:xfrm>
        </p:spPr>
        <p:txBody>
          <a:bodyPr/>
          <a:lstStyle/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信息素养修炼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参考文献著录规则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2.2.3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参考文献的标注与著录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84232" y="102606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脚注与尾注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47625" y="6858000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951" y="1273621"/>
            <a:ext cx="3773820" cy="513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9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脚注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：参考文献分散著录在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页面的下端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9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尾注：引用的参考文献集中著录在文后或书的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末尾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1" y="325392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26" y="287166"/>
            <a:ext cx="4015852" cy="64898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937" y="205423"/>
            <a:ext cx="4227065" cy="66525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46175" y="276225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顺序编码制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585" y="1229360"/>
            <a:ext cx="11212830" cy="3968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GB/T 7714－2015规定，采用顺序编码制时，按正文中引用文献出现的先后顺序连续编码。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以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脚注形式列出参考文献时，采用圈码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以尾注形式列出参考文献时，将序号置于方括号中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zh-CN" altLang="en-US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15240" y="1085851"/>
            <a:ext cx="122072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信息源的概念：信息的来源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信息源的分类：文献信息源 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VS 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非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文献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信息源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52208" y="276225"/>
            <a:ext cx="49523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顺序编码制：示例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脚注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5570" y="1085215"/>
            <a:ext cx="12039600" cy="560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    </a:t>
            </a:r>
            <a:r>
              <a:rPr lang="zh-CN" altLang="en-US" sz="2800" dirty="0">
                <a:ea typeface="+mn-ea"/>
                <a:cs typeface="+mn-ea"/>
              </a:rPr>
              <a:t>依据《美国高等教育信息素质能力标准》建立了一个金字塔模型</a:t>
            </a:r>
            <a:r>
              <a:rPr lang="zh-CN" altLang="en-US" sz="2800" baseline="30000" dirty="0">
                <a:solidFill>
                  <a:schemeClr val="tx1"/>
                </a:solidFill>
                <a:uFillTx/>
                <a:ea typeface="+mn-ea"/>
                <a:cs typeface="+mn-ea"/>
              </a:rPr>
              <a:t>①</a:t>
            </a:r>
            <a:r>
              <a:rPr lang="zh-CN" altLang="en-US" sz="2800" dirty="0">
                <a:ea typeface="+mn-ea"/>
                <a:cs typeface="+mn-ea"/>
              </a:rPr>
              <a:t>……设计主题为“驶向未来”的系列探险类游戏</a:t>
            </a:r>
            <a:r>
              <a:rPr lang="zh-CN" altLang="en-US" sz="2800" baseline="30000" dirty="0">
                <a:solidFill>
                  <a:schemeClr val="tx1"/>
                </a:solidFill>
                <a:uFillTx/>
                <a:ea typeface="+mn-ea"/>
                <a:cs typeface="+mn-ea"/>
              </a:rPr>
              <a:t>②</a:t>
            </a:r>
            <a:r>
              <a:rPr lang="zh-CN" altLang="en-US" sz="2800" dirty="0">
                <a:ea typeface="+mn-ea"/>
                <a:cs typeface="+mn-ea"/>
              </a:rPr>
              <a:t>。</a:t>
            </a:r>
            <a:endParaRPr lang="zh-CN" altLang="en-US" sz="2800" dirty="0">
              <a:ea typeface="+mn-ea"/>
              <a:cs typeface="+mn-ea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zh-CN" altLang="en-US" sz="2800" dirty="0">
                <a:latin typeface="+mn-ea"/>
                <a:ea typeface="+mn-ea"/>
                <a:cs typeface="+mn-ea"/>
                <a:sym typeface="+mn-ea"/>
              </a:rPr>
              <a:t>    对应的2篇参考文献以脚注的形式列在当页页脚：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zh-CN" altLang="en-US" sz="2800" dirty="0">
                <a:ea typeface="+mn-ea"/>
                <a:cs typeface="+mn-ea"/>
              </a:rPr>
              <a:t>①WU Jianhua, YANG H Hao，HE Xiuling. A preliminary study on developing computer games for information literacy education [C]// YU X G, LIENHART R, ZHA Z J, et al. Proceedings of the 4th International Conference on Internet Multimedia Computing and Service. New York: ACM, 2012:223-226. </a:t>
            </a:r>
            <a:endParaRPr lang="zh-CN" altLang="en-US" sz="2800" dirty="0">
              <a:ea typeface="+mn-ea"/>
              <a:cs typeface="+mn-ea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zh-CN" altLang="en-US" sz="2800" dirty="0">
                <a:ea typeface="+mn-ea"/>
                <a:cs typeface="+mn-ea"/>
              </a:rPr>
              <a:t>②吴建华,马祥涛,陈雅楠.信息素质教育游戏中的学习支架研究[J].图书情报工作,2014,58(23):69-75.</a:t>
            </a:r>
            <a:endParaRPr lang="zh-CN" altLang="en-US" sz="2800" dirty="0">
              <a:ea typeface="+mn-ea"/>
              <a:cs typeface="+mn-ea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52208" y="276225"/>
            <a:ext cx="49523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顺序编码制：示例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尾注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5570" y="1085215"/>
            <a:ext cx="12039600" cy="551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altLang="zh-CN" sz="2800">
                <a:latin typeface="+mn-ea"/>
                <a:ea typeface="+mn-ea"/>
                <a:cs typeface="+mn-ea"/>
              </a:rPr>
              <a:t>    </a:t>
            </a:r>
            <a:r>
              <a:rPr lang="zh-CN" altLang="en-US" sz="2800">
                <a:latin typeface="+mn-ea"/>
                <a:ea typeface="+mn-ea"/>
                <a:cs typeface="+mn-ea"/>
              </a:rPr>
              <a:t>依据《美国高等教育信息素质能力标准》建立了一个金字塔模型</a:t>
            </a:r>
            <a:r>
              <a:rPr lang="zh-CN" altLang="en-US" sz="2800" baseline="30000">
                <a:solidFill>
                  <a:schemeClr val="tx1"/>
                </a:solidFill>
                <a:uFillTx/>
                <a:latin typeface="+中文正文" charset="0"/>
                <a:ea typeface="+mn-ea"/>
                <a:cs typeface="+mn-ea"/>
              </a:rPr>
              <a:t>[1]</a:t>
            </a:r>
            <a:r>
              <a:rPr lang="zh-CN" altLang="en-US" sz="2800">
                <a:latin typeface="+mn-ea"/>
                <a:ea typeface="+mn-ea"/>
                <a:cs typeface="+mn-ea"/>
              </a:rPr>
              <a:t>……设计主题为“驶向未来”的系列探险类游戏</a:t>
            </a:r>
            <a:r>
              <a:rPr lang="zh-CN" altLang="en-US" sz="2800" baseline="30000">
                <a:solidFill>
                  <a:schemeClr val="tx1"/>
                </a:solidFill>
                <a:uFillTx/>
                <a:latin typeface="+中文正文" charset="0"/>
                <a:ea typeface="+mn-ea"/>
                <a:cs typeface="+mn-ea"/>
              </a:rPr>
              <a:t>[2]</a:t>
            </a:r>
            <a:r>
              <a:rPr lang="zh-CN" altLang="en-US" sz="2800">
                <a:latin typeface="+mn-ea"/>
                <a:ea typeface="+mn-ea"/>
                <a:cs typeface="+mn-ea"/>
              </a:rPr>
              <a:t>。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zh-CN" altLang="en-US" sz="2800">
                <a:latin typeface="+mn-ea"/>
                <a:ea typeface="+mn-ea"/>
                <a:cs typeface="+mn-ea"/>
              </a:rPr>
              <a:t>    对应的2篇参考文献以尾注的形式列在参考文献表中：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[1] WU Jianhua, YANG H H，HE Xiuling. A preliminary study on developing computer games for information literacy education [C]// YU X G, LIENHART R, ZHA Z J, et al. Proceedings of the 4th International Conference on Internet Multimedia Computing and Service. New York: ACM, 2012:223-226. 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[2]</a:t>
            </a:r>
            <a:r>
              <a:rPr lang="zh-CN" altLang="en-US" sz="2800">
                <a:latin typeface="+mn-ea"/>
                <a:ea typeface="+mn-ea"/>
                <a:cs typeface="+mn-ea"/>
              </a:rPr>
              <a:t> 吴建华,马祥涛,陈雅楠.信息素质教育游戏中的学习支架研究[J].图书情报工作,2014, 58(23): 69-75.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16318" y="276225"/>
            <a:ext cx="31235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著者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出版年制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585" y="1229360"/>
            <a:ext cx="10474506" cy="396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正文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中引用文献的标注内容包括著者姓氏与出版年，置于圆括号“（ ）”内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zh-CN" altLang="en-US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参考文献列表先按文种集中，然后按著者字顺和出版年排列。</a:t>
            </a:r>
            <a:endParaRPr lang="zh-CN" altLang="en-US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文种排列顺序为：中文、日文、西文、俄文、其他。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16635" y="276225"/>
            <a:ext cx="4504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著者</a:t>
            </a:r>
            <a:r>
              <a:rPr lang="en-US" alt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出版年制：示例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5565" y="1229360"/>
            <a:ext cx="12149455" cy="549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    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萨拉赛维奇（Saracevic）教授设计了由构建、环境、标准、方法组成的数字图书馆评价理论框架，认为数字图书馆评价应从七个层次展开，即以用户为中心的社会、机构和个人层面，界面，以及以系统为中心的工程、处理和内容层面（Saracevic，2000；Saracevic，2004）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    对应的参考文献列表如下：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8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400" dirty="0">
                <a:latin typeface="+mn-ea"/>
                <a:ea typeface="+mn-ea"/>
                <a:cs typeface="+mn-ea"/>
              </a:rPr>
              <a:t>阿姆斯.2000.数字图书馆概论.张亮,等译.北京:电子工业出版社.</a:t>
            </a:r>
            <a:endParaRPr lang="zh-CN" altLang="en-US" sz="24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8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4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…… </a:t>
            </a:r>
            <a:endParaRPr lang="zh-CN" altLang="en-US" sz="24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8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400" dirty="0">
                <a:latin typeface="Times New Roman" panose="02020603050405020304" pitchFamily="2" charset="0"/>
                <a:ea typeface="微软雅黑" panose="020B0503020204020204" pitchFamily="34" charset="-122"/>
                <a:cs typeface="Times New Roman" panose="02020603050405020304" pitchFamily="2" charset="0"/>
              </a:rPr>
              <a:t>Saracevic T.2000. Digital library evaluation:toward an evolution of concepts. Library Trends,49(3):350~369. </a:t>
            </a:r>
            <a:endParaRPr lang="en-US" altLang="zh-CN" sz="2400" dirty="0" smtClean="0">
              <a:latin typeface="Times New Roman" panose="02020603050405020304" pitchFamily="2" charset="0"/>
              <a:ea typeface="微软雅黑" panose="020B0503020204020204" pitchFamily="34" charset="-122"/>
              <a:cs typeface="Times New Roman" panose="02020603050405020304" pitchFamily="2" charset="0"/>
            </a:endParaRPr>
          </a:p>
          <a:p>
            <a:pPr algn="just">
              <a:lnSpc>
                <a:spcPct val="8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400" dirty="0" smtClean="0">
                <a:latin typeface="Times New Roman" panose="02020603050405020304" pitchFamily="2" charset="0"/>
                <a:ea typeface="微软雅黑" panose="020B0503020204020204" pitchFamily="34" charset="-122"/>
                <a:cs typeface="Times New Roman" panose="02020603050405020304" pitchFamily="2" charset="0"/>
              </a:rPr>
              <a:t>Saracevic </a:t>
            </a:r>
            <a:r>
              <a:rPr lang="zh-CN" altLang="en-US" sz="2400" dirty="0">
                <a:latin typeface="Times New Roman" panose="02020603050405020304" pitchFamily="2" charset="0"/>
                <a:ea typeface="微软雅黑" panose="020B0503020204020204" pitchFamily="34" charset="-122"/>
                <a:cs typeface="Times New Roman" panose="02020603050405020304" pitchFamily="2" charset="0"/>
              </a:rPr>
              <a:t>T.2004. Evaluation of digital libraries: an overview. [2008-01-03]. http://www.scils.rutgers.edu/~tefko/DL_evaluation_Delos.pdf.</a:t>
            </a:r>
            <a:endParaRPr lang="zh-CN" altLang="en-US" sz="2400" dirty="0">
              <a:latin typeface="Times New Roman" panose="02020603050405020304" pitchFamily="2" charset="0"/>
              <a:ea typeface="微软雅黑" panose="020B0503020204020204" pitchFamily="34" charset="-122"/>
              <a:cs typeface="Times New Roman" panose="02020603050405020304" pitchFamily="2" charset="0"/>
            </a:endParaRPr>
          </a:p>
          <a:p>
            <a:pPr algn="just">
              <a:lnSpc>
                <a:spcPct val="8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……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34415" y="165735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两种特殊情况的处理</a:t>
            </a:r>
            <a:endParaRPr lang="zh-CN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585" y="1052195"/>
            <a:ext cx="11212830" cy="530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6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第一，多次引用同一著者的同一文献，除在正文中标注著者与出版年外，还要在括号外以角标的形式标示引用的页码范围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6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采用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顺序编码制时，处理方式相同。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6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示例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16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    “人、技术和管理过程往往是紧密联系在一起的，成功的数字图书馆需要将三个方面结合起来，而不能只靠技术。”（阿姆斯,2000）</a:t>
            </a:r>
            <a:r>
              <a:rPr lang="zh-CN" altLang="en-US" sz="2800" baseline="30000" dirty="0">
                <a:solidFill>
                  <a:schemeClr val="tx1"/>
                </a:solidFill>
                <a:uFillTx/>
                <a:latin typeface="Times New Roman" panose="02020603050405020304" pitchFamily="2" charset="0"/>
                <a:ea typeface="微软雅黑" panose="020B0503020204020204" pitchFamily="34" charset="-122"/>
              </a:rPr>
              <a:t>序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……人们相信数字图书馆能够更好地传递信息（阿姆斯, 2000）</a:t>
            </a:r>
            <a:r>
              <a:rPr lang="zh-CN" altLang="en-US" sz="2800" baseline="30000" dirty="0">
                <a:solidFill>
                  <a:schemeClr val="tx1"/>
                </a:solidFill>
                <a:uFillTx/>
                <a:latin typeface="Times New Roman" panose="02020603050405020304" pitchFamily="2" charset="0"/>
                <a:ea typeface="微软雅黑" panose="020B0503020204020204" pitchFamily="34" charset="-122"/>
              </a:rPr>
              <a:t>27 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34415" y="165735"/>
            <a:ext cx="6035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两种特殊情况的处理（续）</a:t>
            </a:r>
            <a:endParaRPr lang="zh-CN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585" y="1052195"/>
            <a:ext cx="11212830" cy="4784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第二，当引用同一著者在同一年出版的多篇文献时，应该在出版年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后面加上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小写字母a、b、c等来加以区别。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示例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乔欢.2004a.数字图书馆评价研究.国家图书馆学刊,(3):49-54.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乔欢.2004b.欧洲数字图书馆评价研究.图书馆杂志,(11):56-59,62.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38735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3425" y="1137285"/>
            <a:ext cx="10493375" cy="254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脚注与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尾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注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顺序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编码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制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著者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出版年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制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</a:t>
            </a:r>
            <a:r>
              <a:rPr lang="zh-CN" altLang="en-US" dirty="0"/>
              <a:t>  非文献信息的获取方法</a:t>
            </a:r>
            <a:endParaRPr lang="zh-CN" altLang="en-US" dirty="0"/>
          </a:p>
        </p:txBody>
      </p:sp>
      <p:grpSp>
        <p:nvGrpSpPr>
          <p:cNvPr id="5132" name="组合 5131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133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4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5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98170" y="1691005"/>
            <a:ext cx="5441315" cy="3821242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7062" tIns="43531" rIns="87062" bIns="4353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"/>
            </a:pPr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非文献信息的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存在形式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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实景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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实情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"/>
            </a:pP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实物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369685" y="1630680"/>
            <a:ext cx="5441315" cy="4782820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7062" tIns="43531" rIns="87062" bIns="4353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"/>
            </a:pPr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非文献信息的获取方法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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观察法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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实验法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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模拟法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indent="-457200" algn="l" eaLnBrk="0" hangingPunct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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调查法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06195" y="18542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观察法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3845" y="1431290"/>
            <a:ext cx="5033645" cy="568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裸眼观察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放大镜、显微镜、望远镜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太空望远镜、射电望远镜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卫星遥感技术、无人机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en-US" altLang="zh-CN" sz="2800">
                <a:latin typeface="Times New Roman" panose="02020603050405020304" pitchFamily="2" charset="0"/>
                <a:ea typeface="微软雅黑" panose="020B0503020204020204" pitchFamily="34" charset="-122"/>
              </a:rPr>
              <a:t>......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Clr>
                <a:srgbClr val="FF5050"/>
              </a:buClr>
              <a:buFont typeface="Wingdings" panose="05000000000000000000" charset="0"/>
            </a:pP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13315" name="Picture 5" descr="HST-SM4.jpe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-13335"/>
            <a:ext cx="4521835" cy="3392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890" y="3606165"/>
            <a:ext cx="4878070" cy="29952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06195" y="18542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实验法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9060" y="1290955"/>
            <a:ext cx="3031490" cy="358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70000"/>
              </a:lnSpc>
              <a:buClr>
                <a:srgbClr val="FF505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自由落体实验</a:t>
            </a:r>
            <a:endParaRPr lang="zh-CN" altLang="en-US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70000"/>
              </a:lnSpc>
              <a:buClr>
                <a:srgbClr val="FF505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牛顿分光实验</a:t>
            </a:r>
            <a:endParaRPr lang="zh-CN" altLang="en-US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70000"/>
              </a:lnSpc>
              <a:buClr>
                <a:srgbClr val="FF5050"/>
              </a:buClr>
              <a:buFont typeface="Wingdings" panose="05000000000000000000" charset="0"/>
              <a:buChar char="n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霍桑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实验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u=4265808201,2765471271&amp;fm=58&amp;bpow=268&amp;bpoh=359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1783080"/>
            <a:ext cx="3191510" cy="3693160"/>
          </a:xfrm>
          <a:prstGeom prst="rect">
            <a:avLst/>
          </a:prstGeom>
        </p:spPr>
      </p:pic>
      <p:pic>
        <p:nvPicPr>
          <p:cNvPr id="4" name="图片 3" descr="timg[5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958975"/>
            <a:ext cx="5728335" cy="33413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5584" y="793114"/>
            <a:ext cx="9593046" cy="5459640"/>
          </a:xfrm>
        </p:spPr>
        <p:txBody>
          <a:bodyPr/>
          <a:lstStyle/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信息素养修炼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文献信息源与非文献信息源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2.1.2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文献载体的发展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06195" y="18542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模拟法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0355" y="1005205"/>
            <a:ext cx="11437620" cy="5524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7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模拟是对真实事物或过程的模仿和虚拟，如模拟联合国。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对复杂事物或过程的研究，需要把握事物或过程的关键特征，以及特征之间的关系，然后建立模型描述事物或过程，从而把握事物或过程的本质特征和运行规律。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三峡工程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1994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年上马之前的科学研究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：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座实物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，模拟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回水变动区泥沙冲淤、河床演变及对防洪和航运的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影响，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还建有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数学模型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6126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模拟（仿真）案例：三峡大坝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5368" name="Picture 14" descr="D:\Wu Jianhua\IM\本科课程\IL\IL-2013年 春季公选课\picture\三峡大坝全景图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3014980"/>
            <a:ext cx="5577840" cy="323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3" descr="D:\Wu Jianhua\IM\本科课程\IL\IL-2013年 春季公选课\picture\三峡大坝五级船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15" y="2670810"/>
            <a:ext cx="4023360" cy="4058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3505" y="1217930"/>
            <a:ext cx="1163701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800"/>
              <a:t>3级分散船闸与5级连续船闸两种方案。哪种方案的年通过能力更优？</a:t>
            </a:r>
            <a:endParaRPr lang="zh-CN" altLang="en-US" sz="2800"/>
          </a:p>
          <a:p>
            <a:pPr marL="457200" indent="-457200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/>
              <a:t>把船闸系统作为一个随机服务系统，建立系统的模拟模型，计算结果。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103505" y="3456940"/>
            <a:ext cx="613410" cy="1963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大坝全景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28460" y="3456940"/>
            <a:ext cx="613410" cy="2174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五级船闸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64590" y="18542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调查法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3545" y="1012190"/>
            <a:ext cx="11268075" cy="551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调查研究是获取信息的重要途径，具体方法有问卷调查、访谈、网络调查、专题讨论、实地考察等。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毛泽东“湖南农民运动考察报告”：实地考察、走访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FF505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“百村十年观察”：现场问卷调查、访谈、实地考察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200000"/>
              </a:lnSpc>
              <a:spcAft>
                <a:spcPts val="1000"/>
              </a:spcAft>
              <a:buClr>
                <a:srgbClr val="0070C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爱丁顿1919年的日全食科学考察：巴西、西非两地观测日全食，验证爱因斯坦的相对论（BBC《爱因斯坦与爱丁顿》）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32155" y="240030"/>
            <a:ext cx="7498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“中国轮廓－远征国境线”科学考察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61720" y="1088390"/>
            <a:ext cx="10093960" cy="37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5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  <a:sym typeface="+mn-ea"/>
              </a:rPr>
              <a:t>武汉大学城市设计学院：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中国国境线上的城市与建筑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25000"/>
              </a:lnSpc>
              <a:spcAft>
                <a:spcPts val="1000"/>
              </a:spcAft>
              <a:buClr>
                <a:srgbClr val="FF505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108位考察队员组成18个纵队，完成对10条环大陆边界线路、3个环岛线路、5个边境城市的考察。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25000"/>
              </a:lnSpc>
              <a:spcAft>
                <a:spcPts val="1000"/>
              </a:spcAft>
              <a:buClr>
                <a:srgbClr val="00B0F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考察时间：2006年7月11日-8月18日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25000"/>
              </a:lnSpc>
              <a:spcAft>
                <a:spcPts val="1000"/>
              </a:spcAft>
              <a:buClr>
                <a:srgbClr val="0070C0"/>
              </a:buClr>
              <a:buFont typeface="Wingdings" panose="05000000000000000000" charset="0"/>
              <a:buChar char="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pitchFamily="34" charset="-122"/>
              </a:rPr>
              <a:t>获得资料：专业照片7万余张，摄像300小时，日志40万字，速写200余幅。</a:t>
            </a:r>
            <a:endParaRPr lang="zh-CN" altLang="en-US" sz="280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86510" y="4519295"/>
            <a:ext cx="9599930" cy="2133600"/>
            <a:chOff x="1994" y="7199"/>
            <a:chExt cx="15118" cy="3360"/>
          </a:xfrm>
        </p:grpSpPr>
        <p:pic>
          <p:nvPicPr>
            <p:cNvPr id="4" name="Picture 8" descr="http://t3.gstatic.com/images?q=tbn:ANd9GcR-l2mY8aLIsJ0hjXUqdhL3uUWUAHOndN51Aia6vCoj6OOpQRh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22" y="7199"/>
              <a:ext cx="3390" cy="33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12" descr="http://t3.baidu.com/it/u=3311358923,408659190&amp;fm=52&amp;gp=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4" y="7625"/>
              <a:ext cx="3900" cy="29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Picture 10" descr="http://t3.gstatic.com/images?q=tbn:ANd9GcT1Weoz6HXr3ImYR3Dnfh3fjVcKvV0Hn-kbKLxOIntMxxJ3-g-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6" y="7625"/>
              <a:ext cx="3885" cy="29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34163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3425" y="1137285"/>
            <a:ext cx="10493375" cy="3409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观察法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实验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法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模拟法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调查法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0615" y="169545"/>
            <a:ext cx="3063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文献载体发展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17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28067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83540" y="1079500"/>
            <a:ext cx="11425555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文献载体发展史就是一部人类文明发展史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结绳记事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岩画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龟甲兽骨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陶器漆器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专用书写材料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中国：竹木简牍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丝绸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东汉蔡伦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蔡侯纸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”-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经丝绸之路传播至世界各地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两河流域泥版书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埃及莎草纸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中东羊皮纸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印度：棕榈树叶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玄奘法师公元667年从印度带回657卷贝叶经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胶卷胶片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磁带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软盘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光盘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大容量硬盘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-U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盘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pitchFamily="34" charset="-122"/>
              </a:rPr>
              <a:t>云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0615" y="169545"/>
            <a:ext cx="4213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文献载体发展（续）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0493" name="Picture 10" descr="http://a4.att.hudong.com/46/53/01300000928581128136537509707_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959485"/>
            <a:ext cx="2698115" cy="3039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25" descr="D:\Wu Jianhua\IM\本科生培养\本科课程\IL\素材\图片\本草纲目.jpg"/>
          <p:cNvPicPr>
            <a:picLocks noChangeAspect="1"/>
          </p:cNvPicPr>
          <p:nvPr/>
        </p:nvPicPr>
        <p:blipFill>
          <a:blip r:embed="rId2"/>
          <a:srcRect t="1111" b="7222"/>
          <a:stretch>
            <a:fillRect/>
          </a:stretch>
        </p:blipFill>
        <p:spPr>
          <a:xfrm>
            <a:off x="7811135" y="4325620"/>
            <a:ext cx="4267835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80670"/>
            <a:ext cx="425450" cy="42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s1c_bb04_s02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854710"/>
            <a:ext cx="3736975" cy="3143885"/>
          </a:xfrm>
          <a:prstGeom prst="rect">
            <a:avLst/>
          </a:prstGeom>
        </p:spPr>
      </p:pic>
      <p:pic>
        <p:nvPicPr>
          <p:cNvPr id="4" name="图片 3" descr="timg[4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" y="4404360"/>
            <a:ext cx="3724910" cy="2332355"/>
          </a:xfrm>
          <a:prstGeom prst="rect">
            <a:avLst/>
          </a:prstGeom>
        </p:spPr>
      </p:pic>
      <p:pic>
        <p:nvPicPr>
          <p:cNvPr id="5" name="图片 4" descr="timg[7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755" y="651510"/>
            <a:ext cx="4622800" cy="3347085"/>
          </a:xfrm>
          <a:prstGeom prst="rect">
            <a:avLst/>
          </a:prstGeom>
        </p:spPr>
      </p:pic>
      <p:pic>
        <p:nvPicPr>
          <p:cNvPr id="6" name="图片 5" descr="timg[6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495" y="4404360"/>
            <a:ext cx="3977640" cy="24028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47750" y="185420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文献载体发展（续）</a:t>
            </a: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2531" name="Picture 28" descr="D:\Wu Jianhua\IM\本科生培养\本科课程\IL\素材\图片\胶片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940" y="1318578"/>
            <a:ext cx="2166938" cy="2614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6" descr="D:\Wu Jianhua\IM\本科生培养\本科课程\IL\素材\图片\光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05" y="1697355"/>
            <a:ext cx="247142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3" descr="D:\Wu Jianhua\IM\本科生培养\本科课程\IL\素材\图片\网络存储.jpg"/>
          <p:cNvPicPr>
            <a:picLocks noChangeAspect="1"/>
          </p:cNvPicPr>
          <p:nvPr/>
        </p:nvPicPr>
        <p:blipFill>
          <a:blip r:embed="rId3"/>
          <a:srcRect l="4825" t="7018" r="7018" b="7018"/>
          <a:stretch>
            <a:fillRect/>
          </a:stretch>
        </p:blipFill>
        <p:spPr>
          <a:xfrm>
            <a:off x="1908810" y="4218940"/>
            <a:ext cx="3190875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4" descr="D:\Wu Jianhua\IM\本科生培养\本科课程\IL\素材\图片\云存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265" y="4509453"/>
            <a:ext cx="53721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295910"/>
            <a:ext cx="425450" cy="423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15240" y="1085851"/>
            <a:ext cx="122072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记事工具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smtClean="0">
                <a:latin typeface="Times New Roman" panose="02020603050405020304" pitchFamily="2" charset="0"/>
                <a:ea typeface="微软雅黑" panose="020B0503020204020204" pitchFamily="34" charset="-122"/>
              </a:rPr>
              <a:t>专用书写材料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pitchFamily="34" charset="-122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endParaRPr lang="zh-CN" altLang="en-US" sz="2800" dirty="0" smtClean="0">
              <a:latin typeface="Times New Roman" panose="02020603050405020304" pitchFamily="2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5584" y="793114"/>
            <a:ext cx="9593046" cy="5459640"/>
          </a:xfrm>
        </p:spPr>
        <p:txBody>
          <a:bodyPr/>
          <a:lstStyle/>
          <a:p>
            <a:pPr marL="0" indent="0" algn="ctr">
              <a:lnSpc>
                <a:spcPct val="175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信息素养修炼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文献信息源与非文献信息源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2.1.3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文献信息分类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75000"/>
              </a:lnSpc>
              <a:buNone/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zAxM2EzMTEwMGUwMDc2MjU3MjcxZDRiOGExMzZlMGU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6340</Words>
  <Application>WPS 演示</Application>
  <PresentationFormat>宽屏</PresentationFormat>
  <Paragraphs>294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Calibri Light</vt:lpstr>
      <vt:lpstr>微软雅黑</vt:lpstr>
      <vt:lpstr>Wingdings</vt:lpstr>
      <vt:lpstr>Times New Roman</vt:lpstr>
      <vt:lpstr>Arial Unicode MS</vt:lpstr>
      <vt:lpstr>+中文正文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依据的标准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  非文献信息的获取方法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dell</cp:lastModifiedBy>
  <cp:revision>522</cp:revision>
  <dcterms:created xsi:type="dcterms:W3CDTF">2014-10-11T01:10:00Z</dcterms:created>
  <dcterms:modified xsi:type="dcterms:W3CDTF">2024-05-11T08:24:36Z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2479D50D375D4E2CA99998B5372AA4AC_12</vt:lpwstr>
  </property>
</Properties>
</file>