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990" r:id="rId3"/>
    <p:sldId id="986" r:id="rId4"/>
    <p:sldId id="987" r:id="rId5"/>
    <p:sldId id="988" r:id="rId6"/>
    <p:sldId id="989" r:id="rId7"/>
    <p:sldId id="985" r:id="rId8"/>
    <p:sldId id="835" r:id="rId9"/>
    <p:sldId id="951" r:id="rId10"/>
    <p:sldId id="952" r:id="rId11"/>
    <p:sldId id="960" r:id="rId12"/>
    <p:sldId id="961" r:id="rId13"/>
    <p:sldId id="959" r:id="rId14"/>
    <p:sldId id="962" r:id="rId15"/>
    <p:sldId id="963" r:id="rId16"/>
    <p:sldId id="889" r:id="rId17"/>
    <p:sldId id="1005" r:id="rId18"/>
    <p:sldId id="1006" r:id="rId19"/>
    <p:sldId id="1007" r:id="rId20"/>
    <p:sldId id="1008" r:id="rId21"/>
    <p:sldId id="1009" r:id="rId22"/>
    <p:sldId id="1010" r:id="rId23"/>
    <p:sldId id="1011" r:id="rId24"/>
    <p:sldId id="1012" r:id="rId25"/>
    <p:sldId id="1013" r:id="rId26"/>
    <p:sldId id="1014" r:id="rId27"/>
    <p:sldId id="1015" r:id="rId28"/>
    <p:sldId id="1016" r:id="rId29"/>
    <p:sldId id="1017" r:id="rId30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华文行楷" panose="02010800040101010101" pitchFamily="2" charset="-122"/>
      <p:regular r:id="rId42"/>
    </p:embeddedFont>
    <p:embeddedFont>
      <p:font typeface="微软雅黑" panose="020B0503020204020204" charset="-122"/>
      <p:regular r:id="rId43"/>
    </p:embeddedFont>
  </p:embeddedFontLst>
  <p:custDataLst>
    <p:tags r:id="rId4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3800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门大哥" initials="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C60"/>
    <a:srgbClr val="0066FF"/>
    <a:srgbClr val="FFFFFF"/>
    <a:srgbClr val="FFCC00"/>
    <a:srgbClr val="FF5050"/>
    <a:srgbClr val="FF3300"/>
    <a:srgbClr val="F31947"/>
    <a:srgbClr val="FF660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52" y="48"/>
      </p:cViewPr>
      <p:guideLst>
        <p:guide orient="horz" pos="3800"/>
        <p:guide pos="4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9.xml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0BB8A3-0B43-4BEB-AB03-12165416704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hf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5BB3AC-F782-4BB1-9553-4F12799830B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自由: 形状 34"/>
          <p:cNvSpPr/>
          <p:nvPr/>
        </p:nvSpPr>
        <p:spPr>
          <a:xfrm rot="2700000">
            <a:off x="6145376" y="5876946"/>
            <a:ext cx="140300" cy="140300"/>
          </a:xfrm>
          <a:custGeom>
            <a:avLst/>
            <a:gdLst>
              <a:gd name="connsiteX0" fmla="*/ 75778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749181 h 914400"/>
              <a:gd name="connsiteX5" fmla="*/ 757780 w 914400"/>
              <a:gd name="connsiteY5" fmla="*/ 74918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914400">
                <a:moveTo>
                  <a:pt x="75778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749181"/>
                </a:lnTo>
                <a:lnTo>
                  <a:pt x="757780" y="749181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7"/>
          <p:cNvSpPr/>
          <p:nvPr/>
        </p:nvSpPr>
        <p:spPr>
          <a:xfrm>
            <a:off x="2225675" y="2689860"/>
            <a:ext cx="7566025" cy="10156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spcAft>
                <a:spcPts val="1000"/>
              </a:spcAft>
              <a:buFont typeface="Arial" panose="020B0604020202020204" pitchFamily="34" charset="0"/>
            </a:pPr>
            <a:r>
              <a:rPr lang="zh-CN" altLang="en-US" sz="60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方正细圆简体" pitchFamily="65" charset="-122"/>
              </a:rPr>
              <a:t>信息素养修炼</a:t>
            </a:r>
            <a:endParaRPr lang="zh-CN" altLang="en-US" sz="6000" dirty="0">
              <a:solidFill>
                <a:schemeClr val="bg2">
                  <a:lumMod val="75000"/>
                </a:schemeClr>
              </a:solidFill>
              <a:uFillTx/>
              <a:latin typeface="华文行楷" panose="02010800040101010101" pitchFamily="2" charset="-122"/>
              <a:ea typeface="华文行楷" panose="02010800040101010101" pitchFamily="2" charset="-122"/>
              <a:sym typeface="方正细圆简体" pitchFamily="65" charset="-122"/>
            </a:endParaRPr>
          </a:p>
        </p:txBody>
      </p:sp>
      <p:sp>
        <p:nvSpPr>
          <p:cNvPr id="3" name="自由: 形状 34"/>
          <p:cNvSpPr/>
          <p:nvPr/>
        </p:nvSpPr>
        <p:spPr>
          <a:xfrm rot="2700000">
            <a:off x="6145376" y="5998866"/>
            <a:ext cx="140300" cy="140300"/>
          </a:xfrm>
          <a:custGeom>
            <a:avLst/>
            <a:gdLst>
              <a:gd name="connsiteX0" fmla="*/ 75778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749181 h 914400"/>
              <a:gd name="connsiteX5" fmla="*/ 757780 w 914400"/>
              <a:gd name="connsiteY5" fmla="*/ 74918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914400">
                <a:moveTo>
                  <a:pt x="75778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749181"/>
                </a:lnTo>
                <a:lnTo>
                  <a:pt x="757780" y="749181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354227"/>
            <a:ext cx="243840" cy="1310640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48160" y="5111921"/>
            <a:ext cx="243840" cy="13106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信息社会的生活形态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1550" y="1162050"/>
            <a:ext cx="83699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（1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）经济以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知识为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基础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（2）全球化趋势加剧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（3）终身学习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（4）信息丰富随手可得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（5）信息选择困难真假难辨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经济以</a:t>
            </a:r>
            <a:r>
              <a:rPr lang="zh-CN" altLang="en-US" sz="36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知识为</a:t>
            </a:r>
            <a:r>
              <a:rPr lang="zh-CN" altLang="en-US" sz="3600" dirty="0" smtClean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基础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905" y="1162050"/>
            <a:ext cx="114439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经济合作与发展组织1996年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发表研究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报告《以知识为基础的经济》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一些主要发达国家的经济越来越以知识和信息为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基础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生产率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和经济增长取决于技术进步和知识积累的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速度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越来越多的劳动者在从事信息或编码类知识的生产、处理与传播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知识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知识编码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示例：人工智能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米其林厨师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隐形知识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-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通过编码显性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化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全球化趋势加剧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809" y="1162050"/>
            <a:ext cx="11436249" cy="243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3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弗里德曼2005年出版《世界是平的》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300000"/>
              </a:lnSpc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信息技术克服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了距离的限制，全球范围内的分工协作变得十分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普遍。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终身学习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810" y="1093371"/>
            <a:ext cx="110734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联合国教科文组织发表系列研究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报告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1972年，《学会生存——教育世界的今天和明天》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1996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年，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《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教育：财富蕴含其中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》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2015年，《教育2030行动框架》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学习型社会：公开课、慕课、学习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APP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、打卡学英语、视频培训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......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9339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信息丰富随手可得 </a:t>
            </a:r>
            <a:r>
              <a:rPr lang="en-US" altLang="zh-CN" sz="36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VS  </a:t>
            </a:r>
            <a:r>
              <a:rPr lang="zh-CN" altLang="en-US" sz="36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信息选择困难真假难辨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2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71885" y="1383719"/>
            <a:ext cx="7591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网络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诈骗、钓鱼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网站、手机诈骗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虚假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期刊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网站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信息茧房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选择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合适的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辨别信息的真伪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4372" y="1774207"/>
            <a:ext cx="101561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信息与物质、能量一样，是一种重要资源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。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文献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信息社会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是人类社会发展到一定阶段的产物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信息社会的生活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形态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6317" y="967105"/>
            <a:ext cx="9593046" cy="545964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信息素养修炼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信息社会与信息素养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1.2 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信息需求的满足途径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信息需求的满足途径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6555" y="463550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0020" y="1327467"/>
            <a:ext cx="48321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1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）互联网及其他媒体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报纸、杂志、广播、电视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2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互联网络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3" name="文本框 2"/>
          <p:cNvSpPr txBox="1"/>
          <p:nvPr/>
        </p:nvSpPr>
        <p:spPr>
          <a:xfrm>
            <a:off x="6357620" y="474980"/>
            <a:ext cx="575881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2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）图书馆服务网络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各类型图书馆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国家图书馆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公共图书馆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高校图书馆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科学院图书馆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中小学图书馆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......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图书馆协作网络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持证阅览、馆际互借、文献传递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161" y="4986012"/>
            <a:ext cx="5048250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9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（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3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）人际交流与调查研究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5733" y="1524257"/>
            <a:ext cx="7745282" cy="254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1. 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互联网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及其他媒体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2. 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图书馆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服务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网络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FF0000"/>
              </a:buClr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3. 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人际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交流与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调查研究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6317" y="967105"/>
            <a:ext cx="9593046" cy="545964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信息素养修炼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信息社会与信息素养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1.3 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信息素养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505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410" y="330835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课程背景与依据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14" name="圆角矩形 13"/>
          <p:cNvSpPr/>
          <p:nvPr/>
        </p:nvSpPr>
        <p:spPr>
          <a:xfrm>
            <a:off x="7428877" y="1292712"/>
            <a:ext cx="2026508" cy="683741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信息社会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428877" y="2744142"/>
            <a:ext cx="2026508" cy="683741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信息素养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57867" y="1750876"/>
            <a:ext cx="2026508" cy="683741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轴心时代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1779" y="4443894"/>
            <a:ext cx="2856039" cy="683741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技术轴心时代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2012937" y="2434617"/>
            <a:ext cx="516367" cy="1994038"/>
          </a:xfrm>
          <a:prstGeom prst="down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987129" y="4279521"/>
            <a:ext cx="6763808" cy="683741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美国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《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高等教育信息素养能力标准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》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987129" y="5501462"/>
            <a:ext cx="6763808" cy="683741"/>
          </a:xfrm>
          <a:prstGeom prst="round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美国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《</a:t>
            </a:r>
            <a:r>
              <a: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高等教育信息素养框架</a:t>
            </a:r>
            <a:r>
              <a: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》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8218731" y="4963262"/>
            <a:ext cx="446801" cy="530580"/>
          </a:xfrm>
          <a:prstGeom prst="down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8218731" y="1984073"/>
            <a:ext cx="446801" cy="760069"/>
          </a:xfrm>
          <a:prstGeom prst="down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8218731" y="3427883"/>
            <a:ext cx="446801" cy="844018"/>
          </a:xfrm>
          <a:prstGeom prst="down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>
            <a:defPPr>
              <a:defRPr lang="zh-CN"/>
            </a:defPPr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  <p:bldP spid="13" grpId="0" animBg="1"/>
      <p:bldP spid="6" grpId="0" animBg="1"/>
      <p:bldP spid="17" grpId="0" animBg="1"/>
      <p:bldP spid="19" grpId="0" animBg="1"/>
      <p:bldP spid="12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06500" y="215265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信息素养概念的起源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3515" y="981075"/>
            <a:ext cx="11783695" cy="4979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7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3000">
                <a:solidFill>
                  <a:schemeClr val="tx1"/>
                </a:solidFill>
                <a:uFillTx/>
                <a:latin typeface="Times New Roman" panose="02020603050405020304" pitchFamily="2" charset="0"/>
                <a:ea typeface="微软雅黑" panose="020B0503020204020204" charset="-122"/>
              </a:rPr>
              <a:t>信息素养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：Information Literacy，又译为信息素质。</a:t>
            </a:r>
            <a:endParaRPr lang="zh-CN" altLang="en-US" sz="280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3000">
                <a:solidFill>
                  <a:schemeClr val="tx1"/>
                </a:solidFill>
                <a:uFillTx/>
                <a:latin typeface="Times New Roman" panose="02020603050405020304" pitchFamily="2" charset="0"/>
                <a:ea typeface="微软雅黑" panose="020B0503020204020204" charset="-122"/>
              </a:rPr>
              <a:t>Literacy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: the ability to read and write，有文化，有教养，有读写能力。</a:t>
            </a:r>
            <a:endParaRPr lang="zh-CN" altLang="en-US" sz="280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5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美国信息产业协会主席保罗•车可斯基他在1974年提交给图书馆与信息科学全国委员会的一份报告中指出，“经培训后能够在工作中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运用信息资源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的人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即为具备了信息素养。他们学习相关技术和技能，从而能够利用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各种信息工具与主要信息源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形成信息解决方案，用于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解决实际问题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”。</a:t>
            </a:r>
            <a:endParaRPr lang="zh-CN" altLang="en-US" sz="280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86080" y="362585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46150" y="21526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信息素养的定义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0700" y="1271905"/>
            <a:ext cx="10960100" cy="409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8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</a:pPr>
            <a:r>
              <a:rPr lang="en-US" altLang="zh-CN" sz="2800">
                <a:latin typeface="Times New Roman" panose="02020603050405020304" pitchFamily="2" charset="0"/>
                <a:ea typeface="微软雅黑" panose="020B0503020204020204" charset="-122"/>
              </a:rPr>
              <a:t>    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具备信息素养的人，知道如何查找、评估和有效利用信息来解决特定问题或做出决策，无论其选择的信息来自计算机、图书、政府机构、电影或者其他任何可能的资源。</a:t>
            </a:r>
            <a:endParaRPr lang="zh-CN" altLang="en-US" sz="280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indent="457200" algn="just">
              <a:lnSpc>
                <a:spcPct val="180000"/>
              </a:lnSpc>
              <a:spcAft>
                <a:spcPts val="1000"/>
              </a:spcAft>
              <a:buClr>
                <a:srgbClr val="FF6600"/>
              </a:buClr>
              <a:buFont typeface="Wingdings" panose="05000000000000000000" charset="0"/>
            </a:pP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         </a:t>
            </a:r>
            <a:r>
              <a:rPr lang="en-US" altLang="zh-CN" sz="2800">
                <a:latin typeface="Times New Roman" panose="02020603050405020304" pitchFamily="2" charset="0"/>
                <a:ea typeface="微软雅黑" panose="020B0503020204020204" charset="-122"/>
              </a:rPr>
              <a:t>——</a:t>
            </a:r>
            <a:r>
              <a:rPr lang="zh-CN" altLang="en-US" sz="2800">
                <a:latin typeface="Times New Roman" panose="02020603050405020304" pitchFamily="2" charset="0"/>
                <a:ea typeface="微软雅黑" panose="020B0503020204020204" charset="-122"/>
              </a:rPr>
              <a:t>美国图书馆协会（ALA）和美国教育传播与技术协会（AECT）1989年提交给总统委员会的《关于信息素养的报告》。</a:t>
            </a:r>
            <a:endParaRPr lang="zh-CN" altLang="en-US" sz="280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51790" y="362585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08380" y="215265"/>
            <a:ext cx="3840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信息素养的重要性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89280" y="1213485"/>
            <a:ext cx="11012805" cy="491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  <a:spcAft>
                <a:spcPts val="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2003年，联合国教科文组织（UNESCO）发表布拉格宣言，宣称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信息素养是人们有效参与信息社会的一个先决条件，是实施终身学习的一种基本人权。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160000"/>
              </a:lnSpc>
              <a:spcAft>
                <a:spcPts val="0"/>
              </a:spcAft>
              <a:buClr>
                <a:srgbClr val="FF6600"/>
              </a:buClr>
              <a:buFont typeface="Wingdings" panose="05000000000000000000" charset="0"/>
              <a:buChar char=""/>
            </a:pP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2005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年，国际图书馆协会联合会（IFLA）发表亚历山大宣言，宣称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信息素养位于终身学习的核心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，它能够使各行各业的人有效地寻找、评估、使用、创造信息，以达到个人、社会、职业与教育目标，是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数字世界的一项基本人权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。</a:t>
            </a:r>
            <a:endParaRPr lang="zh-CN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grpSp>
        <p:nvGrpSpPr>
          <p:cNvPr id="5" name="组合 4"/>
          <p:cNvGrpSpPr/>
          <p:nvPr/>
        </p:nvGrpSpPr>
        <p:grpSpPr>
          <a:xfrm>
            <a:off x="243840" y="364490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03960" y="213995"/>
            <a:ext cx="497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功能素养与功能性文盲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6" y="1163955"/>
            <a:ext cx="6736714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素养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（</a:t>
            </a:r>
            <a:r>
              <a:rPr lang="zh-CN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literacy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）：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读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、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写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、计算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能力</a:t>
            </a:r>
            <a:endParaRPr lang="zh-CN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文盲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：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缺乏</a:t>
            </a:r>
            <a:r>
              <a:rPr lang="zh-CN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基本的读写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能力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功能素养（functional literacy）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：不局限于读、写、计算能力，具备更丰富的知识，更专业化的技能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功能性文盲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：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一个人</a:t>
            </a:r>
            <a:r>
              <a:rPr lang="zh-CN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不能把读、写、计算技能运用于个人或社群的发展。</a:t>
            </a:r>
            <a:endParaRPr lang="zh-CN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grpSp>
        <p:nvGrpSpPr>
          <p:cNvPr id="5" name="组合 4"/>
          <p:cNvGrpSpPr/>
          <p:nvPr/>
        </p:nvGrpSpPr>
        <p:grpSpPr>
          <a:xfrm>
            <a:off x="441325" y="363220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824976" y="1136459"/>
            <a:ext cx="4070691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信息素养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图书馆素养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计算机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素养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媒体素养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网络素养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</a:t>
            </a:r>
            <a:r>
              <a:rPr lang="zh-CN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与通信技术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素养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……</a:t>
            </a:r>
            <a:endParaRPr lang="zh-CN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0615" y="10477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信息素养教育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86715" y="252095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" name="梯形 5"/>
          <p:cNvSpPr/>
          <p:nvPr/>
        </p:nvSpPr>
        <p:spPr>
          <a:xfrm>
            <a:off x="981075" y="1264907"/>
            <a:ext cx="3414395" cy="1708150"/>
          </a:xfrm>
          <a:prstGeom prst="trapezoid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计算机、网络</a:t>
            </a: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信息技术教育</a:t>
            </a: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梯形 6"/>
          <p:cNvSpPr/>
          <p:nvPr/>
        </p:nvSpPr>
        <p:spPr>
          <a:xfrm>
            <a:off x="6205537" y="1264907"/>
            <a:ext cx="4810125" cy="1708150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图书馆教育、文献检索与利用、阅读辅导</a:t>
            </a: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信息资源教育</a:t>
            </a: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8405" y="3309864"/>
            <a:ext cx="3173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/>
              <a:t>信息是一种资源</a:t>
            </a:r>
            <a:endParaRPr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86715" y="3305016"/>
            <a:ext cx="465095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 smtClean="0"/>
              <a:t>计算机的普及要</a:t>
            </a:r>
            <a:r>
              <a:rPr lang="zh-CN" altLang="en-US" sz="2800" b="1" dirty="0"/>
              <a:t>从娃娃抓起</a:t>
            </a:r>
            <a:endParaRPr lang="zh-CN" altLang="en-US" sz="28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683895" y="4216717"/>
            <a:ext cx="1089215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 smtClean="0"/>
              <a:t>国务院2017年制定的《新一代人工智能发展规划》</a:t>
            </a:r>
            <a:r>
              <a:rPr lang="zh-CN" altLang="en-US" sz="2800" dirty="0"/>
              <a:t>，要求“在中小学阶段设置人工智能相关课程，并逐步推广编程教育。”</a:t>
            </a:r>
            <a:endParaRPr lang="zh-CN" altLang="en-US" sz="2800" dirty="0"/>
          </a:p>
        </p:txBody>
      </p:sp>
      <p:sp>
        <p:nvSpPr>
          <p:cNvPr id="14" name="加号 13"/>
          <p:cNvSpPr/>
          <p:nvPr/>
        </p:nvSpPr>
        <p:spPr>
          <a:xfrm>
            <a:off x="4716952" y="1731804"/>
            <a:ext cx="1036320" cy="676910"/>
          </a:xfrm>
          <a:prstGeom prst="mathPlu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60321" y="215265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3600" dirty="0">
                <a:latin typeface="微软雅黑" panose="020B0503020204020204" charset="-122"/>
                <a:ea typeface="微软雅黑" panose="020B0503020204020204" charset="-122"/>
              </a:rPr>
              <a:t>美国</a:t>
            </a:r>
            <a:r>
              <a:rPr sz="3600" dirty="0" smtClean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sz="3600" dirty="0" smtClean="0">
                <a:latin typeface="微软雅黑" panose="020B0503020204020204" charset="-122"/>
                <a:ea typeface="微软雅黑" panose="020B0503020204020204" charset="-122"/>
              </a:rPr>
              <a:t>高等教育信息素养</a:t>
            </a:r>
            <a:r>
              <a:rPr sz="3600" dirty="0" err="1" smtClean="0">
                <a:latin typeface="微软雅黑" panose="020B0503020204020204" charset="-122"/>
                <a:ea typeface="微软雅黑" panose="020B0503020204020204" charset="-122"/>
              </a:rPr>
              <a:t>框架</a:t>
            </a:r>
            <a:r>
              <a:rPr sz="3600" dirty="0" smtClean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sz="36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sz="3600" dirty="0" err="1">
                <a:latin typeface="微软雅黑" panose="020B0503020204020204" charset="-122"/>
                <a:ea typeface="微软雅黑" panose="020B0503020204020204" charset="-122"/>
              </a:rPr>
              <a:t>主要内容</a:t>
            </a:r>
            <a:endParaRPr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56870" y="364490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2577" y="1182399"/>
            <a:ext cx="5935133" cy="51330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框架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对信息素养的扩展定义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：信息素养是一组综合能力，包括对信息的反思性发现，对信息如何产生和评价的理解，以及运用信息创造新知识并合理参与社群学习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9905" y="1164132"/>
            <a:ext cx="5996812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《框架》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被组织为6个子框，每个子框包括一个信息素养核心概念，一组知识技能，一组行为方式。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19905" y="4212749"/>
            <a:ext cx="5870742" cy="2264250"/>
            <a:chOff x="6019905" y="4212749"/>
            <a:chExt cx="5870742" cy="2264250"/>
          </a:xfrm>
        </p:grpSpPr>
        <p:sp>
          <p:nvSpPr>
            <p:cNvPr id="2" name="椭圆 1"/>
            <p:cNvSpPr/>
            <p:nvPr/>
          </p:nvSpPr>
          <p:spPr>
            <a:xfrm>
              <a:off x="7054044" y="4212749"/>
              <a:ext cx="3724023" cy="96405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一个核心概念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6019905" y="5723466"/>
              <a:ext cx="2751667" cy="75353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一组知识技能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138980" y="5723466"/>
              <a:ext cx="2751667" cy="753533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一组行为方式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39190" y="215265"/>
            <a:ext cx="91376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3600">
                <a:latin typeface="微软雅黑" panose="020B0503020204020204" charset="-122"/>
                <a:ea typeface="微软雅黑" panose="020B0503020204020204" charset="-122"/>
              </a:rPr>
              <a:t>《框架》</a:t>
            </a:r>
            <a:r>
              <a:rPr lang="zh-CN" sz="360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sz="360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个子框（按英文字母顺序排列）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6857" y="1099820"/>
            <a:ext cx="11695430" cy="516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Times New Roman" panose="02020603050405020304" pitchFamily="2" charset="0"/>
                <a:ea typeface="微软雅黑" panose="020B0503020204020204" charset="-122"/>
              </a:rPr>
              <a:t>权威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</a:rPr>
              <a:t>具有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建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</a:rPr>
              <a:t>构性和情境性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cs typeface="Times New Roman" panose="02020603050405020304" pitchFamily="2" charset="0"/>
              </a:rPr>
              <a:t>（Authority is Constructed and Contextual）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  <a:cs typeface="Times New Roman" panose="02020603050405020304" pitchFamily="2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</a:rPr>
              <a:t>创建是一个过程（Information Creation as a Process）</a:t>
            </a:r>
            <a:endParaRPr lang="zh-CN" altLang="en-US" sz="32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</a:rPr>
              <a:t>具有价值（Information has Value）</a:t>
            </a:r>
            <a:endParaRPr lang="zh-CN" altLang="en-US" sz="32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研究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即探究（Research as Inquiry）</a:t>
            </a:r>
            <a:endParaRPr lang="zh-CN" altLang="en-US" sz="3200" dirty="0">
              <a:latin typeface="Times New Roman" panose="02020603050405020304" pitchFamily="2" charset="0"/>
              <a:ea typeface="微软雅黑" panose="020B0503020204020204" charset="-122"/>
              <a:sym typeface="+mn-ea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对话式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学术研究（Scholarship as Conversation）</a:t>
            </a:r>
            <a:endParaRPr lang="zh-CN" altLang="en-US" sz="3200" dirty="0">
              <a:latin typeface="Times New Roman" panose="02020603050405020304" pitchFamily="2" charset="0"/>
              <a:ea typeface="微软雅黑" panose="020B0503020204020204" charset="-122"/>
              <a:sym typeface="+mn-ea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检索</a:t>
            </a:r>
            <a:r>
              <a:rPr lang="zh-CN" altLang="en-US" sz="32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是策略式探索（Searching as Strategic Exploration）</a:t>
            </a:r>
            <a:endParaRPr lang="zh-CN" altLang="en-US" sz="3200" dirty="0">
              <a:latin typeface="Times New Roman" panose="02020603050405020304" pitchFamily="2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56870" y="364490"/>
            <a:ext cx="594360" cy="348615"/>
            <a:chOff x="593" y="730"/>
            <a:chExt cx="936" cy="549"/>
          </a:xfrm>
        </p:grpSpPr>
        <p:sp>
          <p:nvSpPr>
            <p:cNvPr id="9236" name="等腰三角形 33"/>
            <p:cNvSpPr/>
            <p:nvPr/>
          </p:nvSpPr>
          <p:spPr>
            <a:xfrm rot="5400000">
              <a:off x="554" y="769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等腰三角形 33"/>
            <p:cNvSpPr/>
            <p:nvPr/>
          </p:nvSpPr>
          <p:spPr>
            <a:xfrm rot="5400000">
              <a:off x="1022" y="772"/>
              <a:ext cx="546" cy="468"/>
            </a:xfrm>
            <a:prstGeom prst="triangle">
              <a:avLst>
                <a:gd name="adj" fmla="val 50000"/>
              </a:avLst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sz="2160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第五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届索尔维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会议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1927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年 布鲁塞尔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8" y="1286771"/>
            <a:ext cx="3911681" cy="2362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771"/>
            <a:ext cx="7831667" cy="56749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8" y="4234311"/>
            <a:ext cx="4009419" cy="23960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60375" y="33083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4373" y="1794732"/>
            <a:ext cx="7745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素养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的概念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与意义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信息素养教育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《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框架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》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的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内容与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结构</a:t>
            </a:r>
            <a:endParaRPr lang="zh-CN" altLang="en-US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321945"/>
            <a:ext cx="215266" cy="864870"/>
          </a:xfrm>
          <a:prstGeom prst="rect">
            <a:avLst/>
          </a:prstGeom>
          <a:solidFill>
            <a:srgbClr val="FF505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30" y="11112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课程主要内容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17123" y="54239"/>
            <a:ext cx="5410200" cy="662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  <a:buClr>
                <a:srgbClr val="000000"/>
              </a:buClr>
              <a:buFont typeface="+mj-lt"/>
            </a:pPr>
            <a:r>
              <a:rPr lang="en-US" altLang="zh-CN" sz="3600" dirty="0">
                <a:latin typeface="Times New Roman" panose="02020603050405020304" pitchFamily="2" charset="0"/>
                <a:ea typeface="微软雅黑" panose="020B0503020204020204" charset="-122"/>
              </a:rPr>
              <a:t>10</a:t>
            </a:r>
            <a:r>
              <a:rPr lang="zh-CN" altLang="en-US" sz="3600" dirty="0">
                <a:latin typeface="Times New Roman" panose="02020603050405020304" pitchFamily="2" charset="0"/>
                <a:ea typeface="微软雅黑" panose="020B0503020204020204" charset="-122"/>
              </a:rPr>
              <a:t>次课堂</a:t>
            </a:r>
            <a:r>
              <a:rPr lang="zh-CN" altLang="en-US" sz="3600" dirty="0" smtClean="0">
                <a:latin typeface="Times New Roman" panose="02020603050405020304" pitchFamily="2" charset="0"/>
                <a:ea typeface="微软雅黑" panose="020B0503020204020204" charset="-122"/>
              </a:rPr>
              <a:t>学习</a:t>
            </a:r>
            <a:endParaRPr lang="en-US" altLang="zh-CN" sz="36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  <a:buClr>
                <a:srgbClr val="000000"/>
              </a:buClr>
            </a:pPr>
            <a:r>
              <a:rPr lang="en-US" altLang="zh-CN" sz="3600" dirty="0">
                <a:latin typeface="Times New Roman" panose="02020603050405020304" pitchFamily="2" charset="0"/>
                <a:ea typeface="微软雅黑" panose="020B0503020204020204" charset="-122"/>
              </a:rPr>
              <a:t>5</a:t>
            </a:r>
            <a:r>
              <a:rPr lang="zh-CN" altLang="en-US" sz="3600" dirty="0">
                <a:latin typeface="Times New Roman" panose="02020603050405020304" pitchFamily="2" charset="0"/>
                <a:ea typeface="微软雅黑" panose="020B0503020204020204" charset="-122"/>
              </a:rPr>
              <a:t>次</a:t>
            </a:r>
            <a:r>
              <a:rPr lang="zh-CN" altLang="en-US" sz="3600" dirty="0" smtClean="0">
                <a:latin typeface="Times New Roman" panose="02020603050405020304" pitchFamily="2" charset="0"/>
                <a:ea typeface="微软雅黑" panose="020B0503020204020204" charset="-122"/>
              </a:rPr>
              <a:t>上机实验（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N505</a:t>
            </a:r>
            <a:r>
              <a:rPr lang="zh-CN" altLang="en-US" sz="3600" dirty="0" smtClean="0">
                <a:latin typeface="Times New Roman" panose="02020603050405020304" pitchFamily="2" charset="0"/>
                <a:ea typeface="微软雅黑" panose="020B0503020204020204" charset="-122"/>
              </a:rPr>
              <a:t>）</a:t>
            </a:r>
            <a:endParaRPr lang="zh-CN" altLang="en-US" sz="36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ctr">
              <a:lnSpc>
                <a:spcPct val="160000"/>
              </a:lnSpc>
              <a:buClr>
                <a:srgbClr val="000000"/>
              </a:buClr>
              <a:buFont typeface="+mj-lt"/>
            </a:pPr>
            <a:r>
              <a:rPr lang="en-US" altLang="zh-CN" sz="3600" dirty="0" smtClean="0">
                <a:latin typeface="Times New Roman" panose="02020603050405020304" pitchFamily="2" charset="0"/>
                <a:ea typeface="微软雅黑" panose="020B0503020204020204" charset="-122"/>
              </a:rPr>
              <a:t>1</a:t>
            </a:r>
            <a:r>
              <a:rPr lang="zh-CN" altLang="en-US" sz="3600" dirty="0">
                <a:latin typeface="Times New Roman" panose="02020603050405020304" pitchFamily="2" charset="0"/>
                <a:ea typeface="微软雅黑" panose="020B0503020204020204" charset="-122"/>
              </a:rPr>
              <a:t>次视频自学</a:t>
            </a:r>
            <a:endParaRPr lang="en-US" altLang="zh-CN" sz="36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8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基本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检索工具的使用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8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rgbClr val="FFC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专业检索工具的使用</a:t>
            </a:r>
            <a:endParaRPr lang="zh-CN" altLang="en-US" sz="2800" dirty="0">
              <a:solidFill>
                <a:srgbClr val="FFC00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8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rgbClr val="FFC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数据库高级检索</a:t>
            </a:r>
            <a:endParaRPr lang="zh-CN" altLang="en-US" sz="2800" dirty="0">
              <a:solidFill>
                <a:srgbClr val="FFC00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8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rgbClr val="7030A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NoteExpress安装与使用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8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专题资料收集与综述写作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00025" y="754380"/>
            <a:ext cx="64763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信息社会与信息素养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信息源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信息组织与信息检索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互联网开放信息资源及其检索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FFC000"/>
                </a:solidFill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常用文献数据库</a:t>
            </a:r>
            <a:endParaRPr lang="en-US" altLang="zh-CN" sz="2800" dirty="0" smtClean="0">
              <a:solidFill>
                <a:srgbClr val="FFC000"/>
              </a:solidFill>
              <a:latin typeface="Times New Roman" panose="02020603050405020304" pitchFamily="2" charset="0"/>
              <a:ea typeface="微软雅黑" panose="020B0503020204020204" charset="-122"/>
              <a:sym typeface="+mn-ea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solidFill>
                  <a:srgbClr val="7030A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文献</a:t>
            </a:r>
            <a:r>
              <a:rPr lang="zh-CN" altLang="en-US" sz="2800" dirty="0">
                <a:solidFill>
                  <a:srgbClr val="7030A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信息收集与管理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文献信息的分析与评价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批判性阅读与写作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学术论文写作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14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学术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规范与学术不端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505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410" y="330835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课程考核方式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393" y="1145810"/>
            <a:ext cx="98495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平时成绩 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000000"/>
              </a:buClr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（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）课后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作业：每次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分，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10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次课，共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50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分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。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000000"/>
              </a:buClr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（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2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）上机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实验报告：第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1-2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次各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12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分，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3-4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次各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13</a:t>
            </a:r>
            <a:r>
              <a:rPr lang="zh-CN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分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，共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50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分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00000"/>
              </a:lnSpc>
              <a:buClr>
                <a:srgbClr val="000000"/>
              </a:buClr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（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3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）课堂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发言、云课堂：表现好，加分，累计最高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5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分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AutoNum type="arabicPeriod" startAt="2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期末成绩：第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5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次上机实验作业，综述论文。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不得少于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45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分。</a:t>
            </a:r>
            <a:endParaRPr lang="en-US" altLang="zh-CN" sz="2800" dirty="0" smtClean="0">
              <a:solidFill>
                <a:srgbClr val="FF0000"/>
              </a:solidFill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514350" indent="-514350" algn="just">
              <a:lnSpc>
                <a:spcPct val="200000"/>
              </a:lnSpc>
              <a:buClr>
                <a:srgbClr val="000000"/>
              </a:buClr>
              <a:buAutoNum type="arabicPeriod" startAt="2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课程总成绩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=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平时成绩*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80%+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期末成绩*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20%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656702" y="0"/>
            <a:ext cx="2800350" cy="3457575"/>
            <a:chOff x="1150" y="2960"/>
            <a:chExt cx="3520" cy="4020"/>
          </a:xfrm>
        </p:grpSpPr>
        <p:sp>
          <p:nvSpPr>
            <p:cNvPr id="44052" name="TextBox 30"/>
            <p:cNvSpPr/>
            <p:nvPr/>
          </p:nvSpPr>
          <p:spPr>
            <a:xfrm>
              <a:off x="1150" y="6260"/>
              <a:ext cx="3520" cy="720"/>
            </a:xfrm>
            <a:prstGeom prst="rect">
              <a:avLst/>
            </a:prstGeom>
            <a:solidFill>
              <a:srgbClr val="F2F2F2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endParaRPr lang="zh-CN" altLang="zh-CN" sz="2400" b="1" dirty="0">
                <a:latin typeface="经典行书简"/>
                <a:ea typeface="经典行书简"/>
                <a:sym typeface="经典行书简"/>
              </a:endParaRPr>
            </a:p>
          </p:txBody>
        </p:sp>
        <p:pic>
          <p:nvPicPr>
            <p:cNvPr id="44059" name="Picture 11" descr="http://d.yimg.com/fz/ls/he/topic/child/child03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50" y="2960"/>
              <a:ext cx="3480" cy="28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-15240" y="220981"/>
            <a:ext cx="215266" cy="864870"/>
          </a:xfrm>
          <a:prstGeom prst="rect">
            <a:avLst/>
          </a:prstGeom>
          <a:solidFill>
            <a:srgbClr val="FF660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410" y="330835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教学参考书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393" y="1730484"/>
            <a:ext cx="83654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1.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吴建华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.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信息素养修炼教程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.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北京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:科学出版社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,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20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20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.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342900" indent="-342900" algn="just">
              <a:lnSpc>
                <a:spcPct val="200000"/>
              </a:lnSpc>
              <a:buClr>
                <a:srgbClr val="FF5050"/>
              </a:buClr>
              <a:buFont typeface="Wingdings" panose="05000000000000000000" charset="0"/>
              <a:buChar char=""/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2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.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花芳.文献检索与利用（第2版）.北京:清华大学出版社,2014.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342900" indent="-342900" algn="just">
              <a:lnSpc>
                <a:spcPct val="200000"/>
              </a:lnSpc>
              <a:buClr>
                <a:srgbClr val="99CCFF"/>
              </a:buClr>
              <a:buFont typeface="Wingdings" panose="05000000000000000000" charset="0"/>
              <a:buChar char=""/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3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.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黄如花.信息检索（第2版）.武汉:武汉大学出版社,2010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.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6433" y="175484"/>
            <a:ext cx="2038350" cy="285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137" y="1544221"/>
            <a:ext cx="2179955" cy="2676525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717" y="3306299"/>
            <a:ext cx="2419083" cy="35669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6317" y="967105"/>
            <a:ext cx="9593046" cy="545964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信息素养修炼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信息社会与信息素养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zh-CN" sz="3600" dirty="0" smtClean="0">
                <a:latin typeface="微软雅黑" panose="020B0503020204020204" charset="-122"/>
                <a:ea typeface="微软雅黑" panose="020B0503020204020204" charset="-122"/>
              </a:rPr>
              <a:t>1.1 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信息与信息社会</a:t>
            </a:r>
            <a:endParaRPr lang="en-US" altLang="zh-CN" sz="3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吴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建华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653415"/>
            <a:ext cx="337185" cy="627380"/>
            <a:chOff x="0" y="0"/>
            <a:chExt cx="510976" cy="56461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425449" cy="564610"/>
            </a:xfrm>
            <a:prstGeom prst="rect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lIns="90170" tIns="46990" rIns="90170" bIns="46990" anchor="ctr"/>
            <a:lstStyle/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直接连接符 6"/>
            <p:cNvSpPr/>
            <p:nvPr/>
          </p:nvSpPr>
          <p:spPr>
            <a:xfrm>
              <a:off x="467543" y="0"/>
              <a:ext cx="1" cy="564610"/>
            </a:xfrm>
            <a:prstGeom prst="line">
              <a:avLst/>
            </a:prstGeom>
            <a:ln w="28575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直接连接符 65"/>
            <p:cNvSpPr/>
            <p:nvPr/>
          </p:nvSpPr>
          <p:spPr>
            <a:xfrm>
              <a:off x="510976" y="0"/>
              <a:ext cx="1" cy="564610"/>
            </a:xfrm>
            <a:prstGeom prst="line">
              <a:avLst/>
            </a:prstGeom>
            <a:ln w="10160" cap="flat" cmpd="sng">
              <a:solidFill>
                <a:srgbClr val="A5A5A5">
                  <a:alpha val="50000"/>
                </a:srgbClr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信息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045" y="1083945"/>
            <a:ext cx="11725910" cy="5000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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信息就是信息，不是物质，也不是能量。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（维纳）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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信息是用来减少不确定性的东西。 （申农）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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信息是人们在适应外部世界，并使这种适应反作用于外部世界的过程中，同外部世界交换的内容的名称。（维纳）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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  <a:sym typeface="+mn-ea"/>
              </a:rPr>
              <a:t>信息是事物运动的状态与方式。（钟义信）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90000"/>
              </a:lnSpc>
              <a:buClr>
                <a:srgbClr val="FF0000"/>
              </a:buClr>
              <a:buFont typeface="Wingdings" panose="05000000000000000000" charset="0"/>
              <a:buChar char="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信息包含在事物之间的差异中，只有差异才是重要的。（朗高）</a:t>
            </a:r>
            <a:endParaRPr lang="zh-CN" altLang="en-US" sz="24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13" name="矩形 3"/>
          <p:cNvSpPr/>
          <p:nvPr/>
        </p:nvSpPr>
        <p:spPr>
          <a:xfrm>
            <a:off x="0" y="321945"/>
            <a:ext cx="215266" cy="864870"/>
          </a:xfrm>
          <a:prstGeom prst="rect">
            <a:avLst/>
          </a:prstGeom>
          <a:solidFill>
            <a:srgbClr val="FF5050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2468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信息（续）</a:t>
            </a:r>
            <a:endParaRPr lang="zh-CN" altLang="en-US" sz="3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2905" y="1162050"/>
            <a:ext cx="11443970" cy="521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Wingdings" panose="05000000000000000000" charset="0"/>
              <a:buChar char="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信息是人及人所产生的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  <a:ea typeface="微软雅黑" panose="020B0503020204020204" charset="-122"/>
              </a:rPr>
              <a:t>记录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跨越时空与他人所交流的内容。（塔格-萨克利夫）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Wingdings" panose="05000000000000000000" charset="0"/>
              <a:buChar char="ü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文献：记录知识和信息的载体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哈雷彗星的发现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清华简：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2000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多枚秦始皇焚书坑儒之前制作的竹简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《红楼梦》、《傲慢与偏见》、《平凡的世界》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......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微信朋友圈</a:t>
            </a:r>
            <a:r>
              <a:rPr lang="en-US" altLang="zh-CN" sz="2800" dirty="0">
                <a:latin typeface="Times New Roman" panose="02020603050405020304" pitchFamily="2" charset="0"/>
                <a:ea typeface="微软雅黑" panose="020B0503020204020204" charset="-122"/>
              </a:rPr>
              <a:t>......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97915" y="33147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信息社会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15240" y="6729095"/>
            <a:ext cx="12239625" cy="143510"/>
            <a:chOff x="0" y="8773"/>
            <a:chExt cx="14400" cy="226"/>
          </a:xfrm>
        </p:grpSpPr>
        <p:sp>
          <p:nvSpPr>
            <p:cNvPr id="17414" name="矩形 6"/>
            <p:cNvSpPr/>
            <p:nvPr/>
          </p:nvSpPr>
          <p:spPr>
            <a:xfrm>
              <a:off x="0" y="8773"/>
              <a:ext cx="3570" cy="227"/>
            </a:xfrm>
            <a:prstGeom prst="rect">
              <a:avLst/>
            </a:prstGeom>
            <a:solidFill>
              <a:srgbClr val="F49022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5" name="矩形 7"/>
            <p:cNvSpPr/>
            <p:nvPr/>
          </p:nvSpPr>
          <p:spPr>
            <a:xfrm>
              <a:off x="3570" y="8773"/>
              <a:ext cx="3630" cy="227"/>
            </a:xfrm>
            <a:prstGeom prst="rect">
              <a:avLst/>
            </a:prstGeom>
            <a:solidFill>
              <a:srgbClr val="EE3636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6" name="矩形 8"/>
            <p:cNvSpPr/>
            <p:nvPr/>
          </p:nvSpPr>
          <p:spPr>
            <a:xfrm>
              <a:off x="7200" y="8773"/>
              <a:ext cx="3570" cy="227"/>
            </a:xfrm>
            <a:prstGeom prst="rect">
              <a:avLst/>
            </a:prstGeom>
            <a:solidFill>
              <a:srgbClr val="53C3B0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7" name="矩形 9"/>
            <p:cNvSpPr/>
            <p:nvPr/>
          </p:nvSpPr>
          <p:spPr>
            <a:xfrm>
              <a:off x="10770" y="8773"/>
              <a:ext cx="3630" cy="227"/>
            </a:xfrm>
            <a:prstGeom prst="rect">
              <a:avLst/>
            </a:prstGeom>
            <a:solidFill>
              <a:srgbClr val="317FB7"/>
            </a:solidFill>
            <a:ln w="25400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36" name="等腰三角形 33"/>
          <p:cNvSpPr/>
          <p:nvPr/>
        </p:nvSpPr>
        <p:spPr>
          <a:xfrm rot="5400000">
            <a:off x="352045" y="488062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等腰三角形 33"/>
          <p:cNvSpPr/>
          <p:nvPr/>
        </p:nvSpPr>
        <p:spPr>
          <a:xfrm rot="5400000">
            <a:off x="649225" y="490348"/>
            <a:ext cx="346710" cy="297180"/>
          </a:xfrm>
          <a:prstGeom prst="triangle">
            <a:avLst>
              <a:gd name="adj" fmla="val 50000"/>
            </a:avLst>
          </a:prstGeom>
          <a:solidFill>
            <a:srgbClr val="EE3636"/>
          </a:solidFill>
          <a:ln w="25400">
            <a:noFill/>
          </a:ln>
        </p:spPr>
        <p:txBody>
          <a:bodyPr anchor="ctr"/>
          <a:lstStyle/>
          <a:p>
            <a:pPr lvl="0" algn="ctr" eaLnBrk="1" hangingPunct="1">
              <a:buNone/>
            </a:pPr>
            <a:endParaRPr lang="zh-CN" altLang="zh-CN" sz="216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554" y="1205660"/>
            <a:ext cx="11691877" cy="50044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10000"/>
              </a:lnSpc>
              <a:buClr>
                <a:srgbClr val="FF0000"/>
              </a:buClr>
              <a:buFont typeface="Wingdings" panose="05000000000000000000" charset="0"/>
              <a:buChar char=""/>
            </a:pP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丹尼尔•贝尔1973年出版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《后工业社会的来临：社会预测的一次尝试》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10000"/>
              </a:lnSpc>
              <a:buClr>
                <a:srgbClr val="FF0000"/>
              </a:buClr>
            </a:pP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        </a:t>
            </a:r>
            <a:r>
              <a:rPr lang="en-US" altLang="zh-CN" sz="2800" dirty="0" err="1" smtClean="0">
                <a:latin typeface="Times New Roman" panose="02020603050405020304" pitchFamily="2" charset="0"/>
                <a:ea typeface="微软雅黑" panose="020B0503020204020204" charset="-122"/>
              </a:rPr>
              <a:t>前工业社会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                         </a:t>
            </a:r>
            <a:r>
              <a:rPr lang="en-US" altLang="zh-CN" sz="2800" dirty="0" err="1" smtClean="0">
                <a:latin typeface="Times New Roman" panose="02020603050405020304" pitchFamily="2" charset="0"/>
                <a:ea typeface="微软雅黑" panose="020B0503020204020204" charset="-122"/>
              </a:rPr>
              <a:t>工业社会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                            </a:t>
            </a:r>
            <a:r>
              <a:rPr lang="en-US" altLang="zh-CN" sz="2800" dirty="0" err="1" smtClean="0">
                <a:latin typeface="Times New Roman" panose="02020603050405020304" pitchFamily="2" charset="0"/>
                <a:ea typeface="微软雅黑" panose="020B0503020204020204" charset="-122"/>
              </a:rPr>
              <a:t>后工业社会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algn="just">
              <a:lnSpc>
                <a:spcPct val="210000"/>
              </a:lnSpc>
              <a:buClr>
                <a:srgbClr val="FF0000"/>
              </a:buClr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        土地、物资                        能源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、资本                 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        信息</a:t>
            </a:r>
            <a:r>
              <a:rPr lang="zh-CN" altLang="en-US" sz="2800" dirty="0">
                <a:latin typeface="Times New Roman" panose="02020603050405020304" pitchFamily="2" charset="0"/>
                <a:ea typeface="微软雅黑" panose="020B0503020204020204" charset="-122"/>
              </a:rPr>
              <a:t>、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人才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社会的主宰：地主、企业家、知识工作者</a:t>
            </a:r>
            <a:endParaRPr lang="en-US" altLang="zh-CN" sz="2800" dirty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美国信息高速公路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-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全球互联网</a:t>
            </a:r>
            <a:endParaRPr lang="en-US" altLang="zh-CN" sz="2800" dirty="0" smtClean="0">
              <a:latin typeface="Times New Roman" panose="02020603050405020304" pitchFamily="2" charset="0"/>
              <a:ea typeface="微软雅黑" panose="020B0503020204020204" charset="-122"/>
            </a:endParaRPr>
          </a:p>
          <a:p>
            <a:pPr marL="457200" indent="-457200" algn="just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中国网民规模超过</a:t>
            </a:r>
            <a:r>
              <a:rPr lang="en-US" altLang="zh-CN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10</a:t>
            </a:r>
            <a:r>
              <a:rPr lang="zh-CN" altLang="en-US" sz="2800" dirty="0" smtClean="0">
                <a:latin typeface="Times New Roman" panose="02020603050405020304" pitchFamily="2" charset="0"/>
                <a:ea typeface="微软雅黑" panose="020B0503020204020204" charset="-122"/>
              </a:rPr>
              <a:t>亿</a:t>
            </a:r>
            <a:endParaRPr lang="zh-CN" altLang="en-US" sz="2800" dirty="0">
              <a:latin typeface="Times New Roman" panose="02020603050405020304" pitchFamily="2" charset="0"/>
              <a:ea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fontAlgn="base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9559B-881C-4F8E-B1FA-77195C32B1F6}" type="datetime1">
              <a:rPr kumimoji="0" lang="zh-CN" altLang="en-US" b="0" i="0" kern="1200" cap="none" spc="0" normalizeH="0" baseline="0" noProof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kern="1200" cap="none" spc="0" normalizeH="0" baseline="0" noProof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buChar char="•"/>
            </a:pPr>
            <a:fld id="{9A0DB2DC-4C9A-4742-B13C-FB6460FD3503}" type="slidenum">
              <a:rPr lang="zh-CN" altLang="en-US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noProof="1"/>
          </a:p>
        </p:txBody>
      </p:sp>
      <p:sp>
        <p:nvSpPr>
          <p:cNvPr id="6" name="右箭头 5"/>
          <p:cNvSpPr/>
          <p:nvPr/>
        </p:nvSpPr>
        <p:spPr>
          <a:xfrm>
            <a:off x="639394" y="2891357"/>
            <a:ext cx="11181131" cy="469556"/>
          </a:xfrm>
          <a:prstGeom prst="rightArrow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M_SLIDE_MODEL_TYPE" val="dynamicNum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KSO_WM_SLIDE_MODEL_TYPE" val="timeline"/>
</p:tagLst>
</file>

<file path=ppt/tags/tag4.xml><?xml version="1.0" encoding="utf-8"?>
<p:tagLst xmlns:p="http://schemas.openxmlformats.org/presentationml/2006/main">
  <p:tag name="KSO_WM_SLIDE_MODEL_TYPE" val="timeline"/>
</p:tagLst>
</file>

<file path=ppt/tags/tag5.xml><?xml version="1.0" encoding="utf-8"?>
<p:tagLst xmlns:p="http://schemas.openxmlformats.org/presentationml/2006/main">
  <p:tag name="KSO_WM_SLIDE_MODEL_TYPE" val="dynamicNum"/>
</p:tagLst>
</file>

<file path=ppt/tags/tag6.xml><?xml version="1.0" encoding="utf-8"?>
<p:tagLst xmlns:p="http://schemas.openxmlformats.org/presentationml/2006/main">
  <p:tag name="KSO_WM_SLIDE_MODEL_TYPE" val="timeline"/>
</p:tagLst>
</file>

<file path=ppt/tags/tag7.xml><?xml version="1.0" encoding="utf-8"?>
<p:tagLst xmlns:p="http://schemas.openxmlformats.org/presentationml/2006/main">
  <p:tag name="KSO_WM_SLIDE_MODEL_TYPE" val="timeline"/>
</p:tagLst>
</file>

<file path=ppt/tags/tag8.xml><?xml version="1.0" encoding="utf-8"?>
<p:tagLst xmlns:p="http://schemas.openxmlformats.org/presentationml/2006/main">
  <p:tag name="KSO_WM_SLIDE_MODEL_TYPE" val="timeline"/>
</p:tagLst>
</file>

<file path=ppt/tags/tag9.xml><?xml version="1.0" encoding="utf-8"?>
<p:tagLst xmlns:p="http://schemas.openxmlformats.org/presentationml/2006/main">
  <p:tag name="commondata" val="eyJoZGlkIjoiYzAxM2EzMTEwMGUwMDc2MjU3MjcxZDRiOGExMzZlMGU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3026</Words>
  <Application>WPS 演示</Application>
  <PresentationFormat>宽屏</PresentationFormat>
  <Paragraphs>331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 Light</vt:lpstr>
      <vt:lpstr>华文行楷</vt:lpstr>
      <vt:lpstr>方正细圆简体</vt:lpstr>
      <vt:lpstr>微软雅黑</vt:lpstr>
      <vt:lpstr>楷体</vt:lpstr>
      <vt:lpstr>Times New Roman</vt:lpstr>
      <vt:lpstr>经典行书简</vt:lpstr>
      <vt:lpstr>Wingdings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第五届索尔维会议 1927年 布鲁塞尔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李兵</dc:creator>
  <cp:lastModifiedBy>dell</cp:lastModifiedBy>
  <cp:revision>615</cp:revision>
  <dcterms:created xsi:type="dcterms:W3CDTF">2014-10-11T01:10:00Z</dcterms:created>
  <dcterms:modified xsi:type="dcterms:W3CDTF">2024-05-11T08:21:07Z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F1FBD63E22744E98A0150E5762D5521B_12</vt:lpwstr>
  </property>
</Properties>
</file>