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9089" y="1082040"/>
            <a:ext cx="6643794" cy="10699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《影视音乐欣赏》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59511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4194008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4628506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5063003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75049" y="3802911"/>
            <a:ext cx="2562225" cy="1609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纪录片音乐是专门为纪录片而创作的音乐，旨在配合画面内容，营造出特定的氛围和情感。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301454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9735951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0170449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10604947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988539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1423037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857534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2292032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6530482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>
            <a:off x="6964980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7" name="Freeform 17"/>
          <p:cNvSpPr/>
          <p:nvPr/>
        </p:nvSpPr>
        <p:spPr>
          <a:xfrm>
            <a:off x="7399477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7833975" y="1362723"/>
            <a:ext cx="868995" cy="1950411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8887964" y="3802911"/>
            <a:ext cx="2562225" cy="15144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纪录片音乐通常在纪录片放映时由配乐家现场演奏或播放录音。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346021" y="3802911"/>
            <a:ext cx="2562225" cy="1609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纪录片音乐通常由专业作曲家创作，有时也包括流行音乐的改编。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116992" y="3802911"/>
            <a:ext cx="2562225" cy="1609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纪录片音乐在纪录片中起到至关重要的作用，能够强化画面内容、突出主题思想，以及营造出特定的氛围和情感。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683527" y="1942053"/>
            <a:ext cx="888306" cy="79175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94481" y="190500"/>
                  <a:pt x="228562" y="156381"/>
                  <a:pt x="228562" y="114300"/>
                </a:cubicBezTo>
                <a:lnTo>
                  <a:pt x="228562" y="76200"/>
                </a:lnTo>
                <a:cubicBezTo>
                  <a:pt x="228562" y="23612"/>
                  <a:pt x="190500" y="0"/>
                  <a:pt x="152400" y="0"/>
                </a:cubicBezTo>
                <a:lnTo>
                  <a:pt x="76162" y="0"/>
                </a:lnTo>
                <a:cubicBezTo>
                  <a:pt x="38100" y="0"/>
                  <a:pt x="0" y="20241"/>
                  <a:pt x="0" y="76200"/>
                </a:cubicBezTo>
                <a:cubicBezTo>
                  <a:pt x="0" y="130969"/>
                  <a:pt x="38100" y="152400"/>
                  <a:pt x="76162" y="152400"/>
                </a:cubicBezTo>
                <a:lnTo>
                  <a:pt x="114300" y="152400"/>
                </a:lnTo>
                <a:cubicBezTo>
                  <a:pt x="135322" y="152400"/>
                  <a:pt x="152400" y="169478"/>
                  <a:pt x="152400" y="190500"/>
                </a:cubicBezTo>
                <a:close/>
                <a:moveTo>
                  <a:pt x="247460" y="116329"/>
                </a:moveTo>
                <a:cubicBezTo>
                  <a:pt x="246345" y="167878"/>
                  <a:pt x="204197" y="209550"/>
                  <a:pt x="152400" y="209550"/>
                </a:cubicBezTo>
                <a:lnTo>
                  <a:pt x="133350" y="209550"/>
                </a:lnTo>
                <a:lnTo>
                  <a:pt x="133350" y="190500"/>
                </a:lnTo>
                <a:cubicBezTo>
                  <a:pt x="133350" y="179984"/>
                  <a:pt x="124797" y="171450"/>
                  <a:pt x="114300" y="171450"/>
                </a:cubicBezTo>
                <a:lnTo>
                  <a:pt x="78095" y="171450"/>
                </a:lnTo>
                <a:cubicBezTo>
                  <a:pt x="76952" y="177136"/>
                  <a:pt x="76248" y="183223"/>
                  <a:pt x="76200" y="189795"/>
                </a:cubicBezTo>
                <a:lnTo>
                  <a:pt x="76200" y="229333"/>
                </a:lnTo>
                <a:cubicBezTo>
                  <a:pt x="76600" y="271072"/>
                  <a:pt x="110566" y="304800"/>
                  <a:pt x="152400" y="304800"/>
                </a:cubicBezTo>
                <a:cubicBezTo>
                  <a:pt x="152400" y="283740"/>
                  <a:pt x="169478" y="266700"/>
                  <a:pt x="190500" y="266700"/>
                </a:cubicBezTo>
                <a:lnTo>
                  <a:pt x="228562" y="266700"/>
                </a:lnTo>
                <a:cubicBezTo>
                  <a:pt x="266700" y="266700"/>
                  <a:pt x="304800" y="245269"/>
                  <a:pt x="304800" y="190500"/>
                </a:cubicBezTo>
                <a:cubicBezTo>
                  <a:pt x="304800" y="143894"/>
                  <a:pt x="278273" y="122301"/>
                  <a:pt x="247460" y="11632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3" name="Freeform 23"/>
          <p:cNvSpPr/>
          <p:nvPr/>
        </p:nvSpPr>
        <p:spPr>
          <a:xfrm>
            <a:off x="4445000" y="1806876"/>
            <a:ext cx="926928" cy="9269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80975"/>
                </a:moveTo>
                <a:lnTo>
                  <a:pt x="247650" y="123825"/>
                </a:lnTo>
                <a:lnTo>
                  <a:pt x="247650" y="38100"/>
                </a:lnTo>
                <a:lnTo>
                  <a:pt x="209550" y="38100"/>
                </a:lnTo>
                <a:lnTo>
                  <a:pt x="209550" y="85725"/>
                </a:lnTo>
                <a:lnTo>
                  <a:pt x="152400" y="28575"/>
                </a:lnTo>
                <a:lnTo>
                  <a:pt x="0" y="180975"/>
                </a:lnTo>
                <a:lnTo>
                  <a:pt x="0" y="190500"/>
                </a:lnTo>
                <a:lnTo>
                  <a:pt x="38100" y="190500"/>
                </a:lnTo>
                <a:lnTo>
                  <a:pt x="38100" y="285750"/>
                </a:lnTo>
                <a:lnTo>
                  <a:pt x="133350" y="285750"/>
                </a:lnTo>
                <a:lnTo>
                  <a:pt x="133350" y="228600"/>
                </a:lnTo>
                <a:lnTo>
                  <a:pt x="171450" y="228600"/>
                </a:lnTo>
                <a:lnTo>
                  <a:pt x="171450" y="285750"/>
                </a:lnTo>
                <a:lnTo>
                  <a:pt x="266700" y="285750"/>
                </a:lnTo>
                <a:lnTo>
                  <a:pt x="266700" y="190500"/>
                </a:lnTo>
                <a:lnTo>
                  <a:pt x="304800" y="190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4" name="Freeform 24"/>
          <p:cNvSpPr/>
          <p:nvPr/>
        </p:nvSpPr>
        <p:spPr>
          <a:xfrm>
            <a:off x="7206367" y="1886534"/>
            <a:ext cx="902789" cy="90278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81229" y="194615"/>
                </a:moveTo>
                <a:cubicBezTo>
                  <a:pt x="74981" y="196987"/>
                  <a:pt x="67751" y="198358"/>
                  <a:pt x="60208" y="198358"/>
                </a:cubicBezTo>
                <a:cubicBezTo>
                  <a:pt x="26537" y="198358"/>
                  <a:pt x="-752" y="171069"/>
                  <a:pt x="-752" y="137398"/>
                </a:cubicBezTo>
                <a:cubicBezTo>
                  <a:pt x="-752" y="108871"/>
                  <a:pt x="18840" y="84925"/>
                  <a:pt x="45301" y="78276"/>
                </a:cubicBezTo>
                <a:lnTo>
                  <a:pt x="45720" y="78191"/>
                </a:lnTo>
                <a:lnTo>
                  <a:pt x="45720" y="76210"/>
                </a:lnTo>
                <a:cubicBezTo>
                  <a:pt x="45720" y="76190"/>
                  <a:pt x="45720" y="76171"/>
                  <a:pt x="45720" y="76152"/>
                </a:cubicBezTo>
                <a:cubicBezTo>
                  <a:pt x="45720" y="42481"/>
                  <a:pt x="73009" y="15192"/>
                  <a:pt x="106680" y="15192"/>
                </a:cubicBezTo>
                <a:cubicBezTo>
                  <a:pt x="116148" y="15192"/>
                  <a:pt x="125111" y="17355"/>
                  <a:pt x="133102" y="21203"/>
                </a:cubicBezTo>
                <a:lnTo>
                  <a:pt x="132740" y="21041"/>
                </a:lnTo>
                <a:cubicBezTo>
                  <a:pt x="142580" y="8153"/>
                  <a:pt x="157953" y="-86"/>
                  <a:pt x="175250" y="-86"/>
                </a:cubicBezTo>
                <a:cubicBezTo>
                  <a:pt x="202273" y="-86"/>
                  <a:pt x="224600" y="20002"/>
                  <a:pt x="228114" y="46063"/>
                </a:cubicBezTo>
                <a:lnTo>
                  <a:pt x="228143" y="46339"/>
                </a:lnTo>
                <a:cubicBezTo>
                  <a:pt x="243964" y="49454"/>
                  <a:pt x="256127" y="62036"/>
                  <a:pt x="258594" y="77819"/>
                </a:cubicBezTo>
                <a:lnTo>
                  <a:pt x="258623" y="78038"/>
                </a:lnTo>
                <a:cubicBezTo>
                  <a:pt x="285255" y="84953"/>
                  <a:pt x="304610" y="108785"/>
                  <a:pt x="304610" y="137131"/>
                </a:cubicBezTo>
                <a:cubicBezTo>
                  <a:pt x="304610" y="170802"/>
                  <a:pt x="277320" y="198091"/>
                  <a:pt x="243649" y="198091"/>
                </a:cubicBezTo>
                <a:cubicBezTo>
                  <a:pt x="234134" y="198091"/>
                  <a:pt x="225133" y="195910"/>
                  <a:pt x="217113" y="192024"/>
                </a:cubicBezTo>
                <a:lnTo>
                  <a:pt x="217475" y="192186"/>
                </a:lnTo>
                <a:cubicBezTo>
                  <a:pt x="209226" y="205435"/>
                  <a:pt x="197406" y="215779"/>
                  <a:pt x="183366" y="222018"/>
                </a:cubicBezTo>
                <a:lnTo>
                  <a:pt x="182880" y="222209"/>
                </a:lnTo>
                <a:lnTo>
                  <a:pt x="182880" y="274330"/>
                </a:lnTo>
                <a:lnTo>
                  <a:pt x="213360" y="289570"/>
                </a:lnTo>
                <a:lnTo>
                  <a:pt x="213360" y="304810"/>
                </a:lnTo>
                <a:lnTo>
                  <a:pt x="91440" y="304810"/>
                </a:lnTo>
                <a:lnTo>
                  <a:pt x="91440" y="289570"/>
                </a:lnTo>
                <a:lnTo>
                  <a:pt x="121920" y="274330"/>
                </a:lnTo>
                <a:lnTo>
                  <a:pt x="121920" y="228610"/>
                </a:lnTo>
                <a:lnTo>
                  <a:pt x="81229" y="194624"/>
                </a:lnTo>
                <a:close/>
                <a:moveTo>
                  <a:pt x="76200" y="152400"/>
                </a:moveTo>
                <a:lnTo>
                  <a:pt x="121920" y="198120"/>
                </a:lnTo>
                <a:lnTo>
                  <a:pt x="121920" y="1524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5" name="Freeform 25"/>
          <p:cNvSpPr/>
          <p:nvPr/>
        </p:nvSpPr>
        <p:spPr>
          <a:xfrm>
            <a:off x="9948635" y="1888948"/>
            <a:ext cx="897962" cy="89796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167640"/>
                </a:moveTo>
                <a:lnTo>
                  <a:pt x="274320" y="274320"/>
                </a:lnTo>
                <a:cubicBezTo>
                  <a:pt x="274320" y="291151"/>
                  <a:pt x="260671" y="304800"/>
                  <a:pt x="243840" y="304800"/>
                </a:cubicBezTo>
                <a:cubicBezTo>
                  <a:pt x="227009" y="304800"/>
                  <a:pt x="213360" y="291151"/>
                  <a:pt x="213360" y="274320"/>
                </a:cubicBezTo>
                <a:lnTo>
                  <a:pt x="213360" y="274320"/>
                </a:lnTo>
                <a:lnTo>
                  <a:pt x="213360" y="198120"/>
                </a:lnTo>
                <a:lnTo>
                  <a:pt x="182880" y="198120"/>
                </a:lnTo>
                <a:lnTo>
                  <a:pt x="182880" y="45720"/>
                </a:lnTo>
                <a:cubicBezTo>
                  <a:pt x="182880" y="20469"/>
                  <a:pt x="203349" y="0"/>
                  <a:pt x="228600" y="0"/>
                </a:cubicBezTo>
                <a:lnTo>
                  <a:pt x="228600" y="0"/>
                </a:lnTo>
                <a:lnTo>
                  <a:pt x="274320" y="0"/>
                </a:lnTo>
                <a:lnTo>
                  <a:pt x="274320" y="167640"/>
                </a:lnTo>
                <a:close/>
                <a:moveTo>
                  <a:pt x="60960" y="152400"/>
                </a:moveTo>
                <a:cubicBezTo>
                  <a:pt x="44129" y="152400"/>
                  <a:pt x="30480" y="138751"/>
                  <a:pt x="30480" y="121920"/>
                </a:cubicBezTo>
                <a:lnTo>
                  <a:pt x="30480" y="121920"/>
                </a:lnTo>
                <a:lnTo>
                  <a:pt x="30480" y="15240"/>
                </a:lnTo>
                <a:cubicBezTo>
                  <a:pt x="30480" y="6820"/>
                  <a:pt x="37300" y="0"/>
                  <a:pt x="45720" y="0"/>
                </a:cubicBezTo>
                <a:cubicBezTo>
                  <a:pt x="54140" y="0"/>
                  <a:pt x="60960" y="6820"/>
                  <a:pt x="60960" y="15240"/>
                </a:cubicBezTo>
                <a:lnTo>
                  <a:pt x="60960" y="15240"/>
                </a:lnTo>
                <a:lnTo>
                  <a:pt x="60960" y="76200"/>
                </a:lnTo>
                <a:lnTo>
                  <a:pt x="76200" y="76200"/>
                </a:lnTo>
                <a:lnTo>
                  <a:pt x="76200" y="15240"/>
                </a:lnTo>
                <a:cubicBezTo>
                  <a:pt x="76200" y="6820"/>
                  <a:pt x="83020" y="0"/>
                  <a:pt x="91440" y="0"/>
                </a:cubicBezTo>
                <a:cubicBezTo>
                  <a:pt x="99860" y="0"/>
                  <a:pt x="106680" y="6820"/>
                  <a:pt x="106680" y="15240"/>
                </a:cubicBezTo>
                <a:lnTo>
                  <a:pt x="106680" y="15240"/>
                </a:lnTo>
                <a:lnTo>
                  <a:pt x="106680" y="76200"/>
                </a:lnTo>
                <a:lnTo>
                  <a:pt x="121920" y="76200"/>
                </a:lnTo>
                <a:lnTo>
                  <a:pt x="121920" y="15240"/>
                </a:lnTo>
                <a:cubicBezTo>
                  <a:pt x="121920" y="6820"/>
                  <a:pt x="128740" y="0"/>
                  <a:pt x="137160" y="0"/>
                </a:cubicBezTo>
                <a:cubicBezTo>
                  <a:pt x="145580" y="0"/>
                  <a:pt x="152400" y="6820"/>
                  <a:pt x="152400" y="15240"/>
                </a:cubicBezTo>
                <a:lnTo>
                  <a:pt x="152400" y="15240"/>
                </a:lnTo>
                <a:lnTo>
                  <a:pt x="152400" y="121920"/>
                </a:lnTo>
                <a:cubicBezTo>
                  <a:pt x="152400" y="138751"/>
                  <a:pt x="138751" y="152400"/>
                  <a:pt x="121920" y="152400"/>
                </a:cubicBezTo>
                <a:lnTo>
                  <a:pt x="121920" y="152400"/>
                </a:lnTo>
                <a:lnTo>
                  <a:pt x="121920" y="274320"/>
                </a:lnTo>
                <a:cubicBezTo>
                  <a:pt x="121920" y="291151"/>
                  <a:pt x="108271" y="304800"/>
                  <a:pt x="91440" y="304800"/>
                </a:cubicBezTo>
                <a:cubicBezTo>
                  <a:pt x="74609" y="304800"/>
                  <a:pt x="60960" y="291151"/>
                  <a:pt x="60960" y="274320"/>
                </a:cubicBezTo>
                <a:lnTo>
                  <a:pt x="60960" y="274320"/>
                </a:lnTo>
                <a:lnTo>
                  <a:pt x="6096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6" name="Freeform 26"/>
          <p:cNvSpPr/>
          <p:nvPr/>
        </p:nvSpPr>
        <p:spPr>
          <a:xfrm rot="-5400000">
            <a:off x="11368526" y="5979399"/>
            <a:ext cx="210830" cy="21083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27" name="Freeform 27"/>
          <p:cNvSpPr/>
          <p:nvPr/>
        </p:nvSpPr>
        <p:spPr>
          <a:xfrm rot="-5400000">
            <a:off x="11368526" y="6190229"/>
            <a:ext cx="210830" cy="21083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</p:spPr>
      </p:sp>
      <p:grpSp>
        <p:nvGrpSpPr>
          <p:cNvPr id="28" name="Group 2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9" name="AutoShape 2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7" name="AutoShape 4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8" name="AutoShape 4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纪录片音乐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3" name="AutoShape 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综艺节目音乐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2215756" y="2976816"/>
            <a:ext cx="2043577" cy="266384"/>
          </a:xfrm>
          <a:custGeom>
            <a:avLst/>
            <a:gdLst/>
            <a:ahLst/>
            <a:cxnLst/>
            <a:rect l="l" t="t" r="r" b="b"/>
            <a:pathLst>
              <a:path w="7631" h="997">
                <a:moveTo>
                  <a:pt x="0" y="374"/>
                </a:moveTo>
                <a:lnTo>
                  <a:pt x="6883" y="374"/>
                </a:lnTo>
                <a:lnTo>
                  <a:pt x="6765" y="0"/>
                </a:lnTo>
                <a:lnTo>
                  <a:pt x="7631" y="498"/>
                </a:lnTo>
                <a:lnTo>
                  <a:pt x="6765" y="997"/>
                </a:lnTo>
                <a:lnTo>
                  <a:pt x="6883" y="622"/>
                </a:lnTo>
                <a:lnTo>
                  <a:pt x="0" y="622"/>
                </a:lnTo>
                <a:lnTo>
                  <a:pt x="0" y="374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25" name="Freeform 25"/>
          <p:cNvSpPr/>
          <p:nvPr/>
        </p:nvSpPr>
        <p:spPr>
          <a:xfrm>
            <a:off x="2215756" y="4343931"/>
            <a:ext cx="2043577" cy="268329"/>
          </a:xfrm>
          <a:custGeom>
            <a:avLst/>
            <a:gdLst/>
            <a:ahLst/>
            <a:cxnLst/>
            <a:rect l="l" t="t" r="r" b="b"/>
            <a:pathLst>
              <a:path w="7631" h="997">
                <a:moveTo>
                  <a:pt x="6883" y="375"/>
                </a:moveTo>
                <a:lnTo>
                  <a:pt x="6765" y="0"/>
                </a:lnTo>
                <a:lnTo>
                  <a:pt x="7631" y="499"/>
                </a:lnTo>
                <a:lnTo>
                  <a:pt x="6765" y="997"/>
                </a:lnTo>
                <a:lnTo>
                  <a:pt x="6883" y="623"/>
                </a:lnTo>
                <a:lnTo>
                  <a:pt x="0" y="623"/>
                </a:lnTo>
                <a:lnTo>
                  <a:pt x="0" y="375"/>
                </a:lnTo>
                <a:lnTo>
                  <a:pt x="6883" y="37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grpSp>
        <p:nvGrpSpPr>
          <p:cNvPr id="26" name="Group 26"/>
          <p:cNvGrpSpPr/>
          <p:nvPr/>
        </p:nvGrpSpPr>
        <p:grpSpPr>
          <a:xfrm>
            <a:off x="2215756" y="1566343"/>
            <a:ext cx="2043574" cy="4455417"/>
            <a:chOff x="2215756" y="1566343"/>
            <a:chExt cx="2043574" cy="4455417"/>
          </a:xfrm>
        </p:grpSpPr>
        <p:sp>
          <p:nvSpPr>
            <p:cNvPr id="27" name="Freeform 27"/>
            <p:cNvSpPr/>
            <p:nvPr/>
          </p:nvSpPr>
          <p:spPr>
            <a:xfrm>
              <a:off x="2215756" y="1789944"/>
              <a:ext cx="178886" cy="1425253"/>
            </a:xfrm>
            <a:custGeom>
              <a:avLst/>
              <a:gdLst/>
              <a:ahLst/>
              <a:cxnLst/>
              <a:rect l="l" t="t" r="r" b="b"/>
              <a:pathLst>
                <a:path w="669" h="5308">
                  <a:moveTo>
                    <a:pt x="669" y="182"/>
                  </a:moveTo>
                  <a:cubicBezTo>
                    <a:pt x="415" y="431"/>
                    <a:pt x="256" y="778"/>
                    <a:pt x="256" y="1160"/>
                  </a:cubicBezTo>
                  <a:lnTo>
                    <a:pt x="256" y="5308"/>
                  </a:lnTo>
                  <a:lnTo>
                    <a:pt x="0" y="5308"/>
                  </a:lnTo>
                  <a:lnTo>
                    <a:pt x="0" y="1148"/>
                  </a:lnTo>
                  <a:cubicBezTo>
                    <a:pt x="0" y="699"/>
                    <a:pt x="187" y="292"/>
                    <a:pt x="486" y="0"/>
                  </a:cubicBezTo>
                  <a:lnTo>
                    <a:pt x="669" y="18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2346029" y="1566343"/>
              <a:ext cx="1913301" cy="272217"/>
            </a:xfrm>
            <a:custGeom>
              <a:avLst/>
              <a:gdLst/>
              <a:ahLst/>
              <a:cxnLst/>
              <a:rect l="l" t="t" r="r" b="b"/>
              <a:pathLst>
                <a:path w="7145" h="1015">
                  <a:moveTo>
                    <a:pt x="6397" y="375"/>
                  </a:moveTo>
                  <a:lnTo>
                    <a:pt x="6279" y="0"/>
                  </a:lnTo>
                  <a:lnTo>
                    <a:pt x="7145" y="499"/>
                  </a:lnTo>
                  <a:lnTo>
                    <a:pt x="6279" y="997"/>
                  </a:lnTo>
                  <a:lnTo>
                    <a:pt x="6397" y="623"/>
                  </a:lnTo>
                  <a:lnTo>
                    <a:pt x="1140" y="623"/>
                  </a:lnTo>
                  <a:cubicBezTo>
                    <a:pt x="769" y="623"/>
                    <a:pt x="430" y="773"/>
                    <a:pt x="183" y="1015"/>
                  </a:cubicBezTo>
                  <a:lnTo>
                    <a:pt x="0" y="833"/>
                  </a:lnTo>
                  <a:cubicBezTo>
                    <a:pt x="290" y="550"/>
                    <a:pt x="686" y="375"/>
                    <a:pt x="1120" y="375"/>
                  </a:cubicBezTo>
                  <a:lnTo>
                    <a:pt x="6397" y="375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215756" y="4372893"/>
              <a:ext cx="178886" cy="1425253"/>
            </a:xfrm>
            <a:custGeom>
              <a:avLst/>
              <a:gdLst/>
              <a:ahLst/>
              <a:cxnLst/>
              <a:rect l="l" t="t" r="r" b="b"/>
              <a:pathLst>
                <a:path w="669" h="5309">
                  <a:moveTo>
                    <a:pt x="256" y="0"/>
                  </a:moveTo>
                  <a:lnTo>
                    <a:pt x="256" y="4149"/>
                  </a:lnTo>
                  <a:cubicBezTo>
                    <a:pt x="256" y="4531"/>
                    <a:pt x="415" y="4878"/>
                    <a:pt x="669" y="5127"/>
                  </a:cubicBezTo>
                  <a:lnTo>
                    <a:pt x="486" y="5309"/>
                  </a:lnTo>
                  <a:cubicBezTo>
                    <a:pt x="187" y="5017"/>
                    <a:pt x="0" y="4610"/>
                    <a:pt x="0" y="4161"/>
                  </a:cubicBezTo>
                  <a:lnTo>
                    <a:pt x="0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346029" y="5747599"/>
              <a:ext cx="1913301" cy="274161"/>
            </a:xfrm>
            <a:custGeom>
              <a:avLst/>
              <a:gdLst/>
              <a:ahLst/>
              <a:cxnLst/>
              <a:rect l="l" t="t" r="r" b="b"/>
              <a:pathLst>
                <a:path w="7145" h="1015">
                  <a:moveTo>
                    <a:pt x="6397" y="392"/>
                  </a:moveTo>
                  <a:lnTo>
                    <a:pt x="6279" y="18"/>
                  </a:lnTo>
                  <a:lnTo>
                    <a:pt x="7145" y="516"/>
                  </a:lnTo>
                  <a:lnTo>
                    <a:pt x="6279" y="1015"/>
                  </a:lnTo>
                  <a:lnTo>
                    <a:pt x="6397" y="640"/>
                  </a:lnTo>
                  <a:lnTo>
                    <a:pt x="1120" y="640"/>
                  </a:lnTo>
                  <a:cubicBezTo>
                    <a:pt x="686" y="640"/>
                    <a:pt x="290" y="465"/>
                    <a:pt x="0" y="182"/>
                  </a:cubicBezTo>
                  <a:lnTo>
                    <a:pt x="183" y="0"/>
                  </a:lnTo>
                  <a:cubicBezTo>
                    <a:pt x="430" y="242"/>
                    <a:pt x="769" y="392"/>
                    <a:pt x="1140" y="392"/>
                  </a:cubicBezTo>
                  <a:lnTo>
                    <a:pt x="6397" y="39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171292" y="2749588"/>
            <a:ext cx="2088928" cy="2088928"/>
            <a:chOff x="1171292" y="2749588"/>
            <a:chExt cx="2088928" cy="2088928"/>
          </a:xfrm>
        </p:grpSpPr>
        <p:sp>
          <p:nvSpPr>
            <p:cNvPr id="32" name="AutoShape 32"/>
            <p:cNvSpPr/>
            <p:nvPr/>
          </p:nvSpPr>
          <p:spPr>
            <a:xfrm>
              <a:off x="1171292" y="2749588"/>
              <a:ext cx="2088928" cy="208892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100000"/>
              </a:scheme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797656" y="3303419"/>
            <a:ext cx="931450" cy="924116"/>
            <a:chOff x="1797656" y="3303419"/>
            <a:chExt cx="931450" cy="924116"/>
          </a:xfrm>
        </p:grpSpPr>
        <p:sp>
          <p:nvSpPr>
            <p:cNvPr id="34" name="Freeform 34"/>
            <p:cNvSpPr/>
            <p:nvPr/>
          </p:nvSpPr>
          <p:spPr>
            <a:xfrm>
              <a:off x="1978060" y="3564785"/>
              <a:ext cx="482346" cy="478631"/>
            </a:xfrm>
            <a:custGeom>
              <a:avLst/>
              <a:gdLst/>
              <a:ahLst/>
              <a:cxnLst/>
              <a:rect l="l" t="t" r="r" b="b"/>
              <a:pathLst>
                <a:path w="55" h="55">
                  <a:moveTo>
                    <a:pt x="47" y="27"/>
                  </a:moveTo>
                  <a:cubicBezTo>
                    <a:pt x="47" y="38"/>
                    <a:pt x="38" y="46"/>
                    <a:pt x="28" y="46"/>
                  </a:cubicBezTo>
                  <a:cubicBezTo>
                    <a:pt x="18" y="46"/>
                    <a:pt x="9" y="38"/>
                    <a:pt x="9" y="27"/>
                  </a:cubicBezTo>
                  <a:cubicBezTo>
                    <a:pt x="9" y="17"/>
                    <a:pt x="18" y="9"/>
                    <a:pt x="28" y="9"/>
                  </a:cubicBezTo>
                  <a:cubicBezTo>
                    <a:pt x="31" y="9"/>
                    <a:pt x="35" y="10"/>
                    <a:pt x="38" y="1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21"/>
                    <a:pt x="53" y="16"/>
                    <a:pt x="50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21"/>
                    <a:pt x="47" y="24"/>
                    <a:pt x="47" y="27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2147414" y="3730520"/>
              <a:ext cx="154591" cy="147257"/>
            </a:xfrm>
            <a:custGeom>
              <a:avLst/>
              <a:gdLst/>
              <a:ahLst/>
              <a:cxnLst/>
              <a:rect l="l" t="t" r="r" b="b"/>
              <a:pathLst>
                <a:path w="18" h="17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7"/>
                    <a:pt x="17" y="6"/>
                    <a:pt x="17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1797656" y="3380762"/>
              <a:ext cx="854202" cy="846773"/>
            </a:xfrm>
            <a:custGeom>
              <a:avLst/>
              <a:gdLst/>
              <a:ahLst/>
              <a:cxnLst/>
              <a:rect l="l" t="t" r="r" b="b"/>
              <a:pathLst>
                <a:path w="98" h="97">
                  <a:moveTo>
                    <a:pt x="82" y="22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86" y="30"/>
                    <a:pt x="89" y="39"/>
                    <a:pt x="89" y="48"/>
                  </a:cubicBezTo>
                  <a:cubicBezTo>
                    <a:pt x="89" y="71"/>
                    <a:pt x="71" y="88"/>
                    <a:pt x="49" y="88"/>
                  </a:cubicBezTo>
                  <a:cubicBezTo>
                    <a:pt x="27" y="88"/>
                    <a:pt x="9" y="71"/>
                    <a:pt x="9" y="48"/>
                  </a:cubicBezTo>
                  <a:cubicBezTo>
                    <a:pt x="9" y="26"/>
                    <a:pt x="27" y="8"/>
                    <a:pt x="49" y="8"/>
                  </a:cubicBezTo>
                  <a:cubicBezTo>
                    <a:pt x="58" y="8"/>
                    <a:pt x="67" y="12"/>
                    <a:pt x="74" y="1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3"/>
                    <a:pt x="59" y="0"/>
                    <a:pt x="49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76" y="97"/>
                    <a:pt x="98" y="75"/>
                    <a:pt x="98" y="48"/>
                  </a:cubicBezTo>
                  <a:cubicBezTo>
                    <a:pt x="98" y="38"/>
                    <a:pt x="95" y="29"/>
                    <a:pt x="89" y="21"/>
                  </a:cubicBezTo>
                  <a:lnTo>
                    <a:pt x="82" y="2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2224757" y="3303419"/>
              <a:ext cx="504349" cy="497015"/>
            </a:xfrm>
            <a:custGeom>
              <a:avLst/>
              <a:gdLst/>
              <a:ahLst/>
              <a:cxnLst/>
              <a:rect l="l" t="t" r="r" b="b"/>
              <a:pathLst>
                <a:path w="137" h="135">
                  <a:moveTo>
                    <a:pt x="104" y="30"/>
                  </a:moveTo>
                  <a:lnTo>
                    <a:pt x="106" y="0"/>
                  </a:lnTo>
                  <a:lnTo>
                    <a:pt x="87" y="16"/>
                  </a:lnTo>
                  <a:lnTo>
                    <a:pt x="71" y="35"/>
                  </a:lnTo>
                  <a:lnTo>
                    <a:pt x="69" y="59"/>
                  </a:lnTo>
                  <a:lnTo>
                    <a:pt x="40" y="90"/>
                  </a:lnTo>
                  <a:lnTo>
                    <a:pt x="14" y="116"/>
                  </a:lnTo>
                  <a:lnTo>
                    <a:pt x="0" y="135"/>
                  </a:lnTo>
                  <a:lnTo>
                    <a:pt x="19" y="123"/>
                  </a:lnTo>
                  <a:lnTo>
                    <a:pt x="45" y="97"/>
                  </a:lnTo>
                  <a:lnTo>
                    <a:pt x="76" y="66"/>
                  </a:lnTo>
                  <a:lnTo>
                    <a:pt x="102" y="66"/>
                  </a:lnTo>
                  <a:lnTo>
                    <a:pt x="118" y="47"/>
                  </a:lnTo>
                  <a:lnTo>
                    <a:pt x="137" y="30"/>
                  </a:lnTo>
                  <a:lnTo>
                    <a:pt x="104" y="3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sp>
        <p:nvSpPr>
          <p:cNvPr id="38" name="AutoShape 38"/>
          <p:cNvSpPr/>
          <p:nvPr/>
        </p:nvSpPr>
        <p:spPr>
          <a:xfrm>
            <a:off x="4435504" y="1548259"/>
            <a:ext cx="6293068" cy="8267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</p:sp>
      <p:sp>
        <p:nvSpPr>
          <p:cNvPr id="39" name="AutoShape 39"/>
          <p:cNvSpPr/>
          <p:nvPr/>
        </p:nvSpPr>
        <p:spPr>
          <a:xfrm>
            <a:off x="4435504" y="1110481"/>
            <a:ext cx="6293068" cy="488655"/>
          </a:xfrm>
          <a:prstGeom prst="rect">
            <a:avLst/>
          </a:prstGeom>
          <a:solidFill>
            <a:schemeClr val="accent1">
              <a:lumMod val="40000"/>
              <a:lumOff val="60000"/>
              <a:alpha val="100000"/>
            </a:schemeClr>
          </a:solidFill>
        </p:spPr>
      </p:sp>
      <p:sp>
        <p:nvSpPr>
          <p:cNvPr id="40" name="TextBox 40"/>
          <p:cNvSpPr txBox="1"/>
          <p:nvPr/>
        </p:nvSpPr>
        <p:spPr>
          <a:xfrm>
            <a:off x="4594260" y="1108803"/>
            <a:ext cx="5820489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25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025" b="1">
              <a:solidFill>
                <a:schemeClr val="accent3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594260" y="1548259"/>
            <a:ext cx="5909681" cy="80274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rgbClr val="0600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综艺节目音乐是专门为综艺节目而创作的音乐，旨在配合节目内容，营造出特定的氛围和情感。</a:t>
            </a:r>
            <a:endParaRPr lang="en-US" sz="1500">
              <a:solidFill>
                <a:srgbClr val="060001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AutoShape 42"/>
          <p:cNvSpPr/>
          <p:nvPr/>
        </p:nvSpPr>
        <p:spPr>
          <a:xfrm>
            <a:off x="4435504" y="2916347"/>
            <a:ext cx="6293068" cy="8267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</p:sp>
      <p:sp>
        <p:nvSpPr>
          <p:cNvPr id="43" name="AutoShape 43"/>
          <p:cNvSpPr/>
          <p:nvPr/>
        </p:nvSpPr>
        <p:spPr>
          <a:xfrm>
            <a:off x="4435504" y="2478570"/>
            <a:ext cx="6293068" cy="488655"/>
          </a:xfrm>
          <a:prstGeom prst="rect">
            <a:avLst/>
          </a:prstGeom>
          <a:solidFill>
            <a:schemeClr val="accent1">
              <a:lumMod val="40000"/>
              <a:lumOff val="60000"/>
              <a:alpha val="100000"/>
            </a:schemeClr>
          </a:solidFill>
        </p:spPr>
      </p:sp>
      <p:sp>
        <p:nvSpPr>
          <p:cNvPr id="44" name="TextBox 44"/>
          <p:cNvSpPr txBox="1"/>
          <p:nvPr/>
        </p:nvSpPr>
        <p:spPr>
          <a:xfrm>
            <a:off x="4594260" y="2476892"/>
            <a:ext cx="5820489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25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025" b="1">
              <a:solidFill>
                <a:schemeClr val="accent3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594260" y="2916347"/>
            <a:ext cx="5909681" cy="80274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rgbClr val="0600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综艺节目音乐通常由专业作曲家创作，有时也包括流行音乐的改编。</a:t>
            </a:r>
            <a:endParaRPr lang="en-US" sz="1500">
              <a:solidFill>
                <a:srgbClr val="060001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AutoShape 46"/>
          <p:cNvSpPr/>
          <p:nvPr/>
        </p:nvSpPr>
        <p:spPr>
          <a:xfrm>
            <a:off x="4435504" y="4284435"/>
            <a:ext cx="6293068" cy="8267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</p:sp>
      <p:sp>
        <p:nvSpPr>
          <p:cNvPr id="47" name="AutoShape 47"/>
          <p:cNvSpPr/>
          <p:nvPr/>
        </p:nvSpPr>
        <p:spPr>
          <a:xfrm>
            <a:off x="4435504" y="3846658"/>
            <a:ext cx="6293068" cy="488655"/>
          </a:xfrm>
          <a:prstGeom prst="rect">
            <a:avLst/>
          </a:prstGeom>
          <a:solidFill>
            <a:schemeClr val="accent1">
              <a:lumMod val="40000"/>
              <a:lumOff val="60000"/>
              <a:alpha val="100000"/>
            </a:schemeClr>
          </a:solidFill>
        </p:spPr>
      </p:sp>
      <p:sp>
        <p:nvSpPr>
          <p:cNvPr id="48" name="TextBox 48"/>
          <p:cNvSpPr txBox="1"/>
          <p:nvPr/>
        </p:nvSpPr>
        <p:spPr>
          <a:xfrm>
            <a:off x="4594260" y="3844980"/>
            <a:ext cx="5820489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25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025" b="1">
              <a:solidFill>
                <a:schemeClr val="accent3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594260" y="4284435"/>
            <a:ext cx="5909681" cy="80274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rgbClr val="0600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综艺节目音乐在综艺节目中起到至关重要的作用，能够强化节目内容、突出主题思想，以及营造出特定的氛围和情感。</a:t>
            </a:r>
            <a:endParaRPr lang="en-US" sz="1500">
              <a:solidFill>
                <a:srgbClr val="060001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AutoShape 50"/>
          <p:cNvSpPr/>
          <p:nvPr/>
        </p:nvSpPr>
        <p:spPr>
          <a:xfrm>
            <a:off x="4435504" y="5652523"/>
            <a:ext cx="6293068" cy="826777"/>
          </a:xfrm>
          <a:prstGeom prst="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</p:sp>
      <p:sp>
        <p:nvSpPr>
          <p:cNvPr id="51" name="AutoShape 51"/>
          <p:cNvSpPr/>
          <p:nvPr/>
        </p:nvSpPr>
        <p:spPr>
          <a:xfrm>
            <a:off x="4435504" y="5214746"/>
            <a:ext cx="6293068" cy="488655"/>
          </a:xfrm>
          <a:prstGeom prst="rect">
            <a:avLst/>
          </a:prstGeom>
          <a:solidFill>
            <a:schemeClr val="accent1">
              <a:lumMod val="40000"/>
              <a:lumOff val="60000"/>
              <a:alpha val="100000"/>
            </a:schemeClr>
          </a:solidFill>
        </p:spPr>
      </p:sp>
      <p:sp>
        <p:nvSpPr>
          <p:cNvPr id="52" name="TextBox 52"/>
          <p:cNvSpPr txBox="1"/>
          <p:nvPr/>
        </p:nvSpPr>
        <p:spPr>
          <a:xfrm>
            <a:off x="4594260" y="5213068"/>
            <a:ext cx="5820489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25" b="1">
                <a:solidFill>
                  <a:schemeClr val="accent3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025" b="1">
              <a:solidFill>
                <a:schemeClr val="accent3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4594260" y="5652523"/>
            <a:ext cx="5909681" cy="80274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rgbClr val="0600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综艺节目音乐通常在综艺节目放映时由配乐家现场演奏或播放录音。</a:t>
            </a:r>
            <a:endParaRPr lang="en-US" sz="1500">
              <a:solidFill>
                <a:srgbClr val="060001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4522" y="2428875"/>
            <a:ext cx="5465731" cy="4429506"/>
            <a:chOff x="3414522" y="2428875"/>
            <a:chExt cx="5465731" cy="442950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414522" y="2531459"/>
              <a:ext cx="5465731" cy="4326922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 rot="5400000">
              <a:off x="5083588" y="2428875"/>
              <a:ext cx="2157222" cy="3839813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 rot="16200000">
              <a:off x="5083588" y="2428875"/>
              <a:ext cx="2157222" cy="3839813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  <a:alpha val="100000"/>
              </a:scheme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2849314" y="1714331"/>
            <a:ext cx="1062671" cy="106267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113983" y="1470891"/>
            <a:ext cx="1062671" cy="106267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2116875" y="3799454"/>
            <a:ext cx="1062671" cy="1062671"/>
          </a:xfrm>
          <a:prstGeom prst="ellipse">
            <a:avLst/>
          </a:prstGeom>
          <a:solidFill>
            <a:schemeClr val="accent4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655784" y="4366838"/>
            <a:ext cx="1062671" cy="1060555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 rot="19996313">
            <a:off x="8264280" y="2461589"/>
            <a:ext cx="330233" cy="330233"/>
          </a:xfrm>
          <a:prstGeom prst="rt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 rot="2700000">
            <a:off x="8391174" y="4714005"/>
            <a:ext cx="330233" cy="330233"/>
          </a:xfrm>
          <a:prstGeom prst="rtTriangl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rot="16200000">
            <a:off x="3670661" y="2533563"/>
            <a:ext cx="330233" cy="330233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rot="13500000">
            <a:off x="3179546" y="4165673"/>
            <a:ext cx="330233" cy="330233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grpSp>
        <p:nvGrpSpPr>
          <p:cNvPr id="14" name="Group 14"/>
          <p:cNvGrpSpPr/>
          <p:nvPr/>
        </p:nvGrpSpPr>
        <p:grpSpPr>
          <a:xfrm>
            <a:off x="2436781" y="4104989"/>
            <a:ext cx="450342" cy="450342"/>
            <a:chOff x="2436781" y="4104989"/>
            <a:chExt cx="450342" cy="450342"/>
          </a:xfrm>
        </p:grpSpPr>
        <p:sp>
          <p:nvSpPr>
            <p:cNvPr id="15" name="Freeform 15"/>
            <p:cNvSpPr/>
            <p:nvPr/>
          </p:nvSpPr>
          <p:spPr>
            <a:xfrm>
              <a:off x="2436781" y="4104989"/>
              <a:ext cx="450342" cy="450342"/>
            </a:xfrm>
            <a:custGeom>
              <a:avLst/>
              <a:gdLst/>
              <a:ahLst/>
              <a:cxnLst/>
              <a:rect l="l" t="t" r="r" b="b"/>
              <a:pathLst>
                <a:path w="289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9" y="223"/>
                    <a:pt x="289" y="144"/>
                  </a:cubicBezTo>
                  <a:cubicBezTo>
                    <a:pt x="289" y="64"/>
                    <a:pt x="224" y="0"/>
                    <a:pt x="144" y="0"/>
                  </a:cubicBezTo>
                  <a:close/>
                  <a:moveTo>
                    <a:pt x="144" y="252"/>
                  </a:moveTo>
                  <a:cubicBezTo>
                    <a:pt x="85" y="252"/>
                    <a:pt x="36" y="203"/>
                    <a:pt x="36" y="144"/>
                  </a:cubicBezTo>
                  <a:cubicBezTo>
                    <a:pt x="36" y="84"/>
                    <a:pt x="85" y="36"/>
                    <a:pt x="144" y="36"/>
                  </a:cubicBezTo>
                  <a:cubicBezTo>
                    <a:pt x="204" y="36"/>
                    <a:pt x="253" y="84"/>
                    <a:pt x="253" y="144"/>
                  </a:cubicBezTo>
                  <a:cubicBezTo>
                    <a:pt x="253" y="203"/>
                    <a:pt x="204" y="252"/>
                    <a:pt x="144" y="252"/>
                  </a:cubicBez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30221" y="4198429"/>
              <a:ext cx="266414" cy="266414"/>
            </a:xfrm>
            <a:custGeom>
              <a:avLst/>
              <a:gdLst/>
              <a:ahLst/>
              <a:cxnLst/>
              <a:rect l="l" t="t" r="r" b="b"/>
              <a:pathLst>
                <a:path w="172" h="172"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3"/>
                    <a:pt x="38" y="172"/>
                    <a:pt x="86" y="172"/>
                  </a:cubicBezTo>
                  <a:cubicBezTo>
                    <a:pt x="133" y="172"/>
                    <a:pt x="172" y="133"/>
                    <a:pt x="172" y="86"/>
                  </a:cubicBezTo>
                  <a:cubicBezTo>
                    <a:pt x="172" y="38"/>
                    <a:pt x="133" y="0"/>
                    <a:pt x="86" y="0"/>
                  </a:cubicBezTo>
                  <a:close/>
                  <a:moveTo>
                    <a:pt x="63" y="58"/>
                  </a:moveTo>
                  <a:cubicBezTo>
                    <a:pt x="53" y="67"/>
                    <a:pt x="43" y="85"/>
                    <a:pt x="39" y="9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1"/>
                    <a:pt x="24" y="80"/>
                    <a:pt x="24" y="79"/>
                  </a:cubicBezTo>
                  <a:cubicBezTo>
                    <a:pt x="24" y="51"/>
                    <a:pt x="55" y="20"/>
                    <a:pt x="83" y="20"/>
                  </a:cubicBezTo>
                  <a:cubicBezTo>
                    <a:pt x="84" y="20"/>
                    <a:pt x="86" y="20"/>
                    <a:pt x="87" y="20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88" y="39"/>
                    <a:pt x="74" y="46"/>
                    <a:pt x="63" y="58"/>
                  </a:cubicBezTo>
                  <a:close/>
                  <a:moveTo>
                    <a:pt x="112" y="128"/>
                  </a:moveTo>
                  <a:cubicBezTo>
                    <a:pt x="104" y="128"/>
                    <a:pt x="98" y="122"/>
                    <a:pt x="98" y="114"/>
                  </a:cubicBezTo>
                  <a:cubicBezTo>
                    <a:pt x="98" y="106"/>
                    <a:pt x="104" y="100"/>
                    <a:pt x="112" y="100"/>
                  </a:cubicBezTo>
                  <a:cubicBezTo>
                    <a:pt x="119" y="100"/>
                    <a:pt x="126" y="106"/>
                    <a:pt x="126" y="114"/>
                  </a:cubicBezTo>
                  <a:cubicBezTo>
                    <a:pt x="126" y="122"/>
                    <a:pt x="119" y="128"/>
                    <a:pt x="112" y="128"/>
                  </a:cubicBez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076579" y="4673485"/>
            <a:ext cx="381762" cy="447580"/>
            <a:chOff x="9076579" y="4673485"/>
            <a:chExt cx="381762" cy="447580"/>
          </a:xfrm>
        </p:grpSpPr>
        <p:sp>
          <p:nvSpPr>
            <p:cNvPr id="18" name="Freeform 18"/>
            <p:cNvSpPr/>
            <p:nvPr/>
          </p:nvSpPr>
          <p:spPr>
            <a:xfrm>
              <a:off x="9150779" y="4673485"/>
              <a:ext cx="307562" cy="258128"/>
            </a:xfrm>
            <a:custGeom>
              <a:avLst/>
              <a:gdLst/>
              <a:ahLst/>
              <a:cxnLst/>
              <a:rect l="l" t="t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76579" y="4676152"/>
              <a:ext cx="38481" cy="444913"/>
            </a:xfrm>
            <a:prstGeom prst="rect">
              <a:avLst/>
            </a:prstGeom>
            <a:solidFill>
              <a:srgbClr val="FFFEFE">
                <a:alpha val="100000"/>
              </a:srgbClr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8446332" y="1777837"/>
            <a:ext cx="391623" cy="448778"/>
          </a:xfrm>
          <a:custGeom>
            <a:avLst/>
            <a:gdLst/>
            <a:ahLst/>
            <a:cxnLst/>
            <a:rect l="l" t="t" r="r" b="b"/>
            <a:pathLst>
              <a:path w="143" h="163">
                <a:moveTo>
                  <a:pt x="0" y="0"/>
                </a:moveTo>
                <a:lnTo>
                  <a:pt x="0" y="163"/>
                </a:lnTo>
                <a:lnTo>
                  <a:pt x="143" y="163"/>
                </a:lnTo>
                <a:lnTo>
                  <a:pt x="143" y="0"/>
                </a:lnTo>
                <a:lnTo>
                  <a:pt x="0" y="0"/>
                </a:lnTo>
                <a:close/>
                <a:moveTo>
                  <a:pt x="22" y="151"/>
                </a:moveTo>
                <a:lnTo>
                  <a:pt x="8" y="151"/>
                </a:lnTo>
                <a:lnTo>
                  <a:pt x="8" y="137"/>
                </a:lnTo>
                <a:lnTo>
                  <a:pt x="22" y="137"/>
                </a:lnTo>
                <a:lnTo>
                  <a:pt x="22" y="151"/>
                </a:lnTo>
                <a:close/>
                <a:moveTo>
                  <a:pt x="22" y="126"/>
                </a:moveTo>
                <a:lnTo>
                  <a:pt x="8" y="126"/>
                </a:lnTo>
                <a:lnTo>
                  <a:pt x="8" y="112"/>
                </a:lnTo>
                <a:lnTo>
                  <a:pt x="22" y="112"/>
                </a:lnTo>
                <a:lnTo>
                  <a:pt x="22" y="126"/>
                </a:lnTo>
                <a:close/>
                <a:moveTo>
                  <a:pt x="22" y="101"/>
                </a:moveTo>
                <a:lnTo>
                  <a:pt x="8" y="101"/>
                </a:lnTo>
                <a:lnTo>
                  <a:pt x="8" y="87"/>
                </a:lnTo>
                <a:lnTo>
                  <a:pt x="22" y="87"/>
                </a:lnTo>
                <a:lnTo>
                  <a:pt x="22" y="101"/>
                </a:lnTo>
                <a:close/>
                <a:moveTo>
                  <a:pt x="22" y="77"/>
                </a:moveTo>
                <a:lnTo>
                  <a:pt x="8" y="77"/>
                </a:lnTo>
                <a:lnTo>
                  <a:pt x="8" y="62"/>
                </a:lnTo>
                <a:lnTo>
                  <a:pt x="22" y="62"/>
                </a:lnTo>
                <a:lnTo>
                  <a:pt x="22" y="77"/>
                </a:lnTo>
                <a:close/>
                <a:moveTo>
                  <a:pt x="22" y="52"/>
                </a:moveTo>
                <a:lnTo>
                  <a:pt x="8" y="52"/>
                </a:lnTo>
                <a:lnTo>
                  <a:pt x="8" y="37"/>
                </a:lnTo>
                <a:lnTo>
                  <a:pt x="22" y="37"/>
                </a:lnTo>
                <a:lnTo>
                  <a:pt x="22" y="52"/>
                </a:lnTo>
                <a:close/>
                <a:moveTo>
                  <a:pt x="22" y="27"/>
                </a:moveTo>
                <a:lnTo>
                  <a:pt x="8" y="27"/>
                </a:lnTo>
                <a:lnTo>
                  <a:pt x="8" y="12"/>
                </a:lnTo>
                <a:lnTo>
                  <a:pt x="22" y="12"/>
                </a:lnTo>
                <a:lnTo>
                  <a:pt x="22" y="27"/>
                </a:lnTo>
                <a:close/>
                <a:moveTo>
                  <a:pt x="112" y="143"/>
                </a:moveTo>
                <a:lnTo>
                  <a:pt x="30" y="143"/>
                </a:lnTo>
                <a:lnTo>
                  <a:pt x="30" y="91"/>
                </a:lnTo>
                <a:lnTo>
                  <a:pt x="112" y="91"/>
                </a:lnTo>
                <a:lnTo>
                  <a:pt x="112" y="143"/>
                </a:lnTo>
                <a:close/>
                <a:moveTo>
                  <a:pt x="112" y="71"/>
                </a:moveTo>
                <a:lnTo>
                  <a:pt x="30" y="71"/>
                </a:lnTo>
                <a:lnTo>
                  <a:pt x="30" y="20"/>
                </a:lnTo>
                <a:lnTo>
                  <a:pt x="112" y="20"/>
                </a:lnTo>
                <a:lnTo>
                  <a:pt x="112" y="71"/>
                </a:lnTo>
                <a:close/>
                <a:moveTo>
                  <a:pt x="135" y="151"/>
                </a:moveTo>
                <a:lnTo>
                  <a:pt x="121" y="151"/>
                </a:lnTo>
                <a:lnTo>
                  <a:pt x="121" y="137"/>
                </a:lnTo>
                <a:lnTo>
                  <a:pt x="135" y="137"/>
                </a:lnTo>
                <a:lnTo>
                  <a:pt x="135" y="151"/>
                </a:lnTo>
                <a:close/>
                <a:moveTo>
                  <a:pt x="135" y="126"/>
                </a:moveTo>
                <a:lnTo>
                  <a:pt x="121" y="126"/>
                </a:lnTo>
                <a:lnTo>
                  <a:pt x="121" y="112"/>
                </a:lnTo>
                <a:lnTo>
                  <a:pt x="135" y="112"/>
                </a:lnTo>
                <a:lnTo>
                  <a:pt x="135" y="126"/>
                </a:lnTo>
                <a:close/>
                <a:moveTo>
                  <a:pt x="135" y="101"/>
                </a:moveTo>
                <a:lnTo>
                  <a:pt x="121" y="101"/>
                </a:lnTo>
                <a:lnTo>
                  <a:pt x="121" y="87"/>
                </a:lnTo>
                <a:lnTo>
                  <a:pt x="135" y="87"/>
                </a:lnTo>
                <a:lnTo>
                  <a:pt x="135" y="101"/>
                </a:lnTo>
                <a:close/>
                <a:moveTo>
                  <a:pt x="135" y="77"/>
                </a:moveTo>
                <a:lnTo>
                  <a:pt x="121" y="77"/>
                </a:lnTo>
                <a:lnTo>
                  <a:pt x="121" y="62"/>
                </a:lnTo>
                <a:lnTo>
                  <a:pt x="135" y="62"/>
                </a:lnTo>
                <a:lnTo>
                  <a:pt x="135" y="77"/>
                </a:lnTo>
                <a:close/>
                <a:moveTo>
                  <a:pt x="135" y="52"/>
                </a:moveTo>
                <a:lnTo>
                  <a:pt x="121" y="52"/>
                </a:lnTo>
                <a:lnTo>
                  <a:pt x="121" y="37"/>
                </a:lnTo>
                <a:lnTo>
                  <a:pt x="135" y="37"/>
                </a:lnTo>
                <a:lnTo>
                  <a:pt x="135" y="52"/>
                </a:lnTo>
                <a:close/>
                <a:moveTo>
                  <a:pt x="135" y="27"/>
                </a:moveTo>
                <a:lnTo>
                  <a:pt x="121" y="27"/>
                </a:lnTo>
                <a:lnTo>
                  <a:pt x="121" y="12"/>
                </a:lnTo>
                <a:lnTo>
                  <a:pt x="135" y="12"/>
                </a:lnTo>
                <a:lnTo>
                  <a:pt x="135" y="27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</p:spPr>
      </p:sp>
      <p:grpSp>
        <p:nvGrpSpPr>
          <p:cNvPr id="21" name="Group 21"/>
          <p:cNvGrpSpPr/>
          <p:nvPr/>
        </p:nvGrpSpPr>
        <p:grpSpPr>
          <a:xfrm>
            <a:off x="3140012" y="1942909"/>
            <a:ext cx="480631" cy="461391"/>
            <a:chOff x="3140012" y="1942909"/>
            <a:chExt cx="480631" cy="461391"/>
          </a:xfrm>
        </p:grpSpPr>
        <p:sp>
          <p:nvSpPr>
            <p:cNvPr id="22" name="Freeform 22"/>
            <p:cNvSpPr/>
            <p:nvPr/>
          </p:nvSpPr>
          <p:spPr>
            <a:xfrm>
              <a:off x="3461290" y="2135219"/>
              <a:ext cx="16478" cy="19050"/>
            </a:xfrm>
            <a:custGeom>
              <a:avLst/>
              <a:gdLst/>
              <a:ahLst/>
              <a:cxnLst/>
              <a:rect l="l" t="t" r="r" b="b"/>
              <a:pathLst>
                <a:path w="11" h="19050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140012" y="1942909"/>
              <a:ext cx="480631" cy="461391"/>
            </a:xfrm>
            <a:custGeom>
              <a:avLst/>
              <a:gdLst/>
              <a:ahLst/>
              <a:cxnLst/>
              <a:rect l="l" t="t" r="r" b="b"/>
              <a:pathLst>
                <a:path w="308" h="296">
                  <a:moveTo>
                    <a:pt x="228" y="218"/>
                  </a:moveTo>
                  <a:cubicBezTo>
                    <a:pt x="224" y="215"/>
                    <a:pt x="224" y="215"/>
                    <a:pt x="224" y="215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32" y="212"/>
                    <a:pt x="263" y="210"/>
                    <a:pt x="278" y="209"/>
                  </a:cubicBezTo>
                  <a:cubicBezTo>
                    <a:pt x="295" y="197"/>
                    <a:pt x="292" y="183"/>
                    <a:pt x="288" y="176"/>
                  </a:cubicBezTo>
                  <a:cubicBezTo>
                    <a:pt x="287" y="176"/>
                    <a:pt x="285" y="176"/>
                    <a:pt x="284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78" y="176"/>
                    <a:pt x="231" y="174"/>
                    <a:pt x="229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1" y="168"/>
                    <a:pt x="280" y="164"/>
                    <a:pt x="284" y="164"/>
                  </a:cubicBezTo>
                  <a:cubicBezTo>
                    <a:pt x="290" y="164"/>
                    <a:pt x="292" y="164"/>
                    <a:pt x="292" y="164"/>
                  </a:cubicBezTo>
                  <a:cubicBezTo>
                    <a:pt x="292" y="164"/>
                    <a:pt x="292" y="164"/>
                    <a:pt x="292" y="164"/>
                  </a:cubicBezTo>
                  <a:cubicBezTo>
                    <a:pt x="302" y="155"/>
                    <a:pt x="308" y="144"/>
                    <a:pt x="296" y="133"/>
                  </a:cubicBezTo>
                  <a:cubicBezTo>
                    <a:pt x="285" y="123"/>
                    <a:pt x="243" y="125"/>
                    <a:pt x="214" y="124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2" y="124"/>
                    <a:pt x="219" y="124"/>
                    <a:pt x="217" y="124"/>
                  </a:cubicBezTo>
                  <a:cubicBezTo>
                    <a:pt x="213" y="124"/>
                    <a:pt x="209" y="124"/>
                    <a:pt x="206" y="124"/>
                  </a:cubicBezTo>
                  <a:cubicBezTo>
                    <a:pt x="192" y="123"/>
                    <a:pt x="167" y="123"/>
                    <a:pt x="165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6" y="120"/>
                    <a:pt x="169" y="120"/>
                    <a:pt x="179" y="119"/>
                  </a:cubicBezTo>
                  <a:cubicBezTo>
                    <a:pt x="165" y="90"/>
                    <a:pt x="188" y="73"/>
                    <a:pt x="192" y="58"/>
                  </a:cubicBezTo>
                  <a:cubicBezTo>
                    <a:pt x="206" y="5"/>
                    <a:pt x="178" y="0"/>
                    <a:pt x="178" y="0"/>
                  </a:cubicBezTo>
                  <a:cubicBezTo>
                    <a:pt x="178" y="0"/>
                    <a:pt x="108" y="96"/>
                    <a:pt x="101" y="126"/>
                  </a:cubicBezTo>
                  <a:cubicBezTo>
                    <a:pt x="96" y="148"/>
                    <a:pt x="67" y="146"/>
                    <a:pt x="58" y="146"/>
                  </a:cubicBezTo>
                  <a:cubicBezTo>
                    <a:pt x="10" y="144"/>
                    <a:pt x="0" y="264"/>
                    <a:pt x="53" y="275"/>
                  </a:cubicBezTo>
                  <a:cubicBezTo>
                    <a:pt x="64" y="277"/>
                    <a:pt x="76" y="265"/>
                    <a:pt x="99" y="275"/>
                  </a:cubicBezTo>
                  <a:cubicBezTo>
                    <a:pt x="149" y="296"/>
                    <a:pt x="192" y="287"/>
                    <a:pt x="232" y="286"/>
                  </a:cubicBezTo>
                  <a:cubicBezTo>
                    <a:pt x="259" y="285"/>
                    <a:pt x="257" y="266"/>
                    <a:pt x="255" y="256"/>
                  </a:cubicBezTo>
                  <a:cubicBezTo>
                    <a:pt x="242" y="256"/>
                    <a:pt x="229" y="255"/>
                    <a:pt x="227" y="255"/>
                  </a:cubicBezTo>
                  <a:cubicBezTo>
                    <a:pt x="225" y="255"/>
                    <a:pt x="225" y="255"/>
                    <a:pt x="225" y="255"/>
                  </a:cubicBezTo>
                  <a:cubicBezTo>
                    <a:pt x="221" y="252"/>
                    <a:pt x="221" y="252"/>
                    <a:pt x="221" y="252"/>
                  </a:cubicBezTo>
                  <a:cubicBezTo>
                    <a:pt x="225" y="249"/>
                    <a:pt x="225" y="249"/>
                    <a:pt x="225" y="249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49"/>
                    <a:pt x="247" y="248"/>
                    <a:pt x="262" y="247"/>
                  </a:cubicBezTo>
                  <a:cubicBezTo>
                    <a:pt x="275" y="237"/>
                    <a:pt x="272" y="227"/>
                    <a:pt x="269" y="220"/>
                  </a:cubicBezTo>
                  <a:cubicBezTo>
                    <a:pt x="253" y="219"/>
                    <a:pt x="232" y="218"/>
                    <a:pt x="230" y="218"/>
                  </a:cubicBezTo>
                  <a:lnTo>
                    <a:pt x="228" y="218"/>
                  </a:ln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5" name="AutoShape 2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广告音乐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352685" y="1430667"/>
            <a:ext cx="2295525" cy="1629998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广告音乐是专门为广告而创作的音乐，旨在配合广告内容，营造出特定的氛围和情感。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84021" y="4931613"/>
            <a:ext cx="2295525" cy="1472262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广告音乐通常由专业作曲家创作，有时也包括流行音乐的改编。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304560" y="1377254"/>
            <a:ext cx="2301549" cy="124994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广告音乐在广告中起到至关重要的作用，能够强化广告内容、突出品牌形象，以及营造出特定的氛围和情感。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770193" y="4187846"/>
            <a:ext cx="2295525" cy="1418537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广告音乐通常在广告放映时由配乐家现场演奏或播放录音。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5461862" y="3542506"/>
            <a:ext cx="1371050" cy="1371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1074" y="-36576"/>
            <a:ext cx="8576967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accent3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7650" b="1">
              <a:solidFill>
                <a:schemeClr val="accent3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65436" y="1311817"/>
            <a:ext cx="8683321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765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36415" y="2872202"/>
            <a:ext cx="7601626" cy="18726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75" b="1">
                <a:solidFill>
                  <a:schemeClr val="l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影视音乐的创作与制作</a:t>
            </a:r>
            <a:endParaRPr lang="en-US" sz="4575" b="1">
              <a:solidFill>
                <a:schemeClr val="l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365" r="30365"/>
          <a:stretch>
            <a:fillRect/>
          </a:stretch>
        </p:blipFill>
        <p:spPr>
          <a:xfrm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5093" r="15093"/>
          <a:stretch>
            <a:fillRect/>
          </a:stretch>
        </p:blipFill>
        <p:spPr>
          <a:xfrm>
            <a:off x="5906740" y="1869245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0365" r="30365"/>
          <a:stretch>
            <a:fillRect/>
          </a:stretch>
        </p:blipFill>
        <p:spPr>
          <a:xfrm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503615" y="1869245"/>
            <a:ext cx="300899" cy="495300"/>
          </a:xfrm>
          <a:custGeom>
            <a:avLst/>
            <a:gdLst/>
            <a:ahLst/>
            <a:cxnLst/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8503615" y="4081478"/>
            <a:ext cx="334477" cy="307945"/>
          </a:xfrm>
          <a:custGeom>
            <a:avLst/>
            <a:gdLst/>
            <a:ahLst/>
            <a:cxnLst/>
            <a:rect l="l" t="t" r="r" b="b"/>
            <a:pathLst>
              <a:path w="580" h="535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406414" y="2422663"/>
            <a:ext cx="2708275" cy="13830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负责创作影视音乐的旋律和基本结构，是影视音乐的核心创作者。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01714" y="1901965"/>
            <a:ext cx="2084387" cy="4603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作曲家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406414" y="4525963"/>
            <a:ext cx="2708275" cy="13830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根据影视作品的需求，对作曲家的作品进行编曲，加入各种乐器和声音，丰富音乐的表现力。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901714" y="4005263"/>
            <a:ext cx="2084387" cy="46037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编曲家</a:t>
            </a:r>
            <a:endParaRPr lang="en-US" sz="1100"/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作曲家与编曲家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50" r="650"/>
          <a:stretch>
            <a:fillRect/>
          </a:stretch>
        </p:blipFill>
        <p:spPr>
          <a:xfrm>
            <a:off x="3909691" y="1250241"/>
            <a:ext cx="7848600" cy="52482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6496" y="3766754"/>
            <a:ext cx="3974251" cy="2472718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63624" y="1824409"/>
            <a:ext cx="2936423" cy="16045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多种多样的乐器可以用来演奏影视音乐，如弦乐器、管乐器、打击乐器等。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1724" y="4315960"/>
            <a:ext cx="3052052" cy="16045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专业的演奏者能够通过精湛的技艺，将乐器的音乐表现力发挥到极致，为影视作品增添更多的情感和氛围。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乐器与演奏者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8" name="AutoShape 28"/>
          <p:cNvSpPr/>
          <p:nvPr/>
        </p:nvSpPr>
        <p:spPr>
          <a:xfrm>
            <a:off x="601724" y="3976765"/>
            <a:ext cx="2936423" cy="33919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演奏者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563624" y="1405309"/>
            <a:ext cx="2936423" cy="33919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乐器</a:t>
            </a:r>
            <a:endParaRPr lang="en-US" sz="1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录音棚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专业的录音棚是录制影视音乐的场所，提供了高品质的录音环境。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后期制作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在录音完成后，后期制作过程中会进行混音、母带处理等工序，以确保影视音乐的音质达到最佳效果。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70000"/>
          </a:blip>
          <a:srcRect l="25006" r="25006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录音棚与后期制作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1074" y="-36576"/>
            <a:ext cx="8576967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accent3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7650" b="1">
              <a:solidFill>
                <a:schemeClr val="accent3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65436" y="1311817"/>
            <a:ext cx="8683321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765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36415" y="2872202"/>
            <a:ext cx="7601626" cy="18726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75" b="1">
                <a:solidFill>
                  <a:schemeClr val="l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影视音乐的鉴赏与评价</a:t>
            </a:r>
            <a:endParaRPr lang="en-US" sz="4575" b="1">
              <a:solidFill>
                <a:schemeClr val="l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227" y="1168478"/>
            <a:ext cx="455409" cy="2069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72404" y="1375400"/>
            <a:ext cx="11247191" cy="469951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3118" r="33118"/>
          <a:stretch>
            <a:fillRect/>
          </a:stretch>
        </p:blipFill>
        <p:spPr>
          <a:xfrm>
            <a:off x="740688" y="1168478"/>
            <a:ext cx="3679824" cy="4906431"/>
          </a:xfrm>
          <a:prstGeom prst="parallelogram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499430" y="6236295"/>
            <a:ext cx="9220165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83810" y="6236295"/>
            <a:ext cx="740059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375876" y="6200641"/>
            <a:ext cx="158719" cy="15871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607200" y="6207253"/>
            <a:ext cx="147382" cy="147382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1827186" y="6213864"/>
            <a:ext cx="136045" cy="13604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027323" y="6220476"/>
            <a:ext cx="124708" cy="12470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2224635" y="6214895"/>
            <a:ext cx="113371" cy="11337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754880" y="1727606"/>
            <a:ext cx="6467541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音乐审美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54880" y="2304006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通过分析影视音乐的美学特征，培养学生的审美意识和审美能力，使他们能够欣赏和鉴别不同类型的影视音乐。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54880" y="3783405"/>
            <a:ext cx="6240618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情感体验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54880" y="4436820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引导学生深入感受影视音乐所传达的情感，理解音乐如何与剧情、人物情感相互呼应，从而增强对影视作品的整体理解。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音乐审美与情感体验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192" y="3522743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2568117" y="1927706"/>
            <a:ext cx="2204933" cy="2157159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4067465" y="3482773"/>
            <a:ext cx="2116735" cy="2070873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5566823" y="2336206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grpSp>
        <p:nvGrpSpPr>
          <p:cNvPr id="6" name="Group 6"/>
          <p:cNvGrpSpPr/>
          <p:nvPr/>
        </p:nvGrpSpPr>
        <p:grpSpPr>
          <a:xfrm>
            <a:off x="6184200" y="2878170"/>
            <a:ext cx="461677" cy="550831"/>
            <a:chOff x="6184200" y="2878170"/>
            <a:chExt cx="461677" cy="550831"/>
          </a:xfrm>
        </p:grpSpPr>
        <p:sp>
          <p:nvSpPr>
            <p:cNvPr id="7" name="Freeform 7"/>
            <p:cNvSpPr/>
            <p:nvPr/>
          </p:nvSpPr>
          <p:spPr>
            <a:xfrm>
              <a:off x="6350411" y="2984088"/>
              <a:ext cx="147161" cy="176213"/>
            </a:xfrm>
            <a:custGeom>
              <a:avLst/>
              <a:gdLst/>
              <a:ahLst/>
              <a:cxnLst/>
              <a:rect l="l" t="t" r="r" b="b"/>
              <a:pathLst>
                <a:path w="56" h="67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34"/>
                    <a:pt x="2" y="40"/>
                    <a:pt x="7" y="46"/>
                  </a:cubicBezTo>
                  <a:cubicBezTo>
                    <a:pt x="11" y="52"/>
                    <a:pt x="15" y="58"/>
                    <a:pt x="16" y="6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1"/>
                    <a:pt x="26" y="50"/>
                    <a:pt x="22" y="42"/>
                  </a:cubicBezTo>
                  <a:cubicBezTo>
                    <a:pt x="24" y="42"/>
                    <a:pt x="26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1"/>
                    <a:pt x="33" y="42"/>
                    <a:pt x="34" y="42"/>
                  </a:cubicBezTo>
                  <a:cubicBezTo>
                    <a:pt x="32" y="48"/>
                    <a:pt x="31" y="55"/>
                    <a:pt x="31" y="6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58"/>
                    <a:pt x="46" y="52"/>
                    <a:pt x="50" y="46"/>
                  </a:cubicBezTo>
                  <a:cubicBezTo>
                    <a:pt x="54" y="41"/>
                    <a:pt x="56" y="3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184200" y="2878170"/>
              <a:ext cx="461677" cy="550831"/>
            </a:xfrm>
            <a:custGeom>
              <a:avLst/>
              <a:gdLst/>
              <a:ahLst/>
              <a:cxnLst/>
              <a:rect l="l" t="t" r="r" b="b"/>
              <a:pathLst>
                <a:path w="175" h="209">
                  <a:moveTo>
                    <a:pt x="146" y="24"/>
                  </a:moveTo>
                  <a:cubicBezTo>
                    <a:pt x="126" y="8"/>
                    <a:pt x="100" y="0"/>
                    <a:pt x="66" y="8"/>
                  </a:cubicBezTo>
                  <a:cubicBezTo>
                    <a:pt x="42" y="15"/>
                    <a:pt x="21" y="33"/>
                    <a:pt x="16" y="67"/>
                  </a:cubicBezTo>
                  <a:cubicBezTo>
                    <a:pt x="14" y="78"/>
                    <a:pt x="16" y="84"/>
                    <a:pt x="16" y="85"/>
                  </a:cubicBezTo>
                  <a:cubicBezTo>
                    <a:pt x="18" y="87"/>
                    <a:pt x="20" y="91"/>
                    <a:pt x="20" y="94"/>
                  </a:cubicBezTo>
                  <a:cubicBezTo>
                    <a:pt x="20" y="95"/>
                    <a:pt x="19" y="96"/>
                    <a:pt x="19" y="97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0" y="125"/>
                    <a:pt x="1" y="127"/>
                  </a:cubicBezTo>
                  <a:cubicBezTo>
                    <a:pt x="4" y="132"/>
                    <a:pt x="12" y="131"/>
                    <a:pt x="14" y="132"/>
                  </a:cubicBezTo>
                  <a:cubicBezTo>
                    <a:pt x="16" y="133"/>
                    <a:pt x="17" y="136"/>
                    <a:pt x="16" y="139"/>
                  </a:cubicBezTo>
                  <a:cubicBezTo>
                    <a:pt x="15" y="141"/>
                    <a:pt x="13" y="145"/>
                    <a:pt x="15" y="146"/>
                  </a:cubicBezTo>
                  <a:cubicBezTo>
                    <a:pt x="17" y="147"/>
                    <a:pt x="19" y="148"/>
                    <a:pt x="19" y="148"/>
                  </a:cubicBezTo>
                  <a:cubicBezTo>
                    <a:pt x="19" y="148"/>
                    <a:pt x="16" y="149"/>
                    <a:pt x="16" y="151"/>
                  </a:cubicBezTo>
                  <a:cubicBezTo>
                    <a:pt x="15" y="153"/>
                    <a:pt x="16" y="156"/>
                    <a:pt x="19" y="157"/>
                  </a:cubicBezTo>
                  <a:cubicBezTo>
                    <a:pt x="19" y="157"/>
                    <a:pt x="22" y="164"/>
                    <a:pt x="21" y="171"/>
                  </a:cubicBezTo>
                  <a:cubicBezTo>
                    <a:pt x="20" y="177"/>
                    <a:pt x="18" y="183"/>
                    <a:pt x="23" y="187"/>
                  </a:cubicBezTo>
                  <a:cubicBezTo>
                    <a:pt x="28" y="191"/>
                    <a:pt x="48" y="188"/>
                    <a:pt x="60" y="184"/>
                  </a:cubicBezTo>
                  <a:cubicBezTo>
                    <a:pt x="60" y="184"/>
                    <a:pt x="64" y="191"/>
                    <a:pt x="68" y="20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47" y="170"/>
                    <a:pt x="145" y="163"/>
                    <a:pt x="145" y="159"/>
                  </a:cubicBezTo>
                  <a:cubicBezTo>
                    <a:pt x="143" y="148"/>
                    <a:pt x="160" y="128"/>
                    <a:pt x="166" y="106"/>
                  </a:cubicBezTo>
                  <a:cubicBezTo>
                    <a:pt x="173" y="81"/>
                    <a:pt x="175" y="48"/>
                    <a:pt x="146" y="24"/>
                  </a:cubicBezTo>
                  <a:close/>
                  <a:moveTo>
                    <a:pt x="118" y="90"/>
                  </a:moveTo>
                  <a:cubicBezTo>
                    <a:pt x="112" y="98"/>
                    <a:pt x="110" y="104"/>
                    <a:pt x="110" y="110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33"/>
                    <a:pt x="107" y="136"/>
                    <a:pt x="104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8"/>
                    <a:pt x="93" y="139"/>
                    <a:pt x="91" y="139"/>
                  </a:cubicBezTo>
                  <a:cubicBezTo>
                    <a:pt x="89" y="139"/>
                    <a:pt x="88" y="138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3" y="133"/>
                    <a:pt x="73" y="12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4"/>
                    <a:pt x="70" y="98"/>
                    <a:pt x="65" y="90"/>
                  </a:cubicBezTo>
                  <a:cubicBezTo>
                    <a:pt x="59" y="83"/>
                    <a:pt x="57" y="76"/>
                    <a:pt x="57" y="68"/>
                  </a:cubicBezTo>
                  <a:cubicBezTo>
                    <a:pt x="57" y="49"/>
                    <a:pt x="72" y="34"/>
                    <a:pt x="91" y="34"/>
                  </a:cubicBezTo>
                  <a:cubicBezTo>
                    <a:pt x="110" y="34"/>
                    <a:pt x="126" y="49"/>
                    <a:pt x="126" y="68"/>
                  </a:cubicBezTo>
                  <a:cubicBezTo>
                    <a:pt x="126" y="76"/>
                    <a:pt x="123" y="83"/>
                    <a:pt x="118" y="9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96032" y="4065529"/>
            <a:ext cx="664560" cy="579786"/>
            <a:chOff x="1996032" y="4065529"/>
            <a:chExt cx="664560" cy="579786"/>
          </a:xfrm>
        </p:grpSpPr>
        <p:sp>
          <p:nvSpPr>
            <p:cNvPr id="10" name="Freeform 10"/>
            <p:cNvSpPr/>
            <p:nvPr/>
          </p:nvSpPr>
          <p:spPr>
            <a:xfrm>
              <a:off x="1996032" y="4204879"/>
              <a:ext cx="440436" cy="440436"/>
            </a:xfrm>
            <a:custGeom>
              <a:avLst/>
              <a:gdLst/>
              <a:ahLst/>
              <a:cxnLst/>
              <a:rect l="l" t="t" r="r" b="b"/>
              <a:pathLst>
                <a:path w="167" h="167">
                  <a:moveTo>
                    <a:pt x="161" y="71"/>
                  </a:moveTo>
                  <a:cubicBezTo>
                    <a:pt x="148" y="71"/>
                    <a:pt x="148" y="71"/>
                    <a:pt x="148" y="71"/>
                  </a:cubicBezTo>
                  <a:cubicBezTo>
                    <a:pt x="146" y="62"/>
                    <a:pt x="143" y="54"/>
                    <a:pt x="138" y="4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6"/>
                    <a:pt x="150" y="32"/>
                    <a:pt x="148" y="3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5" y="17"/>
                    <a:pt x="131" y="18"/>
                    <a:pt x="129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3" y="24"/>
                    <a:pt x="105" y="21"/>
                    <a:pt x="96" y="19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4" y="0"/>
                    <a:pt x="9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1" y="3"/>
                    <a:pt x="71" y="6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2" y="21"/>
                    <a:pt x="54" y="24"/>
                    <a:pt x="46" y="2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5" y="18"/>
                    <a:pt x="32" y="17"/>
                    <a:pt x="30" y="19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6"/>
                    <a:pt x="19" y="3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4" y="54"/>
                    <a:pt x="20" y="62"/>
                    <a:pt x="19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105"/>
                    <a:pt x="24" y="113"/>
                    <a:pt x="29" y="12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7" y="132"/>
                    <a:pt x="17" y="135"/>
                    <a:pt x="18" y="137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2" y="150"/>
                    <a:pt x="35" y="150"/>
                    <a:pt x="37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54" y="143"/>
                    <a:pt x="62" y="147"/>
                    <a:pt x="71" y="148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4"/>
                    <a:pt x="73" y="167"/>
                    <a:pt x="75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4"/>
                    <a:pt x="96" y="161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05" y="147"/>
                    <a:pt x="113" y="143"/>
                    <a:pt x="120" y="13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1" y="150"/>
                    <a:pt x="135" y="150"/>
                    <a:pt x="136" y="148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50" y="135"/>
                    <a:pt x="149" y="132"/>
                    <a:pt x="147" y="13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3" y="113"/>
                    <a:pt x="146" y="105"/>
                    <a:pt x="148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4" y="96"/>
                    <a:pt x="167" y="94"/>
                    <a:pt x="167" y="92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7" y="73"/>
                    <a:pt x="164" y="71"/>
                    <a:pt x="161" y="71"/>
                  </a:cubicBezTo>
                  <a:close/>
                  <a:moveTo>
                    <a:pt x="83" y="114"/>
                  </a:moveTo>
                  <a:cubicBezTo>
                    <a:pt x="66" y="114"/>
                    <a:pt x="52" y="101"/>
                    <a:pt x="52" y="84"/>
                  </a:cubicBezTo>
                  <a:cubicBezTo>
                    <a:pt x="52" y="67"/>
                    <a:pt x="66" y="53"/>
                    <a:pt x="83" y="53"/>
                  </a:cubicBezTo>
                  <a:cubicBezTo>
                    <a:pt x="100" y="53"/>
                    <a:pt x="114" y="67"/>
                    <a:pt x="114" y="84"/>
                  </a:cubicBezTo>
                  <a:cubicBezTo>
                    <a:pt x="114" y="101"/>
                    <a:pt x="100" y="114"/>
                    <a:pt x="83" y="114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341695" y="4065529"/>
              <a:ext cx="318897" cy="316706"/>
            </a:xfrm>
            <a:custGeom>
              <a:avLst/>
              <a:gdLst/>
              <a:ahLst/>
              <a:cxnLst/>
              <a:rect l="l" t="t" r="r" b="b"/>
              <a:pathLst>
                <a:path w="121" h="120">
                  <a:moveTo>
                    <a:pt x="117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6" y="44"/>
                    <a:pt x="104" y="38"/>
                    <a:pt x="100" y="33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5"/>
                    <a:pt x="109" y="23"/>
                    <a:pt x="108" y="2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2"/>
                    <a:pt x="96" y="12"/>
                    <a:pt x="94" y="14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2" y="17"/>
                    <a:pt x="76" y="14"/>
                    <a:pt x="70" y="1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2" y="1"/>
                    <a:pt x="52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5" y="14"/>
                    <a:pt x="39" y="17"/>
                    <a:pt x="34" y="2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5"/>
                    <a:pt x="15" y="2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8"/>
                    <a:pt x="15" y="44"/>
                    <a:pt x="1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52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6"/>
                    <a:pt x="18" y="81"/>
                    <a:pt x="21" y="87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3" y="95"/>
                    <a:pt x="13" y="97"/>
                    <a:pt x="14" y="9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8"/>
                    <a:pt x="26" y="108"/>
                    <a:pt x="28" y="106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9" y="103"/>
                    <a:pt x="45" y="106"/>
                    <a:pt x="52" y="10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8"/>
                    <a:pt x="53" y="120"/>
                    <a:pt x="55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20"/>
                    <a:pt x="70" y="118"/>
                    <a:pt x="70" y="11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6" y="106"/>
                    <a:pt x="82" y="103"/>
                    <a:pt x="87" y="100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8" y="108"/>
                    <a:pt x="99" y="107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7"/>
                    <a:pt x="109" y="95"/>
                    <a:pt x="107" y="93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4" y="81"/>
                    <a:pt x="106" y="76"/>
                    <a:pt x="108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9" y="69"/>
                    <a:pt x="121" y="68"/>
                    <a:pt x="121" y="6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52"/>
                    <a:pt x="119" y="51"/>
                    <a:pt x="117" y="51"/>
                  </a:cubicBezTo>
                  <a:close/>
                  <a:moveTo>
                    <a:pt x="61" y="82"/>
                  </a:moveTo>
                  <a:cubicBezTo>
                    <a:pt x="48" y="82"/>
                    <a:pt x="38" y="72"/>
                    <a:pt x="38" y="60"/>
                  </a:cubicBezTo>
                  <a:cubicBezTo>
                    <a:pt x="38" y="48"/>
                    <a:pt x="48" y="38"/>
                    <a:pt x="61" y="38"/>
                  </a:cubicBezTo>
                  <a:cubicBezTo>
                    <a:pt x="73" y="38"/>
                    <a:pt x="83" y="48"/>
                    <a:pt x="83" y="60"/>
                  </a:cubicBezTo>
                  <a:cubicBezTo>
                    <a:pt x="83" y="72"/>
                    <a:pt x="73" y="82"/>
                    <a:pt x="61" y="82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836987" y="4210981"/>
            <a:ext cx="577691" cy="614457"/>
            <a:chOff x="4836987" y="4210981"/>
            <a:chExt cx="577691" cy="614457"/>
          </a:xfrm>
        </p:grpSpPr>
        <p:sp>
          <p:nvSpPr>
            <p:cNvPr id="13" name="Freeform 13"/>
            <p:cNvSpPr/>
            <p:nvPr/>
          </p:nvSpPr>
          <p:spPr>
            <a:xfrm>
              <a:off x="5174934" y="4210981"/>
              <a:ext cx="239744" cy="269843"/>
            </a:xfrm>
            <a:custGeom>
              <a:avLst/>
              <a:gdLst/>
              <a:ahLst/>
              <a:cxnLst/>
              <a:rect l="l" t="t" r="r" b="b"/>
              <a:pathLst>
                <a:path w="91" h="102">
                  <a:moveTo>
                    <a:pt x="76" y="45"/>
                  </a:moveTo>
                  <a:cubicBezTo>
                    <a:pt x="65" y="52"/>
                    <a:pt x="54" y="52"/>
                    <a:pt x="50" y="5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3"/>
                    <a:pt x="40" y="32"/>
                    <a:pt x="45" y="19"/>
                  </a:cubicBezTo>
                  <a:cubicBezTo>
                    <a:pt x="52" y="4"/>
                    <a:pt x="70" y="0"/>
                    <a:pt x="70" y="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1"/>
                    <a:pt x="69" y="21"/>
                    <a:pt x="70" y="22"/>
                  </a:cubicBezTo>
                  <a:cubicBezTo>
                    <a:pt x="70" y="22"/>
                    <a:pt x="70" y="23"/>
                    <a:pt x="70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0" y="36"/>
                    <a:pt x="76" y="45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836987" y="4396146"/>
              <a:ext cx="461677" cy="429292"/>
            </a:xfrm>
            <a:custGeom>
              <a:avLst/>
              <a:gdLst/>
              <a:ahLst/>
              <a:cxnLst/>
              <a:rect l="l" t="t" r="r" b="b"/>
              <a:pathLst>
                <a:path w="175" h="163">
                  <a:moveTo>
                    <a:pt x="77" y="0"/>
                  </a:moveTo>
                  <a:cubicBezTo>
                    <a:pt x="95" y="0"/>
                    <a:pt x="112" y="6"/>
                    <a:pt x="127" y="1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0" y="36"/>
                    <a:pt x="92" y="34"/>
                    <a:pt x="84" y="34"/>
                  </a:cubicBezTo>
                  <a:cubicBezTo>
                    <a:pt x="59" y="34"/>
                    <a:pt x="41" y="54"/>
                    <a:pt x="44" y="80"/>
                  </a:cubicBezTo>
                  <a:cubicBezTo>
                    <a:pt x="47" y="105"/>
                    <a:pt x="70" y="125"/>
                    <a:pt x="96" y="125"/>
                  </a:cubicBezTo>
                  <a:cubicBezTo>
                    <a:pt x="121" y="125"/>
                    <a:pt x="138" y="105"/>
                    <a:pt x="135" y="80"/>
                  </a:cubicBezTo>
                  <a:cubicBezTo>
                    <a:pt x="134" y="71"/>
                    <a:pt x="130" y="63"/>
                    <a:pt x="125" y="5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8" y="46"/>
                    <a:pt x="166" y="63"/>
                    <a:pt x="169" y="82"/>
                  </a:cubicBezTo>
                  <a:cubicBezTo>
                    <a:pt x="175" y="127"/>
                    <a:pt x="143" y="163"/>
                    <a:pt x="98" y="163"/>
                  </a:cubicBezTo>
                  <a:cubicBezTo>
                    <a:pt x="53" y="163"/>
                    <a:pt x="12" y="127"/>
                    <a:pt x="6" y="82"/>
                  </a:cubicBezTo>
                  <a:cubicBezTo>
                    <a:pt x="0" y="37"/>
                    <a:pt x="31" y="0"/>
                    <a:pt x="77" y="0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976433" y="4512066"/>
              <a:ext cx="195167" cy="181737"/>
            </a:xfrm>
            <a:custGeom>
              <a:avLst/>
              <a:gdLst/>
              <a:ahLst/>
              <a:cxnLst/>
              <a:rect l="l" t="t" r="r" b="b"/>
              <a:pathLst>
                <a:path w="74" h="69">
                  <a:moveTo>
                    <a:pt x="42" y="69"/>
                  </a:moveTo>
                  <a:cubicBezTo>
                    <a:pt x="23" y="69"/>
                    <a:pt x="5" y="54"/>
                    <a:pt x="3" y="35"/>
                  </a:cubicBezTo>
                  <a:cubicBezTo>
                    <a:pt x="0" y="16"/>
                    <a:pt x="14" y="0"/>
                    <a:pt x="33" y="0"/>
                  </a:cubicBezTo>
                  <a:cubicBezTo>
                    <a:pt x="38" y="0"/>
                    <a:pt x="44" y="2"/>
                    <a:pt x="49" y="4"/>
                  </a:cubicBezTo>
                  <a:cubicBezTo>
                    <a:pt x="48" y="6"/>
                    <a:pt x="48" y="9"/>
                    <a:pt x="49" y="1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2" y="20"/>
                    <a:pt x="64" y="19"/>
                    <a:pt x="66" y="18"/>
                  </a:cubicBezTo>
                  <a:cubicBezTo>
                    <a:pt x="69" y="23"/>
                    <a:pt x="71" y="29"/>
                    <a:pt x="72" y="35"/>
                  </a:cubicBezTo>
                  <a:cubicBezTo>
                    <a:pt x="74" y="54"/>
                    <a:pt x="61" y="69"/>
                    <a:pt x="42" y="69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5084541" y="4461869"/>
              <a:ext cx="113728" cy="129349"/>
            </a:xfrm>
            <a:custGeom>
              <a:avLst/>
              <a:gdLst/>
              <a:ahLst/>
              <a:cxnLst/>
              <a:rect l="l" t="t" r="r" b="b"/>
              <a:pathLst>
                <a:path w="43" h="49">
                  <a:moveTo>
                    <a:pt x="13" y="31"/>
                  </a:moveTo>
                  <a:cubicBezTo>
                    <a:pt x="11" y="28"/>
                    <a:pt x="12" y="25"/>
                    <a:pt x="14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19" y="35"/>
                    <a:pt x="17" y="3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3" y="31"/>
                  </a:ln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3390861" y="2655299"/>
            <a:ext cx="559445" cy="701973"/>
            <a:chOff x="3390861" y="2655299"/>
            <a:chExt cx="559445" cy="701973"/>
          </a:xfrm>
        </p:grpSpPr>
        <p:sp>
          <p:nvSpPr>
            <p:cNvPr id="18" name="Freeform 18"/>
            <p:cNvSpPr/>
            <p:nvPr/>
          </p:nvSpPr>
          <p:spPr>
            <a:xfrm>
              <a:off x="3782073" y="2655299"/>
              <a:ext cx="168233" cy="183703"/>
            </a:xfrm>
            <a:custGeom>
              <a:avLst/>
              <a:gdLst/>
              <a:ahLst/>
              <a:cxnLst/>
              <a:rect l="l" t="t" r="r" b="b"/>
              <a:pathLst>
                <a:path w="126" h="140">
                  <a:moveTo>
                    <a:pt x="0" y="57"/>
                  </a:moveTo>
                  <a:lnTo>
                    <a:pt x="48" y="0"/>
                  </a:lnTo>
                  <a:lnTo>
                    <a:pt x="126" y="85"/>
                  </a:lnTo>
                  <a:lnTo>
                    <a:pt x="78" y="14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564454" y="2751018"/>
              <a:ext cx="296432" cy="326720"/>
            </a:xfrm>
            <a:custGeom>
              <a:avLst/>
              <a:gdLst/>
              <a:ahLst/>
              <a:cxnLst/>
              <a:rect l="l" t="t" r="r" b="b"/>
              <a:pathLst>
                <a:path w="94" h="105">
                  <a:moveTo>
                    <a:pt x="70" y="0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4" y="33"/>
                    <a:pt x="12" y="37"/>
                  </a:cubicBezTo>
                  <a:cubicBezTo>
                    <a:pt x="10" y="40"/>
                    <a:pt x="2" y="67"/>
                    <a:pt x="1" y="70"/>
                  </a:cubicBezTo>
                  <a:cubicBezTo>
                    <a:pt x="0" y="71"/>
                    <a:pt x="0" y="75"/>
                    <a:pt x="0" y="77"/>
                  </a:cubicBezTo>
                  <a:cubicBezTo>
                    <a:pt x="0" y="78"/>
                    <a:pt x="2" y="93"/>
                    <a:pt x="3" y="102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4"/>
                    <a:pt x="4" y="105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2" y="59"/>
                    <a:pt x="37" y="61"/>
                    <a:pt x="40" y="62"/>
                  </a:cubicBezTo>
                  <a:cubicBezTo>
                    <a:pt x="39" y="64"/>
                    <a:pt x="37" y="68"/>
                    <a:pt x="37" y="69"/>
                  </a:cubicBezTo>
                  <a:cubicBezTo>
                    <a:pt x="36" y="71"/>
                    <a:pt x="30" y="78"/>
                    <a:pt x="27" y="83"/>
                  </a:cubicBezTo>
                  <a:cubicBezTo>
                    <a:pt x="25" y="85"/>
                    <a:pt x="24" y="90"/>
                    <a:pt x="28" y="93"/>
                  </a:cubicBezTo>
                  <a:cubicBezTo>
                    <a:pt x="29" y="94"/>
                    <a:pt x="31" y="95"/>
                    <a:pt x="33" y="95"/>
                  </a:cubicBezTo>
                  <a:cubicBezTo>
                    <a:pt x="37" y="95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1"/>
                    <a:pt x="56" y="74"/>
                    <a:pt x="63" y="71"/>
                  </a:cubicBezTo>
                  <a:cubicBezTo>
                    <a:pt x="69" y="68"/>
                    <a:pt x="87" y="54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390861" y="3012170"/>
              <a:ext cx="467288" cy="345102"/>
            </a:xfrm>
            <a:custGeom>
              <a:avLst/>
              <a:gdLst/>
              <a:ahLst/>
              <a:cxnLst/>
              <a:rect l="l" t="t" r="r" b="b"/>
              <a:pathLst>
                <a:path w="148" h="111">
                  <a:moveTo>
                    <a:pt x="124" y="49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3"/>
                    <a:pt x="81" y="12"/>
                    <a:pt x="80" y="10"/>
                  </a:cubicBezTo>
                  <a:cubicBezTo>
                    <a:pt x="77" y="7"/>
                    <a:pt x="77" y="3"/>
                    <a:pt x="7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24" y="4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音乐风格与表现力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809821" y="1388973"/>
            <a:ext cx="2987778" cy="490334"/>
            <a:chOff x="7809821" y="1388973"/>
            <a:chExt cx="2987778" cy="490334"/>
          </a:xfrm>
        </p:grpSpPr>
        <p:sp>
          <p:nvSpPr>
            <p:cNvPr id="44" name="TextBox 44"/>
            <p:cNvSpPr txBox="1"/>
            <p:nvPr/>
          </p:nvSpPr>
          <p:spPr>
            <a:xfrm>
              <a:off x="7809821" y="1388973"/>
              <a:ext cx="2987778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0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音乐风格</a:t>
              </a:r>
              <a:endPara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809821" y="1823726"/>
            <a:ext cx="3286271" cy="1875094"/>
            <a:chOff x="7809821" y="1823726"/>
            <a:chExt cx="3286271" cy="1875094"/>
          </a:xfrm>
        </p:grpSpPr>
        <p:sp>
          <p:nvSpPr>
            <p:cNvPr id="46" name="TextBox 46"/>
            <p:cNvSpPr txBox="1"/>
            <p:nvPr/>
          </p:nvSpPr>
          <p:spPr>
            <a:xfrm>
              <a:off x="7809821" y="1823726"/>
              <a:ext cx="3286271" cy="187509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介绍不同风格的影视音乐，如古典、流行、摇滚、爵士等，分析各种风格的音乐特点及其在影视作品中的作用。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09821" y="3814445"/>
            <a:ext cx="2987778" cy="490334"/>
            <a:chOff x="7809821" y="3814445"/>
            <a:chExt cx="2987778" cy="490334"/>
          </a:xfrm>
        </p:grpSpPr>
        <p:sp>
          <p:nvSpPr>
            <p:cNvPr id="48" name="TextBox 48"/>
            <p:cNvSpPr txBox="1"/>
            <p:nvPr/>
          </p:nvSpPr>
          <p:spPr>
            <a:xfrm>
              <a:off x="7809821" y="3814445"/>
              <a:ext cx="2987778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0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表现力</a:t>
              </a:r>
              <a:endPara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809821" y="4249198"/>
            <a:ext cx="3286271" cy="1875094"/>
            <a:chOff x="7809821" y="4249198"/>
            <a:chExt cx="3286271" cy="1875094"/>
          </a:xfrm>
        </p:grpSpPr>
        <p:sp>
          <p:nvSpPr>
            <p:cNvPr id="50" name="TextBox 50"/>
            <p:cNvSpPr txBox="1"/>
            <p:nvPr/>
          </p:nvSpPr>
          <p:spPr>
            <a:xfrm>
              <a:off x="7809821" y="4249198"/>
              <a:ext cx="3286271" cy="187509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探讨影视音乐如何通过旋律、节奏、和声等音乐要素来表现情感、刻画人物形象和营造氛围，提高学生的音乐感知和表达能力。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940476" cy="68580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-2490705" y="-2630165"/>
            <a:ext cx="5510422" cy="5510422"/>
          </a:xfrm>
          <a:prstGeom prst="ellipse">
            <a:avLst/>
          </a:prstGeom>
          <a:solidFill>
            <a:schemeClr val="accent3">
              <a:lumMod val="20000"/>
              <a:lumOff val="80000"/>
              <a:alpha val="55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-1370201" y="-1527676"/>
            <a:ext cx="3269415" cy="3269415"/>
          </a:xfrm>
          <a:prstGeom prst="ellipse">
            <a:avLst/>
          </a:prstGeom>
          <a:solidFill>
            <a:schemeClr val="accent1">
              <a:alpha val="67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805301" y="734568"/>
            <a:ext cx="6559296" cy="538886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影视音乐概述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影视音乐的分类与流派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影视音乐的创作与制作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影视音乐的鉴赏与评价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影视音乐作品分析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影视音乐的影响与启示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19147" y="5955792"/>
            <a:ext cx="4413504" cy="1328928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12000"/>
              </a:lnSpc>
              <a:spcBef>
                <a:spcPts val="450"/>
              </a:spcBef>
            </a:pPr>
            <a:r>
              <a:rPr lang="en-US" sz="5775" b="1">
                <a:solidFill>
                  <a:schemeClr val="accent3">
                    <a:lumMod val="40000"/>
                    <a:lumOff val="60000"/>
                    <a:alpha val="34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sz="5775" b="1">
              <a:solidFill>
                <a:schemeClr val="accent3">
                  <a:lumMod val="40000"/>
                  <a:lumOff val="60000"/>
                  <a:alpha val="34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271406" y="3561558"/>
            <a:ext cx="3626990" cy="3291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76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lang="en-US" sz="76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25000"/>
              </a:lnSpc>
            </a:pPr>
            <a:r>
              <a:rPr lang="en-US" sz="76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lang="en-US" sz="76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3" name="AutoShape 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音乐与画面的融合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561535" y="2061200"/>
            <a:ext cx="7382690" cy="1531407"/>
            <a:chOff x="3561535" y="2061200"/>
            <a:chExt cx="7382690" cy="1531407"/>
          </a:xfrm>
        </p:grpSpPr>
        <p:sp>
          <p:nvSpPr>
            <p:cNvPr id="25" name="TextBox 25"/>
            <p:cNvSpPr txBox="1"/>
            <p:nvPr/>
          </p:nvSpPr>
          <p:spPr>
            <a:xfrm>
              <a:off x="3561535" y="2061200"/>
              <a:ext cx="7382690" cy="1531407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分析影视作品中音乐与画面如何相互配合，共同构建作品的艺术风格和氛围，强调音乐在画面中的补充、引导和强化作用。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61535" y="1520189"/>
            <a:ext cx="7382690" cy="490334"/>
            <a:chOff x="3561535" y="1520189"/>
            <a:chExt cx="7382690" cy="490334"/>
          </a:xfrm>
        </p:grpSpPr>
        <p:sp>
          <p:nvSpPr>
            <p:cNvPr id="27" name="TextBox 27"/>
            <p:cNvSpPr txBox="1"/>
            <p:nvPr/>
          </p:nvSpPr>
          <p:spPr>
            <a:xfrm>
              <a:off x="3561535" y="1520189"/>
              <a:ext cx="7382690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画面与音乐的协调</a:t>
              </a:r>
              <a:endPara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561535" y="4422893"/>
            <a:ext cx="7382690" cy="1531407"/>
            <a:chOff x="3561535" y="4422893"/>
            <a:chExt cx="7382690" cy="1531407"/>
          </a:xfrm>
        </p:grpSpPr>
        <p:sp>
          <p:nvSpPr>
            <p:cNvPr id="29" name="TextBox 29"/>
            <p:cNvSpPr txBox="1"/>
            <p:nvPr/>
          </p:nvSpPr>
          <p:spPr>
            <a:xfrm>
              <a:off x="3561535" y="4422893"/>
              <a:ext cx="7382690" cy="1531407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探讨如何通过音乐与画面的融合，使作品在视觉和听觉上达到统一，加深观众对作品主题和情节的理解。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561535" y="3881882"/>
            <a:ext cx="7382690" cy="490334"/>
            <a:chOff x="3561535" y="3881882"/>
            <a:chExt cx="7382690" cy="490334"/>
          </a:xfrm>
        </p:grpSpPr>
        <p:sp>
          <p:nvSpPr>
            <p:cNvPr id="31" name="TextBox 31"/>
            <p:cNvSpPr txBox="1"/>
            <p:nvPr/>
          </p:nvSpPr>
          <p:spPr>
            <a:xfrm>
              <a:off x="3561535" y="3881882"/>
              <a:ext cx="7382690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音乐与画面的统一</a:t>
              </a:r>
              <a:endPara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>
            <a:off x="1075314" y="4179055"/>
            <a:ext cx="1747957" cy="174795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3" name="AutoShape 33"/>
          <p:cNvSpPr/>
          <p:nvPr/>
        </p:nvSpPr>
        <p:spPr>
          <a:xfrm>
            <a:off x="1075314" y="1789318"/>
            <a:ext cx="1747957" cy="174795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4" name="Freeform 34"/>
          <p:cNvSpPr/>
          <p:nvPr/>
        </p:nvSpPr>
        <p:spPr>
          <a:xfrm>
            <a:off x="1537812" y="4641553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35" name="Freeform 35"/>
          <p:cNvSpPr/>
          <p:nvPr/>
        </p:nvSpPr>
        <p:spPr>
          <a:xfrm>
            <a:off x="1537812" y="2251817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DFCFC">
              <a:alpha val="100000"/>
            </a:srgbClr>
          </a:solidFill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1074" y="-36576"/>
            <a:ext cx="8576967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accent3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7650" b="1">
              <a:solidFill>
                <a:schemeClr val="accent3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65436" y="1311817"/>
            <a:ext cx="8683321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765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36415" y="2872202"/>
            <a:ext cx="7601626" cy="18726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75" b="1">
                <a:solidFill>
                  <a:schemeClr val="l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影视音乐作品分析</a:t>
            </a:r>
            <a:endParaRPr lang="en-US" sz="4575" b="1">
              <a:solidFill>
                <a:schemeClr val="l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85766" y="1751287"/>
            <a:ext cx="5242663" cy="423445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63571" y="1751287"/>
            <a:ext cx="5242663" cy="4234459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530718" y="2430558"/>
            <a:ext cx="3130564" cy="3130564"/>
          </a:xfrm>
          <a:prstGeom prst="ellipse">
            <a:avLst/>
          </a:prstGeom>
          <a:solidFill>
            <a:srgbClr val="FFFFFF">
              <a:alpha val="5000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4721546" y="2621386"/>
            <a:ext cx="2748908" cy="274890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79259" y="2959520"/>
            <a:ext cx="2253950" cy="20726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6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VS</a:t>
            </a:r>
            <a:endParaRPr lang="en-US" sz="76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1214515" y="2855191"/>
            <a:ext cx="2856056" cy="0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</a:ln>
        </p:spPr>
      </p:cxnSp>
      <p:sp>
        <p:nvSpPr>
          <p:cNvPr id="8" name="TextBox 8"/>
          <p:cNvSpPr txBox="1"/>
          <p:nvPr/>
        </p:nvSpPr>
        <p:spPr>
          <a:xfrm>
            <a:off x="1085072" y="2931894"/>
            <a:ext cx="3263018" cy="2804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气势磅礴、富有科幻感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89233" y="2064798"/>
            <a:ext cx="4714875" cy="72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Connector 10"/>
          <p:cNvCxnSpPr/>
          <p:nvPr/>
        </p:nvCxnSpPr>
        <p:spPr>
          <a:xfrm>
            <a:off x="8117660" y="2855191"/>
            <a:ext cx="2856056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1"/>
          <p:cNvSpPr txBox="1"/>
          <p:nvPr/>
        </p:nvSpPr>
        <p:spPr>
          <a:xfrm>
            <a:off x="7817683" y="2931894"/>
            <a:ext cx="3286125" cy="2819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该系列电影中的音乐通过使用铜管乐器和电子合成器，营造出一种宏大、神秘的氛围，为观众呈现出一个充满科幻色彩的宇宙世界。</a:t>
            </a:r>
            <a:endParaRPr lang="en-US" sz="1350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85072" y="2064798"/>
            <a:ext cx="4150786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4" name="AutoShape 1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《星球大战》系列音乐赏析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9632" y="2076770"/>
            <a:ext cx="1303226" cy="130322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0405045" y="2076770"/>
            <a:ext cx="1347972" cy="134797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4" name="Connector 4"/>
          <p:cNvCxnSpPr/>
          <p:nvPr/>
        </p:nvCxnSpPr>
        <p:spPr>
          <a:xfrm>
            <a:off x="2099221" y="2318568"/>
            <a:ext cx="3468643" cy="0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" name="TextBox 5"/>
          <p:cNvSpPr txBox="1"/>
          <p:nvPr/>
        </p:nvSpPr>
        <p:spPr>
          <a:xfrm>
            <a:off x="1964092" y="2344711"/>
            <a:ext cx="3829140" cy="35356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魔法奇幻、充满活力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Connector 6"/>
          <p:cNvCxnSpPr/>
          <p:nvPr/>
        </p:nvCxnSpPr>
        <p:spPr>
          <a:xfrm>
            <a:off x="6516784" y="2318568"/>
            <a:ext cx="3468643" cy="0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6381655" y="2344711"/>
            <a:ext cx="3829140" cy="35356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该系列电影中的音乐融合了多种音乐风格，包括古典、流行和摇滚等，为观众呈现出一个充满魔法和奇幻的世界，同时展现出年轻人的活力和冒险精神。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64092" y="1532038"/>
            <a:ext cx="4019550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81655" y="1532038"/>
            <a:ext cx="4019550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761443" y="2433168"/>
            <a:ext cx="635177" cy="63517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794451" y="2401589"/>
            <a:ext cx="653588" cy="65358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12" name="Group 1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《哈利·波特》系列音乐赏析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70200" y="1337640"/>
            <a:ext cx="5127218" cy="4704522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63829" y="1337640"/>
            <a:ext cx="5127218" cy="4704522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56128" y="1337640"/>
            <a:ext cx="2037627" cy="50594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385959" y="1337640"/>
            <a:ext cx="663153" cy="505943"/>
          </a:xfrm>
          <a:prstGeom prst="parallelogram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270200" y="1337640"/>
            <a:ext cx="2037627" cy="50594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7900031" y="1337640"/>
            <a:ext cx="663153" cy="505943"/>
          </a:xfrm>
          <a:prstGeom prst="parallelogram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1027151" y="1991575"/>
            <a:ext cx="4600575" cy="18002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7151" y="3277450"/>
            <a:ext cx="4600575" cy="2484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深情、感人至深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18180" y="1247318"/>
            <a:ext cx="1167779" cy="6705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9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要点一</a:t>
            </a:r>
            <a:endParaRPr lang="en-US" sz="19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75216" y="1261999"/>
            <a:ext cx="1167779" cy="6705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9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要点二</a:t>
            </a:r>
            <a:endParaRPr lang="en-US" sz="19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33522" y="1991575"/>
            <a:ext cx="4600575" cy="12858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47810" y="3277450"/>
            <a:ext cx="4572000" cy="2484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这首主题曲通过优美的旋律和歌词，表达了男女主角之间深沉的爱情，以及在面对生死离别时的悲痛和无奈。这首歌曲也因其情感真挚而成为了经典之作。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507874" y="6318935"/>
            <a:ext cx="701468" cy="122998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454963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137715" y="6318935"/>
            <a:ext cx="122998" cy="122998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17" name="Connector 17"/>
          <p:cNvCxnSpPr/>
          <p:nvPr/>
        </p:nvCxnSpPr>
        <p:spPr>
          <a:xfrm>
            <a:off x="1209343" y="6393165"/>
            <a:ext cx="10991852" cy="0"/>
          </a:xfrm>
          <a:prstGeom prst="line">
            <a:avLst/>
          </a:prstGeom>
          <a:ln w="14288">
            <a:solidFill>
              <a:schemeClr val="accent2"/>
            </a:solidFill>
            <a:prstDash val="dash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grpSp>
        <p:nvGrpSpPr>
          <p:cNvPr id="18" name="Group 1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《泰坦尼克号》主题曲赏析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1074" y="-36576"/>
            <a:ext cx="8576967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accent3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7650" b="1">
              <a:solidFill>
                <a:schemeClr val="accent3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65436" y="1311817"/>
            <a:ext cx="8683321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765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36415" y="2872202"/>
            <a:ext cx="7601626" cy="18726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75" b="1">
                <a:solidFill>
                  <a:schemeClr val="l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影视音乐的影响与启示</a:t>
            </a:r>
            <a:endParaRPr lang="en-US" sz="4575" b="1">
              <a:solidFill>
                <a:schemeClr val="l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1837" y="1604867"/>
            <a:ext cx="3394996" cy="2116741"/>
            <a:chOff x="981837" y="1604867"/>
            <a:chExt cx="3394996" cy="2116741"/>
          </a:xfrm>
        </p:grpSpPr>
        <p:sp>
          <p:nvSpPr>
            <p:cNvPr id="3" name="AutoShape 3"/>
            <p:cNvSpPr/>
            <p:nvPr/>
          </p:nvSpPr>
          <p:spPr>
            <a:xfrm>
              <a:off x="981837" y="1604867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294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    </a:t>
              </a:r>
              <a:endParaRPr lang="en-US" sz="11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376738" y="3721608"/>
            <a:ext cx="3394996" cy="2116741"/>
            <a:chOff x="4376738" y="3721608"/>
            <a:chExt cx="3394996" cy="2116741"/>
          </a:xfrm>
        </p:grpSpPr>
        <p:sp>
          <p:nvSpPr>
            <p:cNvPr id="5" name="AutoShape 5"/>
            <p:cNvSpPr/>
            <p:nvPr/>
          </p:nvSpPr>
          <p:spPr>
            <a:xfrm>
              <a:off x="4376738" y="3721608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771733" y="1604867"/>
            <a:ext cx="3394996" cy="2116741"/>
            <a:chOff x="7771733" y="1604867"/>
            <a:chExt cx="3394996" cy="2116741"/>
          </a:xfrm>
        </p:grpSpPr>
        <p:sp>
          <p:nvSpPr>
            <p:cNvPr id="7" name="AutoShape 7"/>
            <p:cNvSpPr/>
            <p:nvPr/>
          </p:nvSpPr>
          <p:spPr>
            <a:xfrm>
              <a:off x="7771733" y="1604867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2638" b="2638"/>
          <a:stretch>
            <a:fillRect/>
          </a:stretch>
        </p:blipFill>
        <p:spPr>
          <a:xfrm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18426" b="18426"/>
          <a:stretch>
            <a:fillRect/>
          </a:stretch>
        </p:blipFill>
        <p:spPr>
          <a:xfrm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2638" b="2638"/>
          <a:stretch>
            <a:fillRect/>
          </a:stretch>
        </p:blipFill>
        <p:spPr>
          <a:xfrm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对电影产业的影响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81837" y="1604867"/>
            <a:ext cx="3394996" cy="490334"/>
            <a:chOff x="981837" y="1604867"/>
            <a:chExt cx="3394996" cy="490334"/>
          </a:xfrm>
        </p:grpSpPr>
        <p:sp>
          <p:nvSpPr>
            <p:cNvPr id="34" name="TextBox 34"/>
            <p:cNvSpPr txBox="1"/>
            <p:nvPr/>
          </p:nvSpPr>
          <p:spPr>
            <a:xfrm>
              <a:off x="981837" y="1604867"/>
              <a:ext cx="3394996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提升电影的叙事效果</a:t>
              </a:r>
              <a:endPara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90562" y="2039620"/>
            <a:ext cx="3286271" cy="1654845"/>
            <a:chOff x="1090562" y="2039620"/>
            <a:chExt cx="3286271" cy="1654845"/>
          </a:xfrm>
        </p:grpSpPr>
        <p:sp>
          <p:nvSpPr>
            <p:cNvPr id="36" name="TextBox 36"/>
            <p:cNvSpPr txBox="1"/>
            <p:nvPr/>
          </p:nvSpPr>
          <p:spPr>
            <a:xfrm>
              <a:off x="1090562" y="2039620"/>
              <a:ext cx="3286271" cy="1654845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音乐能够强化电影情节的感染力，使观众更深入地理解故事情节。</a:t>
              </a:r>
              <a:endPara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376833" y="3748751"/>
            <a:ext cx="3394996" cy="490334"/>
            <a:chOff x="4376833" y="3748751"/>
            <a:chExt cx="3394996" cy="490334"/>
          </a:xfrm>
        </p:grpSpPr>
        <p:sp>
          <p:nvSpPr>
            <p:cNvPr id="38" name="TextBox 38"/>
            <p:cNvSpPr txBox="1"/>
            <p:nvPr/>
          </p:nvSpPr>
          <p:spPr>
            <a:xfrm>
              <a:off x="4376833" y="3748751"/>
              <a:ext cx="3394996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增强电影的艺术性</a:t>
              </a:r>
              <a:endPara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485558" y="4183504"/>
            <a:ext cx="3286271" cy="1654845"/>
            <a:chOff x="4485558" y="4183504"/>
            <a:chExt cx="3286271" cy="1654845"/>
          </a:xfrm>
        </p:grpSpPr>
        <p:sp>
          <p:nvSpPr>
            <p:cNvPr id="40" name="TextBox 40"/>
            <p:cNvSpPr txBox="1"/>
            <p:nvPr/>
          </p:nvSpPr>
          <p:spPr>
            <a:xfrm>
              <a:off x="4485558" y="4183504"/>
              <a:ext cx="3286271" cy="1654845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音乐能够为电影营造出特定的氛围和情感，提升电影的艺术表现力。</a:t>
              </a:r>
              <a:endPara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771733" y="1604867"/>
            <a:ext cx="3394996" cy="490334"/>
            <a:chOff x="7771733" y="1604867"/>
            <a:chExt cx="3394996" cy="490334"/>
          </a:xfrm>
        </p:grpSpPr>
        <p:sp>
          <p:nvSpPr>
            <p:cNvPr id="42" name="TextBox 42"/>
            <p:cNvSpPr txBox="1"/>
            <p:nvPr/>
          </p:nvSpPr>
          <p:spPr>
            <a:xfrm>
              <a:off x="7771733" y="1604867"/>
              <a:ext cx="3394996" cy="490334"/>
            </a:xfrm>
            <a:prstGeom prst="rect">
              <a:avLst/>
            </a:prstGeom>
          </p:spPr>
          <p:txBody>
            <a:bodyPr vert="horz" wrap="square" lIns="66008" tIns="33052" rIns="66008" bIns="33052" rtlCol="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25" b="1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促进电影的传播</a:t>
              </a:r>
              <a:endParaRPr lang="en-US" sz="2025" b="1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880459" y="2039620"/>
            <a:ext cx="3286271" cy="1654845"/>
            <a:chOff x="7880459" y="2039620"/>
            <a:chExt cx="3286271" cy="1654845"/>
          </a:xfrm>
        </p:grpSpPr>
        <p:sp>
          <p:nvSpPr>
            <p:cNvPr id="44" name="TextBox 44"/>
            <p:cNvSpPr txBox="1"/>
            <p:nvPr/>
          </p:nvSpPr>
          <p:spPr>
            <a:xfrm>
              <a:off x="7880459" y="2039620"/>
              <a:ext cx="3286271" cy="1654845"/>
            </a:xfrm>
            <a:prstGeom prst="rect">
              <a:avLst/>
            </a:prstGeom>
          </p:spPr>
          <p:txBody>
            <a:bodyPr vert="horz" wrap="square" lIns="66008" tIns="33052" rIns="66008" bIns="33052" rtlCol="0" anchor="ctr" anchorCtr="1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优秀的影视音乐作品能够成为电影的代表，促进电影的传播和推广。</a:t>
              </a:r>
              <a:endParaRPr lang="en-US" sz="1500">
                <a:solidFill>
                  <a:srgbClr val="FFFD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82796" y="3116804"/>
            <a:ext cx="5783287" cy="1160526"/>
            <a:chOff x="5982796" y="3116804"/>
            <a:chExt cx="5783287" cy="1160526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16804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提升音乐产业的经济效益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575147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影视音乐作品通过电影的传播获得更广泛的受众，增加音乐产业的经济收益。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82796" y="4769459"/>
            <a:ext cx="5783287" cy="1160526"/>
            <a:chOff x="5982796" y="4769459"/>
            <a:chExt cx="5783287" cy="1160526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769459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促进音乐与影视的融合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27802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影视音乐将音乐与影像相结合，推动音乐与影视的相互融合与发展。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82796" y="1468163"/>
            <a:ext cx="4521094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拓展音乐创作空间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82796" y="1926506"/>
            <a:ext cx="5700871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影视音乐为音乐家提供了更广阔的创作平台，推动音乐创新。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869006" y="1293634"/>
            <a:ext cx="4563024" cy="4563025"/>
          </a:xfrm>
          <a:prstGeom prst="diamond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对音乐产业的影响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5583" r="15583"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935912" y="525146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74571" y="4851539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激发观众的创造力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4571" y="534100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影视音乐作品能够激发观众的想象力和创造力，促使他们进行艺术创作和表达。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935912" y="197508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74571" y="1538583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培养观众的音乐审美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74571" y="200366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通过欣赏影视音乐，观众能够接触到不同类型的音乐，提高自身的音乐审美水平。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4935912" y="361327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74571" y="3188965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引导观众的艺术品味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74571" y="3666241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影视音乐作品所传达的艺术理念和价值观，能够影响观众的艺术品味和审美观念。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对观众审美观念的影响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74950" y="1291145"/>
            <a:ext cx="7439559" cy="222625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3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63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56000"/>
              </a:lnSpc>
              <a:spcBef>
                <a:spcPts val="450"/>
              </a:spcBef>
            </a:pPr>
            <a:r>
              <a:rPr lang="en-US" sz="63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FOR</a:t>
            </a:r>
            <a:endParaRPr lang="en-US" sz="63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74950" y="4497131"/>
            <a:ext cx="6965395" cy="58635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38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感谢您的观看</a:t>
            </a:r>
            <a:endParaRPr lang="en-US" sz="38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74950" y="3326209"/>
            <a:ext cx="5752490" cy="92163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63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WATCHING</a:t>
            </a:r>
            <a:endParaRPr lang="en-US" sz="63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1074" y="-36576"/>
            <a:ext cx="8576967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accent3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7650" b="1">
              <a:solidFill>
                <a:schemeClr val="accent3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65436" y="1311817"/>
            <a:ext cx="8683321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765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36415" y="2872202"/>
            <a:ext cx="7601626" cy="18726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75" b="1">
                <a:solidFill>
                  <a:schemeClr val="l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影视音乐概述</a:t>
            </a:r>
            <a:endParaRPr lang="en-US" sz="4575" b="1">
              <a:solidFill>
                <a:schemeClr val="l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rcRect l="17350" r="17350"/>
          <a:stretch>
            <a:fillRect/>
          </a:stretch>
        </p:blipFill>
        <p:spPr>
          <a:xfrm>
            <a:off x="939482" y="1415327"/>
            <a:ext cx="4843295" cy="4843295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1748" y="2005888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影视音乐是专门为影视作品创作的音乐，具有与影视画面相配合的特点，能够增强影视作品的情感表达和氛围营造。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61748" y="1352723"/>
            <a:ext cx="4638675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61748" y="4499375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影视音乐通常由作曲家根据影视作品的情节、场景和人物特点进行创作，与画面相互配合，共同营造出特定的氛围和情感表达。影视音乐具有高度的艺术性和专业性，需要具备较高的音乐素养和创作能力。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61748" y="3870593"/>
            <a:ext cx="5124450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" name="AutoShape 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影视音乐的定义与特点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74694" y="1423099"/>
            <a:ext cx="8029575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25016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19725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88000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6" name="Connector 6"/>
          <p:cNvCxnSpPr/>
          <p:nvPr/>
        </p:nvCxnSpPr>
        <p:spPr>
          <a:xfrm>
            <a:off x="1951634" y="6029346"/>
            <a:ext cx="1025415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3574694" y="1913291"/>
            <a:ext cx="7776939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影视音乐在影视作品中具有多种功能和作用，如表达情感、营造氛围、刻画人物形象、推进剧情等。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97254" y="3971227"/>
            <a:ext cx="8029575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7254" y="4461419"/>
            <a:ext cx="7806355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能够通过旋律、节奏、音色等音乐元素，与画面相互配合，表达出更为深刻和细腻的情感。同时，影视音乐还能够营造出特定的氛围，如紧张、悲伤、欢乐等，以增强观众的观影体验。此外，影视音乐还能够刻画人物形象、推进剧情等，为影视作品的整体效果增色添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2256" y="3306002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499345" y="3306002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4182096" y="3306002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3" name="Connector 13"/>
          <p:cNvCxnSpPr/>
          <p:nvPr/>
        </p:nvCxnSpPr>
        <p:spPr>
          <a:xfrm>
            <a:off x="4253725" y="3380232"/>
            <a:ext cx="1025415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影视音乐的功能与作用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6575" y="1250443"/>
            <a:ext cx="10458850" cy="243840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1300074" y="2175786"/>
            <a:ext cx="9582906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影视音乐的发展历程可以追溯到电影的诞生之初，随着电影和电视技术的不断发展，影视音乐也经历了多个阶段的发展。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00074" y="1380567"/>
            <a:ext cx="9417017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66575" y="3952506"/>
            <a:ext cx="10458850" cy="2438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1287882" y="4870218"/>
            <a:ext cx="9582150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电影诞生之初，就有了专门为电影创作的音乐。随着电影和电视技术的不断发展，影视音乐也经历了从简单伴奏到复杂配乐的演变。如今，影视音乐已经成为影视作品中不可或缺的重要组成部分，为观众带来了更为深刻和丰富的视听体验。</a:t>
            </a:r>
            <a:endParaRPr lang="en-US" sz="1500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7882" y="4099383"/>
            <a:ext cx="9677400" cy="72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Connector 8"/>
          <p:cNvCxnSpPr/>
          <p:nvPr/>
        </p:nvCxnSpPr>
        <p:spPr>
          <a:xfrm>
            <a:off x="1473659" y="4829453"/>
            <a:ext cx="9220298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 9"/>
          <p:cNvCxnSpPr/>
          <p:nvPr/>
        </p:nvCxnSpPr>
        <p:spPr>
          <a:xfrm>
            <a:off x="1481378" y="2175786"/>
            <a:ext cx="9220298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Group 1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影视音乐的发展历程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1074" y="-36576"/>
            <a:ext cx="8576967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accent3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7650" b="1">
              <a:solidFill>
                <a:schemeClr val="accent3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65436" y="1311817"/>
            <a:ext cx="8683321" cy="10557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65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765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36415" y="2872202"/>
            <a:ext cx="7601626" cy="18726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575" b="1">
                <a:solidFill>
                  <a:schemeClr val="l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影视音乐的分类与流派</a:t>
            </a:r>
            <a:endParaRPr lang="en-US" sz="4575" b="1">
              <a:solidFill>
                <a:schemeClr val="l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4679004" y="2401236"/>
            <a:ext cx="2799547" cy="2789959"/>
          </a:xfrm>
          <a:prstGeom prst="rect">
            <a:avLst/>
          </a:prstGeom>
          <a:solidFill>
            <a:schemeClr val="lt1">
              <a:alpha val="51000"/>
            </a:schemeClr>
          </a:solidFill>
          <a:ln w="28575">
            <a:solidFill>
              <a:schemeClr val="accent2">
                <a:alpha val="51000"/>
              </a:scheme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3" name="TextBox 3"/>
          <p:cNvSpPr txBox="1"/>
          <p:nvPr/>
        </p:nvSpPr>
        <p:spPr>
          <a:xfrm>
            <a:off x="575049" y="2110528"/>
            <a:ext cx="3324353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电影音乐是专门为电影而创作的音乐，旨在配合画面情节，营造出特定的氛围和情感。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6958" r="16958"/>
          <a:stretch>
            <a:fillRect/>
          </a:stretch>
        </p:blipFill>
        <p:spPr>
          <a:xfrm>
            <a:off x="4284507" y="2196060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6250" r="16250"/>
          <a:stretch>
            <a:fillRect/>
          </a:stretch>
        </p:blipFill>
        <p:spPr>
          <a:xfrm>
            <a:off x="6641641" y="2196060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4507" y="4288263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41641" y="4288263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8" name="TextBox 8"/>
          <p:cNvSpPr txBox="1"/>
          <p:nvPr/>
        </p:nvSpPr>
        <p:spPr>
          <a:xfrm>
            <a:off x="653186" y="4288263"/>
            <a:ext cx="3324353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电影音乐在电影中起到至关重要的作用，能够强化情节、突出人物性格，以及营造出特定的氛围和情感。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3483" y="2110528"/>
            <a:ext cx="3337912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电影音乐通常由专业作曲家创作，有时也包括流行音乐的改编。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91168" y="4288263"/>
            <a:ext cx="3337912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电影音乐通常在电影放映时由配乐家现场演奏或播放录音。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电影音乐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750" r="16750"/>
          <a:stretch>
            <a:fillRect/>
          </a:stretch>
        </p:blipFill>
        <p:spPr>
          <a:xfrm>
            <a:off x="3369379" y="1610750"/>
            <a:ext cx="2457450" cy="24574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6391291" y="1610750"/>
            <a:ext cx="2457450" cy="245745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558348" y="1839199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>
            <a:off x="3738188" y="2024673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8002045" y="1839199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8181885" y="2024673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4269241" y="3681618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4449081" y="3867091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7291153" y="3681618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>
            <a:off x="7470993" y="3867091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12" name="Group 12"/>
          <p:cNvGrpSpPr/>
          <p:nvPr/>
        </p:nvGrpSpPr>
        <p:grpSpPr>
          <a:xfrm>
            <a:off x="763829" y="1610750"/>
            <a:ext cx="2553871" cy="1315135"/>
            <a:chOff x="763829" y="1610750"/>
            <a:chExt cx="2553871" cy="1315135"/>
          </a:xfrm>
        </p:grpSpPr>
        <p:sp>
          <p:nvSpPr>
            <p:cNvPr id="13" name="AutoShape 13"/>
            <p:cNvSpPr/>
            <p:nvPr/>
          </p:nvSpPr>
          <p:spPr>
            <a:xfrm>
              <a:off x="763829" y="1610750"/>
              <a:ext cx="2553871" cy="1315135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algn="r">
                <a:lnSpc>
                  <a:spcPct val="150000"/>
                </a:lnSpc>
                <a:spcBef>
                  <a:spcPts val="270"/>
                </a:spcBef>
                <a:defRPr/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电视剧音乐是专门为电视剧而创作的音乐，与电影音乐相似，旨在配合画面情节，营造出特定的氛围和情感。</a:t>
              </a:r>
              <a:endParaRPr lang="en-US" sz="11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88726" y="1610750"/>
            <a:ext cx="2569478" cy="1377562"/>
            <a:chOff x="8888726" y="1610750"/>
            <a:chExt cx="2569478" cy="1377562"/>
          </a:xfrm>
        </p:grpSpPr>
        <p:sp>
          <p:nvSpPr>
            <p:cNvPr id="15" name="AutoShape 15"/>
            <p:cNvSpPr/>
            <p:nvPr/>
          </p:nvSpPr>
          <p:spPr>
            <a:xfrm>
              <a:off x="8888726" y="1610750"/>
              <a:ext cx="2569478" cy="1377562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algn="l">
                <a:lnSpc>
                  <a:spcPct val="150000"/>
                </a:lnSpc>
                <a:spcBef>
                  <a:spcPts val="270"/>
                </a:spcBef>
                <a:defRPr/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电视剧音乐在电视剧中起到至关重要的作用，能够强化情节、突出人物性格，以及营造出特定的氛围和情感。</a:t>
              </a:r>
              <a:endParaRPr lang="en-US" sz="11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电视剧音乐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8" name="AutoShape 38"/>
          <p:cNvSpPr/>
          <p:nvPr/>
        </p:nvSpPr>
        <p:spPr>
          <a:xfrm>
            <a:off x="1957021" y="4386298"/>
            <a:ext cx="2552700" cy="11712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电视剧音乐通常由专业作曲家创作，有时也包括流行音乐的改编。</a:t>
            </a:r>
            <a:endParaRPr lang="en-US" sz="1100"/>
          </a:p>
        </p:txBody>
      </p:sp>
      <p:sp>
        <p:nvSpPr>
          <p:cNvPr id="39" name="AutoShape 39"/>
          <p:cNvSpPr/>
          <p:nvPr/>
        </p:nvSpPr>
        <p:spPr>
          <a:xfrm>
            <a:off x="7830517" y="4406623"/>
            <a:ext cx="2552700" cy="141997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电视剧音乐通常在电视剧放映时由配乐家现场演奏或播放录音。</a:t>
            </a:r>
            <a:endParaRPr lang="en-US" sz="1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  <p:tag name="commondata" val="eyJoZGlkIjoiYjI4OWJjYjkwODBiZDZhYjQ5NTc3NWIyMTI2YjlkZDQ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351E00"/>
      </a:lt1>
      <a:dk2>
        <a:srgbClr val="FFF0DC"/>
      </a:dk2>
      <a:lt2>
        <a:srgbClr val="000000"/>
      </a:lt2>
      <a:accent1>
        <a:srgbClr val="FF960E"/>
      </a:accent1>
      <a:accent2>
        <a:srgbClr val="FF771B"/>
      </a:accent2>
      <a:accent3>
        <a:srgbClr val="C76900"/>
      </a:accent3>
      <a:accent4>
        <a:srgbClr val="FF6E40"/>
      </a:accent4>
      <a:accent5>
        <a:srgbClr val="FF855E"/>
      </a:accent5>
      <a:accent6>
        <a:srgbClr val="FFB6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2798</Words>
  <Application>WPS 演示</Application>
  <PresentationFormat>On-screen Show (4:3)</PresentationFormat>
  <Paragraphs>293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筱木</cp:lastModifiedBy>
  <cp:revision>2</cp:revision>
  <dcterms:created xsi:type="dcterms:W3CDTF">2006-08-16T00:00:00Z</dcterms:created>
  <dcterms:modified xsi:type="dcterms:W3CDTF">2024-05-24T01:27:13Z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FFE3D937A2A84B18BDBA27305C7EBB5E_12</vt:lpwstr>
  </property>
  <property fmtid="{D5CDD505-2E9C-101B-9397-08002B2CF9AE}" pid="3" name="KSOProductBuildVer">
    <vt:lpwstr>2052-12.1.0.16729</vt:lpwstr>
  </property>
</Properties>
</file>