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9"/>
  </p:handoutMasterIdLst>
  <p:sldIdLst>
    <p:sldId id="297" r:id="rId3"/>
    <p:sldId id="258" r:id="rId5"/>
    <p:sldId id="259" r:id="rId6"/>
    <p:sldId id="260" r:id="rId7"/>
    <p:sldId id="261" r:id="rId8"/>
    <p:sldId id="262" r:id="rId9"/>
    <p:sldId id="263"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3"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1" autoAdjust="0"/>
    <p:restoredTop sz="94660"/>
  </p:normalViewPr>
  <p:slideViewPr>
    <p:cSldViewPr showGuides="1">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64.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1.jpe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99100" y="914400"/>
            <a:ext cx="7349400" cy="2570400"/>
          </a:xfrm>
        </p:spPr>
        <p:txBody>
          <a:bodyPr lIns="90000" tIns="46800" rIns="90000" bIns="46800" anchor="b" anchorCtr="0">
            <a:normAutofit/>
          </a:bodyPr>
          <a:lstStyle>
            <a:lvl1pPr algn="ctr">
              <a:defRPr sz="45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899100" y="3560400"/>
            <a:ext cx="7349400" cy="1472400"/>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1" descr="日职标志标准字横排"/>
          <p:cNvPicPr>
            <a:picLocks noChangeAspect="1"/>
          </p:cNvPicPr>
          <p:nvPr userDrawn="1"/>
        </p:nvPicPr>
        <p:blipFill rotWithShape="1">
          <a:blip r:embed="rId7"/>
          <a:srcRect l="3132" t="18378" r="6522" b="19905"/>
          <a:stretch>
            <a:fillRect/>
          </a:stretch>
        </p:blipFill>
        <p:spPr>
          <a:xfrm>
            <a:off x="5580419" y="44451"/>
            <a:ext cx="3601681" cy="7286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3"/>
            </p:custDataLst>
          </p:nvPr>
        </p:nvSpPr>
        <p:spPr>
          <a:xfrm>
            <a:off x="4762800" y="1555200"/>
            <a:ext cx="3920400" cy="4608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914400"/>
            <a:ext cx="783000" cy="50292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685800" y="914400"/>
            <a:ext cx="6876900" cy="50292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700" b="0"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w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wmf"/><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w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GI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5.GIF"/><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GIF"/><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image" Target="../media/image28.w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w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3.jpeg"/><Relationship Id="rId1" Type="http://schemas.openxmlformats.org/officeDocument/2006/relationships/image" Target="../media/image3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6.wmf"/><Relationship Id="rId1"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w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1.wmf"/><Relationship Id="rId1"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2.wm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3.w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GIF"/><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wmf"/><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GIF"/><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地滋楼速写1"/>
          <p:cNvPicPr>
            <a:picLocks noChangeAspect="1"/>
          </p:cNvPicPr>
          <p:nvPr/>
        </p:nvPicPr>
        <p:blipFill>
          <a:blip r:embed="rId1"/>
          <a:srcRect/>
          <a:stretch>
            <a:fillRect/>
          </a:stretch>
        </p:blipFill>
        <p:spPr>
          <a:xfrm>
            <a:off x="1270" y="3521075"/>
            <a:ext cx="9239726" cy="3336608"/>
          </a:xfrm>
          <a:prstGeom prst="rect">
            <a:avLst/>
          </a:prstGeom>
        </p:spPr>
      </p:pic>
      <p:sp>
        <p:nvSpPr>
          <p:cNvPr id="8" name="Rectangle 2"/>
          <p:cNvSpPr/>
          <p:nvPr/>
        </p:nvSpPr>
        <p:spPr>
          <a:xfrm>
            <a:off x="34608" y="1988661"/>
            <a:ext cx="9143048" cy="1911668"/>
          </a:xfrm>
          <a:prstGeom prst="rect">
            <a:avLst/>
          </a:prstGeom>
          <a:solidFill>
            <a:srgbClr val="0070C0"/>
          </a:solidFill>
          <a:ln w="9525">
            <a:noFill/>
          </a:ln>
        </p:spPr>
        <p:txBody>
          <a:bodyPr wrap="none" anchor="ct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650" dirty="0">
              <a:latin typeface="Calibri" panose="020F0502020204030204" charset="0"/>
            </a:endParaRPr>
          </a:p>
        </p:txBody>
      </p:sp>
      <p:sp>
        <p:nvSpPr>
          <p:cNvPr id="10" name="TextBox 14"/>
          <p:cNvSpPr txBox="1">
            <a:spLocks noChangeArrowheads="1"/>
          </p:cNvSpPr>
          <p:nvPr/>
        </p:nvSpPr>
        <p:spPr bwMode="auto">
          <a:xfrm>
            <a:off x="-187642" y="2663053"/>
            <a:ext cx="9331643" cy="10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lnSpc>
                <a:spcPct val="120000"/>
              </a:lnSpc>
            </a:pPr>
            <a:r>
              <a:rPr lang="zh-CN" altLang="en-US" sz="4950" b="1" smtClean="0">
                <a:solidFill>
                  <a:schemeClr val="bg1"/>
                </a:solidFill>
                <a:latin typeface="微软雅黑" panose="020B0503020204020204" charset="-122"/>
              </a:rPr>
              <a:t>物流项目运营风险</a:t>
            </a:r>
            <a:r>
              <a:rPr lang="zh-CN" altLang="en-US" sz="4950" b="1" smtClean="0">
                <a:solidFill>
                  <a:schemeClr val="bg1"/>
                </a:solidFill>
                <a:latin typeface="微软雅黑" panose="020B0503020204020204" charset="-122"/>
              </a:rPr>
              <a:t>管理</a:t>
            </a:r>
            <a:endParaRPr lang="zh-CN" altLang="en-US" sz="4950" b="1" smtClean="0">
              <a:solidFill>
                <a:schemeClr val="bg1"/>
              </a:solidFill>
              <a:latin typeface="微软雅黑" panose="020B0503020204020204" charset="-122"/>
            </a:endParaRPr>
          </a:p>
        </p:txBody>
      </p:sp>
      <p:sp>
        <p:nvSpPr>
          <p:cNvPr id="13" name="TextBox 14"/>
          <p:cNvSpPr txBox="1">
            <a:spLocks noChangeArrowheads="1"/>
          </p:cNvSpPr>
          <p:nvPr/>
        </p:nvSpPr>
        <p:spPr bwMode="auto">
          <a:xfrm>
            <a:off x="1362869" y="4941253"/>
            <a:ext cx="6231255" cy="97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lnSpc>
                <a:spcPct val="120000"/>
              </a:lnSpc>
            </a:pPr>
            <a:r>
              <a:rPr lang="zh-CN" altLang="en-US" sz="2400" b="1" smtClean="0">
                <a:solidFill>
                  <a:schemeClr val="tx2"/>
                </a:solidFill>
                <a:latin typeface="微软雅黑" panose="020B0503020204020204" charset="-122"/>
              </a:rPr>
              <a:t>讲师：崔岑</a:t>
            </a:r>
            <a:endParaRPr lang="zh-CN" altLang="en-US" sz="2400" b="1" smtClean="0">
              <a:solidFill>
                <a:schemeClr val="tx2"/>
              </a:solidFill>
              <a:latin typeface="微软雅黑" panose="020B0503020204020204" charset="-122"/>
            </a:endParaRPr>
          </a:p>
          <a:p>
            <a:pPr algn="ctr" eaLnBrk="1" hangingPunct="1">
              <a:lnSpc>
                <a:spcPct val="120000"/>
              </a:lnSpc>
            </a:pPr>
            <a:endParaRPr lang="zh-CN" altLang="en-US" sz="2400" b="1" smtClean="0">
              <a:solidFill>
                <a:schemeClr val="tx2"/>
              </a:solidFill>
              <a:latin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2770" y="1116033"/>
            <a:ext cx="4066540" cy="583565"/>
          </a:xfrm>
          <a:prstGeom prst="rect">
            <a:avLst/>
          </a:prstGeom>
        </p:spPr>
        <p:txBody>
          <a:bodyPr wrap="none">
            <a:spAutoFit/>
          </a:bodyPr>
          <a:lstStyle/>
          <a:p>
            <a:r>
              <a:rPr lang="en-US" altLang="zh-CN" sz="3200" b="1" dirty="0">
                <a:solidFill>
                  <a:srgbClr val="002060"/>
                </a:solidFill>
                <a:effectLst>
                  <a:outerShdw blurRad="38100" dist="38100" dir="2700000" algn="tl">
                    <a:srgbClr val="000000">
                      <a:alpha val="43137"/>
                    </a:srgbClr>
                  </a:outerShdw>
                </a:effectLst>
              </a:rPr>
              <a:t>2</a:t>
            </a:r>
            <a:r>
              <a:rPr lang="zh-CN" altLang="zh-CN" sz="3200" b="1" dirty="0">
                <a:solidFill>
                  <a:srgbClr val="002060"/>
                </a:solidFill>
                <a:effectLst>
                  <a:outerShdw blurRad="38100" dist="38100" dir="2700000" algn="tl">
                    <a:srgbClr val="000000">
                      <a:alpha val="43137"/>
                    </a:srgbClr>
                  </a:outerShdw>
                </a:effectLst>
              </a:rPr>
              <a:t>　物流风险管理体系</a:t>
            </a:r>
            <a:endParaRPr lang="zh-CN" altLang="zh-CN" sz="3200" b="1"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971600" y="2463279"/>
            <a:ext cx="8136904" cy="460375"/>
          </a:xfrm>
          <a:prstGeom prst="rect">
            <a:avLst/>
          </a:prstGeom>
        </p:spPr>
        <p:txBody>
          <a:bodyPr wrap="square">
            <a:spAutoFit/>
          </a:bodyPr>
          <a:lstStyle/>
          <a:p>
            <a:r>
              <a:rPr lang="en-US" altLang="zh-CN" sz="2400" b="1" dirty="0">
                <a:solidFill>
                  <a:srgbClr val="002060"/>
                </a:solidFill>
                <a:effectLst>
                  <a:outerShdw blurRad="38100" dist="38100" dir="2700000" algn="tl">
                    <a:srgbClr val="000000">
                      <a:alpha val="43137"/>
                    </a:srgbClr>
                  </a:outerShdw>
                </a:effectLst>
              </a:rPr>
              <a:t>1</a:t>
            </a:r>
            <a:r>
              <a:rPr lang="zh-CN" altLang="zh-CN" sz="2400" b="1" dirty="0">
                <a:solidFill>
                  <a:srgbClr val="002060"/>
                </a:solidFill>
                <a:effectLst>
                  <a:outerShdw blurRad="38100" dist="38100" dir="2700000" algn="tl">
                    <a:srgbClr val="000000">
                      <a:alpha val="43137"/>
                    </a:srgbClr>
                  </a:outerShdw>
                </a:effectLst>
              </a:rPr>
              <a:t>　物流风险管理体系建设存在的问题与误区</a:t>
            </a:r>
            <a:endParaRPr lang="zh-CN" altLang="en-US" sz="2400" b="1"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971600" y="3255367"/>
            <a:ext cx="4957445" cy="460375"/>
          </a:xfrm>
          <a:prstGeom prst="rect">
            <a:avLst/>
          </a:prstGeom>
        </p:spPr>
        <p:txBody>
          <a:bodyPr wrap="none">
            <a:spAutoFit/>
          </a:bodyPr>
          <a:lstStyle/>
          <a:p>
            <a:r>
              <a:rPr lang="en-US" altLang="zh-CN" sz="2400" b="1" dirty="0" smtClean="0">
                <a:solidFill>
                  <a:srgbClr val="002060"/>
                </a:solidFill>
                <a:effectLst>
                  <a:outerShdw blurRad="38100" dist="38100" dir="2700000" algn="tl">
                    <a:srgbClr val="000000">
                      <a:alpha val="43137"/>
                    </a:srgbClr>
                  </a:outerShdw>
                </a:effectLst>
              </a:rPr>
              <a:t>2    </a:t>
            </a:r>
            <a:r>
              <a:rPr lang="zh-CN" altLang="zh-CN" sz="2400" b="1" dirty="0" smtClean="0">
                <a:solidFill>
                  <a:srgbClr val="002060"/>
                </a:solidFill>
                <a:effectLst>
                  <a:outerShdw blurRad="38100" dist="38100" dir="2700000" algn="tl">
                    <a:srgbClr val="000000">
                      <a:alpha val="43137"/>
                    </a:srgbClr>
                  </a:outerShdw>
                </a:effectLst>
              </a:rPr>
              <a:t>物流</a:t>
            </a:r>
            <a:r>
              <a:rPr lang="zh-CN" altLang="zh-CN" sz="2400" b="1" dirty="0">
                <a:solidFill>
                  <a:srgbClr val="002060"/>
                </a:solidFill>
                <a:effectLst>
                  <a:outerShdw blurRad="38100" dist="38100" dir="2700000" algn="tl">
                    <a:srgbClr val="000000">
                      <a:alpha val="43137"/>
                    </a:srgbClr>
                  </a:outerShdw>
                </a:effectLst>
              </a:rPr>
              <a:t>风险管理体系建设的必要性</a:t>
            </a:r>
            <a:endParaRPr lang="zh-CN" altLang="zh-CN" sz="2400" b="1"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971600" y="4047455"/>
            <a:ext cx="3789680" cy="46037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3</a:t>
            </a:r>
            <a:r>
              <a:rPr lang="zh-CN" altLang="zh-CN" sz="2400" b="1" dirty="0">
                <a:solidFill>
                  <a:srgbClr val="002060"/>
                </a:solidFill>
                <a:effectLst>
                  <a:outerShdw blurRad="38100" dist="38100" dir="2700000" algn="tl">
                    <a:srgbClr val="000000">
                      <a:alpha val="43137"/>
                    </a:srgbClr>
                  </a:outerShdw>
                </a:effectLst>
              </a:rPr>
              <a:t>　</a:t>
            </a:r>
            <a:r>
              <a:rPr lang="en-US" altLang="zh-CN" sz="2400" b="1" dirty="0" smtClean="0">
                <a:solidFill>
                  <a:srgbClr val="002060"/>
                </a:solidFill>
                <a:effectLst>
                  <a:outerShdw blurRad="38100" dist="38100" dir="2700000" algn="tl">
                    <a:srgbClr val="000000">
                      <a:alpha val="43137"/>
                    </a:srgbClr>
                  </a:outerShdw>
                </a:effectLst>
              </a:rPr>
              <a:t> </a:t>
            </a:r>
            <a:r>
              <a:rPr lang="zh-CN" altLang="zh-CN" sz="2400" b="1" dirty="0" smtClean="0">
                <a:solidFill>
                  <a:srgbClr val="002060"/>
                </a:solidFill>
                <a:effectLst>
                  <a:outerShdw blurRad="38100" dist="38100" dir="2700000" algn="tl">
                    <a:srgbClr val="000000">
                      <a:alpha val="43137"/>
                    </a:srgbClr>
                  </a:outerShdw>
                </a:effectLst>
              </a:rPr>
              <a:t>物流</a:t>
            </a:r>
            <a:r>
              <a:rPr lang="zh-CN" altLang="zh-CN" sz="2400" b="1" dirty="0">
                <a:solidFill>
                  <a:srgbClr val="002060"/>
                </a:solidFill>
                <a:effectLst>
                  <a:outerShdw blurRad="38100" dist="38100" dir="2700000" algn="tl">
                    <a:srgbClr val="000000">
                      <a:alpha val="43137"/>
                    </a:srgbClr>
                  </a:outerShdw>
                </a:effectLst>
              </a:rPr>
              <a:t>风险管理体系设计</a:t>
            </a:r>
            <a:endParaRPr lang="zh-CN" altLang="en-US" sz="24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Program Files (x86)\Microsoft Office\MEDIA\CAGCAT10\j0199283.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52320" y="2564904"/>
            <a:ext cx="1568507" cy="140908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187624" y="879103"/>
            <a:ext cx="6984776" cy="460375"/>
          </a:xfrm>
          <a:prstGeom prst="rect">
            <a:avLst/>
          </a:prstGeom>
        </p:spPr>
        <p:txBody>
          <a:bodyPr wrap="square">
            <a:spAutoFit/>
          </a:bodyPr>
          <a:lstStyle/>
          <a:p>
            <a:r>
              <a:rPr lang="en-US" altLang="zh-CN" sz="2400" b="1" dirty="0">
                <a:solidFill>
                  <a:schemeClr val="accent2"/>
                </a:solidFill>
                <a:effectLst>
                  <a:outerShdw blurRad="38100" dist="38100" dir="2700000" algn="tl">
                    <a:srgbClr val="000000">
                      <a:alpha val="43137"/>
                    </a:srgbClr>
                  </a:outerShdw>
                </a:effectLst>
              </a:rPr>
              <a:t>1</a:t>
            </a:r>
            <a:r>
              <a:rPr lang="zh-CN" altLang="zh-CN" sz="2400" b="1" dirty="0">
                <a:solidFill>
                  <a:schemeClr val="accent2"/>
                </a:solidFill>
                <a:effectLst>
                  <a:outerShdw blurRad="38100" dist="38100" dir="2700000" algn="tl">
                    <a:srgbClr val="000000">
                      <a:alpha val="43137"/>
                    </a:srgbClr>
                  </a:outerShdw>
                </a:effectLst>
              </a:rPr>
              <a:t>　物流风险管理体系建设存在的问题与误区</a:t>
            </a:r>
            <a:r>
              <a:rPr lang="en-US" altLang="zh-CN" sz="2400" b="1" dirty="0">
                <a:solidFill>
                  <a:schemeClr val="accent2"/>
                </a:solidFill>
                <a:effectLst>
                  <a:outerShdw blurRad="38100" dist="38100" dir="2700000" algn="tl">
                    <a:srgbClr val="000000">
                      <a:alpha val="43137"/>
                    </a:srgbClr>
                  </a:outerShdw>
                </a:effectLst>
              </a:rPr>
              <a:t> </a:t>
            </a:r>
            <a:endParaRPr lang="zh-CN" altLang="zh-CN" sz="2400" b="1" dirty="0">
              <a:solidFill>
                <a:schemeClr val="accent2"/>
              </a:solidFill>
              <a:effectLst>
                <a:outerShdw blurRad="38100" dist="38100" dir="2700000" algn="tl">
                  <a:srgbClr val="000000">
                    <a:alpha val="43137"/>
                  </a:srgbClr>
                </a:outerShdw>
              </a:effectLst>
            </a:endParaRPr>
          </a:p>
        </p:txBody>
      </p:sp>
      <p:sp>
        <p:nvSpPr>
          <p:cNvPr id="4" name="矩形 3"/>
          <p:cNvSpPr/>
          <p:nvPr/>
        </p:nvSpPr>
        <p:spPr>
          <a:xfrm>
            <a:off x="192353" y="1629961"/>
            <a:ext cx="5243743" cy="430887"/>
          </a:xfrm>
          <a:prstGeom prst="rect">
            <a:avLst/>
          </a:prstGeom>
        </p:spPr>
        <p:txBody>
          <a:bodyPr wrap="none">
            <a:spAutoFit/>
          </a:bodyPr>
          <a:lstStyle/>
          <a:p>
            <a:r>
              <a:rPr lang="en-US" altLang="zh-CN" sz="2200" b="1" dirty="0">
                <a:solidFill>
                  <a:srgbClr val="002060"/>
                </a:solidFill>
                <a:effectLst>
                  <a:outerShdw blurRad="38100" dist="38100" dir="2700000" algn="tl">
                    <a:srgbClr val="000000">
                      <a:alpha val="43137"/>
                    </a:srgbClr>
                  </a:outerShdw>
                </a:effectLst>
              </a:rPr>
              <a:t>1.</a:t>
            </a:r>
            <a:r>
              <a:rPr lang="zh-CN" altLang="zh-CN" sz="2200" b="1" dirty="0">
                <a:solidFill>
                  <a:srgbClr val="002060"/>
                </a:solidFill>
                <a:effectLst>
                  <a:outerShdw blurRad="38100" dist="38100" dir="2700000" algn="tl">
                    <a:srgbClr val="000000">
                      <a:alpha val="43137"/>
                    </a:srgbClr>
                  </a:outerShdw>
                </a:effectLst>
              </a:rPr>
              <a:t>物流风险管理体系建设方面存在的问题</a:t>
            </a:r>
            <a:endParaRPr lang="zh-CN" altLang="zh-CN" sz="2200" b="1"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425887" y="2204864"/>
            <a:ext cx="8508250" cy="4493538"/>
          </a:xfrm>
          <a:prstGeom prst="rect">
            <a:avLst/>
          </a:prstGeom>
        </p:spPr>
        <p:txBody>
          <a:bodyPr wrap="square">
            <a:spAutoFit/>
          </a:bodyPr>
          <a:lstStyle/>
          <a:p>
            <a:r>
              <a:rPr lang="en-US" altLang="zh-CN" sz="2200" dirty="0">
                <a:solidFill>
                  <a:srgbClr val="002060"/>
                </a:solidFill>
                <a:effectLst>
                  <a:outerShdw blurRad="38100" dist="38100" dir="2700000" algn="tl">
                    <a:srgbClr val="000000">
                      <a:alpha val="43137"/>
                    </a:srgbClr>
                  </a:outerShdw>
                </a:effectLst>
              </a:rPr>
              <a:t>(1)</a:t>
            </a:r>
            <a:r>
              <a:rPr lang="zh-CN" altLang="zh-CN" sz="2200" dirty="0">
                <a:solidFill>
                  <a:srgbClr val="002060"/>
                </a:solidFill>
                <a:effectLst>
                  <a:outerShdw blurRad="38100" dist="38100" dir="2700000" algn="tl">
                    <a:srgbClr val="000000">
                      <a:alpha val="43137"/>
                    </a:srgbClr>
                  </a:outerShdw>
                </a:effectLst>
              </a:rPr>
              <a:t>企业管理层对全面风险管理的认识存在局限性</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内控制度的完善还需要从领导抓起</a:t>
            </a:r>
            <a:r>
              <a:rPr lang="zh-CN" altLang="zh-CN" sz="2200" dirty="0" smtClean="0">
                <a:solidFill>
                  <a:srgbClr val="002060"/>
                </a:solidFill>
                <a:effectLst>
                  <a:outerShdw blurRad="38100" dist="38100" dir="2700000" algn="tl">
                    <a:srgbClr val="000000">
                      <a:alpha val="43137"/>
                    </a:srgbClr>
                  </a:outerShdw>
                </a:effectLst>
              </a:rPr>
              <a:t>。</a:t>
            </a:r>
            <a:endParaRPr lang="en-US" altLang="zh-CN" sz="2200" dirty="0" smtClean="0">
              <a:solidFill>
                <a:srgbClr val="002060"/>
              </a:solidFill>
              <a:effectLst>
                <a:outerShdw blurRad="38100" dist="38100" dir="2700000" algn="tl">
                  <a:srgbClr val="000000">
                    <a:alpha val="43137"/>
                  </a:srgbClr>
                </a:outerShdw>
              </a:effectLst>
            </a:endParaRPr>
          </a:p>
          <a:p>
            <a:endParaRPr lang="zh-CN" altLang="zh-CN" sz="2200" dirty="0">
              <a:solidFill>
                <a:srgbClr val="002060"/>
              </a:solidFill>
              <a:effectLst>
                <a:outerShdw blurRad="38100" dist="38100" dir="2700000" algn="tl">
                  <a:srgbClr val="000000">
                    <a:alpha val="43137"/>
                  </a:srgbClr>
                </a:outerShdw>
              </a:effectLst>
            </a:endParaRPr>
          </a:p>
          <a:p>
            <a:r>
              <a:rPr lang="en-US" altLang="zh-CN" sz="2200" dirty="0">
                <a:solidFill>
                  <a:srgbClr val="002060"/>
                </a:solidFill>
                <a:effectLst>
                  <a:outerShdw blurRad="38100" dist="38100" dir="2700000" algn="tl">
                    <a:srgbClr val="000000">
                      <a:alpha val="43137"/>
                    </a:srgbClr>
                  </a:outerShdw>
                </a:effectLst>
              </a:rPr>
              <a:t>(2)</a:t>
            </a:r>
            <a:r>
              <a:rPr lang="zh-CN" altLang="zh-CN" sz="2200" dirty="0">
                <a:solidFill>
                  <a:srgbClr val="002060"/>
                </a:solidFill>
                <a:effectLst>
                  <a:outerShdw blurRad="38100" dist="38100" dir="2700000" algn="tl">
                    <a:srgbClr val="000000">
                      <a:alpha val="43137"/>
                    </a:srgbClr>
                  </a:outerShdw>
                </a:effectLst>
              </a:rPr>
              <a:t>风险管理的职能并不突出</a:t>
            </a:r>
            <a:r>
              <a:rPr lang="zh-CN" altLang="zh-CN" sz="2200" dirty="0" smtClean="0">
                <a:solidFill>
                  <a:srgbClr val="002060"/>
                </a:solidFill>
                <a:effectLst>
                  <a:outerShdw blurRad="38100" dist="38100" dir="2700000" algn="tl">
                    <a:srgbClr val="000000">
                      <a:alpha val="43137"/>
                    </a:srgbClr>
                  </a:outerShdw>
                </a:effectLst>
              </a:rPr>
              <a:t>。</a:t>
            </a:r>
            <a:endParaRPr lang="en-US" altLang="zh-CN" sz="2200" dirty="0" smtClean="0">
              <a:solidFill>
                <a:srgbClr val="002060"/>
              </a:solidFill>
              <a:effectLst>
                <a:outerShdw blurRad="38100" dist="38100" dir="2700000" algn="tl">
                  <a:srgbClr val="000000">
                    <a:alpha val="43137"/>
                  </a:srgbClr>
                </a:outerShdw>
              </a:effectLst>
            </a:endParaRPr>
          </a:p>
          <a:p>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3)</a:t>
            </a:r>
            <a:r>
              <a:rPr lang="zh-CN" altLang="zh-CN" sz="2200" dirty="0">
                <a:solidFill>
                  <a:srgbClr val="002060"/>
                </a:solidFill>
                <a:effectLst>
                  <a:outerShdw blurRad="38100" dist="38100" dir="2700000" algn="tl">
                    <a:srgbClr val="000000">
                      <a:alpha val="43137"/>
                    </a:srgbClr>
                  </a:outerShdw>
                </a:effectLst>
              </a:rPr>
              <a:t>基于</a:t>
            </a:r>
            <a:r>
              <a:rPr lang="en-US" altLang="zh-CN" sz="2200" dirty="0">
                <a:solidFill>
                  <a:srgbClr val="002060"/>
                </a:solidFill>
                <a:effectLst>
                  <a:outerShdw blurRad="38100" dist="38100" dir="2700000" algn="tl">
                    <a:srgbClr val="000000">
                      <a:alpha val="43137"/>
                    </a:srgbClr>
                  </a:outerShdw>
                </a:effectLst>
              </a:rPr>
              <a:t>ISO</a:t>
            </a:r>
            <a:r>
              <a:rPr lang="zh-CN" altLang="zh-CN" sz="2200" dirty="0">
                <a:solidFill>
                  <a:srgbClr val="002060"/>
                </a:solidFill>
                <a:effectLst>
                  <a:outerShdw blurRad="38100" dist="38100" dir="2700000" algn="tl">
                    <a:srgbClr val="000000">
                      <a:alpha val="43137"/>
                    </a:srgbClr>
                  </a:outerShdw>
                </a:effectLst>
              </a:rPr>
              <a:t>体系构建的内控体系</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物流企业比较注重事中控制和事后管理</a:t>
            </a:r>
            <a:r>
              <a:rPr lang="en-US" altLang="zh-CN" sz="2200" dirty="0">
                <a:solidFill>
                  <a:srgbClr val="002060"/>
                </a:solidFill>
                <a:effectLst>
                  <a:outerShdw blurRad="38100" dist="38100" dir="2700000" algn="tl">
                    <a:srgbClr val="000000">
                      <a:alpha val="43137"/>
                    </a:srgbClr>
                  </a:outerShdw>
                </a:effectLst>
              </a:rPr>
              <a:t>,</a:t>
            </a:r>
            <a:r>
              <a:rPr lang="zh-CN" altLang="zh-CN" sz="2200" dirty="0" smtClean="0">
                <a:solidFill>
                  <a:srgbClr val="002060"/>
                </a:solidFill>
                <a:effectLst>
                  <a:outerShdw blurRad="38100" dist="38100" dir="2700000" algn="tl">
                    <a:srgbClr val="000000">
                      <a:alpha val="43137"/>
                    </a:srgbClr>
                  </a:outerShdw>
                </a:effectLst>
              </a:rPr>
              <a:t>而</a:t>
            </a:r>
            <a:r>
              <a:rPr lang="en-US" altLang="zh-CN" sz="2200" dirty="0">
                <a:solidFill>
                  <a:srgbClr val="002060"/>
                </a:solidFill>
                <a:effectLst>
                  <a:outerShdw blurRad="38100" dist="38100" dir="2700000" algn="tl">
                    <a:srgbClr val="000000">
                      <a:alpha val="43137"/>
                    </a:srgbClr>
                  </a:outerShdw>
                </a:effectLst>
              </a:rPr>
              <a:t> </a:t>
            </a:r>
            <a:r>
              <a:rPr lang="zh-CN" altLang="zh-CN" sz="2200" dirty="0" smtClean="0">
                <a:solidFill>
                  <a:srgbClr val="002060"/>
                </a:solidFill>
                <a:effectLst>
                  <a:outerShdw blurRad="38100" dist="38100" dir="2700000" algn="tl">
                    <a:srgbClr val="000000">
                      <a:alpha val="43137"/>
                    </a:srgbClr>
                  </a:outerShdw>
                </a:effectLst>
              </a:rPr>
              <a:t>忽视</a:t>
            </a:r>
            <a:r>
              <a:rPr lang="zh-CN" altLang="zh-CN" sz="2200" dirty="0">
                <a:solidFill>
                  <a:srgbClr val="002060"/>
                </a:solidFill>
                <a:effectLst>
                  <a:outerShdw blurRad="38100" dist="38100" dir="2700000" algn="tl">
                    <a:srgbClr val="000000">
                      <a:alpha val="43137"/>
                    </a:srgbClr>
                  </a:outerShdw>
                </a:effectLst>
              </a:rPr>
              <a:t>了事前风险的预防</a:t>
            </a:r>
            <a:r>
              <a:rPr lang="zh-CN" altLang="zh-CN" sz="2200" dirty="0" smtClean="0">
                <a:solidFill>
                  <a:srgbClr val="002060"/>
                </a:solidFill>
                <a:effectLst>
                  <a:outerShdw blurRad="38100" dist="38100" dir="2700000" algn="tl">
                    <a:srgbClr val="000000">
                      <a:alpha val="43137"/>
                    </a:srgbClr>
                  </a:outerShdw>
                </a:effectLst>
              </a:rPr>
              <a:t>。</a:t>
            </a:r>
            <a:endParaRPr lang="en-US" altLang="zh-CN" sz="2200" dirty="0" smtClean="0">
              <a:solidFill>
                <a:srgbClr val="002060"/>
              </a:solidFill>
              <a:effectLst>
                <a:outerShdw blurRad="38100" dist="38100" dir="2700000" algn="tl">
                  <a:srgbClr val="000000">
                    <a:alpha val="43137"/>
                  </a:srgbClr>
                </a:outerShdw>
              </a:effectLst>
            </a:endParaRPr>
          </a:p>
          <a:p>
            <a:endParaRPr lang="zh-CN" altLang="zh-CN" sz="2200" dirty="0">
              <a:solidFill>
                <a:srgbClr val="002060"/>
              </a:solidFill>
              <a:effectLst>
                <a:outerShdw blurRad="38100" dist="38100" dir="2700000" algn="tl">
                  <a:srgbClr val="000000">
                    <a:alpha val="43137"/>
                  </a:srgbClr>
                </a:outerShdw>
              </a:effectLst>
            </a:endParaRPr>
          </a:p>
          <a:p>
            <a:r>
              <a:rPr lang="en-US" altLang="zh-CN" sz="2200" dirty="0">
                <a:solidFill>
                  <a:srgbClr val="002060"/>
                </a:solidFill>
                <a:effectLst>
                  <a:outerShdw blurRad="38100" dist="38100" dir="2700000" algn="tl">
                    <a:srgbClr val="000000">
                      <a:alpha val="43137"/>
                    </a:srgbClr>
                  </a:outerShdw>
                </a:effectLst>
              </a:rPr>
              <a:t>(4)</a:t>
            </a:r>
            <a:r>
              <a:rPr lang="zh-CN" altLang="zh-CN" sz="2200" dirty="0">
                <a:solidFill>
                  <a:srgbClr val="002060"/>
                </a:solidFill>
                <a:effectLst>
                  <a:outerShdw blurRad="38100" dist="38100" dir="2700000" algn="tl">
                    <a:srgbClr val="000000">
                      <a:alpha val="43137"/>
                    </a:srgbClr>
                  </a:outerShdw>
                </a:effectLst>
              </a:rPr>
              <a:t>企业对风险的量化只停留在财务领域</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对战略、决策和运营缺乏量化指标</a:t>
            </a:r>
            <a:r>
              <a:rPr lang="zh-CN" altLang="zh-CN" sz="2200" dirty="0" smtClean="0">
                <a:solidFill>
                  <a:srgbClr val="002060"/>
                </a:solidFill>
                <a:effectLst>
                  <a:outerShdw blurRad="38100" dist="38100" dir="2700000" algn="tl">
                    <a:srgbClr val="000000">
                      <a:alpha val="43137"/>
                    </a:srgbClr>
                  </a:outerShdw>
                </a:effectLst>
              </a:rPr>
              <a:t>。</a:t>
            </a:r>
            <a:endParaRPr lang="en-US" altLang="zh-CN" sz="2200" dirty="0" smtClean="0">
              <a:solidFill>
                <a:srgbClr val="002060"/>
              </a:solidFill>
              <a:effectLst>
                <a:outerShdw blurRad="38100" dist="38100" dir="2700000" algn="tl">
                  <a:srgbClr val="000000">
                    <a:alpha val="43137"/>
                  </a:srgbClr>
                </a:outerShdw>
              </a:effectLst>
            </a:endParaRPr>
          </a:p>
          <a:p>
            <a:endParaRPr lang="zh-CN" altLang="zh-CN" sz="2200" dirty="0">
              <a:solidFill>
                <a:srgbClr val="002060"/>
              </a:solidFill>
              <a:effectLst>
                <a:outerShdw blurRad="38100" dist="38100" dir="2700000" algn="tl">
                  <a:srgbClr val="000000">
                    <a:alpha val="43137"/>
                  </a:srgbClr>
                </a:outerShdw>
              </a:effectLst>
            </a:endParaRPr>
          </a:p>
          <a:p>
            <a:r>
              <a:rPr lang="en-US" altLang="zh-CN" sz="2200" dirty="0">
                <a:solidFill>
                  <a:srgbClr val="002060"/>
                </a:solidFill>
                <a:effectLst>
                  <a:outerShdw blurRad="38100" dist="38100" dir="2700000" algn="tl">
                    <a:srgbClr val="000000">
                      <a:alpha val="43137"/>
                    </a:srgbClr>
                  </a:outerShdw>
                </a:effectLst>
              </a:rPr>
              <a:t>(5)</a:t>
            </a:r>
            <a:r>
              <a:rPr lang="zh-CN" altLang="zh-CN" sz="2200" dirty="0">
                <a:solidFill>
                  <a:srgbClr val="002060"/>
                </a:solidFill>
                <a:effectLst>
                  <a:outerShdw blurRad="38100" dist="38100" dir="2700000" algn="tl">
                    <a:srgbClr val="000000">
                      <a:alpha val="43137"/>
                    </a:srgbClr>
                  </a:outerShdw>
                </a:effectLst>
              </a:rPr>
              <a:t>风险的沟通和信息处理仍停留在传统方式上</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没有完全实行信息自动化</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还不能实现信息的实时传递和综合利用。</a:t>
            </a:r>
            <a:endParaRPr lang="zh-CN" altLang="zh-CN" sz="22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606" y="1268760"/>
            <a:ext cx="5894562" cy="523220"/>
          </a:xfrm>
          <a:prstGeom prst="rect">
            <a:avLst/>
          </a:prstGeom>
        </p:spPr>
        <p:txBody>
          <a:bodyPr wrap="none">
            <a:spAutoFit/>
          </a:bodyPr>
          <a:lstStyle/>
          <a:p>
            <a:r>
              <a:rPr lang="en-US" altLang="zh-CN" sz="2800" b="1" dirty="0">
                <a:solidFill>
                  <a:srgbClr val="002060"/>
                </a:solidFill>
                <a:effectLst>
                  <a:outerShdw blurRad="38100" dist="38100" dir="2700000" algn="tl">
                    <a:srgbClr val="000000">
                      <a:alpha val="43137"/>
                    </a:srgbClr>
                  </a:outerShdw>
                </a:effectLst>
              </a:rPr>
              <a:t>2.</a:t>
            </a:r>
            <a:r>
              <a:rPr lang="zh-CN" altLang="zh-CN" sz="2800" b="1" dirty="0">
                <a:solidFill>
                  <a:srgbClr val="002060"/>
                </a:solidFill>
                <a:effectLst>
                  <a:outerShdw blurRad="38100" dist="38100" dir="2700000" algn="tl">
                    <a:srgbClr val="000000">
                      <a:alpha val="43137"/>
                    </a:srgbClr>
                  </a:outerShdw>
                </a:effectLst>
              </a:rPr>
              <a:t>物流风险管理体系建设存在的误区</a:t>
            </a:r>
            <a:endParaRPr lang="zh-CN" altLang="zh-CN" sz="2800" b="1"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683568" y="2206025"/>
            <a:ext cx="6048672" cy="430887"/>
          </a:xfrm>
          <a:prstGeom prst="rect">
            <a:avLst/>
          </a:prstGeom>
        </p:spPr>
        <p:txBody>
          <a:bodyPr wrap="square">
            <a:spAutoFit/>
          </a:bodyPr>
          <a:lstStyle/>
          <a:p>
            <a:r>
              <a:rPr lang="en-US" altLang="zh-CN" sz="2200" dirty="0">
                <a:solidFill>
                  <a:srgbClr val="002060"/>
                </a:solidFill>
                <a:effectLst>
                  <a:outerShdw blurRad="38100" dist="38100" dir="2700000" algn="tl">
                    <a:srgbClr val="000000">
                      <a:alpha val="43137"/>
                    </a:srgbClr>
                  </a:outerShdw>
                </a:effectLst>
              </a:rPr>
              <a:t>(1)</a:t>
            </a:r>
            <a:r>
              <a:rPr lang="zh-CN" altLang="zh-CN" sz="2200" dirty="0">
                <a:solidFill>
                  <a:srgbClr val="002060"/>
                </a:solidFill>
                <a:effectLst>
                  <a:outerShdw blurRad="38100" dist="38100" dir="2700000" algn="tl">
                    <a:srgbClr val="000000">
                      <a:alpha val="43137"/>
                    </a:srgbClr>
                  </a:outerShdw>
                </a:effectLst>
              </a:rPr>
              <a:t>把全面风险管理体系的建设理解为建章立制。</a:t>
            </a:r>
            <a:endParaRPr lang="zh-CN" altLang="en-US" sz="2200"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703457" y="2854097"/>
            <a:ext cx="7828983" cy="430887"/>
          </a:xfrm>
          <a:prstGeom prst="rect">
            <a:avLst/>
          </a:prstGeom>
        </p:spPr>
        <p:txBody>
          <a:bodyPr wrap="square">
            <a:spAutoFit/>
          </a:bodyPr>
          <a:lstStyle/>
          <a:p>
            <a:r>
              <a:rPr lang="en-US" altLang="zh-CN" sz="2200" dirty="0">
                <a:solidFill>
                  <a:srgbClr val="002060"/>
                </a:solidFill>
                <a:effectLst>
                  <a:outerShdw blurRad="38100" dist="38100" dir="2700000" algn="tl">
                    <a:srgbClr val="000000">
                      <a:alpha val="43137"/>
                    </a:srgbClr>
                  </a:outerShdw>
                </a:effectLst>
              </a:rPr>
              <a:t>(2)</a:t>
            </a:r>
            <a:r>
              <a:rPr lang="zh-CN" altLang="zh-CN" sz="2200" dirty="0">
                <a:solidFill>
                  <a:srgbClr val="002060"/>
                </a:solidFill>
                <a:effectLst>
                  <a:outerShdw blurRad="38100" dist="38100" dir="2700000" algn="tl">
                    <a:srgbClr val="000000">
                      <a:alpha val="43137"/>
                    </a:srgbClr>
                  </a:outerShdw>
                </a:effectLst>
              </a:rPr>
              <a:t>认为全面风险管理体系与内部控制体系是相互独立的。</a:t>
            </a:r>
            <a:endParaRPr lang="zh-CN" altLang="en-US" sz="2200"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683568" y="3502169"/>
            <a:ext cx="5609228" cy="430887"/>
          </a:xfrm>
          <a:prstGeom prst="rect">
            <a:avLst/>
          </a:prstGeom>
        </p:spPr>
        <p:txBody>
          <a:bodyPr wrap="none">
            <a:spAutoFit/>
          </a:bodyPr>
          <a:lstStyle/>
          <a:p>
            <a:r>
              <a:rPr lang="en-US" altLang="zh-CN" sz="2200" dirty="0" smtClean="0">
                <a:solidFill>
                  <a:srgbClr val="002060"/>
                </a:solidFill>
                <a:effectLst>
                  <a:outerShdw blurRad="38100" dist="38100" dir="2700000" algn="tl">
                    <a:srgbClr val="000000">
                      <a:alpha val="43137"/>
                    </a:srgbClr>
                  </a:outerShdw>
                </a:effectLst>
              </a:rPr>
              <a:t>(3)</a:t>
            </a:r>
            <a:r>
              <a:rPr lang="zh-CN" altLang="zh-CN" sz="2200" dirty="0" smtClean="0">
                <a:solidFill>
                  <a:srgbClr val="002060"/>
                </a:solidFill>
                <a:effectLst>
                  <a:outerShdw blurRad="38100" dist="38100" dir="2700000" algn="tl">
                    <a:srgbClr val="000000">
                      <a:alpha val="43137"/>
                    </a:srgbClr>
                  </a:outerShdw>
                </a:effectLst>
              </a:rPr>
              <a:t>全面风险管理和内部控制的作用被夸大。</a:t>
            </a:r>
            <a:endParaRPr lang="zh-CN" altLang="en-US" sz="2200" dirty="0">
              <a:solidFill>
                <a:srgbClr val="002060"/>
              </a:solidFill>
              <a:effectLst>
                <a:outerShdw blurRad="38100" dist="38100" dir="2700000" algn="tl">
                  <a:srgbClr val="000000">
                    <a:alpha val="43137"/>
                  </a:srgbClr>
                </a:outerShdw>
              </a:effectLst>
            </a:endParaRPr>
          </a:p>
        </p:txBody>
      </p:sp>
      <p:sp>
        <p:nvSpPr>
          <p:cNvPr id="6" name="矩形 5"/>
          <p:cNvSpPr/>
          <p:nvPr/>
        </p:nvSpPr>
        <p:spPr>
          <a:xfrm>
            <a:off x="699185" y="4077072"/>
            <a:ext cx="6825143" cy="430887"/>
          </a:xfrm>
          <a:prstGeom prst="rect">
            <a:avLst/>
          </a:prstGeom>
        </p:spPr>
        <p:txBody>
          <a:bodyPr wrap="square">
            <a:spAutoFit/>
          </a:bodyPr>
          <a:lstStyle/>
          <a:p>
            <a:r>
              <a:rPr lang="en-US" altLang="zh-CN" sz="2200" dirty="0">
                <a:solidFill>
                  <a:srgbClr val="002060"/>
                </a:solidFill>
                <a:effectLst>
                  <a:outerShdw blurRad="38100" dist="38100" dir="2700000" algn="tl">
                    <a:srgbClr val="000000">
                      <a:alpha val="43137"/>
                    </a:srgbClr>
                  </a:outerShdw>
                </a:effectLst>
              </a:rPr>
              <a:t>(4)</a:t>
            </a:r>
            <a:r>
              <a:rPr lang="zh-CN" altLang="zh-CN" sz="2200" dirty="0">
                <a:solidFill>
                  <a:srgbClr val="002060"/>
                </a:solidFill>
                <a:effectLst>
                  <a:outerShdw blurRad="38100" dist="38100" dir="2700000" algn="tl">
                    <a:srgbClr val="000000">
                      <a:alpha val="43137"/>
                    </a:srgbClr>
                  </a:outerShdw>
                </a:effectLst>
              </a:rPr>
              <a:t>全面风险管理与内部控制理念难以用于企业实践。</a:t>
            </a:r>
            <a:endParaRPr lang="zh-CN" altLang="en-US" sz="2200" dirty="0">
              <a:solidFill>
                <a:srgbClr val="002060"/>
              </a:solidFill>
              <a:effectLst>
                <a:outerShdw blurRad="38100" dist="38100" dir="2700000" algn="tl">
                  <a:srgbClr val="000000">
                    <a:alpha val="43137"/>
                  </a:srgbClr>
                </a:outerShdw>
              </a:effectLst>
            </a:endParaRPr>
          </a:p>
        </p:txBody>
      </p:sp>
      <p:pic>
        <p:nvPicPr>
          <p:cNvPr id="22531" name="Picture 3" descr="C:\Program Files (x86)\Microsoft Office\MEDIA\OFFICE14\Lines\BD14996_.gi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0308" y="5013176"/>
            <a:ext cx="8235280" cy="1372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54275" y="548680"/>
            <a:ext cx="4291965" cy="521970"/>
          </a:xfrm>
          <a:prstGeom prst="rect">
            <a:avLst/>
          </a:prstGeom>
        </p:spPr>
        <p:txBody>
          <a:bodyPr wrap="none">
            <a:spAutoFit/>
          </a:bodyPr>
          <a:lstStyle/>
          <a:p>
            <a:pPr algn="ctr"/>
            <a:r>
              <a:rPr lang="en-US" altLang="zh-CN" sz="2800" b="1" dirty="0" smtClean="0">
                <a:solidFill>
                  <a:schemeClr val="accent2"/>
                </a:solidFill>
                <a:effectLst>
                  <a:outerShdw blurRad="38100" dist="38100" dir="2700000" algn="tl">
                    <a:srgbClr val="000000">
                      <a:alpha val="43137"/>
                    </a:srgbClr>
                  </a:outerShdw>
                </a:effectLst>
              </a:rPr>
              <a:t>2</a:t>
            </a:r>
            <a:r>
              <a:rPr lang="zh-CN" altLang="zh-CN" sz="2800" b="1" dirty="0">
                <a:solidFill>
                  <a:schemeClr val="accent2"/>
                </a:solidFill>
                <a:effectLst>
                  <a:outerShdw blurRad="38100" dist="38100" dir="2700000" algn="tl">
                    <a:srgbClr val="000000">
                      <a:alpha val="43137"/>
                    </a:srgbClr>
                  </a:outerShdw>
                </a:effectLst>
              </a:rPr>
              <a:t>　物流风险管理体系设计</a:t>
            </a:r>
            <a:endParaRPr lang="zh-CN" altLang="zh-CN" sz="2800" b="1" dirty="0">
              <a:solidFill>
                <a:schemeClr val="accent2"/>
              </a:solidFill>
              <a:effectLst>
                <a:outerShdw blurRad="38100" dist="38100" dir="2700000" algn="tl">
                  <a:srgbClr val="000000">
                    <a:alpha val="43137"/>
                  </a:srgbClr>
                </a:outerShdw>
              </a:effectLst>
            </a:endParaRPr>
          </a:p>
        </p:txBody>
      </p:sp>
      <p:pic>
        <p:nvPicPr>
          <p:cNvPr id="7170" name="Picture 2" descr="C:\Users\Administrator\Desktop\QQ截图2015071713503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3528" y="2511842"/>
            <a:ext cx="8208912" cy="366187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763238" y="6114782"/>
            <a:ext cx="3558988" cy="338554"/>
          </a:xfrm>
          <a:prstGeom prst="rect">
            <a:avLst/>
          </a:prstGeom>
        </p:spPr>
        <p:txBody>
          <a:bodyPr wrap="none">
            <a:spAutoFit/>
          </a:bodyPr>
          <a:lstStyle/>
          <a:p>
            <a:r>
              <a:rPr lang="zh-CN" altLang="zh-CN" sz="1600" dirty="0">
                <a:solidFill>
                  <a:srgbClr val="002060"/>
                </a:solidFill>
                <a:effectLst>
                  <a:outerShdw blurRad="38100" dist="38100" dir="2700000" algn="tl">
                    <a:srgbClr val="000000">
                      <a:alpha val="43137"/>
                    </a:srgbClr>
                  </a:outerShdw>
                </a:effectLst>
              </a:rPr>
              <a:t>图</a:t>
            </a:r>
            <a:r>
              <a:rPr lang="en-US" altLang="zh-CN" sz="1600" dirty="0" smtClean="0">
                <a:solidFill>
                  <a:srgbClr val="002060"/>
                </a:solidFill>
                <a:effectLst>
                  <a:outerShdw blurRad="38100" dist="38100" dir="2700000" algn="tl">
                    <a:srgbClr val="000000">
                      <a:alpha val="43137"/>
                    </a:srgbClr>
                  </a:outerShdw>
                </a:effectLst>
              </a:rPr>
              <a:t>2-1</a:t>
            </a:r>
            <a:r>
              <a:rPr lang="zh-CN" altLang="zh-CN" sz="1600" dirty="0">
                <a:solidFill>
                  <a:srgbClr val="002060"/>
                </a:solidFill>
                <a:effectLst>
                  <a:outerShdw blurRad="38100" dist="38100" dir="2700000" algn="tl">
                    <a:srgbClr val="000000">
                      <a:alpha val="43137"/>
                    </a:srgbClr>
                  </a:outerShdw>
                </a:effectLst>
              </a:rPr>
              <a:t>　物流风险管理体系结构示意图</a:t>
            </a:r>
            <a:endParaRPr lang="zh-CN" altLang="zh-CN" sz="1600"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467544" y="1196752"/>
            <a:ext cx="2113079" cy="430887"/>
          </a:xfrm>
          <a:prstGeom prst="rect">
            <a:avLst/>
          </a:prstGeom>
        </p:spPr>
        <p:txBody>
          <a:bodyPr wrap="none">
            <a:spAutoFit/>
          </a:bodyPr>
          <a:lstStyle/>
          <a:p>
            <a:r>
              <a:rPr lang="en-US" altLang="zh-CN" sz="2200" dirty="0">
                <a:solidFill>
                  <a:srgbClr val="002060"/>
                </a:solidFill>
                <a:effectLst>
                  <a:outerShdw blurRad="38100" dist="38100" dir="2700000" algn="tl">
                    <a:srgbClr val="000000">
                      <a:alpha val="43137"/>
                    </a:srgbClr>
                  </a:outerShdw>
                </a:effectLst>
              </a:rPr>
              <a:t>1.</a:t>
            </a:r>
            <a:r>
              <a:rPr lang="zh-CN" altLang="zh-CN" sz="2200" dirty="0">
                <a:solidFill>
                  <a:srgbClr val="002060"/>
                </a:solidFill>
                <a:effectLst>
                  <a:outerShdw blurRad="38100" dist="38100" dir="2700000" algn="tl">
                    <a:srgbClr val="000000">
                      <a:alpha val="43137"/>
                    </a:srgbClr>
                  </a:outerShdw>
                </a:effectLst>
              </a:rPr>
              <a:t>风险管理目标</a:t>
            </a:r>
            <a:endParaRPr lang="zh-CN" altLang="zh-CN" sz="2200" dirty="0">
              <a:solidFill>
                <a:srgbClr val="002060"/>
              </a:solidFill>
              <a:effectLst>
                <a:outerShdw blurRad="38100" dist="38100" dir="2700000" algn="tl">
                  <a:srgbClr val="000000">
                    <a:alpha val="43137"/>
                  </a:srgbClr>
                </a:outerShdw>
              </a:effectLst>
            </a:endParaRPr>
          </a:p>
        </p:txBody>
      </p:sp>
      <p:sp>
        <p:nvSpPr>
          <p:cNvPr id="6" name="矩形 5"/>
          <p:cNvSpPr/>
          <p:nvPr/>
        </p:nvSpPr>
        <p:spPr>
          <a:xfrm>
            <a:off x="467544" y="1609386"/>
            <a:ext cx="2113079" cy="430887"/>
          </a:xfrm>
          <a:prstGeom prst="rect">
            <a:avLst/>
          </a:prstGeom>
        </p:spPr>
        <p:txBody>
          <a:bodyPr wrap="none">
            <a:spAutoFit/>
          </a:bodyPr>
          <a:lstStyle/>
          <a:p>
            <a:r>
              <a:rPr lang="en-US" altLang="zh-CN" sz="2200" dirty="0">
                <a:solidFill>
                  <a:srgbClr val="002060"/>
                </a:solidFill>
                <a:effectLst>
                  <a:outerShdw blurRad="38100" dist="38100" dir="2700000" algn="tl">
                    <a:srgbClr val="000000">
                      <a:alpha val="43137"/>
                    </a:srgbClr>
                  </a:outerShdw>
                </a:effectLst>
              </a:rPr>
              <a:t>2.</a:t>
            </a:r>
            <a:r>
              <a:rPr lang="zh-CN" altLang="zh-CN" sz="2200" dirty="0">
                <a:solidFill>
                  <a:srgbClr val="002060"/>
                </a:solidFill>
                <a:effectLst>
                  <a:outerShdw blurRad="38100" dist="38100" dir="2700000" algn="tl">
                    <a:srgbClr val="000000">
                      <a:alpha val="43137"/>
                    </a:srgbClr>
                  </a:outerShdw>
                </a:effectLst>
              </a:rPr>
              <a:t>风险管理过程</a:t>
            </a:r>
            <a:endParaRPr lang="zh-CN" altLang="zh-CN" sz="2200" dirty="0">
              <a:solidFill>
                <a:srgbClr val="002060"/>
              </a:solidFill>
              <a:effectLst>
                <a:outerShdw blurRad="38100" dist="38100" dir="2700000" algn="tl">
                  <a:srgbClr val="000000">
                    <a:alpha val="43137"/>
                  </a:srgbClr>
                </a:outerShdw>
              </a:effectLst>
            </a:endParaRPr>
          </a:p>
        </p:txBody>
      </p:sp>
      <p:sp>
        <p:nvSpPr>
          <p:cNvPr id="7" name="矩形 6"/>
          <p:cNvSpPr/>
          <p:nvPr/>
        </p:nvSpPr>
        <p:spPr>
          <a:xfrm>
            <a:off x="467544" y="2031231"/>
            <a:ext cx="2691763" cy="461665"/>
          </a:xfrm>
          <a:prstGeom prst="rect">
            <a:avLst/>
          </a:prstGeom>
        </p:spPr>
        <p:txBody>
          <a:bodyPr wrap="none">
            <a:spAutoFit/>
          </a:bodyPr>
          <a:lstStyle/>
          <a:p>
            <a:r>
              <a:rPr lang="en-US" altLang="zh-CN" sz="2400" dirty="0">
                <a:solidFill>
                  <a:srgbClr val="002060"/>
                </a:solidFill>
                <a:effectLst>
                  <a:outerShdw blurRad="38100" dist="38100" dir="2700000" algn="tl">
                    <a:srgbClr val="000000">
                      <a:alpha val="43137"/>
                    </a:srgbClr>
                  </a:outerShdw>
                </a:effectLst>
              </a:rPr>
              <a:t>3</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风险管理资源配置</a:t>
            </a:r>
            <a:endParaRPr lang="zh-CN" altLang="zh-CN" sz="2200" dirty="0">
              <a:solidFill>
                <a:srgbClr val="002060"/>
              </a:solidFill>
              <a:effectLst>
                <a:outerShdw blurRad="38100" dist="38100" dir="2700000" algn="tl">
                  <a:srgbClr val="000000">
                    <a:alpha val="43137"/>
                  </a:srgbClr>
                </a:outerShdw>
              </a:effectLst>
            </a:endParaRPr>
          </a:p>
        </p:txBody>
      </p:sp>
      <p:pic>
        <p:nvPicPr>
          <p:cNvPr id="24579" name="Picture 3" descr="C:\Program Files (x86)\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908720"/>
            <a:ext cx="1815084" cy="1528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39752" y="764704"/>
            <a:ext cx="4066540" cy="583565"/>
          </a:xfrm>
          <a:prstGeom prst="rect">
            <a:avLst/>
          </a:prstGeom>
        </p:spPr>
        <p:txBody>
          <a:bodyPr wrap="none">
            <a:spAutoFit/>
          </a:bodyPr>
          <a:lstStyle/>
          <a:p>
            <a:r>
              <a:rPr lang="en-US" altLang="zh-CN" sz="3200" b="1" dirty="0">
                <a:solidFill>
                  <a:srgbClr val="002060"/>
                </a:solidFill>
                <a:effectLst>
                  <a:outerShdw blurRad="38100" dist="38100" dir="2700000" algn="tl">
                    <a:srgbClr val="000000">
                      <a:alpha val="43137"/>
                    </a:srgbClr>
                  </a:outerShdw>
                </a:effectLst>
              </a:rPr>
              <a:t>3</a:t>
            </a:r>
            <a:r>
              <a:rPr lang="zh-CN" altLang="zh-CN" sz="3200" b="1" dirty="0">
                <a:solidFill>
                  <a:srgbClr val="002060"/>
                </a:solidFill>
                <a:effectLst>
                  <a:outerShdw blurRad="38100" dist="38100" dir="2700000" algn="tl">
                    <a:srgbClr val="000000">
                      <a:alpha val="43137"/>
                    </a:srgbClr>
                  </a:outerShdw>
                </a:effectLst>
              </a:rPr>
              <a:t>　物流风险管理过程</a:t>
            </a:r>
            <a:endParaRPr lang="zh-CN" altLang="zh-CN" sz="3200" b="1" dirty="0">
              <a:solidFill>
                <a:srgbClr val="002060"/>
              </a:solidFill>
              <a:effectLst>
                <a:outerShdw blurRad="38100" dist="38100" dir="2700000" algn="tl">
                  <a:srgbClr val="000000">
                    <a:alpha val="43137"/>
                  </a:srgbClr>
                </a:outerShdw>
              </a:effectLst>
            </a:endParaRPr>
          </a:p>
        </p:txBody>
      </p:sp>
      <p:sp>
        <p:nvSpPr>
          <p:cNvPr id="6" name="矩形 5"/>
          <p:cNvSpPr/>
          <p:nvPr/>
        </p:nvSpPr>
        <p:spPr>
          <a:xfrm>
            <a:off x="1043608" y="1887215"/>
            <a:ext cx="2486025" cy="46037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1</a:t>
            </a:r>
            <a:r>
              <a:rPr lang="zh-CN" altLang="zh-CN" sz="2400" b="1" dirty="0">
                <a:solidFill>
                  <a:srgbClr val="002060"/>
                </a:solidFill>
                <a:effectLst>
                  <a:outerShdw blurRad="38100" dist="38100" dir="2700000" algn="tl">
                    <a:srgbClr val="000000">
                      <a:alpha val="43137"/>
                    </a:srgbClr>
                  </a:outerShdw>
                </a:effectLst>
              </a:rPr>
              <a:t>　物流风险识别</a:t>
            </a:r>
            <a:endParaRPr lang="zh-CN" altLang="zh-CN" sz="2400" b="1" dirty="0">
              <a:solidFill>
                <a:srgbClr val="002060"/>
              </a:solidFill>
              <a:effectLst>
                <a:outerShdw blurRad="38100" dist="38100" dir="2700000" algn="tl">
                  <a:srgbClr val="000000">
                    <a:alpha val="43137"/>
                  </a:srgbClr>
                </a:outerShdw>
              </a:effectLst>
            </a:endParaRPr>
          </a:p>
        </p:txBody>
      </p:sp>
      <p:sp>
        <p:nvSpPr>
          <p:cNvPr id="7" name="矩形 6"/>
          <p:cNvSpPr/>
          <p:nvPr/>
        </p:nvSpPr>
        <p:spPr>
          <a:xfrm>
            <a:off x="1043608" y="2607295"/>
            <a:ext cx="2486025" cy="46037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2</a:t>
            </a:r>
            <a:r>
              <a:rPr lang="zh-CN" altLang="zh-CN" sz="2400" b="1" dirty="0">
                <a:solidFill>
                  <a:srgbClr val="002060"/>
                </a:solidFill>
                <a:effectLst>
                  <a:outerShdw blurRad="38100" dist="38100" dir="2700000" algn="tl">
                    <a:srgbClr val="000000">
                      <a:alpha val="43137"/>
                    </a:srgbClr>
                  </a:outerShdw>
                </a:effectLst>
              </a:rPr>
              <a:t>　物流风险评价</a:t>
            </a:r>
            <a:endParaRPr lang="zh-CN" altLang="zh-CN" sz="2400" b="1" dirty="0">
              <a:solidFill>
                <a:srgbClr val="002060"/>
              </a:solidFill>
              <a:effectLst>
                <a:outerShdw blurRad="38100" dist="38100" dir="2700000" algn="tl">
                  <a:srgbClr val="000000">
                    <a:alpha val="43137"/>
                  </a:srgbClr>
                </a:outerShdw>
              </a:effectLst>
            </a:endParaRPr>
          </a:p>
        </p:txBody>
      </p:sp>
      <p:sp>
        <p:nvSpPr>
          <p:cNvPr id="8" name="矩形 7"/>
          <p:cNvSpPr/>
          <p:nvPr/>
        </p:nvSpPr>
        <p:spPr>
          <a:xfrm>
            <a:off x="1043608" y="3975447"/>
            <a:ext cx="2486025" cy="46037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4</a:t>
            </a:r>
            <a:r>
              <a:rPr lang="zh-CN" altLang="zh-CN" sz="2400" b="1" dirty="0">
                <a:solidFill>
                  <a:srgbClr val="002060"/>
                </a:solidFill>
                <a:effectLst>
                  <a:outerShdw blurRad="38100" dist="38100" dir="2700000" algn="tl">
                    <a:srgbClr val="000000">
                      <a:alpha val="43137"/>
                    </a:srgbClr>
                  </a:outerShdw>
                </a:effectLst>
              </a:rPr>
              <a:t>　物流风险监控</a:t>
            </a:r>
            <a:endParaRPr lang="zh-CN" altLang="en-US" sz="2400" b="1" dirty="0">
              <a:solidFill>
                <a:srgbClr val="002060"/>
              </a:solidFill>
              <a:effectLst>
                <a:outerShdw blurRad="38100" dist="38100" dir="2700000" algn="tl">
                  <a:srgbClr val="000000">
                    <a:alpha val="43137"/>
                  </a:srgbClr>
                </a:outerShdw>
              </a:effectLst>
            </a:endParaRPr>
          </a:p>
        </p:txBody>
      </p:sp>
      <p:sp>
        <p:nvSpPr>
          <p:cNvPr id="9" name="矩形 8"/>
          <p:cNvSpPr/>
          <p:nvPr/>
        </p:nvSpPr>
        <p:spPr>
          <a:xfrm>
            <a:off x="1070417" y="4653136"/>
            <a:ext cx="4010025" cy="46037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5</a:t>
            </a:r>
            <a:r>
              <a:rPr lang="zh-CN" altLang="zh-CN" sz="2400" b="1" dirty="0">
                <a:solidFill>
                  <a:srgbClr val="002060"/>
                </a:solidFill>
                <a:effectLst>
                  <a:outerShdw blurRad="38100" dist="38100" dir="2700000" algn="tl">
                    <a:srgbClr val="000000">
                      <a:alpha val="43137"/>
                    </a:srgbClr>
                  </a:outerShdw>
                </a:effectLst>
              </a:rPr>
              <a:t>　物流风险管理的持续改进</a:t>
            </a:r>
            <a:endParaRPr lang="zh-CN" altLang="zh-CN" sz="2400" b="1" dirty="0">
              <a:solidFill>
                <a:srgbClr val="002060"/>
              </a:solidFill>
              <a:effectLst>
                <a:outerShdw blurRad="38100" dist="38100" dir="2700000" algn="tl">
                  <a:srgbClr val="000000">
                    <a:alpha val="43137"/>
                  </a:srgbClr>
                </a:outerShdw>
              </a:effectLst>
            </a:endParaRPr>
          </a:p>
        </p:txBody>
      </p:sp>
      <p:sp>
        <p:nvSpPr>
          <p:cNvPr id="10" name="矩形 9"/>
          <p:cNvSpPr/>
          <p:nvPr/>
        </p:nvSpPr>
        <p:spPr>
          <a:xfrm>
            <a:off x="1043608" y="3255367"/>
            <a:ext cx="2486025" cy="46037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3</a:t>
            </a:r>
            <a:r>
              <a:rPr lang="zh-CN" altLang="zh-CN" sz="2400" b="1" dirty="0">
                <a:solidFill>
                  <a:srgbClr val="002060"/>
                </a:solidFill>
                <a:effectLst>
                  <a:outerShdw blurRad="38100" dist="38100" dir="2700000" algn="tl">
                    <a:srgbClr val="000000">
                      <a:alpha val="43137"/>
                    </a:srgbClr>
                  </a:outerShdw>
                </a:effectLst>
              </a:rPr>
              <a:t>　物流风险应对</a:t>
            </a:r>
            <a:endParaRPr lang="zh-CN" altLang="zh-CN" sz="2400" b="1" dirty="0">
              <a:solidFill>
                <a:srgbClr val="002060"/>
              </a:solidFill>
              <a:effectLst>
                <a:outerShdw blurRad="38100" dist="38100" dir="2700000" algn="tl">
                  <a:srgbClr val="000000">
                    <a:alpha val="43137"/>
                  </a:srgbClr>
                </a:outerShdw>
              </a:effectLst>
            </a:endParaRPr>
          </a:p>
        </p:txBody>
      </p:sp>
      <p:pic>
        <p:nvPicPr>
          <p:cNvPr id="25602" name="Picture 2" descr="C:\Program Files (x86)\Microsoft Office\MEDIA\CAGCAT10\j0301252.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20272" y="4653136"/>
            <a:ext cx="1829714" cy="15654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17315" y="476672"/>
            <a:ext cx="2486025" cy="460375"/>
          </a:xfrm>
          <a:prstGeom prst="rect">
            <a:avLst/>
          </a:prstGeom>
        </p:spPr>
        <p:txBody>
          <a:bodyPr wrap="none">
            <a:spAutoFit/>
          </a:bodyPr>
          <a:lstStyle/>
          <a:p>
            <a:r>
              <a:rPr lang="en-US" altLang="zh-CN" sz="2400" b="1" dirty="0">
                <a:solidFill>
                  <a:schemeClr val="accent2"/>
                </a:solidFill>
                <a:effectLst>
                  <a:outerShdw blurRad="38100" dist="38100" dir="2700000" algn="tl">
                    <a:srgbClr val="000000">
                      <a:alpha val="43137"/>
                    </a:srgbClr>
                  </a:outerShdw>
                </a:effectLst>
              </a:rPr>
              <a:t>1</a:t>
            </a:r>
            <a:r>
              <a:rPr lang="zh-CN" altLang="zh-CN" sz="2400" b="1" dirty="0">
                <a:solidFill>
                  <a:schemeClr val="accent2"/>
                </a:solidFill>
                <a:effectLst>
                  <a:outerShdw blurRad="38100" dist="38100" dir="2700000" algn="tl">
                    <a:srgbClr val="000000">
                      <a:alpha val="43137"/>
                    </a:srgbClr>
                  </a:outerShdw>
                </a:effectLst>
              </a:rPr>
              <a:t>　物流风险识别</a:t>
            </a:r>
            <a:endParaRPr lang="zh-CN" altLang="zh-CN" sz="2400" b="1" dirty="0">
              <a:solidFill>
                <a:schemeClr val="accent2"/>
              </a:solidFill>
              <a:effectLst>
                <a:outerShdw blurRad="38100" dist="38100" dir="2700000" algn="tl">
                  <a:srgbClr val="000000">
                    <a:alpha val="43137"/>
                  </a:srgbClr>
                </a:outerShdw>
              </a:effectLst>
            </a:endParaRPr>
          </a:p>
        </p:txBody>
      </p:sp>
      <p:sp>
        <p:nvSpPr>
          <p:cNvPr id="3" name="矩形 2"/>
          <p:cNvSpPr/>
          <p:nvPr/>
        </p:nvSpPr>
        <p:spPr>
          <a:xfrm>
            <a:off x="354296" y="1009162"/>
            <a:ext cx="8250151" cy="1323439"/>
          </a:xfrm>
          <a:prstGeom prst="rect">
            <a:avLst/>
          </a:prstGeom>
        </p:spPr>
        <p:txBody>
          <a:bodyPr wrap="square">
            <a:spAutoFit/>
          </a:bodyPr>
          <a:lstStyle/>
          <a:p>
            <a:r>
              <a:rPr lang="en-US" altLang="zh-CN" sz="2000" dirty="0" smtClean="0">
                <a:solidFill>
                  <a:srgbClr val="002060"/>
                </a:solidFill>
                <a:effectLst>
                  <a:outerShdw blurRad="38100" dist="38100" dir="2700000" algn="tl">
                    <a:srgbClr val="000000">
                      <a:alpha val="43137"/>
                    </a:srgbClr>
                  </a:outerShdw>
                </a:effectLst>
              </a:rPr>
              <a:t>	</a:t>
            </a:r>
            <a:r>
              <a:rPr lang="zh-CN" altLang="zh-CN" sz="2000" dirty="0" smtClean="0">
                <a:solidFill>
                  <a:srgbClr val="002060"/>
                </a:solidFill>
                <a:effectLst>
                  <a:outerShdw blurRad="38100" dist="38100" dir="2700000" algn="tl">
                    <a:srgbClr val="000000">
                      <a:alpha val="43137"/>
                    </a:srgbClr>
                  </a:outerShdw>
                </a:effectLst>
              </a:rPr>
              <a:t>风险</a:t>
            </a:r>
            <a:r>
              <a:rPr lang="zh-CN" altLang="zh-CN" sz="2000" dirty="0">
                <a:solidFill>
                  <a:srgbClr val="002060"/>
                </a:solidFill>
                <a:effectLst>
                  <a:outerShdw blurRad="38100" dist="38100" dir="2700000" algn="tl">
                    <a:srgbClr val="000000">
                      <a:alpha val="43137"/>
                    </a:srgbClr>
                  </a:outerShdw>
                </a:effectLst>
              </a:rPr>
              <a:t>识别</a:t>
            </a:r>
            <a:r>
              <a:rPr lang="en-US" altLang="zh-CN" sz="2000" dirty="0">
                <a:solidFill>
                  <a:srgbClr val="002060"/>
                </a:solidFill>
                <a:effectLst>
                  <a:outerShdw blurRad="38100" dist="38100" dir="2700000" algn="tl">
                    <a:srgbClr val="000000">
                      <a:alpha val="43137"/>
                    </a:srgbClr>
                  </a:outerShdw>
                </a:effectLst>
              </a:rPr>
              <a:t>(risk identification)</a:t>
            </a:r>
            <a:r>
              <a:rPr lang="zh-CN" altLang="zh-CN" sz="2000" dirty="0">
                <a:solidFill>
                  <a:srgbClr val="002060"/>
                </a:solidFill>
                <a:effectLst>
                  <a:outerShdw blurRad="38100" dist="38100" dir="2700000" algn="tl">
                    <a:srgbClr val="000000">
                      <a:alpha val="43137"/>
                    </a:srgbClr>
                  </a:outerShdw>
                </a:effectLst>
              </a:rPr>
              <a:t>是指对物流企业所面临的及潜在的所有风险加以判断、归类和鉴定其性质的过程。对危险的辨识是风险评价与风险控制的基础</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它是指对所面临的和潜在的事故危险加以判断、归类和分析危险性质的过程。</a:t>
            </a:r>
            <a:endParaRPr lang="zh-CN" altLang="zh-CN" sz="2000"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446489" y="2555612"/>
            <a:ext cx="3534942"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1.</a:t>
            </a:r>
            <a:r>
              <a:rPr lang="zh-CN" altLang="zh-CN" sz="2400" b="1" dirty="0">
                <a:solidFill>
                  <a:srgbClr val="002060"/>
                </a:solidFill>
                <a:effectLst>
                  <a:outerShdw blurRad="38100" dist="38100" dir="2700000" algn="tl">
                    <a:srgbClr val="000000">
                      <a:alpha val="43137"/>
                    </a:srgbClr>
                  </a:outerShdw>
                </a:effectLst>
              </a:rPr>
              <a:t>风险识别的程序与内容</a:t>
            </a:r>
            <a:endParaRPr lang="zh-CN" altLang="zh-CN" sz="2400" b="1"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615503" y="3284984"/>
            <a:ext cx="2622834" cy="1938992"/>
          </a:xfrm>
          <a:prstGeom prst="rect">
            <a:avLst/>
          </a:prstGeom>
        </p:spPr>
        <p:txBody>
          <a:bodyPr wrap="none">
            <a:spAutoFit/>
          </a:bodyPr>
          <a:lstStyle/>
          <a:p>
            <a:r>
              <a:rPr lang="en-US" altLang="zh-CN" sz="2400" b="1" dirty="0" smtClean="0">
                <a:solidFill>
                  <a:srgbClr val="002060"/>
                </a:solidFill>
                <a:effectLst>
                  <a:outerShdw blurRad="38100" dist="38100" dir="2700000" algn="tl">
                    <a:srgbClr val="000000">
                      <a:alpha val="43137"/>
                    </a:srgbClr>
                  </a:outerShdw>
                </a:effectLst>
              </a:rPr>
              <a:t>(</a:t>
            </a:r>
            <a:r>
              <a:rPr lang="en-US" altLang="zh-CN" sz="2400" b="1" dirty="0">
                <a:solidFill>
                  <a:srgbClr val="002060"/>
                </a:solidFill>
                <a:effectLst>
                  <a:outerShdw blurRad="38100" dist="38100" dir="2700000" algn="tl">
                    <a:srgbClr val="000000">
                      <a:alpha val="43137"/>
                    </a:srgbClr>
                  </a:outerShdw>
                </a:effectLst>
              </a:rPr>
              <a:t>1)</a:t>
            </a:r>
            <a:r>
              <a:rPr lang="zh-CN" altLang="zh-CN" sz="2400" b="1" dirty="0">
                <a:solidFill>
                  <a:srgbClr val="002060"/>
                </a:solidFill>
                <a:effectLst>
                  <a:outerShdw blurRad="38100" dist="38100" dir="2700000" algn="tl">
                    <a:srgbClr val="000000">
                      <a:alpha val="43137"/>
                    </a:srgbClr>
                  </a:outerShdw>
                </a:effectLst>
              </a:rPr>
              <a:t>风险来源</a:t>
            </a:r>
            <a:r>
              <a:rPr lang="en-US" altLang="zh-CN" sz="2400" b="1" dirty="0">
                <a:solidFill>
                  <a:srgbClr val="002060"/>
                </a:solidFill>
                <a:effectLst>
                  <a:outerShdw blurRad="38100" dist="38100" dir="2700000" algn="tl">
                    <a:srgbClr val="000000">
                      <a:alpha val="43137"/>
                    </a:srgbClr>
                  </a:outerShdw>
                </a:effectLst>
              </a:rPr>
              <a:t>(</a:t>
            </a:r>
            <a:r>
              <a:rPr lang="zh-CN" altLang="zh-CN" sz="2400" b="1" dirty="0" smtClean="0">
                <a:solidFill>
                  <a:srgbClr val="002060"/>
                </a:solidFill>
                <a:effectLst>
                  <a:outerShdw blurRad="38100" dist="38100" dir="2700000" algn="tl">
                    <a:srgbClr val="000000">
                      <a:alpha val="43137"/>
                    </a:srgbClr>
                  </a:outerShdw>
                </a:effectLst>
              </a:rPr>
              <a:t>因素</a:t>
            </a:r>
            <a:r>
              <a:rPr lang="en-US" altLang="zh-CN" sz="2400" b="1" dirty="0" smtClean="0">
                <a:solidFill>
                  <a:srgbClr val="002060"/>
                </a:solidFill>
                <a:effectLst>
                  <a:outerShdw blurRad="38100" dist="38100" dir="2700000" algn="tl">
                    <a:srgbClr val="000000">
                      <a:alpha val="43137"/>
                    </a:srgbClr>
                  </a:outerShdw>
                </a:effectLst>
              </a:rPr>
              <a:t>)</a:t>
            </a:r>
            <a:endParaRPr lang="en-US" altLang="zh-CN" sz="2400" b="1" dirty="0" smtClean="0">
              <a:solidFill>
                <a:srgbClr val="002060"/>
              </a:solidFill>
              <a:effectLst>
                <a:outerShdw blurRad="38100" dist="38100" dir="2700000" algn="tl">
                  <a:srgbClr val="000000">
                    <a:alpha val="43137"/>
                  </a:srgbClr>
                </a:outerShdw>
              </a:effectLst>
            </a:endParaRPr>
          </a:p>
          <a:p>
            <a:endParaRPr lang="en-US" altLang="zh-CN" sz="2400" b="1" dirty="0" smtClean="0">
              <a:solidFill>
                <a:srgbClr val="002060"/>
              </a:solidFill>
              <a:effectLst>
                <a:outerShdw blurRad="38100" dist="38100" dir="2700000" algn="tl">
                  <a:srgbClr val="000000">
                    <a:alpha val="43137"/>
                  </a:srgbClr>
                </a:outerShdw>
              </a:effectLst>
            </a:endParaRPr>
          </a:p>
          <a:p>
            <a:r>
              <a:rPr lang="en-US" altLang="zh-CN" sz="2400" b="1" dirty="0" smtClean="0">
                <a:solidFill>
                  <a:srgbClr val="002060"/>
                </a:solidFill>
                <a:effectLst>
                  <a:outerShdw blurRad="38100" dist="38100" dir="2700000" algn="tl">
                    <a:srgbClr val="000000">
                      <a:alpha val="43137"/>
                    </a:srgbClr>
                  </a:outerShdw>
                </a:effectLst>
              </a:rPr>
              <a:t>(</a:t>
            </a:r>
            <a:r>
              <a:rPr lang="en-US" altLang="zh-CN" sz="2400" b="1" dirty="0">
                <a:solidFill>
                  <a:srgbClr val="002060"/>
                </a:solidFill>
                <a:effectLst>
                  <a:outerShdw blurRad="38100" dist="38100" dir="2700000" algn="tl">
                    <a:srgbClr val="000000">
                      <a:alpha val="43137"/>
                    </a:srgbClr>
                  </a:outerShdw>
                </a:effectLst>
              </a:rPr>
              <a:t>2)</a:t>
            </a:r>
            <a:r>
              <a:rPr lang="zh-CN" altLang="zh-CN" sz="2400" b="1" dirty="0">
                <a:solidFill>
                  <a:srgbClr val="002060"/>
                </a:solidFill>
                <a:effectLst>
                  <a:outerShdw blurRad="38100" dist="38100" dir="2700000" algn="tl">
                    <a:srgbClr val="000000">
                      <a:alpha val="43137"/>
                    </a:srgbClr>
                  </a:outerShdw>
                </a:effectLst>
              </a:rPr>
              <a:t>风险</a:t>
            </a:r>
            <a:r>
              <a:rPr lang="zh-CN" altLang="zh-CN" sz="2400" b="1" dirty="0" smtClean="0">
                <a:solidFill>
                  <a:srgbClr val="002060"/>
                </a:solidFill>
                <a:effectLst>
                  <a:outerShdw blurRad="38100" dist="38100" dir="2700000" algn="tl">
                    <a:srgbClr val="000000">
                      <a:alpha val="43137"/>
                    </a:srgbClr>
                  </a:outerShdw>
                </a:effectLst>
              </a:rPr>
              <a:t>事件</a:t>
            </a:r>
            <a:endParaRPr lang="en-US" altLang="zh-CN" sz="2400" b="1" dirty="0" smtClean="0">
              <a:solidFill>
                <a:srgbClr val="002060"/>
              </a:solidFill>
              <a:effectLst>
                <a:outerShdw blurRad="38100" dist="38100" dir="2700000" algn="tl">
                  <a:srgbClr val="000000">
                    <a:alpha val="43137"/>
                  </a:srgbClr>
                </a:outerShdw>
              </a:effectLst>
            </a:endParaRPr>
          </a:p>
          <a:p>
            <a:endParaRPr lang="en-US" altLang="zh-CN" sz="2400" b="1" dirty="0" smtClean="0">
              <a:solidFill>
                <a:srgbClr val="002060"/>
              </a:solidFill>
              <a:effectLst>
                <a:outerShdw blurRad="38100" dist="38100" dir="2700000" algn="tl">
                  <a:srgbClr val="000000">
                    <a:alpha val="43137"/>
                  </a:srgbClr>
                </a:outerShdw>
              </a:effectLst>
            </a:endParaRPr>
          </a:p>
          <a:p>
            <a:r>
              <a:rPr lang="en-US" altLang="zh-CN" sz="2400" b="1" dirty="0" smtClean="0">
                <a:solidFill>
                  <a:srgbClr val="002060"/>
                </a:solidFill>
                <a:effectLst>
                  <a:outerShdw blurRad="38100" dist="38100" dir="2700000" algn="tl">
                    <a:srgbClr val="000000">
                      <a:alpha val="43137"/>
                    </a:srgbClr>
                  </a:outerShdw>
                </a:effectLst>
              </a:rPr>
              <a:t>(</a:t>
            </a:r>
            <a:r>
              <a:rPr lang="en-US" altLang="zh-CN" sz="2400" b="1" dirty="0">
                <a:solidFill>
                  <a:srgbClr val="002060"/>
                </a:solidFill>
                <a:effectLst>
                  <a:outerShdw blurRad="38100" dist="38100" dir="2700000" algn="tl">
                    <a:srgbClr val="000000">
                      <a:alpha val="43137"/>
                    </a:srgbClr>
                  </a:outerShdw>
                </a:effectLst>
              </a:rPr>
              <a:t>3)</a:t>
            </a:r>
            <a:r>
              <a:rPr lang="zh-CN" altLang="zh-CN" sz="2400" b="1" dirty="0">
                <a:solidFill>
                  <a:srgbClr val="002060"/>
                </a:solidFill>
                <a:effectLst>
                  <a:outerShdw blurRad="38100" dist="38100" dir="2700000" algn="tl">
                    <a:srgbClr val="000000">
                      <a:alpha val="43137"/>
                    </a:srgbClr>
                  </a:outerShdw>
                </a:effectLst>
              </a:rPr>
              <a:t>风险</a:t>
            </a:r>
            <a:r>
              <a:rPr lang="zh-CN" altLang="zh-CN" sz="2400" b="1" dirty="0" smtClean="0">
                <a:solidFill>
                  <a:srgbClr val="002060"/>
                </a:solidFill>
                <a:effectLst>
                  <a:outerShdw blurRad="38100" dist="38100" dir="2700000" algn="tl">
                    <a:srgbClr val="000000">
                      <a:alpha val="43137"/>
                    </a:srgbClr>
                  </a:outerShdw>
                </a:effectLst>
              </a:rPr>
              <a:t>症状</a:t>
            </a:r>
            <a:endParaRPr lang="zh-CN" altLang="en-US" sz="2400" b="1" dirty="0">
              <a:solidFill>
                <a:srgbClr val="002060"/>
              </a:solidFill>
              <a:effectLst>
                <a:outerShdw blurRad="38100" dist="38100" dir="2700000" algn="tl">
                  <a:srgbClr val="000000">
                    <a:alpha val="43137"/>
                  </a:srgbClr>
                </a:outerShdw>
              </a:effectLst>
            </a:endParaRPr>
          </a:p>
        </p:txBody>
      </p:sp>
      <p:pic>
        <p:nvPicPr>
          <p:cNvPr id="8194" name="22.jpg" descr="说明: id:2147496224;FounderCE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06725" y="2045928"/>
            <a:ext cx="4037683" cy="426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5165990" y="6289575"/>
            <a:ext cx="2358338" cy="307777"/>
          </a:xfrm>
          <a:prstGeom prst="rect">
            <a:avLst/>
          </a:prstGeom>
        </p:spPr>
        <p:txBody>
          <a:bodyPr wrap="none">
            <a:spAutoFit/>
          </a:bodyPr>
          <a:lstStyle/>
          <a:p>
            <a:r>
              <a:rPr lang="zh-CN" altLang="zh-CN" sz="1400" dirty="0">
                <a:solidFill>
                  <a:srgbClr val="002060"/>
                </a:solidFill>
                <a:effectLst>
                  <a:outerShdw blurRad="38100" dist="38100" dir="2700000" algn="tl">
                    <a:srgbClr val="000000">
                      <a:alpha val="43137"/>
                    </a:srgbClr>
                  </a:outerShdw>
                </a:effectLst>
              </a:rPr>
              <a:t>图</a:t>
            </a:r>
            <a:r>
              <a:rPr lang="en-US" altLang="zh-CN" sz="1400" dirty="0">
                <a:solidFill>
                  <a:srgbClr val="002060"/>
                </a:solidFill>
                <a:effectLst>
                  <a:outerShdw blurRad="38100" dist="38100" dir="2700000" algn="tl">
                    <a:srgbClr val="000000">
                      <a:alpha val="43137"/>
                    </a:srgbClr>
                  </a:outerShdw>
                </a:effectLst>
              </a:rPr>
              <a:t>2—2</a:t>
            </a:r>
            <a:r>
              <a:rPr lang="zh-CN" altLang="zh-CN" sz="1400" dirty="0">
                <a:solidFill>
                  <a:srgbClr val="002060"/>
                </a:solidFill>
                <a:effectLst>
                  <a:outerShdw blurRad="38100" dist="38100" dir="2700000" algn="tl">
                    <a:srgbClr val="000000">
                      <a:alpha val="43137"/>
                    </a:srgbClr>
                  </a:outerShdw>
                </a:effectLst>
              </a:rPr>
              <a:t>　物流风险识别程序</a:t>
            </a:r>
            <a:endParaRPr lang="zh-CN" altLang="zh-CN" sz="14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707" y="1249596"/>
            <a:ext cx="3009157" cy="523220"/>
          </a:xfrm>
          <a:prstGeom prst="rect">
            <a:avLst/>
          </a:prstGeom>
        </p:spPr>
        <p:txBody>
          <a:bodyPr wrap="none">
            <a:spAutoFit/>
          </a:bodyPr>
          <a:lstStyle/>
          <a:p>
            <a:r>
              <a:rPr lang="en-US" altLang="zh-CN" sz="2800" b="1" dirty="0">
                <a:solidFill>
                  <a:srgbClr val="002060"/>
                </a:solidFill>
                <a:effectLst>
                  <a:outerShdw blurRad="38100" dist="38100" dir="2700000" algn="tl">
                    <a:srgbClr val="000000">
                      <a:alpha val="43137"/>
                    </a:srgbClr>
                  </a:outerShdw>
                </a:effectLst>
              </a:rPr>
              <a:t>2.</a:t>
            </a:r>
            <a:r>
              <a:rPr lang="zh-CN" altLang="zh-CN" sz="2800" b="1" dirty="0">
                <a:solidFill>
                  <a:srgbClr val="002060"/>
                </a:solidFill>
                <a:effectLst>
                  <a:outerShdw blurRad="38100" dist="38100" dir="2700000" algn="tl">
                    <a:srgbClr val="000000">
                      <a:alpha val="43137"/>
                    </a:srgbClr>
                  </a:outerShdw>
                </a:effectLst>
              </a:rPr>
              <a:t>风险识别的原则</a:t>
            </a:r>
            <a:endParaRPr lang="zh-CN" altLang="zh-CN" sz="2800" b="1"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912132" y="2060848"/>
            <a:ext cx="7404284" cy="3416320"/>
          </a:xfrm>
          <a:prstGeom prst="rect">
            <a:avLst/>
          </a:prstGeom>
        </p:spPr>
        <p:txBody>
          <a:bodyPr wrap="square">
            <a:spAutoFit/>
          </a:bodyPr>
          <a:lstStyle/>
          <a:p>
            <a:r>
              <a:rPr lang="en-US" altLang="zh-CN" sz="2400" dirty="0">
                <a:solidFill>
                  <a:srgbClr val="002060"/>
                </a:solidFill>
                <a:effectLst>
                  <a:outerShdw blurRad="38100" dist="38100" dir="2700000" algn="tl">
                    <a:srgbClr val="000000">
                      <a:alpha val="43137"/>
                    </a:srgbClr>
                  </a:outerShdw>
                </a:effectLst>
              </a:rPr>
              <a:t>(1)</a:t>
            </a:r>
            <a:r>
              <a:rPr lang="zh-CN" altLang="zh-CN" sz="2400" dirty="0">
                <a:solidFill>
                  <a:srgbClr val="002060"/>
                </a:solidFill>
                <a:effectLst>
                  <a:outerShdw blurRad="38100" dist="38100" dir="2700000" algn="tl">
                    <a:srgbClr val="000000">
                      <a:alpha val="43137"/>
                    </a:srgbClr>
                  </a:outerShdw>
                </a:effectLst>
              </a:rPr>
              <a:t>由粗及细</a:t>
            </a:r>
            <a:r>
              <a:rPr lang="en-US" altLang="zh-CN" sz="2400" dirty="0">
                <a:solidFill>
                  <a:srgbClr val="002060"/>
                </a:solidFill>
                <a:effectLst>
                  <a:outerShdw blurRad="38100" dist="38100" dir="2700000" algn="tl">
                    <a:srgbClr val="000000">
                      <a:alpha val="43137"/>
                    </a:srgbClr>
                  </a:outerShdw>
                </a:effectLst>
              </a:rPr>
              <a:t>,</a:t>
            </a:r>
            <a:r>
              <a:rPr lang="zh-CN" altLang="zh-CN" sz="2400" dirty="0">
                <a:solidFill>
                  <a:srgbClr val="002060"/>
                </a:solidFill>
                <a:effectLst>
                  <a:outerShdw blurRad="38100" dist="38100" dir="2700000" algn="tl">
                    <a:srgbClr val="000000">
                      <a:alpha val="43137"/>
                    </a:srgbClr>
                  </a:outerShdw>
                </a:effectLst>
              </a:rPr>
              <a:t>由细及粗</a:t>
            </a:r>
            <a:r>
              <a:rPr lang="zh-CN" altLang="zh-CN" sz="2400" dirty="0" smtClean="0">
                <a:solidFill>
                  <a:srgbClr val="002060"/>
                </a:solidFill>
                <a:effectLst>
                  <a:outerShdw blurRad="38100" dist="38100" dir="2700000" algn="tl">
                    <a:srgbClr val="000000">
                      <a:alpha val="43137"/>
                    </a:srgbClr>
                  </a:outerShdw>
                </a:effectLst>
              </a:rPr>
              <a:t>。</a:t>
            </a:r>
            <a:endParaRPr lang="en-US" altLang="zh-CN" sz="2400" dirty="0" smtClean="0">
              <a:solidFill>
                <a:srgbClr val="002060"/>
              </a:solidFill>
              <a:effectLst>
                <a:outerShdw blurRad="38100" dist="38100" dir="2700000" algn="tl">
                  <a:srgbClr val="000000">
                    <a:alpha val="43137"/>
                  </a:srgbClr>
                </a:outerShdw>
              </a:effectLst>
            </a:endParaRPr>
          </a:p>
          <a:p>
            <a:endParaRPr lang="en-US" altLang="zh-CN" sz="2400" dirty="0" smtClean="0">
              <a:solidFill>
                <a:srgbClr val="002060"/>
              </a:solidFill>
              <a:effectLst>
                <a:outerShdw blurRad="38100" dist="38100" dir="2700000" algn="tl">
                  <a:srgbClr val="000000">
                    <a:alpha val="43137"/>
                  </a:srgbClr>
                </a:outerShdw>
              </a:effectLst>
            </a:endParaRPr>
          </a:p>
          <a:p>
            <a:r>
              <a:rPr lang="en-US" altLang="zh-CN" sz="2400" dirty="0" smtClean="0">
                <a:solidFill>
                  <a:srgbClr val="002060"/>
                </a:solidFill>
                <a:effectLst>
                  <a:outerShdw blurRad="38100" dist="38100" dir="2700000" algn="tl">
                    <a:srgbClr val="000000">
                      <a:alpha val="43137"/>
                    </a:srgbClr>
                  </a:outerShdw>
                </a:effectLst>
              </a:rPr>
              <a:t>(</a:t>
            </a:r>
            <a:r>
              <a:rPr lang="en-US" altLang="zh-CN" sz="2400" dirty="0">
                <a:solidFill>
                  <a:srgbClr val="002060"/>
                </a:solidFill>
                <a:effectLst>
                  <a:outerShdw blurRad="38100" dist="38100" dir="2700000" algn="tl">
                    <a:srgbClr val="000000">
                      <a:alpha val="43137"/>
                    </a:srgbClr>
                  </a:outerShdw>
                </a:effectLst>
              </a:rPr>
              <a:t>2)</a:t>
            </a:r>
            <a:r>
              <a:rPr lang="zh-CN" altLang="zh-CN" sz="2400" dirty="0">
                <a:solidFill>
                  <a:srgbClr val="002060"/>
                </a:solidFill>
                <a:effectLst>
                  <a:outerShdw blurRad="38100" dist="38100" dir="2700000" algn="tl">
                    <a:srgbClr val="000000">
                      <a:alpha val="43137"/>
                    </a:srgbClr>
                  </a:outerShdw>
                </a:effectLst>
              </a:rPr>
              <a:t>严格界定风险内涵并考虑风险因素之间的相关性</a:t>
            </a:r>
            <a:r>
              <a:rPr lang="zh-CN" altLang="zh-CN" sz="2400" dirty="0" smtClean="0">
                <a:solidFill>
                  <a:srgbClr val="002060"/>
                </a:solidFill>
                <a:effectLst>
                  <a:outerShdw blurRad="38100" dist="38100" dir="2700000" algn="tl">
                    <a:srgbClr val="000000">
                      <a:alpha val="43137"/>
                    </a:srgbClr>
                  </a:outerShdw>
                </a:effectLst>
              </a:rPr>
              <a:t>。</a:t>
            </a:r>
            <a:endParaRPr lang="en-US" altLang="zh-CN" sz="2400" dirty="0" smtClean="0">
              <a:solidFill>
                <a:srgbClr val="002060"/>
              </a:solidFill>
              <a:effectLst>
                <a:outerShdw blurRad="38100" dist="38100" dir="2700000" algn="tl">
                  <a:srgbClr val="000000">
                    <a:alpha val="43137"/>
                  </a:srgbClr>
                </a:outerShdw>
              </a:effectLst>
            </a:endParaRPr>
          </a:p>
          <a:p>
            <a:endParaRPr lang="zh-CN" altLang="zh-CN" sz="2400" dirty="0">
              <a:solidFill>
                <a:srgbClr val="002060"/>
              </a:solidFill>
              <a:effectLst>
                <a:outerShdw blurRad="38100" dist="38100" dir="2700000" algn="tl">
                  <a:srgbClr val="000000">
                    <a:alpha val="43137"/>
                  </a:srgbClr>
                </a:outerShdw>
              </a:effectLst>
            </a:endParaRPr>
          </a:p>
          <a:p>
            <a:r>
              <a:rPr lang="en-US" altLang="zh-CN" sz="2400" dirty="0">
                <a:solidFill>
                  <a:srgbClr val="002060"/>
                </a:solidFill>
                <a:effectLst>
                  <a:outerShdw blurRad="38100" dist="38100" dir="2700000" algn="tl">
                    <a:srgbClr val="000000">
                      <a:alpha val="43137"/>
                    </a:srgbClr>
                  </a:outerShdw>
                </a:effectLst>
              </a:rPr>
              <a:t>(3)</a:t>
            </a:r>
            <a:r>
              <a:rPr lang="zh-CN" altLang="zh-CN" sz="2400" dirty="0">
                <a:solidFill>
                  <a:srgbClr val="002060"/>
                </a:solidFill>
                <a:effectLst>
                  <a:outerShdw blurRad="38100" dist="38100" dir="2700000" algn="tl">
                    <a:srgbClr val="000000">
                      <a:alpha val="43137"/>
                    </a:srgbClr>
                  </a:outerShdw>
                </a:effectLst>
              </a:rPr>
              <a:t>先怀疑</a:t>
            </a:r>
            <a:r>
              <a:rPr lang="en-US" altLang="zh-CN" sz="2400" dirty="0">
                <a:solidFill>
                  <a:srgbClr val="002060"/>
                </a:solidFill>
                <a:effectLst>
                  <a:outerShdw blurRad="38100" dist="38100" dir="2700000" algn="tl">
                    <a:srgbClr val="000000">
                      <a:alpha val="43137"/>
                    </a:srgbClr>
                  </a:outerShdw>
                </a:effectLst>
              </a:rPr>
              <a:t>,</a:t>
            </a:r>
            <a:r>
              <a:rPr lang="zh-CN" altLang="zh-CN" sz="2400" dirty="0">
                <a:solidFill>
                  <a:srgbClr val="002060"/>
                </a:solidFill>
                <a:effectLst>
                  <a:outerShdw blurRad="38100" dist="38100" dir="2700000" algn="tl">
                    <a:srgbClr val="000000">
                      <a:alpha val="43137"/>
                    </a:srgbClr>
                  </a:outerShdw>
                </a:effectLst>
              </a:rPr>
              <a:t>后排除</a:t>
            </a:r>
            <a:r>
              <a:rPr lang="zh-CN" altLang="zh-CN" sz="2400" dirty="0" smtClean="0">
                <a:solidFill>
                  <a:srgbClr val="002060"/>
                </a:solidFill>
                <a:effectLst>
                  <a:outerShdw blurRad="38100" dist="38100" dir="2700000" algn="tl">
                    <a:srgbClr val="000000">
                      <a:alpha val="43137"/>
                    </a:srgbClr>
                  </a:outerShdw>
                </a:effectLst>
              </a:rPr>
              <a:t>。</a:t>
            </a:r>
            <a:endParaRPr lang="en-US" altLang="zh-CN" sz="2400" dirty="0" smtClean="0">
              <a:solidFill>
                <a:srgbClr val="002060"/>
              </a:solidFill>
              <a:effectLst>
                <a:outerShdw blurRad="38100" dist="38100" dir="2700000" algn="tl">
                  <a:srgbClr val="000000">
                    <a:alpha val="43137"/>
                  </a:srgbClr>
                </a:outerShdw>
              </a:effectLst>
            </a:endParaRPr>
          </a:p>
          <a:p>
            <a:endParaRPr lang="en-US" altLang="zh-CN" sz="2400" dirty="0" smtClean="0">
              <a:solidFill>
                <a:srgbClr val="002060"/>
              </a:solidFill>
              <a:effectLst>
                <a:outerShdw blurRad="38100" dist="38100" dir="2700000" algn="tl">
                  <a:srgbClr val="000000">
                    <a:alpha val="43137"/>
                  </a:srgbClr>
                </a:outerShdw>
              </a:effectLst>
            </a:endParaRPr>
          </a:p>
          <a:p>
            <a:r>
              <a:rPr lang="en-US" altLang="zh-CN" sz="2400" dirty="0" smtClean="0">
                <a:solidFill>
                  <a:srgbClr val="002060"/>
                </a:solidFill>
                <a:effectLst>
                  <a:outerShdw blurRad="38100" dist="38100" dir="2700000" algn="tl">
                    <a:srgbClr val="000000">
                      <a:alpha val="43137"/>
                    </a:srgbClr>
                  </a:outerShdw>
                </a:effectLst>
              </a:rPr>
              <a:t>(</a:t>
            </a:r>
            <a:r>
              <a:rPr lang="en-US" altLang="zh-CN" sz="2400" dirty="0">
                <a:solidFill>
                  <a:srgbClr val="002060"/>
                </a:solidFill>
                <a:effectLst>
                  <a:outerShdw blurRad="38100" dist="38100" dir="2700000" algn="tl">
                    <a:srgbClr val="000000">
                      <a:alpha val="43137"/>
                    </a:srgbClr>
                  </a:outerShdw>
                </a:effectLst>
              </a:rPr>
              <a:t>4)</a:t>
            </a:r>
            <a:r>
              <a:rPr lang="zh-CN" altLang="zh-CN" sz="2400" dirty="0">
                <a:solidFill>
                  <a:srgbClr val="002060"/>
                </a:solidFill>
                <a:effectLst>
                  <a:outerShdw blurRad="38100" dist="38100" dir="2700000" algn="tl">
                    <a:srgbClr val="000000">
                      <a:alpha val="43137"/>
                    </a:srgbClr>
                  </a:outerShdw>
                </a:effectLst>
              </a:rPr>
              <a:t>排除与确认</a:t>
            </a:r>
            <a:r>
              <a:rPr lang="zh-CN" altLang="zh-CN" sz="2400" dirty="0" smtClean="0">
                <a:solidFill>
                  <a:srgbClr val="002060"/>
                </a:solidFill>
                <a:effectLst>
                  <a:outerShdw blurRad="38100" dist="38100" dir="2700000" algn="tl">
                    <a:srgbClr val="000000">
                      <a:alpha val="43137"/>
                    </a:srgbClr>
                  </a:outerShdw>
                </a:effectLst>
              </a:rPr>
              <a:t>并重</a:t>
            </a:r>
            <a:endParaRPr lang="en-US" altLang="zh-CN" sz="2400" dirty="0" smtClean="0">
              <a:solidFill>
                <a:srgbClr val="002060"/>
              </a:solidFill>
              <a:effectLst>
                <a:outerShdw blurRad="38100" dist="38100" dir="2700000" algn="tl">
                  <a:srgbClr val="000000">
                    <a:alpha val="43137"/>
                  </a:srgbClr>
                </a:outerShdw>
              </a:effectLst>
            </a:endParaRPr>
          </a:p>
          <a:p>
            <a:endParaRPr lang="zh-CN" altLang="zh-CN" sz="2400" dirty="0">
              <a:solidFill>
                <a:srgbClr val="002060"/>
              </a:solidFill>
              <a:effectLst>
                <a:outerShdw blurRad="38100" dist="38100" dir="2700000" algn="tl">
                  <a:srgbClr val="000000">
                    <a:alpha val="43137"/>
                  </a:srgbClr>
                </a:outerShdw>
              </a:effectLst>
            </a:endParaRPr>
          </a:p>
          <a:p>
            <a:r>
              <a:rPr lang="en-US" altLang="zh-CN" sz="2400" dirty="0">
                <a:solidFill>
                  <a:srgbClr val="002060"/>
                </a:solidFill>
                <a:effectLst>
                  <a:outerShdw blurRad="38100" dist="38100" dir="2700000" algn="tl">
                    <a:srgbClr val="000000">
                      <a:alpha val="43137"/>
                    </a:srgbClr>
                  </a:outerShdw>
                </a:effectLst>
              </a:rPr>
              <a:t>(5)</a:t>
            </a:r>
            <a:r>
              <a:rPr lang="zh-CN" altLang="zh-CN" sz="2400" dirty="0">
                <a:solidFill>
                  <a:srgbClr val="002060"/>
                </a:solidFill>
                <a:effectLst>
                  <a:outerShdw blurRad="38100" dist="38100" dir="2700000" algn="tl">
                    <a:srgbClr val="000000">
                      <a:alpha val="43137"/>
                    </a:srgbClr>
                  </a:outerShdw>
                </a:effectLst>
              </a:rPr>
              <a:t>必要时</a:t>
            </a:r>
            <a:r>
              <a:rPr lang="en-US" altLang="zh-CN" sz="2400" dirty="0">
                <a:solidFill>
                  <a:srgbClr val="002060"/>
                </a:solidFill>
                <a:effectLst>
                  <a:outerShdw blurRad="38100" dist="38100" dir="2700000" algn="tl">
                    <a:srgbClr val="000000">
                      <a:alpha val="43137"/>
                    </a:srgbClr>
                  </a:outerShdw>
                </a:effectLst>
              </a:rPr>
              <a:t>,</a:t>
            </a:r>
            <a:r>
              <a:rPr lang="zh-CN" altLang="zh-CN" sz="2400" dirty="0">
                <a:solidFill>
                  <a:srgbClr val="002060"/>
                </a:solidFill>
                <a:effectLst>
                  <a:outerShdw blurRad="38100" dist="38100" dir="2700000" algn="tl">
                    <a:srgbClr val="000000">
                      <a:alpha val="43137"/>
                    </a:srgbClr>
                  </a:outerShdw>
                </a:effectLst>
              </a:rPr>
              <a:t>可进行实验论证。</a:t>
            </a:r>
            <a:endParaRPr lang="zh-CN" altLang="zh-CN" sz="2400" dirty="0">
              <a:solidFill>
                <a:srgbClr val="002060"/>
              </a:solidFill>
              <a:effectLst>
                <a:outerShdw blurRad="38100" dist="38100" dir="2700000" algn="tl">
                  <a:srgbClr val="000000">
                    <a:alpha val="43137"/>
                  </a:srgbClr>
                </a:outerShdw>
              </a:effectLst>
            </a:endParaRPr>
          </a:p>
        </p:txBody>
      </p:sp>
      <p:pic>
        <p:nvPicPr>
          <p:cNvPr id="26626" name="Picture 2" descr="C:\Program Files (x86)\Microsoft Office\MEDIA\CAGCAT10\j0300520.gif"/>
          <p:cNvPicPr>
            <a:picLocks noChangeAspect="1" noChangeArrowheads="1" noCrop="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92280" y="3429000"/>
            <a:ext cx="1512168" cy="1300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4996" y="851520"/>
            <a:ext cx="2606804"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3.</a:t>
            </a:r>
            <a:r>
              <a:rPr lang="zh-CN" altLang="zh-CN" sz="2400" b="1" dirty="0">
                <a:solidFill>
                  <a:srgbClr val="002060"/>
                </a:solidFill>
                <a:effectLst>
                  <a:outerShdw blurRad="38100" dist="38100" dir="2700000" algn="tl">
                    <a:srgbClr val="000000">
                      <a:alpha val="43137"/>
                    </a:srgbClr>
                  </a:outerShdw>
                </a:effectLst>
              </a:rPr>
              <a:t>风险识别的依据</a:t>
            </a:r>
            <a:endParaRPr lang="zh-CN" altLang="zh-CN" sz="2400" b="1"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899592" y="1519624"/>
            <a:ext cx="7488832" cy="1477328"/>
          </a:xfrm>
          <a:prstGeom prst="rect">
            <a:avLst/>
          </a:prstGeom>
        </p:spPr>
        <p:txBody>
          <a:bodyPr wrap="square">
            <a:spAutoFit/>
          </a:bodyPr>
          <a:lstStyle/>
          <a:p>
            <a:r>
              <a:rPr lang="en-US" altLang="zh-CN" sz="2400" b="1" dirty="0" smtClean="0">
                <a:solidFill>
                  <a:srgbClr val="002060"/>
                </a:solidFill>
                <a:effectLst>
                  <a:outerShdw blurRad="38100" dist="38100" dir="2700000" algn="tl">
                    <a:srgbClr val="000000">
                      <a:alpha val="43137"/>
                    </a:srgbClr>
                  </a:outerShdw>
                </a:effectLst>
              </a:rPr>
              <a:t>	</a:t>
            </a:r>
            <a:r>
              <a:rPr lang="zh-CN" altLang="zh-CN" sz="2200" dirty="0" smtClean="0">
                <a:solidFill>
                  <a:srgbClr val="002060"/>
                </a:solidFill>
                <a:effectLst>
                  <a:outerShdw blurRad="38100" dist="38100" dir="2700000" algn="tl">
                    <a:srgbClr val="000000">
                      <a:alpha val="43137"/>
                    </a:srgbClr>
                  </a:outerShdw>
                </a:effectLst>
              </a:rPr>
              <a:t>风险</a:t>
            </a:r>
            <a:r>
              <a:rPr lang="zh-CN" altLang="zh-CN" sz="2200" dirty="0">
                <a:solidFill>
                  <a:srgbClr val="002060"/>
                </a:solidFill>
                <a:effectLst>
                  <a:outerShdw blurRad="38100" dist="38100" dir="2700000" algn="tl">
                    <a:srgbClr val="000000">
                      <a:alpha val="43137"/>
                    </a:srgbClr>
                  </a:outerShdw>
                </a:effectLst>
              </a:rPr>
              <a:t>识别的主要依据包括物流服务产品的描述、计划及历史资料等三个方面</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其中历史资料包括历史物流活动的各种原始记录、商业性历史物流活动的信息资料和企业管理人员的经验</a:t>
            </a:r>
            <a:r>
              <a:rPr lang="zh-CN" altLang="zh-CN" sz="2200" dirty="0" smtClean="0">
                <a:solidFill>
                  <a:srgbClr val="002060"/>
                </a:solidFill>
                <a:effectLst>
                  <a:outerShdw blurRad="38100" dist="38100" dir="2700000" algn="tl">
                    <a:srgbClr val="000000">
                      <a:alpha val="43137"/>
                    </a:srgbClr>
                  </a:outerShdw>
                </a:effectLst>
              </a:rPr>
              <a:t>等。</a:t>
            </a:r>
            <a:endParaRPr lang="zh-CN" altLang="zh-CN" sz="2200"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237004" y="3183359"/>
            <a:ext cx="2606804"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4.</a:t>
            </a:r>
            <a:r>
              <a:rPr lang="zh-CN" altLang="zh-CN" sz="2400" b="1" dirty="0">
                <a:solidFill>
                  <a:srgbClr val="002060"/>
                </a:solidFill>
                <a:effectLst>
                  <a:outerShdw blurRad="38100" dist="38100" dir="2700000" algn="tl">
                    <a:srgbClr val="000000">
                      <a:alpha val="43137"/>
                    </a:srgbClr>
                  </a:outerShdw>
                </a:effectLst>
              </a:rPr>
              <a:t>风险识别的方法</a:t>
            </a:r>
            <a:endParaRPr lang="zh-CN" altLang="zh-CN" sz="2400" b="1"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944724" y="3804136"/>
            <a:ext cx="4131332" cy="1785104"/>
          </a:xfrm>
          <a:prstGeom prst="rect">
            <a:avLst/>
          </a:prstGeom>
        </p:spPr>
        <p:txBody>
          <a:bodyPr wrap="square">
            <a:spAutoFit/>
          </a:bodyPr>
          <a:lstStyle/>
          <a:p>
            <a:r>
              <a:rPr lang="en-US" altLang="zh-CN" sz="2200" dirty="0">
                <a:solidFill>
                  <a:srgbClr val="002060"/>
                </a:solidFill>
                <a:effectLst>
                  <a:outerShdw blurRad="38100" dist="38100" dir="2700000" algn="tl">
                    <a:srgbClr val="000000">
                      <a:alpha val="43137"/>
                    </a:srgbClr>
                  </a:outerShdw>
                </a:effectLst>
              </a:rPr>
              <a:t>(1)</a:t>
            </a:r>
            <a:r>
              <a:rPr lang="zh-CN" altLang="zh-CN" sz="2200" dirty="0">
                <a:solidFill>
                  <a:srgbClr val="002060"/>
                </a:solidFill>
                <a:effectLst>
                  <a:outerShdw blurRad="38100" dist="38100" dir="2700000" algn="tl">
                    <a:srgbClr val="000000">
                      <a:alpha val="43137"/>
                    </a:srgbClr>
                  </a:outerShdw>
                </a:effectLst>
              </a:rPr>
              <a:t>问询法</a:t>
            </a:r>
            <a:r>
              <a:rPr lang="zh-CN" altLang="zh-CN" sz="2200" dirty="0" smtClean="0">
                <a:solidFill>
                  <a:srgbClr val="002060"/>
                </a:solidFill>
                <a:effectLst>
                  <a:outerShdw blurRad="38100" dist="38100" dir="2700000" algn="tl">
                    <a:srgbClr val="000000">
                      <a:alpha val="43137"/>
                    </a:srgbClr>
                  </a:outerShdw>
                </a:effectLst>
              </a:rPr>
              <a:t>。</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2)</a:t>
            </a:r>
            <a:r>
              <a:rPr lang="zh-CN" altLang="zh-CN" sz="2200" dirty="0">
                <a:solidFill>
                  <a:srgbClr val="002060"/>
                </a:solidFill>
                <a:effectLst>
                  <a:outerShdw blurRad="38100" dist="38100" dir="2700000" algn="tl">
                    <a:srgbClr val="000000">
                      <a:alpha val="43137"/>
                    </a:srgbClr>
                  </a:outerShdw>
                </a:effectLst>
              </a:rPr>
              <a:t>核查表法</a:t>
            </a:r>
            <a:r>
              <a:rPr lang="zh-CN" altLang="zh-CN" sz="2200" dirty="0" smtClean="0">
                <a:solidFill>
                  <a:srgbClr val="002060"/>
                </a:solidFill>
                <a:effectLst>
                  <a:outerShdw blurRad="38100" dist="38100" dir="2700000" algn="tl">
                    <a:srgbClr val="000000">
                      <a:alpha val="43137"/>
                    </a:srgbClr>
                  </a:outerShdw>
                </a:effectLst>
              </a:rPr>
              <a:t>。</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3)</a:t>
            </a:r>
            <a:r>
              <a:rPr lang="zh-CN" altLang="zh-CN" sz="2200" dirty="0">
                <a:solidFill>
                  <a:srgbClr val="002060"/>
                </a:solidFill>
                <a:effectLst>
                  <a:outerShdw blurRad="38100" dist="38100" dir="2700000" algn="tl">
                    <a:srgbClr val="000000">
                      <a:alpha val="43137"/>
                    </a:srgbClr>
                  </a:outerShdw>
                </a:effectLst>
              </a:rPr>
              <a:t>工作分解结构法</a:t>
            </a:r>
            <a:r>
              <a:rPr lang="zh-CN" altLang="zh-CN" sz="2200" dirty="0" smtClean="0">
                <a:solidFill>
                  <a:srgbClr val="002060"/>
                </a:solidFill>
                <a:effectLst>
                  <a:outerShdw blurRad="38100" dist="38100" dir="2700000" algn="tl">
                    <a:srgbClr val="000000">
                      <a:alpha val="43137"/>
                    </a:srgbClr>
                  </a:outerShdw>
                </a:effectLst>
              </a:rPr>
              <a:t>。</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4)</a:t>
            </a:r>
            <a:r>
              <a:rPr lang="zh-CN" altLang="zh-CN" sz="2200" dirty="0">
                <a:solidFill>
                  <a:srgbClr val="002060"/>
                </a:solidFill>
                <a:effectLst>
                  <a:outerShdw blurRad="38100" dist="38100" dir="2700000" algn="tl">
                    <a:srgbClr val="000000">
                      <a:alpha val="43137"/>
                    </a:srgbClr>
                  </a:outerShdw>
                </a:effectLst>
              </a:rPr>
              <a:t>敏感性分析法</a:t>
            </a:r>
            <a:r>
              <a:rPr lang="zh-CN" altLang="zh-CN" sz="2200" dirty="0" smtClean="0">
                <a:solidFill>
                  <a:srgbClr val="002060"/>
                </a:solidFill>
                <a:effectLst>
                  <a:outerShdw blurRad="38100" dist="38100" dir="2700000" algn="tl">
                    <a:srgbClr val="000000">
                      <a:alpha val="43137"/>
                    </a:srgbClr>
                  </a:outerShdw>
                </a:effectLst>
              </a:rPr>
              <a:t>。 </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5)</a:t>
            </a:r>
            <a:r>
              <a:rPr lang="zh-CN" altLang="zh-CN" sz="2200" dirty="0">
                <a:solidFill>
                  <a:srgbClr val="002060"/>
                </a:solidFill>
                <a:effectLst>
                  <a:outerShdw blurRad="38100" dist="38100" dir="2700000" algn="tl">
                    <a:srgbClr val="000000">
                      <a:alpha val="43137"/>
                    </a:srgbClr>
                  </a:outerShdw>
                </a:effectLst>
              </a:rPr>
              <a:t>事故树分析法</a:t>
            </a:r>
            <a:r>
              <a:rPr lang="zh-CN" altLang="zh-CN" sz="2200" dirty="0" smtClean="0">
                <a:solidFill>
                  <a:srgbClr val="002060"/>
                </a:solidFill>
                <a:effectLst>
                  <a:outerShdw blurRad="38100" dist="38100" dir="2700000" algn="tl">
                    <a:srgbClr val="000000">
                      <a:alpha val="43137"/>
                    </a:srgbClr>
                  </a:outerShdw>
                </a:effectLst>
              </a:rPr>
              <a:t>。</a:t>
            </a:r>
            <a:endParaRPr lang="en-US" altLang="zh-CN" sz="2200" dirty="0" smtClean="0">
              <a:solidFill>
                <a:srgbClr val="002060"/>
              </a:solidFill>
              <a:effectLst>
                <a:outerShdw blurRad="38100" dist="38100" dir="2700000" algn="tl">
                  <a:srgbClr val="000000">
                    <a:alpha val="43137"/>
                  </a:srgbClr>
                </a:outerShdw>
              </a:effectLst>
            </a:endParaRPr>
          </a:p>
        </p:txBody>
      </p:sp>
      <p:sp>
        <p:nvSpPr>
          <p:cNvPr id="6" name="矩形 5"/>
          <p:cNvSpPr/>
          <p:nvPr/>
        </p:nvSpPr>
        <p:spPr>
          <a:xfrm>
            <a:off x="4499992" y="3854658"/>
            <a:ext cx="4572000" cy="1446550"/>
          </a:xfrm>
          <a:prstGeom prst="rect">
            <a:avLst/>
          </a:prstGeom>
        </p:spPr>
        <p:txBody>
          <a:bodyPr>
            <a:spAutoFit/>
          </a:bodyPr>
          <a:lstStyle/>
          <a:p>
            <a:r>
              <a:rPr lang="en-US" altLang="zh-CN" sz="2200" dirty="0">
                <a:solidFill>
                  <a:srgbClr val="002060"/>
                </a:solidFill>
                <a:effectLst>
                  <a:outerShdw blurRad="38100" dist="38100" dir="2700000" algn="tl">
                    <a:srgbClr val="000000">
                      <a:alpha val="43137"/>
                    </a:srgbClr>
                  </a:outerShdw>
                </a:effectLst>
              </a:rPr>
              <a:t>(6)</a:t>
            </a:r>
            <a:r>
              <a:rPr lang="zh-CN" altLang="zh-CN" sz="2200" dirty="0">
                <a:solidFill>
                  <a:srgbClr val="002060"/>
                </a:solidFill>
                <a:effectLst>
                  <a:outerShdw blurRad="38100" dist="38100" dir="2700000" algn="tl">
                    <a:srgbClr val="000000">
                      <a:alpha val="43137"/>
                    </a:srgbClr>
                  </a:outerShdw>
                </a:effectLst>
              </a:rPr>
              <a:t>索赔统计记录法。</a:t>
            </a:r>
            <a:endParaRPr lang="en-US" altLang="zh-CN" sz="2200" dirty="0">
              <a:solidFill>
                <a:srgbClr val="002060"/>
              </a:solidFill>
              <a:effectLst>
                <a:outerShdw blurRad="38100" dist="38100" dir="2700000" algn="tl">
                  <a:srgbClr val="000000">
                    <a:alpha val="43137"/>
                  </a:srgbClr>
                </a:outerShdw>
              </a:effectLst>
            </a:endParaRPr>
          </a:p>
          <a:p>
            <a:r>
              <a:rPr lang="en-US" altLang="zh-CN" sz="2200" dirty="0">
                <a:solidFill>
                  <a:srgbClr val="002060"/>
                </a:solidFill>
                <a:effectLst>
                  <a:outerShdw blurRad="38100" dist="38100" dir="2700000" algn="tl">
                    <a:srgbClr val="000000">
                      <a:alpha val="43137"/>
                    </a:srgbClr>
                  </a:outerShdw>
                </a:effectLst>
              </a:rPr>
              <a:t>(7)</a:t>
            </a:r>
            <a:r>
              <a:rPr lang="zh-CN" altLang="zh-CN" sz="2200" dirty="0">
                <a:solidFill>
                  <a:srgbClr val="002060"/>
                </a:solidFill>
                <a:effectLst>
                  <a:outerShdw blurRad="38100" dist="38100" dir="2700000" algn="tl">
                    <a:srgbClr val="000000">
                      <a:alpha val="43137"/>
                    </a:srgbClr>
                  </a:outerShdw>
                </a:effectLst>
              </a:rPr>
              <a:t>财务报表分析法。</a:t>
            </a:r>
            <a:endParaRPr lang="en-US" altLang="zh-CN" sz="2200" dirty="0">
              <a:solidFill>
                <a:srgbClr val="002060"/>
              </a:solidFill>
              <a:effectLst>
                <a:outerShdw blurRad="38100" dist="38100" dir="2700000" algn="tl">
                  <a:srgbClr val="000000">
                    <a:alpha val="43137"/>
                  </a:srgbClr>
                </a:outerShdw>
              </a:effectLst>
            </a:endParaRPr>
          </a:p>
          <a:p>
            <a:r>
              <a:rPr lang="en-US" altLang="zh-CN" sz="2200" dirty="0">
                <a:solidFill>
                  <a:srgbClr val="002060"/>
                </a:solidFill>
                <a:effectLst>
                  <a:outerShdw blurRad="38100" dist="38100" dir="2700000" algn="tl">
                    <a:srgbClr val="000000">
                      <a:alpha val="43137"/>
                    </a:srgbClr>
                  </a:outerShdw>
                </a:effectLst>
              </a:rPr>
              <a:t>(8)</a:t>
            </a:r>
            <a:r>
              <a:rPr lang="zh-CN" altLang="zh-CN" sz="2200" dirty="0">
                <a:solidFill>
                  <a:srgbClr val="002060"/>
                </a:solidFill>
                <a:effectLst>
                  <a:outerShdw blurRad="38100" dist="38100" dir="2700000" algn="tl">
                    <a:srgbClr val="000000">
                      <a:alpha val="43137"/>
                    </a:srgbClr>
                  </a:outerShdw>
                </a:effectLst>
              </a:rPr>
              <a:t>流程图分析法。</a:t>
            </a:r>
            <a:endParaRPr lang="en-US" altLang="zh-CN" sz="2200" dirty="0">
              <a:solidFill>
                <a:srgbClr val="002060"/>
              </a:solidFill>
              <a:effectLst>
                <a:outerShdw blurRad="38100" dist="38100" dir="2700000" algn="tl">
                  <a:srgbClr val="000000">
                    <a:alpha val="43137"/>
                  </a:srgbClr>
                </a:outerShdw>
              </a:effectLst>
            </a:endParaRPr>
          </a:p>
          <a:p>
            <a:r>
              <a:rPr lang="en-US" altLang="zh-CN" sz="2200" dirty="0">
                <a:solidFill>
                  <a:srgbClr val="002060"/>
                </a:solidFill>
                <a:effectLst>
                  <a:outerShdw blurRad="38100" dist="38100" dir="2700000" algn="tl">
                    <a:srgbClr val="000000">
                      <a:alpha val="43137"/>
                    </a:srgbClr>
                  </a:outerShdw>
                </a:effectLst>
              </a:rPr>
              <a:t>(9)</a:t>
            </a:r>
            <a:r>
              <a:rPr lang="zh-CN" altLang="zh-CN" sz="2200" dirty="0">
                <a:solidFill>
                  <a:srgbClr val="002060"/>
                </a:solidFill>
                <a:effectLst>
                  <a:outerShdw blurRad="38100" dist="38100" dir="2700000" algn="tl">
                    <a:srgbClr val="000000">
                      <a:alpha val="43137"/>
                    </a:srgbClr>
                  </a:outerShdw>
                </a:effectLst>
              </a:rPr>
              <a:t>幕景分析法</a:t>
            </a:r>
            <a:r>
              <a:rPr lang="zh-CN" altLang="zh-CN" dirty="0">
                <a:solidFill>
                  <a:srgbClr val="002060"/>
                </a:solidFill>
                <a:effectLst>
                  <a:outerShdw blurRad="38100" dist="38100" dir="2700000" algn="tl">
                    <a:srgbClr val="000000">
                      <a:alpha val="43137"/>
                    </a:srgbClr>
                  </a:outerShdw>
                </a:effectLst>
              </a:rPr>
              <a:t>。</a:t>
            </a:r>
            <a:endParaRPr lang="zh-CN" altLang="zh-CN" dirty="0">
              <a:solidFill>
                <a:srgbClr val="002060"/>
              </a:solidFill>
              <a:effectLst>
                <a:outerShdw blurRad="38100" dist="38100" dir="2700000" algn="tl">
                  <a:srgbClr val="000000">
                    <a:alpha val="43137"/>
                  </a:srgbClr>
                </a:outerShdw>
              </a:effectLst>
            </a:endParaRPr>
          </a:p>
        </p:txBody>
      </p:sp>
      <p:pic>
        <p:nvPicPr>
          <p:cNvPr id="8194" name="Picture 2" descr="C:\Program Files (x86)\Microsoft Office\MEDIA\CAGCAT10\j0199661.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308304" y="4684830"/>
            <a:ext cx="1763688" cy="1704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272823"/>
            <a:ext cx="3009157" cy="523220"/>
          </a:xfrm>
          <a:prstGeom prst="rect">
            <a:avLst/>
          </a:prstGeom>
        </p:spPr>
        <p:txBody>
          <a:bodyPr wrap="none">
            <a:spAutoFit/>
          </a:bodyPr>
          <a:lstStyle/>
          <a:p>
            <a:r>
              <a:rPr lang="en-US" altLang="zh-CN" sz="2800" b="1" dirty="0">
                <a:solidFill>
                  <a:srgbClr val="002060"/>
                </a:solidFill>
                <a:effectLst>
                  <a:outerShdw blurRad="38100" dist="38100" dir="2700000" algn="tl">
                    <a:srgbClr val="000000">
                      <a:alpha val="43137"/>
                    </a:srgbClr>
                  </a:outerShdw>
                </a:effectLst>
              </a:rPr>
              <a:t>5.</a:t>
            </a:r>
            <a:r>
              <a:rPr lang="zh-CN" altLang="zh-CN" sz="2800" b="1" dirty="0">
                <a:solidFill>
                  <a:srgbClr val="002060"/>
                </a:solidFill>
                <a:effectLst>
                  <a:outerShdw blurRad="38100" dist="38100" dir="2700000" algn="tl">
                    <a:srgbClr val="000000">
                      <a:alpha val="43137"/>
                    </a:srgbClr>
                  </a:outerShdw>
                </a:effectLst>
              </a:rPr>
              <a:t>风险识别的成果</a:t>
            </a:r>
            <a:endParaRPr lang="zh-CN" altLang="zh-CN" sz="2800" b="1"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971600" y="2075363"/>
            <a:ext cx="7133907" cy="1200329"/>
          </a:xfrm>
          <a:prstGeom prst="rect">
            <a:avLst/>
          </a:prstGeom>
        </p:spPr>
        <p:txBody>
          <a:bodyPr wrap="square">
            <a:spAutoFit/>
          </a:bodyPr>
          <a:lstStyle/>
          <a:p>
            <a:r>
              <a:rPr lang="en-US" altLang="zh-CN" sz="2400" dirty="0" smtClean="0">
                <a:solidFill>
                  <a:srgbClr val="002060"/>
                </a:solidFill>
                <a:effectLst>
                  <a:outerShdw blurRad="38100" dist="38100" dir="2700000" algn="tl">
                    <a:srgbClr val="000000">
                      <a:alpha val="43137"/>
                    </a:srgbClr>
                  </a:outerShdw>
                </a:effectLst>
              </a:rPr>
              <a:t>	</a:t>
            </a:r>
            <a:r>
              <a:rPr lang="zh-CN" altLang="zh-CN" sz="2400" dirty="0" smtClean="0">
                <a:solidFill>
                  <a:srgbClr val="002060"/>
                </a:solidFill>
                <a:effectLst>
                  <a:outerShdw blurRad="38100" dist="38100" dir="2700000" algn="tl">
                    <a:srgbClr val="000000">
                      <a:alpha val="43137"/>
                    </a:srgbClr>
                  </a:outerShdw>
                </a:effectLst>
              </a:rPr>
              <a:t>风险</a:t>
            </a:r>
            <a:r>
              <a:rPr lang="zh-CN" altLang="zh-CN" sz="2400" dirty="0">
                <a:solidFill>
                  <a:srgbClr val="002060"/>
                </a:solidFill>
                <a:effectLst>
                  <a:outerShdw blurRad="38100" dist="38100" dir="2700000" algn="tl">
                    <a:srgbClr val="000000">
                      <a:alpha val="43137"/>
                    </a:srgbClr>
                  </a:outerShdw>
                </a:effectLst>
              </a:rPr>
              <a:t>识别之后要把结果整理出来</a:t>
            </a:r>
            <a:r>
              <a:rPr lang="en-US" altLang="zh-CN" sz="2400" dirty="0">
                <a:solidFill>
                  <a:srgbClr val="002060"/>
                </a:solidFill>
                <a:effectLst>
                  <a:outerShdw blurRad="38100" dist="38100" dir="2700000" algn="tl">
                    <a:srgbClr val="000000">
                      <a:alpha val="43137"/>
                    </a:srgbClr>
                  </a:outerShdw>
                </a:effectLst>
              </a:rPr>
              <a:t>,</a:t>
            </a:r>
            <a:r>
              <a:rPr lang="zh-CN" altLang="zh-CN" sz="2400" dirty="0">
                <a:solidFill>
                  <a:srgbClr val="002060"/>
                </a:solidFill>
                <a:effectLst>
                  <a:outerShdw blurRad="38100" dist="38100" dir="2700000" algn="tl">
                    <a:srgbClr val="000000">
                      <a:alpha val="43137"/>
                    </a:srgbClr>
                  </a:outerShdw>
                </a:effectLst>
              </a:rPr>
              <a:t>写成书面文件</a:t>
            </a:r>
            <a:r>
              <a:rPr lang="en-US" altLang="zh-CN" sz="2400" dirty="0">
                <a:solidFill>
                  <a:srgbClr val="002060"/>
                </a:solidFill>
                <a:effectLst>
                  <a:outerShdw blurRad="38100" dist="38100" dir="2700000" algn="tl">
                    <a:srgbClr val="000000">
                      <a:alpha val="43137"/>
                    </a:srgbClr>
                  </a:outerShdw>
                </a:effectLst>
              </a:rPr>
              <a:t>,</a:t>
            </a:r>
            <a:r>
              <a:rPr lang="zh-CN" altLang="zh-CN" sz="2400" dirty="0">
                <a:solidFill>
                  <a:srgbClr val="002060"/>
                </a:solidFill>
                <a:effectLst>
                  <a:outerShdw blurRad="38100" dist="38100" dir="2700000" algn="tl">
                    <a:srgbClr val="000000">
                      <a:alpha val="43137"/>
                    </a:srgbClr>
                  </a:outerShdw>
                </a:effectLst>
              </a:rPr>
              <a:t>为风险分析的其余步骤和风险管理做准备。风险识别的成果应包含下列内容</a:t>
            </a:r>
            <a:r>
              <a:rPr lang="en-US" altLang="zh-CN" sz="2400" dirty="0">
                <a:solidFill>
                  <a:srgbClr val="002060"/>
                </a:solidFill>
                <a:effectLst>
                  <a:outerShdw blurRad="38100" dist="38100" dir="2700000" algn="tl">
                    <a:srgbClr val="000000">
                      <a:alpha val="43137"/>
                    </a:srgbClr>
                  </a:outerShdw>
                </a:effectLst>
              </a:rPr>
              <a:t>:</a:t>
            </a:r>
            <a:endParaRPr lang="zh-CN" altLang="zh-CN" sz="2400"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971600" y="3515524"/>
            <a:ext cx="4572000" cy="1569660"/>
          </a:xfrm>
          <a:prstGeom prst="rect">
            <a:avLst/>
          </a:prstGeom>
        </p:spPr>
        <p:txBody>
          <a:bodyPr>
            <a:spAutoFit/>
          </a:bodyPr>
          <a:lstStyle/>
          <a:p>
            <a:r>
              <a:rPr lang="en-US" altLang="zh-CN" sz="2400" dirty="0">
                <a:solidFill>
                  <a:srgbClr val="002060"/>
                </a:solidFill>
                <a:effectLst>
                  <a:outerShdw blurRad="38100" dist="38100" dir="2700000" algn="tl">
                    <a:srgbClr val="000000">
                      <a:alpha val="43137"/>
                    </a:srgbClr>
                  </a:outerShdw>
                </a:effectLst>
              </a:rPr>
              <a:t>(1)</a:t>
            </a:r>
            <a:r>
              <a:rPr lang="zh-CN" altLang="zh-CN" sz="2400" dirty="0">
                <a:solidFill>
                  <a:srgbClr val="002060"/>
                </a:solidFill>
                <a:effectLst>
                  <a:outerShdw blurRad="38100" dist="38100" dir="2700000" algn="tl">
                    <a:srgbClr val="000000">
                      <a:alpha val="43137"/>
                    </a:srgbClr>
                  </a:outerShdw>
                </a:effectLst>
              </a:rPr>
              <a:t>风险来源表</a:t>
            </a:r>
            <a:r>
              <a:rPr lang="zh-CN" altLang="zh-CN" sz="2400" dirty="0" smtClean="0">
                <a:solidFill>
                  <a:srgbClr val="002060"/>
                </a:solidFill>
                <a:effectLst>
                  <a:outerShdw blurRad="38100" dist="38100" dir="2700000" algn="tl">
                    <a:srgbClr val="000000">
                      <a:alpha val="43137"/>
                    </a:srgbClr>
                  </a:outerShdw>
                </a:effectLst>
              </a:rPr>
              <a:t>。</a:t>
            </a:r>
            <a:endParaRPr lang="en-US" altLang="zh-CN" sz="2400" dirty="0">
              <a:solidFill>
                <a:srgbClr val="002060"/>
              </a:solidFill>
              <a:effectLst>
                <a:outerShdw blurRad="38100" dist="38100" dir="2700000" algn="tl">
                  <a:srgbClr val="000000">
                    <a:alpha val="43137"/>
                  </a:srgbClr>
                </a:outerShdw>
              </a:effectLst>
            </a:endParaRPr>
          </a:p>
          <a:p>
            <a:r>
              <a:rPr lang="en-US" altLang="zh-CN" sz="2400" dirty="0" smtClean="0">
                <a:solidFill>
                  <a:srgbClr val="002060"/>
                </a:solidFill>
                <a:effectLst>
                  <a:outerShdw blurRad="38100" dist="38100" dir="2700000" algn="tl">
                    <a:srgbClr val="000000">
                      <a:alpha val="43137"/>
                    </a:srgbClr>
                  </a:outerShdw>
                </a:effectLst>
              </a:rPr>
              <a:t>(</a:t>
            </a:r>
            <a:r>
              <a:rPr lang="en-US" altLang="zh-CN" sz="2400" dirty="0">
                <a:solidFill>
                  <a:srgbClr val="002060"/>
                </a:solidFill>
                <a:effectLst>
                  <a:outerShdw blurRad="38100" dist="38100" dir="2700000" algn="tl">
                    <a:srgbClr val="000000">
                      <a:alpha val="43137"/>
                    </a:srgbClr>
                  </a:outerShdw>
                </a:effectLst>
              </a:rPr>
              <a:t>2)</a:t>
            </a:r>
            <a:r>
              <a:rPr lang="zh-CN" altLang="zh-CN" sz="2400" dirty="0">
                <a:solidFill>
                  <a:srgbClr val="002060"/>
                </a:solidFill>
                <a:effectLst>
                  <a:outerShdw blurRad="38100" dist="38100" dir="2700000" algn="tl">
                    <a:srgbClr val="000000">
                      <a:alpha val="43137"/>
                    </a:srgbClr>
                  </a:outerShdw>
                </a:effectLst>
              </a:rPr>
              <a:t>风险的分类或分组</a:t>
            </a:r>
            <a:r>
              <a:rPr lang="zh-CN" altLang="zh-CN" sz="2400" dirty="0" smtClean="0">
                <a:solidFill>
                  <a:srgbClr val="002060"/>
                </a:solidFill>
                <a:effectLst>
                  <a:outerShdw blurRad="38100" dist="38100" dir="2700000" algn="tl">
                    <a:srgbClr val="000000">
                      <a:alpha val="43137"/>
                    </a:srgbClr>
                  </a:outerShdw>
                </a:effectLst>
              </a:rPr>
              <a:t>。</a:t>
            </a:r>
            <a:endParaRPr lang="en-US" altLang="zh-CN" sz="2400" dirty="0" smtClean="0">
              <a:solidFill>
                <a:srgbClr val="002060"/>
              </a:solidFill>
              <a:effectLst>
                <a:outerShdw blurRad="38100" dist="38100" dir="2700000" algn="tl">
                  <a:srgbClr val="000000">
                    <a:alpha val="43137"/>
                  </a:srgbClr>
                </a:outerShdw>
              </a:effectLst>
            </a:endParaRPr>
          </a:p>
          <a:p>
            <a:r>
              <a:rPr lang="en-US" altLang="zh-CN" sz="2400" dirty="0" smtClean="0">
                <a:solidFill>
                  <a:srgbClr val="002060"/>
                </a:solidFill>
                <a:effectLst>
                  <a:outerShdw blurRad="38100" dist="38100" dir="2700000" algn="tl">
                    <a:srgbClr val="000000">
                      <a:alpha val="43137"/>
                    </a:srgbClr>
                  </a:outerShdw>
                </a:effectLst>
              </a:rPr>
              <a:t>(</a:t>
            </a:r>
            <a:r>
              <a:rPr lang="en-US" altLang="zh-CN" sz="2400" dirty="0">
                <a:solidFill>
                  <a:srgbClr val="002060"/>
                </a:solidFill>
                <a:effectLst>
                  <a:outerShdw blurRad="38100" dist="38100" dir="2700000" algn="tl">
                    <a:srgbClr val="000000">
                      <a:alpha val="43137"/>
                    </a:srgbClr>
                  </a:outerShdw>
                </a:effectLst>
              </a:rPr>
              <a:t>3)</a:t>
            </a:r>
            <a:r>
              <a:rPr lang="zh-CN" altLang="zh-CN" sz="2400" dirty="0">
                <a:solidFill>
                  <a:srgbClr val="002060"/>
                </a:solidFill>
                <a:effectLst>
                  <a:outerShdw blurRad="38100" dist="38100" dir="2700000" algn="tl">
                    <a:srgbClr val="000000">
                      <a:alpha val="43137"/>
                    </a:srgbClr>
                  </a:outerShdw>
                </a:effectLst>
              </a:rPr>
              <a:t>风险症状</a:t>
            </a:r>
            <a:r>
              <a:rPr lang="zh-CN" altLang="zh-CN" sz="2400" dirty="0" smtClean="0">
                <a:solidFill>
                  <a:srgbClr val="002060"/>
                </a:solidFill>
                <a:effectLst>
                  <a:outerShdw blurRad="38100" dist="38100" dir="2700000" algn="tl">
                    <a:srgbClr val="000000">
                      <a:alpha val="43137"/>
                    </a:srgbClr>
                  </a:outerShdw>
                </a:effectLst>
              </a:rPr>
              <a:t>。</a:t>
            </a:r>
            <a:endParaRPr lang="en-US" altLang="zh-CN" sz="2400" dirty="0" smtClean="0">
              <a:solidFill>
                <a:srgbClr val="002060"/>
              </a:solidFill>
              <a:effectLst>
                <a:outerShdw blurRad="38100" dist="38100" dir="2700000" algn="tl">
                  <a:srgbClr val="000000">
                    <a:alpha val="43137"/>
                  </a:srgbClr>
                </a:outerShdw>
              </a:effectLst>
            </a:endParaRPr>
          </a:p>
          <a:p>
            <a:r>
              <a:rPr lang="en-US" altLang="zh-CN" sz="2400" dirty="0" smtClean="0">
                <a:solidFill>
                  <a:srgbClr val="002060"/>
                </a:solidFill>
                <a:effectLst>
                  <a:outerShdw blurRad="38100" dist="38100" dir="2700000" algn="tl">
                    <a:srgbClr val="000000">
                      <a:alpha val="43137"/>
                    </a:srgbClr>
                  </a:outerShdw>
                </a:effectLst>
              </a:rPr>
              <a:t>(4</a:t>
            </a:r>
            <a:r>
              <a:rPr lang="en-US" altLang="zh-CN" sz="2400" dirty="0">
                <a:solidFill>
                  <a:srgbClr val="002060"/>
                </a:solidFill>
                <a:effectLst>
                  <a:outerShdw blurRad="38100" dist="38100" dir="2700000" algn="tl">
                    <a:srgbClr val="000000">
                      <a:alpha val="43137"/>
                    </a:srgbClr>
                  </a:outerShdw>
                </a:effectLst>
              </a:rPr>
              <a:t>)</a:t>
            </a:r>
            <a:r>
              <a:rPr lang="zh-CN" altLang="zh-CN" sz="2400" dirty="0">
                <a:solidFill>
                  <a:srgbClr val="002060"/>
                </a:solidFill>
                <a:effectLst>
                  <a:outerShdw blurRad="38100" dist="38100" dir="2700000" algn="tl">
                    <a:srgbClr val="000000">
                      <a:alpha val="43137"/>
                    </a:srgbClr>
                  </a:outerShdw>
                </a:effectLst>
              </a:rPr>
              <a:t>管理其他方面所存在的问题</a:t>
            </a:r>
            <a:r>
              <a:rPr lang="zh-CN" altLang="zh-CN" sz="2400" dirty="0" smtClean="0">
                <a:solidFill>
                  <a:srgbClr val="002060"/>
                </a:solidFill>
                <a:effectLst>
                  <a:outerShdw blurRad="38100" dist="38100" dir="2700000" algn="tl">
                    <a:srgbClr val="000000">
                      <a:alpha val="43137"/>
                    </a:srgbClr>
                  </a:outerShdw>
                </a:effectLst>
              </a:rPr>
              <a:t>。</a:t>
            </a:r>
            <a:endParaRPr lang="zh-CN" altLang="zh-CN" sz="24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5816" y="692696"/>
            <a:ext cx="2869565" cy="521970"/>
          </a:xfrm>
          <a:prstGeom prst="rect">
            <a:avLst/>
          </a:prstGeom>
        </p:spPr>
        <p:txBody>
          <a:bodyPr wrap="none">
            <a:spAutoFit/>
          </a:bodyPr>
          <a:lstStyle/>
          <a:p>
            <a:r>
              <a:rPr lang="en-US" altLang="zh-CN" sz="2800" b="1" dirty="0">
                <a:solidFill>
                  <a:schemeClr val="accent2"/>
                </a:solidFill>
                <a:effectLst>
                  <a:outerShdw blurRad="38100" dist="38100" dir="2700000" algn="tl">
                    <a:srgbClr val="000000">
                      <a:alpha val="43137"/>
                    </a:srgbClr>
                  </a:outerShdw>
                </a:effectLst>
              </a:rPr>
              <a:t>2</a:t>
            </a:r>
            <a:r>
              <a:rPr lang="zh-CN" altLang="zh-CN" sz="2800" b="1" dirty="0">
                <a:solidFill>
                  <a:schemeClr val="accent2"/>
                </a:solidFill>
                <a:effectLst>
                  <a:outerShdw blurRad="38100" dist="38100" dir="2700000" algn="tl">
                    <a:srgbClr val="000000">
                      <a:alpha val="43137"/>
                    </a:srgbClr>
                  </a:outerShdw>
                </a:effectLst>
              </a:rPr>
              <a:t>　物流风险评价</a:t>
            </a:r>
            <a:endParaRPr lang="zh-CN" altLang="zh-CN" sz="2800" b="1" dirty="0">
              <a:solidFill>
                <a:schemeClr val="accent2"/>
              </a:solidFill>
              <a:effectLst>
                <a:outerShdw blurRad="38100" dist="38100" dir="2700000" algn="tl">
                  <a:srgbClr val="000000">
                    <a:alpha val="43137"/>
                  </a:srgbClr>
                </a:outerShdw>
              </a:effectLst>
            </a:endParaRPr>
          </a:p>
        </p:txBody>
      </p:sp>
      <p:sp>
        <p:nvSpPr>
          <p:cNvPr id="3" name="矩形 2"/>
          <p:cNvSpPr/>
          <p:nvPr/>
        </p:nvSpPr>
        <p:spPr>
          <a:xfrm>
            <a:off x="164996" y="1340768"/>
            <a:ext cx="2606804"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1.</a:t>
            </a:r>
            <a:r>
              <a:rPr lang="zh-CN" altLang="zh-CN" sz="2400" b="1" dirty="0">
                <a:solidFill>
                  <a:srgbClr val="002060"/>
                </a:solidFill>
                <a:effectLst>
                  <a:outerShdw blurRad="38100" dist="38100" dir="2700000" algn="tl">
                    <a:srgbClr val="000000">
                      <a:alpha val="43137"/>
                    </a:srgbClr>
                  </a:outerShdw>
                </a:effectLst>
              </a:rPr>
              <a:t>风险评价的含义</a:t>
            </a:r>
            <a:endParaRPr lang="zh-CN" altLang="zh-CN" sz="2400" b="1"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518719" y="2060848"/>
            <a:ext cx="8064896" cy="1446550"/>
          </a:xfrm>
          <a:prstGeom prst="rect">
            <a:avLst/>
          </a:prstGeom>
        </p:spPr>
        <p:txBody>
          <a:bodyPr wrap="square">
            <a:spAutoFit/>
          </a:bodyPr>
          <a:lstStyle/>
          <a:p>
            <a:r>
              <a:rPr lang="en-US" altLang="zh-CN" sz="2200" dirty="0" smtClean="0">
                <a:solidFill>
                  <a:srgbClr val="002060"/>
                </a:solidFill>
                <a:effectLst>
                  <a:outerShdw blurRad="38100" dist="38100" dir="2700000" algn="tl">
                    <a:srgbClr val="000000">
                      <a:alpha val="43137"/>
                    </a:srgbClr>
                  </a:outerShdw>
                </a:effectLst>
              </a:rPr>
              <a:t>	</a:t>
            </a:r>
            <a:r>
              <a:rPr lang="zh-CN" altLang="zh-CN" sz="2200" b="1" dirty="0" smtClean="0">
                <a:solidFill>
                  <a:srgbClr val="FF0000"/>
                </a:solidFill>
                <a:effectLst>
                  <a:outerShdw blurRad="38100" dist="38100" dir="2700000" algn="tl">
                    <a:srgbClr val="000000">
                      <a:alpha val="43137"/>
                    </a:srgbClr>
                  </a:outerShdw>
                </a:effectLst>
              </a:rPr>
              <a:t>广义</a:t>
            </a:r>
            <a:r>
              <a:rPr lang="zh-CN" altLang="zh-CN" sz="2200" dirty="0">
                <a:solidFill>
                  <a:srgbClr val="002060"/>
                </a:solidFill>
                <a:effectLst>
                  <a:outerShdw blurRad="38100" dist="38100" dir="2700000" algn="tl">
                    <a:srgbClr val="000000">
                      <a:alpha val="43137"/>
                    </a:srgbClr>
                  </a:outerShdw>
                </a:effectLst>
              </a:rPr>
              <a:t>上的风险评价</a:t>
            </a:r>
            <a:r>
              <a:rPr lang="en-US" altLang="zh-CN" sz="2200" dirty="0">
                <a:solidFill>
                  <a:srgbClr val="002060"/>
                </a:solidFill>
                <a:effectLst>
                  <a:outerShdw blurRad="38100" dist="38100" dir="2700000" algn="tl">
                    <a:srgbClr val="000000">
                      <a:alpha val="43137"/>
                    </a:srgbClr>
                  </a:outerShdw>
                </a:effectLst>
              </a:rPr>
              <a:t>(risk assessment),</a:t>
            </a:r>
            <a:r>
              <a:rPr lang="zh-CN" altLang="zh-CN" sz="2200" dirty="0">
                <a:solidFill>
                  <a:srgbClr val="002060"/>
                </a:solidFill>
                <a:effectLst>
                  <a:outerShdw blurRad="38100" dist="38100" dir="2700000" algn="tl">
                    <a:srgbClr val="000000">
                      <a:alpha val="43137"/>
                    </a:srgbClr>
                  </a:outerShdw>
                </a:effectLst>
              </a:rPr>
              <a:t>是指在风险识别的基础上</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通过对所收集的大量的详细资料的分析</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估计和预测事故发生的可能性或概率</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频率</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和事故造成损失的严重程度</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确定其危险性</a:t>
            </a:r>
            <a:r>
              <a:rPr lang="en-US" altLang="zh-CN" sz="2200" dirty="0" smtClean="0">
                <a:solidFill>
                  <a:srgbClr val="002060"/>
                </a:solidFill>
                <a:effectLst>
                  <a:outerShdw blurRad="38100" dist="38100" dir="2700000" algn="tl">
                    <a:srgbClr val="000000">
                      <a:alpha val="43137"/>
                    </a:srgbClr>
                  </a:outerShdw>
                </a:effectLst>
              </a:rPr>
              <a:t>,</a:t>
            </a:r>
            <a:r>
              <a:rPr lang="zh-CN" altLang="zh-CN" sz="2200" dirty="0" smtClean="0">
                <a:solidFill>
                  <a:srgbClr val="002060"/>
                </a:solidFill>
                <a:effectLst>
                  <a:outerShdw blurRad="38100" dist="38100" dir="2700000" algn="tl">
                    <a:srgbClr val="000000">
                      <a:alpha val="43137"/>
                    </a:srgbClr>
                  </a:outerShdw>
                </a:effectLst>
              </a:rPr>
              <a:t>衡量</a:t>
            </a:r>
            <a:r>
              <a:rPr lang="zh-CN" altLang="zh-CN" sz="2200" dirty="0">
                <a:solidFill>
                  <a:srgbClr val="002060"/>
                </a:solidFill>
                <a:effectLst>
                  <a:outerShdw blurRad="38100" dist="38100" dir="2700000" algn="tl">
                    <a:srgbClr val="000000">
                      <a:alpha val="43137"/>
                    </a:srgbClr>
                  </a:outerShdw>
                </a:effectLst>
              </a:rPr>
              <a:t>风险的水平</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以便确定风险是否需要处理和处理的程度</a:t>
            </a:r>
            <a:r>
              <a:rPr lang="zh-CN" altLang="zh-CN" sz="2200" dirty="0" smtClean="0">
                <a:solidFill>
                  <a:srgbClr val="002060"/>
                </a:solidFill>
                <a:effectLst>
                  <a:outerShdw blurRad="38100" dist="38100" dir="2700000" algn="tl">
                    <a:srgbClr val="000000">
                      <a:alpha val="43137"/>
                    </a:srgbClr>
                  </a:outerShdw>
                </a:effectLst>
              </a:rPr>
              <a:t>。</a:t>
            </a:r>
            <a:endParaRPr lang="zh-CN" altLang="zh-CN" sz="2200"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611560" y="3977769"/>
            <a:ext cx="8080956" cy="1785104"/>
          </a:xfrm>
          <a:prstGeom prst="rect">
            <a:avLst/>
          </a:prstGeom>
        </p:spPr>
        <p:txBody>
          <a:bodyPr wrap="square">
            <a:spAutoFit/>
          </a:bodyPr>
          <a:lstStyle/>
          <a:p>
            <a:r>
              <a:rPr lang="en-US" altLang="zh-CN" sz="2200" dirty="0" smtClean="0">
                <a:solidFill>
                  <a:srgbClr val="002060"/>
                </a:solidFill>
                <a:effectLst>
                  <a:outerShdw blurRad="38100" dist="38100" dir="2700000" algn="tl">
                    <a:srgbClr val="000000">
                      <a:alpha val="43137"/>
                    </a:srgbClr>
                  </a:outerShdw>
                </a:effectLst>
              </a:rPr>
              <a:t>	</a:t>
            </a:r>
            <a:r>
              <a:rPr lang="zh-CN" altLang="zh-CN" sz="2200" b="1" dirty="0" smtClean="0">
                <a:solidFill>
                  <a:srgbClr val="FF0000"/>
                </a:solidFill>
                <a:effectLst>
                  <a:outerShdw blurRad="38100" dist="38100" dir="2700000" algn="tl">
                    <a:srgbClr val="000000">
                      <a:alpha val="43137"/>
                    </a:srgbClr>
                  </a:outerShdw>
                </a:effectLst>
              </a:rPr>
              <a:t>狭义</a:t>
            </a:r>
            <a:r>
              <a:rPr lang="zh-CN" altLang="zh-CN" sz="2200" dirty="0">
                <a:solidFill>
                  <a:srgbClr val="002060"/>
                </a:solidFill>
                <a:effectLst>
                  <a:outerShdw blurRad="38100" dist="38100" dir="2700000" algn="tl">
                    <a:srgbClr val="000000">
                      <a:alpha val="43137"/>
                    </a:srgbClr>
                  </a:outerShdw>
                </a:effectLst>
              </a:rPr>
              <a:t>上的风险评价的定义</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是指在风险识别和风险衡量的基础上</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把损失频率、损失的程度以及其他因素</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具体包括人为因素、机械设备因素、物的因素、环境因素和管理因素</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综合起来考虑</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分析该风险的影响</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寻求风险对策并分析该对策的影响</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为风险决策创造条件。</a:t>
            </a:r>
            <a:endParaRPr lang="zh-CN" altLang="zh-CN" sz="2200" dirty="0">
              <a:solidFill>
                <a:srgbClr val="002060"/>
              </a:solidFill>
              <a:effectLst>
                <a:outerShdw blurRad="38100" dist="38100" dir="2700000" algn="tl">
                  <a:srgbClr val="000000">
                    <a:alpha val="43137"/>
                  </a:srgbClr>
                </a:outerShdw>
              </a:effectLst>
            </a:endParaRPr>
          </a:p>
        </p:txBody>
      </p:sp>
      <p:pic>
        <p:nvPicPr>
          <p:cNvPr id="9218" name="Picture 2" descr="C:\Program Files (x86)\Microsoft Office\MEDIA\CAGCAT10\j0199549.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55316" y="266795"/>
            <a:ext cx="1670609" cy="17940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51844" y="1340917"/>
            <a:ext cx="50189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355600" algn="ctr" defTabSz="914400" rtl="0" eaLnBrk="1" fontAlgn="base" latinLnBrk="0" hangingPunct="1">
              <a:lnSpc>
                <a:spcPct val="100000"/>
              </a:lnSpc>
              <a:spcBef>
                <a:spcPct val="0"/>
              </a:spcBef>
              <a:spcAft>
                <a:spcPct val="0"/>
              </a:spcAft>
              <a:buClrTx/>
              <a:buSzTx/>
              <a:buFontTx/>
              <a:buNone/>
            </a:pPr>
            <a:r>
              <a:rPr kumimoji="0" lang="zh-CN" altLang="en-US" sz="3200" b="1" i="0" strike="noStrike" cap="none" normalizeH="0" baseline="0" dirty="0" smtClean="0">
                <a:ln>
                  <a:noFill/>
                </a:ln>
                <a:solidFill>
                  <a:srgbClr val="0070C0"/>
                </a:solidFill>
                <a:effectLst>
                  <a:outerShdw blurRad="38100" dist="38100" dir="2700000" algn="tl">
                    <a:srgbClr val="000000">
                      <a:alpha val="43137"/>
                    </a:srgbClr>
                  </a:outerShdw>
                </a:effectLst>
                <a:latin typeface="NEU-XT"/>
                <a:ea typeface="方正细圆_GBK"/>
                <a:cs typeface="Times New Roman" panose="02020603050405020304" pitchFamily="18" charset="0"/>
              </a:rPr>
              <a:t>物流风险概述</a:t>
            </a:r>
            <a:endParaRPr kumimoji="0" lang="zh-CN" altLang="en-US" sz="3200" b="1" i="0" strike="noStrike" cap="none" normalizeH="0" baseline="0" dirty="0" smtClean="0">
              <a:ln>
                <a:noFill/>
              </a:ln>
              <a:solidFill>
                <a:srgbClr val="0070C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宋体" panose="02010600030101010101" pitchFamily="2" charset="-122"/>
            </a:endParaRPr>
          </a:p>
        </p:txBody>
      </p:sp>
      <p:sp>
        <p:nvSpPr>
          <p:cNvPr id="3" name="矩形 2"/>
          <p:cNvSpPr/>
          <p:nvPr/>
        </p:nvSpPr>
        <p:spPr>
          <a:xfrm>
            <a:off x="1149804" y="2545740"/>
            <a:ext cx="4291965" cy="521970"/>
          </a:xfrm>
          <a:prstGeom prst="rect">
            <a:avLst/>
          </a:prstGeom>
        </p:spPr>
        <p:txBody>
          <a:bodyPr wrap="none">
            <a:spAutoFit/>
          </a:bodyPr>
          <a:lstStyle/>
          <a:p>
            <a:r>
              <a:rPr lang="en-US" altLang="zh-CN" sz="2800" dirty="0">
                <a:solidFill>
                  <a:srgbClr val="002060"/>
                </a:solidFill>
                <a:effectLst>
                  <a:outerShdw blurRad="38100" dist="38100" dir="2700000" algn="tl">
                    <a:srgbClr val="000000">
                      <a:alpha val="43137"/>
                    </a:srgbClr>
                  </a:outerShdw>
                </a:effectLst>
              </a:rPr>
              <a:t>1</a:t>
            </a:r>
            <a:r>
              <a:rPr lang="zh-CN" altLang="zh-CN" sz="2800" dirty="0">
                <a:solidFill>
                  <a:srgbClr val="002060"/>
                </a:solidFill>
                <a:effectLst>
                  <a:outerShdw blurRad="38100" dist="38100" dir="2700000" algn="tl">
                    <a:srgbClr val="000000">
                      <a:alpha val="43137"/>
                    </a:srgbClr>
                  </a:outerShdw>
                </a:effectLst>
              </a:rPr>
              <a:t>　物流风险的定义与特征</a:t>
            </a:r>
            <a:endParaRPr lang="zh-CN" altLang="zh-CN" sz="2800"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1151739" y="3265820"/>
            <a:ext cx="5003165" cy="521970"/>
          </a:xfrm>
          <a:prstGeom prst="rect">
            <a:avLst/>
          </a:prstGeom>
        </p:spPr>
        <p:txBody>
          <a:bodyPr wrap="none">
            <a:spAutoFit/>
          </a:bodyPr>
          <a:lstStyle/>
          <a:p>
            <a:r>
              <a:rPr lang="en-US" altLang="zh-CN" sz="2800" dirty="0">
                <a:solidFill>
                  <a:srgbClr val="002060"/>
                </a:solidFill>
                <a:effectLst>
                  <a:outerShdw blurRad="38100" dist="38100" dir="2700000" algn="tl">
                    <a:srgbClr val="000000">
                      <a:alpha val="43137"/>
                    </a:srgbClr>
                  </a:outerShdw>
                </a:effectLst>
              </a:rPr>
              <a:t>2</a:t>
            </a:r>
            <a:r>
              <a:rPr lang="zh-CN" altLang="zh-CN" sz="2800" dirty="0">
                <a:solidFill>
                  <a:srgbClr val="002060"/>
                </a:solidFill>
                <a:effectLst>
                  <a:outerShdw blurRad="38100" dist="38100" dir="2700000" algn="tl">
                    <a:srgbClr val="000000">
                      <a:alpha val="43137"/>
                    </a:srgbClr>
                  </a:outerShdw>
                </a:effectLst>
              </a:rPr>
              <a:t>　物流风险的效应与构成要素</a:t>
            </a:r>
            <a:endParaRPr lang="zh-CN" altLang="zh-CN" sz="2800"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1149804" y="4057908"/>
            <a:ext cx="4291965" cy="521970"/>
          </a:xfrm>
          <a:prstGeom prst="rect">
            <a:avLst/>
          </a:prstGeom>
        </p:spPr>
        <p:txBody>
          <a:bodyPr wrap="none">
            <a:spAutoFit/>
          </a:bodyPr>
          <a:lstStyle/>
          <a:p>
            <a:r>
              <a:rPr lang="en-US" altLang="zh-CN" sz="2800" dirty="0">
                <a:solidFill>
                  <a:srgbClr val="002060"/>
                </a:solidFill>
                <a:effectLst>
                  <a:outerShdw blurRad="38100" dist="38100" dir="2700000" algn="tl">
                    <a:srgbClr val="000000">
                      <a:alpha val="43137"/>
                    </a:srgbClr>
                  </a:outerShdw>
                </a:effectLst>
              </a:rPr>
              <a:t>3</a:t>
            </a:r>
            <a:r>
              <a:rPr lang="zh-CN" altLang="zh-CN" sz="2800" dirty="0">
                <a:solidFill>
                  <a:srgbClr val="002060"/>
                </a:solidFill>
                <a:effectLst>
                  <a:outerShdw blurRad="38100" dist="38100" dir="2700000" algn="tl">
                    <a:srgbClr val="000000">
                      <a:alpha val="43137"/>
                    </a:srgbClr>
                  </a:outerShdw>
                </a:effectLst>
              </a:rPr>
              <a:t>　物流风险的分类与成因</a:t>
            </a:r>
            <a:endParaRPr lang="zh-CN" altLang="zh-CN" sz="2800" dirty="0">
              <a:solidFill>
                <a:srgbClr val="002060"/>
              </a:solidFill>
              <a:effectLst>
                <a:outerShdw blurRad="38100" dist="38100" dir="2700000" algn="tl">
                  <a:srgbClr val="000000">
                    <a:alpha val="43137"/>
                  </a:srgbClr>
                </a:outerShdw>
              </a:effectLst>
            </a:endParaRPr>
          </a:p>
        </p:txBody>
      </p:sp>
      <p:pic>
        <p:nvPicPr>
          <p:cNvPr id="18434" name="Picture 2" descr="C:\Program Files (x86)\Microsoft Office\MEDIA\CAGCAT10\j0235319.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48264" y="4318683"/>
            <a:ext cx="1784909" cy="1822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836712"/>
            <a:ext cx="3225563"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2.</a:t>
            </a:r>
            <a:r>
              <a:rPr lang="zh-CN" altLang="zh-CN" sz="2400" b="1" dirty="0">
                <a:solidFill>
                  <a:srgbClr val="002060"/>
                </a:solidFill>
                <a:effectLst>
                  <a:outerShdw blurRad="38100" dist="38100" dir="2700000" algn="tl">
                    <a:srgbClr val="000000">
                      <a:alpha val="43137"/>
                    </a:srgbClr>
                  </a:outerShdw>
                </a:effectLst>
              </a:rPr>
              <a:t>风险评价的主要方法</a:t>
            </a:r>
            <a:endParaRPr lang="zh-CN" altLang="zh-CN" sz="2400" b="1"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467544" y="1580599"/>
            <a:ext cx="8496944" cy="1323439"/>
          </a:xfrm>
          <a:prstGeom prst="rect">
            <a:avLst/>
          </a:prstGeom>
        </p:spPr>
        <p:txBody>
          <a:bodyPr wrap="square">
            <a:spAutoFit/>
          </a:bodyPr>
          <a:lstStyle/>
          <a:p>
            <a:r>
              <a:rPr lang="en-US" altLang="zh-CN" sz="2000" dirty="0">
                <a:solidFill>
                  <a:srgbClr val="002060"/>
                </a:solidFill>
                <a:effectLst>
                  <a:outerShdw blurRad="38100" dist="38100" dir="2700000" algn="tl">
                    <a:srgbClr val="000000">
                      <a:alpha val="43137"/>
                    </a:srgbClr>
                  </a:outerShdw>
                </a:effectLst>
              </a:rPr>
              <a:t>(1)</a:t>
            </a:r>
            <a:r>
              <a:rPr lang="zh-CN" altLang="zh-CN" sz="2000" dirty="0">
                <a:solidFill>
                  <a:srgbClr val="002060"/>
                </a:solidFill>
                <a:effectLst>
                  <a:outerShdw blurRad="38100" dist="38100" dir="2700000" algn="tl">
                    <a:srgbClr val="000000">
                      <a:alpha val="43137"/>
                    </a:srgbClr>
                  </a:outerShdw>
                </a:effectLst>
              </a:rPr>
              <a:t>主观预测法</a:t>
            </a:r>
            <a:endParaRPr lang="zh-CN" altLang="zh-CN" sz="2000" dirty="0">
              <a:solidFill>
                <a:srgbClr val="002060"/>
              </a:solidFill>
              <a:effectLst>
                <a:outerShdw blurRad="38100" dist="38100" dir="2700000" algn="tl">
                  <a:srgbClr val="000000">
                    <a:alpha val="43137"/>
                  </a:srgbClr>
                </a:outerShdw>
              </a:effectLst>
            </a:endParaRPr>
          </a:p>
          <a:p>
            <a:r>
              <a:rPr lang="en-US" altLang="zh-CN" sz="2000" dirty="0" smtClean="0">
                <a:solidFill>
                  <a:srgbClr val="002060"/>
                </a:solidFill>
                <a:effectLst>
                  <a:outerShdw blurRad="38100" dist="38100" dir="2700000" algn="tl">
                    <a:srgbClr val="000000">
                      <a:alpha val="43137"/>
                    </a:srgbClr>
                  </a:outerShdw>
                </a:effectLst>
              </a:rPr>
              <a:t>	</a:t>
            </a:r>
            <a:r>
              <a:rPr lang="zh-CN" altLang="zh-CN" sz="2000" dirty="0" smtClean="0">
                <a:solidFill>
                  <a:srgbClr val="002060"/>
                </a:solidFill>
                <a:effectLst>
                  <a:outerShdw blurRad="38100" dist="38100" dir="2700000" algn="tl">
                    <a:srgbClr val="000000">
                      <a:alpha val="43137"/>
                    </a:srgbClr>
                  </a:outerShdw>
                </a:effectLst>
              </a:rPr>
              <a:t>主观</a:t>
            </a:r>
            <a:r>
              <a:rPr lang="zh-CN" altLang="zh-CN" sz="2000" dirty="0">
                <a:solidFill>
                  <a:srgbClr val="002060"/>
                </a:solidFill>
                <a:effectLst>
                  <a:outerShdw blurRad="38100" dist="38100" dir="2700000" algn="tl">
                    <a:srgbClr val="000000">
                      <a:alpha val="43137"/>
                    </a:srgbClr>
                  </a:outerShdw>
                </a:effectLst>
              </a:rPr>
              <a:t>预测法是定性评估中最常用的技术。它是根据专家小组成员的经验来对风险发生的可能性进行估计打分</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这种方法的准确程度依赖于预测人员参与类似风险评估活动的经验。</a:t>
            </a:r>
            <a:endParaRPr lang="zh-CN" altLang="zh-CN" sz="2000" dirty="0">
              <a:solidFill>
                <a:srgbClr val="002060"/>
              </a:solidFill>
              <a:effectLst>
                <a:outerShdw blurRad="38100" dist="38100" dir="2700000" algn="tl">
                  <a:srgbClr val="000000">
                    <a:alpha val="43137"/>
                  </a:srgbClr>
                </a:outerShdw>
              </a:effectLst>
            </a:endParaRPr>
          </a:p>
        </p:txBody>
      </p:sp>
      <p:pic>
        <p:nvPicPr>
          <p:cNvPr id="9218" name="Picture 2" descr="C:\Users\Administrator\Desktop\QQ截图20150717153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76761" y="3140968"/>
            <a:ext cx="6790477" cy="2609524"/>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C:\Program Files (x86)\Microsoft Office\MEDIA\OFFICE14\Lines\BD21325_.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254" y="5933049"/>
            <a:ext cx="7776864" cy="3762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601466"/>
            <a:ext cx="2100255" cy="461665"/>
          </a:xfrm>
          <a:prstGeom prst="rect">
            <a:avLst/>
          </a:prstGeom>
        </p:spPr>
        <p:txBody>
          <a:bodyPr wrap="none">
            <a:spAutoFit/>
          </a:bodyPr>
          <a:lstStyle/>
          <a:p>
            <a:r>
              <a:rPr lang="en-US" altLang="zh-CN" sz="2400" dirty="0">
                <a:solidFill>
                  <a:srgbClr val="002060"/>
                </a:solidFill>
                <a:effectLst>
                  <a:outerShdw blurRad="38100" dist="38100" dir="2700000" algn="tl">
                    <a:srgbClr val="000000">
                      <a:alpha val="43137"/>
                    </a:srgbClr>
                  </a:outerShdw>
                </a:effectLst>
              </a:rPr>
              <a:t>(2)</a:t>
            </a:r>
            <a:r>
              <a:rPr lang="zh-CN" altLang="zh-CN" sz="2400" dirty="0">
                <a:solidFill>
                  <a:srgbClr val="002060"/>
                </a:solidFill>
                <a:effectLst>
                  <a:outerShdw blurRad="38100" dist="38100" dir="2700000" algn="tl">
                    <a:srgbClr val="000000">
                      <a:alpha val="43137"/>
                    </a:srgbClr>
                  </a:outerShdw>
                </a:effectLst>
              </a:rPr>
              <a:t>风险坐标图</a:t>
            </a:r>
            <a:endParaRPr lang="zh-CN" altLang="zh-CN" sz="2400"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467544" y="1139840"/>
            <a:ext cx="8280920" cy="1785104"/>
          </a:xfrm>
          <a:prstGeom prst="rect">
            <a:avLst/>
          </a:prstGeom>
        </p:spPr>
        <p:txBody>
          <a:bodyPr wrap="square">
            <a:spAutoFit/>
          </a:bodyPr>
          <a:lstStyle/>
          <a:p>
            <a:r>
              <a:rPr lang="en-US" altLang="zh-CN" sz="2200" dirty="0" smtClean="0">
                <a:solidFill>
                  <a:srgbClr val="002060"/>
                </a:solidFill>
                <a:effectLst>
                  <a:outerShdw blurRad="38100" dist="38100" dir="2700000" algn="tl">
                    <a:srgbClr val="000000">
                      <a:alpha val="43137"/>
                    </a:srgbClr>
                  </a:outerShdw>
                </a:effectLst>
              </a:rPr>
              <a:t>	</a:t>
            </a:r>
            <a:r>
              <a:rPr lang="zh-CN" altLang="zh-CN" sz="2200" dirty="0" smtClean="0">
                <a:solidFill>
                  <a:srgbClr val="002060"/>
                </a:solidFill>
                <a:effectLst>
                  <a:outerShdw blurRad="38100" dist="38100" dir="2700000" algn="tl">
                    <a:srgbClr val="000000">
                      <a:alpha val="43137"/>
                    </a:srgbClr>
                  </a:outerShdw>
                </a:effectLst>
              </a:rPr>
              <a:t>风险</a:t>
            </a:r>
            <a:r>
              <a:rPr lang="zh-CN" altLang="zh-CN" sz="2200" dirty="0">
                <a:solidFill>
                  <a:srgbClr val="002060"/>
                </a:solidFill>
                <a:effectLst>
                  <a:outerShdw blurRad="38100" dist="38100" dir="2700000" algn="tl">
                    <a:srgbClr val="000000">
                      <a:alpha val="43137"/>
                    </a:srgbClr>
                  </a:outerShdw>
                </a:effectLst>
              </a:rPr>
              <a:t>坐标图是把风险发生可能性的高低、风险发生后对目标的影响程度</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作为两个维度绘制在同一个平面上</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即绘制成直角坐标系</a:t>
            </a:r>
            <a:r>
              <a:rPr lang="en-US" altLang="zh-CN" sz="2200" dirty="0">
                <a:solidFill>
                  <a:srgbClr val="002060"/>
                </a:solidFill>
                <a:effectLst>
                  <a:outerShdw blurRad="38100" dist="38100" dir="2700000" algn="tl">
                    <a:srgbClr val="000000">
                      <a:alpha val="43137"/>
                    </a:srgbClr>
                  </a:outerShdw>
                </a:effectLst>
              </a:rPr>
              <a:t>)</a:t>
            </a:r>
            <a:r>
              <a:rPr lang="zh-CN" altLang="zh-CN" sz="2200" dirty="0" smtClean="0">
                <a:solidFill>
                  <a:srgbClr val="002060"/>
                </a:solidFill>
                <a:effectLst>
                  <a:outerShdw blurRad="38100" dist="38100" dir="2700000" algn="tl">
                    <a:srgbClr val="000000">
                      <a:alpha val="43137"/>
                    </a:srgbClr>
                  </a:outerShdw>
                </a:effectLst>
              </a:rPr>
              <a:t>。</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a:solidFill>
                  <a:srgbClr val="002060"/>
                </a:solidFill>
                <a:effectLst>
                  <a:outerShdw blurRad="38100" dist="38100" dir="2700000" algn="tl">
                    <a:srgbClr val="000000">
                      <a:alpha val="43137"/>
                    </a:srgbClr>
                  </a:outerShdw>
                </a:effectLst>
              </a:rPr>
              <a:t>	</a:t>
            </a:r>
            <a:r>
              <a:rPr lang="zh-CN" altLang="zh-CN" sz="2200" dirty="0" smtClean="0">
                <a:solidFill>
                  <a:srgbClr val="002060"/>
                </a:solidFill>
                <a:effectLst>
                  <a:outerShdw blurRad="38100" dist="38100" dir="2700000" algn="tl">
                    <a:srgbClr val="000000">
                      <a:alpha val="43137"/>
                    </a:srgbClr>
                  </a:outerShdw>
                </a:effectLst>
              </a:rPr>
              <a:t>对</a:t>
            </a:r>
            <a:r>
              <a:rPr lang="zh-CN" altLang="zh-CN" sz="2200" dirty="0">
                <a:solidFill>
                  <a:srgbClr val="002060"/>
                </a:solidFill>
                <a:effectLst>
                  <a:outerShdw blurRad="38100" dist="38100" dir="2700000" algn="tl">
                    <a:srgbClr val="000000">
                      <a:alpha val="43137"/>
                    </a:srgbClr>
                  </a:outerShdw>
                </a:effectLst>
              </a:rPr>
              <a:t>风险发生可能性的高低、风险发生后对目标影响程度的评估有</a:t>
            </a:r>
            <a:r>
              <a:rPr lang="zh-CN" altLang="zh-CN" sz="2200" dirty="0">
                <a:solidFill>
                  <a:srgbClr val="FF0000"/>
                </a:solidFill>
                <a:effectLst>
                  <a:outerShdw blurRad="38100" dist="38100" dir="2700000" algn="tl">
                    <a:srgbClr val="000000">
                      <a:alpha val="43137"/>
                    </a:srgbClr>
                  </a:outerShdw>
                </a:effectLst>
              </a:rPr>
              <a:t>定性、定量</a:t>
            </a:r>
            <a:r>
              <a:rPr lang="zh-CN" altLang="zh-CN" sz="2200" dirty="0">
                <a:solidFill>
                  <a:srgbClr val="002060"/>
                </a:solidFill>
                <a:effectLst>
                  <a:outerShdw blurRad="38100" dist="38100" dir="2700000" algn="tl">
                    <a:srgbClr val="000000">
                      <a:alpha val="43137"/>
                    </a:srgbClr>
                  </a:outerShdw>
                </a:effectLst>
              </a:rPr>
              <a:t>两种方法</a:t>
            </a:r>
            <a:r>
              <a:rPr lang="zh-CN" altLang="zh-CN" sz="2200" dirty="0" smtClean="0">
                <a:solidFill>
                  <a:srgbClr val="002060"/>
                </a:solidFill>
                <a:effectLst>
                  <a:outerShdw blurRad="38100" dist="38100" dir="2700000" algn="tl">
                    <a:srgbClr val="000000">
                      <a:alpha val="43137"/>
                    </a:srgbClr>
                  </a:outerShdw>
                </a:effectLst>
              </a:rPr>
              <a:t>。</a:t>
            </a:r>
            <a:endParaRPr lang="zh-CN" altLang="en-US" sz="2200" dirty="0">
              <a:solidFill>
                <a:srgbClr val="002060"/>
              </a:solidFill>
              <a:effectLst>
                <a:outerShdw blurRad="38100" dist="38100" dir="2700000" algn="tl">
                  <a:srgbClr val="000000">
                    <a:alpha val="43137"/>
                  </a:srgbClr>
                </a:outerShdw>
              </a:effectLst>
            </a:endParaRPr>
          </a:p>
        </p:txBody>
      </p:sp>
      <p:pic>
        <p:nvPicPr>
          <p:cNvPr id="6" name="Picture 3" descr="C:\Users\Administrator\Desktop\QQ截图20150717154508.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1560" y="3356992"/>
            <a:ext cx="7858352" cy="300466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482613" y="2996952"/>
            <a:ext cx="4105611" cy="338554"/>
          </a:xfrm>
          <a:prstGeom prst="rect">
            <a:avLst/>
          </a:prstGeom>
        </p:spPr>
        <p:txBody>
          <a:bodyPr wrap="none">
            <a:spAutoFit/>
          </a:bodyPr>
          <a:lstStyle/>
          <a:p>
            <a:r>
              <a:rPr lang="zh-CN" altLang="zh-CN" sz="1600" dirty="0">
                <a:solidFill>
                  <a:srgbClr val="002060"/>
                </a:solidFill>
                <a:effectLst>
                  <a:outerShdw blurRad="38100" dist="38100" dir="2700000" algn="tl">
                    <a:srgbClr val="000000">
                      <a:alpha val="43137"/>
                    </a:srgbClr>
                  </a:outerShdw>
                </a:effectLst>
              </a:rPr>
              <a:t>表</a:t>
            </a:r>
            <a:r>
              <a:rPr lang="en-US" altLang="zh-CN" sz="1600" dirty="0">
                <a:solidFill>
                  <a:srgbClr val="002060"/>
                </a:solidFill>
                <a:effectLst>
                  <a:outerShdw blurRad="38100" dist="38100" dir="2700000" algn="tl">
                    <a:srgbClr val="000000">
                      <a:alpha val="43137"/>
                    </a:srgbClr>
                  </a:outerShdw>
                </a:effectLst>
              </a:rPr>
              <a:t>2—4</a:t>
            </a:r>
            <a:r>
              <a:rPr lang="zh-CN" altLang="zh-CN" sz="1600" dirty="0">
                <a:solidFill>
                  <a:srgbClr val="002060"/>
                </a:solidFill>
                <a:effectLst>
                  <a:outerShdw blurRad="38100" dist="38100" dir="2700000" algn="tl">
                    <a:srgbClr val="000000">
                      <a:alpha val="43137"/>
                    </a:srgbClr>
                  </a:outerShdw>
                </a:effectLst>
              </a:rPr>
              <a:t>客户仓单质押业务风险可能性的描述</a:t>
            </a:r>
            <a:endParaRPr lang="zh-CN" altLang="zh-CN" sz="1600" dirty="0">
              <a:solidFill>
                <a:srgbClr val="002060"/>
              </a:solidFill>
              <a:effectLst>
                <a:outerShdw blurRad="38100" dist="38100" dir="2700000" algn="tl">
                  <a:srgbClr val="000000">
                    <a:alpha val="43137"/>
                  </a:srgbClr>
                </a:outerShdw>
              </a:effectLst>
            </a:endParaRPr>
          </a:p>
        </p:txBody>
      </p:sp>
      <p:pic>
        <p:nvPicPr>
          <p:cNvPr id="28674" name="Picture 2" descr="C:\Program Files (x86)\Microsoft Office\MEDIA\OFFICE14\Lines\BD21324_.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526" y="6375738"/>
            <a:ext cx="8453953" cy="3737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Program Files (x86)\Microsoft Office\MEDIA\CAGCAT10\j0205462.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164288" y="4924125"/>
            <a:ext cx="1943647" cy="193387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Program Files (x86)\Microsoft Office\MEDIA\CAGCAT10\j019980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06" y="0"/>
            <a:ext cx="1902252" cy="19168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QQ截图201507171542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53535"/>
            <a:ext cx="7514996"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831794" y="1268760"/>
            <a:ext cx="5764542" cy="338554"/>
          </a:xfrm>
          <a:prstGeom prst="rect">
            <a:avLst/>
          </a:prstGeom>
        </p:spPr>
        <p:txBody>
          <a:bodyPr wrap="square">
            <a:spAutoFit/>
          </a:bodyPr>
          <a:lstStyle/>
          <a:p>
            <a:r>
              <a:rPr lang="zh-CN" altLang="zh-CN" sz="1600" dirty="0">
                <a:solidFill>
                  <a:srgbClr val="002060"/>
                </a:solidFill>
                <a:effectLst>
                  <a:outerShdw blurRad="38100" dist="38100" dir="2700000" algn="tl">
                    <a:srgbClr val="000000">
                      <a:alpha val="43137"/>
                    </a:srgbClr>
                  </a:outerShdw>
                </a:effectLst>
              </a:rPr>
              <a:t>表</a:t>
            </a:r>
            <a:r>
              <a:rPr lang="en-US" altLang="zh-CN" sz="1600" dirty="0">
                <a:solidFill>
                  <a:srgbClr val="002060"/>
                </a:solidFill>
                <a:effectLst>
                  <a:outerShdw blurRad="38100" dist="38100" dir="2700000" algn="tl">
                    <a:srgbClr val="000000">
                      <a:alpha val="43137"/>
                    </a:srgbClr>
                  </a:outerShdw>
                </a:effectLst>
              </a:rPr>
              <a:t>2—5</a:t>
            </a:r>
            <a:r>
              <a:rPr lang="zh-CN" altLang="zh-CN" sz="1600" dirty="0">
                <a:solidFill>
                  <a:srgbClr val="002060"/>
                </a:solidFill>
                <a:effectLst>
                  <a:outerShdw blurRad="38100" dist="38100" dir="2700000" algn="tl">
                    <a:srgbClr val="000000">
                      <a:alpha val="43137"/>
                    </a:srgbClr>
                  </a:outerShdw>
                </a:effectLst>
              </a:rPr>
              <a:t>某公司对风险发生可能性的定性、定量评估标准</a:t>
            </a:r>
            <a:endParaRPr lang="zh-CN" altLang="zh-CN" sz="16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340768"/>
            <a:ext cx="3168352" cy="461665"/>
          </a:xfrm>
          <a:prstGeom prst="rect">
            <a:avLst/>
          </a:prstGeom>
        </p:spPr>
        <p:txBody>
          <a:bodyPr wrap="square">
            <a:spAutoFit/>
          </a:bodyPr>
          <a:lstStyle/>
          <a:p>
            <a:r>
              <a:rPr lang="en-US" altLang="zh-CN" sz="2400" dirty="0">
                <a:solidFill>
                  <a:srgbClr val="002060"/>
                </a:solidFill>
                <a:effectLst>
                  <a:outerShdw blurRad="38100" dist="38100" dir="2700000" algn="tl">
                    <a:srgbClr val="000000">
                      <a:alpha val="43137"/>
                    </a:srgbClr>
                  </a:outerShdw>
                </a:effectLst>
              </a:rPr>
              <a:t>(3)</a:t>
            </a:r>
            <a:r>
              <a:rPr lang="zh-CN" altLang="zh-CN" sz="2400" dirty="0">
                <a:solidFill>
                  <a:srgbClr val="002060"/>
                </a:solidFill>
                <a:effectLst>
                  <a:outerShdw blurRad="38100" dist="38100" dir="2700000" algn="tl">
                    <a:srgbClr val="000000">
                      <a:alpha val="43137"/>
                    </a:srgbClr>
                  </a:outerShdw>
                </a:effectLst>
              </a:rPr>
              <a:t>关键风险指标管理</a:t>
            </a:r>
            <a:endParaRPr lang="zh-CN" altLang="zh-CN" sz="2400"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755575" y="1939479"/>
            <a:ext cx="7776865" cy="769441"/>
          </a:xfrm>
          <a:prstGeom prst="rect">
            <a:avLst/>
          </a:prstGeom>
        </p:spPr>
        <p:txBody>
          <a:bodyPr wrap="square">
            <a:spAutoFit/>
          </a:bodyPr>
          <a:lstStyle/>
          <a:p>
            <a:r>
              <a:rPr lang="en-US" altLang="zh-CN" sz="2200" dirty="0" smtClean="0">
                <a:solidFill>
                  <a:srgbClr val="002060"/>
                </a:solidFill>
                <a:effectLst>
                  <a:outerShdw blurRad="38100" dist="38100" dir="2700000" algn="tl">
                    <a:srgbClr val="000000">
                      <a:alpha val="43137"/>
                    </a:srgbClr>
                  </a:outerShdw>
                </a:effectLst>
              </a:rPr>
              <a:t>	</a:t>
            </a:r>
            <a:r>
              <a:rPr lang="zh-CN" altLang="zh-CN" sz="2200" dirty="0" smtClean="0">
                <a:solidFill>
                  <a:srgbClr val="002060"/>
                </a:solidFill>
                <a:effectLst>
                  <a:outerShdw blurRad="38100" dist="38100" dir="2700000" algn="tl">
                    <a:srgbClr val="000000">
                      <a:alpha val="43137"/>
                    </a:srgbClr>
                  </a:outerShdw>
                </a:effectLst>
              </a:rPr>
              <a:t>关键</a:t>
            </a:r>
            <a:r>
              <a:rPr lang="zh-CN" altLang="zh-CN" sz="2200" dirty="0">
                <a:solidFill>
                  <a:srgbClr val="002060"/>
                </a:solidFill>
                <a:effectLst>
                  <a:outerShdw blurRad="38100" dist="38100" dir="2700000" algn="tl">
                    <a:srgbClr val="000000">
                      <a:alpha val="43137"/>
                    </a:srgbClr>
                  </a:outerShdw>
                </a:effectLst>
              </a:rPr>
              <a:t>风险指标管理是对引起风险事件发生的关键成因指标进行管理的方法</a:t>
            </a:r>
            <a:r>
              <a:rPr lang="zh-CN" altLang="zh-CN" sz="2200" dirty="0" smtClean="0">
                <a:solidFill>
                  <a:srgbClr val="002060"/>
                </a:solidFill>
                <a:effectLst>
                  <a:outerShdw blurRad="38100" dist="38100" dir="2700000" algn="tl">
                    <a:srgbClr val="000000">
                      <a:alpha val="43137"/>
                    </a:srgbClr>
                  </a:outerShdw>
                </a:effectLst>
              </a:rPr>
              <a:t>。</a:t>
            </a:r>
            <a:endParaRPr lang="zh-CN" altLang="en-US" sz="2200"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395536" y="2967335"/>
            <a:ext cx="1792478" cy="461665"/>
          </a:xfrm>
          <a:prstGeom prst="rect">
            <a:avLst/>
          </a:prstGeom>
        </p:spPr>
        <p:txBody>
          <a:bodyPr wrap="none">
            <a:spAutoFit/>
          </a:bodyPr>
          <a:lstStyle/>
          <a:p>
            <a:r>
              <a:rPr lang="en-US" altLang="zh-CN" sz="2400" dirty="0">
                <a:solidFill>
                  <a:srgbClr val="002060"/>
                </a:solidFill>
                <a:effectLst>
                  <a:outerShdw blurRad="38100" dist="38100" dir="2700000" algn="tl">
                    <a:srgbClr val="000000">
                      <a:alpha val="43137"/>
                    </a:srgbClr>
                  </a:outerShdw>
                </a:effectLst>
              </a:rPr>
              <a:t>(4)</a:t>
            </a:r>
            <a:r>
              <a:rPr lang="zh-CN" altLang="zh-CN" sz="2400" dirty="0">
                <a:solidFill>
                  <a:srgbClr val="002060"/>
                </a:solidFill>
                <a:effectLst>
                  <a:outerShdw blurRad="38100" dist="38100" dir="2700000" algn="tl">
                    <a:srgbClr val="000000">
                      <a:alpha val="43137"/>
                    </a:srgbClr>
                  </a:outerShdw>
                </a:effectLst>
              </a:rPr>
              <a:t>压力测试</a:t>
            </a:r>
            <a:endParaRPr lang="zh-CN" altLang="zh-CN" sz="2400" dirty="0">
              <a:solidFill>
                <a:srgbClr val="002060"/>
              </a:solidFill>
              <a:effectLst>
                <a:outerShdw blurRad="38100" dist="38100" dir="2700000" algn="tl">
                  <a:srgbClr val="000000">
                    <a:alpha val="43137"/>
                  </a:srgbClr>
                </a:outerShdw>
              </a:effectLst>
            </a:endParaRPr>
          </a:p>
        </p:txBody>
      </p:sp>
      <p:sp>
        <p:nvSpPr>
          <p:cNvPr id="6" name="矩形 5"/>
          <p:cNvSpPr/>
          <p:nvPr/>
        </p:nvSpPr>
        <p:spPr>
          <a:xfrm>
            <a:off x="827584" y="3617148"/>
            <a:ext cx="7776864" cy="1107996"/>
          </a:xfrm>
          <a:prstGeom prst="rect">
            <a:avLst/>
          </a:prstGeom>
        </p:spPr>
        <p:txBody>
          <a:bodyPr wrap="square">
            <a:spAutoFit/>
          </a:bodyPr>
          <a:lstStyle/>
          <a:p>
            <a:r>
              <a:rPr lang="en-US" altLang="zh-CN" sz="2200" dirty="0" smtClean="0">
                <a:solidFill>
                  <a:srgbClr val="002060"/>
                </a:solidFill>
                <a:effectLst>
                  <a:outerShdw blurRad="38100" dist="38100" dir="2700000" algn="tl">
                    <a:srgbClr val="000000">
                      <a:alpha val="43137"/>
                    </a:srgbClr>
                  </a:outerShdw>
                </a:effectLst>
              </a:rPr>
              <a:t>	</a:t>
            </a:r>
            <a:r>
              <a:rPr lang="zh-CN" altLang="zh-CN" sz="2200" dirty="0" smtClean="0">
                <a:solidFill>
                  <a:srgbClr val="002060"/>
                </a:solidFill>
                <a:effectLst>
                  <a:outerShdw blurRad="38100" dist="38100" dir="2700000" algn="tl">
                    <a:srgbClr val="000000">
                      <a:alpha val="43137"/>
                    </a:srgbClr>
                  </a:outerShdw>
                </a:effectLst>
              </a:rPr>
              <a:t>压力</a:t>
            </a:r>
            <a:r>
              <a:rPr lang="zh-CN" altLang="zh-CN" sz="2200" dirty="0">
                <a:solidFill>
                  <a:srgbClr val="002060"/>
                </a:solidFill>
                <a:effectLst>
                  <a:outerShdw blurRad="38100" dist="38100" dir="2700000" algn="tl">
                    <a:srgbClr val="000000">
                      <a:alpha val="43137"/>
                    </a:srgbClr>
                  </a:outerShdw>
                </a:effectLst>
              </a:rPr>
              <a:t>测试是指在极端情景下</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分析评估风险管理模型或内控流程的有效性</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发现问题</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制定改进措施</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目的是防止出现重大损失事件</a:t>
            </a:r>
            <a:r>
              <a:rPr lang="zh-CN" altLang="zh-CN" sz="2200" dirty="0" smtClean="0">
                <a:solidFill>
                  <a:srgbClr val="002060"/>
                </a:solidFill>
                <a:effectLst>
                  <a:outerShdw blurRad="38100" dist="38100" dir="2700000" algn="tl">
                    <a:srgbClr val="000000">
                      <a:alpha val="43137"/>
                    </a:srgbClr>
                  </a:outerShdw>
                </a:effectLst>
              </a:rPr>
              <a:t>。</a:t>
            </a:r>
            <a:endParaRPr lang="zh-CN" altLang="zh-CN" sz="2200" dirty="0">
              <a:solidFill>
                <a:srgbClr val="002060"/>
              </a:solidFill>
              <a:effectLst>
                <a:outerShdw blurRad="38100" dist="38100" dir="2700000" algn="tl">
                  <a:srgbClr val="000000">
                    <a:alpha val="43137"/>
                  </a:srgbClr>
                </a:outerShdw>
              </a:effectLst>
            </a:endParaRPr>
          </a:p>
        </p:txBody>
      </p:sp>
      <p:pic>
        <p:nvPicPr>
          <p:cNvPr id="11266" name="Picture 2" descr="C:\Program Files (x86)\Microsoft Office\MEDIA\CAGCAT10\j0205582.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71999" y="4581128"/>
            <a:ext cx="2520281" cy="187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p:cNvSpPr>
            <a:spLocks noChangeArrowheads="1"/>
          </p:cNvSpPr>
          <p:nvPr/>
        </p:nvSpPr>
        <p:spPr bwMode="auto">
          <a:xfrm>
            <a:off x="5652120" y="4206679"/>
            <a:ext cx="3429000" cy="1828800"/>
          </a:xfrm>
          <a:prstGeom prst="cloudCallout">
            <a:avLst>
              <a:gd name="adj1" fmla="val -97130"/>
              <a:gd name="adj2" fmla="val 8245"/>
            </a:avLst>
          </a:prstGeom>
          <a:solidFill>
            <a:schemeClr val="accent1"/>
          </a:solidFill>
          <a:ln w="9525">
            <a:solidFill>
              <a:schemeClr val="tx1"/>
            </a:solidFill>
            <a:round/>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9pPr>
          </a:lstStyle>
          <a:p>
            <a:pPr algn="ctr" eaLnBrk="1" hangingPunct="1"/>
            <a:endParaRPr lang="zh-CN" altLang="zh-CN" sz="2400" dirty="0">
              <a:latin typeface="楷体_GB2312" pitchFamily="49" charset="-122"/>
              <a:ea typeface="楷体_GB2312" pitchFamily="49" charset="-122"/>
            </a:endParaRPr>
          </a:p>
        </p:txBody>
      </p:sp>
      <p:pic>
        <p:nvPicPr>
          <p:cNvPr id="12290" name="Picture 2" descr="C:\Program Files (x86)\Microsoft Office\MEDIA\CAGCAT10\j0211949.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150330" y="246916"/>
            <a:ext cx="1900123" cy="116586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51520" y="731821"/>
            <a:ext cx="2408032" cy="461665"/>
          </a:xfrm>
          <a:prstGeom prst="rect">
            <a:avLst/>
          </a:prstGeom>
        </p:spPr>
        <p:txBody>
          <a:bodyPr wrap="none">
            <a:spAutoFit/>
          </a:bodyPr>
          <a:lstStyle/>
          <a:p>
            <a:r>
              <a:rPr lang="en-US" altLang="zh-CN" sz="2400" dirty="0">
                <a:solidFill>
                  <a:srgbClr val="002060"/>
                </a:solidFill>
                <a:effectLst>
                  <a:outerShdw blurRad="38100" dist="38100" dir="2700000" algn="tl">
                    <a:srgbClr val="000000">
                      <a:alpha val="43137"/>
                    </a:srgbClr>
                  </a:outerShdw>
                </a:effectLst>
              </a:rPr>
              <a:t>(5)</a:t>
            </a:r>
            <a:r>
              <a:rPr lang="zh-CN" altLang="zh-CN" sz="2400" dirty="0">
                <a:solidFill>
                  <a:srgbClr val="002060"/>
                </a:solidFill>
                <a:effectLst>
                  <a:outerShdw blurRad="38100" dist="38100" dir="2700000" algn="tl">
                    <a:srgbClr val="000000">
                      <a:alpha val="43137"/>
                    </a:srgbClr>
                  </a:outerShdw>
                </a:effectLst>
              </a:rPr>
              <a:t>决策树分析法</a:t>
            </a:r>
            <a:endParaRPr lang="zh-CN" altLang="zh-CN" sz="2400"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539552" y="1268760"/>
            <a:ext cx="7560840" cy="1107996"/>
          </a:xfrm>
          <a:prstGeom prst="rect">
            <a:avLst/>
          </a:prstGeom>
        </p:spPr>
        <p:txBody>
          <a:bodyPr wrap="square">
            <a:spAutoFit/>
          </a:bodyPr>
          <a:lstStyle/>
          <a:p>
            <a:r>
              <a:rPr lang="en-US" altLang="zh-CN" sz="2200" dirty="0" smtClean="0">
                <a:solidFill>
                  <a:srgbClr val="002060"/>
                </a:solidFill>
                <a:effectLst>
                  <a:outerShdw blurRad="38100" dist="38100" dir="2700000" algn="tl">
                    <a:srgbClr val="000000">
                      <a:alpha val="43137"/>
                    </a:srgbClr>
                  </a:outerShdw>
                </a:effectLst>
              </a:rPr>
              <a:t>	</a:t>
            </a:r>
            <a:r>
              <a:rPr lang="zh-CN" altLang="zh-CN" sz="2200" dirty="0" smtClean="0">
                <a:solidFill>
                  <a:srgbClr val="002060"/>
                </a:solidFill>
                <a:effectLst>
                  <a:outerShdw blurRad="38100" dist="38100" dir="2700000" algn="tl">
                    <a:srgbClr val="000000">
                      <a:alpha val="43137"/>
                    </a:srgbClr>
                  </a:outerShdw>
                </a:effectLst>
              </a:rPr>
              <a:t>决策树</a:t>
            </a:r>
            <a:r>
              <a:rPr lang="zh-CN" altLang="zh-CN" sz="2200" dirty="0">
                <a:solidFill>
                  <a:srgbClr val="002060"/>
                </a:solidFill>
                <a:effectLst>
                  <a:outerShdw blurRad="38100" dist="38100" dir="2700000" algn="tl">
                    <a:srgbClr val="000000">
                      <a:alpha val="43137"/>
                    </a:srgbClr>
                  </a:outerShdw>
                </a:effectLst>
              </a:rPr>
              <a:t>就是一张图</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描述了各种决策方案以及相关的偶然事件之间的相互影响。决策树的各个分支可以代表决策方案或偶然事件。</a:t>
            </a:r>
            <a:endParaRPr lang="zh-CN" altLang="zh-CN" sz="2200"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467544" y="2609617"/>
            <a:ext cx="7632848" cy="1323439"/>
          </a:xfrm>
          <a:prstGeom prst="rect">
            <a:avLst/>
          </a:prstGeom>
        </p:spPr>
        <p:txBody>
          <a:bodyPr wrap="square">
            <a:spAutoFit/>
          </a:bodyPr>
          <a:lstStyle/>
          <a:p>
            <a:r>
              <a:rPr lang="zh-CN" altLang="zh-CN" sz="2000" b="1" dirty="0">
                <a:solidFill>
                  <a:srgbClr val="002060"/>
                </a:solidFill>
                <a:effectLst>
                  <a:outerShdw blurRad="38100" dist="38100" dir="2700000" algn="tl">
                    <a:srgbClr val="000000">
                      <a:alpha val="43137"/>
                    </a:srgbClr>
                  </a:outerShdw>
                </a:effectLst>
              </a:rPr>
              <a:t>【案例</a:t>
            </a:r>
            <a:r>
              <a:rPr lang="en-US" altLang="zh-CN" sz="2000" b="1" dirty="0">
                <a:solidFill>
                  <a:srgbClr val="002060"/>
                </a:solidFill>
                <a:effectLst>
                  <a:outerShdw blurRad="38100" dist="38100" dir="2700000" algn="tl">
                    <a:srgbClr val="000000">
                      <a:alpha val="43137"/>
                    </a:srgbClr>
                  </a:outerShdw>
                </a:effectLst>
              </a:rPr>
              <a:t>2—1</a:t>
            </a:r>
            <a:r>
              <a:rPr lang="zh-CN" altLang="zh-CN" sz="2000" b="1"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物流公司针对当前冷藏运输市场的新动向</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计划改造原有的冷冻仓库</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购置新型冷藏车。经市场调查</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新的冷藏运输产品在未来</a:t>
            </a:r>
            <a:r>
              <a:rPr lang="en-US" altLang="zh-CN" sz="2000" dirty="0">
                <a:solidFill>
                  <a:srgbClr val="002060"/>
                </a:solidFill>
                <a:effectLst>
                  <a:outerShdw blurRad="38100" dist="38100" dir="2700000" algn="tl">
                    <a:srgbClr val="000000">
                      <a:alpha val="43137"/>
                    </a:srgbClr>
                  </a:outerShdw>
                </a:effectLst>
              </a:rPr>
              <a:t>10</a:t>
            </a:r>
            <a:r>
              <a:rPr lang="zh-CN" altLang="zh-CN" sz="2000" dirty="0">
                <a:solidFill>
                  <a:srgbClr val="002060"/>
                </a:solidFill>
                <a:effectLst>
                  <a:outerShdw blurRad="38100" dist="38100" dir="2700000" algn="tl">
                    <a:srgbClr val="000000">
                      <a:alpha val="43137"/>
                    </a:srgbClr>
                  </a:outerShdw>
                </a:effectLst>
              </a:rPr>
              <a:t>年中销路好与不好的概率分别为</a:t>
            </a:r>
            <a:r>
              <a:rPr lang="en-US" altLang="zh-CN" sz="2000" dirty="0">
                <a:solidFill>
                  <a:srgbClr val="002060"/>
                </a:solidFill>
                <a:effectLst>
                  <a:outerShdw blurRad="38100" dist="38100" dir="2700000" algn="tl">
                    <a:srgbClr val="000000">
                      <a:alpha val="43137"/>
                    </a:srgbClr>
                  </a:outerShdw>
                </a:effectLst>
              </a:rPr>
              <a:t>0.7</a:t>
            </a:r>
            <a:r>
              <a:rPr lang="zh-CN" altLang="zh-CN" sz="2000" dirty="0">
                <a:solidFill>
                  <a:srgbClr val="002060"/>
                </a:solidFill>
                <a:effectLst>
                  <a:outerShdw blurRad="38100" dist="38100" dir="2700000" algn="tl">
                    <a:srgbClr val="000000">
                      <a:alpha val="43137"/>
                    </a:srgbClr>
                  </a:outerShdw>
                </a:effectLst>
              </a:rPr>
              <a:t>和</a:t>
            </a:r>
            <a:r>
              <a:rPr lang="en-US" altLang="zh-CN" sz="2000" dirty="0">
                <a:solidFill>
                  <a:srgbClr val="002060"/>
                </a:solidFill>
                <a:effectLst>
                  <a:outerShdw blurRad="38100" dist="38100" dir="2700000" algn="tl">
                    <a:srgbClr val="000000">
                      <a:alpha val="43137"/>
                    </a:srgbClr>
                  </a:outerShdw>
                </a:effectLst>
              </a:rPr>
              <a:t>0.3</a:t>
            </a:r>
            <a:r>
              <a:rPr lang="zh-CN" altLang="zh-CN" sz="2000" dirty="0">
                <a:solidFill>
                  <a:srgbClr val="002060"/>
                </a:solidFill>
                <a:effectLst>
                  <a:outerShdw blurRad="38100" dist="38100" dir="2700000" algn="tl">
                    <a:srgbClr val="000000">
                      <a:alpha val="43137"/>
                    </a:srgbClr>
                  </a:outerShdw>
                </a:effectLst>
              </a:rPr>
              <a:t>。经过多次论证</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形成了两个方案</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如图</a:t>
            </a:r>
            <a:r>
              <a:rPr lang="en-US" altLang="zh-CN" sz="2000" dirty="0" smtClean="0">
                <a:solidFill>
                  <a:srgbClr val="002060"/>
                </a:solidFill>
                <a:effectLst>
                  <a:outerShdw blurRad="38100" dist="38100" dir="2700000" algn="tl">
                    <a:srgbClr val="000000">
                      <a:alpha val="43137"/>
                    </a:srgbClr>
                  </a:outerShdw>
                </a:effectLst>
              </a:rPr>
              <a:t>2-6</a:t>
            </a:r>
            <a:r>
              <a:rPr lang="zh-CN" altLang="zh-CN" sz="2000" dirty="0">
                <a:solidFill>
                  <a:srgbClr val="002060"/>
                </a:solidFill>
                <a:effectLst>
                  <a:outerShdw blurRad="38100" dist="38100" dir="2700000" algn="tl">
                    <a:srgbClr val="000000">
                      <a:alpha val="43137"/>
                    </a:srgbClr>
                  </a:outerShdw>
                </a:effectLst>
              </a:rPr>
              <a:t>所示</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a:t>
            </a:r>
            <a:endParaRPr lang="zh-CN" altLang="zh-CN" sz="2000" dirty="0">
              <a:solidFill>
                <a:srgbClr val="002060"/>
              </a:solidFill>
              <a:effectLst>
                <a:outerShdw blurRad="38100" dist="38100" dir="2700000" algn="tl">
                  <a:srgbClr val="000000">
                    <a:alpha val="43137"/>
                  </a:srgbClr>
                </a:outerShdw>
              </a:effectLst>
            </a:endParaRPr>
          </a:p>
        </p:txBody>
      </p:sp>
      <p:pic>
        <p:nvPicPr>
          <p:cNvPr id="14338" name="26.jpg" descr="说明: id:2147496332;Founder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901" y="4031541"/>
            <a:ext cx="6120680" cy="223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971960" y="6186790"/>
            <a:ext cx="2464136" cy="338554"/>
          </a:xfrm>
          <a:prstGeom prst="rect">
            <a:avLst/>
          </a:prstGeom>
        </p:spPr>
        <p:txBody>
          <a:bodyPr wrap="none">
            <a:spAutoFit/>
          </a:bodyPr>
          <a:lstStyle/>
          <a:p>
            <a:r>
              <a:rPr lang="zh-CN" altLang="zh-CN" sz="1600" dirty="0">
                <a:solidFill>
                  <a:srgbClr val="002060"/>
                </a:solidFill>
                <a:effectLst>
                  <a:outerShdw blurRad="38100" dist="38100" dir="2700000" algn="tl">
                    <a:srgbClr val="000000">
                      <a:alpha val="43137"/>
                    </a:srgbClr>
                  </a:outerShdw>
                </a:effectLst>
              </a:rPr>
              <a:t>图</a:t>
            </a:r>
            <a:r>
              <a:rPr lang="en-US" altLang="zh-CN" sz="1600" dirty="0">
                <a:solidFill>
                  <a:srgbClr val="002060"/>
                </a:solidFill>
                <a:effectLst>
                  <a:outerShdw blurRad="38100" dist="38100" dir="2700000" algn="tl">
                    <a:srgbClr val="000000">
                      <a:alpha val="43137"/>
                    </a:srgbClr>
                  </a:outerShdw>
                </a:effectLst>
              </a:rPr>
              <a:t>2—6</a:t>
            </a:r>
            <a:r>
              <a:rPr lang="zh-CN" altLang="zh-CN" sz="1600" dirty="0">
                <a:solidFill>
                  <a:srgbClr val="002060"/>
                </a:solidFill>
                <a:effectLst>
                  <a:outerShdw blurRad="38100" dist="38100" dir="2700000" algn="tl">
                    <a:srgbClr val="000000">
                      <a:alpha val="43137"/>
                    </a:srgbClr>
                  </a:outerShdw>
                </a:effectLst>
              </a:rPr>
              <a:t>　决策树法示意图</a:t>
            </a:r>
            <a:endParaRPr lang="zh-CN" altLang="zh-CN" sz="1600" dirty="0">
              <a:solidFill>
                <a:srgbClr val="002060"/>
              </a:solidFill>
              <a:effectLst>
                <a:outerShdw blurRad="38100" dist="38100" dir="2700000" algn="tl">
                  <a:srgbClr val="000000">
                    <a:alpha val="43137"/>
                  </a:srgbClr>
                </a:outerShdw>
              </a:effectLst>
            </a:endParaRPr>
          </a:p>
        </p:txBody>
      </p:sp>
      <p:sp>
        <p:nvSpPr>
          <p:cNvPr id="8" name="WordArt 3"/>
          <p:cNvSpPr>
            <a:spLocks noChangeArrowheads="1" noChangeShapeType="1"/>
          </p:cNvSpPr>
          <p:nvPr/>
        </p:nvSpPr>
        <p:spPr bwMode="auto">
          <a:xfrm>
            <a:off x="6156176" y="4923045"/>
            <a:ext cx="3024253" cy="666195"/>
          </a:xfrm>
          <a:prstGeom prst="rect">
            <a:avLst/>
          </a:prstGeom>
        </p:spPr>
        <p:txBody>
          <a:bodyPr wrap="none" numCol="1" fromWordArt="1">
            <a:prstTxWarp prst="textDeflate">
              <a:avLst>
                <a:gd name="adj" fmla="val 26227"/>
              </a:avLst>
            </a:prstTxWarp>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9pPr>
          </a:lstStyle>
          <a:p>
            <a:pPr algn="ctr"/>
            <a:r>
              <a:rPr lang="zh-CN" altLang="en-US" sz="3600" b="1" kern="10" dirty="0">
                <a:ln w="9525">
                  <a:solidFill>
                    <a:srgbClr val="000000"/>
                  </a:solidFill>
                  <a:round/>
                </a:ln>
                <a:solidFill>
                  <a:srgbClr val="FF3300"/>
                </a:solidFill>
                <a:latin typeface="宋体" panose="02010600030101010101" pitchFamily="2" charset="-122"/>
                <a:ea typeface="宋体" panose="02010600030101010101" pitchFamily="2" charset="-122"/>
              </a:rPr>
              <a:t>你有何见解</a:t>
            </a:r>
            <a:r>
              <a:rPr lang="zh-CN" altLang="en-US" sz="3600" b="1" kern="10" dirty="0" smtClean="0">
                <a:ln w="9525">
                  <a:solidFill>
                    <a:srgbClr val="000000"/>
                  </a:solidFill>
                  <a:round/>
                </a:ln>
                <a:solidFill>
                  <a:srgbClr val="FF3300"/>
                </a:solidFill>
                <a:latin typeface="宋体" panose="02010600030101010101" pitchFamily="2" charset="-122"/>
                <a:ea typeface="宋体" panose="02010600030101010101" pitchFamily="2" charset="-122"/>
              </a:rPr>
              <a:t>？</a:t>
            </a:r>
            <a:endParaRPr lang="zh-CN" altLang="en-US" sz="3600" b="1" kern="10" dirty="0">
              <a:ln w="9525">
                <a:solidFill>
                  <a:srgbClr val="000000"/>
                </a:solidFill>
                <a:round/>
              </a:ln>
              <a:solidFill>
                <a:srgbClr val="FF33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5231" y="980728"/>
            <a:ext cx="7776864" cy="5170646"/>
          </a:xfrm>
          <a:prstGeom prst="rect">
            <a:avLst/>
          </a:prstGeom>
        </p:spPr>
        <p:txBody>
          <a:bodyPr wrap="square">
            <a:spAutoFit/>
          </a:bodyPr>
          <a:lstStyle/>
          <a:p>
            <a:r>
              <a:rPr lang="en-US" altLang="zh-CN" sz="2200" b="1" dirty="0">
                <a:solidFill>
                  <a:srgbClr val="FF0000"/>
                </a:solidFill>
                <a:effectLst>
                  <a:outerShdw blurRad="38100" dist="38100" dir="2700000" algn="tl">
                    <a:srgbClr val="000000">
                      <a:alpha val="43137"/>
                    </a:srgbClr>
                  </a:outerShdw>
                </a:effectLst>
              </a:rPr>
              <a:t>A</a:t>
            </a:r>
            <a:r>
              <a:rPr lang="zh-CN" altLang="zh-CN" sz="2200" b="1" dirty="0">
                <a:solidFill>
                  <a:srgbClr val="FF0000"/>
                </a:solidFill>
                <a:effectLst>
                  <a:outerShdw blurRad="38100" dist="38100" dir="2700000" algn="tl">
                    <a:srgbClr val="000000">
                      <a:alpha val="43137"/>
                    </a:srgbClr>
                  </a:outerShdw>
                </a:effectLst>
              </a:rPr>
              <a:t>方案</a:t>
            </a:r>
            <a:r>
              <a:rPr lang="en-US" altLang="zh-CN" sz="2200" b="1" dirty="0">
                <a:solidFill>
                  <a:srgbClr val="FF000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一次性投资</a:t>
            </a:r>
            <a:r>
              <a:rPr lang="en-US" altLang="zh-CN" sz="2200" dirty="0">
                <a:solidFill>
                  <a:srgbClr val="002060"/>
                </a:solidFill>
                <a:effectLst>
                  <a:outerShdw blurRad="38100" dist="38100" dir="2700000" algn="tl">
                    <a:srgbClr val="000000">
                      <a:alpha val="43137"/>
                    </a:srgbClr>
                  </a:outerShdw>
                </a:effectLst>
              </a:rPr>
              <a:t>500</a:t>
            </a:r>
            <a:r>
              <a:rPr lang="zh-CN" altLang="zh-CN" sz="2200" dirty="0">
                <a:solidFill>
                  <a:srgbClr val="002060"/>
                </a:solidFill>
                <a:effectLst>
                  <a:outerShdw blurRad="38100" dist="38100" dir="2700000" algn="tl">
                    <a:srgbClr val="000000">
                      <a:alpha val="43137"/>
                    </a:srgbClr>
                  </a:outerShdw>
                </a:effectLst>
              </a:rPr>
              <a:t>万元</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建立完善的冷藏运输系统</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大幅度提高企业在冷藏运输市场的竞争力</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产品销路好时</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每年可获利润</a:t>
            </a:r>
            <a:r>
              <a:rPr lang="en-US" altLang="zh-CN" sz="2200" dirty="0">
                <a:solidFill>
                  <a:srgbClr val="002060"/>
                </a:solidFill>
                <a:effectLst>
                  <a:outerShdw blurRad="38100" dist="38100" dir="2700000" algn="tl">
                    <a:srgbClr val="000000">
                      <a:alpha val="43137"/>
                    </a:srgbClr>
                  </a:outerShdw>
                </a:effectLst>
              </a:rPr>
              <a:t>170</a:t>
            </a:r>
            <a:r>
              <a:rPr lang="zh-CN" altLang="zh-CN" sz="2200" dirty="0">
                <a:solidFill>
                  <a:srgbClr val="002060"/>
                </a:solidFill>
                <a:effectLst>
                  <a:outerShdw blurRad="38100" dist="38100" dir="2700000" algn="tl">
                    <a:srgbClr val="000000">
                      <a:alpha val="43137"/>
                    </a:srgbClr>
                  </a:outerShdw>
                </a:effectLst>
              </a:rPr>
              <a:t>万元</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产品销路不好时</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每年会亏损</a:t>
            </a:r>
            <a:r>
              <a:rPr lang="en-US" altLang="zh-CN" sz="2200" dirty="0">
                <a:solidFill>
                  <a:srgbClr val="002060"/>
                </a:solidFill>
                <a:effectLst>
                  <a:outerShdw blurRad="38100" dist="38100" dir="2700000" algn="tl">
                    <a:srgbClr val="000000">
                      <a:alpha val="43137"/>
                    </a:srgbClr>
                  </a:outerShdw>
                </a:effectLst>
              </a:rPr>
              <a:t>50</a:t>
            </a:r>
            <a:r>
              <a:rPr lang="zh-CN" altLang="zh-CN" sz="2200" dirty="0">
                <a:solidFill>
                  <a:srgbClr val="002060"/>
                </a:solidFill>
                <a:effectLst>
                  <a:outerShdw blurRad="38100" dist="38100" dir="2700000" algn="tl">
                    <a:srgbClr val="000000">
                      <a:alpha val="43137"/>
                    </a:srgbClr>
                  </a:outerShdw>
                </a:effectLst>
              </a:rPr>
              <a:t>万元</a:t>
            </a:r>
            <a:r>
              <a:rPr lang="zh-CN" altLang="zh-CN" sz="2200" dirty="0" smtClean="0">
                <a:solidFill>
                  <a:srgbClr val="002060"/>
                </a:solidFill>
                <a:effectLst>
                  <a:outerShdw blurRad="38100" dist="38100" dir="2700000" algn="tl">
                    <a:srgbClr val="000000">
                      <a:alpha val="43137"/>
                    </a:srgbClr>
                  </a:outerShdw>
                </a:effectLst>
              </a:rPr>
              <a:t>。</a:t>
            </a:r>
            <a:endParaRPr lang="en-US" altLang="zh-CN" sz="2200" dirty="0" smtClean="0">
              <a:solidFill>
                <a:srgbClr val="002060"/>
              </a:solidFill>
              <a:effectLst>
                <a:outerShdw blurRad="38100" dist="38100" dir="2700000" algn="tl">
                  <a:srgbClr val="000000">
                    <a:alpha val="43137"/>
                  </a:srgbClr>
                </a:outerShdw>
              </a:effectLst>
            </a:endParaRPr>
          </a:p>
          <a:p>
            <a:endParaRPr lang="zh-CN" altLang="zh-CN" sz="2200" dirty="0">
              <a:solidFill>
                <a:srgbClr val="002060"/>
              </a:solidFill>
              <a:effectLst>
                <a:outerShdw blurRad="38100" dist="38100" dir="2700000" algn="tl">
                  <a:srgbClr val="000000">
                    <a:alpha val="43137"/>
                  </a:srgbClr>
                </a:outerShdw>
              </a:effectLst>
            </a:endParaRPr>
          </a:p>
          <a:p>
            <a:r>
              <a:rPr lang="en-US" altLang="zh-CN" sz="2200" b="1" dirty="0">
                <a:solidFill>
                  <a:srgbClr val="FF0000"/>
                </a:solidFill>
                <a:effectLst>
                  <a:outerShdw blurRad="38100" dist="38100" dir="2700000" algn="tl">
                    <a:srgbClr val="000000">
                      <a:alpha val="43137"/>
                    </a:srgbClr>
                  </a:outerShdw>
                </a:effectLst>
              </a:rPr>
              <a:t>B</a:t>
            </a:r>
            <a:r>
              <a:rPr lang="zh-CN" altLang="zh-CN" sz="2200" b="1" dirty="0">
                <a:solidFill>
                  <a:srgbClr val="FF0000"/>
                </a:solidFill>
                <a:effectLst>
                  <a:outerShdw blurRad="38100" dist="38100" dir="2700000" algn="tl">
                    <a:srgbClr val="000000">
                      <a:alpha val="43137"/>
                    </a:srgbClr>
                  </a:outerShdw>
                </a:effectLst>
              </a:rPr>
              <a:t>方案</a:t>
            </a:r>
            <a:r>
              <a:rPr lang="en-US" altLang="zh-CN" sz="2200" b="1" dirty="0">
                <a:solidFill>
                  <a:srgbClr val="FF000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先期投资</a:t>
            </a:r>
            <a:r>
              <a:rPr lang="en-US" altLang="zh-CN" sz="2200" dirty="0">
                <a:solidFill>
                  <a:srgbClr val="002060"/>
                </a:solidFill>
                <a:effectLst>
                  <a:outerShdw blurRad="38100" dist="38100" dir="2700000" algn="tl">
                    <a:srgbClr val="000000">
                      <a:alpha val="43137"/>
                    </a:srgbClr>
                  </a:outerShdw>
                </a:effectLst>
              </a:rPr>
              <a:t>200</a:t>
            </a:r>
            <a:r>
              <a:rPr lang="zh-CN" altLang="zh-CN" sz="2200" dirty="0">
                <a:solidFill>
                  <a:srgbClr val="002060"/>
                </a:solidFill>
                <a:effectLst>
                  <a:outerShdw blurRad="38100" dist="38100" dir="2700000" algn="tl">
                    <a:srgbClr val="000000">
                      <a:alpha val="43137"/>
                    </a:srgbClr>
                  </a:outerShdw>
                </a:effectLst>
              </a:rPr>
              <a:t>万元</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改造</a:t>
            </a:r>
            <a:r>
              <a:rPr lang="en-US" altLang="zh-CN" sz="2200" dirty="0">
                <a:solidFill>
                  <a:srgbClr val="002060"/>
                </a:solidFill>
                <a:effectLst>
                  <a:outerShdw blurRad="38100" dist="38100" dir="2700000" algn="tl">
                    <a:srgbClr val="000000">
                      <a:alpha val="43137"/>
                    </a:srgbClr>
                  </a:outerShdw>
                </a:effectLst>
              </a:rPr>
              <a:t>2 000m</a:t>
            </a:r>
            <a:r>
              <a:rPr lang="en-US" altLang="zh-CN" sz="2200" baseline="30000" dirty="0">
                <a:solidFill>
                  <a:srgbClr val="002060"/>
                </a:solidFill>
                <a:effectLst>
                  <a:outerShdw blurRad="38100" dist="38100" dir="2700000" algn="tl">
                    <a:srgbClr val="000000">
                      <a:alpha val="43137"/>
                    </a:srgbClr>
                  </a:outerShdw>
                </a:effectLst>
              </a:rPr>
              <a:t>2</a:t>
            </a:r>
            <a:r>
              <a:rPr lang="zh-CN" altLang="zh-CN" sz="2200" dirty="0">
                <a:solidFill>
                  <a:srgbClr val="002060"/>
                </a:solidFill>
                <a:effectLst>
                  <a:outerShdw blurRad="38100" dist="38100" dir="2700000" algn="tl">
                    <a:srgbClr val="000000">
                      <a:alpha val="43137"/>
                    </a:srgbClr>
                  </a:outerShdw>
                </a:effectLst>
              </a:rPr>
              <a:t>的冷冻仓库</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租用</a:t>
            </a:r>
            <a:r>
              <a:rPr lang="en-US" altLang="zh-CN" sz="2200" dirty="0">
                <a:solidFill>
                  <a:srgbClr val="002060"/>
                </a:solidFill>
                <a:effectLst>
                  <a:outerShdw blurRad="38100" dist="38100" dir="2700000" algn="tl">
                    <a:srgbClr val="000000">
                      <a:alpha val="43137"/>
                    </a:srgbClr>
                  </a:outerShdw>
                </a:effectLst>
              </a:rPr>
              <a:t>M</a:t>
            </a:r>
            <a:r>
              <a:rPr lang="zh-CN" altLang="zh-CN" sz="2200" dirty="0">
                <a:solidFill>
                  <a:srgbClr val="002060"/>
                </a:solidFill>
                <a:effectLst>
                  <a:outerShdw blurRad="38100" dist="38100" dir="2700000" algn="tl">
                    <a:srgbClr val="000000">
                      <a:alpha val="43137"/>
                    </a:srgbClr>
                  </a:outerShdw>
                </a:effectLst>
              </a:rPr>
              <a:t>公司的冷藏车</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开办冷藏运输</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视市场发展</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再作进一步发展决策。产品销路好时</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每年可获利润</a:t>
            </a:r>
            <a:r>
              <a:rPr lang="en-US" altLang="zh-CN" sz="2200" dirty="0">
                <a:solidFill>
                  <a:srgbClr val="002060"/>
                </a:solidFill>
                <a:effectLst>
                  <a:outerShdw blurRad="38100" dist="38100" dir="2700000" algn="tl">
                    <a:srgbClr val="000000">
                      <a:alpha val="43137"/>
                    </a:srgbClr>
                  </a:outerShdw>
                </a:effectLst>
              </a:rPr>
              <a:t>60</a:t>
            </a:r>
            <a:r>
              <a:rPr lang="zh-CN" altLang="zh-CN" sz="2200" dirty="0">
                <a:solidFill>
                  <a:srgbClr val="002060"/>
                </a:solidFill>
                <a:effectLst>
                  <a:outerShdw blurRad="38100" dist="38100" dir="2700000" algn="tl">
                    <a:srgbClr val="000000">
                      <a:alpha val="43137"/>
                    </a:srgbClr>
                  </a:outerShdw>
                </a:effectLst>
              </a:rPr>
              <a:t>万元</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产品销路不好时</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每年会亏损</a:t>
            </a:r>
            <a:r>
              <a:rPr lang="en-US" altLang="zh-CN" sz="2200" dirty="0">
                <a:solidFill>
                  <a:srgbClr val="002060"/>
                </a:solidFill>
                <a:effectLst>
                  <a:outerShdw blurRad="38100" dist="38100" dir="2700000" algn="tl">
                    <a:srgbClr val="000000">
                      <a:alpha val="43137"/>
                    </a:srgbClr>
                  </a:outerShdw>
                </a:effectLst>
              </a:rPr>
              <a:t>20</a:t>
            </a:r>
            <a:r>
              <a:rPr lang="zh-CN" altLang="zh-CN" sz="2200" dirty="0">
                <a:solidFill>
                  <a:srgbClr val="002060"/>
                </a:solidFill>
                <a:effectLst>
                  <a:outerShdw blurRad="38100" dist="38100" dir="2700000" algn="tl">
                    <a:srgbClr val="000000">
                      <a:alpha val="43137"/>
                    </a:srgbClr>
                  </a:outerShdw>
                </a:effectLst>
              </a:rPr>
              <a:t>万元</a:t>
            </a:r>
            <a:r>
              <a:rPr lang="zh-CN" altLang="zh-CN" sz="2200" dirty="0" smtClean="0">
                <a:solidFill>
                  <a:srgbClr val="002060"/>
                </a:solidFill>
                <a:effectLst>
                  <a:outerShdw blurRad="38100" dist="38100" dir="2700000" algn="tl">
                    <a:srgbClr val="000000">
                      <a:alpha val="43137"/>
                    </a:srgbClr>
                  </a:outerShdw>
                </a:effectLst>
              </a:rPr>
              <a:t>。</a:t>
            </a:r>
            <a:endParaRPr lang="en-US" altLang="zh-CN" sz="2200" dirty="0" smtClean="0">
              <a:solidFill>
                <a:srgbClr val="002060"/>
              </a:solidFill>
              <a:effectLst>
                <a:outerShdw blurRad="38100" dist="38100" dir="2700000" algn="tl">
                  <a:srgbClr val="000000">
                    <a:alpha val="43137"/>
                  </a:srgbClr>
                </a:outerShdw>
              </a:effectLst>
            </a:endParaRPr>
          </a:p>
          <a:p>
            <a:endParaRPr lang="zh-CN" altLang="zh-CN" sz="2200" dirty="0">
              <a:solidFill>
                <a:srgbClr val="002060"/>
              </a:solidFill>
              <a:effectLst>
                <a:outerShdw blurRad="38100" dist="38100" dir="2700000" algn="tl">
                  <a:srgbClr val="000000">
                    <a:alpha val="43137"/>
                  </a:srgbClr>
                </a:outerShdw>
              </a:effectLst>
            </a:endParaRPr>
          </a:p>
          <a:p>
            <a:r>
              <a:rPr lang="zh-CN" altLang="zh-CN" sz="2200" dirty="0">
                <a:solidFill>
                  <a:srgbClr val="002060"/>
                </a:solidFill>
                <a:effectLst>
                  <a:outerShdw blurRad="38100" dist="38100" dir="2700000" algn="tl">
                    <a:srgbClr val="000000">
                      <a:alpha val="43137"/>
                    </a:srgbClr>
                  </a:outerShdw>
                </a:effectLst>
              </a:rPr>
              <a:t>若折现率取</a:t>
            </a:r>
            <a:r>
              <a:rPr lang="en-US" altLang="zh-CN" sz="2200" dirty="0">
                <a:solidFill>
                  <a:srgbClr val="002060"/>
                </a:solidFill>
                <a:effectLst>
                  <a:outerShdw blurRad="38100" dist="38100" dir="2700000" algn="tl">
                    <a:srgbClr val="000000">
                      <a:alpha val="43137"/>
                    </a:srgbClr>
                  </a:outerShdw>
                </a:effectLst>
              </a:rPr>
              <a:t>10%,</a:t>
            </a:r>
            <a:r>
              <a:rPr lang="zh-CN" altLang="zh-CN" sz="2200" dirty="0">
                <a:solidFill>
                  <a:srgbClr val="002060"/>
                </a:solidFill>
                <a:effectLst>
                  <a:outerShdw blurRad="38100" dist="38100" dir="2700000" algn="tl">
                    <a:srgbClr val="000000">
                      <a:alpha val="43137"/>
                    </a:srgbClr>
                  </a:outerShdw>
                </a:effectLst>
              </a:rPr>
              <a:t>试对其风险作出评估。</a:t>
            </a:r>
            <a:endParaRPr lang="zh-CN" altLang="zh-CN" sz="2200" dirty="0">
              <a:solidFill>
                <a:srgbClr val="002060"/>
              </a:solidFill>
              <a:effectLst>
                <a:outerShdw blurRad="38100" dist="38100" dir="2700000" algn="tl">
                  <a:srgbClr val="000000">
                    <a:alpha val="43137"/>
                  </a:srgbClr>
                </a:outerShdw>
              </a:effectLst>
            </a:endParaRPr>
          </a:p>
          <a:p>
            <a:r>
              <a:rPr lang="zh-CN" altLang="zh-CN" sz="2200" b="1" dirty="0">
                <a:solidFill>
                  <a:srgbClr val="FF0000"/>
                </a:solidFill>
                <a:effectLst>
                  <a:outerShdw blurRad="38100" dist="38100" dir="2700000" algn="tl">
                    <a:srgbClr val="000000">
                      <a:alpha val="43137"/>
                    </a:srgbClr>
                  </a:outerShdw>
                </a:effectLst>
              </a:rPr>
              <a:t>解</a:t>
            </a:r>
            <a:r>
              <a:rPr lang="en-US" altLang="zh-CN" sz="2200" b="1" dirty="0">
                <a:solidFill>
                  <a:srgbClr val="FF0000"/>
                </a:solidFill>
                <a:effectLst>
                  <a:outerShdw blurRad="38100" dist="38100" dir="2700000" algn="tl">
                    <a:srgbClr val="000000">
                      <a:alpha val="43137"/>
                    </a:srgbClr>
                  </a:outerShdw>
                </a:effectLst>
              </a:rPr>
              <a:t>:</a:t>
            </a:r>
            <a:endParaRPr lang="zh-CN" altLang="zh-CN" sz="2200" b="1" dirty="0">
              <a:solidFill>
                <a:srgbClr val="FF0000"/>
              </a:solidFill>
              <a:effectLst>
                <a:outerShdw blurRad="38100" dist="38100" dir="2700000" algn="tl">
                  <a:srgbClr val="000000">
                    <a:alpha val="43137"/>
                  </a:srgbClr>
                </a:outerShdw>
              </a:effectLst>
            </a:endParaRPr>
          </a:p>
          <a:p>
            <a:r>
              <a:rPr lang="zh-CN" altLang="zh-CN" sz="2200" dirty="0">
                <a:solidFill>
                  <a:srgbClr val="002060"/>
                </a:solidFill>
                <a:effectLst>
                  <a:outerShdw blurRad="38100" dist="38100" dir="2700000" algn="tl">
                    <a:srgbClr val="000000">
                      <a:alpha val="43137"/>
                    </a:srgbClr>
                  </a:outerShdw>
                </a:effectLst>
              </a:rPr>
              <a:t>由图</a:t>
            </a:r>
            <a:r>
              <a:rPr lang="en-US" altLang="zh-CN" sz="2200" dirty="0">
                <a:solidFill>
                  <a:srgbClr val="002060"/>
                </a:solidFill>
                <a:effectLst>
                  <a:outerShdw blurRad="38100" dist="38100" dir="2700000" algn="tl">
                    <a:srgbClr val="000000">
                      <a:alpha val="43137"/>
                    </a:srgbClr>
                  </a:outerShdw>
                </a:effectLst>
              </a:rPr>
              <a:t>2—6</a:t>
            </a:r>
            <a:r>
              <a:rPr lang="zh-CN" altLang="zh-CN" sz="2200" dirty="0">
                <a:solidFill>
                  <a:srgbClr val="002060"/>
                </a:solidFill>
                <a:effectLst>
                  <a:outerShdw blurRad="38100" dist="38100" dir="2700000" algn="tl">
                    <a:srgbClr val="000000">
                      <a:alpha val="43137"/>
                    </a:srgbClr>
                  </a:outerShdw>
                </a:effectLst>
              </a:rPr>
              <a:t>的决策树可得两方案的收益期望现值</a:t>
            </a:r>
            <a:r>
              <a:rPr lang="en-US" altLang="zh-CN" sz="2200" dirty="0">
                <a:solidFill>
                  <a:srgbClr val="002060"/>
                </a:solidFill>
                <a:effectLst>
                  <a:outerShdw blurRad="38100" dist="38100" dir="2700000" algn="tl">
                    <a:srgbClr val="000000">
                      <a:alpha val="43137"/>
                    </a:srgbClr>
                  </a:outerShdw>
                </a:effectLst>
              </a:rPr>
              <a:t>(E):</a:t>
            </a:r>
            <a:endParaRPr lang="zh-CN" altLang="zh-CN" sz="2200" dirty="0">
              <a:solidFill>
                <a:srgbClr val="002060"/>
              </a:solidFill>
              <a:effectLst>
                <a:outerShdw blurRad="38100" dist="38100" dir="2700000" algn="tl">
                  <a:srgbClr val="000000">
                    <a:alpha val="43137"/>
                  </a:srgbClr>
                </a:outerShdw>
              </a:effectLst>
            </a:endParaRPr>
          </a:p>
          <a:p>
            <a:r>
              <a:rPr lang="en-US" altLang="zh-CN" sz="2200" dirty="0">
                <a:solidFill>
                  <a:srgbClr val="002060"/>
                </a:solidFill>
                <a:effectLst>
                  <a:outerShdw blurRad="38100" dist="38100" dir="2700000" algn="tl">
                    <a:srgbClr val="000000">
                      <a:alpha val="43137"/>
                    </a:srgbClr>
                  </a:outerShdw>
                </a:effectLst>
              </a:rPr>
              <a:t>E</a:t>
            </a:r>
            <a:r>
              <a:rPr lang="en-US" altLang="zh-CN" sz="2200" baseline="-25000" dirty="0">
                <a:solidFill>
                  <a:srgbClr val="002060"/>
                </a:solidFill>
                <a:effectLst>
                  <a:outerShdw blurRad="38100" dist="38100" dir="2700000" algn="tl">
                    <a:srgbClr val="000000">
                      <a:alpha val="43137"/>
                    </a:srgbClr>
                  </a:outerShdw>
                </a:effectLst>
              </a:rPr>
              <a:t>A</a:t>
            </a:r>
            <a:r>
              <a:rPr lang="en-US" altLang="zh-CN" sz="2200" dirty="0">
                <a:solidFill>
                  <a:srgbClr val="002060"/>
                </a:solidFill>
                <a:effectLst>
                  <a:outerShdw blurRad="38100" dist="38100" dir="2700000" algn="tl">
                    <a:srgbClr val="000000">
                      <a:alpha val="43137"/>
                    </a:srgbClr>
                  </a:outerShdw>
                </a:effectLst>
              </a:rPr>
              <a:t>=166</a:t>
            </a:r>
            <a:r>
              <a:rPr lang="zh-CN" altLang="zh-CN" sz="2200" dirty="0">
                <a:solidFill>
                  <a:srgbClr val="002060"/>
                </a:solidFill>
                <a:effectLst>
                  <a:outerShdw blurRad="38100" dist="38100" dir="2700000" algn="tl">
                    <a:srgbClr val="000000">
                      <a:alpha val="43137"/>
                    </a:srgbClr>
                  </a:outerShdw>
                </a:effectLst>
              </a:rPr>
              <a:t>万元　　</a:t>
            </a:r>
            <a:r>
              <a:rPr lang="en-US" altLang="zh-CN" sz="2200" dirty="0">
                <a:solidFill>
                  <a:srgbClr val="002060"/>
                </a:solidFill>
                <a:effectLst>
                  <a:outerShdw blurRad="38100" dist="38100" dir="2700000" algn="tl">
                    <a:srgbClr val="000000">
                      <a:alpha val="43137"/>
                    </a:srgbClr>
                  </a:outerShdw>
                </a:effectLst>
              </a:rPr>
              <a:t>E</a:t>
            </a:r>
            <a:r>
              <a:rPr lang="en-US" altLang="zh-CN" sz="2200" baseline="-25000" dirty="0">
                <a:solidFill>
                  <a:srgbClr val="002060"/>
                </a:solidFill>
                <a:effectLst>
                  <a:outerShdw blurRad="38100" dist="38100" dir="2700000" algn="tl">
                    <a:srgbClr val="000000">
                      <a:alpha val="43137"/>
                    </a:srgbClr>
                  </a:outerShdw>
                </a:effectLst>
              </a:rPr>
              <a:t>B</a:t>
            </a:r>
            <a:r>
              <a:rPr lang="en-US" altLang="zh-CN" sz="2200" dirty="0">
                <a:solidFill>
                  <a:srgbClr val="002060"/>
                </a:solidFill>
                <a:effectLst>
                  <a:outerShdw blurRad="38100" dist="38100" dir="2700000" algn="tl">
                    <a:srgbClr val="000000">
                      <a:alpha val="43137"/>
                    </a:srgbClr>
                  </a:outerShdw>
                </a:effectLst>
              </a:rPr>
              <a:t>=31</a:t>
            </a:r>
            <a:r>
              <a:rPr lang="zh-CN" altLang="zh-CN" sz="2200" dirty="0">
                <a:solidFill>
                  <a:srgbClr val="002060"/>
                </a:solidFill>
                <a:effectLst>
                  <a:outerShdw blurRad="38100" dist="38100" dir="2700000" algn="tl">
                    <a:srgbClr val="000000">
                      <a:alpha val="43137"/>
                    </a:srgbClr>
                  </a:outerShdw>
                </a:effectLst>
              </a:rPr>
              <a:t>万元</a:t>
            </a:r>
            <a:endParaRPr lang="zh-CN" altLang="zh-CN" sz="2200" dirty="0">
              <a:solidFill>
                <a:srgbClr val="002060"/>
              </a:solidFill>
              <a:effectLst>
                <a:outerShdw blurRad="38100" dist="38100" dir="2700000" algn="tl">
                  <a:srgbClr val="000000">
                    <a:alpha val="43137"/>
                  </a:srgbClr>
                </a:outerShdw>
              </a:effectLst>
            </a:endParaRPr>
          </a:p>
          <a:p>
            <a:r>
              <a:rPr lang="zh-CN" altLang="zh-CN" sz="2200" dirty="0">
                <a:solidFill>
                  <a:srgbClr val="002060"/>
                </a:solidFill>
                <a:effectLst>
                  <a:outerShdw blurRad="38100" dist="38100" dir="2700000" algn="tl">
                    <a:srgbClr val="000000">
                      <a:alpha val="43137"/>
                    </a:srgbClr>
                  </a:outerShdw>
                </a:effectLst>
              </a:rPr>
              <a:t>显然</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由于对市场比较看好</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产品销路好的概率为</a:t>
            </a:r>
            <a:r>
              <a:rPr lang="en-US" altLang="zh-CN" sz="2200" dirty="0">
                <a:solidFill>
                  <a:srgbClr val="002060"/>
                </a:solidFill>
                <a:effectLst>
                  <a:outerShdw blurRad="38100" dist="38100" dir="2700000" algn="tl">
                    <a:srgbClr val="000000">
                      <a:alpha val="43137"/>
                    </a:srgbClr>
                  </a:outerShdw>
                </a:effectLst>
              </a:rPr>
              <a:t>0.7),</a:t>
            </a:r>
            <a:r>
              <a:rPr lang="zh-CN" altLang="zh-CN" sz="2200" dirty="0">
                <a:solidFill>
                  <a:srgbClr val="002060"/>
                </a:solidFill>
                <a:effectLst>
                  <a:outerShdw blurRad="38100" dist="38100" dir="2700000" algn="tl">
                    <a:srgbClr val="000000">
                      <a:alpha val="43137"/>
                    </a:srgbClr>
                  </a:outerShdw>
                </a:effectLst>
              </a:rPr>
              <a:t>因此</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可优先考虑</a:t>
            </a:r>
            <a:r>
              <a:rPr lang="en-US" altLang="zh-CN" sz="2200" dirty="0">
                <a:solidFill>
                  <a:srgbClr val="002060"/>
                </a:solidFill>
                <a:effectLst>
                  <a:outerShdw blurRad="38100" dist="38100" dir="2700000" algn="tl">
                    <a:srgbClr val="000000">
                      <a:alpha val="43137"/>
                    </a:srgbClr>
                  </a:outerShdw>
                </a:effectLst>
              </a:rPr>
              <a:t>A</a:t>
            </a:r>
            <a:r>
              <a:rPr lang="zh-CN" altLang="zh-CN" sz="2200" dirty="0">
                <a:solidFill>
                  <a:srgbClr val="002060"/>
                </a:solidFill>
                <a:effectLst>
                  <a:outerShdw blurRad="38100" dist="38100" dir="2700000" algn="tl">
                    <a:srgbClr val="000000">
                      <a:alpha val="43137"/>
                    </a:srgbClr>
                  </a:outerShdw>
                </a:effectLst>
              </a:rPr>
              <a:t>方案</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这意味着冒一定的风险去争取更高的收益。</a:t>
            </a:r>
            <a:endParaRPr lang="zh-CN" altLang="zh-CN" sz="2200" dirty="0">
              <a:solidFill>
                <a:srgbClr val="002060"/>
              </a:solidFill>
              <a:effectLst>
                <a:outerShdw blurRad="38100" dist="38100" dir="2700000" algn="tl">
                  <a:srgbClr val="000000">
                    <a:alpha val="43137"/>
                  </a:srgbClr>
                </a:outerShdw>
              </a:effectLst>
            </a:endParaRPr>
          </a:p>
        </p:txBody>
      </p:sp>
      <p:sp>
        <p:nvSpPr>
          <p:cNvPr id="3" name="WordArt 3"/>
          <p:cNvSpPr>
            <a:spLocks noChangeArrowheads="1" noChangeShapeType="1"/>
          </p:cNvSpPr>
          <p:nvPr/>
        </p:nvSpPr>
        <p:spPr bwMode="auto">
          <a:xfrm>
            <a:off x="6012160" y="3933056"/>
            <a:ext cx="3024253" cy="666195"/>
          </a:xfrm>
          <a:prstGeom prst="rect">
            <a:avLst/>
          </a:prstGeom>
        </p:spPr>
        <p:txBody>
          <a:bodyPr wrap="none" numCol="1" fromWordArt="1">
            <a:prstTxWarp prst="textDeflate">
              <a:avLst>
                <a:gd name="adj" fmla="val 26227"/>
              </a:avLst>
            </a:prstTxWarp>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Garamond" panose="02020404030301010803"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9pPr>
          </a:lstStyle>
          <a:p>
            <a:pPr algn="ctr"/>
            <a:r>
              <a:rPr lang="zh-CN" altLang="en-US" sz="3600" b="1" kern="10" dirty="0">
                <a:ln w="9525">
                  <a:solidFill>
                    <a:srgbClr val="000000"/>
                  </a:solidFill>
                  <a:round/>
                </a:ln>
                <a:solidFill>
                  <a:srgbClr val="FF3300"/>
                </a:solidFill>
                <a:latin typeface="宋体" panose="02010600030101010101" pitchFamily="2" charset="-122"/>
                <a:ea typeface="宋体" panose="02010600030101010101" pitchFamily="2" charset="-122"/>
              </a:rPr>
              <a:t>你理解了吗</a:t>
            </a:r>
            <a:r>
              <a:rPr lang="zh-CN" altLang="en-US" sz="3600" b="1" kern="10" dirty="0" smtClean="0">
                <a:ln w="9525">
                  <a:solidFill>
                    <a:srgbClr val="000000"/>
                  </a:solidFill>
                  <a:round/>
                </a:ln>
                <a:solidFill>
                  <a:srgbClr val="FF3300"/>
                </a:solidFill>
                <a:latin typeface="宋体" panose="02010600030101010101" pitchFamily="2" charset="-122"/>
                <a:ea typeface="宋体" panose="02010600030101010101" pitchFamily="2" charset="-122"/>
              </a:rPr>
              <a:t>？</a:t>
            </a:r>
            <a:endParaRPr lang="zh-CN" altLang="en-US" sz="3600" b="1" kern="10" dirty="0">
              <a:ln w="9525">
                <a:solidFill>
                  <a:srgbClr val="000000"/>
                </a:solidFill>
                <a:round/>
              </a:ln>
              <a:solidFill>
                <a:srgbClr val="FF33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1840" y="807095"/>
            <a:ext cx="2595582"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3.</a:t>
            </a:r>
            <a:r>
              <a:rPr lang="zh-CN" altLang="zh-CN" sz="2400" b="1" dirty="0">
                <a:solidFill>
                  <a:srgbClr val="002060"/>
                </a:solidFill>
                <a:effectLst>
                  <a:outerShdw blurRad="38100" dist="38100" dir="2700000" algn="tl">
                    <a:srgbClr val="000000">
                      <a:alpha val="43137"/>
                    </a:srgbClr>
                  </a:outerShdw>
                </a:effectLst>
              </a:rPr>
              <a:t>风险评价的成果</a:t>
            </a:r>
            <a:endParaRPr lang="zh-CN" altLang="zh-CN" sz="2400" b="1"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395536" y="1671191"/>
            <a:ext cx="2100255" cy="461665"/>
          </a:xfrm>
          <a:prstGeom prst="rect">
            <a:avLst/>
          </a:prstGeom>
        </p:spPr>
        <p:txBody>
          <a:bodyPr wrap="none">
            <a:spAutoFit/>
          </a:bodyPr>
          <a:lstStyle/>
          <a:p>
            <a:r>
              <a:rPr lang="en-US" altLang="zh-CN" sz="2400" dirty="0">
                <a:solidFill>
                  <a:srgbClr val="002060"/>
                </a:solidFill>
                <a:effectLst>
                  <a:outerShdw blurRad="38100" dist="38100" dir="2700000" algn="tl">
                    <a:srgbClr val="000000">
                      <a:alpha val="43137"/>
                    </a:srgbClr>
                  </a:outerShdw>
                </a:effectLst>
              </a:rPr>
              <a:t>(1)</a:t>
            </a:r>
            <a:r>
              <a:rPr lang="zh-CN" altLang="zh-CN" sz="2400" dirty="0">
                <a:solidFill>
                  <a:srgbClr val="002060"/>
                </a:solidFill>
                <a:effectLst>
                  <a:outerShdw blurRad="38100" dist="38100" dir="2700000" algn="tl">
                    <a:srgbClr val="000000">
                      <a:alpha val="43137"/>
                    </a:srgbClr>
                  </a:outerShdw>
                </a:effectLst>
              </a:rPr>
              <a:t>风险状态图</a:t>
            </a:r>
            <a:endParaRPr lang="zh-CN" altLang="zh-CN" sz="2400"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467544" y="5343599"/>
            <a:ext cx="2408032" cy="461665"/>
          </a:xfrm>
          <a:prstGeom prst="rect">
            <a:avLst/>
          </a:prstGeom>
        </p:spPr>
        <p:txBody>
          <a:bodyPr wrap="none">
            <a:spAutoFit/>
          </a:bodyPr>
          <a:lstStyle/>
          <a:p>
            <a:r>
              <a:rPr lang="en-US" altLang="zh-CN" sz="2400" dirty="0">
                <a:solidFill>
                  <a:srgbClr val="002060"/>
                </a:solidFill>
                <a:effectLst>
                  <a:outerShdw blurRad="38100" dist="38100" dir="2700000" algn="tl">
                    <a:srgbClr val="000000">
                      <a:alpha val="43137"/>
                    </a:srgbClr>
                  </a:outerShdw>
                </a:effectLst>
              </a:rPr>
              <a:t>(2)</a:t>
            </a:r>
            <a:r>
              <a:rPr lang="zh-CN" altLang="zh-CN" sz="2400" dirty="0">
                <a:solidFill>
                  <a:srgbClr val="002060"/>
                </a:solidFill>
                <a:effectLst>
                  <a:outerShdw blurRad="38100" dist="38100" dir="2700000" algn="tl">
                    <a:srgbClr val="000000">
                      <a:alpha val="43137"/>
                    </a:srgbClr>
                  </a:outerShdw>
                </a:effectLst>
              </a:rPr>
              <a:t>风险序列清单</a:t>
            </a:r>
            <a:endParaRPr lang="zh-CN" altLang="zh-CN" sz="2400" dirty="0">
              <a:solidFill>
                <a:srgbClr val="002060"/>
              </a:solidFill>
              <a:effectLst>
                <a:outerShdw blurRad="38100" dist="38100" dir="2700000" algn="tl">
                  <a:srgbClr val="000000">
                    <a:alpha val="43137"/>
                  </a:srgbClr>
                </a:outerShdw>
              </a:effectLst>
            </a:endParaRPr>
          </a:p>
        </p:txBody>
      </p:sp>
      <p:pic>
        <p:nvPicPr>
          <p:cNvPr id="15362" name="27.jpg" descr="说明: id:2147496347;FounderCE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2035" y="2420888"/>
            <a:ext cx="4434061" cy="281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21371" y="735087"/>
            <a:ext cx="2486025" cy="460375"/>
          </a:xfrm>
          <a:prstGeom prst="rect">
            <a:avLst/>
          </a:prstGeom>
        </p:spPr>
        <p:txBody>
          <a:bodyPr wrap="none">
            <a:spAutoFit/>
          </a:bodyPr>
          <a:lstStyle/>
          <a:p>
            <a:r>
              <a:rPr lang="en-US" altLang="zh-CN" sz="2400" dirty="0">
                <a:solidFill>
                  <a:srgbClr val="002060"/>
                </a:solidFill>
                <a:effectLst>
                  <a:outerShdw blurRad="38100" dist="38100" dir="2700000" algn="tl">
                    <a:srgbClr val="000000">
                      <a:alpha val="43137"/>
                    </a:srgbClr>
                  </a:outerShdw>
                </a:effectLst>
              </a:rPr>
              <a:t>3</a:t>
            </a:r>
            <a:r>
              <a:rPr lang="zh-CN" altLang="zh-CN" sz="2400" dirty="0">
                <a:solidFill>
                  <a:srgbClr val="002060"/>
                </a:solidFill>
                <a:effectLst>
                  <a:outerShdw blurRad="38100" dist="38100" dir="2700000" algn="tl">
                    <a:srgbClr val="000000">
                      <a:alpha val="43137"/>
                    </a:srgbClr>
                  </a:outerShdw>
                </a:effectLst>
              </a:rPr>
              <a:t>　物流风险应对</a:t>
            </a:r>
            <a:endParaRPr lang="zh-CN" altLang="zh-CN" sz="2400"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179512" y="1516722"/>
            <a:ext cx="3236784" cy="400110"/>
          </a:xfrm>
          <a:prstGeom prst="rect">
            <a:avLst/>
          </a:prstGeom>
        </p:spPr>
        <p:txBody>
          <a:bodyPr wrap="none">
            <a:spAutoFit/>
          </a:bodyPr>
          <a:lstStyle/>
          <a:p>
            <a:r>
              <a:rPr lang="en-US" altLang="zh-CN" sz="2000" dirty="0">
                <a:solidFill>
                  <a:srgbClr val="002060"/>
                </a:solidFill>
                <a:effectLst>
                  <a:outerShdw blurRad="38100" dist="38100" dir="2700000" algn="tl">
                    <a:srgbClr val="000000">
                      <a:alpha val="43137"/>
                    </a:srgbClr>
                  </a:outerShdw>
                </a:effectLst>
              </a:rPr>
              <a:t>1.</a:t>
            </a:r>
            <a:r>
              <a:rPr lang="zh-CN" altLang="zh-CN" sz="2000" dirty="0">
                <a:solidFill>
                  <a:srgbClr val="002060"/>
                </a:solidFill>
                <a:effectLst>
                  <a:outerShdw blurRad="38100" dist="38100" dir="2700000" algn="tl">
                    <a:srgbClr val="000000">
                      <a:alpha val="43137"/>
                    </a:srgbClr>
                  </a:outerShdw>
                </a:effectLst>
              </a:rPr>
              <a:t>常见的物流风险管理策略</a:t>
            </a:r>
            <a:endParaRPr lang="zh-CN" altLang="zh-CN" sz="2000" dirty="0">
              <a:solidFill>
                <a:srgbClr val="002060"/>
              </a:solidFill>
              <a:effectLst>
                <a:outerShdw blurRad="38100" dist="38100" dir="2700000" algn="tl">
                  <a:srgbClr val="000000">
                    <a:alpha val="43137"/>
                  </a:srgbClr>
                </a:outerShdw>
              </a:effectLst>
            </a:endParaRPr>
          </a:p>
        </p:txBody>
      </p:sp>
      <p:pic>
        <p:nvPicPr>
          <p:cNvPr id="16386" name="Picture 2" descr="C:\Users\Administrator\Desktop\QQ截图2015071717220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0034" y="3818067"/>
            <a:ext cx="8357477" cy="199980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83568" y="2105561"/>
            <a:ext cx="4572000" cy="1446550"/>
          </a:xfrm>
          <a:prstGeom prst="rect">
            <a:avLst/>
          </a:prstGeom>
        </p:spPr>
        <p:txBody>
          <a:bodyPr>
            <a:spAutoFit/>
          </a:bodyPr>
          <a:lstStyle/>
          <a:p>
            <a:r>
              <a:rPr lang="en-US" altLang="zh-CN" sz="2200" dirty="0" smtClean="0">
                <a:solidFill>
                  <a:srgbClr val="002060"/>
                </a:solidFill>
                <a:effectLst>
                  <a:outerShdw blurRad="38100" dist="38100" dir="2700000" algn="tl">
                    <a:srgbClr val="000000">
                      <a:alpha val="43137"/>
                    </a:srgbClr>
                  </a:outerShdw>
                </a:effectLst>
              </a:rPr>
              <a:t> (</a:t>
            </a:r>
            <a:r>
              <a:rPr lang="en-US" altLang="zh-CN" sz="2200" dirty="0">
                <a:solidFill>
                  <a:srgbClr val="002060"/>
                </a:solidFill>
                <a:effectLst>
                  <a:outerShdw blurRad="38100" dist="38100" dir="2700000" algn="tl">
                    <a:srgbClr val="000000">
                      <a:alpha val="43137"/>
                    </a:srgbClr>
                  </a:outerShdw>
                </a:effectLst>
              </a:rPr>
              <a:t>1)</a:t>
            </a:r>
            <a:r>
              <a:rPr lang="zh-CN" altLang="zh-CN" sz="2200" dirty="0">
                <a:solidFill>
                  <a:srgbClr val="002060"/>
                </a:solidFill>
                <a:effectLst>
                  <a:outerShdw blurRad="38100" dist="38100" dir="2700000" algn="tl">
                    <a:srgbClr val="000000">
                      <a:alpha val="43137"/>
                    </a:srgbClr>
                  </a:outerShdw>
                </a:effectLst>
              </a:rPr>
              <a:t>风险</a:t>
            </a:r>
            <a:r>
              <a:rPr lang="zh-CN" altLang="zh-CN" sz="2200" dirty="0" smtClean="0">
                <a:solidFill>
                  <a:srgbClr val="002060"/>
                </a:solidFill>
                <a:effectLst>
                  <a:outerShdw blurRad="38100" dist="38100" dir="2700000" algn="tl">
                    <a:srgbClr val="000000">
                      <a:alpha val="43137"/>
                    </a:srgbClr>
                  </a:outerShdw>
                </a:effectLst>
              </a:rPr>
              <a:t>避免</a:t>
            </a:r>
            <a:endParaRPr lang="en-US" altLang="zh-CN" sz="2200" dirty="0" smtClean="0">
              <a:solidFill>
                <a:srgbClr val="002060"/>
              </a:solidFill>
              <a:effectLst>
                <a:outerShdw blurRad="38100" dist="38100" dir="2700000" algn="tl">
                  <a:srgbClr val="000000">
                    <a:alpha val="43137"/>
                  </a:srgbClr>
                </a:outerShdw>
              </a:effectLst>
            </a:endParaRPr>
          </a:p>
          <a:p>
            <a:r>
              <a:rPr lang="zh-CN" altLang="zh-CN" sz="2200" dirty="0" smtClean="0">
                <a:solidFill>
                  <a:srgbClr val="002060"/>
                </a:solidFill>
                <a:effectLst>
                  <a:outerShdw blurRad="38100" dist="38100" dir="2700000" algn="tl">
                    <a:srgbClr val="000000">
                      <a:alpha val="43137"/>
                    </a:srgbClr>
                  </a:outerShdw>
                </a:effectLst>
              </a:rPr>
              <a:t> </a:t>
            </a:r>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2)</a:t>
            </a:r>
            <a:r>
              <a:rPr lang="zh-CN" altLang="zh-CN" sz="2200" dirty="0">
                <a:solidFill>
                  <a:srgbClr val="002060"/>
                </a:solidFill>
                <a:effectLst>
                  <a:outerShdw blurRad="38100" dist="38100" dir="2700000" algn="tl">
                    <a:srgbClr val="000000">
                      <a:alpha val="43137"/>
                    </a:srgbClr>
                  </a:outerShdw>
                </a:effectLst>
              </a:rPr>
              <a:t>风险</a:t>
            </a:r>
            <a:r>
              <a:rPr lang="zh-CN" altLang="zh-CN" sz="2200" dirty="0" smtClean="0">
                <a:solidFill>
                  <a:srgbClr val="002060"/>
                </a:solidFill>
                <a:effectLst>
                  <a:outerShdw blurRad="38100" dist="38100" dir="2700000" algn="tl">
                    <a:srgbClr val="000000">
                      <a:alpha val="43137"/>
                    </a:srgbClr>
                  </a:outerShdw>
                </a:effectLst>
              </a:rPr>
              <a:t>转移</a:t>
            </a:r>
            <a:endParaRPr lang="en-US" altLang="zh-CN" sz="2200" dirty="0" smtClean="0">
              <a:solidFill>
                <a:srgbClr val="002060"/>
              </a:solidFill>
              <a:effectLst>
                <a:outerShdw blurRad="38100" dist="38100" dir="2700000" algn="tl">
                  <a:srgbClr val="000000">
                    <a:alpha val="43137"/>
                  </a:srgbClr>
                </a:outerShdw>
              </a:effectLst>
            </a:endParaRPr>
          </a:p>
          <a:p>
            <a:r>
              <a:rPr lang="zh-CN" altLang="zh-CN" sz="2200" dirty="0" smtClean="0">
                <a:solidFill>
                  <a:srgbClr val="002060"/>
                </a:solidFill>
                <a:effectLst>
                  <a:outerShdw blurRad="38100" dist="38100" dir="2700000" algn="tl">
                    <a:srgbClr val="000000">
                      <a:alpha val="43137"/>
                    </a:srgbClr>
                  </a:outerShdw>
                </a:effectLst>
              </a:rPr>
              <a:t> </a:t>
            </a:r>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3)</a:t>
            </a:r>
            <a:r>
              <a:rPr lang="zh-CN" altLang="zh-CN" sz="2200" dirty="0">
                <a:solidFill>
                  <a:srgbClr val="002060"/>
                </a:solidFill>
                <a:effectLst>
                  <a:outerShdw blurRad="38100" dist="38100" dir="2700000" algn="tl">
                    <a:srgbClr val="000000">
                      <a:alpha val="43137"/>
                    </a:srgbClr>
                  </a:outerShdw>
                </a:effectLst>
              </a:rPr>
              <a:t>慎重管理</a:t>
            </a:r>
            <a:r>
              <a:rPr lang="zh-CN" altLang="zh-CN" sz="2200" dirty="0" smtClean="0">
                <a:solidFill>
                  <a:srgbClr val="002060"/>
                </a:solidFill>
                <a:effectLst>
                  <a:outerShdw blurRad="38100" dist="38100" dir="2700000" algn="tl">
                    <a:srgbClr val="000000">
                      <a:alpha val="43137"/>
                    </a:srgbClr>
                  </a:outerShdw>
                </a:effectLst>
              </a:rPr>
              <a:t>风险</a:t>
            </a:r>
            <a:endParaRPr lang="en-US" altLang="zh-CN" sz="2200" dirty="0">
              <a:solidFill>
                <a:srgbClr val="002060"/>
              </a:solidFill>
              <a:effectLst>
                <a:outerShdw blurRad="38100" dist="38100" dir="2700000" algn="tl">
                  <a:srgbClr val="000000">
                    <a:alpha val="43137"/>
                  </a:srgbClr>
                </a:outerShdw>
              </a:effectLst>
            </a:endParaRPr>
          </a:p>
          <a:p>
            <a:r>
              <a:rPr lang="zh-CN" altLang="zh-CN" sz="2200" dirty="0" smtClean="0">
                <a:solidFill>
                  <a:srgbClr val="002060"/>
                </a:solidFill>
                <a:effectLst>
                  <a:outerShdw blurRad="38100" dist="38100" dir="2700000" algn="tl">
                    <a:srgbClr val="000000">
                      <a:alpha val="43137"/>
                    </a:srgbClr>
                  </a:outerShdw>
                </a:effectLst>
              </a:rPr>
              <a:t> </a:t>
            </a:r>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4)</a:t>
            </a:r>
            <a:r>
              <a:rPr lang="zh-CN" altLang="zh-CN" sz="2200" dirty="0">
                <a:solidFill>
                  <a:srgbClr val="002060"/>
                </a:solidFill>
                <a:effectLst>
                  <a:outerShdw blurRad="38100" dist="38100" dir="2700000" algn="tl">
                    <a:srgbClr val="000000">
                      <a:alpha val="43137"/>
                    </a:srgbClr>
                  </a:outerShdw>
                </a:effectLst>
              </a:rPr>
              <a:t>风险</a:t>
            </a:r>
            <a:r>
              <a:rPr lang="zh-CN" altLang="zh-CN" sz="2200" dirty="0" smtClean="0">
                <a:solidFill>
                  <a:srgbClr val="002060"/>
                </a:solidFill>
                <a:effectLst>
                  <a:outerShdw blurRad="38100" dist="38100" dir="2700000" algn="tl">
                    <a:srgbClr val="000000">
                      <a:alpha val="43137"/>
                    </a:srgbClr>
                  </a:outerShdw>
                </a:effectLst>
              </a:rPr>
              <a:t>自留</a:t>
            </a:r>
            <a:endParaRPr lang="zh-CN" altLang="zh-CN" sz="2200" dirty="0">
              <a:solidFill>
                <a:srgbClr val="002060"/>
              </a:solidFill>
              <a:effectLst>
                <a:outerShdw blurRad="38100" dist="38100" dir="2700000" algn="tl">
                  <a:srgbClr val="000000">
                    <a:alpha val="43137"/>
                  </a:srgbClr>
                </a:outerShdw>
              </a:effectLst>
            </a:endParaRPr>
          </a:p>
        </p:txBody>
      </p:sp>
      <p:pic>
        <p:nvPicPr>
          <p:cNvPr id="13314" name="Picture 2" descr="C:\Program Files (x86)\Microsoft Office\MEDIA\CAGCAT10\j02122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4930" y="703547"/>
            <a:ext cx="1935268" cy="20264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210.jpg" descr="说明: id:2147496441;FounderCE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1560" y="1412776"/>
            <a:ext cx="7776864" cy="400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248561" y="5661248"/>
            <a:ext cx="2236510" cy="338554"/>
          </a:xfrm>
          <a:prstGeom prst="rect">
            <a:avLst/>
          </a:prstGeom>
        </p:spPr>
        <p:txBody>
          <a:bodyPr wrap="none">
            <a:spAutoFit/>
          </a:bodyPr>
          <a:lstStyle/>
          <a:p>
            <a:r>
              <a:rPr lang="zh-CN" altLang="zh-CN" sz="1600" b="1" dirty="0">
                <a:solidFill>
                  <a:srgbClr val="002060"/>
                </a:solidFill>
                <a:effectLst>
                  <a:outerShdw blurRad="38100" dist="38100" dir="2700000" algn="tl">
                    <a:srgbClr val="000000">
                      <a:alpha val="43137"/>
                    </a:srgbClr>
                  </a:outerShdw>
                </a:effectLst>
              </a:rPr>
              <a:t>图</a:t>
            </a:r>
            <a:r>
              <a:rPr lang="en-US" altLang="zh-CN" sz="1600" b="1" dirty="0" smtClean="0">
                <a:solidFill>
                  <a:srgbClr val="002060"/>
                </a:solidFill>
                <a:effectLst>
                  <a:outerShdw blurRad="38100" dist="38100" dir="2700000" algn="tl">
                    <a:srgbClr val="000000">
                      <a:alpha val="43137"/>
                    </a:srgbClr>
                  </a:outerShdw>
                </a:effectLst>
              </a:rPr>
              <a:t>2-10</a:t>
            </a:r>
            <a:r>
              <a:rPr lang="zh-CN" altLang="zh-CN" sz="1600" b="1" dirty="0">
                <a:solidFill>
                  <a:srgbClr val="002060"/>
                </a:solidFill>
                <a:effectLst>
                  <a:outerShdw blurRad="38100" dist="38100" dir="2700000" algn="tl">
                    <a:srgbClr val="000000">
                      <a:alpha val="43137"/>
                    </a:srgbClr>
                  </a:outerShdw>
                </a:effectLst>
              </a:rPr>
              <a:t>　风险管理策略</a:t>
            </a:r>
            <a:endParaRPr lang="zh-CN" altLang="zh-CN" sz="16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951111"/>
            <a:ext cx="4442242"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2.</a:t>
            </a:r>
            <a:r>
              <a:rPr lang="zh-CN" altLang="zh-CN" sz="2400" b="1" dirty="0">
                <a:solidFill>
                  <a:srgbClr val="002060"/>
                </a:solidFill>
                <a:effectLst>
                  <a:outerShdw blurRad="38100" dist="38100" dir="2700000" algn="tl">
                    <a:srgbClr val="000000">
                      <a:alpha val="43137"/>
                    </a:srgbClr>
                  </a:outerShdw>
                </a:effectLst>
              </a:rPr>
              <a:t>物流风险管理解决方案的制订</a:t>
            </a:r>
            <a:endParaRPr lang="zh-CN" altLang="en-US" sz="2400" b="1"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683568" y="1722288"/>
            <a:ext cx="6246440" cy="4154984"/>
          </a:xfrm>
          <a:prstGeom prst="rect">
            <a:avLst/>
          </a:prstGeom>
        </p:spPr>
        <p:txBody>
          <a:bodyPr wrap="square">
            <a:spAutoFit/>
          </a:bodyPr>
          <a:lstStyle/>
          <a:p>
            <a:r>
              <a:rPr lang="en-US" altLang="zh-CN" sz="2200" dirty="0">
                <a:solidFill>
                  <a:srgbClr val="002060"/>
                </a:solidFill>
                <a:effectLst>
                  <a:outerShdw blurRad="38100" dist="38100" dir="2700000" algn="tl">
                    <a:srgbClr val="000000">
                      <a:alpha val="43137"/>
                    </a:srgbClr>
                  </a:outerShdw>
                </a:effectLst>
              </a:rPr>
              <a:t>1</a:t>
            </a:r>
            <a:r>
              <a:rPr lang="zh-CN" altLang="zh-CN" sz="2200" dirty="0">
                <a:solidFill>
                  <a:srgbClr val="002060"/>
                </a:solidFill>
                <a:effectLst>
                  <a:outerShdw blurRad="38100" dist="38100" dir="2700000" algn="tl">
                    <a:srgbClr val="000000">
                      <a:alpha val="43137"/>
                    </a:srgbClr>
                  </a:outerShdw>
                </a:effectLst>
              </a:rPr>
              <a:t>）风险管理解决方案制订的前提条件</a:t>
            </a:r>
            <a:endParaRPr lang="zh-CN" altLang="zh-CN" sz="2200" dirty="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     (</a:t>
            </a:r>
            <a:r>
              <a:rPr lang="en-US" altLang="zh-CN" sz="2200" dirty="0">
                <a:solidFill>
                  <a:srgbClr val="002060"/>
                </a:solidFill>
                <a:effectLst>
                  <a:outerShdw blurRad="38100" dist="38100" dir="2700000" algn="tl">
                    <a:srgbClr val="000000">
                      <a:alpha val="43137"/>
                    </a:srgbClr>
                  </a:outerShdw>
                </a:effectLst>
              </a:rPr>
              <a:t>1)</a:t>
            </a:r>
            <a:r>
              <a:rPr lang="zh-CN" altLang="zh-CN" sz="2200" dirty="0">
                <a:solidFill>
                  <a:srgbClr val="002060"/>
                </a:solidFill>
                <a:effectLst>
                  <a:outerShdw blurRad="38100" dist="38100" dir="2700000" algn="tl">
                    <a:srgbClr val="000000">
                      <a:alpha val="43137"/>
                    </a:srgbClr>
                  </a:outerShdw>
                </a:effectLst>
              </a:rPr>
              <a:t>明确影响解决方案的主要</a:t>
            </a:r>
            <a:r>
              <a:rPr lang="zh-CN" altLang="zh-CN" sz="2200" dirty="0" smtClean="0">
                <a:solidFill>
                  <a:srgbClr val="002060"/>
                </a:solidFill>
                <a:effectLst>
                  <a:outerShdw blurRad="38100" dist="38100" dir="2700000" algn="tl">
                    <a:srgbClr val="000000">
                      <a:alpha val="43137"/>
                    </a:srgbClr>
                  </a:outerShdw>
                </a:effectLst>
              </a:rPr>
              <a:t>风险</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     (</a:t>
            </a:r>
            <a:r>
              <a:rPr lang="en-US" altLang="zh-CN" sz="2200" dirty="0">
                <a:solidFill>
                  <a:srgbClr val="002060"/>
                </a:solidFill>
                <a:effectLst>
                  <a:outerShdw blurRad="38100" dist="38100" dir="2700000" algn="tl">
                    <a:srgbClr val="000000">
                      <a:alpha val="43137"/>
                    </a:srgbClr>
                  </a:outerShdw>
                </a:effectLst>
              </a:rPr>
              <a:t>2)</a:t>
            </a:r>
            <a:r>
              <a:rPr lang="zh-CN" altLang="zh-CN" sz="2200" dirty="0">
                <a:solidFill>
                  <a:srgbClr val="002060"/>
                </a:solidFill>
                <a:effectLst>
                  <a:outerShdw blurRad="38100" dist="38100" dir="2700000" algn="tl">
                    <a:srgbClr val="000000">
                      <a:alpha val="43137"/>
                    </a:srgbClr>
                  </a:outerShdw>
                </a:effectLst>
              </a:rPr>
              <a:t>考虑选择风险管理策略的</a:t>
            </a:r>
            <a:r>
              <a:rPr lang="zh-CN" altLang="zh-CN" sz="2200" dirty="0" smtClean="0">
                <a:solidFill>
                  <a:srgbClr val="002060"/>
                </a:solidFill>
                <a:effectLst>
                  <a:outerShdw blurRad="38100" dist="38100" dir="2700000" algn="tl">
                    <a:srgbClr val="000000">
                      <a:alpha val="43137"/>
                    </a:srgbClr>
                  </a:outerShdw>
                </a:effectLst>
              </a:rPr>
              <a:t>因素</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     (</a:t>
            </a:r>
            <a:r>
              <a:rPr lang="en-US" altLang="zh-CN" sz="2200" dirty="0">
                <a:solidFill>
                  <a:srgbClr val="002060"/>
                </a:solidFill>
                <a:effectLst>
                  <a:outerShdw blurRad="38100" dist="38100" dir="2700000" algn="tl">
                    <a:srgbClr val="000000">
                      <a:alpha val="43137"/>
                    </a:srgbClr>
                  </a:outerShdw>
                </a:effectLst>
              </a:rPr>
              <a:t>3)</a:t>
            </a:r>
            <a:r>
              <a:rPr lang="zh-CN" altLang="zh-CN" sz="2200" dirty="0">
                <a:solidFill>
                  <a:srgbClr val="002060"/>
                </a:solidFill>
                <a:effectLst>
                  <a:outerShdw blurRad="38100" dist="38100" dir="2700000" algn="tl">
                    <a:srgbClr val="000000">
                      <a:alpha val="43137"/>
                    </a:srgbClr>
                  </a:outerShdw>
                </a:effectLst>
              </a:rPr>
              <a:t>遵循风险管理方案制订的</a:t>
            </a:r>
            <a:r>
              <a:rPr lang="zh-CN" altLang="zh-CN" sz="2200" dirty="0" smtClean="0">
                <a:solidFill>
                  <a:srgbClr val="002060"/>
                </a:solidFill>
                <a:effectLst>
                  <a:outerShdw blurRad="38100" dist="38100" dir="2700000" algn="tl">
                    <a:srgbClr val="000000">
                      <a:alpha val="43137"/>
                    </a:srgbClr>
                  </a:outerShdw>
                </a:effectLst>
              </a:rPr>
              <a:t>原则</a:t>
            </a:r>
            <a:endParaRPr lang="en-US" altLang="zh-CN" sz="2200" dirty="0" smtClean="0">
              <a:solidFill>
                <a:srgbClr val="002060"/>
              </a:solidFill>
              <a:effectLst>
                <a:outerShdw blurRad="38100" dist="38100" dir="2700000" algn="tl">
                  <a:srgbClr val="000000">
                    <a:alpha val="43137"/>
                  </a:srgbClr>
                </a:outerShdw>
              </a:effectLst>
            </a:endParaRPr>
          </a:p>
          <a:p>
            <a:endParaRPr lang="en-US" altLang="zh-CN" sz="2200" dirty="0" smtClean="0">
              <a:solidFill>
                <a:srgbClr val="002060"/>
              </a:solidFill>
              <a:effectLst>
                <a:outerShdw blurRad="38100" dist="38100" dir="2700000" algn="tl">
                  <a:srgbClr val="000000">
                    <a:alpha val="43137"/>
                  </a:srgbClr>
                </a:outerShdw>
              </a:effectLst>
            </a:endParaRPr>
          </a:p>
          <a:p>
            <a:endParaRPr lang="zh-CN" altLang="zh-CN" sz="2200" dirty="0">
              <a:solidFill>
                <a:srgbClr val="002060"/>
              </a:solidFill>
              <a:effectLst>
                <a:outerShdw blurRad="38100" dist="38100" dir="2700000" algn="tl">
                  <a:srgbClr val="000000">
                    <a:alpha val="43137"/>
                  </a:srgbClr>
                </a:outerShdw>
              </a:effectLst>
            </a:endParaRPr>
          </a:p>
          <a:p>
            <a:r>
              <a:rPr lang="en-US" altLang="zh-CN" sz="2200" dirty="0">
                <a:solidFill>
                  <a:srgbClr val="002060"/>
                </a:solidFill>
                <a:effectLst>
                  <a:outerShdw blurRad="38100" dist="38100" dir="2700000" algn="tl">
                    <a:srgbClr val="000000">
                      <a:alpha val="43137"/>
                    </a:srgbClr>
                  </a:outerShdw>
                </a:effectLst>
              </a:rPr>
              <a:t>2</a:t>
            </a:r>
            <a:r>
              <a:rPr lang="zh-CN" altLang="zh-CN" sz="2200" dirty="0">
                <a:solidFill>
                  <a:srgbClr val="002060"/>
                </a:solidFill>
                <a:effectLst>
                  <a:outerShdw blurRad="38100" dist="38100" dir="2700000" algn="tl">
                    <a:srgbClr val="000000">
                      <a:alpha val="43137"/>
                    </a:srgbClr>
                  </a:outerShdw>
                </a:effectLst>
              </a:rPr>
              <a:t>）风险管理解决方案制订的程序</a:t>
            </a:r>
            <a:endParaRPr lang="zh-CN" altLang="zh-CN" sz="2200" dirty="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     (</a:t>
            </a:r>
            <a:r>
              <a:rPr lang="en-US" altLang="zh-CN" sz="2200" dirty="0">
                <a:solidFill>
                  <a:srgbClr val="002060"/>
                </a:solidFill>
                <a:effectLst>
                  <a:outerShdw blurRad="38100" dist="38100" dir="2700000" algn="tl">
                    <a:srgbClr val="000000">
                      <a:alpha val="43137"/>
                    </a:srgbClr>
                  </a:outerShdw>
                </a:effectLst>
              </a:rPr>
              <a:t>1)</a:t>
            </a:r>
            <a:r>
              <a:rPr lang="zh-CN" altLang="zh-CN" sz="2200" dirty="0">
                <a:solidFill>
                  <a:srgbClr val="002060"/>
                </a:solidFill>
                <a:effectLst>
                  <a:outerShdw blurRad="38100" dist="38100" dir="2700000" algn="tl">
                    <a:srgbClr val="000000">
                      <a:alpha val="43137"/>
                    </a:srgbClr>
                  </a:outerShdw>
                </a:effectLst>
              </a:rPr>
              <a:t>确定风险管理的</a:t>
            </a:r>
            <a:r>
              <a:rPr lang="zh-CN" altLang="zh-CN" sz="2200" dirty="0" smtClean="0">
                <a:solidFill>
                  <a:srgbClr val="002060"/>
                </a:solidFill>
                <a:effectLst>
                  <a:outerShdw blurRad="38100" dist="38100" dir="2700000" algn="tl">
                    <a:srgbClr val="000000">
                      <a:alpha val="43137"/>
                    </a:srgbClr>
                  </a:outerShdw>
                </a:effectLst>
              </a:rPr>
              <a:t>目标</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     (</a:t>
            </a:r>
            <a:r>
              <a:rPr lang="en-US" altLang="zh-CN" sz="2200" dirty="0">
                <a:solidFill>
                  <a:srgbClr val="002060"/>
                </a:solidFill>
                <a:effectLst>
                  <a:outerShdw blurRad="38100" dist="38100" dir="2700000" algn="tl">
                    <a:srgbClr val="000000">
                      <a:alpha val="43137"/>
                    </a:srgbClr>
                  </a:outerShdw>
                </a:effectLst>
              </a:rPr>
              <a:t>2)</a:t>
            </a:r>
            <a:r>
              <a:rPr lang="zh-CN" altLang="zh-CN" sz="2200" dirty="0">
                <a:solidFill>
                  <a:srgbClr val="002060"/>
                </a:solidFill>
                <a:effectLst>
                  <a:outerShdw blurRad="38100" dist="38100" dir="2700000" algn="tl">
                    <a:srgbClr val="000000">
                      <a:alpha val="43137"/>
                    </a:srgbClr>
                  </a:outerShdw>
                </a:effectLst>
              </a:rPr>
              <a:t>设计风险管理解决</a:t>
            </a:r>
            <a:r>
              <a:rPr lang="zh-CN" altLang="zh-CN" sz="2200" dirty="0" smtClean="0">
                <a:solidFill>
                  <a:srgbClr val="002060"/>
                </a:solidFill>
                <a:effectLst>
                  <a:outerShdw blurRad="38100" dist="38100" dir="2700000" algn="tl">
                    <a:srgbClr val="000000">
                      <a:alpha val="43137"/>
                    </a:srgbClr>
                  </a:outerShdw>
                </a:effectLst>
              </a:rPr>
              <a:t>方案</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     (</a:t>
            </a:r>
            <a:r>
              <a:rPr lang="en-US" altLang="zh-CN" sz="2200" dirty="0">
                <a:solidFill>
                  <a:srgbClr val="002060"/>
                </a:solidFill>
                <a:effectLst>
                  <a:outerShdw blurRad="38100" dist="38100" dir="2700000" algn="tl">
                    <a:srgbClr val="000000">
                      <a:alpha val="43137"/>
                    </a:srgbClr>
                  </a:outerShdw>
                </a:effectLst>
              </a:rPr>
              <a:t>3)</a:t>
            </a:r>
            <a:r>
              <a:rPr lang="zh-CN" altLang="zh-CN" sz="2200" dirty="0">
                <a:solidFill>
                  <a:srgbClr val="002060"/>
                </a:solidFill>
                <a:effectLst>
                  <a:outerShdw blurRad="38100" dist="38100" dir="2700000" algn="tl">
                    <a:srgbClr val="000000">
                      <a:alpha val="43137"/>
                    </a:srgbClr>
                  </a:outerShdw>
                </a:effectLst>
              </a:rPr>
              <a:t>选择并执行风险管理最佳解决</a:t>
            </a:r>
            <a:r>
              <a:rPr lang="zh-CN" altLang="zh-CN" sz="2200" dirty="0" smtClean="0">
                <a:solidFill>
                  <a:srgbClr val="002060"/>
                </a:solidFill>
                <a:effectLst>
                  <a:outerShdw blurRad="38100" dist="38100" dir="2700000" algn="tl">
                    <a:srgbClr val="000000">
                      <a:alpha val="43137"/>
                    </a:srgbClr>
                  </a:outerShdw>
                </a:effectLst>
              </a:rPr>
              <a:t>方案</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     (</a:t>
            </a:r>
            <a:r>
              <a:rPr lang="en-US" altLang="zh-CN" sz="2200" dirty="0">
                <a:solidFill>
                  <a:srgbClr val="002060"/>
                </a:solidFill>
                <a:effectLst>
                  <a:outerShdw blurRad="38100" dist="38100" dir="2700000" algn="tl">
                    <a:srgbClr val="000000">
                      <a:alpha val="43137"/>
                    </a:srgbClr>
                  </a:outerShdw>
                </a:effectLst>
              </a:rPr>
              <a:t>4)</a:t>
            </a:r>
            <a:r>
              <a:rPr lang="zh-CN" altLang="zh-CN" sz="2200" dirty="0">
                <a:solidFill>
                  <a:srgbClr val="002060"/>
                </a:solidFill>
                <a:effectLst>
                  <a:outerShdw blurRad="38100" dist="38100" dir="2700000" algn="tl">
                    <a:srgbClr val="000000">
                      <a:alpha val="43137"/>
                    </a:srgbClr>
                  </a:outerShdw>
                </a:effectLst>
              </a:rPr>
              <a:t>风险管理解决方案效果</a:t>
            </a:r>
            <a:r>
              <a:rPr lang="zh-CN" altLang="zh-CN" sz="2200" dirty="0" smtClean="0">
                <a:solidFill>
                  <a:srgbClr val="002060"/>
                </a:solidFill>
                <a:effectLst>
                  <a:outerShdw blurRad="38100" dist="38100" dir="2700000" algn="tl">
                    <a:srgbClr val="000000">
                      <a:alpha val="43137"/>
                    </a:srgbClr>
                  </a:outerShdw>
                </a:effectLst>
              </a:rPr>
              <a:t>评价</a:t>
            </a:r>
            <a:endParaRPr lang="zh-CN" altLang="zh-CN" sz="2200" dirty="0">
              <a:solidFill>
                <a:srgbClr val="002060"/>
              </a:solidFill>
              <a:effectLst>
                <a:outerShdw blurRad="38100" dist="38100" dir="2700000" algn="tl">
                  <a:srgbClr val="000000">
                    <a:alpha val="43137"/>
                  </a:srgbClr>
                </a:outerShdw>
              </a:effectLst>
            </a:endParaRPr>
          </a:p>
          <a:p>
            <a:endParaRPr lang="zh-CN" altLang="zh-CN" sz="2200" dirty="0">
              <a:solidFill>
                <a:srgbClr val="002060"/>
              </a:solidFill>
              <a:effectLst>
                <a:outerShdw blurRad="38100" dist="38100" dir="2700000" algn="tl">
                  <a:srgbClr val="000000">
                    <a:alpha val="43137"/>
                  </a:srgbClr>
                </a:outerShdw>
              </a:effectLst>
            </a:endParaRPr>
          </a:p>
        </p:txBody>
      </p:sp>
      <p:pic>
        <p:nvPicPr>
          <p:cNvPr id="14339" name="Picture 3" descr="C:\Program Files (x86)\Microsoft Office\MEDIA\CAGCAT10\j0217698.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708426" y="4293096"/>
            <a:ext cx="1896022" cy="1837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Program Files (x86)\Microsoft Office\MEDIA\CAGCAT10\j0090070.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96336" y="4875050"/>
            <a:ext cx="1619672" cy="201033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411760" y="830995"/>
            <a:ext cx="4233545" cy="521970"/>
          </a:xfrm>
          <a:prstGeom prst="rect">
            <a:avLst/>
          </a:prstGeom>
        </p:spPr>
        <p:txBody>
          <a:bodyPr wrap="none">
            <a:spAutoFit/>
          </a:bodyPr>
          <a:lstStyle/>
          <a:p>
            <a:r>
              <a:rPr lang="en-US" altLang="zh-CN" sz="2800" b="1" dirty="0" smtClean="0">
                <a:solidFill>
                  <a:srgbClr val="0070C0"/>
                </a:solidFill>
                <a:effectLst>
                  <a:outerShdw blurRad="38100" dist="38100" dir="2700000" algn="tl">
                    <a:srgbClr val="000000">
                      <a:alpha val="43137"/>
                    </a:srgbClr>
                  </a:outerShdw>
                </a:effectLst>
              </a:rPr>
              <a:t>1</a:t>
            </a:r>
            <a:r>
              <a:rPr lang="en-US" altLang="zh-CN" sz="2800" b="1" dirty="0">
                <a:solidFill>
                  <a:srgbClr val="0070C0"/>
                </a:solidFill>
                <a:effectLst>
                  <a:outerShdw blurRad="38100" dist="38100" dir="2700000" algn="tl">
                    <a:srgbClr val="000000">
                      <a:alpha val="43137"/>
                    </a:srgbClr>
                  </a:outerShdw>
                </a:effectLst>
              </a:rPr>
              <a:t> </a:t>
            </a:r>
            <a:r>
              <a:rPr lang="en-US" altLang="zh-CN" sz="2800" b="1" dirty="0" smtClean="0">
                <a:solidFill>
                  <a:srgbClr val="0070C0"/>
                </a:solidFill>
                <a:effectLst>
                  <a:outerShdw blurRad="38100" dist="38100" dir="2700000" algn="tl">
                    <a:srgbClr val="000000">
                      <a:alpha val="43137"/>
                    </a:srgbClr>
                  </a:outerShdw>
                </a:effectLst>
              </a:rPr>
              <a:t>  </a:t>
            </a:r>
            <a:r>
              <a:rPr lang="zh-CN" altLang="zh-CN" sz="2800" b="1" dirty="0" smtClean="0">
                <a:solidFill>
                  <a:srgbClr val="0070C0"/>
                </a:solidFill>
                <a:effectLst>
                  <a:outerShdw blurRad="38100" dist="38100" dir="2700000" algn="tl">
                    <a:srgbClr val="000000">
                      <a:alpha val="43137"/>
                    </a:srgbClr>
                  </a:outerShdw>
                </a:effectLst>
              </a:rPr>
              <a:t>物流</a:t>
            </a:r>
            <a:r>
              <a:rPr lang="zh-CN" altLang="zh-CN" sz="2800" b="1" dirty="0">
                <a:solidFill>
                  <a:srgbClr val="0070C0"/>
                </a:solidFill>
                <a:effectLst>
                  <a:outerShdw blurRad="38100" dist="38100" dir="2700000" algn="tl">
                    <a:srgbClr val="000000">
                      <a:alpha val="43137"/>
                    </a:srgbClr>
                  </a:outerShdw>
                </a:effectLst>
              </a:rPr>
              <a:t>风险的定义与特征</a:t>
            </a:r>
            <a:endParaRPr lang="zh-CN" altLang="zh-CN" sz="2800" b="1" dirty="0">
              <a:solidFill>
                <a:srgbClr val="0070C0"/>
              </a:solidFill>
              <a:effectLst>
                <a:outerShdw blurRad="38100" dist="38100" dir="2700000" algn="tl">
                  <a:srgbClr val="000000">
                    <a:alpha val="43137"/>
                  </a:srgbClr>
                </a:outerShdw>
              </a:effectLst>
            </a:endParaRPr>
          </a:p>
        </p:txBody>
      </p:sp>
      <p:sp>
        <p:nvSpPr>
          <p:cNvPr id="3" name="矩形 2"/>
          <p:cNvSpPr/>
          <p:nvPr/>
        </p:nvSpPr>
        <p:spPr>
          <a:xfrm>
            <a:off x="323528" y="1455167"/>
            <a:ext cx="2606804"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1.</a:t>
            </a:r>
            <a:r>
              <a:rPr lang="zh-CN" altLang="zh-CN" sz="2400" b="1" dirty="0">
                <a:solidFill>
                  <a:srgbClr val="002060"/>
                </a:solidFill>
                <a:effectLst>
                  <a:outerShdw blurRad="38100" dist="38100" dir="2700000" algn="tl">
                    <a:srgbClr val="000000">
                      <a:alpha val="43137"/>
                    </a:srgbClr>
                  </a:outerShdw>
                </a:effectLst>
              </a:rPr>
              <a:t>物流风险的定义</a:t>
            </a:r>
            <a:endParaRPr lang="zh-CN" altLang="zh-CN" sz="2400" b="1"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395536" y="3789040"/>
            <a:ext cx="2606804"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2.</a:t>
            </a:r>
            <a:r>
              <a:rPr lang="zh-CN" altLang="zh-CN" sz="2400" b="1" dirty="0">
                <a:solidFill>
                  <a:srgbClr val="002060"/>
                </a:solidFill>
                <a:effectLst>
                  <a:outerShdw blurRad="38100" dist="38100" dir="2700000" algn="tl">
                    <a:srgbClr val="000000">
                      <a:alpha val="43137"/>
                    </a:srgbClr>
                  </a:outerShdw>
                </a:effectLst>
              </a:rPr>
              <a:t>物流风险的特征</a:t>
            </a:r>
            <a:endParaRPr lang="zh-CN" altLang="zh-CN" sz="2400" b="1"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683568" y="2075364"/>
            <a:ext cx="7992888" cy="1569660"/>
          </a:xfrm>
          <a:prstGeom prst="rect">
            <a:avLst/>
          </a:prstGeom>
        </p:spPr>
        <p:txBody>
          <a:bodyPr wrap="square">
            <a:spAutoFit/>
          </a:bodyPr>
          <a:lstStyle/>
          <a:p>
            <a:r>
              <a:rPr lang="en-US" altLang="zh-CN" sz="2400" dirty="0">
                <a:solidFill>
                  <a:srgbClr val="002060"/>
                </a:solidFill>
                <a:effectLst>
                  <a:outerShdw blurRad="38100" dist="38100" dir="2700000" algn="tl">
                    <a:srgbClr val="000000">
                      <a:alpha val="43137"/>
                    </a:srgbClr>
                  </a:outerShdw>
                </a:effectLst>
              </a:rPr>
              <a:t>(1)</a:t>
            </a:r>
            <a:r>
              <a:rPr lang="zh-CN" altLang="zh-CN" sz="2400" b="1" dirty="0">
                <a:solidFill>
                  <a:srgbClr val="FF0000"/>
                </a:solidFill>
                <a:effectLst>
                  <a:outerShdw blurRad="38100" dist="38100" dir="2700000" algn="tl">
                    <a:srgbClr val="000000">
                      <a:alpha val="43137"/>
                    </a:srgbClr>
                  </a:outerShdw>
                </a:effectLst>
              </a:rPr>
              <a:t>狭义</a:t>
            </a:r>
            <a:r>
              <a:rPr lang="zh-CN" altLang="zh-CN" sz="2400" dirty="0">
                <a:solidFill>
                  <a:srgbClr val="002060"/>
                </a:solidFill>
                <a:effectLst>
                  <a:outerShdw blurRad="38100" dist="38100" dir="2700000" algn="tl">
                    <a:srgbClr val="000000">
                      <a:alpha val="43137"/>
                    </a:srgbClr>
                  </a:outerShdw>
                </a:effectLst>
              </a:rPr>
              <a:t>上的物流风险</a:t>
            </a:r>
            <a:r>
              <a:rPr lang="en-US" altLang="zh-CN" sz="2400" dirty="0">
                <a:solidFill>
                  <a:srgbClr val="002060"/>
                </a:solidFill>
                <a:effectLst>
                  <a:outerShdw blurRad="38100" dist="38100" dir="2700000" algn="tl">
                    <a:srgbClr val="000000">
                      <a:alpha val="43137"/>
                    </a:srgbClr>
                  </a:outerShdw>
                </a:effectLst>
              </a:rPr>
              <a:t>,</a:t>
            </a:r>
            <a:r>
              <a:rPr lang="zh-CN" altLang="zh-CN" sz="2400" dirty="0">
                <a:solidFill>
                  <a:srgbClr val="002060"/>
                </a:solidFill>
                <a:effectLst>
                  <a:outerShdw blurRad="38100" dist="38100" dir="2700000" algn="tl">
                    <a:srgbClr val="000000">
                      <a:alpha val="43137"/>
                    </a:srgbClr>
                  </a:outerShdw>
                </a:effectLst>
              </a:rPr>
              <a:t>是指未来物流损失发生的不确定性</a:t>
            </a:r>
            <a:r>
              <a:rPr lang="zh-CN" altLang="zh-CN" sz="2400" dirty="0" smtClean="0">
                <a:solidFill>
                  <a:srgbClr val="002060"/>
                </a:solidFill>
                <a:effectLst>
                  <a:outerShdw blurRad="38100" dist="38100" dir="2700000" algn="tl">
                    <a:srgbClr val="000000">
                      <a:alpha val="43137"/>
                    </a:srgbClr>
                  </a:outerShdw>
                </a:effectLst>
              </a:rPr>
              <a:t>。</a:t>
            </a:r>
            <a:endParaRPr lang="en-US" altLang="zh-CN" sz="2400" dirty="0" smtClean="0">
              <a:solidFill>
                <a:srgbClr val="002060"/>
              </a:solidFill>
              <a:effectLst>
                <a:outerShdw blurRad="38100" dist="38100" dir="2700000" algn="tl">
                  <a:srgbClr val="000000">
                    <a:alpha val="43137"/>
                  </a:srgbClr>
                </a:outerShdw>
              </a:effectLst>
            </a:endParaRPr>
          </a:p>
          <a:p>
            <a:endParaRPr lang="zh-CN" altLang="zh-CN" sz="2400" dirty="0">
              <a:solidFill>
                <a:srgbClr val="002060"/>
              </a:solidFill>
              <a:effectLst>
                <a:outerShdw blurRad="38100" dist="38100" dir="2700000" algn="tl">
                  <a:srgbClr val="000000">
                    <a:alpha val="43137"/>
                  </a:srgbClr>
                </a:outerShdw>
              </a:effectLst>
            </a:endParaRPr>
          </a:p>
          <a:p>
            <a:r>
              <a:rPr lang="en-US" altLang="zh-CN" sz="2400" dirty="0">
                <a:solidFill>
                  <a:srgbClr val="002060"/>
                </a:solidFill>
                <a:effectLst>
                  <a:outerShdw blurRad="38100" dist="38100" dir="2700000" algn="tl">
                    <a:srgbClr val="000000">
                      <a:alpha val="43137"/>
                    </a:srgbClr>
                  </a:outerShdw>
                </a:effectLst>
              </a:rPr>
              <a:t>(2)</a:t>
            </a:r>
            <a:r>
              <a:rPr lang="zh-CN" altLang="zh-CN" sz="2400" b="1" dirty="0">
                <a:solidFill>
                  <a:srgbClr val="FF0000"/>
                </a:solidFill>
                <a:effectLst>
                  <a:outerShdw blurRad="38100" dist="38100" dir="2700000" algn="tl">
                    <a:srgbClr val="000000">
                      <a:alpha val="43137"/>
                    </a:srgbClr>
                  </a:outerShdw>
                </a:effectLst>
              </a:rPr>
              <a:t>广义</a:t>
            </a:r>
            <a:r>
              <a:rPr lang="zh-CN" altLang="zh-CN" sz="2400" dirty="0">
                <a:solidFill>
                  <a:srgbClr val="002060"/>
                </a:solidFill>
                <a:effectLst>
                  <a:outerShdw blurRad="38100" dist="38100" dir="2700000" algn="tl">
                    <a:srgbClr val="000000">
                      <a:alpha val="43137"/>
                    </a:srgbClr>
                  </a:outerShdw>
                </a:effectLst>
              </a:rPr>
              <a:t>上的物流风险</a:t>
            </a:r>
            <a:r>
              <a:rPr lang="en-US" altLang="zh-CN" sz="2400" dirty="0">
                <a:solidFill>
                  <a:srgbClr val="002060"/>
                </a:solidFill>
                <a:effectLst>
                  <a:outerShdw blurRad="38100" dist="38100" dir="2700000" algn="tl">
                    <a:srgbClr val="000000">
                      <a:alpha val="43137"/>
                    </a:srgbClr>
                  </a:outerShdw>
                </a:effectLst>
              </a:rPr>
              <a:t>,</a:t>
            </a:r>
            <a:r>
              <a:rPr lang="zh-CN" altLang="zh-CN" sz="2400" dirty="0">
                <a:solidFill>
                  <a:srgbClr val="002060"/>
                </a:solidFill>
                <a:effectLst>
                  <a:outerShdw blurRad="38100" dist="38100" dir="2700000" algn="tl">
                    <a:srgbClr val="000000">
                      <a:alpha val="43137"/>
                    </a:srgbClr>
                  </a:outerShdw>
                </a:effectLst>
              </a:rPr>
              <a:t>是指未来物流损失或收益发生的不确定性。</a:t>
            </a:r>
            <a:endParaRPr lang="zh-CN" altLang="zh-CN" sz="2400" dirty="0">
              <a:solidFill>
                <a:srgbClr val="002060"/>
              </a:solidFill>
              <a:effectLst>
                <a:outerShdw blurRad="38100" dist="38100" dir="2700000" algn="tl">
                  <a:srgbClr val="000000">
                    <a:alpha val="43137"/>
                  </a:srgbClr>
                </a:outerShdw>
              </a:effectLst>
            </a:endParaRPr>
          </a:p>
        </p:txBody>
      </p:sp>
      <p:sp>
        <p:nvSpPr>
          <p:cNvPr id="6" name="矩形 5"/>
          <p:cNvSpPr/>
          <p:nvPr/>
        </p:nvSpPr>
        <p:spPr>
          <a:xfrm>
            <a:off x="683568" y="4293096"/>
            <a:ext cx="8119138" cy="1200329"/>
          </a:xfrm>
          <a:prstGeom prst="rect">
            <a:avLst/>
          </a:prstGeom>
        </p:spPr>
        <p:txBody>
          <a:bodyPr wrap="square">
            <a:spAutoFit/>
          </a:bodyPr>
          <a:lstStyle/>
          <a:p>
            <a:r>
              <a:rPr lang="en-US" altLang="zh-CN" sz="2400" dirty="0" smtClean="0">
                <a:solidFill>
                  <a:srgbClr val="002060"/>
                </a:solidFill>
                <a:effectLst>
                  <a:outerShdw blurRad="38100" dist="38100" dir="2700000" algn="tl">
                    <a:srgbClr val="000000">
                      <a:alpha val="43137"/>
                    </a:srgbClr>
                  </a:outerShdw>
                </a:effectLst>
              </a:rPr>
              <a:t>	</a:t>
            </a:r>
            <a:r>
              <a:rPr lang="zh-CN" altLang="zh-CN" sz="2400" dirty="0" smtClean="0">
                <a:solidFill>
                  <a:srgbClr val="002060"/>
                </a:solidFill>
                <a:effectLst>
                  <a:outerShdw blurRad="38100" dist="38100" dir="2700000" algn="tl">
                    <a:srgbClr val="000000">
                      <a:alpha val="43137"/>
                    </a:srgbClr>
                  </a:outerShdw>
                </a:effectLst>
              </a:rPr>
              <a:t>一方面</a:t>
            </a:r>
            <a:r>
              <a:rPr lang="en-US" altLang="zh-CN" sz="2400" dirty="0">
                <a:solidFill>
                  <a:srgbClr val="002060"/>
                </a:solidFill>
                <a:effectLst>
                  <a:outerShdw blurRad="38100" dist="38100" dir="2700000" algn="tl">
                    <a:srgbClr val="000000">
                      <a:alpha val="43137"/>
                    </a:srgbClr>
                  </a:outerShdw>
                </a:effectLst>
              </a:rPr>
              <a:t>,</a:t>
            </a:r>
            <a:r>
              <a:rPr lang="zh-CN" altLang="zh-CN" sz="2400" dirty="0">
                <a:solidFill>
                  <a:srgbClr val="002060"/>
                </a:solidFill>
                <a:effectLst>
                  <a:outerShdw blurRad="38100" dist="38100" dir="2700000" algn="tl">
                    <a:srgbClr val="000000">
                      <a:alpha val="43137"/>
                    </a:srgbClr>
                  </a:outerShdw>
                </a:effectLst>
              </a:rPr>
              <a:t>物流风险具有风险的共有特征</a:t>
            </a:r>
            <a:r>
              <a:rPr lang="en-US" altLang="zh-CN" sz="2400" dirty="0">
                <a:solidFill>
                  <a:srgbClr val="002060"/>
                </a:solidFill>
                <a:effectLst>
                  <a:outerShdw blurRad="38100" dist="38100" dir="2700000" algn="tl">
                    <a:srgbClr val="000000">
                      <a:alpha val="43137"/>
                    </a:srgbClr>
                  </a:outerShdw>
                </a:effectLst>
              </a:rPr>
              <a:t>,</a:t>
            </a:r>
            <a:r>
              <a:rPr lang="zh-CN" altLang="zh-CN" sz="2400" dirty="0">
                <a:solidFill>
                  <a:srgbClr val="002060"/>
                </a:solidFill>
                <a:effectLst>
                  <a:outerShdw blurRad="38100" dist="38100" dir="2700000" algn="tl">
                    <a:srgbClr val="000000">
                      <a:alpha val="43137"/>
                    </a:srgbClr>
                  </a:outerShdw>
                </a:effectLst>
              </a:rPr>
              <a:t>即未来性、损失性、不确定性、客观性、偶然性、可测性、双重性</a:t>
            </a:r>
            <a:r>
              <a:rPr lang="en-US" altLang="zh-CN" sz="2400" dirty="0">
                <a:solidFill>
                  <a:srgbClr val="002060"/>
                </a:solidFill>
                <a:effectLst>
                  <a:outerShdw blurRad="38100" dist="38100" dir="2700000" algn="tl">
                    <a:srgbClr val="000000">
                      <a:alpha val="43137"/>
                    </a:srgbClr>
                  </a:outerShdw>
                </a:effectLst>
              </a:rPr>
              <a:t>;</a:t>
            </a:r>
            <a:r>
              <a:rPr lang="zh-CN" altLang="zh-CN" sz="2400" dirty="0">
                <a:solidFill>
                  <a:srgbClr val="002060"/>
                </a:solidFill>
                <a:effectLst>
                  <a:outerShdw blurRad="38100" dist="38100" dir="2700000" algn="tl">
                    <a:srgbClr val="000000">
                      <a:alpha val="43137"/>
                    </a:srgbClr>
                  </a:outerShdw>
                </a:effectLst>
              </a:rPr>
              <a:t>另一方面</a:t>
            </a:r>
            <a:r>
              <a:rPr lang="en-US" altLang="zh-CN" sz="2400" dirty="0">
                <a:solidFill>
                  <a:srgbClr val="002060"/>
                </a:solidFill>
                <a:effectLst>
                  <a:outerShdw blurRad="38100" dist="38100" dir="2700000" algn="tl">
                    <a:srgbClr val="000000">
                      <a:alpha val="43137"/>
                    </a:srgbClr>
                  </a:outerShdw>
                </a:effectLst>
              </a:rPr>
              <a:t>,</a:t>
            </a:r>
            <a:r>
              <a:rPr lang="zh-CN" altLang="zh-CN" sz="2400" dirty="0">
                <a:solidFill>
                  <a:srgbClr val="002060"/>
                </a:solidFill>
                <a:effectLst>
                  <a:outerShdw blurRad="38100" dist="38100" dir="2700000" algn="tl">
                    <a:srgbClr val="000000">
                      <a:alpha val="43137"/>
                    </a:srgbClr>
                  </a:outerShdw>
                </a:effectLst>
              </a:rPr>
              <a:t>物流风险还具有自身的特点。</a:t>
            </a:r>
            <a:endParaRPr lang="zh-CN" altLang="zh-CN" sz="24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96" y="476672"/>
            <a:ext cx="4442242"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3.</a:t>
            </a:r>
            <a:r>
              <a:rPr lang="zh-CN" altLang="zh-CN" sz="2400" b="1" dirty="0">
                <a:solidFill>
                  <a:srgbClr val="002060"/>
                </a:solidFill>
                <a:effectLst>
                  <a:outerShdw blurRad="38100" dist="38100" dir="2700000" algn="tl">
                    <a:srgbClr val="000000">
                      <a:alpha val="43137"/>
                    </a:srgbClr>
                  </a:outerShdw>
                </a:effectLst>
              </a:rPr>
              <a:t>物流风险管理解决方案的执行</a:t>
            </a:r>
            <a:endParaRPr lang="zh-CN" altLang="zh-CN" sz="2400" b="1"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323528" y="1045180"/>
            <a:ext cx="7632848" cy="5262979"/>
          </a:xfrm>
          <a:prstGeom prst="rect">
            <a:avLst/>
          </a:prstGeom>
        </p:spPr>
        <p:txBody>
          <a:bodyPr wrap="square">
            <a:spAutoFit/>
          </a:bodyPr>
          <a:lstStyle/>
          <a:p>
            <a:r>
              <a:rPr lang="en-US" altLang="zh-CN" sz="2100" dirty="0">
                <a:solidFill>
                  <a:srgbClr val="002060"/>
                </a:solidFill>
                <a:effectLst>
                  <a:outerShdw blurRad="38100" dist="38100" dir="2700000" algn="tl">
                    <a:srgbClr val="000000">
                      <a:alpha val="43137"/>
                    </a:srgbClr>
                  </a:outerShdw>
                </a:effectLst>
              </a:rPr>
              <a:t>(1)</a:t>
            </a:r>
            <a:r>
              <a:rPr lang="zh-CN" altLang="zh-CN" sz="2100" dirty="0">
                <a:solidFill>
                  <a:srgbClr val="002060"/>
                </a:solidFill>
                <a:effectLst>
                  <a:outerShdw blurRad="38100" dist="38100" dir="2700000" algn="tl">
                    <a:srgbClr val="000000">
                      <a:alpha val="43137"/>
                    </a:srgbClr>
                  </a:outerShdw>
                </a:effectLst>
              </a:rPr>
              <a:t>最高管理层的公开承诺和支持</a:t>
            </a:r>
            <a:r>
              <a:rPr lang="zh-CN" altLang="zh-CN" sz="2100" dirty="0" smtClean="0">
                <a:solidFill>
                  <a:srgbClr val="002060"/>
                </a:solidFill>
                <a:effectLst>
                  <a:outerShdw blurRad="38100" dist="38100" dir="2700000" algn="tl">
                    <a:srgbClr val="000000">
                      <a:alpha val="43137"/>
                    </a:srgbClr>
                  </a:outerShdw>
                </a:effectLst>
              </a:rPr>
              <a:t>。</a:t>
            </a:r>
            <a:endParaRPr lang="en-US" altLang="zh-CN" sz="2100" dirty="0" smtClean="0">
              <a:solidFill>
                <a:srgbClr val="002060"/>
              </a:solidFill>
              <a:effectLst>
                <a:outerShdw blurRad="38100" dist="38100" dir="2700000" algn="tl">
                  <a:srgbClr val="000000">
                    <a:alpha val="43137"/>
                  </a:srgbClr>
                </a:outerShdw>
              </a:effectLst>
            </a:endParaRPr>
          </a:p>
          <a:p>
            <a:endParaRPr lang="zh-CN" altLang="zh-CN" sz="2100" dirty="0">
              <a:solidFill>
                <a:srgbClr val="002060"/>
              </a:solidFill>
              <a:effectLst>
                <a:outerShdw blurRad="38100" dist="38100" dir="2700000" algn="tl">
                  <a:srgbClr val="000000">
                    <a:alpha val="43137"/>
                  </a:srgbClr>
                </a:outerShdw>
              </a:effectLst>
            </a:endParaRPr>
          </a:p>
          <a:p>
            <a:r>
              <a:rPr lang="en-US" altLang="zh-CN" sz="2100" dirty="0">
                <a:solidFill>
                  <a:srgbClr val="002060"/>
                </a:solidFill>
                <a:effectLst>
                  <a:outerShdw blurRad="38100" dist="38100" dir="2700000" algn="tl">
                    <a:srgbClr val="000000">
                      <a:alpha val="43137"/>
                    </a:srgbClr>
                  </a:outerShdw>
                </a:effectLst>
              </a:rPr>
              <a:t>(2)</a:t>
            </a:r>
            <a:r>
              <a:rPr lang="zh-CN" altLang="zh-CN" sz="2100" dirty="0">
                <a:solidFill>
                  <a:srgbClr val="002060"/>
                </a:solidFill>
                <a:effectLst>
                  <a:outerShdw blurRad="38100" dist="38100" dir="2700000" algn="tl">
                    <a:srgbClr val="000000">
                      <a:alpha val="43137"/>
                    </a:srgbClr>
                  </a:outerShdw>
                </a:effectLst>
              </a:rPr>
              <a:t>制定明确、切实可行的目标及客观标准与流程</a:t>
            </a:r>
            <a:r>
              <a:rPr lang="zh-CN" altLang="zh-CN" sz="2100" dirty="0" smtClean="0">
                <a:solidFill>
                  <a:srgbClr val="002060"/>
                </a:solidFill>
                <a:effectLst>
                  <a:outerShdw blurRad="38100" dist="38100" dir="2700000" algn="tl">
                    <a:srgbClr val="000000">
                      <a:alpha val="43137"/>
                    </a:srgbClr>
                  </a:outerShdw>
                </a:effectLst>
              </a:rPr>
              <a:t>。</a:t>
            </a:r>
            <a:endParaRPr lang="en-US" altLang="zh-CN" sz="2100" dirty="0" smtClean="0">
              <a:solidFill>
                <a:srgbClr val="002060"/>
              </a:solidFill>
              <a:effectLst>
                <a:outerShdw blurRad="38100" dist="38100" dir="2700000" algn="tl">
                  <a:srgbClr val="000000">
                    <a:alpha val="43137"/>
                  </a:srgbClr>
                </a:outerShdw>
              </a:effectLst>
            </a:endParaRPr>
          </a:p>
          <a:p>
            <a:endParaRPr lang="zh-CN" altLang="zh-CN" sz="2100" dirty="0">
              <a:solidFill>
                <a:srgbClr val="002060"/>
              </a:solidFill>
              <a:effectLst>
                <a:outerShdw blurRad="38100" dist="38100" dir="2700000" algn="tl">
                  <a:srgbClr val="000000">
                    <a:alpha val="43137"/>
                  </a:srgbClr>
                </a:outerShdw>
              </a:effectLst>
            </a:endParaRPr>
          </a:p>
          <a:p>
            <a:r>
              <a:rPr lang="en-US" altLang="zh-CN" sz="2100" dirty="0">
                <a:solidFill>
                  <a:srgbClr val="002060"/>
                </a:solidFill>
                <a:effectLst>
                  <a:outerShdw blurRad="38100" dist="38100" dir="2700000" algn="tl">
                    <a:srgbClr val="000000">
                      <a:alpha val="43137"/>
                    </a:srgbClr>
                  </a:outerShdw>
                </a:effectLst>
              </a:rPr>
              <a:t>(3)</a:t>
            </a:r>
            <a:r>
              <a:rPr lang="zh-CN" altLang="zh-CN" sz="2100" dirty="0">
                <a:solidFill>
                  <a:srgbClr val="002060"/>
                </a:solidFill>
                <a:effectLst>
                  <a:outerShdw blurRad="38100" dist="38100" dir="2700000" algn="tl">
                    <a:srgbClr val="000000">
                      <a:alpha val="43137"/>
                    </a:srgbClr>
                  </a:outerShdw>
                </a:effectLst>
              </a:rPr>
              <a:t>制定正式的章程和进行工作内容的描述</a:t>
            </a:r>
            <a:r>
              <a:rPr lang="zh-CN" altLang="zh-CN" sz="2100" dirty="0" smtClean="0">
                <a:solidFill>
                  <a:srgbClr val="002060"/>
                </a:solidFill>
                <a:effectLst>
                  <a:outerShdw blurRad="38100" dist="38100" dir="2700000" algn="tl">
                    <a:srgbClr val="000000">
                      <a:alpha val="43137"/>
                    </a:srgbClr>
                  </a:outerShdw>
                </a:effectLst>
              </a:rPr>
              <a:t>。</a:t>
            </a:r>
            <a:endParaRPr lang="en-US" altLang="zh-CN" sz="2100" dirty="0" smtClean="0">
              <a:solidFill>
                <a:srgbClr val="002060"/>
              </a:solidFill>
              <a:effectLst>
                <a:outerShdw blurRad="38100" dist="38100" dir="2700000" algn="tl">
                  <a:srgbClr val="000000">
                    <a:alpha val="43137"/>
                  </a:srgbClr>
                </a:outerShdw>
              </a:effectLst>
            </a:endParaRPr>
          </a:p>
          <a:p>
            <a:endParaRPr lang="en-US" altLang="zh-CN" sz="2100" dirty="0" smtClean="0">
              <a:solidFill>
                <a:srgbClr val="002060"/>
              </a:solidFill>
              <a:effectLst>
                <a:outerShdw blurRad="38100" dist="38100" dir="2700000" algn="tl">
                  <a:srgbClr val="000000">
                    <a:alpha val="43137"/>
                  </a:srgbClr>
                </a:outerShdw>
              </a:effectLst>
            </a:endParaRPr>
          </a:p>
          <a:p>
            <a:r>
              <a:rPr lang="en-US" altLang="zh-CN" sz="2100" dirty="0" smtClean="0">
                <a:solidFill>
                  <a:srgbClr val="002060"/>
                </a:solidFill>
                <a:effectLst>
                  <a:outerShdw blurRad="38100" dist="38100" dir="2700000" algn="tl">
                    <a:srgbClr val="000000">
                      <a:alpha val="43137"/>
                    </a:srgbClr>
                  </a:outerShdw>
                </a:effectLst>
              </a:rPr>
              <a:t>(</a:t>
            </a:r>
            <a:r>
              <a:rPr lang="en-US" altLang="zh-CN" sz="2100" dirty="0">
                <a:solidFill>
                  <a:srgbClr val="002060"/>
                </a:solidFill>
                <a:effectLst>
                  <a:outerShdw blurRad="38100" dist="38100" dir="2700000" algn="tl">
                    <a:srgbClr val="000000">
                      <a:alpha val="43137"/>
                    </a:srgbClr>
                  </a:outerShdw>
                </a:effectLst>
              </a:rPr>
              <a:t>4)</a:t>
            </a:r>
            <a:r>
              <a:rPr lang="zh-CN" altLang="zh-CN" sz="2100" dirty="0">
                <a:solidFill>
                  <a:srgbClr val="002060"/>
                </a:solidFill>
                <a:effectLst>
                  <a:outerShdw blurRad="38100" dist="38100" dir="2700000" algn="tl">
                    <a:srgbClr val="000000">
                      <a:alpha val="43137"/>
                    </a:srgbClr>
                  </a:outerShdw>
                </a:effectLst>
              </a:rPr>
              <a:t>合理地分配权责</a:t>
            </a:r>
            <a:r>
              <a:rPr lang="en-US" altLang="zh-CN" sz="2100" dirty="0">
                <a:solidFill>
                  <a:srgbClr val="002060"/>
                </a:solidFill>
                <a:effectLst>
                  <a:outerShdw blurRad="38100" dist="38100" dir="2700000" algn="tl">
                    <a:srgbClr val="000000">
                      <a:alpha val="43137"/>
                    </a:srgbClr>
                  </a:outerShdw>
                </a:effectLst>
              </a:rPr>
              <a:t>,</a:t>
            </a:r>
            <a:r>
              <a:rPr lang="zh-CN" altLang="zh-CN" sz="2100" dirty="0">
                <a:solidFill>
                  <a:srgbClr val="002060"/>
                </a:solidFill>
                <a:effectLst>
                  <a:outerShdw blurRad="38100" dist="38100" dir="2700000" algn="tl">
                    <a:srgbClr val="000000">
                      <a:alpha val="43137"/>
                    </a:srgbClr>
                  </a:outerShdw>
                </a:effectLst>
              </a:rPr>
              <a:t>明确责任人并获得责任人的认可</a:t>
            </a:r>
            <a:r>
              <a:rPr lang="zh-CN" altLang="zh-CN" sz="2100" dirty="0" smtClean="0">
                <a:solidFill>
                  <a:srgbClr val="002060"/>
                </a:solidFill>
                <a:effectLst>
                  <a:outerShdw blurRad="38100" dist="38100" dir="2700000" algn="tl">
                    <a:srgbClr val="000000">
                      <a:alpha val="43137"/>
                    </a:srgbClr>
                  </a:outerShdw>
                </a:effectLst>
              </a:rPr>
              <a:t>。</a:t>
            </a:r>
            <a:endParaRPr lang="en-US" altLang="zh-CN" sz="2100" dirty="0" smtClean="0">
              <a:solidFill>
                <a:srgbClr val="002060"/>
              </a:solidFill>
              <a:effectLst>
                <a:outerShdw blurRad="38100" dist="38100" dir="2700000" algn="tl">
                  <a:srgbClr val="000000">
                    <a:alpha val="43137"/>
                  </a:srgbClr>
                </a:outerShdw>
              </a:effectLst>
            </a:endParaRPr>
          </a:p>
          <a:p>
            <a:endParaRPr lang="zh-CN" altLang="zh-CN" sz="2100" dirty="0">
              <a:solidFill>
                <a:srgbClr val="002060"/>
              </a:solidFill>
              <a:effectLst>
                <a:outerShdw blurRad="38100" dist="38100" dir="2700000" algn="tl">
                  <a:srgbClr val="000000">
                    <a:alpha val="43137"/>
                  </a:srgbClr>
                </a:outerShdw>
              </a:effectLst>
            </a:endParaRPr>
          </a:p>
          <a:p>
            <a:r>
              <a:rPr lang="en-US" altLang="zh-CN" sz="2100" dirty="0">
                <a:solidFill>
                  <a:srgbClr val="002060"/>
                </a:solidFill>
                <a:effectLst>
                  <a:outerShdw blurRad="38100" dist="38100" dir="2700000" algn="tl">
                    <a:srgbClr val="000000">
                      <a:alpha val="43137"/>
                    </a:srgbClr>
                  </a:outerShdw>
                </a:effectLst>
              </a:rPr>
              <a:t>(5)</a:t>
            </a:r>
            <a:r>
              <a:rPr lang="zh-CN" altLang="zh-CN" sz="2100" dirty="0">
                <a:solidFill>
                  <a:srgbClr val="002060"/>
                </a:solidFill>
                <a:effectLst>
                  <a:outerShdw blurRad="38100" dist="38100" dir="2700000" algn="tl">
                    <a:srgbClr val="000000">
                      <a:alpha val="43137"/>
                    </a:srgbClr>
                  </a:outerShdw>
                </a:effectLst>
              </a:rPr>
              <a:t>选择</a:t>
            </a:r>
            <a:r>
              <a:rPr lang="en-US" altLang="zh-CN" sz="2100" dirty="0">
                <a:solidFill>
                  <a:srgbClr val="002060"/>
                </a:solidFill>
                <a:effectLst>
                  <a:outerShdw blurRad="38100" dist="38100" dir="2700000" algn="tl">
                    <a:srgbClr val="000000">
                      <a:alpha val="43137"/>
                    </a:srgbClr>
                  </a:outerShdw>
                </a:effectLst>
              </a:rPr>
              <a:t>/</a:t>
            </a:r>
            <a:r>
              <a:rPr lang="zh-CN" altLang="zh-CN" sz="2100" dirty="0">
                <a:solidFill>
                  <a:srgbClr val="002060"/>
                </a:solidFill>
                <a:effectLst>
                  <a:outerShdw blurRad="38100" dist="38100" dir="2700000" algn="tl">
                    <a:srgbClr val="000000">
                      <a:alpha val="43137"/>
                    </a:srgbClr>
                  </a:outerShdw>
                </a:effectLst>
              </a:rPr>
              <a:t>发展最佳的风险管理人员</a:t>
            </a:r>
            <a:r>
              <a:rPr lang="zh-CN" altLang="zh-CN" sz="2100" dirty="0" smtClean="0">
                <a:solidFill>
                  <a:srgbClr val="002060"/>
                </a:solidFill>
                <a:effectLst>
                  <a:outerShdw blurRad="38100" dist="38100" dir="2700000" algn="tl">
                    <a:srgbClr val="000000">
                      <a:alpha val="43137"/>
                    </a:srgbClr>
                  </a:outerShdw>
                </a:effectLst>
              </a:rPr>
              <a:t>。</a:t>
            </a:r>
            <a:endParaRPr lang="en-US" altLang="zh-CN" sz="2100" dirty="0" smtClean="0">
              <a:solidFill>
                <a:srgbClr val="002060"/>
              </a:solidFill>
              <a:effectLst>
                <a:outerShdw blurRad="38100" dist="38100" dir="2700000" algn="tl">
                  <a:srgbClr val="000000">
                    <a:alpha val="43137"/>
                  </a:srgbClr>
                </a:outerShdw>
              </a:effectLst>
            </a:endParaRPr>
          </a:p>
          <a:p>
            <a:endParaRPr lang="zh-CN" altLang="zh-CN" sz="2100" dirty="0">
              <a:solidFill>
                <a:srgbClr val="002060"/>
              </a:solidFill>
              <a:effectLst>
                <a:outerShdw blurRad="38100" dist="38100" dir="2700000" algn="tl">
                  <a:srgbClr val="000000">
                    <a:alpha val="43137"/>
                  </a:srgbClr>
                </a:outerShdw>
              </a:effectLst>
            </a:endParaRPr>
          </a:p>
          <a:p>
            <a:r>
              <a:rPr lang="en-US" altLang="zh-CN" sz="2100" dirty="0">
                <a:solidFill>
                  <a:srgbClr val="002060"/>
                </a:solidFill>
                <a:effectLst>
                  <a:outerShdw blurRad="38100" dist="38100" dir="2700000" algn="tl">
                    <a:srgbClr val="000000">
                      <a:alpha val="43137"/>
                    </a:srgbClr>
                  </a:outerShdw>
                </a:effectLst>
              </a:rPr>
              <a:t>(6)</a:t>
            </a:r>
            <a:r>
              <a:rPr lang="zh-CN" altLang="zh-CN" sz="2100" dirty="0">
                <a:solidFill>
                  <a:srgbClr val="002060"/>
                </a:solidFill>
                <a:effectLst>
                  <a:outerShdw blurRad="38100" dist="38100" dir="2700000" algn="tl">
                    <a:srgbClr val="000000">
                      <a:alpha val="43137"/>
                    </a:srgbClr>
                  </a:outerShdw>
                </a:effectLst>
              </a:rPr>
              <a:t>各部门相互交流与协作</a:t>
            </a:r>
            <a:r>
              <a:rPr lang="en-US" altLang="zh-CN" sz="2100" dirty="0">
                <a:solidFill>
                  <a:srgbClr val="002060"/>
                </a:solidFill>
                <a:effectLst>
                  <a:outerShdw blurRad="38100" dist="38100" dir="2700000" algn="tl">
                    <a:srgbClr val="000000">
                      <a:alpha val="43137"/>
                    </a:srgbClr>
                  </a:outerShdw>
                </a:effectLst>
              </a:rPr>
              <a:t>,</a:t>
            </a:r>
            <a:r>
              <a:rPr lang="zh-CN" altLang="zh-CN" sz="2100" dirty="0">
                <a:solidFill>
                  <a:srgbClr val="002060"/>
                </a:solidFill>
                <a:effectLst>
                  <a:outerShdw blurRad="38100" dist="38100" dir="2700000" algn="tl">
                    <a:srgbClr val="000000">
                      <a:alpha val="43137"/>
                    </a:srgbClr>
                  </a:outerShdw>
                </a:effectLst>
              </a:rPr>
              <a:t>将风险控制程序融入业务流程</a:t>
            </a:r>
            <a:r>
              <a:rPr lang="zh-CN" altLang="zh-CN" sz="2100" dirty="0" smtClean="0">
                <a:solidFill>
                  <a:srgbClr val="002060"/>
                </a:solidFill>
                <a:effectLst>
                  <a:outerShdw blurRad="38100" dist="38100" dir="2700000" algn="tl">
                    <a:srgbClr val="000000">
                      <a:alpha val="43137"/>
                    </a:srgbClr>
                  </a:outerShdw>
                </a:effectLst>
              </a:rPr>
              <a:t>。</a:t>
            </a:r>
            <a:endParaRPr lang="en-US" altLang="zh-CN" sz="2100" dirty="0" smtClean="0">
              <a:solidFill>
                <a:srgbClr val="002060"/>
              </a:solidFill>
              <a:effectLst>
                <a:outerShdw blurRad="38100" dist="38100" dir="2700000" algn="tl">
                  <a:srgbClr val="000000">
                    <a:alpha val="43137"/>
                  </a:srgbClr>
                </a:outerShdw>
              </a:effectLst>
            </a:endParaRPr>
          </a:p>
          <a:p>
            <a:endParaRPr lang="zh-CN" altLang="zh-CN" sz="2100" dirty="0">
              <a:solidFill>
                <a:srgbClr val="002060"/>
              </a:solidFill>
              <a:effectLst>
                <a:outerShdw blurRad="38100" dist="38100" dir="2700000" algn="tl">
                  <a:srgbClr val="000000">
                    <a:alpha val="43137"/>
                  </a:srgbClr>
                </a:outerShdw>
              </a:effectLst>
            </a:endParaRPr>
          </a:p>
          <a:p>
            <a:r>
              <a:rPr lang="en-US" altLang="zh-CN" sz="2100" dirty="0">
                <a:solidFill>
                  <a:srgbClr val="002060"/>
                </a:solidFill>
                <a:effectLst>
                  <a:outerShdw blurRad="38100" dist="38100" dir="2700000" algn="tl">
                    <a:srgbClr val="000000">
                      <a:alpha val="43137"/>
                    </a:srgbClr>
                  </a:outerShdw>
                </a:effectLst>
              </a:rPr>
              <a:t>(7)</a:t>
            </a:r>
            <a:r>
              <a:rPr lang="zh-CN" altLang="zh-CN" sz="2100" dirty="0">
                <a:solidFill>
                  <a:srgbClr val="002060"/>
                </a:solidFill>
                <a:effectLst>
                  <a:outerShdw blurRad="38100" dist="38100" dir="2700000" algn="tl">
                    <a:srgbClr val="000000">
                      <a:alpha val="43137"/>
                    </a:srgbClr>
                  </a:outerShdw>
                </a:effectLst>
              </a:rPr>
              <a:t>强化约束和激励机制</a:t>
            </a:r>
            <a:r>
              <a:rPr lang="en-US" altLang="zh-CN" sz="2100" dirty="0">
                <a:solidFill>
                  <a:srgbClr val="002060"/>
                </a:solidFill>
                <a:effectLst>
                  <a:outerShdw blurRad="38100" dist="38100" dir="2700000" algn="tl">
                    <a:srgbClr val="000000">
                      <a:alpha val="43137"/>
                    </a:srgbClr>
                  </a:outerShdw>
                </a:effectLst>
              </a:rPr>
              <a:t>,</a:t>
            </a:r>
            <a:r>
              <a:rPr lang="zh-CN" altLang="zh-CN" sz="2100" dirty="0">
                <a:solidFill>
                  <a:srgbClr val="002060"/>
                </a:solidFill>
                <a:effectLst>
                  <a:outerShdw blurRad="38100" dist="38100" dir="2700000" algn="tl">
                    <a:srgbClr val="000000">
                      <a:alpha val="43137"/>
                    </a:srgbClr>
                  </a:outerShdw>
                </a:effectLst>
              </a:rPr>
              <a:t>加强企业业绩、责任和风险之间的联系</a:t>
            </a:r>
            <a:r>
              <a:rPr lang="en-US" altLang="zh-CN" sz="2100" dirty="0">
                <a:solidFill>
                  <a:srgbClr val="002060"/>
                </a:solidFill>
                <a:effectLst>
                  <a:outerShdw blurRad="38100" dist="38100" dir="2700000" algn="tl">
                    <a:srgbClr val="000000">
                      <a:alpha val="43137"/>
                    </a:srgbClr>
                  </a:outerShdw>
                </a:effectLst>
              </a:rPr>
              <a:t>,</a:t>
            </a:r>
            <a:r>
              <a:rPr lang="zh-CN" altLang="zh-CN" sz="2100" dirty="0">
                <a:solidFill>
                  <a:srgbClr val="002060"/>
                </a:solidFill>
                <a:effectLst>
                  <a:outerShdw blurRad="38100" dist="38100" dir="2700000" algn="tl">
                    <a:srgbClr val="000000">
                      <a:alpha val="43137"/>
                    </a:srgbClr>
                  </a:outerShdw>
                </a:effectLst>
              </a:rPr>
              <a:t>促进各部门的相互协调</a:t>
            </a:r>
            <a:r>
              <a:rPr lang="zh-CN" altLang="zh-CN" sz="2100" dirty="0" smtClean="0">
                <a:solidFill>
                  <a:srgbClr val="002060"/>
                </a:solidFill>
                <a:effectLst>
                  <a:outerShdw blurRad="38100" dist="38100" dir="2700000" algn="tl">
                    <a:srgbClr val="000000">
                      <a:alpha val="43137"/>
                    </a:srgbClr>
                  </a:outerShdw>
                </a:effectLst>
              </a:rPr>
              <a:t>。</a:t>
            </a:r>
            <a:endParaRPr lang="en-US" altLang="zh-CN" sz="2100" dirty="0" smtClean="0">
              <a:solidFill>
                <a:srgbClr val="002060"/>
              </a:solidFill>
              <a:effectLst>
                <a:outerShdw blurRad="38100" dist="38100" dir="2700000" algn="tl">
                  <a:srgbClr val="000000">
                    <a:alpha val="43137"/>
                  </a:srgbClr>
                </a:outerShdw>
              </a:effectLst>
            </a:endParaRPr>
          </a:p>
          <a:p>
            <a:endParaRPr lang="zh-CN" altLang="zh-CN" sz="2100" dirty="0">
              <a:solidFill>
                <a:srgbClr val="002060"/>
              </a:solidFill>
              <a:effectLst>
                <a:outerShdw blurRad="38100" dist="38100" dir="2700000" algn="tl">
                  <a:srgbClr val="000000">
                    <a:alpha val="43137"/>
                  </a:srgbClr>
                </a:outerShdw>
              </a:effectLst>
            </a:endParaRPr>
          </a:p>
          <a:p>
            <a:r>
              <a:rPr lang="en-US" altLang="zh-CN" sz="2100" dirty="0">
                <a:solidFill>
                  <a:srgbClr val="002060"/>
                </a:solidFill>
                <a:effectLst>
                  <a:outerShdw blurRad="38100" dist="38100" dir="2700000" algn="tl">
                    <a:srgbClr val="000000">
                      <a:alpha val="43137"/>
                    </a:srgbClr>
                  </a:outerShdw>
                </a:effectLst>
              </a:rPr>
              <a:t>(8)</a:t>
            </a:r>
            <a:r>
              <a:rPr lang="zh-CN" altLang="zh-CN" sz="2100" dirty="0">
                <a:solidFill>
                  <a:srgbClr val="002060"/>
                </a:solidFill>
                <a:effectLst>
                  <a:outerShdw blurRad="38100" dist="38100" dir="2700000" algn="tl">
                    <a:srgbClr val="000000">
                      <a:alpha val="43137"/>
                    </a:srgbClr>
                  </a:outerShdw>
                </a:effectLst>
              </a:rPr>
              <a:t>建立企业风险管理文化。</a:t>
            </a:r>
            <a:endParaRPr lang="zh-CN" altLang="zh-CN" sz="2100" dirty="0">
              <a:solidFill>
                <a:srgbClr val="002060"/>
              </a:solidFill>
              <a:effectLst>
                <a:outerShdw blurRad="38100" dist="38100" dir="2700000" algn="tl">
                  <a:srgbClr val="000000">
                    <a:alpha val="43137"/>
                  </a:srgbClr>
                </a:outerShdw>
              </a:effectLst>
            </a:endParaRPr>
          </a:p>
        </p:txBody>
      </p:sp>
      <p:pic>
        <p:nvPicPr>
          <p:cNvPr id="15363" name="Picture 3" descr="C:\Program Files (x86)\Microsoft Office\MEDIA\CAGCAT10\j0233018.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8278" y="404664"/>
            <a:ext cx="2574202" cy="2614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5816" y="735087"/>
            <a:ext cx="2486025" cy="460375"/>
          </a:xfrm>
          <a:prstGeom prst="rect">
            <a:avLst/>
          </a:prstGeom>
        </p:spPr>
        <p:txBody>
          <a:bodyPr wrap="none">
            <a:spAutoFit/>
          </a:bodyPr>
          <a:lstStyle/>
          <a:p>
            <a:r>
              <a:rPr lang="en-US" altLang="zh-CN" sz="2400" b="1" dirty="0">
                <a:solidFill>
                  <a:schemeClr val="accent2"/>
                </a:solidFill>
                <a:effectLst>
                  <a:outerShdw blurRad="38100" dist="38100" dir="2700000" algn="tl">
                    <a:srgbClr val="000000">
                      <a:alpha val="43137"/>
                    </a:srgbClr>
                  </a:outerShdw>
                </a:effectLst>
              </a:rPr>
              <a:t>4</a:t>
            </a:r>
            <a:r>
              <a:rPr lang="zh-CN" altLang="zh-CN" sz="2400" b="1" dirty="0">
                <a:solidFill>
                  <a:schemeClr val="accent2"/>
                </a:solidFill>
                <a:effectLst>
                  <a:outerShdw blurRad="38100" dist="38100" dir="2700000" algn="tl">
                    <a:srgbClr val="000000">
                      <a:alpha val="43137"/>
                    </a:srgbClr>
                  </a:outerShdw>
                </a:effectLst>
              </a:rPr>
              <a:t>　物流风险监控</a:t>
            </a:r>
            <a:endParaRPr lang="zh-CN" altLang="zh-CN" sz="2400" b="1" dirty="0">
              <a:solidFill>
                <a:schemeClr val="accent2"/>
              </a:solidFill>
              <a:effectLst>
                <a:outerShdw blurRad="38100" dist="38100" dir="2700000" algn="tl">
                  <a:srgbClr val="000000">
                    <a:alpha val="43137"/>
                  </a:srgbClr>
                </a:outerShdw>
              </a:effectLst>
            </a:endParaRPr>
          </a:p>
        </p:txBody>
      </p:sp>
      <p:sp>
        <p:nvSpPr>
          <p:cNvPr id="3" name="矩形 2"/>
          <p:cNvSpPr/>
          <p:nvPr/>
        </p:nvSpPr>
        <p:spPr>
          <a:xfrm>
            <a:off x="179512" y="1299995"/>
            <a:ext cx="2973891" cy="430887"/>
          </a:xfrm>
          <a:prstGeom prst="rect">
            <a:avLst/>
          </a:prstGeom>
        </p:spPr>
        <p:txBody>
          <a:bodyPr wrap="none">
            <a:spAutoFit/>
          </a:bodyPr>
          <a:lstStyle/>
          <a:p>
            <a:r>
              <a:rPr lang="en-US" altLang="zh-CN" sz="2200" b="1" dirty="0">
                <a:solidFill>
                  <a:srgbClr val="002060"/>
                </a:solidFill>
                <a:effectLst>
                  <a:outerShdw blurRad="38100" dist="38100" dir="2700000" algn="tl">
                    <a:srgbClr val="000000">
                      <a:alpha val="43137"/>
                    </a:srgbClr>
                  </a:outerShdw>
                </a:effectLst>
              </a:rPr>
              <a:t>1.</a:t>
            </a:r>
            <a:r>
              <a:rPr lang="zh-CN" altLang="zh-CN" sz="2200" b="1" dirty="0">
                <a:solidFill>
                  <a:srgbClr val="002060"/>
                </a:solidFill>
                <a:effectLst>
                  <a:outerShdw blurRad="38100" dist="38100" dir="2700000" algn="tl">
                    <a:srgbClr val="000000">
                      <a:alpha val="43137"/>
                    </a:srgbClr>
                  </a:outerShdw>
                </a:effectLst>
              </a:rPr>
              <a:t>物流风险监控的</a:t>
            </a:r>
            <a:r>
              <a:rPr lang="zh-CN" altLang="zh-CN" sz="2200" b="1" dirty="0">
                <a:solidFill>
                  <a:srgbClr val="FF0000"/>
                </a:solidFill>
                <a:effectLst>
                  <a:outerShdw blurRad="38100" dist="38100" dir="2700000" algn="tl">
                    <a:srgbClr val="000000">
                      <a:alpha val="43137"/>
                    </a:srgbClr>
                  </a:outerShdw>
                </a:effectLst>
              </a:rPr>
              <a:t>目的</a:t>
            </a:r>
            <a:endParaRPr lang="zh-CN" altLang="zh-CN" sz="2200" b="1" dirty="0">
              <a:solidFill>
                <a:srgbClr val="FF0000"/>
              </a:solidFill>
              <a:effectLst>
                <a:outerShdw blurRad="38100" dist="38100" dir="2700000" algn="tl">
                  <a:srgbClr val="000000">
                    <a:alpha val="43137"/>
                  </a:srgbClr>
                </a:outerShdw>
              </a:effectLst>
            </a:endParaRPr>
          </a:p>
        </p:txBody>
      </p:sp>
      <p:sp>
        <p:nvSpPr>
          <p:cNvPr id="4" name="矩形 3"/>
          <p:cNvSpPr/>
          <p:nvPr/>
        </p:nvSpPr>
        <p:spPr>
          <a:xfrm>
            <a:off x="737452" y="1794589"/>
            <a:ext cx="8083020" cy="2354491"/>
          </a:xfrm>
          <a:prstGeom prst="rect">
            <a:avLst/>
          </a:prstGeom>
        </p:spPr>
        <p:txBody>
          <a:bodyPr wrap="square">
            <a:spAutoFit/>
          </a:bodyPr>
          <a:lstStyle/>
          <a:p>
            <a:r>
              <a:rPr lang="en-US" altLang="zh-CN" sz="2100" dirty="0">
                <a:solidFill>
                  <a:srgbClr val="002060"/>
                </a:solidFill>
                <a:effectLst>
                  <a:outerShdw blurRad="38100" dist="38100" dir="2700000" algn="tl">
                    <a:srgbClr val="000000">
                      <a:alpha val="43137"/>
                    </a:srgbClr>
                  </a:outerShdw>
                </a:effectLst>
              </a:rPr>
              <a:t>(1)</a:t>
            </a:r>
            <a:r>
              <a:rPr lang="zh-CN" altLang="zh-CN" sz="2100" dirty="0">
                <a:solidFill>
                  <a:srgbClr val="002060"/>
                </a:solidFill>
                <a:effectLst>
                  <a:outerShdw blurRad="38100" dist="38100" dir="2700000" algn="tl">
                    <a:srgbClr val="000000">
                      <a:alpha val="43137"/>
                    </a:srgbClr>
                  </a:outerShdw>
                </a:effectLst>
              </a:rPr>
              <a:t>风险应对措施是否已按计划实施。</a:t>
            </a:r>
            <a:endParaRPr lang="zh-CN" altLang="zh-CN" sz="2100" dirty="0">
              <a:solidFill>
                <a:srgbClr val="002060"/>
              </a:solidFill>
              <a:effectLst>
                <a:outerShdw blurRad="38100" dist="38100" dir="2700000" algn="tl">
                  <a:srgbClr val="000000">
                    <a:alpha val="43137"/>
                  </a:srgbClr>
                </a:outerShdw>
              </a:effectLst>
            </a:endParaRPr>
          </a:p>
          <a:p>
            <a:r>
              <a:rPr lang="en-US" altLang="zh-CN" sz="2100" dirty="0">
                <a:solidFill>
                  <a:srgbClr val="002060"/>
                </a:solidFill>
                <a:effectLst>
                  <a:outerShdw blurRad="38100" dist="38100" dir="2700000" algn="tl">
                    <a:srgbClr val="000000">
                      <a:alpha val="43137"/>
                    </a:srgbClr>
                  </a:outerShdw>
                </a:effectLst>
              </a:rPr>
              <a:t>(2)</a:t>
            </a:r>
            <a:r>
              <a:rPr lang="zh-CN" altLang="zh-CN" sz="2100" dirty="0">
                <a:solidFill>
                  <a:srgbClr val="002060"/>
                </a:solidFill>
                <a:effectLst>
                  <a:outerShdw blurRad="38100" dist="38100" dir="2700000" algn="tl">
                    <a:srgbClr val="000000">
                      <a:alpha val="43137"/>
                    </a:srgbClr>
                  </a:outerShdw>
                </a:effectLst>
              </a:rPr>
              <a:t>风险应对行动是否像预期的那样有效</a:t>
            </a:r>
            <a:r>
              <a:rPr lang="en-US" altLang="zh-CN" sz="2100" dirty="0">
                <a:solidFill>
                  <a:srgbClr val="002060"/>
                </a:solidFill>
                <a:effectLst>
                  <a:outerShdw blurRad="38100" dist="38100" dir="2700000" algn="tl">
                    <a:srgbClr val="000000">
                      <a:alpha val="43137"/>
                    </a:srgbClr>
                  </a:outerShdw>
                </a:effectLst>
              </a:rPr>
              <a:t>,</a:t>
            </a:r>
            <a:r>
              <a:rPr lang="zh-CN" altLang="zh-CN" sz="2100" dirty="0">
                <a:solidFill>
                  <a:srgbClr val="002060"/>
                </a:solidFill>
                <a:effectLst>
                  <a:outerShdw blurRad="38100" dist="38100" dir="2700000" algn="tl">
                    <a:srgbClr val="000000">
                      <a:alpha val="43137"/>
                    </a:srgbClr>
                  </a:outerShdw>
                </a:effectLst>
              </a:rPr>
              <a:t>是否需要制定新的应对措施。</a:t>
            </a:r>
            <a:endParaRPr lang="zh-CN" altLang="zh-CN" sz="2100" dirty="0">
              <a:solidFill>
                <a:srgbClr val="002060"/>
              </a:solidFill>
              <a:effectLst>
                <a:outerShdw blurRad="38100" dist="38100" dir="2700000" algn="tl">
                  <a:srgbClr val="000000">
                    <a:alpha val="43137"/>
                  </a:srgbClr>
                </a:outerShdw>
              </a:effectLst>
            </a:endParaRPr>
          </a:p>
          <a:p>
            <a:r>
              <a:rPr lang="en-US" altLang="zh-CN" sz="2100" dirty="0">
                <a:solidFill>
                  <a:srgbClr val="002060"/>
                </a:solidFill>
                <a:effectLst>
                  <a:outerShdw blurRad="38100" dist="38100" dir="2700000" algn="tl">
                    <a:srgbClr val="000000">
                      <a:alpha val="43137"/>
                    </a:srgbClr>
                  </a:outerShdw>
                </a:effectLst>
              </a:rPr>
              <a:t>(3)</a:t>
            </a:r>
            <a:r>
              <a:rPr lang="zh-CN" altLang="zh-CN" sz="2100" dirty="0">
                <a:solidFill>
                  <a:srgbClr val="002060"/>
                </a:solidFill>
                <a:effectLst>
                  <a:outerShdw blurRad="38100" dist="38100" dir="2700000" algn="tl">
                    <a:srgbClr val="000000">
                      <a:alpha val="43137"/>
                    </a:srgbClr>
                  </a:outerShdw>
                </a:effectLst>
              </a:rPr>
              <a:t>项目或业务的假设是否仍然成立。</a:t>
            </a:r>
            <a:endParaRPr lang="zh-CN" altLang="zh-CN" sz="2100" dirty="0">
              <a:solidFill>
                <a:srgbClr val="002060"/>
              </a:solidFill>
              <a:effectLst>
                <a:outerShdw blurRad="38100" dist="38100" dir="2700000" algn="tl">
                  <a:srgbClr val="000000">
                    <a:alpha val="43137"/>
                  </a:srgbClr>
                </a:outerShdw>
              </a:effectLst>
            </a:endParaRPr>
          </a:p>
          <a:p>
            <a:r>
              <a:rPr lang="en-US" altLang="zh-CN" sz="2100" dirty="0">
                <a:solidFill>
                  <a:srgbClr val="002060"/>
                </a:solidFill>
                <a:effectLst>
                  <a:outerShdw blurRad="38100" dist="38100" dir="2700000" algn="tl">
                    <a:srgbClr val="000000">
                      <a:alpha val="43137"/>
                    </a:srgbClr>
                  </a:outerShdw>
                </a:effectLst>
              </a:rPr>
              <a:t>(4)</a:t>
            </a:r>
            <a:r>
              <a:rPr lang="zh-CN" altLang="zh-CN" sz="2100" dirty="0">
                <a:solidFill>
                  <a:srgbClr val="002060"/>
                </a:solidFill>
                <a:effectLst>
                  <a:outerShdw blurRad="38100" dist="38100" dir="2700000" algn="tl">
                    <a:srgbClr val="000000">
                      <a:alpha val="43137"/>
                    </a:srgbClr>
                  </a:outerShdw>
                </a:effectLst>
              </a:rPr>
              <a:t>风险的原有状态是否已经改变</a:t>
            </a:r>
            <a:r>
              <a:rPr lang="en-US" altLang="zh-CN" sz="2100" dirty="0">
                <a:solidFill>
                  <a:srgbClr val="002060"/>
                </a:solidFill>
                <a:effectLst>
                  <a:outerShdw blurRad="38100" dist="38100" dir="2700000" algn="tl">
                    <a:srgbClr val="000000">
                      <a:alpha val="43137"/>
                    </a:srgbClr>
                  </a:outerShdw>
                </a:effectLst>
              </a:rPr>
              <a:t>,</a:t>
            </a:r>
            <a:r>
              <a:rPr lang="zh-CN" altLang="zh-CN" sz="2100" dirty="0">
                <a:solidFill>
                  <a:srgbClr val="002060"/>
                </a:solidFill>
                <a:effectLst>
                  <a:outerShdw blurRad="38100" dist="38100" dir="2700000" algn="tl">
                    <a:srgbClr val="000000">
                      <a:alpha val="43137"/>
                    </a:srgbClr>
                  </a:outerShdw>
                </a:effectLst>
              </a:rPr>
              <a:t>以及对其进行趋势分析。</a:t>
            </a:r>
            <a:endParaRPr lang="zh-CN" altLang="zh-CN" sz="2100" dirty="0">
              <a:solidFill>
                <a:srgbClr val="002060"/>
              </a:solidFill>
              <a:effectLst>
                <a:outerShdw blurRad="38100" dist="38100" dir="2700000" algn="tl">
                  <a:srgbClr val="000000">
                    <a:alpha val="43137"/>
                  </a:srgbClr>
                </a:outerShdw>
              </a:effectLst>
            </a:endParaRPr>
          </a:p>
          <a:p>
            <a:r>
              <a:rPr lang="en-US" altLang="zh-CN" sz="2100" dirty="0">
                <a:solidFill>
                  <a:srgbClr val="002060"/>
                </a:solidFill>
                <a:effectLst>
                  <a:outerShdw blurRad="38100" dist="38100" dir="2700000" algn="tl">
                    <a:srgbClr val="000000">
                      <a:alpha val="43137"/>
                    </a:srgbClr>
                  </a:outerShdw>
                </a:effectLst>
              </a:rPr>
              <a:t>(5)</a:t>
            </a:r>
            <a:r>
              <a:rPr lang="zh-CN" altLang="zh-CN" sz="2100" dirty="0">
                <a:solidFill>
                  <a:srgbClr val="002060"/>
                </a:solidFill>
                <a:effectLst>
                  <a:outerShdw blurRad="38100" dist="38100" dir="2700000" algn="tl">
                    <a:srgbClr val="000000">
                      <a:alpha val="43137"/>
                    </a:srgbClr>
                  </a:outerShdw>
                </a:effectLst>
              </a:rPr>
              <a:t>是否出现了风险触发因素。</a:t>
            </a:r>
            <a:endParaRPr lang="zh-CN" altLang="zh-CN" sz="2100" dirty="0">
              <a:solidFill>
                <a:srgbClr val="002060"/>
              </a:solidFill>
              <a:effectLst>
                <a:outerShdw blurRad="38100" dist="38100" dir="2700000" algn="tl">
                  <a:srgbClr val="000000">
                    <a:alpha val="43137"/>
                  </a:srgbClr>
                </a:outerShdw>
              </a:effectLst>
            </a:endParaRPr>
          </a:p>
          <a:p>
            <a:r>
              <a:rPr lang="en-US" altLang="zh-CN" sz="2100" dirty="0">
                <a:solidFill>
                  <a:srgbClr val="002060"/>
                </a:solidFill>
                <a:effectLst>
                  <a:outerShdw blurRad="38100" dist="38100" dir="2700000" algn="tl">
                    <a:srgbClr val="000000">
                      <a:alpha val="43137"/>
                    </a:srgbClr>
                  </a:outerShdw>
                </a:effectLst>
              </a:rPr>
              <a:t>(6)</a:t>
            </a:r>
            <a:r>
              <a:rPr lang="zh-CN" altLang="zh-CN" sz="2100" dirty="0">
                <a:solidFill>
                  <a:srgbClr val="002060"/>
                </a:solidFill>
                <a:effectLst>
                  <a:outerShdw blurRad="38100" dist="38100" dir="2700000" algn="tl">
                    <a:srgbClr val="000000">
                      <a:alpha val="43137"/>
                    </a:srgbClr>
                  </a:outerShdw>
                </a:effectLst>
              </a:rPr>
              <a:t>是否遵循了恰当的方法与程序。</a:t>
            </a:r>
            <a:endParaRPr lang="zh-CN" altLang="zh-CN" sz="2100" dirty="0">
              <a:solidFill>
                <a:srgbClr val="002060"/>
              </a:solidFill>
              <a:effectLst>
                <a:outerShdw blurRad="38100" dist="38100" dir="2700000" algn="tl">
                  <a:srgbClr val="000000">
                    <a:alpha val="43137"/>
                  </a:srgbClr>
                </a:outerShdw>
              </a:effectLst>
            </a:endParaRPr>
          </a:p>
          <a:p>
            <a:r>
              <a:rPr lang="en-US" altLang="zh-CN" sz="2100" dirty="0">
                <a:solidFill>
                  <a:srgbClr val="002060"/>
                </a:solidFill>
                <a:effectLst>
                  <a:outerShdw blurRad="38100" dist="38100" dir="2700000" algn="tl">
                    <a:srgbClr val="000000">
                      <a:alpha val="43137"/>
                    </a:srgbClr>
                  </a:outerShdw>
                </a:effectLst>
              </a:rPr>
              <a:t>(7)</a:t>
            </a:r>
            <a:r>
              <a:rPr lang="zh-CN" altLang="zh-CN" sz="2100" dirty="0">
                <a:solidFill>
                  <a:srgbClr val="002060"/>
                </a:solidFill>
                <a:effectLst>
                  <a:outerShdw blurRad="38100" dist="38100" dir="2700000" algn="tl">
                    <a:srgbClr val="000000">
                      <a:alpha val="43137"/>
                    </a:srgbClr>
                  </a:outerShdw>
                </a:effectLst>
              </a:rPr>
              <a:t>是否发生或出现了以前未曾识别的风险。</a:t>
            </a:r>
            <a:endParaRPr lang="zh-CN" altLang="zh-CN" sz="2100"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244383" y="4366265"/>
            <a:ext cx="2959465" cy="430887"/>
          </a:xfrm>
          <a:prstGeom prst="rect">
            <a:avLst/>
          </a:prstGeom>
        </p:spPr>
        <p:txBody>
          <a:bodyPr wrap="none">
            <a:spAutoFit/>
          </a:bodyPr>
          <a:lstStyle/>
          <a:p>
            <a:r>
              <a:rPr lang="en-US" altLang="zh-CN" sz="2200" b="1" dirty="0">
                <a:solidFill>
                  <a:srgbClr val="002060"/>
                </a:solidFill>
                <a:effectLst>
                  <a:outerShdw blurRad="38100" dist="38100" dir="2700000" algn="tl">
                    <a:srgbClr val="000000">
                      <a:alpha val="43137"/>
                    </a:srgbClr>
                  </a:outerShdw>
                </a:effectLst>
              </a:rPr>
              <a:t>2.</a:t>
            </a:r>
            <a:r>
              <a:rPr lang="zh-CN" altLang="zh-CN" sz="2200" b="1" dirty="0">
                <a:solidFill>
                  <a:srgbClr val="002060"/>
                </a:solidFill>
                <a:effectLst>
                  <a:outerShdw blurRad="38100" dist="38100" dir="2700000" algn="tl">
                    <a:srgbClr val="000000">
                      <a:alpha val="43137"/>
                    </a:srgbClr>
                  </a:outerShdw>
                </a:effectLst>
              </a:rPr>
              <a:t>物流风险监控的</a:t>
            </a:r>
            <a:r>
              <a:rPr lang="zh-CN" altLang="zh-CN" sz="2200" b="1" dirty="0">
                <a:solidFill>
                  <a:srgbClr val="FF0000"/>
                </a:solidFill>
                <a:effectLst>
                  <a:outerShdw blurRad="38100" dist="38100" dir="2700000" algn="tl">
                    <a:srgbClr val="000000">
                      <a:alpha val="43137"/>
                    </a:srgbClr>
                  </a:outerShdw>
                </a:effectLst>
              </a:rPr>
              <a:t>方式</a:t>
            </a:r>
            <a:endParaRPr lang="zh-CN" altLang="zh-CN" sz="2200" b="1" dirty="0">
              <a:solidFill>
                <a:srgbClr val="FF0000"/>
              </a:solidFill>
              <a:effectLst>
                <a:outerShdw blurRad="38100" dist="38100" dir="2700000" algn="tl">
                  <a:srgbClr val="000000">
                    <a:alpha val="43137"/>
                  </a:srgbClr>
                </a:outerShdw>
              </a:effectLst>
            </a:endParaRPr>
          </a:p>
        </p:txBody>
      </p:sp>
      <p:sp>
        <p:nvSpPr>
          <p:cNvPr id="6" name="矩形 5"/>
          <p:cNvSpPr/>
          <p:nvPr/>
        </p:nvSpPr>
        <p:spPr>
          <a:xfrm>
            <a:off x="737452" y="4887451"/>
            <a:ext cx="7542584" cy="1061829"/>
          </a:xfrm>
          <a:prstGeom prst="rect">
            <a:avLst/>
          </a:prstGeom>
        </p:spPr>
        <p:txBody>
          <a:bodyPr wrap="square">
            <a:spAutoFit/>
          </a:bodyPr>
          <a:lstStyle/>
          <a:p>
            <a:r>
              <a:rPr lang="en-US" altLang="zh-CN" sz="2100" dirty="0" smtClean="0">
                <a:solidFill>
                  <a:srgbClr val="002060"/>
                </a:solidFill>
                <a:effectLst>
                  <a:outerShdw blurRad="38100" dist="38100" dir="2700000" algn="tl">
                    <a:srgbClr val="000000">
                      <a:alpha val="43137"/>
                    </a:srgbClr>
                  </a:outerShdw>
                </a:effectLst>
              </a:rPr>
              <a:t>	</a:t>
            </a:r>
            <a:r>
              <a:rPr lang="zh-CN" altLang="zh-CN" sz="2100" dirty="0" smtClean="0">
                <a:solidFill>
                  <a:srgbClr val="002060"/>
                </a:solidFill>
                <a:effectLst>
                  <a:outerShdw blurRad="38100" dist="38100" dir="2700000" algn="tl">
                    <a:srgbClr val="000000">
                      <a:alpha val="43137"/>
                    </a:srgbClr>
                  </a:outerShdw>
                </a:effectLst>
              </a:rPr>
              <a:t>物流</a:t>
            </a:r>
            <a:r>
              <a:rPr lang="zh-CN" altLang="zh-CN" sz="2100" dirty="0">
                <a:solidFill>
                  <a:srgbClr val="002060"/>
                </a:solidFill>
                <a:effectLst>
                  <a:outerShdw blurRad="38100" dist="38100" dir="2700000" algn="tl">
                    <a:srgbClr val="000000">
                      <a:alpha val="43137"/>
                    </a:srgbClr>
                  </a:outerShdw>
                </a:effectLst>
              </a:rPr>
              <a:t>风险监控可以以两种方式进行</a:t>
            </a:r>
            <a:r>
              <a:rPr lang="en-US" altLang="zh-CN" sz="2100" dirty="0">
                <a:solidFill>
                  <a:srgbClr val="002060"/>
                </a:solidFill>
                <a:effectLst>
                  <a:outerShdw blurRad="38100" dist="38100" dir="2700000" algn="tl">
                    <a:srgbClr val="000000">
                      <a:alpha val="43137"/>
                    </a:srgbClr>
                  </a:outerShdw>
                </a:effectLst>
              </a:rPr>
              <a:t>,</a:t>
            </a:r>
            <a:r>
              <a:rPr lang="zh-CN" altLang="zh-CN" sz="2100" dirty="0">
                <a:solidFill>
                  <a:srgbClr val="002060"/>
                </a:solidFill>
                <a:effectLst>
                  <a:outerShdw blurRad="38100" dist="38100" dir="2700000" algn="tl">
                    <a:srgbClr val="000000">
                      <a:alpha val="43137"/>
                    </a:srgbClr>
                  </a:outerShdw>
                </a:effectLst>
              </a:rPr>
              <a:t>一种是持续的监控</a:t>
            </a:r>
            <a:r>
              <a:rPr lang="en-US" altLang="zh-CN" sz="2100" dirty="0">
                <a:solidFill>
                  <a:srgbClr val="002060"/>
                </a:solidFill>
                <a:effectLst>
                  <a:outerShdw blurRad="38100" dist="38100" dir="2700000" algn="tl">
                    <a:srgbClr val="000000">
                      <a:alpha val="43137"/>
                    </a:srgbClr>
                  </a:outerShdw>
                </a:effectLst>
              </a:rPr>
              <a:t>,</a:t>
            </a:r>
            <a:r>
              <a:rPr lang="zh-CN" altLang="zh-CN" sz="2100" dirty="0">
                <a:solidFill>
                  <a:srgbClr val="002060"/>
                </a:solidFill>
                <a:effectLst>
                  <a:outerShdw blurRad="38100" dist="38100" dir="2700000" algn="tl">
                    <a:srgbClr val="000000">
                      <a:alpha val="43137"/>
                    </a:srgbClr>
                  </a:outerShdw>
                </a:effectLst>
              </a:rPr>
              <a:t>另一种是个别评价。企业风险管理过程就是通过持续的监控行为和个别评价或两者相结合来实现的。</a:t>
            </a:r>
            <a:endParaRPr lang="zh-CN" altLang="zh-CN" sz="21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7089" y="974938"/>
            <a:ext cx="4772460"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3.</a:t>
            </a:r>
            <a:r>
              <a:rPr lang="zh-CN" altLang="zh-CN" sz="2400" b="1" dirty="0">
                <a:solidFill>
                  <a:srgbClr val="002060"/>
                </a:solidFill>
                <a:effectLst>
                  <a:outerShdw blurRad="38100" dist="38100" dir="2700000" algn="tl">
                    <a:srgbClr val="000000">
                      <a:alpha val="43137"/>
                    </a:srgbClr>
                  </a:outerShdw>
                </a:effectLst>
              </a:rPr>
              <a:t>物流风险管理监控的</a:t>
            </a:r>
            <a:r>
              <a:rPr lang="zh-CN" altLang="zh-CN" sz="2400" b="1" dirty="0">
                <a:solidFill>
                  <a:srgbClr val="FF0000"/>
                </a:solidFill>
                <a:effectLst>
                  <a:outerShdw blurRad="38100" dist="38100" dir="2700000" algn="tl">
                    <a:srgbClr val="000000">
                      <a:alpha val="43137"/>
                    </a:srgbClr>
                  </a:outerShdw>
                </a:effectLst>
              </a:rPr>
              <a:t>工具与技术</a:t>
            </a:r>
            <a:endParaRPr lang="zh-CN" altLang="zh-CN" sz="2400" b="1" dirty="0">
              <a:solidFill>
                <a:srgbClr val="FF0000"/>
              </a:solidFill>
              <a:effectLst>
                <a:outerShdw blurRad="38100" dist="38100" dir="2700000" algn="tl">
                  <a:srgbClr val="000000">
                    <a:alpha val="43137"/>
                  </a:srgbClr>
                </a:outerShdw>
              </a:effectLst>
            </a:endParaRPr>
          </a:p>
        </p:txBody>
      </p:sp>
      <p:sp>
        <p:nvSpPr>
          <p:cNvPr id="3" name="矩形 2"/>
          <p:cNvSpPr/>
          <p:nvPr/>
        </p:nvSpPr>
        <p:spPr>
          <a:xfrm>
            <a:off x="568210" y="1580619"/>
            <a:ext cx="3339584" cy="1785104"/>
          </a:xfrm>
          <a:prstGeom prst="rect">
            <a:avLst/>
          </a:prstGeom>
        </p:spPr>
        <p:txBody>
          <a:bodyPr wrap="square">
            <a:spAutoFit/>
          </a:bodyPr>
          <a:lstStyle/>
          <a:p>
            <a:r>
              <a:rPr lang="en-US" altLang="zh-CN" sz="2200" dirty="0">
                <a:solidFill>
                  <a:srgbClr val="002060"/>
                </a:solidFill>
                <a:effectLst>
                  <a:outerShdw blurRad="38100" dist="38100" dir="2700000" algn="tl">
                    <a:srgbClr val="000000">
                      <a:alpha val="43137"/>
                    </a:srgbClr>
                  </a:outerShdw>
                </a:effectLst>
              </a:rPr>
              <a:t>(1)</a:t>
            </a:r>
            <a:r>
              <a:rPr lang="zh-CN" altLang="zh-CN" sz="2200" dirty="0">
                <a:solidFill>
                  <a:srgbClr val="002060"/>
                </a:solidFill>
                <a:effectLst>
                  <a:outerShdw blurRad="38100" dist="38100" dir="2700000" algn="tl">
                    <a:srgbClr val="000000">
                      <a:alpha val="43137"/>
                    </a:srgbClr>
                  </a:outerShdw>
                </a:effectLst>
              </a:rPr>
              <a:t>风险应对</a:t>
            </a:r>
            <a:r>
              <a:rPr lang="zh-CN" altLang="zh-CN" sz="2200" dirty="0" smtClean="0">
                <a:solidFill>
                  <a:srgbClr val="002060"/>
                </a:solidFill>
                <a:effectLst>
                  <a:outerShdw blurRad="38100" dist="38100" dir="2700000" algn="tl">
                    <a:srgbClr val="000000">
                      <a:alpha val="43137"/>
                    </a:srgbClr>
                  </a:outerShdw>
                </a:effectLst>
              </a:rPr>
              <a:t>审计</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2)</a:t>
            </a:r>
            <a:r>
              <a:rPr lang="zh-CN" altLang="zh-CN" sz="2200" dirty="0">
                <a:solidFill>
                  <a:srgbClr val="002060"/>
                </a:solidFill>
                <a:effectLst>
                  <a:outerShdw blurRad="38100" dist="38100" dir="2700000" algn="tl">
                    <a:srgbClr val="000000">
                      <a:alpha val="43137"/>
                    </a:srgbClr>
                  </a:outerShdw>
                </a:effectLst>
              </a:rPr>
              <a:t>定期风险</a:t>
            </a:r>
            <a:r>
              <a:rPr lang="zh-CN" altLang="zh-CN" sz="2200" dirty="0" smtClean="0">
                <a:solidFill>
                  <a:srgbClr val="002060"/>
                </a:solidFill>
                <a:effectLst>
                  <a:outerShdw blurRad="38100" dist="38100" dir="2700000" algn="tl">
                    <a:srgbClr val="000000">
                      <a:alpha val="43137"/>
                    </a:srgbClr>
                  </a:outerShdw>
                </a:effectLst>
              </a:rPr>
              <a:t>审议</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3)</a:t>
            </a:r>
            <a:r>
              <a:rPr lang="zh-CN" altLang="zh-CN" sz="2200" dirty="0">
                <a:solidFill>
                  <a:srgbClr val="002060"/>
                </a:solidFill>
                <a:effectLst>
                  <a:outerShdw blurRad="38100" dist="38100" dir="2700000" algn="tl">
                    <a:srgbClr val="000000">
                      <a:alpha val="43137"/>
                    </a:srgbClr>
                  </a:outerShdw>
                </a:effectLst>
              </a:rPr>
              <a:t>实现</a:t>
            </a:r>
            <a:r>
              <a:rPr lang="zh-CN" altLang="zh-CN" sz="2200" dirty="0" smtClean="0">
                <a:solidFill>
                  <a:srgbClr val="002060"/>
                </a:solidFill>
                <a:effectLst>
                  <a:outerShdw blurRad="38100" dist="38100" dir="2700000" algn="tl">
                    <a:srgbClr val="000000">
                      <a:alpha val="43137"/>
                    </a:srgbClr>
                  </a:outerShdw>
                </a:effectLst>
              </a:rPr>
              <a:t>价值分析</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4)</a:t>
            </a:r>
            <a:r>
              <a:rPr lang="zh-CN" altLang="zh-CN" sz="2200" dirty="0">
                <a:solidFill>
                  <a:srgbClr val="002060"/>
                </a:solidFill>
                <a:effectLst>
                  <a:outerShdw blurRad="38100" dist="38100" dir="2700000" algn="tl">
                    <a:srgbClr val="000000">
                      <a:alpha val="43137"/>
                    </a:srgbClr>
                  </a:outerShdw>
                </a:effectLst>
              </a:rPr>
              <a:t>技术绩效</a:t>
            </a:r>
            <a:r>
              <a:rPr lang="zh-CN" altLang="zh-CN" sz="2200" dirty="0" smtClean="0">
                <a:solidFill>
                  <a:srgbClr val="002060"/>
                </a:solidFill>
                <a:effectLst>
                  <a:outerShdw blurRad="38100" dist="38100" dir="2700000" algn="tl">
                    <a:srgbClr val="000000">
                      <a:alpha val="43137"/>
                    </a:srgbClr>
                  </a:outerShdw>
                </a:effectLst>
              </a:rPr>
              <a:t>量度</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5)</a:t>
            </a:r>
            <a:r>
              <a:rPr lang="zh-CN" altLang="zh-CN" sz="2200" dirty="0">
                <a:solidFill>
                  <a:srgbClr val="002060"/>
                </a:solidFill>
                <a:effectLst>
                  <a:outerShdw blurRad="38100" dist="38100" dir="2700000" algn="tl">
                    <a:srgbClr val="000000">
                      <a:alpha val="43137"/>
                    </a:srgbClr>
                  </a:outerShdw>
                </a:effectLst>
              </a:rPr>
              <a:t>额外的风险应对</a:t>
            </a:r>
            <a:r>
              <a:rPr lang="zh-CN" altLang="zh-CN" sz="2200" dirty="0" smtClean="0">
                <a:solidFill>
                  <a:srgbClr val="002060"/>
                </a:solidFill>
                <a:effectLst>
                  <a:outerShdw blurRad="38100" dist="38100" dir="2700000" algn="tl">
                    <a:srgbClr val="000000">
                      <a:alpha val="43137"/>
                    </a:srgbClr>
                  </a:outerShdw>
                </a:effectLst>
              </a:rPr>
              <a:t>规划</a:t>
            </a:r>
            <a:endParaRPr lang="zh-CN" altLang="zh-CN" sz="2200"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421105" y="3927266"/>
            <a:ext cx="3225563" cy="461665"/>
          </a:xfrm>
          <a:prstGeom prst="rect">
            <a:avLst/>
          </a:prstGeom>
        </p:spPr>
        <p:txBody>
          <a:bodyPr wrap="none">
            <a:spAutoFit/>
          </a:bodyPr>
          <a:lstStyle/>
          <a:p>
            <a:r>
              <a:rPr lang="en-US" altLang="zh-CN" sz="2400" b="1" dirty="0" smtClean="0">
                <a:solidFill>
                  <a:srgbClr val="002060"/>
                </a:solidFill>
                <a:effectLst>
                  <a:outerShdw blurRad="38100" dist="38100" dir="2700000" algn="tl">
                    <a:srgbClr val="000000">
                      <a:alpha val="43137"/>
                    </a:srgbClr>
                  </a:outerShdw>
                </a:effectLst>
              </a:rPr>
              <a:t>4.</a:t>
            </a:r>
            <a:r>
              <a:rPr lang="zh-CN" altLang="zh-CN" sz="2400" b="1" dirty="0" smtClean="0">
                <a:solidFill>
                  <a:srgbClr val="002060"/>
                </a:solidFill>
                <a:effectLst>
                  <a:outerShdw blurRad="38100" dist="38100" dir="2700000" algn="tl">
                    <a:srgbClr val="000000">
                      <a:alpha val="43137"/>
                    </a:srgbClr>
                  </a:outerShdw>
                </a:effectLst>
              </a:rPr>
              <a:t>物流风险监控的</a:t>
            </a:r>
            <a:r>
              <a:rPr lang="zh-CN" altLang="zh-CN" sz="2400" b="1" dirty="0" smtClean="0">
                <a:solidFill>
                  <a:srgbClr val="FF0000"/>
                </a:solidFill>
                <a:effectLst>
                  <a:outerShdw blurRad="38100" dist="38100" dir="2700000" algn="tl">
                    <a:srgbClr val="000000">
                      <a:alpha val="43137"/>
                    </a:srgbClr>
                  </a:outerShdw>
                </a:effectLst>
              </a:rPr>
              <a:t>重点</a:t>
            </a:r>
            <a:endParaRPr lang="zh-CN" altLang="zh-CN" sz="2400" b="1" dirty="0">
              <a:solidFill>
                <a:srgbClr val="FF0000"/>
              </a:solidFill>
              <a:effectLst>
                <a:outerShdw blurRad="38100" dist="38100" dir="2700000" algn="tl">
                  <a:srgbClr val="000000">
                    <a:alpha val="43137"/>
                  </a:srgbClr>
                </a:outerShdw>
              </a:effectLst>
            </a:endParaRPr>
          </a:p>
        </p:txBody>
      </p:sp>
      <p:sp>
        <p:nvSpPr>
          <p:cNvPr id="5" name="矩形 4"/>
          <p:cNvSpPr/>
          <p:nvPr/>
        </p:nvSpPr>
        <p:spPr>
          <a:xfrm>
            <a:off x="709137" y="4555594"/>
            <a:ext cx="7848872" cy="769441"/>
          </a:xfrm>
          <a:prstGeom prst="rect">
            <a:avLst/>
          </a:prstGeom>
        </p:spPr>
        <p:txBody>
          <a:bodyPr wrap="square">
            <a:spAutoFit/>
          </a:bodyPr>
          <a:lstStyle/>
          <a:p>
            <a:r>
              <a:rPr lang="en-US" altLang="zh-CN" sz="2200" dirty="0" smtClean="0">
                <a:solidFill>
                  <a:srgbClr val="002060"/>
                </a:solidFill>
                <a:effectLst>
                  <a:outerShdw blurRad="38100" dist="38100" dir="2700000" algn="tl">
                    <a:srgbClr val="000000">
                      <a:alpha val="43137"/>
                    </a:srgbClr>
                  </a:outerShdw>
                </a:effectLst>
              </a:rPr>
              <a:t>	</a:t>
            </a:r>
            <a:r>
              <a:rPr lang="zh-CN" altLang="zh-CN" sz="2200" dirty="0" smtClean="0">
                <a:solidFill>
                  <a:srgbClr val="002060"/>
                </a:solidFill>
                <a:effectLst>
                  <a:outerShdw blurRad="38100" dist="38100" dir="2700000" algn="tl">
                    <a:srgbClr val="000000">
                      <a:alpha val="43137"/>
                    </a:srgbClr>
                  </a:outerShdw>
                </a:effectLst>
              </a:rPr>
              <a:t>这</a:t>
            </a:r>
            <a:r>
              <a:rPr lang="zh-CN" altLang="zh-CN" sz="2200" dirty="0">
                <a:solidFill>
                  <a:srgbClr val="002060"/>
                </a:solidFill>
                <a:effectLst>
                  <a:outerShdw blurRad="38100" dist="38100" dir="2700000" algn="tl">
                    <a:srgbClr val="000000">
                      <a:alpha val="43137"/>
                    </a:srgbClr>
                  </a:outerShdw>
                </a:effectLst>
              </a:rPr>
              <a:t>主要包括现存的重点风险、新出现的风险、风险管理绩效、特定的度量措施等。</a:t>
            </a:r>
            <a:endParaRPr lang="zh-CN" altLang="zh-CN" sz="22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4309" y="663079"/>
            <a:ext cx="3225563"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5.</a:t>
            </a:r>
            <a:r>
              <a:rPr lang="zh-CN" altLang="zh-CN" sz="2400" b="1" dirty="0">
                <a:solidFill>
                  <a:srgbClr val="002060"/>
                </a:solidFill>
                <a:effectLst>
                  <a:outerShdw blurRad="38100" dist="38100" dir="2700000" algn="tl">
                    <a:srgbClr val="000000">
                      <a:alpha val="43137"/>
                    </a:srgbClr>
                  </a:outerShdw>
                </a:effectLst>
              </a:rPr>
              <a:t>物流风险监控的步骤</a:t>
            </a:r>
            <a:endParaRPr lang="zh-CN" altLang="zh-CN" sz="2400" b="1" dirty="0">
              <a:solidFill>
                <a:srgbClr val="002060"/>
              </a:solidFill>
              <a:effectLst>
                <a:outerShdw blurRad="38100" dist="38100" dir="2700000" algn="tl">
                  <a:srgbClr val="000000">
                    <a:alpha val="43137"/>
                  </a:srgbClr>
                </a:outerShdw>
              </a:effectLst>
            </a:endParaRPr>
          </a:p>
        </p:txBody>
      </p:sp>
      <p:pic>
        <p:nvPicPr>
          <p:cNvPr id="18434" name="211.jpg" descr="说明: id:2147496600;FounderCE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3608" y="1124744"/>
            <a:ext cx="7272808" cy="245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772749" y="3594502"/>
            <a:ext cx="3247171" cy="338554"/>
          </a:xfrm>
          <a:prstGeom prst="rect">
            <a:avLst/>
          </a:prstGeom>
        </p:spPr>
        <p:txBody>
          <a:bodyPr wrap="none">
            <a:spAutoFit/>
          </a:bodyPr>
          <a:lstStyle/>
          <a:p>
            <a:r>
              <a:rPr lang="zh-CN" altLang="zh-CN" sz="1600" dirty="0">
                <a:solidFill>
                  <a:srgbClr val="002060"/>
                </a:solidFill>
                <a:effectLst>
                  <a:outerShdw blurRad="38100" dist="38100" dir="2700000" algn="tl">
                    <a:srgbClr val="000000">
                      <a:alpha val="43137"/>
                    </a:srgbClr>
                  </a:outerShdw>
                </a:effectLst>
              </a:rPr>
              <a:t>图</a:t>
            </a:r>
            <a:r>
              <a:rPr lang="en-US" altLang="zh-CN" sz="1600" dirty="0" smtClean="0">
                <a:solidFill>
                  <a:srgbClr val="002060"/>
                </a:solidFill>
                <a:effectLst>
                  <a:outerShdw blurRad="38100" dist="38100" dir="2700000" algn="tl">
                    <a:srgbClr val="000000">
                      <a:alpha val="43137"/>
                    </a:srgbClr>
                  </a:outerShdw>
                </a:effectLst>
              </a:rPr>
              <a:t>2-11</a:t>
            </a:r>
            <a:r>
              <a:rPr lang="zh-CN" altLang="zh-CN" sz="1600" dirty="0">
                <a:solidFill>
                  <a:srgbClr val="002060"/>
                </a:solidFill>
                <a:effectLst>
                  <a:outerShdw blurRad="38100" dist="38100" dir="2700000" algn="tl">
                    <a:srgbClr val="000000">
                      <a:alpha val="43137"/>
                    </a:srgbClr>
                  </a:outerShdw>
                </a:effectLst>
              </a:rPr>
              <a:t>　物流风险监控流程示意图</a:t>
            </a:r>
            <a:endParaRPr lang="zh-CN" altLang="zh-CN" sz="1600"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251520" y="3903439"/>
            <a:ext cx="3744416" cy="461665"/>
          </a:xfrm>
          <a:prstGeom prst="rect">
            <a:avLst/>
          </a:prstGeom>
        </p:spPr>
        <p:txBody>
          <a:bodyPr wrap="square">
            <a:spAutoFit/>
          </a:bodyPr>
          <a:lstStyle/>
          <a:p>
            <a:r>
              <a:rPr lang="en-US" altLang="zh-CN" sz="2400" b="1" dirty="0">
                <a:solidFill>
                  <a:srgbClr val="002060"/>
                </a:solidFill>
                <a:effectLst>
                  <a:outerShdw blurRad="38100" dist="38100" dir="2700000" algn="tl">
                    <a:srgbClr val="000000">
                      <a:alpha val="43137"/>
                    </a:srgbClr>
                  </a:outerShdw>
                </a:effectLst>
              </a:rPr>
              <a:t>6.</a:t>
            </a:r>
            <a:r>
              <a:rPr lang="zh-CN" altLang="zh-CN" sz="2400" b="1" dirty="0">
                <a:solidFill>
                  <a:srgbClr val="002060"/>
                </a:solidFill>
                <a:effectLst>
                  <a:outerShdw blurRad="38100" dist="38100" dir="2700000" algn="tl">
                    <a:srgbClr val="000000">
                      <a:alpha val="43137"/>
                    </a:srgbClr>
                  </a:outerShdw>
                </a:effectLst>
              </a:rPr>
              <a:t>物流风险监控的成果</a:t>
            </a:r>
            <a:endParaRPr lang="zh-CN" altLang="zh-CN" sz="2400" b="1"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539552" y="4452208"/>
            <a:ext cx="2022470" cy="1785104"/>
          </a:xfrm>
          <a:prstGeom prst="rect">
            <a:avLst/>
          </a:prstGeom>
        </p:spPr>
        <p:txBody>
          <a:bodyPr wrap="square">
            <a:spAutoFit/>
          </a:bodyPr>
          <a:lstStyle/>
          <a:p>
            <a:r>
              <a:rPr lang="en-US" altLang="zh-CN" sz="2200" dirty="0">
                <a:solidFill>
                  <a:srgbClr val="002060"/>
                </a:solidFill>
                <a:effectLst>
                  <a:outerShdw blurRad="38100" dist="38100" dir="2700000" algn="tl">
                    <a:srgbClr val="000000">
                      <a:alpha val="43137"/>
                    </a:srgbClr>
                  </a:outerShdw>
                </a:effectLst>
              </a:rPr>
              <a:t>(1)</a:t>
            </a:r>
            <a:r>
              <a:rPr lang="zh-CN" altLang="zh-CN" sz="2200" dirty="0">
                <a:solidFill>
                  <a:srgbClr val="002060"/>
                </a:solidFill>
                <a:effectLst>
                  <a:outerShdw blurRad="38100" dist="38100" dir="2700000" algn="tl">
                    <a:srgbClr val="000000">
                      <a:alpha val="43137"/>
                    </a:srgbClr>
                  </a:outerShdw>
                </a:effectLst>
              </a:rPr>
              <a:t>权变</a:t>
            </a:r>
            <a:r>
              <a:rPr lang="zh-CN" altLang="zh-CN" sz="2200" dirty="0" smtClean="0">
                <a:solidFill>
                  <a:srgbClr val="002060"/>
                </a:solidFill>
                <a:effectLst>
                  <a:outerShdw blurRad="38100" dist="38100" dir="2700000" algn="tl">
                    <a:srgbClr val="000000">
                      <a:alpha val="43137"/>
                    </a:srgbClr>
                  </a:outerShdw>
                </a:effectLst>
              </a:rPr>
              <a:t>计划</a:t>
            </a:r>
            <a:endParaRPr lang="en-US" altLang="zh-CN" sz="2200" dirty="0" smtClean="0">
              <a:solidFill>
                <a:srgbClr val="002060"/>
              </a:solidFill>
              <a:effectLst>
                <a:outerShdw blurRad="38100" dist="38100" dir="2700000" algn="tl">
                  <a:srgbClr val="000000">
                    <a:alpha val="43137"/>
                  </a:srgbClr>
                </a:outerShdw>
              </a:effectLst>
            </a:endParaRPr>
          </a:p>
          <a:p>
            <a:r>
              <a:rPr lang="zh-CN" altLang="zh-CN" sz="2200" dirty="0" smtClean="0">
                <a:solidFill>
                  <a:srgbClr val="002060"/>
                </a:solidFill>
                <a:effectLst>
                  <a:outerShdw blurRad="38100" dist="38100" dir="2700000" algn="tl">
                    <a:srgbClr val="000000">
                      <a:alpha val="43137"/>
                    </a:srgbClr>
                  </a:outerShdw>
                </a:effectLst>
              </a:rPr>
              <a:t> </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2)</a:t>
            </a:r>
            <a:r>
              <a:rPr lang="zh-CN" altLang="zh-CN" sz="2200" dirty="0">
                <a:solidFill>
                  <a:srgbClr val="002060"/>
                </a:solidFill>
                <a:effectLst>
                  <a:outerShdw blurRad="38100" dist="38100" dir="2700000" algn="tl">
                    <a:srgbClr val="000000">
                      <a:alpha val="43137"/>
                    </a:srgbClr>
                  </a:outerShdw>
                </a:effectLst>
              </a:rPr>
              <a:t>纠正</a:t>
            </a:r>
            <a:r>
              <a:rPr lang="zh-CN" altLang="zh-CN" sz="2200" dirty="0" smtClean="0">
                <a:solidFill>
                  <a:srgbClr val="002060"/>
                </a:solidFill>
                <a:effectLst>
                  <a:outerShdw blurRad="38100" dist="38100" dir="2700000" algn="tl">
                    <a:srgbClr val="000000">
                      <a:alpha val="43137"/>
                    </a:srgbClr>
                  </a:outerShdw>
                </a:effectLst>
              </a:rPr>
              <a:t>行动</a:t>
            </a:r>
            <a:endParaRPr lang="en-US" altLang="zh-CN" sz="2200" dirty="0" smtClean="0">
              <a:solidFill>
                <a:srgbClr val="002060"/>
              </a:solidFill>
              <a:effectLst>
                <a:outerShdw blurRad="38100" dist="38100" dir="2700000" algn="tl">
                  <a:srgbClr val="000000">
                    <a:alpha val="43137"/>
                  </a:srgbClr>
                </a:outerShdw>
              </a:effectLst>
            </a:endParaRPr>
          </a:p>
          <a:p>
            <a:r>
              <a:rPr lang="zh-CN" altLang="zh-CN" sz="2200" dirty="0" smtClean="0">
                <a:solidFill>
                  <a:srgbClr val="002060"/>
                </a:solidFill>
                <a:effectLst>
                  <a:outerShdw blurRad="38100" dist="38100" dir="2700000" algn="tl">
                    <a:srgbClr val="000000">
                      <a:alpha val="43137"/>
                    </a:srgbClr>
                  </a:outerShdw>
                </a:effectLst>
              </a:rPr>
              <a:t> </a:t>
            </a:r>
            <a:endParaRPr lang="en-US" altLang="zh-CN" sz="2200" dirty="0" smtClean="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3)</a:t>
            </a:r>
            <a:r>
              <a:rPr lang="zh-CN" altLang="zh-CN" sz="2200" dirty="0">
                <a:solidFill>
                  <a:srgbClr val="002060"/>
                </a:solidFill>
                <a:effectLst>
                  <a:outerShdw blurRad="38100" dist="38100" dir="2700000" algn="tl">
                    <a:srgbClr val="000000">
                      <a:alpha val="43137"/>
                    </a:srgbClr>
                  </a:outerShdw>
                </a:effectLst>
              </a:rPr>
              <a:t>变更</a:t>
            </a:r>
            <a:r>
              <a:rPr lang="zh-CN" altLang="zh-CN" sz="2200" dirty="0" smtClean="0">
                <a:solidFill>
                  <a:srgbClr val="002060"/>
                </a:solidFill>
                <a:effectLst>
                  <a:outerShdw blurRad="38100" dist="38100" dir="2700000" algn="tl">
                    <a:srgbClr val="000000">
                      <a:alpha val="43137"/>
                    </a:srgbClr>
                  </a:outerShdw>
                </a:effectLst>
              </a:rPr>
              <a:t>请求</a:t>
            </a:r>
            <a:endParaRPr lang="zh-CN" altLang="zh-CN" sz="2200" dirty="0">
              <a:solidFill>
                <a:srgbClr val="002060"/>
              </a:solidFill>
              <a:effectLst>
                <a:outerShdw blurRad="38100" dist="38100" dir="2700000" algn="tl">
                  <a:srgbClr val="000000">
                    <a:alpha val="43137"/>
                  </a:srgbClr>
                </a:outerShdw>
              </a:effectLst>
            </a:endParaRPr>
          </a:p>
        </p:txBody>
      </p:sp>
      <p:pic>
        <p:nvPicPr>
          <p:cNvPr id="29698" name="Picture 2" descr="C:\Program Files (x86)\Microsoft Office\MEDIA\CAGCAT10\j029215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286842"/>
            <a:ext cx="1656184" cy="1965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Program Files (x86)\Microsoft Office\MEDIA\CAGCAT10\j0229385.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48264" y="5007408"/>
            <a:ext cx="2033594" cy="140497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924546" y="476672"/>
            <a:ext cx="4647565" cy="521970"/>
          </a:xfrm>
          <a:prstGeom prst="rect">
            <a:avLst/>
          </a:prstGeom>
        </p:spPr>
        <p:txBody>
          <a:bodyPr wrap="none">
            <a:spAutoFit/>
          </a:bodyPr>
          <a:lstStyle/>
          <a:p>
            <a:r>
              <a:rPr lang="en-US" altLang="zh-CN" sz="2800" b="1" dirty="0">
                <a:solidFill>
                  <a:schemeClr val="accent2"/>
                </a:solidFill>
                <a:effectLst>
                  <a:outerShdw blurRad="38100" dist="38100" dir="2700000" algn="tl">
                    <a:srgbClr val="000000">
                      <a:alpha val="43137"/>
                    </a:srgbClr>
                  </a:outerShdw>
                </a:effectLst>
              </a:rPr>
              <a:t>5</a:t>
            </a:r>
            <a:r>
              <a:rPr lang="zh-CN" altLang="zh-CN" sz="2800" b="1" dirty="0">
                <a:solidFill>
                  <a:schemeClr val="accent2"/>
                </a:solidFill>
                <a:effectLst>
                  <a:outerShdw blurRad="38100" dist="38100" dir="2700000" algn="tl">
                    <a:srgbClr val="000000">
                      <a:alpha val="43137"/>
                    </a:srgbClr>
                  </a:outerShdw>
                </a:effectLst>
              </a:rPr>
              <a:t>　物流风险管理的持续改进</a:t>
            </a:r>
            <a:endParaRPr lang="zh-CN" altLang="zh-CN" sz="2800" b="1" dirty="0">
              <a:solidFill>
                <a:schemeClr val="accent2"/>
              </a:solidFill>
              <a:effectLst>
                <a:outerShdw blurRad="38100" dist="38100" dir="2700000" algn="tl">
                  <a:srgbClr val="000000">
                    <a:alpha val="43137"/>
                  </a:srgbClr>
                </a:outerShdw>
              </a:effectLst>
            </a:endParaRPr>
          </a:p>
        </p:txBody>
      </p:sp>
      <p:sp>
        <p:nvSpPr>
          <p:cNvPr id="3" name="矩形 2"/>
          <p:cNvSpPr/>
          <p:nvPr/>
        </p:nvSpPr>
        <p:spPr>
          <a:xfrm>
            <a:off x="324943" y="1239143"/>
            <a:ext cx="4463081"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1.</a:t>
            </a:r>
            <a:r>
              <a:rPr lang="zh-CN" altLang="zh-CN" sz="2400" b="1" dirty="0">
                <a:solidFill>
                  <a:srgbClr val="002060"/>
                </a:solidFill>
                <a:effectLst>
                  <a:outerShdw blurRad="38100" dist="38100" dir="2700000" algn="tl">
                    <a:srgbClr val="000000">
                      <a:alpha val="43137"/>
                    </a:srgbClr>
                  </a:outerShdw>
                </a:effectLst>
              </a:rPr>
              <a:t>物流风险管理持续改进的定义</a:t>
            </a:r>
            <a:endParaRPr lang="zh-CN" altLang="zh-CN" sz="2400" b="1"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611560" y="1700808"/>
            <a:ext cx="7938646" cy="1323439"/>
          </a:xfrm>
          <a:prstGeom prst="rect">
            <a:avLst/>
          </a:prstGeom>
        </p:spPr>
        <p:txBody>
          <a:bodyPr wrap="square">
            <a:spAutoFit/>
          </a:bodyPr>
          <a:lstStyle/>
          <a:p>
            <a:r>
              <a:rPr lang="en-US" altLang="zh-CN" sz="2000" dirty="0" smtClean="0">
                <a:solidFill>
                  <a:srgbClr val="002060"/>
                </a:solidFill>
                <a:effectLst>
                  <a:outerShdw blurRad="38100" dist="38100" dir="2700000" algn="tl">
                    <a:srgbClr val="000000">
                      <a:alpha val="43137"/>
                    </a:srgbClr>
                  </a:outerShdw>
                </a:effectLst>
              </a:rPr>
              <a:t>	</a:t>
            </a:r>
            <a:r>
              <a:rPr lang="zh-CN" altLang="zh-CN" sz="2000" b="1" dirty="0" smtClean="0">
                <a:solidFill>
                  <a:srgbClr val="FF0000"/>
                </a:solidFill>
                <a:effectLst>
                  <a:outerShdw blurRad="38100" dist="38100" dir="2700000" algn="tl">
                    <a:srgbClr val="000000">
                      <a:alpha val="43137"/>
                    </a:srgbClr>
                  </a:outerShdw>
                </a:effectLst>
              </a:rPr>
              <a:t>根据</a:t>
            </a:r>
            <a:r>
              <a:rPr lang="en-US" altLang="zh-CN" sz="2000" b="1" dirty="0">
                <a:solidFill>
                  <a:srgbClr val="FF0000"/>
                </a:solidFill>
                <a:effectLst>
                  <a:outerShdw blurRad="38100" dist="38100" dir="2700000" algn="tl">
                    <a:srgbClr val="000000">
                      <a:alpha val="43137"/>
                    </a:srgbClr>
                  </a:outerShdw>
                </a:effectLst>
              </a:rPr>
              <a:t>ISO</a:t>
            </a:r>
            <a:r>
              <a:rPr lang="zh-CN" altLang="zh-CN" sz="2000" b="1" dirty="0">
                <a:solidFill>
                  <a:srgbClr val="FF0000"/>
                </a:solidFill>
                <a:effectLst>
                  <a:outerShdw blurRad="38100" dist="38100" dir="2700000" algn="tl">
                    <a:srgbClr val="000000">
                      <a:alpha val="43137"/>
                    </a:srgbClr>
                  </a:outerShdw>
                </a:effectLst>
              </a:rPr>
              <a:t>的定义</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持续改进是指注重通过不断地提高企业管理的效率和有效性</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实现其质量方针和目标的方法。</a:t>
            </a:r>
            <a:endParaRPr lang="zh-CN" altLang="zh-CN" sz="2000" dirty="0">
              <a:solidFill>
                <a:srgbClr val="002060"/>
              </a:solidFill>
              <a:effectLst>
                <a:outerShdw blurRad="38100" dist="38100" dir="2700000" algn="tl">
                  <a:srgbClr val="000000">
                    <a:alpha val="43137"/>
                  </a:srgbClr>
                </a:outerShdw>
              </a:effectLst>
            </a:endParaRPr>
          </a:p>
          <a:p>
            <a:r>
              <a:rPr lang="en-US" altLang="zh-CN" sz="2000" dirty="0" smtClean="0">
                <a:solidFill>
                  <a:srgbClr val="002060"/>
                </a:solidFill>
                <a:effectLst>
                  <a:outerShdw blurRad="38100" dist="38100" dir="2700000" algn="tl">
                    <a:srgbClr val="000000">
                      <a:alpha val="43137"/>
                    </a:srgbClr>
                  </a:outerShdw>
                </a:effectLst>
              </a:rPr>
              <a:t>	</a:t>
            </a:r>
            <a:r>
              <a:rPr lang="zh-CN" altLang="zh-CN" sz="2000" b="1" dirty="0" smtClean="0">
                <a:solidFill>
                  <a:srgbClr val="FF0000"/>
                </a:solidFill>
                <a:effectLst>
                  <a:outerShdw blurRad="38100" dist="38100" dir="2700000" algn="tl">
                    <a:srgbClr val="000000">
                      <a:alpha val="43137"/>
                    </a:srgbClr>
                  </a:outerShdw>
                </a:effectLst>
              </a:rPr>
              <a:t>参照</a:t>
            </a:r>
            <a:r>
              <a:rPr lang="en-US" altLang="zh-CN" sz="2000" b="1" dirty="0">
                <a:solidFill>
                  <a:srgbClr val="FF0000"/>
                </a:solidFill>
                <a:effectLst>
                  <a:outerShdw blurRad="38100" dist="38100" dir="2700000" algn="tl">
                    <a:srgbClr val="000000">
                      <a:alpha val="43137"/>
                    </a:srgbClr>
                  </a:outerShdw>
                </a:effectLst>
              </a:rPr>
              <a:t>ISO</a:t>
            </a:r>
            <a:r>
              <a:rPr lang="zh-CN" altLang="zh-CN" sz="2000" b="1" dirty="0">
                <a:solidFill>
                  <a:srgbClr val="FF0000"/>
                </a:solidFill>
                <a:effectLst>
                  <a:outerShdw blurRad="38100" dist="38100" dir="2700000" algn="tl">
                    <a:srgbClr val="000000">
                      <a:alpha val="43137"/>
                    </a:srgbClr>
                  </a:outerShdw>
                </a:effectLst>
              </a:rPr>
              <a:t>的定义</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风险管理持续改进可定义为</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注重通过不断地提高企业风险管理的效率和有效性</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实现其风险管理方针和目标的方法。</a:t>
            </a:r>
            <a:endParaRPr lang="zh-CN" altLang="zh-CN" sz="2000"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324943" y="3140968"/>
            <a:ext cx="4463081"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2.</a:t>
            </a:r>
            <a:r>
              <a:rPr lang="zh-CN" altLang="zh-CN" sz="2400" b="1" dirty="0">
                <a:solidFill>
                  <a:srgbClr val="002060"/>
                </a:solidFill>
                <a:effectLst>
                  <a:outerShdw blurRad="38100" dist="38100" dir="2700000" algn="tl">
                    <a:srgbClr val="000000">
                      <a:alpha val="43137"/>
                    </a:srgbClr>
                  </a:outerShdw>
                </a:effectLst>
              </a:rPr>
              <a:t>物流风险管理持续改进的内涵</a:t>
            </a:r>
            <a:endParaRPr lang="zh-CN" altLang="zh-CN" sz="2400" b="1" dirty="0">
              <a:solidFill>
                <a:srgbClr val="002060"/>
              </a:solidFill>
              <a:effectLst>
                <a:outerShdw blurRad="38100" dist="38100" dir="2700000" algn="tl">
                  <a:srgbClr val="000000">
                    <a:alpha val="43137"/>
                  </a:srgbClr>
                </a:outerShdw>
              </a:effectLst>
            </a:endParaRPr>
          </a:p>
        </p:txBody>
      </p:sp>
      <p:sp>
        <p:nvSpPr>
          <p:cNvPr id="6" name="矩形 5"/>
          <p:cNvSpPr/>
          <p:nvPr/>
        </p:nvSpPr>
        <p:spPr>
          <a:xfrm>
            <a:off x="611560" y="3573016"/>
            <a:ext cx="7938646" cy="2862322"/>
          </a:xfrm>
          <a:prstGeom prst="rect">
            <a:avLst/>
          </a:prstGeom>
        </p:spPr>
        <p:txBody>
          <a:bodyPr wrap="square">
            <a:spAutoFit/>
          </a:bodyPr>
          <a:lstStyle/>
          <a:p>
            <a:r>
              <a:rPr lang="en-US" altLang="zh-CN" sz="2000" dirty="0">
                <a:solidFill>
                  <a:srgbClr val="002060"/>
                </a:solidFill>
                <a:effectLst>
                  <a:outerShdw blurRad="38100" dist="38100" dir="2700000" algn="tl">
                    <a:srgbClr val="000000">
                      <a:alpha val="43137"/>
                    </a:srgbClr>
                  </a:outerShdw>
                </a:effectLst>
              </a:rPr>
              <a:t>(1)</a:t>
            </a:r>
            <a:r>
              <a:rPr lang="zh-CN" altLang="zh-CN" sz="2000" b="1" dirty="0">
                <a:solidFill>
                  <a:srgbClr val="FF0000"/>
                </a:solidFill>
                <a:effectLst>
                  <a:outerShdw blurRad="38100" dist="38100" dir="2700000" algn="tl">
                    <a:srgbClr val="000000">
                      <a:alpha val="43137"/>
                    </a:srgbClr>
                  </a:outerShdw>
                </a:effectLst>
              </a:rPr>
              <a:t>一个平台</a:t>
            </a:r>
            <a:r>
              <a:rPr lang="en-US" altLang="zh-CN" sz="2000" b="1" dirty="0">
                <a:solidFill>
                  <a:srgbClr val="FF000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一种激励全体员工参与持续改进</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使企业能够不断与时俱进、在创新中活力递增的平台</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打造企业核心竞争力的管理平台</a:t>
            </a:r>
            <a:r>
              <a:rPr lang="zh-CN" altLang="zh-CN" sz="2000" dirty="0" smtClean="0">
                <a:solidFill>
                  <a:srgbClr val="002060"/>
                </a:solidFill>
                <a:effectLst>
                  <a:outerShdw blurRad="38100" dist="38100" dir="2700000" algn="tl">
                    <a:srgbClr val="000000">
                      <a:alpha val="43137"/>
                    </a:srgbClr>
                  </a:outerShdw>
                </a:effectLst>
              </a:rPr>
              <a:t>。</a:t>
            </a:r>
            <a:endParaRPr lang="en-US" altLang="zh-CN" sz="2000" dirty="0" smtClean="0">
              <a:solidFill>
                <a:srgbClr val="002060"/>
              </a:solidFill>
              <a:effectLst>
                <a:outerShdw blurRad="38100" dist="38100" dir="2700000" algn="tl">
                  <a:srgbClr val="000000">
                    <a:alpha val="43137"/>
                  </a:srgbClr>
                </a:outerShdw>
              </a:effectLst>
            </a:endParaRPr>
          </a:p>
          <a:p>
            <a:endParaRPr lang="zh-CN" altLang="zh-CN" sz="2000" dirty="0">
              <a:solidFill>
                <a:srgbClr val="002060"/>
              </a:solidFill>
              <a:effectLst>
                <a:outerShdw blurRad="38100" dist="38100" dir="2700000" algn="tl">
                  <a:srgbClr val="000000">
                    <a:alpha val="43137"/>
                  </a:srgbClr>
                </a:outerShdw>
              </a:effectLst>
            </a:endParaRPr>
          </a:p>
          <a:p>
            <a:r>
              <a:rPr lang="en-US" altLang="zh-CN" sz="2000" dirty="0">
                <a:solidFill>
                  <a:srgbClr val="002060"/>
                </a:solidFill>
                <a:effectLst>
                  <a:outerShdw blurRad="38100" dist="38100" dir="2700000" algn="tl">
                    <a:srgbClr val="000000">
                      <a:alpha val="43137"/>
                    </a:srgbClr>
                  </a:outerShdw>
                </a:effectLst>
              </a:rPr>
              <a:t>(2)</a:t>
            </a:r>
            <a:r>
              <a:rPr lang="zh-CN" altLang="zh-CN" sz="2000" b="1" dirty="0">
                <a:solidFill>
                  <a:srgbClr val="FF0000"/>
                </a:solidFill>
                <a:effectLst>
                  <a:outerShdw blurRad="38100" dist="38100" dir="2700000" algn="tl">
                    <a:srgbClr val="000000">
                      <a:alpha val="43137"/>
                    </a:srgbClr>
                  </a:outerShdw>
                </a:effectLst>
              </a:rPr>
              <a:t>一种文化</a:t>
            </a:r>
            <a:r>
              <a:rPr lang="en-US" altLang="zh-CN" sz="2000" b="1" dirty="0">
                <a:solidFill>
                  <a:srgbClr val="FF000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把人变成公司最有价值的资产</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使人</a:t>
            </a:r>
            <a:r>
              <a:rPr lang="zh-CN" altLang="zh-CN" sz="2000" dirty="0" smtClean="0">
                <a:solidFill>
                  <a:srgbClr val="002060"/>
                </a:solidFill>
                <a:effectLst>
                  <a:outerShdw blurRad="38100" dist="38100" dir="2700000" algn="tl">
                    <a:srgbClr val="000000">
                      <a:alpha val="43137"/>
                    </a:srgbClr>
                  </a:outerShdw>
                </a:effectLst>
              </a:rPr>
              <a:t>能够成为</a:t>
            </a:r>
            <a:r>
              <a:rPr lang="zh-CN" altLang="zh-CN" sz="2000" dirty="0">
                <a:solidFill>
                  <a:srgbClr val="002060"/>
                </a:solidFill>
                <a:effectLst>
                  <a:outerShdw blurRad="38100" dist="38100" dir="2700000" algn="tl">
                    <a:srgbClr val="000000">
                      <a:alpha val="43137"/>
                    </a:srgbClr>
                  </a:outerShdw>
                </a:effectLst>
              </a:rPr>
              <a:t>创新的资源</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实现人的能力价值最大化</a:t>
            </a:r>
            <a:r>
              <a:rPr lang="zh-CN" altLang="zh-CN" sz="2000" dirty="0" smtClean="0">
                <a:solidFill>
                  <a:srgbClr val="002060"/>
                </a:solidFill>
                <a:effectLst>
                  <a:outerShdw blurRad="38100" dist="38100" dir="2700000" algn="tl">
                    <a:srgbClr val="000000">
                      <a:alpha val="43137"/>
                    </a:srgbClr>
                  </a:outerShdw>
                </a:effectLst>
              </a:rPr>
              <a:t>。</a:t>
            </a:r>
            <a:endParaRPr lang="en-US" altLang="zh-CN" sz="2000" dirty="0" smtClean="0">
              <a:solidFill>
                <a:srgbClr val="002060"/>
              </a:solidFill>
              <a:effectLst>
                <a:outerShdw blurRad="38100" dist="38100" dir="2700000" algn="tl">
                  <a:srgbClr val="000000">
                    <a:alpha val="43137"/>
                  </a:srgbClr>
                </a:outerShdw>
              </a:effectLst>
            </a:endParaRPr>
          </a:p>
          <a:p>
            <a:endParaRPr lang="zh-CN" altLang="zh-CN" sz="2000" dirty="0">
              <a:solidFill>
                <a:srgbClr val="002060"/>
              </a:solidFill>
              <a:effectLst>
                <a:outerShdw blurRad="38100" dist="38100" dir="2700000" algn="tl">
                  <a:srgbClr val="000000">
                    <a:alpha val="43137"/>
                  </a:srgbClr>
                </a:outerShdw>
              </a:effectLst>
            </a:endParaRPr>
          </a:p>
          <a:p>
            <a:r>
              <a:rPr lang="en-US" altLang="zh-CN" sz="2000" dirty="0">
                <a:solidFill>
                  <a:srgbClr val="002060"/>
                </a:solidFill>
                <a:effectLst>
                  <a:outerShdw blurRad="38100" dist="38100" dir="2700000" algn="tl">
                    <a:srgbClr val="000000">
                      <a:alpha val="43137"/>
                    </a:srgbClr>
                  </a:outerShdw>
                </a:effectLst>
              </a:rPr>
              <a:t>(3)</a:t>
            </a:r>
            <a:r>
              <a:rPr lang="zh-CN" altLang="zh-CN" sz="2000" b="1" dirty="0">
                <a:solidFill>
                  <a:srgbClr val="FF0000"/>
                </a:solidFill>
                <a:effectLst>
                  <a:outerShdw blurRad="38100" dist="38100" dir="2700000" algn="tl">
                    <a:srgbClr val="000000">
                      <a:alpha val="43137"/>
                    </a:srgbClr>
                  </a:outerShdw>
                </a:effectLst>
              </a:rPr>
              <a:t>一类组织</a:t>
            </a:r>
            <a:r>
              <a:rPr lang="en-US" altLang="zh-CN" sz="2000" b="1" dirty="0">
                <a:solidFill>
                  <a:srgbClr val="FF000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学习型组织、能力型组织、创造型组织、实效型组织</a:t>
            </a:r>
            <a:r>
              <a:rPr lang="zh-CN" altLang="zh-CN" sz="2000" dirty="0" smtClean="0">
                <a:solidFill>
                  <a:srgbClr val="002060"/>
                </a:solidFill>
                <a:effectLst>
                  <a:outerShdw blurRad="38100" dist="38100" dir="2700000" algn="tl">
                    <a:srgbClr val="000000">
                      <a:alpha val="43137"/>
                    </a:srgbClr>
                  </a:outerShdw>
                </a:effectLst>
              </a:rPr>
              <a:t>。</a:t>
            </a:r>
            <a:endParaRPr lang="en-US" altLang="zh-CN" sz="2000" dirty="0" smtClean="0">
              <a:solidFill>
                <a:srgbClr val="002060"/>
              </a:solidFill>
              <a:effectLst>
                <a:outerShdw blurRad="38100" dist="38100" dir="2700000" algn="tl">
                  <a:srgbClr val="000000">
                    <a:alpha val="43137"/>
                  </a:srgbClr>
                </a:outerShdw>
              </a:effectLst>
            </a:endParaRPr>
          </a:p>
          <a:p>
            <a:endParaRPr lang="zh-CN" altLang="zh-CN" sz="2000" dirty="0">
              <a:solidFill>
                <a:srgbClr val="002060"/>
              </a:solidFill>
              <a:effectLst>
                <a:outerShdw blurRad="38100" dist="38100" dir="2700000" algn="tl">
                  <a:srgbClr val="000000">
                    <a:alpha val="43137"/>
                  </a:srgbClr>
                </a:outerShdw>
              </a:effectLst>
            </a:endParaRPr>
          </a:p>
          <a:p>
            <a:r>
              <a:rPr lang="en-US" altLang="zh-CN" sz="2000" dirty="0">
                <a:solidFill>
                  <a:srgbClr val="002060"/>
                </a:solidFill>
                <a:effectLst>
                  <a:outerShdw blurRad="38100" dist="38100" dir="2700000" algn="tl">
                    <a:srgbClr val="000000">
                      <a:alpha val="43137"/>
                    </a:srgbClr>
                  </a:outerShdw>
                </a:effectLst>
              </a:rPr>
              <a:t>(4)</a:t>
            </a:r>
            <a:r>
              <a:rPr lang="zh-CN" altLang="zh-CN" sz="2000" b="1" dirty="0">
                <a:solidFill>
                  <a:srgbClr val="FF0000"/>
                </a:solidFill>
                <a:effectLst>
                  <a:outerShdw blurRad="38100" dist="38100" dir="2700000" algn="tl">
                    <a:srgbClr val="000000">
                      <a:alpha val="43137"/>
                    </a:srgbClr>
                  </a:outerShdw>
                </a:effectLst>
              </a:rPr>
              <a:t>一套模板</a:t>
            </a:r>
            <a:r>
              <a:rPr lang="en-US" altLang="zh-CN" sz="2000" b="1" dirty="0">
                <a:solidFill>
                  <a:srgbClr val="FF000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建立一系列的、具有自己特色的、简明易操作的模板。</a:t>
            </a:r>
            <a:endParaRPr lang="zh-CN" altLang="zh-CN" sz="20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2248" y="807095"/>
            <a:ext cx="5081840"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3.</a:t>
            </a:r>
            <a:r>
              <a:rPr lang="zh-CN" altLang="zh-CN" sz="2400" b="1" dirty="0">
                <a:solidFill>
                  <a:srgbClr val="002060"/>
                </a:solidFill>
                <a:effectLst>
                  <a:outerShdw blurRad="38100" dist="38100" dir="2700000" algn="tl">
                    <a:srgbClr val="000000">
                      <a:alpha val="43137"/>
                    </a:srgbClr>
                  </a:outerShdw>
                </a:effectLst>
              </a:rPr>
              <a:t>物流风险管理持续改进的主要环节</a:t>
            </a:r>
            <a:endParaRPr lang="zh-CN" altLang="zh-CN" sz="2400" b="1"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611560" y="1412776"/>
            <a:ext cx="7488832" cy="1015663"/>
          </a:xfrm>
          <a:prstGeom prst="rect">
            <a:avLst/>
          </a:prstGeom>
        </p:spPr>
        <p:txBody>
          <a:bodyPr wrap="square">
            <a:spAutoFit/>
          </a:bodyPr>
          <a:lstStyle/>
          <a:p>
            <a:r>
              <a:rPr lang="en-US" altLang="zh-CN" sz="2000" dirty="0" smtClean="0">
                <a:solidFill>
                  <a:srgbClr val="002060"/>
                </a:solidFill>
                <a:effectLst>
                  <a:outerShdw blurRad="38100" dist="38100" dir="2700000" algn="tl">
                    <a:srgbClr val="000000">
                      <a:alpha val="43137"/>
                    </a:srgbClr>
                  </a:outerShdw>
                </a:effectLst>
              </a:rPr>
              <a:t>	</a:t>
            </a:r>
            <a:r>
              <a:rPr lang="zh-CN" altLang="zh-CN" sz="2000" dirty="0" smtClean="0">
                <a:solidFill>
                  <a:srgbClr val="002060"/>
                </a:solidFill>
                <a:effectLst>
                  <a:outerShdw blurRad="38100" dist="38100" dir="2700000" algn="tl">
                    <a:srgbClr val="000000">
                      <a:alpha val="43137"/>
                    </a:srgbClr>
                  </a:outerShdw>
                </a:effectLst>
              </a:rPr>
              <a:t>一般说来</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持续改进有如下几个环节</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查找问题</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提出改进措施</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实施改进</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检查反馈。这是一个螺旋上升的过程</a:t>
            </a:r>
            <a:r>
              <a:rPr lang="en-US" altLang="zh-CN" sz="2000" dirty="0">
                <a:solidFill>
                  <a:srgbClr val="002060"/>
                </a:solidFill>
                <a:effectLst>
                  <a:outerShdw blurRad="38100" dist="38100" dir="2700000" algn="tl">
                    <a:srgbClr val="000000">
                      <a:alpha val="43137"/>
                    </a:srgbClr>
                  </a:outerShdw>
                </a:effectLst>
              </a:rPr>
              <a:t>,</a:t>
            </a:r>
            <a:r>
              <a:rPr lang="zh-CN" altLang="zh-CN" sz="2000" dirty="0">
                <a:solidFill>
                  <a:srgbClr val="002060"/>
                </a:solidFill>
                <a:effectLst>
                  <a:outerShdw blurRad="38100" dist="38100" dir="2700000" algn="tl">
                    <a:srgbClr val="000000">
                      <a:alpha val="43137"/>
                    </a:srgbClr>
                  </a:outerShdw>
                </a:effectLst>
              </a:rPr>
              <a:t>企业正是在不断发现问题和解决问题中前进。</a:t>
            </a:r>
            <a:endParaRPr lang="zh-CN" altLang="zh-CN" sz="2000"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323528" y="2748661"/>
            <a:ext cx="5081840"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4.</a:t>
            </a:r>
            <a:r>
              <a:rPr lang="zh-CN" altLang="zh-CN" sz="2400" b="1" dirty="0">
                <a:solidFill>
                  <a:srgbClr val="002060"/>
                </a:solidFill>
                <a:effectLst>
                  <a:outerShdw blurRad="38100" dist="38100" dir="2700000" algn="tl">
                    <a:srgbClr val="000000">
                      <a:alpha val="43137"/>
                    </a:srgbClr>
                  </a:outerShdw>
                </a:effectLst>
              </a:rPr>
              <a:t>物流风险管理持续改进的主要手段</a:t>
            </a:r>
            <a:endParaRPr lang="zh-CN" altLang="en-US" sz="2400" b="1"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611560" y="3237237"/>
            <a:ext cx="6912768" cy="707886"/>
          </a:xfrm>
          <a:prstGeom prst="rect">
            <a:avLst/>
          </a:prstGeom>
        </p:spPr>
        <p:txBody>
          <a:bodyPr wrap="square">
            <a:spAutoFit/>
          </a:bodyPr>
          <a:lstStyle/>
          <a:p>
            <a:r>
              <a:rPr lang="en-US" altLang="zh-CN" sz="2000" dirty="0" smtClean="0">
                <a:solidFill>
                  <a:srgbClr val="002060"/>
                </a:solidFill>
                <a:effectLst>
                  <a:outerShdw blurRad="38100" dist="38100" dir="2700000" algn="tl">
                    <a:srgbClr val="000000">
                      <a:alpha val="43137"/>
                    </a:srgbClr>
                  </a:outerShdw>
                </a:effectLst>
              </a:rPr>
              <a:t>	</a:t>
            </a:r>
            <a:r>
              <a:rPr lang="zh-CN" altLang="zh-CN" sz="2000" dirty="0" smtClean="0">
                <a:solidFill>
                  <a:srgbClr val="002060"/>
                </a:solidFill>
                <a:effectLst>
                  <a:outerShdw blurRad="38100" dist="38100" dir="2700000" algn="tl">
                    <a:srgbClr val="000000">
                      <a:alpha val="43137"/>
                    </a:srgbClr>
                  </a:outerShdw>
                </a:effectLst>
              </a:rPr>
              <a:t>风险</a:t>
            </a:r>
            <a:r>
              <a:rPr lang="zh-CN" altLang="zh-CN" sz="2000" dirty="0">
                <a:solidFill>
                  <a:srgbClr val="002060"/>
                </a:solidFill>
                <a:effectLst>
                  <a:outerShdw blurRad="38100" dist="38100" dir="2700000" algn="tl">
                    <a:srgbClr val="000000">
                      <a:alpha val="43137"/>
                    </a:srgbClr>
                  </a:outerShdw>
                </a:effectLst>
              </a:rPr>
              <a:t>管理持续改进可通过标杆管理、多方信息沟通与知识分享以及系统持续的学习等手段来实现。</a:t>
            </a:r>
            <a:endParaRPr lang="zh-CN" altLang="zh-CN" sz="2000" dirty="0">
              <a:solidFill>
                <a:srgbClr val="002060"/>
              </a:solidFill>
              <a:effectLst>
                <a:outerShdw blurRad="38100" dist="38100" dir="2700000" algn="tl">
                  <a:srgbClr val="000000">
                    <a:alpha val="43137"/>
                  </a:srgbClr>
                </a:outerShdw>
              </a:effectLst>
            </a:endParaRPr>
          </a:p>
        </p:txBody>
      </p:sp>
      <p:sp>
        <p:nvSpPr>
          <p:cNvPr id="6" name="矩形 5"/>
          <p:cNvSpPr/>
          <p:nvPr/>
        </p:nvSpPr>
        <p:spPr>
          <a:xfrm>
            <a:off x="354256" y="4149080"/>
            <a:ext cx="5081840"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5.</a:t>
            </a:r>
            <a:r>
              <a:rPr lang="zh-CN" altLang="zh-CN" sz="2400" b="1" dirty="0">
                <a:solidFill>
                  <a:srgbClr val="002060"/>
                </a:solidFill>
                <a:effectLst>
                  <a:outerShdw blurRad="38100" dist="38100" dir="2700000" algn="tl">
                    <a:srgbClr val="000000">
                      <a:alpha val="43137"/>
                    </a:srgbClr>
                  </a:outerShdw>
                </a:effectLst>
              </a:rPr>
              <a:t>物流风险管理持续改进实施的条件</a:t>
            </a:r>
            <a:endParaRPr lang="zh-CN" altLang="zh-CN" sz="2400" b="1" dirty="0">
              <a:solidFill>
                <a:srgbClr val="002060"/>
              </a:solidFill>
              <a:effectLst>
                <a:outerShdw blurRad="38100" dist="38100" dir="2700000" algn="tl">
                  <a:srgbClr val="000000">
                    <a:alpha val="43137"/>
                  </a:srgbClr>
                </a:outerShdw>
              </a:effectLst>
            </a:endParaRPr>
          </a:p>
        </p:txBody>
      </p:sp>
      <p:sp>
        <p:nvSpPr>
          <p:cNvPr id="7" name="矩形 6"/>
          <p:cNvSpPr/>
          <p:nvPr/>
        </p:nvSpPr>
        <p:spPr>
          <a:xfrm>
            <a:off x="597242" y="4606096"/>
            <a:ext cx="7503150" cy="1631216"/>
          </a:xfrm>
          <a:prstGeom prst="rect">
            <a:avLst/>
          </a:prstGeom>
        </p:spPr>
        <p:txBody>
          <a:bodyPr wrap="square">
            <a:spAutoFit/>
          </a:bodyPr>
          <a:lstStyle/>
          <a:p>
            <a:r>
              <a:rPr lang="en-US" altLang="zh-CN" sz="2000" dirty="0">
                <a:solidFill>
                  <a:srgbClr val="002060"/>
                </a:solidFill>
                <a:effectLst>
                  <a:outerShdw blurRad="38100" dist="38100" dir="2700000" algn="tl">
                    <a:srgbClr val="000000">
                      <a:alpha val="43137"/>
                    </a:srgbClr>
                  </a:outerShdw>
                </a:effectLst>
              </a:rPr>
              <a:t>(1)</a:t>
            </a:r>
            <a:r>
              <a:rPr lang="zh-CN" altLang="zh-CN" sz="2000" dirty="0">
                <a:solidFill>
                  <a:srgbClr val="002060"/>
                </a:solidFill>
                <a:effectLst>
                  <a:outerShdw blurRad="38100" dist="38100" dir="2700000" algn="tl">
                    <a:srgbClr val="000000">
                      <a:alpha val="43137"/>
                    </a:srgbClr>
                  </a:outerShdw>
                </a:effectLst>
              </a:rPr>
              <a:t>管理层要切实</a:t>
            </a:r>
            <a:r>
              <a:rPr lang="zh-CN" altLang="zh-CN" sz="2000" dirty="0" smtClean="0">
                <a:solidFill>
                  <a:srgbClr val="002060"/>
                </a:solidFill>
                <a:effectLst>
                  <a:outerShdw blurRad="38100" dist="38100" dir="2700000" algn="tl">
                    <a:srgbClr val="000000">
                      <a:alpha val="43137"/>
                    </a:srgbClr>
                  </a:outerShdw>
                </a:effectLst>
              </a:rPr>
              <a:t>重视</a:t>
            </a:r>
            <a:endParaRPr lang="en-US" altLang="zh-CN" sz="2000" dirty="0" smtClean="0">
              <a:solidFill>
                <a:srgbClr val="002060"/>
              </a:solidFill>
              <a:effectLst>
                <a:outerShdw blurRad="38100" dist="38100" dir="2700000" algn="tl">
                  <a:srgbClr val="000000">
                    <a:alpha val="43137"/>
                  </a:srgbClr>
                </a:outerShdw>
              </a:effectLst>
            </a:endParaRPr>
          </a:p>
          <a:p>
            <a:endParaRPr lang="en-US" altLang="zh-CN" sz="2000" dirty="0">
              <a:solidFill>
                <a:srgbClr val="002060"/>
              </a:solidFill>
              <a:effectLst>
                <a:outerShdw blurRad="38100" dist="38100" dir="2700000" algn="tl">
                  <a:srgbClr val="000000">
                    <a:alpha val="43137"/>
                  </a:srgbClr>
                </a:outerShdw>
              </a:effectLst>
            </a:endParaRPr>
          </a:p>
          <a:p>
            <a:r>
              <a:rPr lang="en-US" altLang="zh-CN" sz="2000" dirty="0" smtClean="0">
                <a:solidFill>
                  <a:srgbClr val="002060"/>
                </a:solidFill>
                <a:effectLst>
                  <a:outerShdw blurRad="38100" dist="38100" dir="2700000" algn="tl">
                    <a:srgbClr val="000000">
                      <a:alpha val="43137"/>
                    </a:srgbClr>
                  </a:outerShdw>
                </a:effectLst>
              </a:rPr>
              <a:t>(</a:t>
            </a:r>
            <a:r>
              <a:rPr lang="en-US" altLang="zh-CN" sz="2000" dirty="0">
                <a:solidFill>
                  <a:srgbClr val="002060"/>
                </a:solidFill>
                <a:effectLst>
                  <a:outerShdw blurRad="38100" dist="38100" dir="2700000" algn="tl">
                    <a:srgbClr val="000000">
                      <a:alpha val="43137"/>
                    </a:srgbClr>
                  </a:outerShdw>
                </a:effectLst>
              </a:rPr>
              <a:t>2)</a:t>
            </a:r>
            <a:r>
              <a:rPr lang="zh-CN" altLang="zh-CN" sz="2000" dirty="0">
                <a:solidFill>
                  <a:srgbClr val="002060"/>
                </a:solidFill>
                <a:effectLst>
                  <a:outerShdw blurRad="38100" dist="38100" dir="2700000" algn="tl">
                    <a:srgbClr val="000000">
                      <a:alpha val="43137"/>
                    </a:srgbClr>
                  </a:outerShdw>
                </a:effectLst>
              </a:rPr>
              <a:t>持续改进需要企业内的紧密</a:t>
            </a:r>
            <a:r>
              <a:rPr lang="zh-CN" altLang="zh-CN" sz="2000" dirty="0" smtClean="0">
                <a:solidFill>
                  <a:srgbClr val="002060"/>
                </a:solidFill>
                <a:effectLst>
                  <a:outerShdw blurRad="38100" dist="38100" dir="2700000" algn="tl">
                    <a:srgbClr val="000000">
                      <a:alpha val="43137"/>
                    </a:srgbClr>
                  </a:outerShdw>
                </a:effectLst>
              </a:rPr>
              <a:t>协作</a:t>
            </a:r>
            <a:endParaRPr lang="en-US" altLang="zh-CN" sz="2000" dirty="0" smtClean="0">
              <a:solidFill>
                <a:srgbClr val="002060"/>
              </a:solidFill>
              <a:effectLst>
                <a:outerShdw blurRad="38100" dist="38100" dir="2700000" algn="tl">
                  <a:srgbClr val="000000">
                    <a:alpha val="43137"/>
                  </a:srgbClr>
                </a:outerShdw>
              </a:effectLst>
            </a:endParaRPr>
          </a:p>
          <a:p>
            <a:endParaRPr lang="en-US" altLang="zh-CN" sz="2000" dirty="0" smtClean="0">
              <a:solidFill>
                <a:srgbClr val="002060"/>
              </a:solidFill>
              <a:effectLst>
                <a:outerShdw blurRad="38100" dist="38100" dir="2700000" algn="tl">
                  <a:srgbClr val="000000">
                    <a:alpha val="43137"/>
                  </a:srgbClr>
                </a:outerShdw>
              </a:effectLst>
            </a:endParaRPr>
          </a:p>
          <a:p>
            <a:r>
              <a:rPr lang="en-US" altLang="zh-CN" sz="2000" dirty="0" smtClean="0">
                <a:solidFill>
                  <a:srgbClr val="002060"/>
                </a:solidFill>
                <a:effectLst>
                  <a:outerShdw blurRad="38100" dist="38100" dir="2700000" algn="tl">
                    <a:srgbClr val="000000">
                      <a:alpha val="43137"/>
                    </a:srgbClr>
                  </a:outerShdw>
                </a:effectLst>
              </a:rPr>
              <a:t>(</a:t>
            </a:r>
            <a:r>
              <a:rPr lang="en-US" altLang="zh-CN" sz="2000" dirty="0">
                <a:solidFill>
                  <a:srgbClr val="002060"/>
                </a:solidFill>
                <a:effectLst>
                  <a:outerShdw blurRad="38100" dist="38100" dir="2700000" algn="tl">
                    <a:srgbClr val="000000">
                      <a:alpha val="43137"/>
                    </a:srgbClr>
                  </a:outerShdw>
                </a:effectLst>
              </a:rPr>
              <a:t>3)</a:t>
            </a:r>
            <a:r>
              <a:rPr lang="zh-CN" altLang="zh-CN" sz="2000" dirty="0">
                <a:solidFill>
                  <a:srgbClr val="002060"/>
                </a:solidFill>
                <a:effectLst>
                  <a:outerShdw blurRad="38100" dist="38100" dir="2700000" algn="tl">
                    <a:srgbClr val="000000">
                      <a:alpha val="43137"/>
                    </a:srgbClr>
                  </a:outerShdw>
                </a:effectLst>
              </a:rPr>
              <a:t>全员</a:t>
            </a:r>
            <a:r>
              <a:rPr lang="zh-CN" altLang="zh-CN" sz="2000" dirty="0" smtClean="0">
                <a:solidFill>
                  <a:srgbClr val="002060"/>
                </a:solidFill>
                <a:effectLst>
                  <a:outerShdw blurRad="38100" dist="38100" dir="2700000" algn="tl">
                    <a:srgbClr val="000000">
                      <a:alpha val="43137"/>
                    </a:srgbClr>
                  </a:outerShdw>
                </a:effectLst>
              </a:rPr>
              <a:t>参与</a:t>
            </a:r>
            <a:endParaRPr lang="zh-CN" altLang="zh-CN" sz="2000" dirty="0">
              <a:solidFill>
                <a:srgbClr val="002060"/>
              </a:solidFill>
              <a:effectLst>
                <a:outerShdw blurRad="38100" dist="38100" dir="2700000" algn="tl">
                  <a:srgbClr val="000000">
                    <a:alpha val="43137"/>
                  </a:srgbClr>
                </a:outerShdw>
              </a:effectLst>
            </a:endParaRPr>
          </a:p>
        </p:txBody>
      </p:sp>
      <p:pic>
        <p:nvPicPr>
          <p:cNvPr id="17410" name="Picture 2" descr="C:\Program Files (x86)\Microsoft Office\MEDIA\CAGCAT10\j0234657.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732240" y="4226676"/>
            <a:ext cx="2080929" cy="2025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4906" y="1105997"/>
            <a:ext cx="5674951" cy="523220"/>
          </a:xfrm>
          <a:prstGeom prst="rect">
            <a:avLst/>
          </a:prstGeom>
        </p:spPr>
        <p:txBody>
          <a:bodyPr wrap="none">
            <a:spAutoFit/>
          </a:bodyPr>
          <a:lstStyle/>
          <a:p>
            <a:r>
              <a:rPr lang="en-US" altLang="zh-CN" sz="2800" b="1" dirty="0">
                <a:solidFill>
                  <a:srgbClr val="002060"/>
                </a:solidFill>
                <a:effectLst>
                  <a:outerShdw blurRad="38100" dist="38100" dir="2700000" algn="tl">
                    <a:srgbClr val="000000">
                      <a:alpha val="43137"/>
                    </a:srgbClr>
                  </a:outerShdw>
                </a:effectLst>
              </a:rPr>
              <a:t>(1)</a:t>
            </a:r>
            <a:r>
              <a:rPr lang="zh-CN" altLang="zh-CN" sz="2800" b="1" dirty="0">
                <a:solidFill>
                  <a:srgbClr val="002060"/>
                </a:solidFill>
                <a:effectLst>
                  <a:outerShdw blurRad="38100" dist="38100" dir="2700000" algn="tl">
                    <a:srgbClr val="000000">
                      <a:alpha val="43137"/>
                    </a:srgbClr>
                  </a:outerShdw>
                </a:effectLst>
              </a:rPr>
              <a:t>传统物流与其他行业风险的比较</a:t>
            </a:r>
            <a:endParaRPr lang="zh-CN" altLang="zh-CN" sz="2800" b="1" dirty="0">
              <a:solidFill>
                <a:srgbClr val="002060"/>
              </a:solidFill>
              <a:effectLst>
                <a:outerShdw blurRad="38100" dist="38100" dir="2700000" algn="tl">
                  <a:srgbClr val="000000">
                    <a:alpha val="43137"/>
                  </a:srgbClr>
                </a:outerShdw>
              </a:effectLst>
            </a:endParaRPr>
          </a:p>
        </p:txBody>
      </p:sp>
      <p:pic>
        <p:nvPicPr>
          <p:cNvPr id="3073" name="Picture 1" descr="C:\Users\Administrator\Desktop\QQ截图20150717124928.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9552" y="2132856"/>
            <a:ext cx="8149478" cy="288032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127960" y="1844824"/>
            <a:ext cx="2943434" cy="338554"/>
          </a:xfrm>
          <a:prstGeom prst="rect">
            <a:avLst/>
          </a:prstGeom>
        </p:spPr>
        <p:txBody>
          <a:bodyPr wrap="none">
            <a:spAutoFit/>
          </a:bodyPr>
          <a:lstStyle/>
          <a:p>
            <a:pPr algn="ctr"/>
            <a:r>
              <a:rPr lang="zh-CN" altLang="zh-CN" sz="1600" dirty="0">
                <a:solidFill>
                  <a:srgbClr val="002060"/>
                </a:solidFill>
                <a:effectLst>
                  <a:outerShdw blurRad="38100" dist="38100" dir="2700000" algn="tl">
                    <a:srgbClr val="000000">
                      <a:alpha val="43137"/>
                    </a:srgbClr>
                  </a:outerShdw>
                </a:effectLst>
              </a:rPr>
              <a:t>表</a:t>
            </a:r>
            <a:r>
              <a:rPr lang="en-US" altLang="zh-CN" sz="1600" dirty="0" smtClean="0">
                <a:solidFill>
                  <a:srgbClr val="002060"/>
                </a:solidFill>
                <a:effectLst>
                  <a:outerShdw blurRad="38100" dist="38100" dir="2700000" algn="tl">
                    <a:srgbClr val="000000">
                      <a:alpha val="43137"/>
                    </a:srgbClr>
                  </a:outerShdw>
                </a:effectLst>
              </a:rPr>
              <a:t>2-1</a:t>
            </a:r>
            <a:r>
              <a:rPr lang="zh-CN" altLang="zh-CN" sz="1600" dirty="0">
                <a:solidFill>
                  <a:srgbClr val="002060"/>
                </a:solidFill>
                <a:effectLst>
                  <a:outerShdw blurRad="38100" dist="38100" dir="2700000" algn="tl">
                    <a:srgbClr val="000000">
                      <a:alpha val="43137"/>
                    </a:srgbClr>
                  </a:outerShdw>
                </a:effectLst>
              </a:rPr>
              <a:t>传统物流与制造业的比较</a:t>
            </a:r>
            <a:endParaRPr lang="zh-CN" altLang="zh-CN" sz="1600" dirty="0">
              <a:solidFill>
                <a:srgbClr val="002060"/>
              </a:solidFill>
              <a:effectLst>
                <a:outerShdw blurRad="38100" dist="38100" dir="2700000" algn="tl">
                  <a:srgbClr val="000000">
                    <a:alpha val="43137"/>
                  </a:srgbClr>
                </a:outerShdw>
              </a:effectLst>
            </a:endParaRPr>
          </a:p>
        </p:txBody>
      </p:sp>
      <p:pic>
        <p:nvPicPr>
          <p:cNvPr id="19459" name="Picture 3" descr="C:\Program Files (x86)\Microsoft Office\MEDIA\OFFICE14\Bullets\BD15060_.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2772" y="5017985"/>
            <a:ext cx="1236710" cy="1236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424" y="827256"/>
            <a:ext cx="4870244"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(2)</a:t>
            </a:r>
            <a:r>
              <a:rPr lang="zh-CN" altLang="zh-CN" sz="2400" b="1" dirty="0">
                <a:solidFill>
                  <a:srgbClr val="002060"/>
                </a:solidFill>
                <a:effectLst>
                  <a:outerShdw blurRad="38100" dist="38100" dir="2700000" algn="tl">
                    <a:srgbClr val="000000">
                      <a:alpha val="43137"/>
                    </a:srgbClr>
                  </a:outerShdw>
                </a:effectLst>
              </a:rPr>
              <a:t>现代物流与传统物流风险的比较</a:t>
            </a:r>
            <a:endParaRPr lang="zh-CN" altLang="zh-CN" sz="2400" b="1" dirty="0">
              <a:solidFill>
                <a:srgbClr val="002060"/>
              </a:solidFill>
              <a:effectLst>
                <a:outerShdw blurRad="38100" dist="38100" dir="2700000" algn="tl">
                  <a:srgbClr val="000000">
                    <a:alpha val="43137"/>
                  </a:srgbClr>
                </a:outerShdw>
              </a:effectLst>
            </a:endParaRPr>
          </a:p>
        </p:txBody>
      </p:sp>
      <p:pic>
        <p:nvPicPr>
          <p:cNvPr id="4098" name="Picture 2" descr="C:\Users\Administrator\Desktop\QQ截图2015071712511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424" y="1844824"/>
            <a:ext cx="8413152"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079565" y="1556792"/>
            <a:ext cx="3148619" cy="338554"/>
          </a:xfrm>
          <a:prstGeom prst="rect">
            <a:avLst/>
          </a:prstGeom>
        </p:spPr>
        <p:txBody>
          <a:bodyPr wrap="none">
            <a:spAutoFit/>
          </a:bodyPr>
          <a:lstStyle/>
          <a:p>
            <a:r>
              <a:rPr lang="zh-CN" altLang="zh-CN" sz="1600" dirty="0">
                <a:solidFill>
                  <a:srgbClr val="002060"/>
                </a:solidFill>
                <a:effectLst>
                  <a:outerShdw blurRad="38100" dist="38100" dir="2700000" algn="tl">
                    <a:srgbClr val="000000">
                      <a:alpha val="43137"/>
                    </a:srgbClr>
                  </a:outerShdw>
                </a:effectLst>
              </a:rPr>
              <a:t>表</a:t>
            </a:r>
            <a:r>
              <a:rPr lang="en-US" altLang="zh-CN" sz="1600" dirty="0" smtClean="0">
                <a:solidFill>
                  <a:srgbClr val="002060"/>
                </a:solidFill>
                <a:effectLst>
                  <a:outerShdw blurRad="38100" dist="38100" dir="2700000" algn="tl">
                    <a:srgbClr val="000000">
                      <a:alpha val="43137"/>
                    </a:srgbClr>
                  </a:outerShdw>
                </a:effectLst>
              </a:rPr>
              <a:t>2-2</a:t>
            </a:r>
            <a:r>
              <a:rPr lang="zh-CN" altLang="zh-CN" sz="1600" dirty="0">
                <a:solidFill>
                  <a:srgbClr val="002060"/>
                </a:solidFill>
                <a:effectLst>
                  <a:outerShdw blurRad="38100" dist="38100" dir="2700000" algn="tl">
                    <a:srgbClr val="000000">
                      <a:alpha val="43137"/>
                    </a:srgbClr>
                  </a:outerShdw>
                </a:effectLst>
              </a:rPr>
              <a:t>现代物流与传统物流的比较</a:t>
            </a:r>
            <a:endParaRPr lang="zh-CN" altLang="zh-CN" sz="1600" dirty="0">
              <a:solidFill>
                <a:srgbClr val="002060"/>
              </a:solidFill>
              <a:effectLst>
                <a:outerShdw blurRad="38100" dist="38100" dir="2700000" algn="tl">
                  <a:srgbClr val="000000">
                    <a:alpha val="43137"/>
                  </a:srgbClr>
                </a:outerShdw>
              </a:effectLst>
            </a:endParaRPr>
          </a:p>
        </p:txBody>
      </p:sp>
      <p:pic>
        <p:nvPicPr>
          <p:cNvPr id="3074" name="Picture 2" descr="C:\Program Files (x86)\Microsoft Office\MEDIA\CAGCAT10\j009038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105129"/>
            <a:ext cx="2017894" cy="17268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Program Files (x86)\Microsoft Office\MEDIA\CAGCAT10\j0157763.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47494" y="433778"/>
            <a:ext cx="2111761" cy="213112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00099" y="980728"/>
            <a:ext cx="5674951" cy="523220"/>
          </a:xfrm>
          <a:prstGeom prst="rect">
            <a:avLst/>
          </a:prstGeom>
        </p:spPr>
        <p:txBody>
          <a:bodyPr wrap="none">
            <a:spAutoFit/>
          </a:bodyPr>
          <a:lstStyle/>
          <a:p>
            <a:r>
              <a:rPr lang="en-US" altLang="zh-CN" sz="2800" b="1" dirty="0">
                <a:solidFill>
                  <a:srgbClr val="002060"/>
                </a:solidFill>
                <a:effectLst>
                  <a:outerShdw blurRad="38100" dist="38100" dir="2700000" algn="tl">
                    <a:srgbClr val="000000">
                      <a:alpha val="43137"/>
                    </a:srgbClr>
                  </a:outerShdw>
                </a:effectLst>
              </a:rPr>
              <a:t>(3)</a:t>
            </a:r>
            <a:r>
              <a:rPr lang="zh-CN" altLang="zh-CN" sz="2800" b="1" dirty="0">
                <a:solidFill>
                  <a:srgbClr val="002060"/>
                </a:solidFill>
                <a:effectLst>
                  <a:outerShdw blurRad="38100" dist="38100" dir="2700000" algn="tl">
                    <a:srgbClr val="000000">
                      <a:alpha val="43137"/>
                    </a:srgbClr>
                  </a:outerShdw>
                </a:effectLst>
              </a:rPr>
              <a:t>国际物流与国内物流风险的比较</a:t>
            </a:r>
            <a:endParaRPr lang="zh-CN" altLang="zh-CN" sz="2800" b="1"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2503501" y="1866310"/>
            <a:ext cx="3148619" cy="338554"/>
          </a:xfrm>
          <a:prstGeom prst="rect">
            <a:avLst/>
          </a:prstGeom>
        </p:spPr>
        <p:txBody>
          <a:bodyPr wrap="none">
            <a:spAutoFit/>
          </a:bodyPr>
          <a:lstStyle/>
          <a:p>
            <a:r>
              <a:rPr lang="zh-CN" altLang="zh-CN" sz="1600" dirty="0" smtClean="0">
                <a:solidFill>
                  <a:srgbClr val="002060"/>
                </a:solidFill>
                <a:effectLst>
                  <a:outerShdw blurRad="38100" dist="38100" dir="2700000" algn="tl">
                    <a:srgbClr val="000000">
                      <a:alpha val="43137"/>
                    </a:srgbClr>
                  </a:outerShdw>
                </a:effectLst>
              </a:rPr>
              <a:t>表</a:t>
            </a:r>
            <a:r>
              <a:rPr lang="en-US" altLang="zh-CN" sz="1600" dirty="0" smtClean="0">
                <a:solidFill>
                  <a:srgbClr val="002060"/>
                </a:solidFill>
                <a:effectLst>
                  <a:outerShdw blurRad="38100" dist="38100" dir="2700000" algn="tl">
                    <a:srgbClr val="000000">
                      <a:alpha val="43137"/>
                    </a:srgbClr>
                  </a:outerShdw>
                </a:effectLst>
              </a:rPr>
              <a:t>2-3</a:t>
            </a:r>
            <a:r>
              <a:rPr lang="zh-CN" altLang="zh-CN" sz="1600" dirty="0">
                <a:solidFill>
                  <a:srgbClr val="002060"/>
                </a:solidFill>
                <a:effectLst>
                  <a:outerShdw blurRad="38100" dist="38100" dir="2700000" algn="tl">
                    <a:srgbClr val="000000">
                      <a:alpha val="43137"/>
                    </a:srgbClr>
                  </a:outerShdw>
                </a:effectLst>
              </a:rPr>
              <a:t>国内物流与国际物流的比较</a:t>
            </a:r>
            <a:endParaRPr lang="zh-CN" altLang="zh-CN" sz="1600" dirty="0">
              <a:solidFill>
                <a:srgbClr val="002060"/>
              </a:solidFill>
              <a:effectLst>
                <a:outerShdw blurRad="38100" dist="38100" dir="2700000" algn="tl">
                  <a:srgbClr val="000000">
                    <a:alpha val="43137"/>
                  </a:srgbClr>
                </a:outerShdw>
              </a:effectLst>
            </a:endParaRPr>
          </a:p>
        </p:txBody>
      </p:sp>
      <p:pic>
        <p:nvPicPr>
          <p:cNvPr id="5125" name="Picture 5" descr="C:\Users\Administrator\Desktop\QQ截图2015071712563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132856"/>
            <a:ext cx="7377426" cy="3343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890717"/>
            <a:ext cx="6429965" cy="584775"/>
          </a:xfrm>
          <a:prstGeom prst="rect">
            <a:avLst/>
          </a:prstGeom>
        </p:spPr>
        <p:txBody>
          <a:bodyPr wrap="none">
            <a:spAutoFit/>
          </a:bodyPr>
          <a:lstStyle/>
          <a:p>
            <a:r>
              <a:rPr lang="en-US" altLang="zh-CN" sz="3200" b="1" dirty="0">
                <a:solidFill>
                  <a:srgbClr val="002060"/>
                </a:solidFill>
                <a:effectLst>
                  <a:outerShdw blurRad="38100" dist="38100" dir="2700000" algn="tl">
                    <a:srgbClr val="000000">
                      <a:alpha val="43137"/>
                    </a:srgbClr>
                  </a:outerShdw>
                </a:effectLst>
              </a:rPr>
              <a:t>(3)</a:t>
            </a:r>
            <a:r>
              <a:rPr lang="zh-CN" altLang="zh-CN" sz="3200" b="1" dirty="0">
                <a:solidFill>
                  <a:srgbClr val="002060"/>
                </a:solidFill>
                <a:effectLst>
                  <a:outerShdw blurRad="38100" dist="38100" dir="2700000" algn="tl">
                    <a:srgbClr val="000000">
                      <a:alpha val="43137"/>
                    </a:srgbClr>
                  </a:outerShdw>
                </a:effectLst>
              </a:rPr>
              <a:t>国际物流与国内物流风险的比较</a:t>
            </a:r>
            <a:endParaRPr lang="zh-CN" altLang="zh-CN" sz="3200" b="1"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3007557" y="1650286"/>
            <a:ext cx="3148619" cy="338554"/>
          </a:xfrm>
          <a:prstGeom prst="rect">
            <a:avLst/>
          </a:prstGeom>
        </p:spPr>
        <p:txBody>
          <a:bodyPr wrap="none">
            <a:spAutoFit/>
          </a:bodyPr>
          <a:lstStyle/>
          <a:p>
            <a:r>
              <a:rPr lang="zh-CN" altLang="zh-CN" sz="1600" dirty="0" smtClean="0">
                <a:solidFill>
                  <a:srgbClr val="002060"/>
                </a:solidFill>
                <a:effectLst>
                  <a:outerShdw blurRad="38100" dist="38100" dir="2700000" algn="tl">
                    <a:srgbClr val="000000">
                      <a:alpha val="43137"/>
                    </a:srgbClr>
                  </a:outerShdw>
                </a:effectLst>
              </a:rPr>
              <a:t>表</a:t>
            </a:r>
            <a:r>
              <a:rPr lang="en-US" altLang="zh-CN" sz="1600" dirty="0" smtClean="0">
                <a:solidFill>
                  <a:srgbClr val="002060"/>
                </a:solidFill>
                <a:effectLst>
                  <a:outerShdw blurRad="38100" dist="38100" dir="2700000" algn="tl">
                    <a:srgbClr val="000000">
                      <a:alpha val="43137"/>
                    </a:srgbClr>
                  </a:outerShdw>
                </a:effectLst>
              </a:rPr>
              <a:t>2-3</a:t>
            </a:r>
            <a:r>
              <a:rPr lang="zh-CN" altLang="zh-CN" sz="1600" dirty="0">
                <a:solidFill>
                  <a:srgbClr val="002060"/>
                </a:solidFill>
                <a:effectLst>
                  <a:outerShdw blurRad="38100" dist="38100" dir="2700000" algn="tl">
                    <a:srgbClr val="000000">
                      <a:alpha val="43137"/>
                    </a:srgbClr>
                  </a:outerShdw>
                </a:effectLst>
              </a:rPr>
              <a:t>国内物流与国际物流的比较</a:t>
            </a:r>
            <a:endParaRPr lang="zh-CN" altLang="zh-CN" sz="1600" dirty="0">
              <a:solidFill>
                <a:srgbClr val="002060"/>
              </a:solidFill>
              <a:effectLst>
                <a:outerShdw blurRad="38100" dist="38100" dir="2700000" algn="tl">
                  <a:srgbClr val="000000">
                    <a:alpha val="43137"/>
                  </a:srgbClr>
                </a:outerShdw>
              </a:effectLst>
            </a:endParaRPr>
          </a:p>
        </p:txBody>
      </p:sp>
      <p:pic>
        <p:nvPicPr>
          <p:cNvPr id="6146" name="Picture 2" descr="C:\Users\Administrator\Desktop\QQ截图20150717125748.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1560" y="1916832"/>
            <a:ext cx="7749691" cy="4032448"/>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C:\Program Files (x86)\Microsoft Office\MEDIA\OFFICE14\Bullets\BD15057_.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02737"/>
            <a:ext cx="1316826" cy="1316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61525" y="764704"/>
            <a:ext cx="3705225" cy="460375"/>
          </a:xfrm>
          <a:prstGeom prst="rect">
            <a:avLst/>
          </a:prstGeom>
        </p:spPr>
        <p:txBody>
          <a:bodyPr wrap="none">
            <a:spAutoFit/>
          </a:bodyPr>
          <a:lstStyle/>
          <a:p>
            <a:r>
              <a:rPr lang="en-US" altLang="zh-CN" sz="2400" b="1" dirty="0">
                <a:solidFill>
                  <a:schemeClr val="accent2"/>
                </a:solidFill>
                <a:effectLst>
                  <a:outerShdw blurRad="38100" dist="38100" dir="2700000" algn="tl">
                    <a:srgbClr val="000000">
                      <a:alpha val="43137"/>
                    </a:srgbClr>
                  </a:outerShdw>
                </a:effectLst>
              </a:rPr>
              <a:t>3</a:t>
            </a:r>
            <a:r>
              <a:rPr lang="zh-CN" altLang="zh-CN" sz="2400" b="1" dirty="0">
                <a:solidFill>
                  <a:schemeClr val="accent2"/>
                </a:solidFill>
                <a:effectLst>
                  <a:outerShdw blurRad="38100" dist="38100" dir="2700000" algn="tl">
                    <a:srgbClr val="000000">
                      <a:alpha val="43137"/>
                    </a:srgbClr>
                  </a:outerShdw>
                </a:effectLst>
              </a:rPr>
              <a:t>　物流风险的分类与成因</a:t>
            </a:r>
            <a:endParaRPr lang="zh-CN" altLang="zh-CN" sz="2400" b="1" dirty="0">
              <a:solidFill>
                <a:schemeClr val="accent2"/>
              </a:solidFill>
              <a:effectLst>
                <a:outerShdw blurRad="38100" dist="38100" dir="2700000" algn="tl">
                  <a:srgbClr val="000000">
                    <a:alpha val="43137"/>
                  </a:srgbClr>
                </a:outerShdw>
              </a:effectLst>
            </a:endParaRPr>
          </a:p>
        </p:txBody>
      </p:sp>
      <p:sp>
        <p:nvSpPr>
          <p:cNvPr id="3" name="矩形 2"/>
          <p:cNvSpPr/>
          <p:nvPr/>
        </p:nvSpPr>
        <p:spPr>
          <a:xfrm>
            <a:off x="323528" y="1412776"/>
            <a:ext cx="2595582" cy="461665"/>
          </a:xfrm>
          <a:prstGeom prst="rect">
            <a:avLst/>
          </a:prstGeom>
        </p:spPr>
        <p:txBody>
          <a:bodyPr wrap="none">
            <a:spAutoFit/>
          </a:bodyPr>
          <a:lstStyle/>
          <a:p>
            <a:r>
              <a:rPr lang="en-US" altLang="zh-CN" sz="2400" b="1" dirty="0">
                <a:solidFill>
                  <a:srgbClr val="002060"/>
                </a:solidFill>
                <a:effectLst>
                  <a:outerShdw blurRad="38100" dist="38100" dir="2700000" algn="tl">
                    <a:srgbClr val="000000">
                      <a:alpha val="43137"/>
                    </a:srgbClr>
                  </a:outerShdw>
                </a:effectLst>
              </a:rPr>
              <a:t>1.</a:t>
            </a:r>
            <a:r>
              <a:rPr lang="zh-CN" altLang="zh-CN" sz="2400" b="1" dirty="0">
                <a:solidFill>
                  <a:srgbClr val="002060"/>
                </a:solidFill>
                <a:effectLst>
                  <a:outerShdw blurRad="38100" dist="38100" dir="2700000" algn="tl">
                    <a:srgbClr val="000000">
                      <a:alpha val="43137"/>
                    </a:srgbClr>
                  </a:outerShdw>
                </a:effectLst>
              </a:rPr>
              <a:t>物流风险的分类</a:t>
            </a:r>
            <a:endParaRPr lang="zh-CN" altLang="zh-CN" sz="2400" b="1" dirty="0">
              <a:solidFill>
                <a:srgbClr val="002060"/>
              </a:solidFill>
              <a:effectLst>
                <a:outerShdw blurRad="38100" dist="38100" dir="2700000" algn="tl">
                  <a:srgbClr val="000000">
                    <a:alpha val="43137"/>
                  </a:srgbClr>
                </a:outerShdw>
              </a:effectLst>
            </a:endParaRPr>
          </a:p>
        </p:txBody>
      </p:sp>
      <p:sp>
        <p:nvSpPr>
          <p:cNvPr id="4" name="矩形 3"/>
          <p:cNvSpPr/>
          <p:nvPr/>
        </p:nvSpPr>
        <p:spPr>
          <a:xfrm>
            <a:off x="683568" y="2060848"/>
            <a:ext cx="8064896" cy="3477875"/>
          </a:xfrm>
          <a:prstGeom prst="rect">
            <a:avLst/>
          </a:prstGeom>
        </p:spPr>
        <p:txBody>
          <a:bodyPr wrap="square">
            <a:spAutoFit/>
          </a:bodyPr>
          <a:lstStyle/>
          <a:p>
            <a:r>
              <a:rPr lang="en-US" altLang="zh-CN" sz="2200" dirty="0">
                <a:solidFill>
                  <a:srgbClr val="002060"/>
                </a:solidFill>
                <a:effectLst>
                  <a:outerShdw blurRad="38100" dist="38100" dir="2700000" algn="tl">
                    <a:srgbClr val="000000">
                      <a:alpha val="43137"/>
                    </a:srgbClr>
                  </a:outerShdw>
                </a:effectLst>
              </a:rPr>
              <a:t>(1)</a:t>
            </a:r>
            <a:r>
              <a:rPr lang="zh-CN" altLang="zh-CN" sz="2200" dirty="0">
                <a:solidFill>
                  <a:srgbClr val="002060"/>
                </a:solidFill>
                <a:effectLst>
                  <a:outerShdw blurRad="38100" dist="38100" dir="2700000" algn="tl">
                    <a:srgbClr val="000000">
                      <a:alpha val="43137"/>
                    </a:srgbClr>
                  </a:outerShdw>
                </a:effectLst>
              </a:rPr>
              <a:t>按</a:t>
            </a:r>
            <a:r>
              <a:rPr lang="zh-CN" altLang="zh-CN" sz="2200" b="1" dirty="0">
                <a:solidFill>
                  <a:srgbClr val="FF0000"/>
                </a:solidFill>
                <a:effectLst>
                  <a:outerShdw blurRad="38100" dist="38100" dir="2700000" algn="tl">
                    <a:srgbClr val="000000">
                      <a:alpha val="43137"/>
                    </a:srgbClr>
                  </a:outerShdw>
                </a:effectLst>
              </a:rPr>
              <a:t>主体</a:t>
            </a:r>
            <a:r>
              <a:rPr lang="zh-CN" altLang="zh-CN" sz="2200" dirty="0">
                <a:solidFill>
                  <a:srgbClr val="002060"/>
                </a:solidFill>
                <a:effectLst>
                  <a:outerShdw blurRad="38100" dist="38100" dir="2700000" algn="tl">
                    <a:srgbClr val="000000">
                      <a:alpha val="43137"/>
                    </a:srgbClr>
                  </a:outerShdw>
                </a:effectLst>
              </a:rPr>
              <a:t>划分</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物流企业风险、货主企业物流</a:t>
            </a:r>
            <a:r>
              <a:rPr lang="zh-CN" altLang="zh-CN" sz="2200" dirty="0" smtClean="0">
                <a:solidFill>
                  <a:srgbClr val="002060"/>
                </a:solidFill>
                <a:effectLst>
                  <a:outerShdw blurRad="38100" dist="38100" dir="2700000" algn="tl">
                    <a:srgbClr val="000000">
                      <a:alpha val="43137"/>
                    </a:srgbClr>
                  </a:outerShdw>
                </a:effectLst>
              </a:rPr>
              <a:t>风险。</a:t>
            </a:r>
            <a:endParaRPr lang="en-US" altLang="zh-CN" sz="2200" dirty="0" smtClean="0">
              <a:solidFill>
                <a:srgbClr val="002060"/>
              </a:solidFill>
              <a:effectLst>
                <a:outerShdw blurRad="38100" dist="38100" dir="2700000" algn="tl">
                  <a:srgbClr val="000000">
                    <a:alpha val="43137"/>
                  </a:srgbClr>
                </a:outerShdw>
              </a:effectLst>
            </a:endParaRPr>
          </a:p>
          <a:p>
            <a:endParaRPr lang="en-US" altLang="zh-CN" sz="2200" dirty="0">
              <a:solidFill>
                <a:srgbClr val="002060"/>
              </a:solidFill>
              <a:effectLst>
                <a:outerShdw blurRad="38100" dist="38100" dir="2700000" algn="tl">
                  <a:srgbClr val="000000">
                    <a:alpha val="43137"/>
                  </a:srgbClr>
                </a:outerShdw>
              </a:effectLst>
            </a:endParaRPr>
          </a:p>
          <a:p>
            <a:r>
              <a:rPr lang="en-US" altLang="zh-CN" sz="2200" dirty="0" smtClean="0">
                <a:solidFill>
                  <a:srgbClr val="002060"/>
                </a:solidFill>
                <a:effectLst>
                  <a:outerShdw blurRad="38100" dist="38100" dir="2700000" algn="tl">
                    <a:srgbClr val="000000">
                      <a:alpha val="43137"/>
                    </a:srgbClr>
                  </a:outerShdw>
                </a:effectLst>
              </a:rPr>
              <a:t>(</a:t>
            </a:r>
            <a:r>
              <a:rPr lang="en-US" altLang="zh-CN" sz="2200" dirty="0">
                <a:solidFill>
                  <a:srgbClr val="002060"/>
                </a:solidFill>
                <a:effectLst>
                  <a:outerShdw blurRad="38100" dist="38100" dir="2700000" algn="tl">
                    <a:srgbClr val="000000">
                      <a:alpha val="43137"/>
                    </a:srgbClr>
                  </a:outerShdw>
                </a:effectLst>
              </a:rPr>
              <a:t>2)</a:t>
            </a:r>
            <a:r>
              <a:rPr lang="zh-CN" altLang="zh-CN" sz="2200" dirty="0">
                <a:solidFill>
                  <a:srgbClr val="002060"/>
                </a:solidFill>
                <a:effectLst>
                  <a:outerShdw blurRad="38100" dist="38100" dir="2700000" algn="tl">
                    <a:srgbClr val="000000">
                      <a:alpha val="43137"/>
                    </a:srgbClr>
                  </a:outerShdw>
                </a:effectLst>
              </a:rPr>
              <a:t>按</a:t>
            </a:r>
            <a:r>
              <a:rPr lang="zh-CN" altLang="zh-CN" sz="2200" b="1" dirty="0">
                <a:solidFill>
                  <a:srgbClr val="FF0000"/>
                </a:solidFill>
                <a:effectLst>
                  <a:outerShdw blurRad="38100" dist="38100" dir="2700000" algn="tl">
                    <a:srgbClr val="000000">
                      <a:alpha val="43137"/>
                    </a:srgbClr>
                  </a:outerShdw>
                </a:effectLst>
              </a:rPr>
              <a:t>层次</a:t>
            </a:r>
            <a:r>
              <a:rPr lang="zh-CN" altLang="zh-CN" sz="2200" dirty="0">
                <a:solidFill>
                  <a:srgbClr val="002060"/>
                </a:solidFill>
                <a:effectLst>
                  <a:outerShdw blurRad="38100" dist="38100" dir="2700000" algn="tl">
                    <a:srgbClr val="000000">
                      <a:alpha val="43137"/>
                    </a:srgbClr>
                  </a:outerShdw>
                </a:effectLst>
              </a:rPr>
              <a:t>划分</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战略层风险、管理层风险、操作层风险</a:t>
            </a:r>
            <a:r>
              <a:rPr lang="zh-CN" altLang="zh-CN" sz="2200" dirty="0" smtClean="0">
                <a:solidFill>
                  <a:srgbClr val="002060"/>
                </a:solidFill>
                <a:effectLst>
                  <a:outerShdw blurRad="38100" dist="38100" dir="2700000" algn="tl">
                    <a:srgbClr val="000000">
                      <a:alpha val="43137"/>
                    </a:srgbClr>
                  </a:outerShdw>
                </a:effectLst>
              </a:rPr>
              <a:t>。</a:t>
            </a:r>
            <a:endParaRPr lang="en-US" altLang="zh-CN" sz="2200" dirty="0" smtClean="0">
              <a:solidFill>
                <a:srgbClr val="002060"/>
              </a:solidFill>
              <a:effectLst>
                <a:outerShdw blurRad="38100" dist="38100" dir="2700000" algn="tl">
                  <a:srgbClr val="000000">
                    <a:alpha val="43137"/>
                  </a:srgbClr>
                </a:outerShdw>
              </a:effectLst>
            </a:endParaRPr>
          </a:p>
          <a:p>
            <a:endParaRPr lang="zh-CN" altLang="zh-CN" sz="2200" dirty="0">
              <a:solidFill>
                <a:srgbClr val="002060"/>
              </a:solidFill>
              <a:effectLst>
                <a:outerShdw blurRad="38100" dist="38100" dir="2700000" algn="tl">
                  <a:srgbClr val="000000">
                    <a:alpha val="43137"/>
                  </a:srgbClr>
                </a:outerShdw>
              </a:effectLst>
            </a:endParaRPr>
          </a:p>
          <a:p>
            <a:r>
              <a:rPr lang="en-US" altLang="zh-CN" sz="2200" dirty="0">
                <a:solidFill>
                  <a:srgbClr val="002060"/>
                </a:solidFill>
                <a:effectLst>
                  <a:outerShdw blurRad="38100" dist="38100" dir="2700000" algn="tl">
                    <a:srgbClr val="000000">
                      <a:alpha val="43137"/>
                    </a:srgbClr>
                  </a:outerShdw>
                </a:effectLst>
              </a:rPr>
              <a:t>(3)</a:t>
            </a:r>
            <a:r>
              <a:rPr lang="zh-CN" altLang="zh-CN" sz="2200" dirty="0">
                <a:solidFill>
                  <a:srgbClr val="002060"/>
                </a:solidFill>
                <a:effectLst>
                  <a:outerShdw blurRad="38100" dist="38100" dir="2700000" algn="tl">
                    <a:srgbClr val="000000">
                      <a:alpha val="43137"/>
                    </a:srgbClr>
                  </a:outerShdw>
                </a:effectLst>
              </a:rPr>
              <a:t>按</a:t>
            </a:r>
            <a:r>
              <a:rPr lang="zh-CN" altLang="zh-CN" sz="2200" b="1" dirty="0">
                <a:solidFill>
                  <a:srgbClr val="FF0000"/>
                </a:solidFill>
                <a:effectLst>
                  <a:outerShdw blurRad="38100" dist="38100" dir="2700000" algn="tl">
                    <a:srgbClr val="000000">
                      <a:alpha val="43137"/>
                    </a:srgbClr>
                  </a:outerShdw>
                </a:effectLst>
              </a:rPr>
              <a:t>职能</a:t>
            </a:r>
            <a:r>
              <a:rPr lang="zh-CN" altLang="zh-CN" sz="2200" dirty="0">
                <a:solidFill>
                  <a:srgbClr val="002060"/>
                </a:solidFill>
                <a:effectLst>
                  <a:outerShdw blurRad="38100" dist="38100" dir="2700000" algn="tl">
                    <a:srgbClr val="000000">
                      <a:alpha val="43137"/>
                    </a:srgbClr>
                  </a:outerShdw>
                </a:effectLst>
              </a:rPr>
              <a:t>划分</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营销风险、运营风险、财务风险、人力资源</a:t>
            </a:r>
            <a:r>
              <a:rPr lang="zh-CN" altLang="zh-CN" sz="2200" dirty="0" smtClean="0">
                <a:solidFill>
                  <a:srgbClr val="002060"/>
                </a:solidFill>
                <a:effectLst>
                  <a:outerShdw blurRad="38100" dist="38100" dir="2700000" algn="tl">
                    <a:srgbClr val="000000">
                      <a:alpha val="43137"/>
                    </a:srgbClr>
                  </a:outerShdw>
                </a:effectLst>
              </a:rPr>
              <a:t>风险、</a:t>
            </a:r>
            <a:r>
              <a:rPr lang="en-US" altLang="zh-CN" sz="2200" dirty="0" smtClean="0">
                <a:solidFill>
                  <a:srgbClr val="002060"/>
                </a:solidFill>
                <a:effectLst>
                  <a:outerShdw blurRad="38100" dist="38100" dir="2700000" algn="tl">
                    <a:srgbClr val="000000">
                      <a:alpha val="43137"/>
                    </a:srgbClr>
                  </a:outerShdw>
                </a:effectLst>
              </a:rPr>
              <a:t>		</a:t>
            </a:r>
            <a:r>
              <a:rPr lang="zh-CN" altLang="zh-CN" sz="2200" dirty="0" smtClean="0">
                <a:solidFill>
                  <a:srgbClr val="002060"/>
                </a:solidFill>
                <a:effectLst>
                  <a:outerShdw blurRad="38100" dist="38100" dir="2700000" algn="tl">
                    <a:srgbClr val="000000">
                      <a:alpha val="43137"/>
                    </a:srgbClr>
                  </a:outerShdw>
                </a:effectLst>
              </a:rPr>
              <a:t>安全</a:t>
            </a:r>
            <a:r>
              <a:rPr lang="zh-CN" altLang="zh-CN" sz="2200" dirty="0">
                <a:solidFill>
                  <a:srgbClr val="002060"/>
                </a:solidFill>
                <a:effectLst>
                  <a:outerShdw blurRad="38100" dist="38100" dir="2700000" algn="tl">
                    <a:srgbClr val="000000">
                      <a:alpha val="43137"/>
                    </a:srgbClr>
                  </a:outerShdw>
                </a:effectLst>
              </a:rPr>
              <a:t>风险、法律风险等</a:t>
            </a:r>
            <a:r>
              <a:rPr lang="zh-CN" altLang="zh-CN" sz="2200" dirty="0" smtClean="0">
                <a:solidFill>
                  <a:srgbClr val="002060"/>
                </a:solidFill>
                <a:effectLst>
                  <a:outerShdw blurRad="38100" dist="38100" dir="2700000" algn="tl">
                    <a:srgbClr val="000000">
                      <a:alpha val="43137"/>
                    </a:srgbClr>
                  </a:outerShdw>
                </a:effectLst>
              </a:rPr>
              <a:t>。</a:t>
            </a:r>
            <a:endParaRPr lang="en-US" altLang="zh-CN" sz="2200" dirty="0" smtClean="0">
              <a:solidFill>
                <a:srgbClr val="002060"/>
              </a:solidFill>
              <a:effectLst>
                <a:outerShdw blurRad="38100" dist="38100" dir="2700000" algn="tl">
                  <a:srgbClr val="000000">
                    <a:alpha val="43137"/>
                  </a:srgbClr>
                </a:outerShdw>
              </a:effectLst>
            </a:endParaRPr>
          </a:p>
          <a:p>
            <a:endParaRPr lang="zh-CN" altLang="zh-CN" sz="2200" dirty="0">
              <a:solidFill>
                <a:srgbClr val="002060"/>
              </a:solidFill>
              <a:effectLst>
                <a:outerShdw blurRad="38100" dist="38100" dir="2700000" algn="tl">
                  <a:srgbClr val="000000">
                    <a:alpha val="43137"/>
                  </a:srgbClr>
                </a:outerShdw>
              </a:effectLst>
            </a:endParaRPr>
          </a:p>
          <a:p>
            <a:r>
              <a:rPr lang="en-US" altLang="zh-CN" sz="2200" dirty="0">
                <a:solidFill>
                  <a:srgbClr val="002060"/>
                </a:solidFill>
                <a:effectLst>
                  <a:outerShdw blurRad="38100" dist="38100" dir="2700000" algn="tl">
                    <a:srgbClr val="000000">
                      <a:alpha val="43137"/>
                    </a:srgbClr>
                  </a:outerShdw>
                </a:effectLst>
              </a:rPr>
              <a:t>(4)</a:t>
            </a:r>
            <a:r>
              <a:rPr lang="zh-CN" altLang="zh-CN" sz="2200" dirty="0">
                <a:solidFill>
                  <a:srgbClr val="002060"/>
                </a:solidFill>
                <a:effectLst>
                  <a:outerShdw blurRad="38100" dist="38100" dir="2700000" algn="tl">
                    <a:srgbClr val="000000">
                      <a:alpha val="43137"/>
                    </a:srgbClr>
                  </a:outerShdw>
                </a:effectLst>
              </a:rPr>
              <a:t>按</a:t>
            </a:r>
            <a:r>
              <a:rPr lang="zh-CN" altLang="zh-CN" sz="2200" b="1" dirty="0">
                <a:solidFill>
                  <a:srgbClr val="FF0000"/>
                </a:solidFill>
                <a:effectLst>
                  <a:outerShdw blurRad="38100" dist="38100" dir="2700000" algn="tl">
                    <a:srgbClr val="000000">
                      <a:alpha val="43137"/>
                    </a:srgbClr>
                  </a:outerShdw>
                </a:effectLst>
              </a:rPr>
              <a:t>内外环境</a:t>
            </a:r>
            <a:r>
              <a:rPr lang="zh-CN" altLang="zh-CN" sz="2200" dirty="0">
                <a:solidFill>
                  <a:srgbClr val="002060"/>
                </a:solidFill>
                <a:effectLst>
                  <a:outerShdw blurRad="38100" dist="38100" dir="2700000" algn="tl">
                    <a:srgbClr val="000000">
                      <a:alpha val="43137"/>
                    </a:srgbClr>
                  </a:outerShdw>
                </a:effectLst>
              </a:rPr>
              <a:t>划分</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外部风险、内部风险</a:t>
            </a:r>
            <a:r>
              <a:rPr lang="zh-CN" altLang="zh-CN" sz="2200" dirty="0" smtClean="0">
                <a:solidFill>
                  <a:srgbClr val="002060"/>
                </a:solidFill>
                <a:effectLst>
                  <a:outerShdw blurRad="38100" dist="38100" dir="2700000" algn="tl">
                    <a:srgbClr val="000000">
                      <a:alpha val="43137"/>
                    </a:srgbClr>
                  </a:outerShdw>
                </a:effectLst>
              </a:rPr>
              <a:t>。</a:t>
            </a:r>
            <a:endParaRPr lang="en-US" altLang="zh-CN" sz="2200" dirty="0" smtClean="0">
              <a:solidFill>
                <a:srgbClr val="002060"/>
              </a:solidFill>
              <a:effectLst>
                <a:outerShdw blurRad="38100" dist="38100" dir="2700000" algn="tl">
                  <a:srgbClr val="000000">
                    <a:alpha val="43137"/>
                  </a:srgbClr>
                </a:outerShdw>
              </a:effectLst>
            </a:endParaRPr>
          </a:p>
          <a:p>
            <a:endParaRPr lang="zh-CN" altLang="zh-CN" sz="2200" dirty="0">
              <a:solidFill>
                <a:srgbClr val="002060"/>
              </a:solidFill>
              <a:effectLst>
                <a:outerShdw blurRad="38100" dist="38100" dir="2700000" algn="tl">
                  <a:srgbClr val="000000">
                    <a:alpha val="43137"/>
                  </a:srgbClr>
                </a:outerShdw>
              </a:effectLst>
            </a:endParaRPr>
          </a:p>
          <a:p>
            <a:r>
              <a:rPr lang="en-US" altLang="zh-CN" sz="2200" dirty="0">
                <a:solidFill>
                  <a:srgbClr val="002060"/>
                </a:solidFill>
                <a:effectLst>
                  <a:outerShdw blurRad="38100" dist="38100" dir="2700000" algn="tl">
                    <a:srgbClr val="000000">
                      <a:alpha val="43137"/>
                    </a:srgbClr>
                  </a:outerShdw>
                </a:effectLst>
              </a:rPr>
              <a:t>(5)</a:t>
            </a:r>
            <a:r>
              <a:rPr lang="zh-CN" altLang="zh-CN" sz="2200" dirty="0">
                <a:solidFill>
                  <a:srgbClr val="002060"/>
                </a:solidFill>
                <a:effectLst>
                  <a:outerShdw blurRad="38100" dist="38100" dir="2700000" algn="tl">
                    <a:srgbClr val="000000">
                      <a:alpha val="43137"/>
                    </a:srgbClr>
                  </a:outerShdw>
                </a:effectLst>
              </a:rPr>
              <a:t>按</a:t>
            </a:r>
            <a:r>
              <a:rPr lang="zh-CN" altLang="zh-CN" sz="2200" b="1" dirty="0">
                <a:solidFill>
                  <a:srgbClr val="FF0000"/>
                </a:solidFill>
                <a:effectLst>
                  <a:outerShdw blurRad="38100" dist="38100" dir="2700000" algn="tl">
                    <a:srgbClr val="000000">
                      <a:alpha val="43137"/>
                    </a:srgbClr>
                  </a:outerShdw>
                </a:effectLst>
              </a:rPr>
              <a:t>业务内容</a:t>
            </a:r>
            <a:r>
              <a:rPr lang="zh-CN" altLang="zh-CN" sz="2200" dirty="0">
                <a:solidFill>
                  <a:srgbClr val="002060"/>
                </a:solidFill>
                <a:effectLst>
                  <a:outerShdw blurRad="38100" dist="38100" dir="2700000" algn="tl">
                    <a:srgbClr val="000000">
                      <a:alpha val="43137"/>
                    </a:srgbClr>
                  </a:outerShdw>
                </a:effectLst>
              </a:rPr>
              <a:t>划分</a:t>
            </a:r>
            <a:r>
              <a:rPr lang="en-US" altLang="zh-CN" sz="2200" dirty="0">
                <a:solidFill>
                  <a:srgbClr val="002060"/>
                </a:solidFill>
                <a:effectLst>
                  <a:outerShdw blurRad="38100" dist="38100" dir="2700000" algn="tl">
                    <a:srgbClr val="000000">
                      <a:alpha val="43137"/>
                    </a:srgbClr>
                  </a:outerShdw>
                </a:effectLst>
              </a:rPr>
              <a:t>:</a:t>
            </a:r>
            <a:r>
              <a:rPr lang="zh-CN" altLang="zh-CN" sz="2200" dirty="0">
                <a:solidFill>
                  <a:srgbClr val="002060"/>
                </a:solidFill>
                <a:effectLst>
                  <a:outerShdw blurRad="38100" dist="38100" dir="2700000" algn="tl">
                    <a:srgbClr val="000000">
                      <a:alpha val="43137"/>
                    </a:srgbClr>
                  </a:outerShdw>
                </a:effectLst>
              </a:rPr>
              <a:t>运输风险、仓储风险、物流金融风险等。</a:t>
            </a:r>
            <a:endParaRPr lang="zh-CN" altLang="zh-CN" sz="2200" dirty="0">
              <a:solidFill>
                <a:srgbClr val="002060"/>
              </a:solidFill>
              <a:effectLst>
                <a:outerShdw blurRad="38100" dist="38100" dir="2700000" algn="tl">
                  <a:srgbClr val="000000">
                    <a:alpha val="43137"/>
                  </a:srgbClr>
                </a:outerShdw>
              </a:effectLst>
            </a:endParaRPr>
          </a:p>
        </p:txBody>
      </p:sp>
      <p:pic>
        <p:nvPicPr>
          <p:cNvPr id="21506" name="Picture 2" descr="C:\Program Files (x86)\Microsoft Office\MEDIA\OFFICE14\Bullets\BD15168_.gi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0800000">
            <a:off x="7524328" y="5013176"/>
            <a:ext cx="1367582" cy="1367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2723" y="1465620"/>
            <a:ext cx="3009157" cy="523220"/>
          </a:xfrm>
          <a:prstGeom prst="rect">
            <a:avLst/>
          </a:prstGeom>
        </p:spPr>
        <p:txBody>
          <a:bodyPr wrap="none">
            <a:spAutoFit/>
          </a:bodyPr>
          <a:lstStyle/>
          <a:p>
            <a:r>
              <a:rPr lang="en-US" altLang="zh-CN" sz="2800" b="1" dirty="0">
                <a:solidFill>
                  <a:srgbClr val="002060"/>
                </a:solidFill>
                <a:effectLst>
                  <a:outerShdw blurRad="38100" dist="38100" dir="2700000" algn="tl">
                    <a:srgbClr val="000000">
                      <a:alpha val="43137"/>
                    </a:srgbClr>
                  </a:outerShdw>
                </a:effectLst>
              </a:rPr>
              <a:t>2.</a:t>
            </a:r>
            <a:r>
              <a:rPr lang="zh-CN" altLang="zh-CN" sz="2800" b="1" dirty="0">
                <a:solidFill>
                  <a:srgbClr val="002060"/>
                </a:solidFill>
                <a:effectLst>
                  <a:outerShdw blurRad="38100" dist="38100" dir="2700000" algn="tl">
                    <a:srgbClr val="000000">
                      <a:alpha val="43137"/>
                    </a:srgbClr>
                  </a:outerShdw>
                </a:effectLst>
              </a:rPr>
              <a:t>物流风险的成因</a:t>
            </a:r>
            <a:endParaRPr lang="zh-CN" altLang="zh-CN" sz="2800" b="1" dirty="0">
              <a:solidFill>
                <a:srgbClr val="002060"/>
              </a:solidFill>
              <a:effectLst>
                <a:outerShdw blurRad="38100" dist="38100" dir="2700000" algn="tl">
                  <a:srgbClr val="000000">
                    <a:alpha val="43137"/>
                  </a:srgbClr>
                </a:outerShdw>
              </a:effectLst>
            </a:endParaRPr>
          </a:p>
        </p:txBody>
      </p:sp>
      <p:sp>
        <p:nvSpPr>
          <p:cNvPr id="3" name="矩形 2"/>
          <p:cNvSpPr/>
          <p:nvPr/>
        </p:nvSpPr>
        <p:spPr>
          <a:xfrm>
            <a:off x="827584" y="2276872"/>
            <a:ext cx="6768752" cy="2246769"/>
          </a:xfrm>
          <a:prstGeom prst="rect">
            <a:avLst/>
          </a:prstGeom>
        </p:spPr>
        <p:txBody>
          <a:bodyPr wrap="square">
            <a:spAutoFit/>
          </a:bodyPr>
          <a:lstStyle/>
          <a:p>
            <a:r>
              <a:rPr lang="en-US" altLang="zh-CN" sz="2800" dirty="0">
                <a:solidFill>
                  <a:srgbClr val="002060"/>
                </a:solidFill>
                <a:effectLst>
                  <a:outerShdw blurRad="38100" dist="38100" dir="2700000" algn="tl">
                    <a:srgbClr val="000000">
                      <a:alpha val="43137"/>
                    </a:srgbClr>
                  </a:outerShdw>
                </a:effectLst>
              </a:rPr>
              <a:t>(1)</a:t>
            </a:r>
            <a:r>
              <a:rPr lang="zh-CN" altLang="zh-CN" sz="2800" dirty="0">
                <a:solidFill>
                  <a:srgbClr val="FF0000"/>
                </a:solidFill>
                <a:effectLst>
                  <a:outerShdw blurRad="38100" dist="38100" dir="2700000" algn="tl">
                    <a:srgbClr val="000000">
                      <a:alpha val="43137"/>
                    </a:srgbClr>
                  </a:outerShdw>
                </a:effectLst>
              </a:rPr>
              <a:t>客观条件</a:t>
            </a:r>
            <a:r>
              <a:rPr lang="zh-CN" altLang="zh-CN" sz="2800" dirty="0">
                <a:solidFill>
                  <a:srgbClr val="002060"/>
                </a:solidFill>
                <a:effectLst>
                  <a:outerShdw blurRad="38100" dist="38100" dir="2700000" algn="tl">
                    <a:srgbClr val="000000">
                      <a:alpha val="43137"/>
                    </a:srgbClr>
                  </a:outerShdw>
                </a:effectLst>
              </a:rPr>
              <a:t>变化引起的</a:t>
            </a:r>
            <a:r>
              <a:rPr lang="zh-CN" altLang="zh-CN" sz="2800" dirty="0" smtClean="0">
                <a:solidFill>
                  <a:srgbClr val="002060"/>
                </a:solidFill>
                <a:effectLst>
                  <a:outerShdw blurRad="38100" dist="38100" dir="2700000" algn="tl">
                    <a:srgbClr val="000000">
                      <a:alpha val="43137"/>
                    </a:srgbClr>
                  </a:outerShdw>
                </a:effectLst>
              </a:rPr>
              <a:t>不确定性</a:t>
            </a:r>
            <a:endParaRPr lang="en-US" altLang="zh-CN" sz="2800" dirty="0" smtClean="0">
              <a:solidFill>
                <a:srgbClr val="002060"/>
              </a:solidFill>
              <a:effectLst>
                <a:outerShdw blurRad="38100" dist="38100" dir="2700000" algn="tl">
                  <a:srgbClr val="000000">
                    <a:alpha val="43137"/>
                  </a:srgbClr>
                </a:outerShdw>
              </a:effectLst>
            </a:endParaRPr>
          </a:p>
          <a:p>
            <a:endParaRPr lang="zh-CN" altLang="zh-CN" sz="2800" dirty="0">
              <a:solidFill>
                <a:srgbClr val="002060"/>
              </a:solidFill>
              <a:effectLst>
                <a:outerShdw blurRad="38100" dist="38100" dir="2700000" algn="tl">
                  <a:srgbClr val="000000">
                    <a:alpha val="43137"/>
                  </a:srgbClr>
                </a:outerShdw>
              </a:effectLst>
            </a:endParaRPr>
          </a:p>
          <a:p>
            <a:r>
              <a:rPr lang="en-US" altLang="zh-CN" sz="2800" dirty="0" smtClean="0">
                <a:solidFill>
                  <a:srgbClr val="002060"/>
                </a:solidFill>
                <a:effectLst>
                  <a:outerShdw blurRad="38100" dist="38100" dir="2700000" algn="tl">
                    <a:srgbClr val="000000">
                      <a:alpha val="43137"/>
                    </a:srgbClr>
                  </a:outerShdw>
                </a:effectLst>
              </a:rPr>
              <a:t>(</a:t>
            </a:r>
            <a:r>
              <a:rPr lang="en-US" altLang="zh-CN" sz="2800" dirty="0">
                <a:solidFill>
                  <a:srgbClr val="002060"/>
                </a:solidFill>
                <a:effectLst>
                  <a:outerShdw blurRad="38100" dist="38100" dir="2700000" algn="tl">
                    <a:srgbClr val="000000">
                      <a:alpha val="43137"/>
                    </a:srgbClr>
                  </a:outerShdw>
                </a:effectLst>
              </a:rPr>
              <a:t>2)</a:t>
            </a:r>
            <a:r>
              <a:rPr lang="zh-CN" altLang="zh-CN" sz="2800" dirty="0">
                <a:solidFill>
                  <a:srgbClr val="FF0000"/>
                </a:solidFill>
                <a:effectLst>
                  <a:outerShdw blurRad="38100" dist="38100" dir="2700000" algn="tl">
                    <a:srgbClr val="000000">
                      <a:alpha val="43137"/>
                    </a:srgbClr>
                  </a:outerShdw>
                </a:effectLst>
              </a:rPr>
              <a:t>主观认识</a:t>
            </a:r>
            <a:r>
              <a:rPr lang="zh-CN" altLang="zh-CN" sz="2800" dirty="0">
                <a:solidFill>
                  <a:srgbClr val="002060"/>
                </a:solidFill>
                <a:effectLst>
                  <a:outerShdw blurRad="38100" dist="38100" dir="2700000" algn="tl">
                    <a:srgbClr val="000000">
                      <a:alpha val="43137"/>
                    </a:srgbClr>
                  </a:outerShdw>
                </a:effectLst>
              </a:rPr>
              <a:t>的局限性引起的</a:t>
            </a:r>
            <a:r>
              <a:rPr lang="zh-CN" altLang="zh-CN" sz="2800" dirty="0" smtClean="0">
                <a:solidFill>
                  <a:srgbClr val="002060"/>
                </a:solidFill>
                <a:effectLst>
                  <a:outerShdw blurRad="38100" dist="38100" dir="2700000" algn="tl">
                    <a:srgbClr val="000000">
                      <a:alpha val="43137"/>
                    </a:srgbClr>
                  </a:outerShdw>
                </a:effectLst>
              </a:rPr>
              <a:t>不确定性</a:t>
            </a:r>
            <a:endParaRPr lang="en-US" altLang="zh-CN" sz="2800" dirty="0" smtClean="0">
              <a:solidFill>
                <a:srgbClr val="002060"/>
              </a:solidFill>
              <a:effectLst>
                <a:outerShdw blurRad="38100" dist="38100" dir="2700000" algn="tl">
                  <a:srgbClr val="000000">
                    <a:alpha val="43137"/>
                  </a:srgbClr>
                </a:outerShdw>
              </a:effectLst>
            </a:endParaRPr>
          </a:p>
          <a:p>
            <a:endParaRPr lang="zh-CN" altLang="zh-CN" sz="2800" dirty="0">
              <a:solidFill>
                <a:srgbClr val="002060"/>
              </a:solidFill>
              <a:effectLst>
                <a:outerShdw blurRad="38100" dist="38100" dir="2700000" algn="tl">
                  <a:srgbClr val="000000">
                    <a:alpha val="43137"/>
                  </a:srgbClr>
                </a:outerShdw>
              </a:effectLst>
            </a:endParaRPr>
          </a:p>
          <a:p>
            <a:r>
              <a:rPr lang="en-US" altLang="zh-CN" sz="2800" dirty="0" smtClean="0">
                <a:solidFill>
                  <a:srgbClr val="002060"/>
                </a:solidFill>
                <a:effectLst>
                  <a:outerShdw blurRad="38100" dist="38100" dir="2700000" algn="tl">
                    <a:srgbClr val="000000">
                      <a:alpha val="43137"/>
                    </a:srgbClr>
                  </a:outerShdw>
                </a:effectLst>
              </a:rPr>
              <a:t>(</a:t>
            </a:r>
            <a:r>
              <a:rPr lang="en-US" altLang="zh-CN" sz="2800" dirty="0">
                <a:solidFill>
                  <a:srgbClr val="002060"/>
                </a:solidFill>
                <a:effectLst>
                  <a:outerShdw blurRad="38100" dist="38100" dir="2700000" algn="tl">
                    <a:srgbClr val="000000">
                      <a:alpha val="43137"/>
                    </a:srgbClr>
                  </a:outerShdw>
                </a:effectLst>
              </a:rPr>
              <a:t>3)</a:t>
            </a:r>
            <a:r>
              <a:rPr lang="zh-CN" altLang="zh-CN" sz="2800" dirty="0">
                <a:solidFill>
                  <a:srgbClr val="FF0000"/>
                </a:solidFill>
                <a:effectLst>
                  <a:outerShdw blurRad="38100" dist="38100" dir="2700000" algn="tl">
                    <a:srgbClr val="000000">
                      <a:alpha val="43137"/>
                    </a:srgbClr>
                  </a:outerShdw>
                </a:effectLst>
              </a:rPr>
              <a:t>控制能力</a:t>
            </a:r>
            <a:r>
              <a:rPr lang="zh-CN" altLang="zh-CN" sz="2800" dirty="0">
                <a:solidFill>
                  <a:srgbClr val="002060"/>
                </a:solidFill>
                <a:effectLst>
                  <a:outerShdw blurRad="38100" dist="38100" dir="2700000" algn="tl">
                    <a:srgbClr val="000000">
                      <a:alpha val="43137"/>
                    </a:srgbClr>
                  </a:outerShdw>
                </a:effectLst>
              </a:rPr>
              <a:t>的有限性引起的不确定性</a:t>
            </a:r>
            <a:endParaRPr lang="zh-CN" altLang="zh-CN" sz="2800" dirty="0">
              <a:solidFill>
                <a:srgbClr val="002060"/>
              </a:solidFill>
              <a:effectLst>
                <a:outerShdw blurRad="38100" dist="38100" dir="2700000" algn="tl">
                  <a:srgbClr val="000000">
                    <a:alpha val="43137"/>
                  </a:srgbClr>
                </a:outerShdw>
              </a:effectLst>
            </a:endParaRPr>
          </a:p>
        </p:txBody>
      </p:sp>
      <p:pic>
        <p:nvPicPr>
          <p:cNvPr id="6147" name="Picture 3" descr="C:\Program Files (x86)\Microsoft Office\MEDIA\CAGCAT10\j0196400.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1592" y="559449"/>
            <a:ext cx="1695298" cy="1812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PP_MARK_KEY" val="f6c2acf1-6ace-4a3d-b56d-2d6d4a4866e6"/>
  <p:tag name="COMMONDATA" val="eyJoZGlkIjoiMDhjMTU4MDc4MDMwNTZjODkzMjI4MjJiYTEwZjhjNzgifQ=="/>
  <p:tag name="commondata" val="eyJoZGlkIjoiNjkyYThkNDM2M2NlOGFhZmNhZjFlOTE2NzY4ZjhmYjk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4220</Words>
  <Application>WPS 演示</Application>
  <PresentationFormat>全屏显示(4:3)</PresentationFormat>
  <Paragraphs>344</Paragraphs>
  <Slides>35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35</vt:i4>
      </vt:variant>
    </vt:vector>
  </HeadingPairs>
  <TitlesOfParts>
    <vt:vector size="51" baseType="lpstr">
      <vt:lpstr>Arial</vt:lpstr>
      <vt:lpstr>宋体</vt:lpstr>
      <vt:lpstr>Wingdings</vt:lpstr>
      <vt:lpstr>NEU-XT</vt:lpstr>
      <vt:lpstr>Segoe Print</vt:lpstr>
      <vt:lpstr>Times New Roman</vt:lpstr>
      <vt:lpstr>方正细圆_GBK</vt:lpstr>
      <vt:lpstr>微软雅黑</vt:lpstr>
      <vt:lpstr>Arial Unicode MS</vt:lpstr>
      <vt:lpstr>Calibri</vt:lpstr>
      <vt:lpstr>Garamond</vt:lpstr>
      <vt:lpstr>PMingLiU-ExtB</vt:lpstr>
      <vt:lpstr>楷体_GB2312</vt:lpstr>
      <vt:lpstr>新宋体</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崔岑</cp:lastModifiedBy>
  <cp:revision>33</cp:revision>
  <dcterms:created xsi:type="dcterms:W3CDTF">2015-07-17T04:17:00Z</dcterms:created>
  <dcterms:modified xsi:type="dcterms:W3CDTF">2024-05-24T00:46:32Z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4284CCF7F2844FB5AE29B4D45408B42A</vt:lpwstr>
  </property>
  <property fmtid="{D5CDD505-2E9C-101B-9397-08002B2CF9AE}" pid="3" name="KSOProductBuildVer">
    <vt:lpwstr>2052-12.1.0.16929</vt:lpwstr>
  </property>
</Properties>
</file>