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7" r:id="rId3"/>
    <p:sldMasterId id="2147483681" r:id="rId4"/>
    <p:sldMasterId id="2147483692" r:id="rId5"/>
    <p:sldMasterId id="2147483714" r:id="rId6"/>
    <p:sldMasterId id="2147483736" r:id="rId7"/>
    <p:sldMasterId id="2147483757" r:id="rId8"/>
  </p:sldMasterIdLst>
  <p:notesMasterIdLst>
    <p:notesMasterId r:id="rId73"/>
  </p:notesMasterIdLst>
  <p:sldIdLst>
    <p:sldId id="257" r:id="rId9"/>
    <p:sldId id="259" r:id="rId10"/>
    <p:sldId id="424" r:id="rId11"/>
    <p:sldId id="378" r:id="rId12"/>
    <p:sldId id="263" r:id="rId13"/>
    <p:sldId id="385" r:id="rId14"/>
    <p:sldId id="695" r:id="rId15"/>
    <p:sldId id="562" r:id="rId16"/>
    <p:sldId id="384" r:id="rId17"/>
    <p:sldId id="696" r:id="rId18"/>
    <p:sldId id="698" r:id="rId19"/>
    <p:sldId id="700" r:id="rId20"/>
    <p:sldId id="763" r:id="rId21"/>
    <p:sldId id="701" r:id="rId22"/>
    <p:sldId id="703" r:id="rId23"/>
    <p:sldId id="704" r:id="rId24"/>
    <p:sldId id="705" r:id="rId25"/>
    <p:sldId id="706" r:id="rId26"/>
    <p:sldId id="764" r:id="rId27"/>
    <p:sldId id="710" r:id="rId28"/>
    <p:sldId id="711" r:id="rId29"/>
    <p:sldId id="712" r:id="rId30"/>
    <p:sldId id="713" r:id="rId31"/>
    <p:sldId id="715" r:id="rId32"/>
    <p:sldId id="716" r:id="rId33"/>
    <p:sldId id="719" r:id="rId34"/>
    <p:sldId id="766" r:id="rId35"/>
    <p:sldId id="726" r:id="rId36"/>
    <p:sldId id="727" r:id="rId37"/>
    <p:sldId id="729" r:id="rId38"/>
    <p:sldId id="730" r:id="rId39"/>
    <p:sldId id="733" r:id="rId40"/>
    <p:sldId id="735" r:id="rId41"/>
    <p:sldId id="734" r:id="rId42"/>
    <p:sldId id="765" r:id="rId43"/>
    <p:sldId id="736" r:id="rId44"/>
    <p:sldId id="737" r:id="rId45"/>
    <p:sldId id="739" r:id="rId46"/>
    <p:sldId id="738" r:id="rId47"/>
    <p:sldId id="741" r:id="rId48"/>
    <p:sldId id="740" r:id="rId49"/>
    <p:sldId id="349" r:id="rId50"/>
    <p:sldId id="364" r:id="rId51"/>
    <p:sldId id="366" r:id="rId52"/>
    <p:sldId id="746" r:id="rId53"/>
    <p:sldId id="747" r:id="rId54"/>
    <p:sldId id="748" r:id="rId55"/>
    <p:sldId id="749" r:id="rId56"/>
    <p:sldId id="370" r:id="rId57"/>
    <p:sldId id="752" r:id="rId58"/>
    <p:sldId id="753" r:id="rId59"/>
    <p:sldId id="755" r:id="rId60"/>
    <p:sldId id="759" r:id="rId61"/>
    <p:sldId id="762" r:id="rId62"/>
    <p:sldId id="530" r:id="rId63"/>
    <p:sldId id="516" r:id="rId64"/>
    <p:sldId id="517" r:id="rId65"/>
    <p:sldId id="767" r:id="rId66"/>
    <p:sldId id="515" r:id="rId67"/>
    <p:sldId id="518" r:id="rId68"/>
    <p:sldId id="519" r:id="rId69"/>
    <p:sldId id="671" r:id="rId70"/>
    <p:sldId id="522" r:id="rId71"/>
    <p:sldId id="534" r:id="rId72"/>
  </p:sldIdLst>
  <p:sldSz cx="9144000" cy="5143500" type="screen16x9"/>
  <p:notesSz cx="9144000" cy="6858000"/>
  <p:custDataLst>
    <p:tags r:id="rId7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9" userDrawn="1">
          <p15:clr>
            <a:srgbClr val="A4A3A4"/>
          </p15:clr>
        </p15:guide>
        <p15:guide id="2" pos="29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733"/>
    <a:srgbClr val="E6C34A"/>
    <a:srgbClr val="1D1D1D"/>
    <a:srgbClr val="404040"/>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53" autoAdjust="0"/>
    <p:restoredTop sz="92838"/>
  </p:normalViewPr>
  <p:slideViewPr>
    <p:cSldViewPr snapToGrid="0" snapToObjects="1" showGuides="1">
      <p:cViewPr varScale="1">
        <p:scale>
          <a:sx n="41" d="100"/>
          <a:sy n="41" d="100"/>
        </p:scale>
        <p:origin x="192" y="752"/>
      </p:cViewPr>
      <p:guideLst>
        <p:guide orient="horz" pos="1569"/>
        <p:guide pos="2993"/>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7" Type="http://schemas.openxmlformats.org/officeDocument/2006/relationships/tags" Target="tags/tag3.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notesMaster" Target="notesMasters/notesMaster1.xml"/><Relationship Id="rId72" Type="http://schemas.openxmlformats.org/officeDocument/2006/relationships/slide" Target="slides/slide64.xml"/><Relationship Id="rId71" Type="http://schemas.openxmlformats.org/officeDocument/2006/relationships/slide" Target="slides/slide63.xml"/><Relationship Id="rId70" Type="http://schemas.openxmlformats.org/officeDocument/2006/relationships/slide" Target="slides/slide62.xml"/><Relationship Id="rId7" Type="http://schemas.openxmlformats.org/officeDocument/2006/relationships/slideMaster" Target="slideMasters/slideMaster6.xml"/><Relationship Id="rId69" Type="http://schemas.openxmlformats.org/officeDocument/2006/relationships/slide" Target="slides/slide61.xml"/><Relationship Id="rId68" Type="http://schemas.openxmlformats.org/officeDocument/2006/relationships/slide" Target="slides/slide60.xml"/><Relationship Id="rId67" Type="http://schemas.openxmlformats.org/officeDocument/2006/relationships/slide" Target="slides/slide59.xml"/><Relationship Id="rId66" Type="http://schemas.openxmlformats.org/officeDocument/2006/relationships/slide" Target="slides/slide58.xml"/><Relationship Id="rId65" Type="http://schemas.openxmlformats.org/officeDocument/2006/relationships/slide" Target="slides/slide57.xml"/><Relationship Id="rId64" Type="http://schemas.openxmlformats.org/officeDocument/2006/relationships/slide" Target="slides/slide56.xml"/><Relationship Id="rId63" Type="http://schemas.openxmlformats.org/officeDocument/2006/relationships/slide" Target="slides/slide55.xml"/><Relationship Id="rId62" Type="http://schemas.openxmlformats.org/officeDocument/2006/relationships/slide" Target="slides/slide54.xml"/><Relationship Id="rId61" Type="http://schemas.openxmlformats.org/officeDocument/2006/relationships/slide" Target="slides/slide53.xml"/><Relationship Id="rId60" Type="http://schemas.openxmlformats.org/officeDocument/2006/relationships/slide" Target="slides/slide52.xml"/><Relationship Id="rId6" Type="http://schemas.openxmlformats.org/officeDocument/2006/relationships/slideMaster" Target="slideMasters/slideMaster5.xml"/><Relationship Id="rId59" Type="http://schemas.openxmlformats.org/officeDocument/2006/relationships/slide" Target="slides/slide51.xml"/><Relationship Id="rId58" Type="http://schemas.openxmlformats.org/officeDocument/2006/relationships/slide" Target="slides/slide50.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8D7372-F9AA-4C2A-9F74-0C0836FBC4C8}"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zh-CN" altLang="en-US"/>
        </a:p>
      </dgm:t>
    </dgm:pt>
    <dgm:pt modelId="{E8B1FDC3-2939-4027-9F65-60FB7B46E798}">
      <dgm:prSet phldrT="[文本]" custT="1"/>
      <dgm:spPr/>
      <dgm:t>
        <a:bodyPr/>
        <a:lstStyle/>
        <a:p>
          <a:r>
            <a:rPr lang="zh-CN" altLang="en-US" sz="2000" dirty="0"/>
            <a:t>经济原则</a:t>
          </a:r>
        </a:p>
      </dgm:t>
    </dgm:pt>
    <dgm:pt modelId="{61A21407-3572-4FD5-8496-08007F622CFB}" cxnId="{3FD7F45A-017E-44EB-B133-58E9C18851E4}" type="parTrans">
      <dgm:prSet/>
      <dgm:spPr/>
      <dgm:t>
        <a:bodyPr/>
        <a:lstStyle/>
        <a:p>
          <a:endParaRPr lang="zh-CN" altLang="en-US" sz="2000"/>
        </a:p>
      </dgm:t>
    </dgm:pt>
    <dgm:pt modelId="{3637BE66-5ED8-4148-9C6A-47EC55A29511}" cxnId="{3FD7F45A-017E-44EB-B133-58E9C18851E4}" type="sibTrans">
      <dgm:prSet/>
      <dgm:spPr/>
      <dgm:t>
        <a:bodyPr/>
        <a:lstStyle/>
        <a:p>
          <a:endParaRPr lang="zh-CN" altLang="en-US" sz="2000"/>
        </a:p>
      </dgm:t>
    </dgm:pt>
    <dgm:pt modelId="{5FFA45AA-7D88-4802-AC06-BB0900EAF693}">
      <dgm:prSet phldrT="[文本]" custT="1"/>
      <dgm:spPr/>
      <dgm:t>
        <a:bodyPr/>
        <a:lstStyle/>
        <a:p>
          <a:r>
            <a:rPr lang="zh-CN" altLang="en-US" sz="2000" dirty="0"/>
            <a:t>因地制宜原则</a:t>
          </a:r>
        </a:p>
      </dgm:t>
    </dgm:pt>
    <dgm:pt modelId="{CF3216E6-7F3C-4769-A7C5-340F47C1DD64}" cxnId="{E0830C38-63A8-4EB0-AC7C-327F97E6A548}" type="parTrans">
      <dgm:prSet/>
      <dgm:spPr/>
      <dgm:t>
        <a:bodyPr/>
        <a:lstStyle/>
        <a:p>
          <a:endParaRPr lang="zh-CN" altLang="en-US" sz="2000"/>
        </a:p>
      </dgm:t>
    </dgm:pt>
    <dgm:pt modelId="{3CEB4AE6-65A2-4E8C-8596-69FC85E97065}" cxnId="{E0830C38-63A8-4EB0-AC7C-327F97E6A548}" type="sibTrans">
      <dgm:prSet/>
      <dgm:spPr/>
      <dgm:t>
        <a:bodyPr/>
        <a:lstStyle/>
        <a:p>
          <a:endParaRPr lang="zh-CN" altLang="en-US" sz="2000"/>
        </a:p>
      </dgm:t>
    </dgm:pt>
    <dgm:pt modelId="{34976E34-7AC0-43F7-91E9-659F57CB2734}">
      <dgm:prSet phldrT="[文本]" custT="1"/>
      <dgm:spPr/>
      <dgm:t>
        <a:bodyPr/>
        <a:lstStyle/>
        <a:p>
          <a:r>
            <a:rPr lang="zh-CN" altLang="en-US" sz="2000" dirty="0"/>
            <a:t>全员参与原则</a:t>
          </a:r>
        </a:p>
      </dgm:t>
    </dgm:pt>
    <dgm:pt modelId="{796755B2-CB80-47FE-96C4-D54B0E59AEA8}" cxnId="{B5344FAB-0F1B-4A94-B56B-A524B9B88420}" type="parTrans">
      <dgm:prSet/>
      <dgm:spPr/>
      <dgm:t>
        <a:bodyPr/>
        <a:lstStyle/>
        <a:p>
          <a:endParaRPr lang="zh-CN" altLang="en-US" sz="2000"/>
        </a:p>
      </dgm:t>
    </dgm:pt>
    <dgm:pt modelId="{59FC5B32-62CB-4022-AE79-32EA2CD81658}" cxnId="{B5344FAB-0F1B-4A94-B56B-A524B9B88420}" type="sibTrans">
      <dgm:prSet/>
      <dgm:spPr/>
      <dgm:t>
        <a:bodyPr/>
        <a:lstStyle/>
        <a:p>
          <a:endParaRPr lang="zh-CN" altLang="en-US" sz="2000"/>
        </a:p>
      </dgm:t>
    </dgm:pt>
    <dgm:pt modelId="{8D038B9C-ACC3-442E-A1AF-F2278362BB2C}">
      <dgm:prSet phldrT="[文本]" custT="1"/>
      <dgm:spPr/>
      <dgm:t>
        <a:bodyPr/>
        <a:lstStyle/>
        <a:p>
          <a:r>
            <a:rPr lang="zh-CN" altLang="en-US" sz="2000" dirty="0"/>
            <a:t>系统性原则</a:t>
          </a:r>
        </a:p>
      </dgm:t>
    </dgm:pt>
    <dgm:pt modelId="{88F92DBF-4327-493B-96CA-B998BC83DD4D}" cxnId="{49AC386A-C4A6-4A42-ABBA-ED0EE83E3742}" type="parTrans">
      <dgm:prSet/>
      <dgm:spPr/>
      <dgm:t>
        <a:bodyPr/>
        <a:lstStyle/>
        <a:p>
          <a:endParaRPr lang="zh-CN" altLang="en-US" sz="2000"/>
        </a:p>
      </dgm:t>
    </dgm:pt>
    <dgm:pt modelId="{9326E16B-7A3C-4765-9414-B3520AC3D813}" cxnId="{49AC386A-C4A6-4A42-ABBA-ED0EE83E3742}" type="sibTrans">
      <dgm:prSet/>
      <dgm:spPr/>
      <dgm:t>
        <a:bodyPr/>
        <a:lstStyle/>
        <a:p>
          <a:endParaRPr lang="zh-CN" altLang="en-US" sz="2000"/>
        </a:p>
      </dgm:t>
    </dgm:pt>
    <dgm:pt modelId="{81C8070A-7C1F-4457-8D0C-2405FA266450}" type="pres">
      <dgm:prSet presAssocID="{708D7372-F9AA-4C2A-9F74-0C0836FBC4C8}" presName="Name0" presStyleCnt="0">
        <dgm:presLayoutVars>
          <dgm:chMax val="7"/>
          <dgm:dir/>
          <dgm:animLvl val="lvl"/>
          <dgm:resizeHandles val="exact"/>
        </dgm:presLayoutVars>
      </dgm:prSet>
      <dgm:spPr/>
      <dgm:t>
        <a:bodyPr/>
        <a:lstStyle/>
        <a:p>
          <a:endParaRPr lang="zh-CN" altLang="en-US"/>
        </a:p>
      </dgm:t>
    </dgm:pt>
    <dgm:pt modelId="{912D69AB-AD84-488C-A44D-2B50277D6DF0}" type="pres">
      <dgm:prSet presAssocID="{E8B1FDC3-2939-4027-9F65-60FB7B46E798}" presName="circle1" presStyleLbl="node1" presStyleIdx="0" presStyleCnt="4"/>
      <dgm:spPr/>
    </dgm:pt>
    <dgm:pt modelId="{2EDCD367-9C61-4ECD-B6AC-0F4FF1E21A41}" type="pres">
      <dgm:prSet presAssocID="{E8B1FDC3-2939-4027-9F65-60FB7B46E798}" presName="space" presStyleCnt="0"/>
      <dgm:spPr/>
    </dgm:pt>
    <dgm:pt modelId="{FCC5BD63-25B7-482B-9A2F-2723A8B16D5C}" type="pres">
      <dgm:prSet presAssocID="{E8B1FDC3-2939-4027-9F65-60FB7B46E798}" presName="rect1" presStyleLbl="alignAcc1" presStyleIdx="0" presStyleCnt="4"/>
      <dgm:spPr/>
      <dgm:t>
        <a:bodyPr/>
        <a:lstStyle/>
        <a:p>
          <a:endParaRPr lang="zh-CN" altLang="en-US"/>
        </a:p>
      </dgm:t>
    </dgm:pt>
    <dgm:pt modelId="{26B84AF4-F6B2-471B-A2DC-FF28D2ABBFCD}" type="pres">
      <dgm:prSet presAssocID="{5FFA45AA-7D88-4802-AC06-BB0900EAF693}" presName="vertSpace2" presStyleLbl="node1" presStyleIdx="0" presStyleCnt="4"/>
      <dgm:spPr/>
    </dgm:pt>
    <dgm:pt modelId="{226C1335-4ADD-4726-89A1-D7E7E426434E}" type="pres">
      <dgm:prSet presAssocID="{5FFA45AA-7D88-4802-AC06-BB0900EAF693}" presName="circle2" presStyleLbl="node1" presStyleIdx="1" presStyleCnt="4"/>
      <dgm:spPr/>
    </dgm:pt>
    <dgm:pt modelId="{45525906-9D6B-4F9F-BE22-437D14606035}" type="pres">
      <dgm:prSet presAssocID="{5FFA45AA-7D88-4802-AC06-BB0900EAF693}" presName="rect2" presStyleLbl="alignAcc1" presStyleIdx="1" presStyleCnt="4"/>
      <dgm:spPr/>
      <dgm:t>
        <a:bodyPr/>
        <a:lstStyle/>
        <a:p>
          <a:endParaRPr lang="zh-CN" altLang="en-US"/>
        </a:p>
      </dgm:t>
    </dgm:pt>
    <dgm:pt modelId="{C80B97CF-9B7C-4D3C-A638-029C0522576D}" type="pres">
      <dgm:prSet presAssocID="{34976E34-7AC0-43F7-91E9-659F57CB2734}" presName="vertSpace3" presStyleLbl="node1" presStyleIdx="1" presStyleCnt="4"/>
      <dgm:spPr/>
    </dgm:pt>
    <dgm:pt modelId="{A8B19CD1-4D07-420F-864C-C8F6AA3658E7}" type="pres">
      <dgm:prSet presAssocID="{34976E34-7AC0-43F7-91E9-659F57CB2734}" presName="circle3" presStyleLbl="node1" presStyleIdx="2" presStyleCnt="4"/>
      <dgm:spPr/>
    </dgm:pt>
    <dgm:pt modelId="{51229A21-1D3A-4538-8890-A0A571CECCFA}" type="pres">
      <dgm:prSet presAssocID="{34976E34-7AC0-43F7-91E9-659F57CB2734}" presName="rect3" presStyleLbl="alignAcc1" presStyleIdx="2" presStyleCnt="4"/>
      <dgm:spPr/>
      <dgm:t>
        <a:bodyPr/>
        <a:lstStyle/>
        <a:p>
          <a:endParaRPr lang="zh-CN" altLang="en-US"/>
        </a:p>
      </dgm:t>
    </dgm:pt>
    <dgm:pt modelId="{35DF0F83-6C4F-4C2D-B780-6A1DA8FFB0D3}" type="pres">
      <dgm:prSet presAssocID="{8D038B9C-ACC3-442E-A1AF-F2278362BB2C}" presName="vertSpace4" presStyleLbl="node1" presStyleIdx="2" presStyleCnt="4"/>
      <dgm:spPr/>
    </dgm:pt>
    <dgm:pt modelId="{4AFD3F1C-D4A5-48EF-91EC-C34190DF3EAC}" type="pres">
      <dgm:prSet presAssocID="{8D038B9C-ACC3-442E-A1AF-F2278362BB2C}" presName="circle4" presStyleLbl="node1" presStyleIdx="3" presStyleCnt="4"/>
      <dgm:spPr/>
    </dgm:pt>
    <dgm:pt modelId="{D2B99834-57E1-402B-8483-ECB5E7671D36}" type="pres">
      <dgm:prSet presAssocID="{8D038B9C-ACC3-442E-A1AF-F2278362BB2C}" presName="rect4" presStyleLbl="alignAcc1" presStyleIdx="3" presStyleCnt="4"/>
      <dgm:spPr/>
      <dgm:t>
        <a:bodyPr/>
        <a:lstStyle/>
        <a:p>
          <a:endParaRPr lang="zh-CN" altLang="en-US"/>
        </a:p>
      </dgm:t>
    </dgm:pt>
    <dgm:pt modelId="{6B91E397-52D8-4D44-B32D-F7AE6E9D7BCE}" type="pres">
      <dgm:prSet presAssocID="{E8B1FDC3-2939-4027-9F65-60FB7B46E798}" presName="rect1ParTxNoCh" presStyleLbl="alignAcc1" presStyleIdx="3" presStyleCnt="4">
        <dgm:presLayoutVars>
          <dgm:chMax val="1"/>
          <dgm:bulletEnabled val="1"/>
        </dgm:presLayoutVars>
      </dgm:prSet>
      <dgm:spPr/>
      <dgm:t>
        <a:bodyPr/>
        <a:lstStyle/>
        <a:p>
          <a:endParaRPr lang="zh-CN" altLang="en-US"/>
        </a:p>
      </dgm:t>
    </dgm:pt>
    <dgm:pt modelId="{190C1FC9-3701-428C-B229-A053573E1B44}" type="pres">
      <dgm:prSet presAssocID="{5FFA45AA-7D88-4802-AC06-BB0900EAF693}" presName="rect2ParTxNoCh" presStyleLbl="alignAcc1" presStyleIdx="3" presStyleCnt="4">
        <dgm:presLayoutVars>
          <dgm:chMax val="1"/>
          <dgm:bulletEnabled val="1"/>
        </dgm:presLayoutVars>
      </dgm:prSet>
      <dgm:spPr/>
      <dgm:t>
        <a:bodyPr/>
        <a:lstStyle/>
        <a:p>
          <a:endParaRPr lang="zh-CN" altLang="en-US"/>
        </a:p>
      </dgm:t>
    </dgm:pt>
    <dgm:pt modelId="{08376175-DD94-494E-AE6F-1C124FA6CCA6}" type="pres">
      <dgm:prSet presAssocID="{34976E34-7AC0-43F7-91E9-659F57CB2734}" presName="rect3ParTxNoCh" presStyleLbl="alignAcc1" presStyleIdx="3" presStyleCnt="4">
        <dgm:presLayoutVars>
          <dgm:chMax val="1"/>
          <dgm:bulletEnabled val="1"/>
        </dgm:presLayoutVars>
      </dgm:prSet>
      <dgm:spPr/>
      <dgm:t>
        <a:bodyPr/>
        <a:lstStyle/>
        <a:p>
          <a:endParaRPr lang="zh-CN" altLang="en-US"/>
        </a:p>
      </dgm:t>
    </dgm:pt>
    <dgm:pt modelId="{7C2A40E1-1BCF-4C28-AEC7-49959587CC28}" type="pres">
      <dgm:prSet presAssocID="{8D038B9C-ACC3-442E-A1AF-F2278362BB2C}" presName="rect4ParTxNoCh" presStyleLbl="alignAcc1" presStyleIdx="3" presStyleCnt="4">
        <dgm:presLayoutVars>
          <dgm:chMax val="1"/>
          <dgm:bulletEnabled val="1"/>
        </dgm:presLayoutVars>
      </dgm:prSet>
      <dgm:spPr/>
      <dgm:t>
        <a:bodyPr/>
        <a:lstStyle/>
        <a:p>
          <a:endParaRPr lang="zh-CN" altLang="en-US"/>
        </a:p>
      </dgm:t>
    </dgm:pt>
  </dgm:ptLst>
  <dgm:cxnLst>
    <dgm:cxn modelId="{3FD7F45A-017E-44EB-B133-58E9C18851E4}" srcId="{708D7372-F9AA-4C2A-9F74-0C0836FBC4C8}" destId="{E8B1FDC3-2939-4027-9F65-60FB7B46E798}" srcOrd="0" destOrd="0" parTransId="{61A21407-3572-4FD5-8496-08007F622CFB}" sibTransId="{3637BE66-5ED8-4148-9C6A-47EC55A29511}"/>
    <dgm:cxn modelId="{918A0818-CF46-4C53-B448-03612857B4E2}" type="presOf" srcId="{8D038B9C-ACC3-442E-A1AF-F2278362BB2C}" destId="{7C2A40E1-1BCF-4C28-AEC7-49959587CC28}" srcOrd="1" destOrd="0" presId="urn:microsoft.com/office/officeart/2005/8/layout/target3"/>
    <dgm:cxn modelId="{689DA597-41DD-40D1-A899-EC273DB1E03D}" type="presOf" srcId="{5FFA45AA-7D88-4802-AC06-BB0900EAF693}" destId="{190C1FC9-3701-428C-B229-A053573E1B44}" srcOrd="1" destOrd="0" presId="urn:microsoft.com/office/officeart/2005/8/layout/target3"/>
    <dgm:cxn modelId="{E0830C38-63A8-4EB0-AC7C-327F97E6A548}" srcId="{708D7372-F9AA-4C2A-9F74-0C0836FBC4C8}" destId="{5FFA45AA-7D88-4802-AC06-BB0900EAF693}" srcOrd="1" destOrd="0" parTransId="{CF3216E6-7F3C-4769-A7C5-340F47C1DD64}" sibTransId="{3CEB4AE6-65A2-4E8C-8596-69FC85E97065}"/>
    <dgm:cxn modelId="{42EAA9C8-045B-48C8-881C-EFE7FE4C815E}" type="presOf" srcId="{E8B1FDC3-2939-4027-9F65-60FB7B46E798}" destId="{6B91E397-52D8-4D44-B32D-F7AE6E9D7BCE}" srcOrd="1" destOrd="0" presId="urn:microsoft.com/office/officeart/2005/8/layout/target3"/>
    <dgm:cxn modelId="{49AC386A-C4A6-4A42-ABBA-ED0EE83E3742}" srcId="{708D7372-F9AA-4C2A-9F74-0C0836FBC4C8}" destId="{8D038B9C-ACC3-442E-A1AF-F2278362BB2C}" srcOrd="3" destOrd="0" parTransId="{88F92DBF-4327-493B-96CA-B998BC83DD4D}" sibTransId="{9326E16B-7A3C-4765-9414-B3520AC3D813}"/>
    <dgm:cxn modelId="{E64004E6-75AE-42A4-A3F2-01A06A7ED53F}" type="presOf" srcId="{708D7372-F9AA-4C2A-9F74-0C0836FBC4C8}" destId="{81C8070A-7C1F-4457-8D0C-2405FA266450}" srcOrd="0" destOrd="0" presId="urn:microsoft.com/office/officeart/2005/8/layout/target3"/>
    <dgm:cxn modelId="{1CB8D6EB-FEEC-4010-B626-C54D7F2D03FD}" type="presOf" srcId="{8D038B9C-ACC3-442E-A1AF-F2278362BB2C}" destId="{D2B99834-57E1-402B-8483-ECB5E7671D36}" srcOrd="0" destOrd="0" presId="urn:microsoft.com/office/officeart/2005/8/layout/target3"/>
    <dgm:cxn modelId="{B5344FAB-0F1B-4A94-B56B-A524B9B88420}" srcId="{708D7372-F9AA-4C2A-9F74-0C0836FBC4C8}" destId="{34976E34-7AC0-43F7-91E9-659F57CB2734}" srcOrd="2" destOrd="0" parTransId="{796755B2-CB80-47FE-96C4-D54B0E59AEA8}" sibTransId="{59FC5B32-62CB-4022-AE79-32EA2CD81658}"/>
    <dgm:cxn modelId="{B52F0504-2411-4010-A93C-FF35012DD76A}" type="presOf" srcId="{34976E34-7AC0-43F7-91E9-659F57CB2734}" destId="{08376175-DD94-494E-AE6F-1C124FA6CCA6}" srcOrd="1" destOrd="0" presId="urn:microsoft.com/office/officeart/2005/8/layout/target3"/>
    <dgm:cxn modelId="{AF9CCB2F-F6D0-4728-A461-1B2D2D672621}" type="presOf" srcId="{34976E34-7AC0-43F7-91E9-659F57CB2734}" destId="{51229A21-1D3A-4538-8890-A0A571CECCFA}" srcOrd="0" destOrd="0" presId="urn:microsoft.com/office/officeart/2005/8/layout/target3"/>
    <dgm:cxn modelId="{5D3C8C7F-8D88-4AA1-8211-28DD460B0D6C}" type="presOf" srcId="{E8B1FDC3-2939-4027-9F65-60FB7B46E798}" destId="{FCC5BD63-25B7-482B-9A2F-2723A8B16D5C}" srcOrd="0" destOrd="0" presId="urn:microsoft.com/office/officeart/2005/8/layout/target3"/>
    <dgm:cxn modelId="{A48AF6D6-1617-4A98-8A57-EBF8827BAB94}" type="presOf" srcId="{5FFA45AA-7D88-4802-AC06-BB0900EAF693}" destId="{45525906-9D6B-4F9F-BE22-437D14606035}" srcOrd="0" destOrd="0" presId="urn:microsoft.com/office/officeart/2005/8/layout/target3"/>
    <dgm:cxn modelId="{6146DFD2-91CE-4441-9836-EDA02D57F4EF}" type="presParOf" srcId="{81C8070A-7C1F-4457-8D0C-2405FA266450}" destId="{912D69AB-AD84-488C-A44D-2B50277D6DF0}" srcOrd="0" destOrd="0" presId="urn:microsoft.com/office/officeart/2005/8/layout/target3"/>
    <dgm:cxn modelId="{F146006E-9B95-4CF7-A05C-14E66C69B98A}" type="presParOf" srcId="{81C8070A-7C1F-4457-8D0C-2405FA266450}" destId="{2EDCD367-9C61-4ECD-B6AC-0F4FF1E21A41}" srcOrd="1" destOrd="0" presId="urn:microsoft.com/office/officeart/2005/8/layout/target3"/>
    <dgm:cxn modelId="{9D28B431-5D2E-46E4-BA17-FB48D51DEB2B}" type="presParOf" srcId="{81C8070A-7C1F-4457-8D0C-2405FA266450}" destId="{FCC5BD63-25B7-482B-9A2F-2723A8B16D5C}" srcOrd="2" destOrd="0" presId="urn:microsoft.com/office/officeart/2005/8/layout/target3"/>
    <dgm:cxn modelId="{D434AC14-3EA1-44F6-8B2E-32FF65BB128F}" type="presParOf" srcId="{81C8070A-7C1F-4457-8D0C-2405FA266450}" destId="{26B84AF4-F6B2-471B-A2DC-FF28D2ABBFCD}" srcOrd="3" destOrd="0" presId="urn:microsoft.com/office/officeart/2005/8/layout/target3"/>
    <dgm:cxn modelId="{3698975E-33CE-495E-A56C-15A5B7E77484}" type="presParOf" srcId="{81C8070A-7C1F-4457-8D0C-2405FA266450}" destId="{226C1335-4ADD-4726-89A1-D7E7E426434E}" srcOrd="4" destOrd="0" presId="urn:microsoft.com/office/officeart/2005/8/layout/target3"/>
    <dgm:cxn modelId="{4C92B5A5-1C24-4AE1-9092-017036019ECE}" type="presParOf" srcId="{81C8070A-7C1F-4457-8D0C-2405FA266450}" destId="{45525906-9D6B-4F9F-BE22-437D14606035}" srcOrd="5" destOrd="0" presId="urn:microsoft.com/office/officeart/2005/8/layout/target3"/>
    <dgm:cxn modelId="{BAF04E3B-9971-4CE7-9C05-11517F676EC1}" type="presParOf" srcId="{81C8070A-7C1F-4457-8D0C-2405FA266450}" destId="{C80B97CF-9B7C-4D3C-A638-029C0522576D}" srcOrd="6" destOrd="0" presId="urn:microsoft.com/office/officeart/2005/8/layout/target3"/>
    <dgm:cxn modelId="{A20F5499-FDDA-4378-9C93-07B3DFBE0274}" type="presParOf" srcId="{81C8070A-7C1F-4457-8D0C-2405FA266450}" destId="{A8B19CD1-4D07-420F-864C-C8F6AA3658E7}" srcOrd="7" destOrd="0" presId="urn:microsoft.com/office/officeart/2005/8/layout/target3"/>
    <dgm:cxn modelId="{DC3B927D-C0EA-470C-8B78-895B1F89E932}" type="presParOf" srcId="{81C8070A-7C1F-4457-8D0C-2405FA266450}" destId="{51229A21-1D3A-4538-8890-A0A571CECCFA}" srcOrd="8" destOrd="0" presId="urn:microsoft.com/office/officeart/2005/8/layout/target3"/>
    <dgm:cxn modelId="{BF22198B-994D-473D-BB74-5024B0621F38}" type="presParOf" srcId="{81C8070A-7C1F-4457-8D0C-2405FA266450}" destId="{35DF0F83-6C4F-4C2D-B780-6A1DA8FFB0D3}" srcOrd="9" destOrd="0" presId="urn:microsoft.com/office/officeart/2005/8/layout/target3"/>
    <dgm:cxn modelId="{85AD426E-86A3-45A5-BC4A-100B95F4AD73}" type="presParOf" srcId="{81C8070A-7C1F-4457-8D0C-2405FA266450}" destId="{4AFD3F1C-D4A5-48EF-91EC-C34190DF3EAC}" srcOrd="10" destOrd="0" presId="urn:microsoft.com/office/officeart/2005/8/layout/target3"/>
    <dgm:cxn modelId="{8E1ECAD5-1077-40F4-90E0-65D656572F05}" type="presParOf" srcId="{81C8070A-7C1F-4457-8D0C-2405FA266450}" destId="{D2B99834-57E1-402B-8483-ECB5E7671D36}" srcOrd="11" destOrd="0" presId="urn:microsoft.com/office/officeart/2005/8/layout/target3"/>
    <dgm:cxn modelId="{FF42E397-0287-413F-A522-4109EE517208}" type="presParOf" srcId="{81C8070A-7C1F-4457-8D0C-2405FA266450}" destId="{6B91E397-52D8-4D44-B32D-F7AE6E9D7BCE}" srcOrd="12" destOrd="0" presId="urn:microsoft.com/office/officeart/2005/8/layout/target3"/>
    <dgm:cxn modelId="{61328ABF-B7FE-4270-8BF7-F5E25FE451C0}" type="presParOf" srcId="{81C8070A-7C1F-4457-8D0C-2405FA266450}" destId="{190C1FC9-3701-428C-B229-A053573E1B44}" srcOrd="13" destOrd="0" presId="urn:microsoft.com/office/officeart/2005/8/layout/target3"/>
    <dgm:cxn modelId="{5ECA2EDE-FBF9-4CE6-B19F-D4CF64DB5DE6}" type="presParOf" srcId="{81C8070A-7C1F-4457-8D0C-2405FA266450}" destId="{08376175-DD94-494E-AE6F-1C124FA6CCA6}" srcOrd="14" destOrd="0" presId="urn:microsoft.com/office/officeart/2005/8/layout/target3"/>
    <dgm:cxn modelId="{EA24260E-E8D1-4975-BB0B-6EEBEA9F806C}" type="presParOf" srcId="{81C8070A-7C1F-4457-8D0C-2405FA266450}" destId="{7C2A40E1-1BCF-4C28-AEC7-49959587CC28}" srcOrd="15"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0005F0-856D-48AB-ACFF-6A3EFE65225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CN" altLang="en-US"/>
        </a:p>
      </dgm:t>
    </dgm:pt>
    <dgm:pt modelId="{C67B1D5F-8FE0-410A-8F6F-B6F269B08B15}">
      <dgm:prSet phldrT="[文本]" custT="1"/>
      <dgm:spPr/>
      <dgm:t>
        <a:bodyPr/>
        <a:lstStyle/>
        <a:p>
          <a:r>
            <a:rPr lang="zh-CN" altLang="en-US" sz="1400">
              <a:solidFill>
                <a:schemeClr val="tx1"/>
              </a:solidFill>
            </a:rPr>
            <a:t>便于成本控制</a:t>
          </a:r>
          <a:endParaRPr lang="zh-CN" altLang="en-US" sz="1400" dirty="0">
            <a:solidFill>
              <a:schemeClr val="tx1"/>
            </a:solidFill>
          </a:endParaRPr>
        </a:p>
      </dgm:t>
    </dgm:pt>
    <dgm:pt modelId="{F99EED07-3D1E-46EE-9C79-C668E01A9C40}" cxnId="{4B961103-02BD-4E04-80A0-413569AA6C25}" type="parTrans">
      <dgm:prSet/>
      <dgm:spPr/>
      <dgm:t>
        <a:bodyPr/>
        <a:lstStyle/>
        <a:p>
          <a:endParaRPr lang="zh-CN" altLang="en-US" sz="1400">
            <a:solidFill>
              <a:schemeClr val="tx1"/>
            </a:solidFill>
          </a:endParaRPr>
        </a:p>
      </dgm:t>
    </dgm:pt>
    <dgm:pt modelId="{F0E8D539-C6C2-4A78-A607-AA5F36EAA73A}" cxnId="{4B961103-02BD-4E04-80A0-413569AA6C25}" type="sibTrans">
      <dgm:prSet/>
      <dgm:spPr/>
      <dgm:t>
        <a:bodyPr/>
        <a:lstStyle/>
        <a:p>
          <a:endParaRPr lang="zh-CN" altLang="en-US" sz="1400">
            <a:solidFill>
              <a:schemeClr val="tx1"/>
            </a:solidFill>
          </a:endParaRPr>
        </a:p>
      </dgm:t>
    </dgm:pt>
    <dgm:pt modelId="{F7ADFD99-3CD5-4C16-8B2D-78FAFCA5AA81}">
      <dgm:prSet phldrT="[文本]" custT="1"/>
      <dgm:spPr/>
      <dgm:t>
        <a:bodyPr/>
        <a:lstStyle/>
        <a:p>
          <a:r>
            <a:rPr lang="zh-CN" altLang="en-US" sz="1400" dirty="0">
              <a:solidFill>
                <a:schemeClr val="tx1"/>
              </a:solidFill>
            </a:rPr>
            <a:t>便于科学决策</a:t>
          </a:r>
        </a:p>
      </dgm:t>
    </dgm:pt>
    <dgm:pt modelId="{FE62EEF5-1AA3-4753-8AA9-441A7A6C096C}" cxnId="{5C8A15DA-DEF9-4CFB-8690-9A141D90F794}" type="parTrans">
      <dgm:prSet/>
      <dgm:spPr/>
      <dgm:t>
        <a:bodyPr/>
        <a:lstStyle/>
        <a:p>
          <a:endParaRPr lang="zh-CN" altLang="en-US" sz="1400">
            <a:solidFill>
              <a:schemeClr val="tx1"/>
            </a:solidFill>
          </a:endParaRPr>
        </a:p>
      </dgm:t>
    </dgm:pt>
    <dgm:pt modelId="{AF4BFF33-5546-4515-A635-66B094590C31}" cxnId="{5C8A15DA-DEF9-4CFB-8690-9A141D90F794}" type="sibTrans">
      <dgm:prSet/>
      <dgm:spPr/>
      <dgm:t>
        <a:bodyPr/>
        <a:lstStyle/>
        <a:p>
          <a:endParaRPr lang="zh-CN" altLang="en-US" sz="1400">
            <a:solidFill>
              <a:schemeClr val="tx1"/>
            </a:solidFill>
          </a:endParaRPr>
        </a:p>
      </dgm:t>
    </dgm:pt>
    <dgm:pt modelId="{DD93FA87-7FE4-4110-9DF2-35D94E063006}">
      <dgm:prSet custT="1"/>
      <dgm:spPr/>
      <dgm:t>
        <a:bodyPr/>
        <a:lstStyle/>
        <a:p>
          <a:r>
            <a:rPr lang="zh-CN" altLang="en-US" sz="1400">
              <a:solidFill>
                <a:schemeClr val="tx1"/>
              </a:solidFill>
            </a:rPr>
            <a:t>便于成本核算</a:t>
          </a:r>
        </a:p>
      </dgm:t>
    </dgm:pt>
    <dgm:pt modelId="{B9E6900C-6A14-448F-B255-FCD7B7FAAD55}" cxnId="{FBDDDFF7-A371-41C7-BE99-C7A5C0D14328}" type="parTrans">
      <dgm:prSet/>
      <dgm:spPr/>
      <dgm:t>
        <a:bodyPr/>
        <a:lstStyle/>
        <a:p>
          <a:endParaRPr lang="zh-CN" altLang="en-US" sz="1400">
            <a:solidFill>
              <a:schemeClr val="tx1"/>
            </a:solidFill>
          </a:endParaRPr>
        </a:p>
      </dgm:t>
    </dgm:pt>
    <dgm:pt modelId="{007FC642-9430-4CA9-9A8D-E335A3F02A6B}" cxnId="{FBDDDFF7-A371-41C7-BE99-C7A5C0D14328}" type="sibTrans">
      <dgm:prSet/>
      <dgm:spPr/>
      <dgm:t>
        <a:bodyPr/>
        <a:lstStyle/>
        <a:p>
          <a:endParaRPr lang="zh-CN" altLang="en-US" sz="1400">
            <a:solidFill>
              <a:schemeClr val="tx1"/>
            </a:solidFill>
          </a:endParaRPr>
        </a:p>
      </dgm:t>
    </dgm:pt>
    <dgm:pt modelId="{084531F2-44C8-41A7-B579-9850F0EE9759}">
      <dgm:prSet custT="1"/>
      <dgm:spPr/>
      <dgm:t>
        <a:bodyPr/>
        <a:lstStyle/>
        <a:p>
          <a:r>
            <a:rPr lang="zh-CN" altLang="en-US" sz="1400" dirty="0">
              <a:solidFill>
                <a:schemeClr val="tx1"/>
              </a:solidFill>
            </a:rPr>
            <a:t>便于分清责任</a:t>
          </a:r>
        </a:p>
      </dgm:t>
    </dgm:pt>
    <dgm:pt modelId="{C3DC2866-44B6-42F4-8B25-D839DFDBD7CB}" cxnId="{E1345F01-46DF-4DF0-8A9F-CC8927DE3E22}" type="parTrans">
      <dgm:prSet/>
      <dgm:spPr/>
      <dgm:t>
        <a:bodyPr/>
        <a:lstStyle/>
        <a:p>
          <a:endParaRPr lang="zh-CN" altLang="en-US" sz="1400">
            <a:solidFill>
              <a:schemeClr val="tx1"/>
            </a:solidFill>
          </a:endParaRPr>
        </a:p>
      </dgm:t>
    </dgm:pt>
    <dgm:pt modelId="{57097806-7F2E-4B8A-A641-DE76BCB4FEFF}" cxnId="{E1345F01-46DF-4DF0-8A9F-CC8927DE3E22}" type="sibTrans">
      <dgm:prSet/>
      <dgm:spPr/>
      <dgm:t>
        <a:bodyPr/>
        <a:lstStyle/>
        <a:p>
          <a:endParaRPr lang="zh-CN" altLang="en-US" sz="1400">
            <a:solidFill>
              <a:schemeClr val="tx1"/>
            </a:solidFill>
          </a:endParaRPr>
        </a:p>
      </dgm:t>
    </dgm:pt>
    <dgm:pt modelId="{3A0A057D-8A57-46FF-A741-2F0EA7C1631B}" type="pres">
      <dgm:prSet presAssocID="{AB0005F0-856D-48AB-ACFF-6A3EFE652253}" presName="diagram" presStyleCnt="0">
        <dgm:presLayoutVars>
          <dgm:dir/>
          <dgm:resizeHandles val="exact"/>
        </dgm:presLayoutVars>
      </dgm:prSet>
      <dgm:spPr/>
      <dgm:t>
        <a:bodyPr/>
        <a:lstStyle/>
        <a:p>
          <a:endParaRPr lang="zh-CN" altLang="en-US"/>
        </a:p>
      </dgm:t>
    </dgm:pt>
    <dgm:pt modelId="{D99797F3-C557-4B01-9446-0687D4F8EB55}" type="pres">
      <dgm:prSet presAssocID="{DD93FA87-7FE4-4110-9DF2-35D94E063006}" presName="node" presStyleLbl="node1" presStyleIdx="0" presStyleCnt="4">
        <dgm:presLayoutVars>
          <dgm:bulletEnabled val="1"/>
        </dgm:presLayoutVars>
      </dgm:prSet>
      <dgm:spPr/>
      <dgm:t>
        <a:bodyPr/>
        <a:lstStyle/>
        <a:p>
          <a:endParaRPr lang="zh-CN" altLang="en-US"/>
        </a:p>
      </dgm:t>
    </dgm:pt>
    <dgm:pt modelId="{EA112CF7-0A68-4604-9257-376B60AEE661}" type="pres">
      <dgm:prSet presAssocID="{007FC642-9430-4CA9-9A8D-E335A3F02A6B}" presName="sibTrans" presStyleCnt="0"/>
      <dgm:spPr/>
    </dgm:pt>
    <dgm:pt modelId="{636F3B25-A0F4-4093-B1EC-FA7167299FED}" type="pres">
      <dgm:prSet presAssocID="{084531F2-44C8-41A7-B579-9850F0EE9759}" presName="node" presStyleLbl="node1" presStyleIdx="1" presStyleCnt="4">
        <dgm:presLayoutVars>
          <dgm:bulletEnabled val="1"/>
        </dgm:presLayoutVars>
      </dgm:prSet>
      <dgm:spPr/>
      <dgm:t>
        <a:bodyPr/>
        <a:lstStyle/>
        <a:p>
          <a:endParaRPr lang="zh-CN" altLang="en-US"/>
        </a:p>
      </dgm:t>
    </dgm:pt>
    <dgm:pt modelId="{21AAD11E-E1FC-42C4-8E78-7321C30AB3A1}" type="pres">
      <dgm:prSet presAssocID="{57097806-7F2E-4B8A-A641-DE76BCB4FEFF}" presName="sibTrans" presStyleCnt="0"/>
      <dgm:spPr/>
    </dgm:pt>
    <dgm:pt modelId="{A68F9755-C9BC-41BA-BC0A-9FC078241A8D}" type="pres">
      <dgm:prSet presAssocID="{C67B1D5F-8FE0-410A-8F6F-B6F269B08B15}" presName="node" presStyleLbl="node1" presStyleIdx="2" presStyleCnt="4">
        <dgm:presLayoutVars>
          <dgm:bulletEnabled val="1"/>
        </dgm:presLayoutVars>
      </dgm:prSet>
      <dgm:spPr/>
      <dgm:t>
        <a:bodyPr/>
        <a:lstStyle/>
        <a:p>
          <a:endParaRPr lang="zh-CN" altLang="en-US"/>
        </a:p>
      </dgm:t>
    </dgm:pt>
    <dgm:pt modelId="{A4871F43-1294-4647-8A25-6C9511F0490A}" type="pres">
      <dgm:prSet presAssocID="{F0E8D539-C6C2-4A78-A607-AA5F36EAA73A}" presName="sibTrans" presStyleCnt="0"/>
      <dgm:spPr/>
    </dgm:pt>
    <dgm:pt modelId="{7CC55C25-9A9B-4075-A996-81D4D717FCCB}" type="pres">
      <dgm:prSet presAssocID="{F7ADFD99-3CD5-4C16-8B2D-78FAFCA5AA81}" presName="node" presStyleLbl="node1" presStyleIdx="3" presStyleCnt="4">
        <dgm:presLayoutVars>
          <dgm:bulletEnabled val="1"/>
        </dgm:presLayoutVars>
      </dgm:prSet>
      <dgm:spPr/>
      <dgm:t>
        <a:bodyPr/>
        <a:lstStyle/>
        <a:p>
          <a:endParaRPr lang="zh-CN" altLang="en-US"/>
        </a:p>
      </dgm:t>
    </dgm:pt>
  </dgm:ptLst>
  <dgm:cxnLst>
    <dgm:cxn modelId="{DFC9A02D-41E7-4694-801E-E1107E2A2716}" type="presOf" srcId="{084531F2-44C8-41A7-B579-9850F0EE9759}" destId="{636F3B25-A0F4-4093-B1EC-FA7167299FED}" srcOrd="0" destOrd="0" presId="urn:microsoft.com/office/officeart/2005/8/layout/default"/>
    <dgm:cxn modelId="{6A29804E-6618-4410-B541-30B9D3BA4391}" type="presOf" srcId="{C67B1D5F-8FE0-410A-8F6F-B6F269B08B15}" destId="{A68F9755-C9BC-41BA-BC0A-9FC078241A8D}" srcOrd="0" destOrd="0" presId="urn:microsoft.com/office/officeart/2005/8/layout/default"/>
    <dgm:cxn modelId="{4B961103-02BD-4E04-80A0-413569AA6C25}" srcId="{AB0005F0-856D-48AB-ACFF-6A3EFE652253}" destId="{C67B1D5F-8FE0-410A-8F6F-B6F269B08B15}" srcOrd="2" destOrd="0" parTransId="{F99EED07-3D1E-46EE-9C79-C668E01A9C40}" sibTransId="{F0E8D539-C6C2-4A78-A607-AA5F36EAA73A}"/>
    <dgm:cxn modelId="{5C8A15DA-DEF9-4CFB-8690-9A141D90F794}" srcId="{AB0005F0-856D-48AB-ACFF-6A3EFE652253}" destId="{F7ADFD99-3CD5-4C16-8B2D-78FAFCA5AA81}" srcOrd="3" destOrd="0" parTransId="{FE62EEF5-1AA3-4753-8AA9-441A7A6C096C}" sibTransId="{AF4BFF33-5546-4515-A635-66B094590C31}"/>
    <dgm:cxn modelId="{EDF4325F-6D9A-4C8A-AB54-4BDC8799FA69}" type="presOf" srcId="{DD93FA87-7FE4-4110-9DF2-35D94E063006}" destId="{D99797F3-C557-4B01-9446-0687D4F8EB55}" srcOrd="0" destOrd="0" presId="urn:microsoft.com/office/officeart/2005/8/layout/default"/>
    <dgm:cxn modelId="{E1345F01-46DF-4DF0-8A9F-CC8927DE3E22}" srcId="{AB0005F0-856D-48AB-ACFF-6A3EFE652253}" destId="{084531F2-44C8-41A7-B579-9850F0EE9759}" srcOrd="1" destOrd="0" parTransId="{C3DC2866-44B6-42F4-8B25-D839DFDBD7CB}" sibTransId="{57097806-7F2E-4B8A-A641-DE76BCB4FEFF}"/>
    <dgm:cxn modelId="{419E2C40-9AD5-45DD-948A-5E9805B89A06}" type="presOf" srcId="{F7ADFD99-3CD5-4C16-8B2D-78FAFCA5AA81}" destId="{7CC55C25-9A9B-4075-A996-81D4D717FCCB}" srcOrd="0" destOrd="0" presId="urn:microsoft.com/office/officeart/2005/8/layout/default"/>
    <dgm:cxn modelId="{FBDDDFF7-A371-41C7-BE99-C7A5C0D14328}" srcId="{AB0005F0-856D-48AB-ACFF-6A3EFE652253}" destId="{DD93FA87-7FE4-4110-9DF2-35D94E063006}" srcOrd="0" destOrd="0" parTransId="{B9E6900C-6A14-448F-B255-FCD7B7FAAD55}" sibTransId="{007FC642-9430-4CA9-9A8D-E335A3F02A6B}"/>
    <dgm:cxn modelId="{38681471-4A6B-4BF7-81FA-C85D399E4808}" type="presOf" srcId="{AB0005F0-856D-48AB-ACFF-6A3EFE652253}" destId="{3A0A057D-8A57-46FF-A741-2F0EA7C1631B}" srcOrd="0" destOrd="0" presId="urn:microsoft.com/office/officeart/2005/8/layout/default"/>
    <dgm:cxn modelId="{0FB3D966-28C2-4927-9A46-93C950D64F94}" type="presParOf" srcId="{3A0A057D-8A57-46FF-A741-2F0EA7C1631B}" destId="{D99797F3-C557-4B01-9446-0687D4F8EB55}" srcOrd="0" destOrd="0" presId="urn:microsoft.com/office/officeart/2005/8/layout/default"/>
    <dgm:cxn modelId="{E1DD57F1-0D9E-4DD3-97BA-B0DE092DD05D}" type="presParOf" srcId="{3A0A057D-8A57-46FF-A741-2F0EA7C1631B}" destId="{EA112CF7-0A68-4604-9257-376B60AEE661}" srcOrd="1" destOrd="0" presId="urn:microsoft.com/office/officeart/2005/8/layout/default"/>
    <dgm:cxn modelId="{D2A8481F-93E2-4796-82C9-F01CE193EE6C}" type="presParOf" srcId="{3A0A057D-8A57-46FF-A741-2F0EA7C1631B}" destId="{636F3B25-A0F4-4093-B1EC-FA7167299FED}" srcOrd="2" destOrd="0" presId="urn:microsoft.com/office/officeart/2005/8/layout/default"/>
    <dgm:cxn modelId="{F7B5C9C2-A780-4B56-B1F2-5F0B356674D2}" type="presParOf" srcId="{3A0A057D-8A57-46FF-A741-2F0EA7C1631B}" destId="{21AAD11E-E1FC-42C4-8E78-7321C30AB3A1}" srcOrd="3" destOrd="0" presId="urn:microsoft.com/office/officeart/2005/8/layout/default"/>
    <dgm:cxn modelId="{5C3D6B26-EFD6-4A85-812D-9E0BA5DEB4A3}" type="presParOf" srcId="{3A0A057D-8A57-46FF-A741-2F0EA7C1631B}" destId="{A68F9755-C9BC-41BA-BC0A-9FC078241A8D}" srcOrd="4" destOrd="0" presId="urn:microsoft.com/office/officeart/2005/8/layout/default"/>
    <dgm:cxn modelId="{097304A6-8D01-43A6-AE97-84523A4B1340}" type="presParOf" srcId="{3A0A057D-8A57-46FF-A741-2F0EA7C1631B}" destId="{A4871F43-1294-4647-8A25-6C9511F0490A}" srcOrd="5" destOrd="0" presId="urn:microsoft.com/office/officeart/2005/8/layout/default"/>
    <dgm:cxn modelId="{F6302D7C-C4FB-4796-808C-AD7E9BD282CC}" type="presParOf" srcId="{3A0A057D-8A57-46FF-A741-2F0EA7C1631B}" destId="{7CC55C25-9A9B-4075-A996-81D4D717FCCB}" srcOrd="6"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425940-3F92-4B8C-94D5-35B0C6FCA57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A4C7CDDF-1110-450A-99AE-3A660E4A10D5}">
      <dgm:prSet phldrT="[文本]"/>
      <dgm:spPr/>
      <dgm:t>
        <a:bodyPr/>
        <a:lstStyle/>
        <a:p>
          <a:r>
            <a:rPr lang="zh-CN" dirty="0"/>
            <a:t>物流直接材料成本差异</a:t>
          </a:r>
          <a:endParaRPr lang="zh-CN" altLang="en-US" dirty="0"/>
        </a:p>
      </dgm:t>
    </dgm:pt>
    <dgm:pt modelId="{FB53C13E-DA92-429E-8329-8C530845F98D}" cxnId="{55437D46-7605-4023-BE73-2915C1368D93}" type="parTrans">
      <dgm:prSet/>
      <dgm:spPr/>
      <dgm:t>
        <a:bodyPr/>
        <a:lstStyle/>
        <a:p>
          <a:endParaRPr lang="zh-CN" altLang="en-US"/>
        </a:p>
      </dgm:t>
    </dgm:pt>
    <dgm:pt modelId="{EFD1B943-39DC-4A42-B928-7E1484E89250}" cxnId="{55437D46-7605-4023-BE73-2915C1368D93}" type="sibTrans">
      <dgm:prSet/>
      <dgm:spPr/>
      <dgm:t>
        <a:bodyPr/>
        <a:lstStyle/>
        <a:p>
          <a:endParaRPr lang="zh-CN" altLang="en-US"/>
        </a:p>
      </dgm:t>
    </dgm:pt>
    <dgm:pt modelId="{8C7D3083-3C65-4101-9C0A-B5BCD5FB3DEC}">
      <dgm:prSet phldrT="[文本]"/>
      <dgm:spPr/>
      <dgm:t>
        <a:bodyPr/>
        <a:lstStyle/>
        <a:p>
          <a:r>
            <a:rPr lang="zh-CN" dirty="0"/>
            <a:t>物流直接人工成本差异</a:t>
          </a:r>
          <a:endParaRPr lang="zh-CN" altLang="en-US" dirty="0"/>
        </a:p>
      </dgm:t>
    </dgm:pt>
    <dgm:pt modelId="{84629E7B-71BA-407E-9C89-493ABDCBE3F0}" cxnId="{022C2EE9-4192-45ED-B73A-9CF229FDE681}" type="parTrans">
      <dgm:prSet/>
      <dgm:spPr/>
      <dgm:t>
        <a:bodyPr/>
        <a:lstStyle/>
        <a:p>
          <a:endParaRPr lang="zh-CN" altLang="en-US"/>
        </a:p>
      </dgm:t>
    </dgm:pt>
    <dgm:pt modelId="{1748008E-9619-4D41-A236-45E99E5C516E}" cxnId="{022C2EE9-4192-45ED-B73A-9CF229FDE681}" type="sibTrans">
      <dgm:prSet/>
      <dgm:spPr/>
      <dgm:t>
        <a:bodyPr/>
        <a:lstStyle/>
        <a:p>
          <a:endParaRPr lang="zh-CN" altLang="en-US"/>
        </a:p>
      </dgm:t>
    </dgm:pt>
    <dgm:pt modelId="{DB98A099-7A0C-4998-8D7B-78184F4F4E42}">
      <dgm:prSet phldrT="[文本]"/>
      <dgm:spPr/>
      <dgm:t>
        <a:bodyPr/>
        <a:lstStyle/>
        <a:p>
          <a:r>
            <a:rPr lang="zh-CN" dirty="0"/>
            <a:t>物流间接费用成本差异</a:t>
          </a:r>
          <a:endParaRPr lang="zh-CN" altLang="en-US" dirty="0"/>
        </a:p>
      </dgm:t>
    </dgm:pt>
    <dgm:pt modelId="{10D1CEBE-93B2-407C-AD19-A41B453D2831}" cxnId="{27F271F3-F604-4A8C-AF32-479942213134}" type="parTrans">
      <dgm:prSet/>
      <dgm:spPr/>
      <dgm:t>
        <a:bodyPr/>
        <a:lstStyle/>
        <a:p>
          <a:endParaRPr lang="zh-CN" altLang="en-US"/>
        </a:p>
      </dgm:t>
    </dgm:pt>
    <dgm:pt modelId="{BAD3F3F7-4851-49B9-86C5-1CE70B48C00B}" cxnId="{27F271F3-F604-4A8C-AF32-479942213134}" type="sibTrans">
      <dgm:prSet/>
      <dgm:spPr/>
      <dgm:t>
        <a:bodyPr/>
        <a:lstStyle/>
        <a:p>
          <a:endParaRPr lang="zh-CN" altLang="en-US"/>
        </a:p>
      </dgm:t>
    </dgm:pt>
    <dgm:pt modelId="{CBCA73DB-B7EF-4386-BBC9-987161F5DDCE}" type="pres">
      <dgm:prSet presAssocID="{19425940-3F92-4B8C-94D5-35B0C6FCA572}" presName="linear" presStyleCnt="0">
        <dgm:presLayoutVars>
          <dgm:dir/>
          <dgm:animLvl val="lvl"/>
          <dgm:resizeHandles val="exact"/>
        </dgm:presLayoutVars>
      </dgm:prSet>
      <dgm:spPr/>
      <dgm:t>
        <a:bodyPr/>
        <a:lstStyle/>
        <a:p>
          <a:endParaRPr lang="zh-CN" altLang="en-US"/>
        </a:p>
      </dgm:t>
    </dgm:pt>
    <dgm:pt modelId="{340B2E98-B8F1-4156-A748-607F56E21887}" type="pres">
      <dgm:prSet presAssocID="{A4C7CDDF-1110-450A-99AE-3A660E4A10D5}" presName="parentLin" presStyleCnt="0"/>
      <dgm:spPr/>
    </dgm:pt>
    <dgm:pt modelId="{B6BEA8C6-B1FA-4BF7-BE13-08FF4DF59176}" type="pres">
      <dgm:prSet presAssocID="{A4C7CDDF-1110-450A-99AE-3A660E4A10D5}" presName="parentLeftMargin" presStyleLbl="node1" presStyleIdx="0" presStyleCnt="3"/>
      <dgm:spPr/>
      <dgm:t>
        <a:bodyPr/>
        <a:lstStyle/>
        <a:p>
          <a:endParaRPr lang="zh-CN" altLang="en-US"/>
        </a:p>
      </dgm:t>
    </dgm:pt>
    <dgm:pt modelId="{2D223489-7742-4738-B53B-6F5D9D3480A7}" type="pres">
      <dgm:prSet presAssocID="{A4C7CDDF-1110-450A-99AE-3A660E4A10D5}" presName="parentText" presStyleLbl="node1" presStyleIdx="0" presStyleCnt="3" custLinFactNeighborX="-4498" custLinFactNeighborY="-2323">
        <dgm:presLayoutVars>
          <dgm:chMax val="0"/>
          <dgm:bulletEnabled val="1"/>
        </dgm:presLayoutVars>
      </dgm:prSet>
      <dgm:spPr/>
      <dgm:t>
        <a:bodyPr/>
        <a:lstStyle/>
        <a:p>
          <a:endParaRPr lang="zh-CN" altLang="en-US"/>
        </a:p>
      </dgm:t>
    </dgm:pt>
    <dgm:pt modelId="{BA122C64-3E33-4858-B1FC-DCAB16FE29D9}" type="pres">
      <dgm:prSet presAssocID="{A4C7CDDF-1110-450A-99AE-3A660E4A10D5}" presName="negativeSpace" presStyleCnt="0"/>
      <dgm:spPr/>
    </dgm:pt>
    <dgm:pt modelId="{989BDC9D-7CA7-4DE2-8B0B-78FA4BC9D293}" type="pres">
      <dgm:prSet presAssocID="{A4C7CDDF-1110-450A-99AE-3A660E4A10D5}" presName="childText" presStyleLbl="conFgAcc1" presStyleIdx="0" presStyleCnt="3">
        <dgm:presLayoutVars>
          <dgm:bulletEnabled val="1"/>
        </dgm:presLayoutVars>
      </dgm:prSet>
      <dgm:spPr/>
    </dgm:pt>
    <dgm:pt modelId="{A395A3A2-9568-4BD7-8EB9-CF0BCC5B7818}" type="pres">
      <dgm:prSet presAssocID="{EFD1B943-39DC-4A42-B928-7E1484E89250}" presName="spaceBetweenRectangles" presStyleCnt="0"/>
      <dgm:spPr/>
    </dgm:pt>
    <dgm:pt modelId="{2F1F7804-9B7E-4AEC-8E6B-027D7EA4F268}" type="pres">
      <dgm:prSet presAssocID="{8C7D3083-3C65-4101-9C0A-B5BCD5FB3DEC}" presName="parentLin" presStyleCnt="0"/>
      <dgm:spPr/>
    </dgm:pt>
    <dgm:pt modelId="{3E7BDAF8-26D4-4B45-AAFE-E2A012ED68E4}" type="pres">
      <dgm:prSet presAssocID="{8C7D3083-3C65-4101-9C0A-B5BCD5FB3DEC}" presName="parentLeftMargin" presStyleLbl="node1" presStyleIdx="0" presStyleCnt="3"/>
      <dgm:spPr/>
      <dgm:t>
        <a:bodyPr/>
        <a:lstStyle/>
        <a:p>
          <a:endParaRPr lang="zh-CN" altLang="en-US"/>
        </a:p>
      </dgm:t>
    </dgm:pt>
    <dgm:pt modelId="{0DC249C7-EC4F-443D-AFC0-05FE36EAA84D}" type="pres">
      <dgm:prSet presAssocID="{8C7D3083-3C65-4101-9C0A-B5BCD5FB3DEC}" presName="parentText" presStyleLbl="node1" presStyleIdx="1" presStyleCnt="3">
        <dgm:presLayoutVars>
          <dgm:chMax val="0"/>
          <dgm:bulletEnabled val="1"/>
        </dgm:presLayoutVars>
      </dgm:prSet>
      <dgm:spPr/>
      <dgm:t>
        <a:bodyPr/>
        <a:lstStyle/>
        <a:p>
          <a:endParaRPr lang="zh-CN" altLang="en-US"/>
        </a:p>
      </dgm:t>
    </dgm:pt>
    <dgm:pt modelId="{DE43B46E-6451-4E9F-8157-7096960CBB7D}" type="pres">
      <dgm:prSet presAssocID="{8C7D3083-3C65-4101-9C0A-B5BCD5FB3DEC}" presName="negativeSpace" presStyleCnt="0"/>
      <dgm:spPr/>
    </dgm:pt>
    <dgm:pt modelId="{92F10C2D-D0E3-4F49-B78C-0B4B0FBC2382}" type="pres">
      <dgm:prSet presAssocID="{8C7D3083-3C65-4101-9C0A-B5BCD5FB3DEC}" presName="childText" presStyleLbl="conFgAcc1" presStyleIdx="1" presStyleCnt="3">
        <dgm:presLayoutVars>
          <dgm:bulletEnabled val="1"/>
        </dgm:presLayoutVars>
      </dgm:prSet>
      <dgm:spPr/>
    </dgm:pt>
    <dgm:pt modelId="{D05EC294-8A6D-40BC-B081-5198D502ADC8}" type="pres">
      <dgm:prSet presAssocID="{1748008E-9619-4D41-A236-45E99E5C516E}" presName="spaceBetweenRectangles" presStyleCnt="0"/>
      <dgm:spPr/>
    </dgm:pt>
    <dgm:pt modelId="{6F9439A7-5BA5-4201-AC35-9B7AAF0A9E99}" type="pres">
      <dgm:prSet presAssocID="{DB98A099-7A0C-4998-8D7B-78184F4F4E42}" presName="parentLin" presStyleCnt="0"/>
      <dgm:spPr/>
    </dgm:pt>
    <dgm:pt modelId="{25778879-E91A-488A-9A44-02F6728567AC}" type="pres">
      <dgm:prSet presAssocID="{DB98A099-7A0C-4998-8D7B-78184F4F4E42}" presName="parentLeftMargin" presStyleLbl="node1" presStyleIdx="1" presStyleCnt="3"/>
      <dgm:spPr/>
      <dgm:t>
        <a:bodyPr/>
        <a:lstStyle/>
        <a:p>
          <a:endParaRPr lang="zh-CN" altLang="en-US"/>
        </a:p>
      </dgm:t>
    </dgm:pt>
    <dgm:pt modelId="{5D782633-B27B-4D3A-81C0-666BC46EB7E9}" type="pres">
      <dgm:prSet presAssocID="{DB98A099-7A0C-4998-8D7B-78184F4F4E42}" presName="parentText" presStyleLbl="node1" presStyleIdx="2" presStyleCnt="3">
        <dgm:presLayoutVars>
          <dgm:chMax val="0"/>
          <dgm:bulletEnabled val="1"/>
        </dgm:presLayoutVars>
      </dgm:prSet>
      <dgm:spPr/>
      <dgm:t>
        <a:bodyPr/>
        <a:lstStyle/>
        <a:p>
          <a:endParaRPr lang="zh-CN" altLang="en-US"/>
        </a:p>
      </dgm:t>
    </dgm:pt>
    <dgm:pt modelId="{FE56499F-EF8B-42D2-8FCA-28596D4A0054}" type="pres">
      <dgm:prSet presAssocID="{DB98A099-7A0C-4998-8D7B-78184F4F4E42}" presName="negativeSpace" presStyleCnt="0"/>
      <dgm:spPr/>
    </dgm:pt>
    <dgm:pt modelId="{3AE5BF6A-BAF4-4535-B0B9-C1FE8E82824C}" type="pres">
      <dgm:prSet presAssocID="{DB98A099-7A0C-4998-8D7B-78184F4F4E42}" presName="childText" presStyleLbl="conFgAcc1" presStyleIdx="2" presStyleCnt="3">
        <dgm:presLayoutVars>
          <dgm:bulletEnabled val="1"/>
        </dgm:presLayoutVars>
      </dgm:prSet>
      <dgm:spPr/>
    </dgm:pt>
  </dgm:ptLst>
  <dgm:cxnLst>
    <dgm:cxn modelId="{C933EFB5-26BE-4EAE-A569-7BA2026E53E7}" type="presOf" srcId="{A4C7CDDF-1110-450A-99AE-3A660E4A10D5}" destId="{B6BEA8C6-B1FA-4BF7-BE13-08FF4DF59176}" srcOrd="0" destOrd="0" presId="urn:microsoft.com/office/officeart/2005/8/layout/list1"/>
    <dgm:cxn modelId="{022C2EE9-4192-45ED-B73A-9CF229FDE681}" srcId="{19425940-3F92-4B8C-94D5-35B0C6FCA572}" destId="{8C7D3083-3C65-4101-9C0A-B5BCD5FB3DEC}" srcOrd="1" destOrd="0" parTransId="{84629E7B-71BA-407E-9C89-493ABDCBE3F0}" sibTransId="{1748008E-9619-4D41-A236-45E99E5C516E}"/>
    <dgm:cxn modelId="{55437D46-7605-4023-BE73-2915C1368D93}" srcId="{19425940-3F92-4B8C-94D5-35B0C6FCA572}" destId="{A4C7CDDF-1110-450A-99AE-3A660E4A10D5}" srcOrd="0" destOrd="0" parTransId="{FB53C13E-DA92-429E-8329-8C530845F98D}" sibTransId="{EFD1B943-39DC-4A42-B928-7E1484E89250}"/>
    <dgm:cxn modelId="{AA2B6220-D2CA-4156-9252-8BB328338311}" type="presOf" srcId="{19425940-3F92-4B8C-94D5-35B0C6FCA572}" destId="{CBCA73DB-B7EF-4386-BBC9-987161F5DDCE}" srcOrd="0" destOrd="0" presId="urn:microsoft.com/office/officeart/2005/8/layout/list1"/>
    <dgm:cxn modelId="{DC46DAEC-D387-4D1D-AD00-4FB5CC1E3A03}" type="presOf" srcId="{8C7D3083-3C65-4101-9C0A-B5BCD5FB3DEC}" destId="{0DC249C7-EC4F-443D-AFC0-05FE36EAA84D}" srcOrd="1" destOrd="0" presId="urn:microsoft.com/office/officeart/2005/8/layout/list1"/>
    <dgm:cxn modelId="{9DB4CA7D-C646-46FB-9C4B-1F23AFC05B28}" type="presOf" srcId="{DB98A099-7A0C-4998-8D7B-78184F4F4E42}" destId="{25778879-E91A-488A-9A44-02F6728567AC}" srcOrd="0" destOrd="0" presId="urn:microsoft.com/office/officeart/2005/8/layout/list1"/>
    <dgm:cxn modelId="{AE3A0EFB-CD52-47CA-A1F9-BFDB1BDFC3BE}" type="presOf" srcId="{DB98A099-7A0C-4998-8D7B-78184F4F4E42}" destId="{5D782633-B27B-4D3A-81C0-666BC46EB7E9}" srcOrd="1" destOrd="0" presId="urn:microsoft.com/office/officeart/2005/8/layout/list1"/>
    <dgm:cxn modelId="{BB8487D7-F354-468C-9750-FD8F8214F2F8}" type="presOf" srcId="{A4C7CDDF-1110-450A-99AE-3A660E4A10D5}" destId="{2D223489-7742-4738-B53B-6F5D9D3480A7}" srcOrd="1" destOrd="0" presId="urn:microsoft.com/office/officeart/2005/8/layout/list1"/>
    <dgm:cxn modelId="{8DE02C46-3F25-40C8-AC2C-56EF4E40B420}" type="presOf" srcId="{8C7D3083-3C65-4101-9C0A-B5BCD5FB3DEC}" destId="{3E7BDAF8-26D4-4B45-AAFE-E2A012ED68E4}" srcOrd="0" destOrd="0" presId="urn:microsoft.com/office/officeart/2005/8/layout/list1"/>
    <dgm:cxn modelId="{27F271F3-F604-4A8C-AF32-479942213134}" srcId="{19425940-3F92-4B8C-94D5-35B0C6FCA572}" destId="{DB98A099-7A0C-4998-8D7B-78184F4F4E42}" srcOrd="2" destOrd="0" parTransId="{10D1CEBE-93B2-407C-AD19-A41B453D2831}" sibTransId="{BAD3F3F7-4851-49B9-86C5-1CE70B48C00B}"/>
    <dgm:cxn modelId="{564385E8-E412-49BB-86E6-DF89A06BCD69}" type="presParOf" srcId="{CBCA73DB-B7EF-4386-BBC9-987161F5DDCE}" destId="{340B2E98-B8F1-4156-A748-607F56E21887}" srcOrd="0" destOrd="0" presId="urn:microsoft.com/office/officeart/2005/8/layout/list1"/>
    <dgm:cxn modelId="{DBC2D157-BDFF-45AD-BD07-6DC15071D02D}" type="presParOf" srcId="{340B2E98-B8F1-4156-A748-607F56E21887}" destId="{B6BEA8C6-B1FA-4BF7-BE13-08FF4DF59176}" srcOrd="0" destOrd="0" presId="urn:microsoft.com/office/officeart/2005/8/layout/list1"/>
    <dgm:cxn modelId="{A2A4162F-BBC9-4744-8C06-C547DDEF0388}" type="presParOf" srcId="{340B2E98-B8F1-4156-A748-607F56E21887}" destId="{2D223489-7742-4738-B53B-6F5D9D3480A7}" srcOrd="1" destOrd="0" presId="urn:microsoft.com/office/officeart/2005/8/layout/list1"/>
    <dgm:cxn modelId="{596530F8-8239-4C8C-A0F2-9041B03F890A}" type="presParOf" srcId="{CBCA73DB-B7EF-4386-BBC9-987161F5DDCE}" destId="{BA122C64-3E33-4858-B1FC-DCAB16FE29D9}" srcOrd="1" destOrd="0" presId="urn:microsoft.com/office/officeart/2005/8/layout/list1"/>
    <dgm:cxn modelId="{ECAE9265-2F27-41F3-8D97-00E85BDC41E5}" type="presParOf" srcId="{CBCA73DB-B7EF-4386-BBC9-987161F5DDCE}" destId="{989BDC9D-7CA7-4DE2-8B0B-78FA4BC9D293}" srcOrd="2" destOrd="0" presId="urn:microsoft.com/office/officeart/2005/8/layout/list1"/>
    <dgm:cxn modelId="{C4F6CB9F-3CE5-4814-9AB5-AF086E6396F3}" type="presParOf" srcId="{CBCA73DB-B7EF-4386-BBC9-987161F5DDCE}" destId="{A395A3A2-9568-4BD7-8EB9-CF0BCC5B7818}" srcOrd="3" destOrd="0" presId="urn:microsoft.com/office/officeart/2005/8/layout/list1"/>
    <dgm:cxn modelId="{9A5721F9-995C-43FC-9855-696F5F3C746C}" type="presParOf" srcId="{CBCA73DB-B7EF-4386-BBC9-987161F5DDCE}" destId="{2F1F7804-9B7E-4AEC-8E6B-027D7EA4F268}" srcOrd="4" destOrd="0" presId="urn:microsoft.com/office/officeart/2005/8/layout/list1"/>
    <dgm:cxn modelId="{3CC5EFCA-9216-4399-95AA-2EAF5EB3FCE4}" type="presParOf" srcId="{2F1F7804-9B7E-4AEC-8E6B-027D7EA4F268}" destId="{3E7BDAF8-26D4-4B45-AAFE-E2A012ED68E4}" srcOrd="0" destOrd="0" presId="urn:microsoft.com/office/officeart/2005/8/layout/list1"/>
    <dgm:cxn modelId="{21010D1B-2A1B-4DE4-B1D1-265E733D36FE}" type="presParOf" srcId="{2F1F7804-9B7E-4AEC-8E6B-027D7EA4F268}" destId="{0DC249C7-EC4F-443D-AFC0-05FE36EAA84D}" srcOrd="1" destOrd="0" presId="urn:microsoft.com/office/officeart/2005/8/layout/list1"/>
    <dgm:cxn modelId="{51F3C878-7621-4D9B-A3F3-C89B1AA4F1A8}" type="presParOf" srcId="{CBCA73DB-B7EF-4386-BBC9-987161F5DDCE}" destId="{DE43B46E-6451-4E9F-8157-7096960CBB7D}" srcOrd="5" destOrd="0" presId="urn:microsoft.com/office/officeart/2005/8/layout/list1"/>
    <dgm:cxn modelId="{1F4F6EC6-F954-4205-8292-E3AED95B3DA6}" type="presParOf" srcId="{CBCA73DB-B7EF-4386-BBC9-987161F5DDCE}" destId="{92F10C2D-D0E3-4F49-B78C-0B4B0FBC2382}" srcOrd="6" destOrd="0" presId="urn:microsoft.com/office/officeart/2005/8/layout/list1"/>
    <dgm:cxn modelId="{6A2CFE3B-55C4-496B-A0F7-F63591DD9421}" type="presParOf" srcId="{CBCA73DB-B7EF-4386-BBC9-987161F5DDCE}" destId="{D05EC294-8A6D-40BC-B081-5198D502ADC8}" srcOrd="7" destOrd="0" presId="urn:microsoft.com/office/officeart/2005/8/layout/list1"/>
    <dgm:cxn modelId="{C77C3C66-3DC9-46CD-B908-3BE50200A44A}" type="presParOf" srcId="{CBCA73DB-B7EF-4386-BBC9-987161F5DDCE}" destId="{6F9439A7-5BA5-4201-AC35-9B7AAF0A9E99}" srcOrd="8" destOrd="0" presId="urn:microsoft.com/office/officeart/2005/8/layout/list1"/>
    <dgm:cxn modelId="{E4105E8E-045B-41DF-915F-7383E14C6FE8}" type="presParOf" srcId="{6F9439A7-5BA5-4201-AC35-9B7AAF0A9E99}" destId="{25778879-E91A-488A-9A44-02F6728567AC}" srcOrd="0" destOrd="0" presId="urn:microsoft.com/office/officeart/2005/8/layout/list1"/>
    <dgm:cxn modelId="{8AFA8CCA-A2D6-48DC-AFA8-9A9C8C1024B4}" type="presParOf" srcId="{6F9439A7-5BA5-4201-AC35-9B7AAF0A9E99}" destId="{5D782633-B27B-4D3A-81C0-666BC46EB7E9}" srcOrd="1" destOrd="0" presId="urn:microsoft.com/office/officeart/2005/8/layout/list1"/>
    <dgm:cxn modelId="{B84F273E-DD68-43F2-B2A9-7E8B1C36C19A}" type="presParOf" srcId="{CBCA73DB-B7EF-4386-BBC9-987161F5DDCE}" destId="{FE56499F-EF8B-42D2-8FCA-28596D4A0054}" srcOrd="9" destOrd="0" presId="urn:microsoft.com/office/officeart/2005/8/layout/list1"/>
    <dgm:cxn modelId="{F335CA69-28B9-4D49-81DE-1D2AE88D7713}" type="presParOf" srcId="{CBCA73DB-B7EF-4386-BBC9-987161F5DDCE}" destId="{3AE5BF6A-BAF4-4535-B0B9-C1FE8E82824C}"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3B712B-5D30-47D5-825B-AF3E089C7BE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72AE40C0-7B14-49DF-92AA-C0A32AD5DEA0}">
      <dgm:prSet custT="1"/>
      <dgm:spPr/>
      <dgm:t>
        <a:bodyPr/>
        <a:lstStyle/>
        <a:p>
          <a:r>
            <a:rPr lang="zh-CN" altLang="en-US" sz="2000" b="1" dirty="0">
              <a:latin typeface="宋体" panose="02010600030101010101" pitchFamily="2" charset="-122"/>
              <a:ea typeface="宋体" panose="02010600030101010101" pitchFamily="2" charset="-122"/>
            </a:rPr>
            <a:t>可控原则</a:t>
          </a:r>
        </a:p>
      </dgm:t>
    </dgm:pt>
    <dgm:pt modelId="{F92E713E-5792-4961-BAA0-738A8360B65A}" cxnId="{4C1A9738-A62F-40BD-AD9F-7D3C49FAC00F}" type="parTrans">
      <dgm:prSet/>
      <dgm:spPr/>
      <dgm:t>
        <a:bodyPr/>
        <a:lstStyle/>
        <a:p>
          <a:endParaRPr lang="zh-CN" altLang="en-US" sz="2000" b="1">
            <a:latin typeface="宋体" panose="02010600030101010101" pitchFamily="2" charset="-122"/>
            <a:ea typeface="宋体" panose="02010600030101010101" pitchFamily="2" charset="-122"/>
          </a:endParaRPr>
        </a:p>
      </dgm:t>
    </dgm:pt>
    <dgm:pt modelId="{AAD981A6-9439-4C6A-A17E-8ED338BF36AA}" cxnId="{4C1A9738-A62F-40BD-AD9F-7D3C49FAC00F}" type="sibTrans">
      <dgm:prSet custT="1"/>
      <dgm:spPr/>
    </dgm:pt>
    <dgm:pt modelId="{B346DD07-5CC4-4387-B16B-43376697A442}">
      <dgm:prSet custT="1"/>
      <dgm:spPr/>
      <dgm:t>
        <a:bodyPr/>
        <a:lstStyle/>
        <a:p>
          <a:r>
            <a:rPr lang="zh-CN" altLang="en-US" sz="2000" b="1" dirty="0">
              <a:latin typeface="宋体" panose="02010600030101010101" pitchFamily="2" charset="-122"/>
              <a:ea typeface="宋体" panose="02010600030101010101" pitchFamily="2" charset="-122"/>
            </a:rPr>
            <a:t>目标一致原则</a:t>
          </a:r>
        </a:p>
      </dgm:t>
    </dgm:pt>
    <dgm:pt modelId="{64A6A22F-FF8A-4C73-8ADF-853C84360550}" cxnId="{D1E944D9-D991-40D1-A5E5-C494BF195DAB}" type="parTrans">
      <dgm:prSet/>
      <dgm:spPr/>
      <dgm:t>
        <a:bodyPr/>
        <a:lstStyle/>
        <a:p>
          <a:endParaRPr lang="zh-CN" altLang="en-US" sz="2000" b="1">
            <a:latin typeface="宋体" panose="02010600030101010101" pitchFamily="2" charset="-122"/>
            <a:ea typeface="宋体" panose="02010600030101010101" pitchFamily="2" charset="-122"/>
          </a:endParaRPr>
        </a:p>
      </dgm:t>
    </dgm:pt>
    <dgm:pt modelId="{B3BFB5AE-CF7D-457F-99A4-0035479B2409}" cxnId="{D1E944D9-D991-40D1-A5E5-C494BF195DAB}" type="sibTrans">
      <dgm:prSet custT="1"/>
      <dgm:spPr/>
      <dgm:t>
        <a:bodyPr/>
        <a:lstStyle/>
        <a:p>
          <a:endParaRPr lang="zh-CN" altLang="en-US" sz="2000" b="1" dirty="0">
            <a:latin typeface="宋体" panose="02010600030101010101" pitchFamily="2" charset="-122"/>
            <a:ea typeface="宋体" panose="02010600030101010101" pitchFamily="2" charset="-122"/>
          </a:endParaRPr>
        </a:p>
      </dgm:t>
    </dgm:pt>
    <dgm:pt modelId="{24229A1D-1D3E-4726-8103-3C0FA9BD708D}">
      <dgm:prSet custT="1"/>
      <dgm:spPr/>
      <dgm:t>
        <a:bodyPr/>
        <a:lstStyle/>
        <a:p>
          <a:r>
            <a:rPr kumimoji="0" lang="zh-CN" altLang="en-US" sz="2000" b="1" i="0" u="none" strike="noStrike" cap="none" spc="0" normalizeH="0" baseline="0" noProof="0">
              <a:effectLst/>
              <a:uLnTx/>
              <a:uFillTx/>
              <a:latin typeface="宋体" panose="02010600030101010101" pitchFamily="2" charset="-122"/>
              <a:ea typeface="宋体" panose="02010600030101010101" pitchFamily="2" charset="-122"/>
              <a:cs typeface="+mn-cs"/>
            </a:rPr>
            <a:t>公平原则</a:t>
          </a:r>
          <a:endParaRPr lang="zh-CN" altLang="en-US" sz="2000" b="1" dirty="0">
            <a:latin typeface="宋体" panose="02010600030101010101" pitchFamily="2" charset="-122"/>
            <a:ea typeface="宋体" panose="02010600030101010101" pitchFamily="2" charset="-122"/>
          </a:endParaRPr>
        </a:p>
      </dgm:t>
    </dgm:pt>
    <dgm:pt modelId="{B0720390-EEF4-490E-9922-BBC3185A6CC7}" cxnId="{4D6477D6-0687-40AB-95F4-19F1FEFDBD03}" type="sibTrans">
      <dgm:prSet custT="1"/>
      <dgm:spPr/>
    </dgm:pt>
    <dgm:pt modelId="{600409E5-0453-4FD1-B3FA-D6AC3CC2C04C}" cxnId="{4D6477D6-0687-40AB-95F4-19F1FEFDBD03}" type="parTrans">
      <dgm:prSet/>
      <dgm:spPr/>
      <dgm:t>
        <a:bodyPr/>
        <a:lstStyle/>
        <a:p>
          <a:endParaRPr lang="zh-CN" altLang="en-US" sz="2000" b="1">
            <a:latin typeface="宋体" panose="02010600030101010101" pitchFamily="2" charset="-122"/>
            <a:ea typeface="宋体" panose="02010600030101010101" pitchFamily="2" charset="-122"/>
          </a:endParaRPr>
        </a:p>
      </dgm:t>
    </dgm:pt>
    <dgm:pt modelId="{E2072CC3-38A7-43E3-A0EE-B058C66D8932}">
      <dgm:prSet custT="1"/>
      <dgm:spPr/>
      <dgm:t>
        <a:bodyPr/>
        <a:lstStyle/>
        <a:p>
          <a:r>
            <a:rPr lang="zh-CN" altLang="en-US" sz="2000" b="1" dirty="0">
              <a:latin typeface="宋体" panose="02010600030101010101" pitchFamily="2" charset="-122"/>
              <a:ea typeface="宋体" panose="02010600030101010101" pitchFamily="2" charset="-122"/>
            </a:rPr>
            <a:t>反馈原则</a:t>
          </a:r>
        </a:p>
      </dgm:t>
    </dgm:pt>
    <dgm:pt modelId="{2A2BB4EF-D73D-49E8-9CF0-70D06D4FB308}" cxnId="{11144A75-FF98-44DE-AD73-BC6C93902C86}" type="parTrans">
      <dgm:prSet/>
      <dgm:spPr/>
      <dgm:t>
        <a:bodyPr/>
        <a:lstStyle/>
        <a:p>
          <a:endParaRPr lang="zh-CN" altLang="en-US" sz="2000" b="1">
            <a:latin typeface="宋体" panose="02010600030101010101" pitchFamily="2" charset="-122"/>
            <a:ea typeface="宋体" panose="02010600030101010101" pitchFamily="2" charset="-122"/>
          </a:endParaRPr>
        </a:p>
      </dgm:t>
    </dgm:pt>
    <dgm:pt modelId="{FA1604ED-4C42-4676-9507-7A228962E9B8}" cxnId="{11144A75-FF98-44DE-AD73-BC6C93902C86}" type="sibTrans">
      <dgm:prSet/>
      <dgm:spPr/>
      <dgm:t>
        <a:bodyPr/>
        <a:lstStyle/>
        <a:p>
          <a:endParaRPr lang="zh-CN" altLang="en-US" sz="2000" b="1">
            <a:latin typeface="宋体" panose="02010600030101010101" pitchFamily="2" charset="-122"/>
            <a:ea typeface="宋体" panose="02010600030101010101" pitchFamily="2" charset="-122"/>
          </a:endParaRPr>
        </a:p>
      </dgm:t>
    </dgm:pt>
    <dgm:pt modelId="{82C1FA5D-3265-48A7-B610-A616789209B9}">
      <dgm:prSet custT="1"/>
      <dgm:spPr/>
      <dgm:t>
        <a:bodyPr/>
        <a:lstStyle/>
        <a:p>
          <a:r>
            <a:rPr lang="zh-CN" altLang="en-US" sz="2000" b="1" dirty="0">
              <a:latin typeface="宋体" panose="02010600030101010101" pitchFamily="2" charset="-122"/>
              <a:ea typeface="宋体" panose="02010600030101010101" pitchFamily="2" charset="-122"/>
            </a:rPr>
            <a:t>责、权、利相结合的原则</a:t>
          </a:r>
        </a:p>
      </dgm:t>
    </dgm:pt>
    <dgm:pt modelId="{CB084ABC-599F-43AE-865D-24E9812059DA}" cxnId="{7804B7FA-AE52-469E-BAD3-9580782D59AD}" type="parTrans">
      <dgm:prSet/>
      <dgm:spPr/>
      <dgm:t>
        <a:bodyPr/>
        <a:lstStyle/>
        <a:p>
          <a:endParaRPr lang="zh-CN" altLang="en-US" sz="2000" b="1">
            <a:latin typeface="宋体" panose="02010600030101010101" pitchFamily="2" charset="-122"/>
            <a:ea typeface="宋体" panose="02010600030101010101" pitchFamily="2" charset="-122"/>
          </a:endParaRPr>
        </a:p>
      </dgm:t>
    </dgm:pt>
    <dgm:pt modelId="{C01211D7-00C1-4E2C-9364-681F5F6D718F}" cxnId="{7804B7FA-AE52-469E-BAD3-9580782D59AD}" type="sibTrans">
      <dgm:prSet/>
      <dgm:spPr/>
      <dgm:t>
        <a:bodyPr/>
        <a:lstStyle/>
        <a:p>
          <a:endParaRPr lang="zh-CN" altLang="en-US" sz="2000" b="1">
            <a:latin typeface="宋体" panose="02010600030101010101" pitchFamily="2" charset="-122"/>
            <a:ea typeface="宋体" panose="02010600030101010101" pitchFamily="2" charset="-122"/>
          </a:endParaRPr>
        </a:p>
      </dgm:t>
    </dgm:pt>
    <dgm:pt modelId="{36C371F5-D2C5-4FE9-9B04-757C43B925F0}" type="pres">
      <dgm:prSet presAssocID="{1B3B712B-5D30-47D5-825B-AF3E089C7BEC}" presName="Name0" presStyleCnt="0">
        <dgm:presLayoutVars>
          <dgm:chMax val="7"/>
          <dgm:chPref val="7"/>
          <dgm:dir/>
        </dgm:presLayoutVars>
      </dgm:prSet>
      <dgm:spPr/>
      <dgm:t>
        <a:bodyPr/>
        <a:lstStyle/>
        <a:p>
          <a:endParaRPr lang="zh-CN" altLang="en-US"/>
        </a:p>
      </dgm:t>
    </dgm:pt>
    <dgm:pt modelId="{9A051923-9921-45D2-BABD-C8AE2FAB97FF}" type="pres">
      <dgm:prSet presAssocID="{1B3B712B-5D30-47D5-825B-AF3E089C7BEC}" presName="Name1" presStyleCnt="0"/>
      <dgm:spPr/>
    </dgm:pt>
    <dgm:pt modelId="{2A42A38C-CDFF-4762-9D6E-74742B56B89E}" type="pres">
      <dgm:prSet presAssocID="{1B3B712B-5D30-47D5-825B-AF3E089C7BEC}" presName="cycle" presStyleCnt="0"/>
      <dgm:spPr/>
    </dgm:pt>
    <dgm:pt modelId="{8D49BC35-E992-4027-B685-534A50EDF90E}" type="pres">
      <dgm:prSet presAssocID="{1B3B712B-5D30-47D5-825B-AF3E089C7BEC}" presName="srcNode" presStyleLbl="node1" presStyleIdx="0" presStyleCnt="5"/>
      <dgm:spPr/>
    </dgm:pt>
    <dgm:pt modelId="{9E264291-DB25-4FD9-A747-6F13AF5B5C13}" type="pres">
      <dgm:prSet presAssocID="{1B3B712B-5D30-47D5-825B-AF3E089C7BEC}" presName="conn" presStyleLbl="parChTrans1D2" presStyleIdx="0" presStyleCnt="1"/>
      <dgm:spPr/>
      <dgm:t>
        <a:bodyPr/>
        <a:lstStyle/>
        <a:p>
          <a:endParaRPr lang="zh-CN" altLang="en-US"/>
        </a:p>
      </dgm:t>
    </dgm:pt>
    <dgm:pt modelId="{0706B771-D742-4CCC-9E4B-FC5233886AEE}" type="pres">
      <dgm:prSet presAssocID="{1B3B712B-5D30-47D5-825B-AF3E089C7BEC}" presName="extraNode" presStyleLbl="node1" presStyleIdx="0" presStyleCnt="5"/>
      <dgm:spPr/>
    </dgm:pt>
    <dgm:pt modelId="{9B92B1C0-538E-4E93-92FB-D8ED7AD06D3D}" type="pres">
      <dgm:prSet presAssocID="{1B3B712B-5D30-47D5-825B-AF3E089C7BEC}" presName="dstNode" presStyleLbl="node1" presStyleIdx="0" presStyleCnt="5"/>
      <dgm:spPr/>
    </dgm:pt>
    <dgm:pt modelId="{34E42DBF-B664-4DAF-8E60-A92EA8A931E5}" type="pres">
      <dgm:prSet presAssocID="{82C1FA5D-3265-48A7-B610-A616789209B9}" presName="text_1" presStyleLbl="node1" presStyleIdx="0" presStyleCnt="5">
        <dgm:presLayoutVars>
          <dgm:bulletEnabled val="1"/>
        </dgm:presLayoutVars>
      </dgm:prSet>
      <dgm:spPr/>
      <dgm:t>
        <a:bodyPr/>
        <a:lstStyle/>
        <a:p>
          <a:endParaRPr lang="zh-CN" altLang="en-US"/>
        </a:p>
      </dgm:t>
    </dgm:pt>
    <dgm:pt modelId="{77C71A3B-CE66-4991-8A1C-7FA7BE61762D}" type="pres">
      <dgm:prSet presAssocID="{82C1FA5D-3265-48A7-B610-A616789209B9}" presName="accent_1" presStyleCnt="0"/>
      <dgm:spPr/>
    </dgm:pt>
    <dgm:pt modelId="{79401157-1FC0-4C5F-8C84-341E5E9E6084}" type="pres">
      <dgm:prSet presAssocID="{82C1FA5D-3265-48A7-B610-A616789209B9}" presName="accentRepeatNode" presStyleLbl="solidFgAcc1" presStyleIdx="0" presStyleCnt="5"/>
      <dgm:spPr/>
    </dgm:pt>
    <dgm:pt modelId="{E9E63D7D-F805-4487-858B-2F3FCFC3A7D1}" type="pres">
      <dgm:prSet presAssocID="{B346DD07-5CC4-4387-B16B-43376697A442}" presName="text_2" presStyleLbl="node1" presStyleIdx="1" presStyleCnt="5">
        <dgm:presLayoutVars>
          <dgm:bulletEnabled val="1"/>
        </dgm:presLayoutVars>
      </dgm:prSet>
      <dgm:spPr/>
      <dgm:t>
        <a:bodyPr/>
        <a:lstStyle/>
        <a:p>
          <a:endParaRPr lang="zh-CN" altLang="en-US"/>
        </a:p>
      </dgm:t>
    </dgm:pt>
    <dgm:pt modelId="{71CA4516-FDC5-452B-B1BE-298A8585DDC4}" type="pres">
      <dgm:prSet presAssocID="{B346DD07-5CC4-4387-B16B-43376697A442}" presName="accent_2" presStyleCnt="0"/>
      <dgm:spPr/>
    </dgm:pt>
    <dgm:pt modelId="{001B4DDE-334E-49F7-8174-F12F92E0ACFB}" type="pres">
      <dgm:prSet presAssocID="{B346DD07-5CC4-4387-B16B-43376697A442}" presName="accentRepeatNode" presStyleLbl="solidFgAcc1" presStyleIdx="1" presStyleCnt="5"/>
      <dgm:spPr/>
    </dgm:pt>
    <dgm:pt modelId="{F814AA21-5BA3-47EA-9C03-340F942DA745}" type="pres">
      <dgm:prSet presAssocID="{E2072CC3-38A7-43E3-A0EE-B058C66D8932}" presName="text_3" presStyleLbl="node1" presStyleIdx="2" presStyleCnt="5">
        <dgm:presLayoutVars>
          <dgm:bulletEnabled val="1"/>
        </dgm:presLayoutVars>
      </dgm:prSet>
      <dgm:spPr/>
      <dgm:t>
        <a:bodyPr/>
        <a:lstStyle/>
        <a:p>
          <a:endParaRPr lang="zh-CN" altLang="en-US"/>
        </a:p>
      </dgm:t>
    </dgm:pt>
    <dgm:pt modelId="{7C1E8A2E-9DF0-4FBC-BED1-6892763FAD5B}" type="pres">
      <dgm:prSet presAssocID="{E2072CC3-38A7-43E3-A0EE-B058C66D8932}" presName="accent_3" presStyleCnt="0"/>
      <dgm:spPr/>
    </dgm:pt>
    <dgm:pt modelId="{9C60A424-B653-4D90-BC3C-0945E182F983}" type="pres">
      <dgm:prSet presAssocID="{E2072CC3-38A7-43E3-A0EE-B058C66D8932}" presName="accentRepeatNode" presStyleLbl="solidFgAcc1" presStyleIdx="2" presStyleCnt="5"/>
      <dgm:spPr/>
    </dgm:pt>
    <dgm:pt modelId="{92DDA608-4DE2-49C7-A51E-2F8740AD76C4}" type="pres">
      <dgm:prSet presAssocID="{24229A1D-1D3E-4726-8103-3C0FA9BD708D}" presName="text_4" presStyleLbl="node1" presStyleIdx="3" presStyleCnt="5">
        <dgm:presLayoutVars>
          <dgm:bulletEnabled val="1"/>
        </dgm:presLayoutVars>
      </dgm:prSet>
      <dgm:spPr/>
      <dgm:t>
        <a:bodyPr/>
        <a:lstStyle/>
        <a:p>
          <a:endParaRPr lang="zh-CN" altLang="en-US"/>
        </a:p>
      </dgm:t>
    </dgm:pt>
    <dgm:pt modelId="{197A597A-F04D-432A-8688-34B2A6B0FC67}" type="pres">
      <dgm:prSet presAssocID="{24229A1D-1D3E-4726-8103-3C0FA9BD708D}" presName="accent_4" presStyleCnt="0"/>
      <dgm:spPr/>
    </dgm:pt>
    <dgm:pt modelId="{D1BE7D75-F8E4-4F71-A32A-9E1AD157774B}" type="pres">
      <dgm:prSet presAssocID="{24229A1D-1D3E-4726-8103-3C0FA9BD708D}" presName="accentRepeatNode" presStyleLbl="solidFgAcc1" presStyleIdx="3" presStyleCnt="5"/>
      <dgm:spPr/>
    </dgm:pt>
    <dgm:pt modelId="{B54B53E7-5A81-4845-8FCB-3945E4BB0655}" type="pres">
      <dgm:prSet presAssocID="{72AE40C0-7B14-49DF-92AA-C0A32AD5DEA0}" presName="text_5" presStyleLbl="node1" presStyleIdx="4" presStyleCnt="5">
        <dgm:presLayoutVars>
          <dgm:bulletEnabled val="1"/>
        </dgm:presLayoutVars>
      </dgm:prSet>
      <dgm:spPr/>
      <dgm:t>
        <a:bodyPr/>
        <a:lstStyle/>
        <a:p>
          <a:endParaRPr lang="zh-CN" altLang="en-US"/>
        </a:p>
      </dgm:t>
    </dgm:pt>
    <dgm:pt modelId="{01B66DF9-5D08-482A-938E-F66FCA7878E4}" type="pres">
      <dgm:prSet presAssocID="{72AE40C0-7B14-49DF-92AA-C0A32AD5DEA0}" presName="accent_5" presStyleCnt="0"/>
      <dgm:spPr/>
    </dgm:pt>
    <dgm:pt modelId="{47892DAD-FBAE-420A-A703-88D3F4818D10}" type="pres">
      <dgm:prSet presAssocID="{72AE40C0-7B14-49DF-92AA-C0A32AD5DEA0}" presName="accentRepeatNode" presStyleLbl="solidFgAcc1" presStyleIdx="4" presStyleCnt="5"/>
      <dgm:spPr/>
    </dgm:pt>
  </dgm:ptLst>
  <dgm:cxnLst>
    <dgm:cxn modelId="{77B354EC-6D91-46D8-AB60-3FC41720F469}" type="presOf" srcId="{E2072CC3-38A7-43E3-A0EE-B058C66D8932}" destId="{F814AA21-5BA3-47EA-9C03-340F942DA745}" srcOrd="0" destOrd="0" presId="urn:microsoft.com/office/officeart/2008/layout/VerticalCurvedList"/>
    <dgm:cxn modelId="{51F3C246-6043-4A43-88C3-44228A548EF9}" type="presOf" srcId="{24229A1D-1D3E-4726-8103-3C0FA9BD708D}" destId="{92DDA608-4DE2-49C7-A51E-2F8740AD76C4}" srcOrd="0" destOrd="0" presId="urn:microsoft.com/office/officeart/2008/layout/VerticalCurvedList"/>
    <dgm:cxn modelId="{7804B7FA-AE52-469E-BAD3-9580782D59AD}" srcId="{1B3B712B-5D30-47D5-825B-AF3E089C7BEC}" destId="{82C1FA5D-3265-48A7-B610-A616789209B9}" srcOrd="0" destOrd="0" parTransId="{CB084ABC-599F-43AE-865D-24E9812059DA}" sibTransId="{C01211D7-00C1-4E2C-9364-681F5F6D718F}"/>
    <dgm:cxn modelId="{4D6477D6-0687-40AB-95F4-19F1FEFDBD03}" srcId="{1B3B712B-5D30-47D5-825B-AF3E089C7BEC}" destId="{24229A1D-1D3E-4726-8103-3C0FA9BD708D}" srcOrd="3" destOrd="0" parTransId="{600409E5-0453-4FD1-B3FA-D6AC3CC2C04C}" sibTransId="{B0720390-EEF4-490E-9922-BBC3185A6CC7}"/>
    <dgm:cxn modelId="{A55D133D-FCAA-4505-A690-53620B38E02E}" type="presOf" srcId="{1B3B712B-5D30-47D5-825B-AF3E089C7BEC}" destId="{36C371F5-D2C5-4FE9-9B04-757C43B925F0}" srcOrd="0" destOrd="0" presId="urn:microsoft.com/office/officeart/2008/layout/VerticalCurvedList"/>
    <dgm:cxn modelId="{4C1A9738-A62F-40BD-AD9F-7D3C49FAC00F}" srcId="{1B3B712B-5D30-47D5-825B-AF3E089C7BEC}" destId="{72AE40C0-7B14-49DF-92AA-C0A32AD5DEA0}" srcOrd="4" destOrd="0" parTransId="{F92E713E-5792-4961-BAA0-738A8360B65A}" sibTransId="{AAD981A6-9439-4C6A-A17E-8ED338BF36AA}"/>
    <dgm:cxn modelId="{02D8EE54-FF0F-41F3-8347-0C827FABFE8D}" type="presOf" srcId="{82C1FA5D-3265-48A7-B610-A616789209B9}" destId="{34E42DBF-B664-4DAF-8E60-A92EA8A931E5}" srcOrd="0" destOrd="0" presId="urn:microsoft.com/office/officeart/2008/layout/VerticalCurvedList"/>
    <dgm:cxn modelId="{D1E944D9-D991-40D1-A5E5-C494BF195DAB}" srcId="{1B3B712B-5D30-47D5-825B-AF3E089C7BEC}" destId="{B346DD07-5CC4-4387-B16B-43376697A442}" srcOrd="1" destOrd="0" parTransId="{64A6A22F-FF8A-4C73-8ADF-853C84360550}" sibTransId="{B3BFB5AE-CF7D-457F-99A4-0035479B2409}"/>
    <dgm:cxn modelId="{22430DBD-E8E5-42D6-8AC8-5FBB4AE8D9B1}" type="presOf" srcId="{B346DD07-5CC4-4387-B16B-43376697A442}" destId="{E9E63D7D-F805-4487-858B-2F3FCFC3A7D1}" srcOrd="0" destOrd="0" presId="urn:microsoft.com/office/officeart/2008/layout/VerticalCurvedList"/>
    <dgm:cxn modelId="{17767E04-772A-4EA2-8B95-A5312203881A}" type="presOf" srcId="{C01211D7-00C1-4E2C-9364-681F5F6D718F}" destId="{9E264291-DB25-4FD9-A747-6F13AF5B5C13}" srcOrd="0" destOrd="0" presId="urn:microsoft.com/office/officeart/2008/layout/VerticalCurvedList"/>
    <dgm:cxn modelId="{13047BA5-B627-4F0C-AD21-D91E681D7DD7}" type="presOf" srcId="{72AE40C0-7B14-49DF-92AA-C0A32AD5DEA0}" destId="{B54B53E7-5A81-4845-8FCB-3945E4BB0655}" srcOrd="0" destOrd="0" presId="urn:microsoft.com/office/officeart/2008/layout/VerticalCurvedList"/>
    <dgm:cxn modelId="{11144A75-FF98-44DE-AD73-BC6C93902C86}" srcId="{1B3B712B-5D30-47D5-825B-AF3E089C7BEC}" destId="{E2072CC3-38A7-43E3-A0EE-B058C66D8932}" srcOrd="2" destOrd="0" parTransId="{2A2BB4EF-D73D-49E8-9CF0-70D06D4FB308}" sibTransId="{FA1604ED-4C42-4676-9507-7A228962E9B8}"/>
    <dgm:cxn modelId="{23C0A67D-8F67-46D5-9363-6F12F014BAAF}" type="presParOf" srcId="{36C371F5-D2C5-4FE9-9B04-757C43B925F0}" destId="{9A051923-9921-45D2-BABD-C8AE2FAB97FF}" srcOrd="0" destOrd="0" presId="urn:microsoft.com/office/officeart/2008/layout/VerticalCurvedList"/>
    <dgm:cxn modelId="{92037271-CD89-4C55-95F2-4A199A6BD216}" type="presParOf" srcId="{9A051923-9921-45D2-BABD-C8AE2FAB97FF}" destId="{2A42A38C-CDFF-4762-9D6E-74742B56B89E}" srcOrd="0" destOrd="0" presId="urn:microsoft.com/office/officeart/2008/layout/VerticalCurvedList"/>
    <dgm:cxn modelId="{BB82DD94-66B3-401F-9B98-C5555E27D43A}" type="presParOf" srcId="{2A42A38C-CDFF-4762-9D6E-74742B56B89E}" destId="{8D49BC35-E992-4027-B685-534A50EDF90E}" srcOrd="0" destOrd="0" presId="urn:microsoft.com/office/officeart/2008/layout/VerticalCurvedList"/>
    <dgm:cxn modelId="{46316242-7FC5-4CF3-933A-075EE66CD07C}" type="presParOf" srcId="{2A42A38C-CDFF-4762-9D6E-74742B56B89E}" destId="{9E264291-DB25-4FD9-A747-6F13AF5B5C13}" srcOrd="1" destOrd="0" presId="urn:microsoft.com/office/officeart/2008/layout/VerticalCurvedList"/>
    <dgm:cxn modelId="{E1AC0085-C8B8-49A5-8EE1-C0D8326B766C}" type="presParOf" srcId="{2A42A38C-CDFF-4762-9D6E-74742B56B89E}" destId="{0706B771-D742-4CCC-9E4B-FC5233886AEE}" srcOrd="2" destOrd="0" presId="urn:microsoft.com/office/officeart/2008/layout/VerticalCurvedList"/>
    <dgm:cxn modelId="{EA2F6B12-BBDF-40FF-A812-272885DE7321}" type="presParOf" srcId="{2A42A38C-CDFF-4762-9D6E-74742B56B89E}" destId="{9B92B1C0-538E-4E93-92FB-D8ED7AD06D3D}" srcOrd="3" destOrd="0" presId="urn:microsoft.com/office/officeart/2008/layout/VerticalCurvedList"/>
    <dgm:cxn modelId="{12EC39D1-9656-488E-B35D-CF6A4CF2771D}" type="presParOf" srcId="{9A051923-9921-45D2-BABD-C8AE2FAB97FF}" destId="{34E42DBF-B664-4DAF-8E60-A92EA8A931E5}" srcOrd="1" destOrd="0" presId="urn:microsoft.com/office/officeart/2008/layout/VerticalCurvedList"/>
    <dgm:cxn modelId="{294FC543-3389-40F1-BA39-B7950F7AA3C0}" type="presParOf" srcId="{9A051923-9921-45D2-BABD-C8AE2FAB97FF}" destId="{77C71A3B-CE66-4991-8A1C-7FA7BE61762D}" srcOrd="2" destOrd="0" presId="urn:microsoft.com/office/officeart/2008/layout/VerticalCurvedList"/>
    <dgm:cxn modelId="{71CA6950-B849-4492-92F5-4246563870DA}" type="presParOf" srcId="{77C71A3B-CE66-4991-8A1C-7FA7BE61762D}" destId="{79401157-1FC0-4C5F-8C84-341E5E9E6084}" srcOrd="0" destOrd="0" presId="urn:microsoft.com/office/officeart/2008/layout/VerticalCurvedList"/>
    <dgm:cxn modelId="{9AE2599D-266B-4DC8-8718-0059390D3608}" type="presParOf" srcId="{9A051923-9921-45D2-BABD-C8AE2FAB97FF}" destId="{E9E63D7D-F805-4487-858B-2F3FCFC3A7D1}" srcOrd="3" destOrd="0" presId="urn:microsoft.com/office/officeart/2008/layout/VerticalCurvedList"/>
    <dgm:cxn modelId="{98A5EBA5-062A-42ED-89B0-1E50D84653DC}" type="presParOf" srcId="{9A051923-9921-45D2-BABD-C8AE2FAB97FF}" destId="{71CA4516-FDC5-452B-B1BE-298A8585DDC4}" srcOrd="4" destOrd="0" presId="urn:microsoft.com/office/officeart/2008/layout/VerticalCurvedList"/>
    <dgm:cxn modelId="{B2965143-EE84-48AA-9A7A-4E93BCE312AF}" type="presParOf" srcId="{71CA4516-FDC5-452B-B1BE-298A8585DDC4}" destId="{001B4DDE-334E-49F7-8174-F12F92E0ACFB}" srcOrd="0" destOrd="0" presId="urn:microsoft.com/office/officeart/2008/layout/VerticalCurvedList"/>
    <dgm:cxn modelId="{F4C49897-52C9-48E7-A7CB-6197CCCA92F2}" type="presParOf" srcId="{9A051923-9921-45D2-BABD-C8AE2FAB97FF}" destId="{F814AA21-5BA3-47EA-9C03-340F942DA745}" srcOrd="5" destOrd="0" presId="urn:microsoft.com/office/officeart/2008/layout/VerticalCurvedList"/>
    <dgm:cxn modelId="{9709C33C-2EB5-4B71-A459-11F0C6EBE659}" type="presParOf" srcId="{9A051923-9921-45D2-BABD-C8AE2FAB97FF}" destId="{7C1E8A2E-9DF0-4FBC-BED1-6892763FAD5B}" srcOrd="6" destOrd="0" presId="urn:microsoft.com/office/officeart/2008/layout/VerticalCurvedList"/>
    <dgm:cxn modelId="{5E319B19-4020-464B-967B-440AA5C771A1}" type="presParOf" srcId="{7C1E8A2E-9DF0-4FBC-BED1-6892763FAD5B}" destId="{9C60A424-B653-4D90-BC3C-0945E182F983}" srcOrd="0" destOrd="0" presId="urn:microsoft.com/office/officeart/2008/layout/VerticalCurvedList"/>
    <dgm:cxn modelId="{FC9ACD05-858D-46C2-97AE-2262DE497159}" type="presParOf" srcId="{9A051923-9921-45D2-BABD-C8AE2FAB97FF}" destId="{92DDA608-4DE2-49C7-A51E-2F8740AD76C4}" srcOrd="7" destOrd="0" presId="urn:microsoft.com/office/officeart/2008/layout/VerticalCurvedList"/>
    <dgm:cxn modelId="{B90AA376-5C37-48B8-A4E6-627BF0B56711}" type="presParOf" srcId="{9A051923-9921-45D2-BABD-C8AE2FAB97FF}" destId="{197A597A-F04D-432A-8688-34B2A6B0FC67}" srcOrd="8" destOrd="0" presId="urn:microsoft.com/office/officeart/2008/layout/VerticalCurvedList"/>
    <dgm:cxn modelId="{F2BE6BE7-B81D-4F6E-BE8E-C2BA9190154E}" type="presParOf" srcId="{197A597A-F04D-432A-8688-34B2A6B0FC67}" destId="{D1BE7D75-F8E4-4F71-A32A-9E1AD157774B}" srcOrd="0" destOrd="0" presId="urn:microsoft.com/office/officeart/2008/layout/VerticalCurvedList"/>
    <dgm:cxn modelId="{E213F21D-1455-485A-BC49-6912F9588B42}" type="presParOf" srcId="{9A051923-9921-45D2-BABD-C8AE2FAB97FF}" destId="{B54B53E7-5A81-4845-8FCB-3945E4BB0655}" srcOrd="9" destOrd="0" presId="urn:microsoft.com/office/officeart/2008/layout/VerticalCurvedList"/>
    <dgm:cxn modelId="{DFAEAC48-9D8A-43EA-B347-6FF7C79B8193}" type="presParOf" srcId="{9A051923-9921-45D2-BABD-C8AE2FAB97FF}" destId="{01B66DF9-5D08-482A-938E-F66FCA7878E4}" srcOrd="10" destOrd="0" presId="urn:microsoft.com/office/officeart/2008/layout/VerticalCurvedList"/>
    <dgm:cxn modelId="{66A69850-8A04-4819-BA5E-FC73B4426751}" type="presParOf" srcId="{01B66DF9-5D08-482A-938E-F66FCA7878E4}" destId="{47892DAD-FBAE-420A-A703-88D3F4818D10}"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F0863-3E27-4C10-9D63-7EC99967EA3C}" type="doc">
      <dgm:prSet loTypeId="urn:microsoft.com/office/officeart/2005/8/layout/default" loCatId="list" qsTypeId="urn:microsoft.com/office/officeart/2005/8/quickstyle/3d2" qsCatId="3D" csTypeId="urn:microsoft.com/office/officeart/2005/8/colors/accent0_1" csCatId="mainScheme" phldr="1"/>
      <dgm:spPr/>
      <dgm:t>
        <a:bodyPr/>
        <a:lstStyle/>
        <a:p>
          <a:endParaRPr lang="zh-CN" altLang="en-US"/>
        </a:p>
      </dgm:t>
    </dgm:pt>
    <dgm:pt modelId="{5569C052-2176-4B99-BA47-938958DE022B}">
      <dgm:prSet custT="1"/>
      <dgm:spPr/>
      <dgm:t>
        <a:bodyPr/>
        <a:lstStyle/>
        <a:p>
          <a:pPr>
            <a:lnSpc>
              <a:spcPts val="1920"/>
            </a:lnSpc>
          </a:pPr>
          <a:r>
            <a:rPr lang="zh-CN" altLang="en-US" sz="1600" dirty="0">
              <a:latin typeface="微软雅黑" panose="020B0503020204020204" charset="-122"/>
              <a:ea typeface="微软雅黑" panose="020B0503020204020204" charset="-122"/>
            </a:rPr>
            <a:t>能力是练出来的</a:t>
          </a:r>
        </a:p>
      </dgm:t>
    </dgm:pt>
    <dgm:pt modelId="{5C5123AF-3189-4091-9121-EF97398009BD}" cxnId="{696AC06A-E27E-41FA-BECF-D0319F440B79}" type="parTrans">
      <dgm:prSet/>
      <dgm:spPr/>
      <dgm:t>
        <a:bodyPr/>
        <a:lstStyle/>
        <a:p>
          <a:pPr>
            <a:lnSpc>
              <a:spcPts val="1920"/>
            </a:lnSpc>
          </a:pPr>
          <a:endParaRPr lang="zh-CN" altLang="en-US" sz="1600">
            <a:solidFill>
              <a:srgbClr val="363636"/>
            </a:solidFill>
            <a:latin typeface="微软雅黑" panose="020B0503020204020204" charset="-122"/>
            <a:ea typeface="微软雅黑" panose="020B0503020204020204" charset="-122"/>
          </a:endParaRPr>
        </a:p>
      </dgm:t>
    </dgm:pt>
    <dgm:pt modelId="{EF51CBC6-5907-40F7-A70B-8572A135C8C1}" cxnId="{696AC06A-E27E-41FA-BECF-D0319F440B79}" type="sibTrans">
      <dgm:prSet/>
      <dgm:spPr/>
      <dgm:t>
        <a:bodyPr/>
        <a:lstStyle/>
        <a:p>
          <a:pPr>
            <a:lnSpc>
              <a:spcPts val="1920"/>
            </a:lnSpc>
          </a:pPr>
          <a:endParaRPr lang="zh-CN" altLang="en-US" sz="1600">
            <a:solidFill>
              <a:srgbClr val="363636"/>
            </a:solidFill>
            <a:latin typeface="微软雅黑" panose="020B0503020204020204" charset="-122"/>
            <a:ea typeface="微软雅黑" panose="020B0503020204020204" charset="-122"/>
          </a:endParaRPr>
        </a:p>
      </dgm:t>
    </dgm:pt>
    <dgm:pt modelId="{F58C6505-627F-4332-90F7-690FE1C63BC2}">
      <dgm:prSet custT="1"/>
      <dgm:spPr/>
      <dgm:t>
        <a:bodyPr/>
        <a:lstStyle/>
        <a:p>
          <a:pPr>
            <a:lnSpc>
              <a:spcPts val="1920"/>
            </a:lnSpc>
          </a:pPr>
          <a:r>
            <a:rPr lang="zh-CN" altLang="en-US" sz="1600" dirty="0">
              <a:latin typeface="微软雅黑" panose="020B0503020204020204" charset="-122"/>
              <a:ea typeface="微软雅黑" panose="020B0503020204020204" charset="-122"/>
            </a:rPr>
            <a:t>品行是修出来的</a:t>
          </a:r>
        </a:p>
      </dgm:t>
    </dgm:pt>
    <dgm:pt modelId="{BBD91E0A-78C8-4F80-9C24-D8B0C8CED611}" cxnId="{288251CD-48CD-4AF2-BA49-BBABCC750093}" type="parTrans">
      <dgm:prSet/>
      <dgm:spPr/>
      <dgm:t>
        <a:bodyPr/>
        <a:lstStyle/>
        <a:p>
          <a:pPr>
            <a:lnSpc>
              <a:spcPts val="1920"/>
            </a:lnSpc>
          </a:pPr>
          <a:endParaRPr lang="zh-CN" altLang="en-US" sz="1600">
            <a:solidFill>
              <a:srgbClr val="363636"/>
            </a:solidFill>
            <a:latin typeface="微软雅黑" panose="020B0503020204020204" charset="-122"/>
            <a:ea typeface="微软雅黑" panose="020B0503020204020204" charset="-122"/>
          </a:endParaRPr>
        </a:p>
      </dgm:t>
    </dgm:pt>
    <dgm:pt modelId="{26CD4911-7295-4F28-9BB4-A4CE4AAEF693}" cxnId="{288251CD-48CD-4AF2-BA49-BBABCC750093}" type="sibTrans">
      <dgm:prSet/>
      <dgm:spPr/>
      <dgm:t>
        <a:bodyPr/>
        <a:lstStyle/>
        <a:p>
          <a:pPr>
            <a:lnSpc>
              <a:spcPts val="1920"/>
            </a:lnSpc>
          </a:pPr>
          <a:endParaRPr lang="zh-CN" altLang="en-US" sz="1600">
            <a:solidFill>
              <a:srgbClr val="363636"/>
            </a:solidFill>
            <a:latin typeface="微软雅黑" panose="020B0503020204020204" charset="-122"/>
            <a:ea typeface="微软雅黑" panose="020B0503020204020204" charset="-122"/>
          </a:endParaRPr>
        </a:p>
      </dgm:t>
    </dgm:pt>
    <dgm:pt modelId="{BB5D2DA7-D26D-4123-9C33-A19BCC4347B7}">
      <dgm:prSet custT="1"/>
      <dgm:spPr/>
      <dgm:t>
        <a:bodyPr/>
        <a:lstStyle/>
        <a:p>
          <a:pPr>
            <a:lnSpc>
              <a:spcPts val="1920"/>
            </a:lnSpc>
          </a:pPr>
          <a:r>
            <a:rPr lang="zh-CN" altLang="en-US" sz="1600" dirty="0">
              <a:latin typeface="微软雅黑" panose="020B0503020204020204" charset="-122"/>
              <a:ea typeface="微软雅黑" panose="020B0503020204020204" charset="-122"/>
            </a:rPr>
            <a:t>智慧是悟出来的</a:t>
          </a:r>
        </a:p>
      </dgm:t>
    </dgm:pt>
    <dgm:pt modelId="{CF697EA7-97F8-46A2-990B-A996481CF70E}" cxnId="{82B2CF87-BD18-413B-B688-5023872AC294}" type="parTrans">
      <dgm:prSet/>
      <dgm:spPr/>
      <dgm:t>
        <a:bodyPr/>
        <a:lstStyle/>
        <a:p>
          <a:pPr>
            <a:lnSpc>
              <a:spcPts val="1920"/>
            </a:lnSpc>
          </a:pPr>
          <a:endParaRPr lang="zh-CN" altLang="en-US" sz="1600">
            <a:solidFill>
              <a:srgbClr val="363636"/>
            </a:solidFill>
            <a:latin typeface="微软雅黑" panose="020B0503020204020204" charset="-122"/>
            <a:ea typeface="微软雅黑" panose="020B0503020204020204" charset="-122"/>
          </a:endParaRPr>
        </a:p>
      </dgm:t>
    </dgm:pt>
    <dgm:pt modelId="{3E0872B0-A2A0-4C87-B992-B9B988E9F9D8}" cxnId="{82B2CF87-BD18-413B-B688-5023872AC294}" type="sibTrans">
      <dgm:prSet/>
      <dgm:spPr/>
      <dgm:t>
        <a:bodyPr/>
        <a:lstStyle/>
        <a:p>
          <a:pPr>
            <a:lnSpc>
              <a:spcPts val="1920"/>
            </a:lnSpc>
          </a:pPr>
          <a:endParaRPr lang="zh-CN" altLang="en-US" sz="1600">
            <a:solidFill>
              <a:srgbClr val="363636"/>
            </a:solidFill>
            <a:latin typeface="微软雅黑" panose="020B0503020204020204" charset="-122"/>
            <a:ea typeface="微软雅黑" panose="020B0503020204020204" charset="-122"/>
          </a:endParaRPr>
        </a:p>
      </dgm:t>
    </dgm:pt>
    <dgm:pt modelId="{4BF4EAED-DB29-4D51-BE77-457CE6AFC1D5}">
      <dgm:prSet custT="1"/>
      <dgm:spPr/>
      <dgm:t>
        <a:bodyPr/>
        <a:lstStyle/>
        <a:p>
          <a:pPr>
            <a:lnSpc>
              <a:spcPts val="1920"/>
            </a:lnSpc>
            <a:buFont typeface="Wingdings" panose="05000000000000000000" pitchFamily="2" charset="2"/>
            <a:buNone/>
          </a:pPr>
          <a:r>
            <a:rPr lang="zh-CN" altLang="en-US" sz="1600" dirty="0">
              <a:latin typeface="微软雅黑" panose="020B0503020204020204" charset="-122"/>
              <a:ea typeface="微软雅黑" panose="020B0503020204020204" charset="-122"/>
            </a:rPr>
            <a:t>知识是学出来的</a:t>
          </a:r>
        </a:p>
      </dgm:t>
    </dgm:pt>
    <dgm:pt modelId="{2B88FC0F-C05F-4879-87B8-822C4E0AD041}" cxnId="{D54B01D1-2A47-4503-B5BC-D2A4E57E3871}" type="parTrans">
      <dgm:prSet/>
      <dgm:spPr/>
      <dgm:t>
        <a:bodyPr/>
        <a:lstStyle/>
        <a:p>
          <a:pPr>
            <a:lnSpc>
              <a:spcPts val="1920"/>
            </a:lnSpc>
          </a:pPr>
          <a:endParaRPr lang="zh-CN" altLang="en-US" sz="1600">
            <a:solidFill>
              <a:srgbClr val="363636"/>
            </a:solidFill>
            <a:latin typeface="微软雅黑" panose="020B0503020204020204" charset="-122"/>
            <a:ea typeface="微软雅黑" panose="020B0503020204020204" charset="-122"/>
          </a:endParaRPr>
        </a:p>
      </dgm:t>
    </dgm:pt>
    <dgm:pt modelId="{19CED64B-D73B-43E4-88EA-44D76EDEF285}" cxnId="{D54B01D1-2A47-4503-B5BC-D2A4E57E3871}" type="sibTrans">
      <dgm:prSet/>
      <dgm:spPr/>
      <dgm:t>
        <a:bodyPr/>
        <a:lstStyle/>
        <a:p>
          <a:pPr>
            <a:lnSpc>
              <a:spcPts val="1920"/>
            </a:lnSpc>
          </a:pPr>
          <a:endParaRPr lang="zh-CN" altLang="en-US" sz="1600">
            <a:solidFill>
              <a:srgbClr val="363636"/>
            </a:solidFill>
            <a:latin typeface="微软雅黑" panose="020B0503020204020204" charset="-122"/>
            <a:ea typeface="微软雅黑" panose="020B0503020204020204" charset="-122"/>
          </a:endParaRPr>
        </a:p>
      </dgm:t>
    </dgm:pt>
    <dgm:pt modelId="{FDD7D9B7-F058-4DDB-99EA-C0D5A1375ED5}" type="pres">
      <dgm:prSet presAssocID="{E0DF0863-3E27-4C10-9D63-7EC99967EA3C}" presName="diagram" presStyleCnt="0">
        <dgm:presLayoutVars>
          <dgm:dir/>
          <dgm:resizeHandles val="exact"/>
        </dgm:presLayoutVars>
      </dgm:prSet>
      <dgm:spPr/>
      <dgm:t>
        <a:bodyPr/>
        <a:lstStyle/>
        <a:p>
          <a:endParaRPr lang="zh-CN" altLang="en-US"/>
        </a:p>
      </dgm:t>
    </dgm:pt>
    <dgm:pt modelId="{4C5A3FDB-BBCF-48AA-955A-E31BC14CB438}" type="pres">
      <dgm:prSet presAssocID="{4BF4EAED-DB29-4D51-BE77-457CE6AFC1D5}" presName="node" presStyleLbl="node1" presStyleIdx="0" presStyleCnt="4" custScaleX="213518" custLinFactNeighborX="-25" custLinFactNeighborY="-777">
        <dgm:presLayoutVars>
          <dgm:bulletEnabled val="1"/>
        </dgm:presLayoutVars>
      </dgm:prSet>
      <dgm:spPr/>
      <dgm:t>
        <a:bodyPr/>
        <a:lstStyle/>
        <a:p>
          <a:endParaRPr lang="zh-CN" altLang="en-US"/>
        </a:p>
      </dgm:t>
    </dgm:pt>
    <dgm:pt modelId="{D2C46098-3A93-4E0A-A6BB-C1262EF1BFBD}" type="pres">
      <dgm:prSet presAssocID="{19CED64B-D73B-43E4-88EA-44D76EDEF285}" presName="sibTrans" presStyleCnt="0"/>
      <dgm:spPr/>
    </dgm:pt>
    <dgm:pt modelId="{A3C005DB-CD92-467C-921C-86B8E8E6AFB3}" type="pres">
      <dgm:prSet presAssocID="{5569C052-2176-4B99-BA47-938958DE022B}" presName="node" presStyleLbl="node1" presStyleIdx="1" presStyleCnt="4" custScaleX="209510">
        <dgm:presLayoutVars>
          <dgm:bulletEnabled val="1"/>
        </dgm:presLayoutVars>
      </dgm:prSet>
      <dgm:spPr/>
      <dgm:t>
        <a:bodyPr/>
        <a:lstStyle/>
        <a:p>
          <a:endParaRPr lang="zh-CN" altLang="en-US"/>
        </a:p>
      </dgm:t>
    </dgm:pt>
    <dgm:pt modelId="{45BFCEE6-A7D9-4932-819C-7B4F972E7D13}" type="pres">
      <dgm:prSet presAssocID="{EF51CBC6-5907-40F7-A70B-8572A135C8C1}" presName="sibTrans" presStyleCnt="0"/>
      <dgm:spPr/>
    </dgm:pt>
    <dgm:pt modelId="{5BB15B46-1766-4B5C-9BCF-7A07E6C808AF}" type="pres">
      <dgm:prSet presAssocID="{F58C6505-627F-4332-90F7-690FE1C63BC2}" presName="node" presStyleLbl="node1" presStyleIdx="2" presStyleCnt="4" custScaleX="214804">
        <dgm:presLayoutVars>
          <dgm:bulletEnabled val="1"/>
        </dgm:presLayoutVars>
      </dgm:prSet>
      <dgm:spPr/>
      <dgm:t>
        <a:bodyPr/>
        <a:lstStyle/>
        <a:p>
          <a:endParaRPr lang="zh-CN" altLang="en-US"/>
        </a:p>
      </dgm:t>
    </dgm:pt>
    <dgm:pt modelId="{B56672C1-3E7A-482B-96C0-4213053CD08B}" type="pres">
      <dgm:prSet presAssocID="{26CD4911-7295-4F28-9BB4-A4CE4AAEF693}" presName="sibTrans" presStyleCnt="0"/>
      <dgm:spPr/>
    </dgm:pt>
    <dgm:pt modelId="{96099886-BB07-4D55-BFE8-BBD59BE693B5}" type="pres">
      <dgm:prSet presAssocID="{BB5D2DA7-D26D-4123-9C33-A19BCC4347B7}" presName="node" presStyleLbl="node1" presStyleIdx="3" presStyleCnt="4" custScaleX="196569" custLinFactNeighborX="257" custLinFactNeighborY="-1010">
        <dgm:presLayoutVars>
          <dgm:bulletEnabled val="1"/>
        </dgm:presLayoutVars>
      </dgm:prSet>
      <dgm:spPr/>
      <dgm:t>
        <a:bodyPr/>
        <a:lstStyle/>
        <a:p>
          <a:endParaRPr lang="zh-CN" altLang="en-US"/>
        </a:p>
      </dgm:t>
    </dgm:pt>
  </dgm:ptLst>
  <dgm:cxnLst>
    <dgm:cxn modelId="{4DCB3D9E-4F28-4715-9681-710FACB84F95}" type="presOf" srcId="{F58C6505-627F-4332-90F7-690FE1C63BC2}" destId="{5BB15B46-1766-4B5C-9BCF-7A07E6C808AF}" srcOrd="0" destOrd="0" presId="urn:microsoft.com/office/officeart/2005/8/layout/default"/>
    <dgm:cxn modelId="{82B2CF87-BD18-413B-B688-5023872AC294}" srcId="{E0DF0863-3E27-4C10-9D63-7EC99967EA3C}" destId="{BB5D2DA7-D26D-4123-9C33-A19BCC4347B7}" srcOrd="3" destOrd="0" parTransId="{CF697EA7-97F8-46A2-990B-A996481CF70E}" sibTransId="{3E0872B0-A2A0-4C87-B992-B9B988E9F9D8}"/>
    <dgm:cxn modelId="{19616466-C58D-4744-A873-BA3AFBDDFF2D}" type="presOf" srcId="{4BF4EAED-DB29-4D51-BE77-457CE6AFC1D5}" destId="{4C5A3FDB-BBCF-48AA-955A-E31BC14CB438}" srcOrd="0" destOrd="0" presId="urn:microsoft.com/office/officeart/2005/8/layout/default"/>
    <dgm:cxn modelId="{696AC06A-E27E-41FA-BECF-D0319F440B79}" srcId="{E0DF0863-3E27-4C10-9D63-7EC99967EA3C}" destId="{5569C052-2176-4B99-BA47-938958DE022B}" srcOrd="1" destOrd="0" parTransId="{5C5123AF-3189-4091-9121-EF97398009BD}" sibTransId="{EF51CBC6-5907-40F7-A70B-8572A135C8C1}"/>
    <dgm:cxn modelId="{940670C0-AFC5-4972-8A83-4C7C0E137C85}" type="presOf" srcId="{E0DF0863-3E27-4C10-9D63-7EC99967EA3C}" destId="{FDD7D9B7-F058-4DDB-99EA-C0D5A1375ED5}" srcOrd="0" destOrd="0" presId="urn:microsoft.com/office/officeart/2005/8/layout/default"/>
    <dgm:cxn modelId="{D54B01D1-2A47-4503-B5BC-D2A4E57E3871}" srcId="{E0DF0863-3E27-4C10-9D63-7EC99967EA3C}" destId="{4BF4EAED-DB29-4D51-BE77-457CE6AFC1D5}" srcOrd="0" destOrd="0" parTransId="{2B88FC0F-C05F-4879-87B8-822C4E0AD041}" sibTransId="{19CED64B-D73B-43E4-88EA-44D76EDEF285}"/>
    <dgm:cxn modelId="{1E65EDDF-E5D4-4FD3-9509-5B3DB5FBECBC}" type="presOf" srcId="{BB5D2DA7-D26D-4123-9C33-A19BCC4347B7}" destId="{96099886-BB07-4D55-BFE8-BBD59BE693B5}" srcOrd="0" destOrd="0" presId="urn:microsoft.com/office/officeart/2005/8/layout/default"/>
    <dgm:cxn modelId="{288251CD-48CD-4AF2-BA49-BBABCC750093}" srcId="{E0DF0863-3E27-4C10-9D63-7EC99967EA3C}" destId="{F58C6505-627F-4332-90F7-690FE1C63BC2}" srcOrd="2" destOrd="0" parTransId="{BBD91E0A-78C8-4F80-9C24-D8B0C8CED611}" sibTransId="{26CD4911-7295-4F28-9BB4-A4CE4AAEF693}"/>
    <dgm:cxn modelId="{3B922C36-B22B-442B-A926-D4B7B2D247FA}" type="presOf" srcId="{5569C052-2176-4B99-BA47-938958DE022B}" destId="{A3C005DB-CD92-467C-921C-86B8E8E6AFB3}" srcOrd="0" destOrd="0" presId="urn:microsoft.com/office/officeart/2005/8/layout/default"/>
    <dgm:cxn modelId="{468FC767-B8CD-4928-B6AE-5C258C29B8CF}" type="presParOf" srcId="{FDD7D9B7-F058-4DDB-99EA-C0D5A1375ED5}" destId="{4C5A3FDB-BBCF-48AA-955A-E31BC14CB438}" srcOrd="0" destOrd="0" presId="urn:microsoft.com/office/officeart/2005/8/layout/default"/>
    <dgm:cxn modelId="{10692E86-6530-4F26-ACDB-B03848D3817F}" type="presParOf" srcId="{FDD7D9B7-F058-4DDB-99EA-C0D5A1375ED5}" destId="{D2C46098-3A93-4E0A-A6BB-C1262EF1BFBD}" srcOrd="1" destOrd="0" presId="urn:microsoft.com/office/officeart/2005/8/layout/default"/>
    <dgm:cxn modelId="{10151FDF-29E3-47A3-A150-998B9E2AFDDF}" type="presParOf" srcId="{FDD7D9B7-F058-4DDB-99EA-C0D5A1375ED5}" destId="{A3C005DB-CD92-467C-921C-86B8E8E6AFB3}" srcOrd="2" destOrd="0" presId="urn:microsoft.com/office/officeart/2005/8/layout/default"/>
    <dgm:cxn modelId="{C5210704-436E-465E-A28C-1DC54DEF4723}" type="presParOf" srcId="{FDD7D9B7-F058-4DDB-99EA-C0D5A1375ED5}" destId="{45BFCEE6-A7D9-4932-819C-7B4F972E7D13}" srcOrd="3" destOrd="0" presId="urn:microsoft.com/office/officeart/2005/8/layout/default"/>
    <dgm:cxn modelId="{3115E924-37E6-4E96-A6CA-A13F9CE69357}" type="presParOf" srcId="{FDD7D9B7-F058-4DDB-99EA-C0D5A1375ED5}" destId="{5BB15B46-1766-4B5C-9BCF-7A07E6C808AF}" srcOrd="4" destOrd="0" presId="urn:microsoft.com/office/officeart/2005/8/layout/default"/>
    <dgm:cxn modelId="{3304AB4F-4D94-4954-ADAF-26B53E97EBFF}" type="presParOf" srcId="{FDD7D9B7-F058-4DDB-99EA-C0D5A1375ED5}" destId="{B56672C1-3E7A-482B-96C0-4213053CD08B}" srcOrd="5" destOrd="0" presId="urn:microsoft.com/office/officeart/2005/8/layout/default"/>
    <dgm:cxn modelId="{15A8251C-16DA-4BBF-9B99-8267EB6EBF5A}" type="presParOf" srcId="{FDD7D9B7-F058-4DDB-99EA-C0D5A1375ED5}" destId="{96099886-BB07-4D55-BFE8-BBD59BE693B5}" srcOrd="6" destOrd="0" presId="urn:microsoft.com/office/officeart/2005/8/layout/default"/>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D69AB-AD84-488C-A44D-2B50277D6DF0}">
      <dsp:nvSpPr>
        <dsp:cNvPr id="0" name=""/>
        <dsp:cNvSpPr/>
      </dsp:nvSpPr>
      <dsp:spPr>
        <a:xfrm>
          <a:off x="0" y="200046"/>
          <a:ext cx="2558730" cy="2558730"/>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5BD63-25B7-482B-9A2F-2723A8B16D5C}">
      <dsp:nvSpPr>
        <dsp:cNvPr id="0" name=""/>
        <dsp:cNvSpPr/>
      </dsp:nvSpPr>
      <dsp:spPr>
        <a:xfrm>
          <a:off x="1279365" y="200046"/>
          <a:ext cx="2985185" cy="255873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t>经济原则</a:t>
          </a:r>
        </a:p>
      </dsp:txBody>
      <dsp:txXfrm>
        <a:off x="1279365" y="200046"/>
        <a:ext cx="2985185" cy="543730"/>
      </dsp:txXfrm>
    </dsp:sp>
    <dsp:sp modelId="{226C1335-4ADD-4726-89A1-D7E7E426434E}">
      <dsp:nvSpPr>
        <dsp:cNvPr id="0" name=""/>
        <dsp:cNvSpPr/>
      </dsp:nvSpPr>
      <dsp:spPr>
        <a:xfrm>
          <a:off x="335833" y="743777"/>
          <a:ext cx="1887063" cy="1887063"/>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25906-9D6B-4F9F-BE22-437D14606035}">
      <dsp:nvSpPr>
        <dsp:cNvPr id="0" name=""/>
        <dsp:cNvSpPr/>
      </dsp:nvSpPr>
      <dsp:spPr>
        <a:xfrm>
          <a:off x="1279365" y="743777"/>
          <a:ext cx="2985185" cy="188706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t>因地制宜原则</a:t>
          </a:r>
        </a:p>
      </dsp:txBody>
      <dsp:txXfrm>
        <a:off x="1279365" y="743777"/>
        <a:ext cx="2985185" cy="543730"/>
      </dsp:txXfrm>
    </dsp:sp>
    <dsp:sp modelId="{A8B19CD1-4D07-420F-864C-C8F6AA3658E7}">
      <dsp:nvSpPr>
        <dsp:cNvPr id="0" name=""/>
        <dsp:cNvSpPr/>
      </dsp:nvSpPr>
      <dsp:spPr>
        <a:xfrm>
          <a:off x="671666" y="1287507"/>
          <a:ext cx="1215396" cy="1215396"/>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29A21-1D3A-4538-8890-A0A571CECCFA}">
      <dsp:nvSpPr>
        <dsp:cNvPr id="0" name=""/>
        <dsp:cNvSpPr/>
      </dsp:nvSpPr>
      <dsp:spPr>
        <a:xfrm>
          <a:off x="1279365" y="1287507"/>
          <a:ext cx="2985185" cy="1215396"/>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t>全员参与原则</a:t>
          </a:r>
        </a:p>
      </dsp:txBody>
      <dsp:txXfrm>
        <a:off x="1279365" y="1287507"/>
        <a:ext cx="2985185" cy="543730"/>
      </dsp:txXfrm>
    </dsp:sp>
    <dsp:sp modelId="{4AFD3F1C-D4A5-48EF-91EC-C34190DF3EAC}">
      <dsp:nvSpPr>
        <dsp:cNvPr id="0" name=""/>
        <dsp:cNvSpPr/>
      </dsp:nvSpPr>
      <dsp:spPr>
        <a:xfrm>
          <a:off x="1007499" y="1831237"/>
          <a:ext cx="543730" cy="543730"/>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99834-57E1-402B-8483-ECB5E7671D36}">
      <dsp:nvSpPr>
        <dsp:cNvPr id="0" name=""/>
        <dsp:cNvSpPr/>
      </dsp:nvSpPr>
      <dsp:spPr>
        <a:xfrm>
          <a:off x="1279365" y="1831237"/>
          <a:ext cx="2985185" cy="54373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t>系统性原则</a:t>
          </a:r>
        </a:p>
      </dsp:txBody>
      <dsp:txXfrm>
        <a:off x="1279365" y="1831237"/>
        <a:ext cx="2985185" cy="543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797F3-C557-4B01-9446-0687D4F8EB55}">
      <dsp:nvSpPr>
        <dsp:cNvPr id="0" name=""/>
        <dsp:cNvSpPr/>
      </dsp:nvSpPr>
      <dsp:spPr>
        <a:xfrm>
          <a:off x="1568" y="15960"/>
          <a:ext cx="1244420" cy="746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a:solidFill>
                <a:schemeClr val="tx1"/>
              </a:solidFill>
            </a:rPr>
            <a:t>便于成本核算</a:t>
          </a:r>
        </a:p>
      </dsp:txBody>
      <dsp:txXfrm>
        <a:off x="1568" y="15960"/>
        <a:ext cx="1244420" cy="746652"/>
      </dsp:txXfrm>
    </dsp:sp>
    <dsp:sp modelId="{636F3B25-A0F4-4093-B1EC-FA7167299FED}">
      <dsp:nvSpPr>
        <dsp:cNvPr id="0" name=""/>
        <dsp:cNvSpPr/>
      </dsp:nvSpPr>
      <dsp:spPr>
        <a:xfrm>
          <a:off x="1370431" y="15960"/>
          <a:ext cx="1244420" cy="7466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a:solidFill>
                <a:schemeClr val="tx1"/>
              </a:solidFill>
            </a:rPr>
            <a:t>便于分清责任</a:t>
          </a:r>
        </a:p>
      </dsp:txBody>
      <dsp:txXfrm>
        <a:off x="1370431" y="15960"/>
        <a:ext cx="1244420" cy="746652"/>
      </dsp:txXfrm>
    </dsp:sp>
    <dsp:sp modelId="{A68F9755-C9BC-41BA-BC0A-9FC078241A8D}">
      <dsp:nvSpPr>
        <dsp:cNvPr id="0" name=""/>
        <dsp:cNvSpPr/>
      </dsp:nvSpPr>
      <dsp:spPr>
        <a:xfrm>
          <a:off x="2739294" y="15960"/>
          <a:ext cx="1244420" cy="7466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a:solidFill>
                <a:schemeClr val="tx1"/>
              </a:solidFill>
            </a:rPr>
            <a:t>便于成本控制</a:t>
          </a:r>
          <a:endParaRPr lang="zh-CN" altLang="en-US" sz="1400" kern="1200" dirty="0">
            <a:solidFill>
              <a:schemeClr val="tx1"/>
            </a:solidFill>
          </a:endParaRPr>
        </a:p>
      </dsp:txBody>
      <dsp:txXfrm>
        <a:off x="2739294" y="15960"/>
        <a:ext cx="1244420" cy="746652"/>
      </dsp:txXfrm>
    </dsp:sp>
    <dsp:sp modelId="{7CC55C25-9A9B-4075-A996-81D4D717FCCB}">
      <dsp:nvSpPr>
        <dsp:cNvPr id="0" name=""/>
        <dsp:cNvSpPr/>
      </dsp:nvSpPr>
      <dsp:spPr>
        <a:xfrm>
          <a:off x="4108156" y="15960"/>
          <a:ext cx="1244420" cy="7466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a:solidFill>
                <a:schemeClr val="tx1"/>
              </a:solidFill>
            </a:rPr>
            <a:t>便于科学决策</a:t>
          </a:r>
        </a:p>
      </dsp:txBody>
      <dsp:txXfrm>
        <a:off x="4108156" y="15960"/>
        <a:ext cx="1244420" cy="746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BDC9D-7CA7-4DE2-8B0B-78FA4BC9D293}">
      <dsp:nvSpPr>
        <dsp:cNvPr id="0" name=""/>
        <dsp:cNvSpPr/>
      </dsp:nvSpPr>
      <dsp:spPr>
        <a:xfrm>
          <a:off x="0" y="536842"/>
          <a:ext cx="3696586"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23489-7742-4738-B53B-6F5D9D3480A7}">
      <dsp:nvSpPr>
        <dsp:cNvPr id="0" name=""/>
        <dsp:cNvSpPr/>
      </dsp:nvSpPr>
      <dsp:spPr>
        <a:xfrm>
          <a:off x="176515" y="258819"/>
          <a:ext cx="258761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806" tIns="0" rIns="97806" bIns="0" numCol="1" spcCol="1270" anchor="ctr" anchorCtr="0">
          <a:noAutofit/>
        </a:bodyPr>
        <a:lstStyle/>
        <a:p>
          <a:pPr lvl="0" algn="l" defTabSz="800100">
            <a:lnSpc>
              <a:spcPct val="90000"/>
            </a:lnSpc>
            <a:spcBef>
              <a:spcPct val="0"/>
            </a:spcBef>
            <a:spcAft>
              <a:spcPct val="35000"/>
            </a:spcAft>
          </a:pPr>
          <a:r>
            <a:rPr lang="zh-CN" sz="1800" kern="1200" dirty="0"/>
            <a:t>物流直接材料成本差异</a:t>
          </a:r>
          <a:endParaRPr lang="zh-CN" altLang="en-US" sz="1800" kern="1200" dirty="0"/>
        </a:p>
      </dsp:txBody>
      <dsp:txXfrm>
        <a:off x="202454" y="284758"/>
        <a:ext cx="2535732" cy="479482"/>
      </dsp:txXfrm>
    </dsp:sp>
    <dsp:sp modelId="{92F10C2D-D0E3-4F49-B78C-0B4B0FBC2382}">
      <dsp:nvSpPr>
        <dsp:cNvPr id="0" name=""/>
        <dsp:cNvSpPr/>
      </dsp:nvSpPr>
      <dsp:spPr>
        <a:xfrm>
          <a:off x="0" y="1353323"/>
          <a:ext cx="3696586" cy="45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C249C7-EC4F-443D-AFC0-05FE36EAA84D}">
      <dsp:nvSpPr>
        <dsp:cNvPr id="0" name=""/>
        <dsp:cNvSpPr/>
      </dsp:nvSpPr>
      <dsp:spPr>
        <a:xfrm>
          <a:off x="184829" y="1087643"/>
          <a:ext cx="258761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806" tIns="0" rIns="97806" bIns="0" numCol="1" spcCol="1270" anchor="ctr" anchorCtr="0">
          <a:noAutofit/>
        </a:bodyPr>
        <a:lstStyle/>
        <a:p>
          <a:pPr lvl="0" algn="l" defTabSz="800100">
            <a:lnSpc>
              <a:spcPct val="90000"/>
            </a:lnSpc>
            <a:spcBef>
              <a:spcPct val="0"/>
            </a:spcBef>
            <a:spcAft>
              <a:spcPct val="35000"/>
            </a:spcAft>
          </a:pPr>
          <a:r>
            <a:rPr lang="zh-CN" sz="1800" kern="1200" dirty="0"/>
            <a:t>物流直接人工成本差异</a:t>
          </a:r>
          <a:endParaRPr lang="zh-CN" altLang="en-US" sz="1800" kern="1200" dirty="0"/>
        </a:p>
      </dsp:txBody>
      <dsp:txXfrm>
        <a:off x="210768" y="1113582"/>
        <a:ext cx="2535732" cy="479482"/>
      </dsp:txXfrm>
    </dsp:sp>
    <dsp:sp modelId="{3AE5BF6A-BAF4-4535-B0B9-C1FE8E82824C}">
      <dsp:nvSpPr>
        <dsp:cNvPr id="0" name=""/>
        <dsp:cNvSpPr/>
      </dsp:nvSpPr>
      <dsp:spPr>
        <a:xfrm>
          <a:off x="0" y="2169803"/>
          <a:ext cx="3696586" cy="453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82633-B27B-4D3A-81C0-666BC46EB7E9}">
      <dsp:nvSpPr>
        <dsp:cNvPr id="0" name=""/>
        <dsp:cNvSpPr/>
      </dsp:nvSpPr>
      <dsp:spPr>
        <a:xfrm>
          <a:off x="184829" y="1904123"/>
          <a:ext cx="258761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806" tIns="0" rIns="97806" bIns="0" numCol="1" spcCol="1270" anchor="ctr" anchorCtr="0">
          <a:noAutofit/>
        </a:bodyPr>
        <a:lstStyle/>
        <a:p>
          <a:pPr lvl="0" algn="l" defTabSz="800100">
            <a:lnSpc>
              <a:spcPct val="90000"/>
            </a:lnSpc>
            <a:spcBef>
              <a:spcPct val="0"/>
            </a:spcBef>
            <a:spcAft>
              <a:spcPct val="35000"/>
            </a:spcAft>
          </a:pPr>
          <a:r>
            <a:rPr lang="zh-CN" sz="1800" kern="1200" dirty="0"/>
            <a:t>物流间接费用成本差异</a:t>
          </a:r>
          <a:endParaRPr lang="zh-CN" altLang="en-US" sz="1800" kern="1200" dirty="0"/>
        </a:p>
      </dsp:txBody>
      <dsp:txXfrm>
        <a:off x="210768" y="1930062"/>
        <a:ext cx="253573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64291-DB25-4FD9-A747-6F13AF5B5C13}">
      <dsp:nvSpPr>
        <dsp:cNvPr id="0" name=""/>
        <dsp:cNvSpPr/>
      </dsp:nvSpPr>
      <dsp:spPr>
        <a:xfrm>
          <a:off x="-3582421" y="-550570"/>
          <a:ext cx="4270734" cy="4270734"/>
        </a:xfrm>
        <a:prstGeom prst="blockArc">
          <a:avLst>
            <a:gd name="adj1" fmla="val 18900000"/>
            <a:gd name="adj2" fmla="val 2700000"/>
            <a:gd name="adj3" fmla="val 50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42DBF-B664-4DAF-8E60-A92EA8A931E5}">
      <dsp:nvSpPr>
        <dsp:cNvPr id="0" name=""/>
        <dsp:cNvSpPr/>
      </dsp:nvSpPr>
      <dsp:spPr>
        <a:xfrm>
          <a:off x="301889" y="198036"/>
          <a:ext cx="5906645" cy="3963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84"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a:latin typeface="宋体" panose="02010600030101010101" pitchFamily="2" charset="-122"/>
              <a:ea typeface="宋体" panose="02010600030101010101" pitchFamily="2" charset="-122"/>
            </a:rPr>
            <a:t>责、权、利相结合的原则</a:t>
          </a:r>
        </a:p>
      </dsp:txBody>
      <dsp:txXfrm>
        <a:off x="301889" y="198036"/>
        <a:ext cx="5906645" cy="396326"/>
      </dsp:txXfrm>
    </dsp:sp>
    <dsp:sp modelId="{79401157-1FC0-4C5F-8C84-341E5E9E6084}">
      <dsp:nvSpPr>
        <dsp:cNvPr id="0" name=""/>
        <dsp:cNvSpPr/>
      </dsp:nvSpPr>
      <dsp:spPr>
        <a:xfrm>
          <a:off x="54185" y="148495"/>
          <a:ext cx="495407" cy="49540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63D7D-F805-4487-858B-2F3FCFC3A7D1}">
      <dsp:nvSpPr>
        <dsp:cNvPr id="0" name=""/>
        <dsp:cNvSpPr/>
      </dsp:nvSpPr>
      <dsp:spPr>
        <a:xfrm>
          <a:off x="585885" y="792335"/>
          <a:ext cx="5622650" cy="3963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84"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a:latin typeface="宋体" panose="02010600030101010101" pitchFamily="2" charset="-122"/>
              <a:ea typeface="宋体" panose="02010600030101010101" pitchFamily="2" charset="-122"/>
            </a:rPr>
            <a:t>目标一致原则</a:t>
          </a:r>
        </a:p>
      </dsp:txBody>
      <dsp:txXfrm>
        <a:off x="585885" y="792335"/>
        <a:ext cx="5622650" cy="396326"/>
      </dsp:txXfrm>
    </dsp:sp>
    <dsp:sp modelId="{001B4DDE-334E-49F7-8174-F12F92E0ACFB}">
      <dsp:nvSpPr>
        <dsp:cNvPr id="0" name=""/>
        <dsp:cNvSpPr/>
      </dsp:nvSpPr>
      <dsp:spPr>
        <a:xfrm>
          <a:off x="338181" y="742794"/>
          <a:ext cx="495407" cy="49540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14AA21-5BA3-47EA-9C03-340F942DA745}">
      <dsp:nvSpPr>
        <dsp:cNvPr id="0" name=""/>
        <dsp:cNvSpPr/>
      </dsp:nvSpPr>
      <dsp:spPr>
        <a:xfrm>
          <a:off x="673049" y="1386633"/>
          <a:ext cx="5535486" cy="3963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84"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a:latin typeface="宋体" panose="02010600030101010101" pitchFamily="2" charset="-122"/>
              <a:ea typeface="宋体" panose="02010600030101010101" pitchFamily="2" charset="-122"/>
            </a:rPr>
            <a:t>反馈原则</a:t>
          </a:r>
        </a:p>
      </dsp:txBody>
      <dsp:txXfrm>
        <a:off x="673049" y="1386633"/>
        <a:ext cx="5535486" cy="396326"/>
      </dsp:txXfrm>
    </dsp:sp>
    <dsp:sp modelId="{9C60A424-B653-4D90-BC3C-0945E182F983}">
      <dsp:nvSpPr>
        <dsp:cNvPr id="0" name=""/>
        <dsp:cNvSpPr/>
      </dsp:nvSpPr>
      <dsp:spPr>
        <a:xfrm>
          <a:off x="425345" y="1337093"/>
          <a:ext cx="495407" cy="49540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DDA608-4DE2-49C7-A51E-2F8740AD76C4}">
      <dsp:nvSpPr>
        <dsp:cNvPr id="0" name=""/>
        <dsp:cNvSpPr/>
      </dsp:nvSpPr>
      <dsp:spPr>
        <a:xfrm>
          <a:off x="585885" y="1980932"/>
          <a:ext cx="5622650" cy="3963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84" tIns="50800" rIns="50800" bIns="50800" numCol="1" spcCol="1270" anchor="ctr" anchorCtr="0">
          <a:noAutofit/>
        </a:bodyPr>
        <a:lstStyle/>
        <a:p>
          <a:pPr lvl="0" algn="l" defTabSz="889000">
            <a:lnSpc>
              <a:spcPct val="90000"/>
            </a:lnSpc>
            <a:spcBef>
              <a:spcPct val="0"/>
            </a:spcBef>
            <a:spcAft>
              <a:spcPct val="35000"/>
            </a:spcAft>
          </a:pPr>
          <a:r>
            <a:rPr kumimoji="0" lang="zh-CN" altLang="en-US" sz="2000" b="1" i="0" u="none" strike="noStrike" kern="1200" cap="none" spc="0" normalizeH="0" baseline="0" noProof="0">
              <a:ln/>
              <a:effectLst/>
              <a:uLnTx/>
              <a:uFillTx/>
              <a:latin typeface="宋体" panose="02010600030101010101" pitchFamily="2" charset="-122"/>
              <a:ea typeface="宋体" panose="02010600030101010101" pitchFamily="2" charset="-122"/>
              <a:cs typeface="+mn-cs"/>
            </a:rPr>
            <a:t>公平原则</a:t>
          </a:r>
          <a:endParaRPr lang="zh-CN" altLang="en-US" sz="2000" b="1" kern="1200" dirty="0">
            <a:latin typeface="宋体" panose="02010600030101010101" pitchFamily="2" charset="-122"/>
            <a:ea typeface="宋体" panose="02010600030101010101" pitchFamily="2" charset="-122"/>
          </a:endParaRPr>
        </a:p>
      </dsp:txBody>
      <dsp:txXfrm>
        <a:off x="585885" y="1980932"/>
        <a:ext cx="5622650" cy="396326"/>
      </dsp:txXfrm>
    </dsp:sp>
    <dsp:sp modelId="{D1BE7D75-F8E4-4F71-A32A-9E1AD157774B}">
      <dsp:nvSpPr>
        <dsp:cNvPr id="0" name=""/>
        <dsp:cNvSpPr/>
      </dsp:nvSpPr>
      <dsp:spPr>
        <a:xfrm>
          <a:off x="338181" y="1931392"/>
          <a:ext cx="495407" cy="49540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4B53E7-5A81-4845-8FCB-3945E4BB0655}">
      <dsp:nvSpPr>
        <dsp:cNvPr id="0" name=""/>
        <dsp:cNvSpPr/>
      </dsp:nvSpPr>
      <dsp:spPr>
        <a:xfrm>
          <a:off x="301889" y="2575231"/>
          <a:ext cx="5906645" cy="3963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84"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a:latin typeface="宋体" panose="02010600030101010101" pitchFamily="2" charset="-122"/>
              <a:ea typeface="宋体" panose="02010600030101010101" pitchFamily="2" charset="-122"/>
            </a:rPr>
            <a:t>可控原则</a:t>
          </a:r>
        </a:p>
      </dsp:txBody>
      <dsp:txXfrm>
        <a:off x="301889" y="2575231"/>
        <a:ext cx="5906645" cy="396326"/>
      </dsp:txXfrm>
    </dsp:sp>
    <dsp:sp modelId="{47892DAD-FBAE-420A-A703-88D3F4818D10}">
      <dsp:nvSpPr>
        <dsp:cNvPr id="0" name=""/>
        <dsp:cNvSpPr/>
      </dsp:nvSpPr>
      <dsp:spPr>
        <a:xfrm>
          <a:off x="54185" y="2525690"/>
          <a:ext cx="495407" cy="49540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A3FDB-BBCF-48AA-955A-E31BC14CB438}">
      <dsp:nvSpPr>
        <dsp:cNvPr id="0" name=""/>
        <dsp:cNvSpPr/>
      </dsp:nvSpPr>
      <dsp:spPr>
        <a:xfrm>
          <a:off x="2862" y="12665"/>
          <a:ext cx="2056027" cy="5777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920"/>
            </a:lnSpc>
            <a:spcBef>
              <a:spcPct val="0"/>
            </a:spcBef>
            <a:spcAft>
              <a:spcPct val="35000"/>
            </a:spcAft>
            <a:buFont typeface="Wingdings" panose="05000000000000000000" pitchFamily="2" charset="2"/>
            <a:buNone/>
          </a:pPr>
          <a:r>
            <a:rPr lang="zh-CN" altLang="en-US" sz="1600" kern="1200" dirty="0">
              <a:latin typeface="微软雅黑" panose="020B0503020204020204" pitchFamily="34" charset="-122"/>
              <a:ea typeface="微软雅黑" panose="020B0503020204020204" pitchFamily="34" charset="-122"/>
            </a:rPr>
            <a:t>知识是学出来的</a:t>
          </a:r>
        </a:p>
      </dsp:txBody>
      <dsp:txXfrm>
        <a:off x="2862" y="12665"/>
        <a:ext cx="2056027" cy="577757"/>
      </dsp:txXfrm>
    </dsp:sp>
    <dsp:sp modelId="{A3C005DB-CD92-467C-921C-86B8E8E6AFB3}">
      <dsp:nvSpPr>
        <dsp:cNvPr id="0" name=""/>
        <dsp:cNvSpPr/>
      </dsp:nvSpPr>
      <dsp:spPr>
        <a:xfrm>
          <a:off x="2155433" y="17155"/>
          <a:ext cx="2017433" cy="5777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92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能力是练出来的</a:t>
          </a:r>
        </a:p>
      </dsp:txBody>
      <dsp:txXfrm>
        <a:off x="2155433" y="17155"/>
        <a:ext cx="2017433" cy="577757"/>
      </dsp:txXfrm>
    </dsp:sp>
    <dsp:sp modelId="{5BB15B46-1766-4B5C-9BCF-7A07E6C808AF}">
      <dsp:nvSpPr>
        <dsp:cNvPr id="0" name=""/>
        <dsp:cNvSpPr/>
      </dsp:nvSpPr>
      <dsp:spPr>
        <a:xfrm>
          <a:off x="4269159" y="17155"/>
          <a:ext cx="2068410" cy="5777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92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品行是修出来的</a:t>
          </a:r>
        </a:p>
      </dsp:txBody>
      <dsp:txXfrm>
        <a:off x="4269159" y="17155"/>
        <a:ext cx="2068410" cy="577757"/>
      </dsp:txXfrm>
    </dsp:sp>
    <dsp:sp modelId="{96099886-BB07-4D55-BFE8-BBD59BE693B5}">
      <dsp:nvSpPr>
        <dsp:cNvPr id="0" name=""/>
        <dsp:cNvSpPr/>
      </dsp:nvSpPr>
      <dsp:spPr>
        <a:xfrm>
          <a:off x="6436338" y="11319"/>
          <a:ext cx="1892820" cy="5777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92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智慧是悟出来的</a:t>
          </a:r>
        </a:p>
      </dsp:txBody>
      <dsp:txXfrm>
        <a:off x="6436338" y="11319"/>
        <a:ext cx="1892820" cy="57775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3A5E247-05A7-744E-B830-B271F876F52D}"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52B93E2-CE53-2949-B9A5-6E8E3C82CE3F}"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9085" r="192"/>
          <a:stretch>
            <a:fillRect/>
          </a:stretch>
        </p:blipFill>
        <p:spPr>
          <a:xfrm>
            <a:off x="2989708" y="877347"/>
            <a:ext cx="6078092" cy="3285053"/>
          </a:xfrm>
          <a:custGeom>
            <a:avLst/>
            <a:gdLst>
              <a:gd name="connsiteX0" fmla="*/ 0 w 8099718"/>
              <a:gd name="connsiteY0" fmla="*/ 0 h 4377690"/>
              <a:gd name="connsiteX1" fmla="*/ 8099718 w 8099718"/>
              <a:gd name="connsiteY1" fmla="*/ 91440 h 4377690"/>
              <a:gd name="connsiteX2" fmla="*/ 4095579 w 8099718"/>
              <a:gd name="connsiteY2" fmla="*/ 4377690 h 4377690"/>
            </a:gdLst>
            <a:ah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2672540" y="877346"/>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H="1" flipV="1">
            <a:off x="2993012" y="879132"/>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 name="等腰三角形 7"/>
          <p:cNvSpPr/>
          <p:nvPr userDrawn="1"/>
        </p:nvSpPr>
        <p:spPr>
          <a:xfrm flipH="1" flipV="1">
            <a:off x="2978724" y="877346"/>
            <a:ext cx="1059876" cy="6858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9" name="等腰三角形 6"/>
          <p:cNvSpPr/>
          <p:nvPr userDrawn="1"/>
        </p:nvSpPr>
        <p:spPr>
          <a:xfrm flipH="1" flipV="1">
            <a:off x="5243216" y="4151250"/>
            <a:ext cx="831948" cy="890563"/>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等腰三角形 6"/>
          <p:cNvSpPr/>
          <p:nvPr userDrawn="1"/>
        </p:nvSpPr>
        <p:spPr>
          <a:xfrm flipH="1" flipV="1">
            <a:off x="1100137" y="-1144125"/>
            <a:ext cx="4964558" cy="530652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showMasterSp="0" userDrawn="1">
  <p:cSld name="2_Title Slide">
    <p:spTree>
      <p:nvGrpSpPr>
        <p:cNvPr id="1" name=""/>
        <p:cNvGrpSpPr/>
        <p:nvPr/>
      </p:nvGrpSpPr>
      <p:grpSpPr>
        <a:xfrm>
          <a:off x="0" y="0"/>
          <a:ext cx="0" cy="0"/>
          <a:chOff x="0" y="0"/>
          <a:chExt cx="0" cy="0"/>
        </a:xfrm>
      </p:grpSpPr>
      <p:sp>
        <p:nvSpPr>
          <p:cNvPr id="2" name="文本框 1"/>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（王桂花等主编，高等教育出版社，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showMasterSp="0" userDrawn="1">
  <p:cSld name="3_Title Slide">
    <p:spTree>
      <p:nvGrpSpPr>
        <p:cNvPr id="1" name=""/>
        <p:cNvGrpSpPr/>
        <p:nvPr/>
      </p:nvGrpSpPr>
      <p:grpSpPr>
        <a:xfrm>
          <a:off x="0" y="0"/>
          <a:ext cx="0" cy="0"/>
          <a:chOff x="0" y="0"/>
          <a:chExt cx="0" cy="0"/>
        </a:xfrm>
      </p:grpSpPr>
      <p:sp>
        <p:nvSpPr>
          <p:cNvPr id="2" name="文本框 1"/>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（王桂花等主编，高等教育出版社，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showMasterSp="0" userDrawn="1">
  <p:cSld name="4_Title Slide">
    <p:spTree>
      <p:nvGrpSpPr>
        <p:cNvPr id="1" name=""/>
        <p:cNvGrpSpPr/>
        <p:nvPr/>
      </p:nvGrpSpPr>
      <p:grpSpPr>
        <a:xfrm>
          <a:off x="0" y="0"/>
          <a:ext cx="0" cy="0"/>
          <a:chOff x="0" y="0"/>
          <a:chExt cx="0" cy="0"/>
        </a:xfrm>
      </p:grpSpPr>
      <p:sp>
        <p:nvSpPr>
          <p:cNvPr id="2" name="文本框 1"/>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tx1"/>
                </a:solidFill>
              </a:rPr>
              <a:t>《</a:t>
            </a:r>
            <a:r>
              <a:rPr lang="zh-CN" altLang="en-US" sz="600" dirty="0">
                <a:solidFill>
                  <a:schemeClr val="tx1"/>
                </a:solidFill>
              </a:rPr>
              <a:t>物流成本管理</a:t>
            </a:r>
            <a:r>
              <a:rPr lang="en-US" altLang="zh-CN" sz="600" dirty="0">
                <a:solidFill>
                  <a:schemeClr val="tx1"/>
                </a:solidFill>
              </a:rPr>
              <a:t>》</a:t>
            </a:r>
            <a:r>
              <a:rPr lang="zh-CN" altLang="en-US" sz="600" dirty="0">
                <a:solidFill>
                  <a:schemeClr val="tx1"/>
                </a:solidFill>
              </a:rPr>
              <a:t>（王桂花等编写，高等教育出版社，</a:t>
            </a:r>
            <a:r>
              <a:rPr lang="en-US" altLang="zh-CN" sz="600" dirty="0">
                <a:solidFill>
                  <a:schemeClr val="tx1"/>
                </a:solidFill>
              </a:rPr>
              <a:t>9787040549201</a:t>
            </a:r>
            <a:r>
              <a:rPr lang="zh-CN" altLang="en-US" sz="600" dirty="0">
                <a:solidFill>
                  <a:schemeClr val="tx1"/>
                </a:solidFill>
              </a:rPr>
              <a:t>）</a:t>
            </a:r>
            <a:endParaRPr lang="zh-CN" altLang="en-US" sz="600" dirty="0">
              <a:solidFill>
                <a:schemeClr val="tx1"/>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空白">
    <p:spTree>
      <p:nvGrpSpPr>
        <p:cNvPr id="1" name=""/>
        <p:cNvGrpSpPr/>
        <p:nvPr/>
      </p:nvGrpSpPr>
      <p:grpSpPr>
        <a:xfrm>
          <a:off x="0" y="0"/>
          <a:ext cx="0" cy="0"/>
          <a:chOff x="0" y="0"/>
          <a:chExt cx="0" cy="0"/>
        </a:xfrm>
      </p:grpSpPr>
      <p:sp>
        <p:nvSpPr>
          <p:cNvPr id="6" name="矩形 5"/>
          <p:cNvSpPr/>
          <p:nvPr userDrawn="1"/>
        </p:nvSpPr>
        <p:spPr>
          <a:xfrm>
            <a:off x="0" y="0"/>
            <a:ext cx="9144000" cy="1234617"/>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userDrawn="1"/>
        </p:nvSpPr>
        <p:spPr>
          <a:xfrm>
            <a:off x="3625848" y="4704329"/>
            <a:ext cx="1892305" cy="240066"/>
          </a:xfrm>
          <a:prstGeom prst="rect">
            <a:avLst/>
          </a:prstGeom>
          <a:noFill/>
        </p:spPr>
        <p:txBody>
          <a:bodyPr wrap="square" rtlCol="0">
            <a:spAutoFit/>
          </a:bodyPr>
          <a:lstStyle/>
          <a:p>
            <a:pPr algn="ctr">
              <a:lnSpc>
                <a:spcPct val="80000"/>
              </a:lnSpc>
            </a:pPr>
            <a:r>
              <a:rPr kumimoji="1" lang="zh-CN" altLang="en-US" sz="1200" dirty="0">
                <a:solidFill>
                  <a:schemeClr val="bg1"/>
                </a:solidFill>
                <a:ea typeface="宋体" panose="02010600030101010101" pitchFamily="2" charset="-122"/>
              </a:rPr>
              <a:t>物流成本管理  </a:t>
            </a:r>
            <a:r>
              <a:rPr kumimoji="1" lang="en-US" altLang="zh-CN" sz="1200" dirty="0">
                <a:solidFill>
                  <a:schemeClr val="bg1"/>
                </a:solidFill>
                <a:ea typeface="宋体" panose="02010600030101010101" pitchFamily="2" charset="-122"/>
              </a:rPr>
              <a:t>|</a:t>
            </a:r>
            <a:r>
              <a:rPr kumimoji="1" lang="zh-CN" altLang="en-US" sz="1200" dirty="0">
                <a:solidFill>
                  <a:schemeClr val="bg1"/>
                </a:solidFill>
                <a:ea typeface="宋体" panose="02010600030101010101" pitchFamily="2" charset="-122"/>
              </a:rPr>
              <a:t>  何菲菲</a:t>
            </a:r>
            <a:endParaRPr kumimoji="1" lang="zh-CN" altLang="en-US" sz="1200" dirty="0">
              <a:solidFill>
                <a:schemeClr val="bg1"/>
              </a:solidFill>
              <a:ea typeface="微软雅黑" panose="020B0503020204020204" charset="-122"/>
              <a:cs typeface="微软雅黑" panose="020B0503020204020204" charset="-122"/>
            </a:endParaRPr>
          </a:p>
        </p:txBody>
      </p:sp>
      <p:cxnSp>
        <p:nvCxnSpPr>
          <p:cNvPr id="10" name="直线连接符 9"/>
          <p:cNvCxnSpPr/>
          <p:nvPr userDrawn="1"/>
        </p:nvCxnSpPr>
        <p:spPr>
          <a:xfrm>
            <a:off x="907642" y="758399"/>
            <a:ext cx="7558629" cy="0"/>
          </a:xfrm>
          <a:prstGeom prst="line">
            <a:avLst/>
          </a:prstGeom>
          <a:noFill/>
          <a:ln w="12700" cap="flat" cmpd="sng" algn="ctr">
            <a:gradFill flip="none" rotWithShape="1">
              <a:gsLst>
                <a:gs pos="0">
                  <a:srgbClr val="FF7F01">
                    <a:alpha val="0"/>
                  </a:srgbClr>
                </a:gs>
                <a:gs pos="100000">
                  <a:prstClr val="white">
                    <a:alpha val="0"/>
                  </a:prstClr>
                </a:gs>
                <a:gs pos="50000">
                  <a:srgbClr val="FFFFFF">
                    <a:alpha val="65000"/>
                  </a:srgbClr>
                </a:gs>
              </a:gsLst>
              <a:lin ang="0" scaled="1"/>
              <a:tileRect/>
            </a:gradFill>
            <a:prstDash val="solid"/>
          </a:ln>
          <a:effectLst>
            <a:outerShdw blurRad="40000" dist="20000" dir="5400000" rotWithShape="0">
              <a:srgbClr val="000000">
                <a:alpha val="38000"/>
              </a:srgbClr>
            </a:outerShdw>
          </a:effectLst>
        </p:spPr>
      </p:cxnSp>
      <p:sp>
        <p:nvSpPr>
          <p:cNvPr id="12" name="标题占位符 1"/>
          <p:cNvSpPr>
            <a:spLocks noGrp="1"/>
          </p:cNvSpPr>
          <p:nvPr>
            <p:ph type="title"/>
          </p:nvPr>
        </p:nvSpPr>
        <p:spPr>
          <a:xfrm>
            <a:off x="628650" y="119346"/>
            <a:ext cx="7886700" cy="584775"/>
          </a:xfrm>
          <a:prstGeom prst="rect">
            <a:avLst/>
          </a:prstGeom>
          <a:noFill/>
        </p:spPr>
        <p:txBody>
          <a:bodyPr wrap="square" rtlCol="0">
            <a:spAutoFit/>
          </a:bodyPr>
          <a:lstStyle>
            <a:lvl1pPr>
              <a:defRPr kumimoji="1" lang="zh-CN" altLang="en-US" sz="3200">
                <a:solidFill>
                  <a:srgbClr val="E6C34A"/>
                </a:solidFill>
                <a:latin typeface="+mn-lt"/>
                <a:ea typeface="+mn-ea"/>
                <a:cs typeface="Impact" panose="020B0806030902050204"/>
              </a:defRPr>
            </a:lvl1pPr>
          </a:lstStyle>
          <a:p>
            <a:pPr marL="0" lvl="0" fontAlgn="base">
              <a:spcAft>
                <a:spcPct val="0"/>
              </a:spcAft>
            </a:pPr>
            <a:r>
              <a:rPr lang="zh-CN" altLang="en-US"/>
              <a:t>单击此处编辑母版标题样式</a:t>
            </a:r>
            <a:endParaRPr lang="zh-CN" altLang="en-US"/>
          </a:p>
        </p:txBody>
      </p:sp>
      <p:sp>
        <p:nvSpPr>
          <p:cNvPr id="7" name="文本框 6"/>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（王桂花等编写，高等教育出版社，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4077167" y="89056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V="1">
            <a:off x="-1698579" y="892348"/>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 name="等腰三角形 7"/>
          <p:cNvSpPr/>
          <p:nvPr userDrawn="1"/>
        </p:nvSpPr>
        <p:spPr>
          <a:xfrm flipV="1">
            <a:off x="3330620" y="890563"/>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9" name="等腰三角形 6"/>
          <p:cNvSpPr/>
          <p:nvPr userDrawn="1"/>
        </p:nvSpPr>
        <p:spPr>
          <a:xfrm flipH="1" flipV="1">
            <a:off x="401003" y="4175615"/>
            <a:ext cx="904475" cy="96819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直角三角形 9"/>
          <p:cNvSpPr/>
          <p:nvPr userDrawn="1"/>
        </p:nvSpPr>
        <p:spPr>
          <a:xfrm flipH="1">
            <a:off x="7748588" y="2571750"/>
            <a:ext cx="1395413" cy="166211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grpSp>
        <p:nvGrpSpPr>
          <p:cNvPr id="11" name="组合 10"/>
          <p:cNvGrpSpPr/>
          <p:nvPr userDrawn="1"/>
        </p:nvGrpSpPr>
        <p:grpSpPr>
          <a:xfrm>
            <a:off x="7505428" y="2514600"/>
            <a:ext cx="1682612" cy="1807365"/>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showMasterSp="0" userDrawn="1">
  <p:cSld name="1_空白">
    <p:spTree>
      <p:nvGrpSpPr>
        <p:cNvPr id="1" name=""/>
        <p:cNvGrpSpPr/>
        <p:nvPr/>
      </p:nvGrpSpPr>
      <p:grpSpPr>
        <a:xfrm>
          <a:off x="0" y="0"/>
          <a:ext cx="0" cy="0"/>
          <a:chOff x="0" y="0"/>
          <a:chExt cx="0" cy="0"/>
        </a:xfrm>
      </p:grpSpPr>
      <p:sp>
        <p:nvSpPr>
          <p:cNvPr id="4" name="文本框 3"/>
          <p:cNvSpPr txBox="1"/>
          <p:nvPr userDrawn="1"/>
        </p:nvSpPr>
        <p:spPr>
          <a:xfrm>
            <a:off x="3625848" y="4704329"/>
            <a:ext cx="1892305" cy="240066"/>
          </a:xfrm>
          <a:prstGeom prst="rect">
            <a:avLst/>
          </a:prstGeom>
          <a:noFill/>
        </p:spPr>
        <p:txBody>
          <a:bodyPr wrap="square" rtlCol="0">
            <a:spAutoFit/>
          </a:bodyPr>
          <a:lstStyle/>
          <a:p>
            <a:pPr algn="ctr">
              <a:lnSpc>
                <a:spcPct val="80000"/>
              </a:lnSpc>
            </a:pPr>
            <a:r>
              <a:rPr kumimoji="1" lang="zh-CN" altLang="en-US" sz="1200" dirty="0">
                <a:solidFill>
                  <a:schemeClr val="bg1"/>
                </a:solidFill>
                <a:ea typeface="宋体" panose="02010600030101010101" pitchFamily="2" charset="-122"/>
              </a:rPr>
              <a:t>物流成本管理  </a:t>
            </a:r>
            <a:r>
              <a:rPr kumimoji="1" lang="en-US" altLang="zh-CN" sz="1200" dirty="0">
                <a:solidFill>
                  <a:schemeClr val="bg1"/>
                </a:solidFill>
                <a:ea typeface="宋体" panose="02010600030101010101" pitchFamily="2" charset="-122"/>
              </a:rPr>
              <a:t>|</a:t>
            </a:r>
            <a:r>
              <a:rPr kumimoji="1" lang="zh-CN" altLang="en-US" sz="1200" dirty="0">
                <a:solidFill>
                  <a:schemeClr val="bg1"/>
                </a:solidFill>
                <a:ea typeface="宋体" panose="02010600030101010101" pitchFamily="2" charset="-122"/>
              </a:rPr>
              <a:t>  何菲菲</a:t>
            </a:r>
            <a:endParaRPr kumimoji="1" lang="zh-CN" altLang="en-US" sz="1200" dirty="0">
              <a:solidFill>
                <a:schemeClr val="bg1"/>
              </a:solidFill>
              <a:ea typeface="微软雅黑" panose="020B0503020204020204" charset="-122"/>
              <a:cs typeface="微软雅黑" panose="020B0503020204020204" charset="-122"/>
            </a:endParaRPr>
          </a:p>
        </p:txBody>
      </p:sp>
      <p:sp>
        <p:nvSpPr>
          <p:cNvPr id="6" name="矩形 5"/>
          <p:cNvSpPr/>
          <p:nvPr userDrawn="1"/>
        </p:nvSpPr>
        <p:spPr>
          <a:xfrm>
            <a:off x="0" y="-92546"/>
            <a:ext cx="9144000" cy="5138339"/>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0" name="直线连接符 9"/>
          <p:cNvCxnSpPr/>
          <p:nvPr userDrawn="1"/>
        </p:nvCxnSpPr>
        <p:spPr>
          <a:xfrm>
            <a:off x="907642" y="758399"/>
            <a:ext cx="7558629" cy="0"/>
          </a:xfrm>
          <a:prstGeom prst="line">
            <a:avLst/>
          </a:prstGeom>
          <a:noFill/>
          <a:ln w="12700" cap="flat" cmpd="sng" algn="ctr">
            <a:gradFill flip="none" rotWithShape="1">
              <a:gsLst>
                <a:gs pos="0">
                  <a:srgbClr val="FF7F01">
                    <a:alpha val="0"/>
                  </a:srgbClr>
                </a:gs>
                <a:gs pos="100000">
                  <a:prstClr val="white">
                    <a:alpha val="0"/>
                  </a:prstClr>
                </a:gs>
                <a:gs pos="50000">
                  <a:srgbClr val="FFFFFF">
                    <a:alpha val="65000"/>
                  </a:srgbClr>
                </a:gs>
              </a:gsLst>
              <a:lin ang="0" scaled="1"/>
              <a:tileRect/>
            </a:gradFill>
            <a:prstDash val="solid"/>
          </a:ln>
          <a:effectLst>
            <a:outerShdw blurRad="40000" dist="20000" dir="5400000" rotWithShape="0">
              <a:srgbClr val="000000">
                <a:alpha val="38000"/>
              </a:srgbClr>
            </a:outerShdw>
          </a:effectLst>
        </p:spPr>
      </p:cxnSp>
      <p:sp>
        <p:nvSpPr>
          <p:cNvPr id="7" name="标题占位符 1"/>
          <p:cNvSpPr>
            <a:spLocks noGrp="1"/>
          </p:cNvSpPr>
          <p:nvPr>
            <p:ph type="title"/>
          </p:nvPr>
        </p:nvSpPr>
        <p:spPr>
          <a:xfrm>
            <a:off x="628650" y="119346"/>
            <a:ext cx="7886700" cy="584775"/>
          </a:xfrm>
          <a:prstGeom prst="rect">
            <a:avLst/>
          </a:prstGeom>
          <a:noFill/>
        </p:spPr>
        <p:txBody>
          <a:bodyPr wrap="square" rtlCol="0">
            <a:spAutoFit/>
          </a:bodyPr>
          <a:lstStyle>
            <a:lvl1pPr>
              <a:defRPr kumimoji="1" lang="zh-CN" altLang="en-US" sz="3200">
                <a:solidFill>
                  <a:srgbClr val="E6C34A"/>
                </a:solidFill>
                <a:latin typeface="+mn-lt"/>
                <a:ea typeface="+mn-ea"/>
                <a:cs typeface="Impact" panose="020B0806030902050204"/>
              </a:defRPr>
            </a:lvl1pPr>
          </a:lstStyle>
          <a:p>
            <a:pPr marL="0" lvl="0" fontAlgn="base">
              <a:spcAft>
                <a:spcPct val="0"/>
              </a:spcAft>
            </a:pPr>
            <a:r>
              <a:rPr lang="zh-CN" altLang="en-US"/>
              <a:t>单击此处编辑母版标题样式</a:t>
            </a:r>
            <a:endParaRPr lang="zh-CN" altLang="en-US"/>
          </a:p>
        </p:txBody>
      </p:sp>
      <p:sp>
        <p:nvSpPr>
          <p:cNvPr id="8" name="文本框 7"/>
          <p:cNvSpPr txBox="1"/>
          <p:nvPr userDrawn="1"/>
        </p:nvSpPr>
        <p:spPr>
          <a:xfrm>
            <a:off x="6455664" y="4759729"/>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（王桂花等编写，高等教育出版社，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showMasterSp="0" userDrawn="1">
  <p:cSld name="2_空白">
    <p:spTree>
      <p:nvGrpSpPr>
        <p:cNvPr id="1" name=""/>
        <p:cNvGrpSpPr/>
        <p:nvPr/>
      </p:nvGrpSpPr>
      <p:grpSpPr>
        <a:xfrm>
          <a:off x="0" y="0"/>
          <a:ext cx="0" cy="0"/>
          <a:chOff x="0" y="0"/>
          <a:chExt cx="0" cy="0"/>
        </a:xfrm>
      </p:grpSpPr>
      <p:sp>
        <p:nvSpPr>
          <p:cNvPr id="6" name="矩形 5"/>
          <p:cNvSpPr/>
          <p:nvPr userDrawn="1"/>
        </p:nvSpPr>
        <p:spPr>
          <a:xfrm>
            <a:off x="0" y="0"/>
            <a:ext cx="9144000" cy="1234617"/>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userDrawn="1"/>
        </p:nvSpPr>
        <p:spPr>
          <a:xfrm>
            <a:off x="3625848" y="4704329"/>
            <a:ext cx="1892305" cy="240066"/>
          </a:xfrm>
          <a:prstGeom prst="rect">
            <a:avLst/>
          </a:prstGeom>
          <a:noFill/>
        </p:spPr>
        <p:txBody>
          <a:bodyPr wrap="square" rtlCol="0">
            <a:spAutoFit/>
          </a:bodyPr>
          <a:lstStyle/>
          <a:p>
            <a:pPr algn="ctr">
              <a:lnSpc>
                <a:spcPct val="80000"/>
              </a:lnSpc>
            </a:pPr>
            <a:r>
              <a:rPr kumimoji="1" lang="zh-CN" altLang="en-US" sz="1200" dirty="0">
                <a:solidFill>
                  <a:schemeClr val="bg1"/>
                </a:solidFill>
                <a:ea typeface="宋体" panose="02010600030101010101" pitchFamily="2" charset="-122"/>
              </a:rPr>
              <a:t>物流成本管理  </a:t>
            </a:r>
            <a:r>
              <a:rPr kumimoji="1" lang="en-US" altLang="zh-CN" sz="1200" dirty="0">
                <a:solidFill>
                  <a:schemeClr val="bg1"/>
                </a:solidFill>
                <a:ea typeface="宋体" panose="02010600030101010101" pitchFamily="2" charset="-122"/>
              </a:rPr>
              <a:t>|</a:t>
            </a:r>
            <a:r>
              <a:rPr kumimoji="1" lang="zh-CN" altLang="en-US" sz="1200" dirty="0">
                <a:solidFill>
                  <a:schemeClr val="bg1"/>
                </a:solidFill>
                <a:ea typeface="宋体" panose="02010600030101010101" pitchFamily="2" charset="-122"/>
              </a:rPr>
              <a:t>  何菲菲</a:t>
            </a:r>
            <a:endParaRPr kumimoji="1" lang="zh-CN" altLang="en-US" sz="1200" dirty="0">
              <a:solidFill>
                <a:schemeClr val="bg1"/>
              </a:solidFill>
              <a:ea typeface="微软雅黑" panose="020B0503020204020204" charset="-122"/>
              <a:cs typeface="微软雅黑" panose="020B0503020204020204" charset="-122"/>
            </a:endParaRPr>
          </a:p>
        </p:txBody>
      </p:sp>
      <p:cxnSp>
        <p:nvCxnSpPr>
          <p:cNvPr id="10" name="直线连接符 9"/>
          <p:cNvCxnSpPr/>
          <p:nvPr userDrawn="1"/>
        </p:nvCxnSpPr>
        <p:spPr>
          <a:xfrm>
            <a:off x="907642" y="758399"/>
            <a:ext cx="7558629" cy="0"/>
          </a:xfrm>
          <a:prstGeom prst="line">
            <a:avLst/>
          </a:prstGeom>
          <a:noFill/>
          <a:ln w="12700" cap="flat" cmpd="sng" algn="ctr">
            <a:gradFill flip="none" rotWithShape="1">
              <a:gsLst>
                <a:gs pos="0">
                  <a:srgbClr val="FF7F01">
                    <a:alpha val="0"/>
                  </a:srgbClr>
                </a:gs>
                <a:gs pos="100000">
                  <a:prstClr val="white">
                    <a:alpha val="0"/>
                  </a:prstClr>
                </a:gs>
                <a:gs pos="50000">
                  <a:srgbClr val="FFFFFF">
                    <a:alpha val="65000"/>
                  </a:srgbClr>
                </a:gs>
              </a:gsLst>
              <a:lin ang="0" scaled="1"/>
              <a:tileRect/>
            </a:gradFill>
            <a:prstDash val="solid"/>
          </a:ln>
          <a:effectLst>
            <a:outerShdw blurRad="40000" dist="20000" dir="5400000" rotWithShape="0">
              <a:srgbClr val="000000">
                <a:alpha val="38000"/>
              </a:srgbClr>
            </a:outerShdw>
          </a:effectLst>
        </p:spPr>
      </p:cxnSp>
      <p:sp>
        <p:nvSpPr>
          <p:cNvPr id="7" name="标题占位符 1"/>
          <p:cNvSpPr>
            <a:spLocks noGrp="1"/>
          </p:cNvSpPr>
          <p:nvPr>
            <p:ph type="title"/>
          </p:nvPr>
        </p:nvSpPr>
        <p:spPr>
          <a:xfrm>
            <a:off x="628650" y="119346"/>
            <a:ext cx="7886700" cy="584775"/>
          </a:xfrm>
          <a:prstGeom prst="rect">
            <a:avLst/>
          </a:prstGeom>
          <a:noFill/>
        </p:spPr>
        <p:txBody>
          <a:bodyPr wrap="square" rtlCol="0">
            <a:spAutoFit/>
          </a:bodyPr>
          <a:lstStyle>
            <a:lvl1pPr>
              <a:defRPr kumimoji="1" lang="zh-CN" altLang="en-US" sz="3200">
                <a:solidFill>
                  <a:srgbClr val="E6C34A"/>
                </a:solidFill>
                <a:latin typeface="+mn-lt"/>
                <a:ea typeface="+mn-ea"/>
                <a:cs typeface="Impact" panose="020B0806030902050204"/>
              </a:defRPr>
            </a:lvl1pPr>
          </a:lstStyle>
          <a:p>
            <a:pPr marL="0" lvl="0" fontAlgn="base">
              <a:spcAft>
                <a:spcPct val="0"/>
              </a:spcAft>
            </a:pPr>
            <a:r>
              <a:rPr lang="zh-CN" altLang="en-US"/>
              <a:t>单击此处编辑母版标题样式</a:t>
            </a:r>
            <a:endParaRPr lang="zh-CN" altLang="en-US"/>
          </a:p>
        </p:txBody>
      </p:sp>
      <p:sp>
        <p:nvSpPr>
          <p:cNvPr id="8" name="文本框 7"/>
          <p:cNvSpPr txBox="1"/>
          <p:nvPr userDrawn="1"/>
        </p:nvSpPr>
        <p:spPr>
          <a:xfrm>
            <a:off x="6455664" y="4880119"/>
            <a:ext cx="2688336" cy="184666"/>
          </a:xfrm>
          <a:prstGeom prst="rect">
            <a:avLst/>
          </a:prstGeom>
          <a:noFill/>
        </p:spPr>
        <p:txBody>
          <a:bodyPr wrap="square">
            <a:spAutoFit/>
          </a:bodyPr>
          <a:lstStyle/>
          <a:p>
            <a:r>
              <a:rPr lang="en-US" altLang="zh-CN" sz="600" dirty="0">
                <a:solidFill>
                  <a:schemeClr val="tx1"/>
                </a:solidFill>
              </a:rPr>
              <a:t>《</a:t>
            </a:r>
            <a:r>
              <a:rPr lang="zh-CN" altLang="en-US" sz="600" dirty="0">
                <a:solidFill>
                  <a:schemeClr val="tx1"/>
                </a:solidFill>
              </a:rPr>
              <a:t>物流成本管理</a:t>
            </a:r>
            <a:r>
              <a:rPr lang="en-US" altLang="zh-CN" sz="600" dirty="0">
                <a:solidFill>
                  <a:schemeClr val="tx1"/>
                </a:solidFill>
              </a:rPr>
              <a:t>》</a:t>
            </a:r>
            <a:r>
              <a:rPr lang="zh-CN" altLang="en-US" sz="600" dirty="0">
                <a:solidFill>
                  <a:schemeClr val="tx1"/>
                </a:solidFill>
              </a:rPr>
              <a:t>（王桂花等编写，高等教育出版社，</a:t>
            </a:r>
            <a:r>
              <a:rPr lang="en-US" altLang="zh-CN" sz="600" dirty="0">
                <a:solidFill>
                  <a:schemeClr val="tx1"/>
                </a:solidFill>
              </a:rPr>
              <a:t>9787040549201</a:t>
            </a:r>
            <a:r>
              <a:rPr lang="zh-CN" altLang="en-US" sz="600" dirty="0">
                <a:solidFill>
                  <a:schemeClr val="tx1"/>
                </a:solidFill>
              </a:rPr>
              <a:t>）</a:t>
            </a:r>
            <a:endParaRPr lang="zh-CN" altLang="en-US" sz="600" dirty="0">
              <a:solidFill>
                <a:schemeClr val="tx1"/>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showMasterSp="0" userDrawn="1">
  <p:cSld name="3_空白">
    <p:spTree>
      <p:nvGrpSpPr>
        <p:cNvPr id="1" name=""/>
        <p:cNvGrpSpPr/>
        <p:nvPr/>
      </p:nvGrpSpPr>
      <p:grpSpPr>
        <a:xfrm>
          <a:off x="0" y="0"/>
          <a:ext cx="0" cy="0"/>
          <a:chOff x="0" y="0"/>
          <a:chExt cx="0" cy="0"/>
        </a:xfrm>
      </p:grpSpPr>
      <p:sp>
        <p:nvSpPr>
          <p:cNvPr id="6" name="矩形 5"/>
          <p:cNvSpPr/>
          <p:nvPr userDrawn="1"/>
        </p:nvSpPr>
        <p:spPr>
          <a:xfrm>
            <a:off x="0" y="0"/>
            <a:ext cx="9144000" cy="1234617"/>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userDrawn="1"/>
        </p:nvSpPr>
        <p:spPr>
          <a:xfrm>
            <a:off x="3625848" y="4704329"/>
            <a:ext cx="1892305" cy="240066"/>
          </a:xfrm>
          <a:prstGeom prst="rect">
            <a:avLst/>
          </a:prstGeom>
          <a:noFill/>
        </p:spPr>
        <p:txBody>
          <a:bodyPr wrap="square" rtlCol="0">
            <a:spAutoFit/>
          </a:bodyPr>
          <a:lstStyle/>
          <a:p>
            <a:pPr algn="ctr">
              <a:lnSpc>
                <a:spcPct val="80000"/>
              </a:lnSpc>
            </a:pPr>
            <a:r>
              <a:rPr kumimoji="1" lang="zh-CN" altLang="en-US" sz="1200" dirty="0">
                <a:solidFill>
                  <a:schemeClr val="bg1"/>
                </a:solidFill>
                <a:ea typeface="宋体" panose="02010600030101010101" pitchFamily="2" charset="-122"/>
              </a:rPr>
              <a:t>物流成本管理  </a:t>
            </a:r>
            <a:r>
              <a:rPr kumimoji="1" lang="en-US" altLang="zh-CN" sz="1200" dirty="0">
                <a:solidFill>
                  <a:schemeClr val="bg1"/>
                </a:solidFill>
                <a:ea typeface="宋体" panose="02010600030101010101" pitchFamily="2" charset="-122"/>
              </a:rPr>
              <a:t>|</a:t>
            </a:r>
            <a:r>
              <a:rPr kumimoji="1" lang="zh-CN" altLang="en-US" sz="1200" dirty="0">
                <a:solidFill>
                  <a:schemeClr val="bg1"/>
                </a:solidFill>
                <a:ea typeface="宋体" panose="02010600030101010101" pitchFamily="2" charset="-122"/>
              </a:rPr>
              <a:t>  何菲菲</a:t>
            </a:r>
            <a:endParaRPr kumimoji="1" lang="zh-CN" altLang="en-US" sz="1200" dirty="0">
              <a:solidFill>
                <a:schemeClr val="bg1"/>
              </a:solidFill>
              <a:ea typeface="微软雅黑" panose="020B0503020204020204" charset="-122"/>
              <a:cs typeface="微软雅黑" panose="020B0503020204020204" charset="-122"/>
            </a:endParaRPr>
          </a:p>
        </p:txBody>
      </p:sp>
      <p:sp>
        <p:nvSpPr>
          <p:cNvPr id="5" name="文本框 4"/>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a:t>
            </a:r>
            <a:r>
              <a:rPr lang="zh-CN" altLang="en-US" sz="600" dirty="0">
                <a:solidFill>
                  <a:schemeClr val="tx1"/>
                </a:solidFill>
              </a:rPr>
              <a:t>桂花</a:t>
            </a:r>
            <a:r>
              <a:rPr lang="zh-CN" altLang="en-US" sz="600" dirty="0">
                <a:solidFill>
                  <a:schemeClr val="accent3">
                    <a:lumMod val="50000"/>
                  </a:schemeClr>
                </a:solidFill>
              </a:rPr>
              <a:t>等编写，高等教育出版社，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文本框 1"/>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tx1"/>
                </a:solidFill>
              </a:rPr>
              <a:t>《</a:t>
            </a:r>
            <a:r>
              <a:rPr lang="zh-CN" altLang="en-US" sz="600" dirty="0">
                <a:solidFill>
                  <a:schemeClr val="tx1"/>
                </a:solidFill>
              </a:rPr>
              <a:t>物流成本管理</a:t>
            </a:r>
            <a:r>
              <a:rPr lang="en-US" altLang="zh-CN" sz="600" dirty="0">
                <a:solidFill>
                  <a:schemeClr val="tx1"/>
                </a:solidFill>
              </a:rPr>
              <a:t>》</a:t>
            </a:r>
            <a:r>
              <a:rPr lang="zh-CN" altLang="en-US" sz="600" dirty="0">
                <a:solidFill>
                  <a:schemeClr val="tx1"/>
                </a:solidFill>
              </a:rPr>
              <a:t>（王桂花等编写，高等教育出版社，</a:t>
            </a:r>
            <a:r>
              <a:rPr lang="en-US" altLang="zh-CN" sz="600" dirty="0">
                <a:solidFill>
                  <a:schemeClr val="tx1"/>
                </a:solidFill>
              </a:rPr>
              <a:t>9787040549201</a:t>
            </a:r>
            <a:r>
              <a:rPr lang="zh-CN" altLang="en-US" sz="600" dirty="0">
                <a:solidFill>
                  <a:schemeClr val="tx1"/>
                </a:solidFill>
              </a:rPr>
              <a:t>）</a:t>
            </a:r>
            <a:endParaRPr lang="zh-CN" altLang="en-US" sz="6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6" name="等腰三角形 5"/>
          <p:cNvSpPr/>
          <p:nvPr userDrawn="1"/>
        </p:nvSpPr>
        <p:spPr>
          <a:xfrm flipH="1">
            <a:off x="3644090" y="60334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H="1" flipV="1">
            <a:off x="3964562" y="605129"/>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 name="等腰三角形 7"/>
          <p:cNvSpPr/>
          <p:nvPr userDrawn="1"/>
        </p:nvSpPr>
        <p:spPr>
          <a:xfrm flipH="1" flipV="1">
            <a:off x="3950274" y="603344"/>
            <a:ext cx="1059876" cy="6858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9" name="等腰三角形 6"/>
          <p:cNvSpPr/>
          <p:nvPr userDrawn="1"/>
        </p:nvSpPr>
        <p:spPr>
          <a:xfrm flipV="1">
            <a:off x="220117" y="3062711"/>
            <a:ext cx="1823711" cy="195220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等腰三角形 9"/>
          <p:cNvSpPr/>
          <p:nvPr userDrawn="1"/>
        </p:nvSpPr>
        <p:spPr>
          <a:xfrm rot="5400000">
            <a:off x="-180486" y="2955532"/>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11" name="等腰三角形 6"/>
          <p:cNvSpPr/>
          <p:nvPr userDrawn="1"/>
        </p:nvSpPr>
        <p:spPr>
          <a:xfrm flipV="1">
            <a:off x="7035166" y="3888552"/>
            <a:ext cx="1172351" cy="125494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6" name="直角三角形 5"/>
          <p:cNvSpPr/>
          <p:nvPr userDrawn="1"/>
        </p:nvSpPr>
        <p:spPr>
          <a:xfrm rot="5400000" flipH="1" flipV="1">
            <a:off x="8086956" y="10972"/>
            <a:ext cx="1068018" cy="1046072"/>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7" name="直接连接符 6"/>
          <p:cNvCxnSpPr/>
          <p:nvPr userDrawn="1"/>
        </p:nvCxnSpPr>
        <p:spPr>
          <a:xfrm>
            <a:off x="0" y="1046072"/>
            <a:ext cx="8214971"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等腰三角形 9"/>
          <p:cNvSpPr/>
          <p:nvPr userDrawn="1"/>
        </p:nvSpPr>
        <p:spPr>
          <a:xfrm rot="13332286">
            <a:off x="-274050" y="4789092"/>
            <a:ext cx="936991" cy="454285"/>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8" name="直接连接符 7"/>
          <p:cNvCxnSpPr/>
          <p:nvPr userDrawn="1"/>
        </p:nvCxnSpPr>
        <p:spPr>
          <a:xfrm flipH="1" flipV="1">
            <a:off x="0" y="4151709"/>
            <a:ext cx="984143" cy="99179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5_自定义版式">
    <p:spTree>
      <p:nvGrpSpPr>
        <p:cNvPr id="1" name=""/>
        <p:cNvGrpSpPr/>
        <p:nvPr/>
      </p:nvGrpSpPr>
      <p:grpSpPr>
        <a:xfrm>
          <a:off x="0" y="0"/>
          <a:ext cx="0" cy="0"/>
          <a:chOff x="0" y="0"/>
          <a:chExt cx="0" cy="0"/>
        </a:xfrm>
      </p:grpSpPr>
      <p:sp>
        <p:nvSpPr>
          <p:cNvPr id="6" name="等腰三角形 6"/>
          <p:cNvSpPr/>
          <p:nvPr userDrawn="1"/>
        </p:nvSpPr>
        <p:spPr>
          <a:xfrm flipH="1" flipV="1">
            <a:off x="48578" y="188595"/>
            <a:ext cx="2779139" cy="150205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8" name="直接连接符 7"/>
          <p:cNvCxnSpPr/>
          <p:nvPr userDrawn="1"/>
        </p:nvCxnSpPr>
        <p:spPr>
          <a:xfrm>
            <a:off x="2828926" y="220946"/>
            <a:ext cx="6315075"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2651760" y="404641"/>
            <a:ext cx="649224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42753" y="2421013"/>
            <a:ext cx="2609007" cy="278872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ah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7_自定义版式">
    <p:spTree>
      <p:nvGrpSpPr>
        <p:cNvPr id="1" name=""/>
        <p:cNvGrpSpPr/>
        <p:nvPr/>
      </p:nvGrpSpPr>
      <p:grpSpPr>
        <a:xfrm>
          <a:off x="0" y="0"/>
          <a:ext cx="0" cy="0"/>
          <a:chOff x="0" y="0"/>
          <a:chExt cx="0" cy="0"/>
        </a:xfrm>
      </p:grpSpPr>
      <p:sp>
        <p:nvSpPr>
          <p:cNvPr id="6" name="等腰三角形 6"/>
          <p:cNvSpPr/>
          <p:nvPr userDrawn="1"/>
        </p:nvSpPr>
        <p:spPr>
          <a:xfrm flipH="1" flipV="1">
            <a:off x="297098" y="300087"/>
            <a:ext cx="2329891" cy="1390562"/>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9" name="直接连接符 8"/>
          <p:cNvCxnSpPr/>
          <p:nvPr userDrawn="1"/>
        </p:nvCxnSpPr>
        <p:spPr>
          <a:xfrm>
            <a:off x="2626989" y="322792"/>
            <a:ext cx="649224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6" name="等腰三角形 6"/>
          <p:cNvSpPr/>
          <p:nvPr userDrawn="1"/>
        </p:nvSpPr>
        <p:spPr>
          <a:xfrm flipH="1" flipV="1">
            <a:off x="297097" y="300087"/>
            <a:ext cx="2577776" cy="1390562"/>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9" name="直接连接符 8"/>
          <p:cNvCxnSpPr/>
          <p:nvPr userDrawn="1"/>
        </p:nvCxnSpPr>
        <p:spPr>
          <a:xfrm flipV="1">
            <a:off x="8030425" y="360127"/>
            <a:ext cx="1088804"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8" name="等腰三角形 6"/>
          <p:cNvSpPr/>
          <p:nvPr userDrawn="1"/>
        </p:nvSpPr>
        <p:spPr>
          <a:xfrm flipH="1" flipV="1">
            <a:off x="2874873" y="322792"/>
            <a:ext cx="2577776" cy="1390562"/>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等腰三角形 6"/>
          <p:cNvSpPr/>
          <p:nvPr userDrawn="1"/>
        </p:nvSpPr>
        <p:spPr>
          <a:xfrm flipH="1" flipV="1">
            <a:off x="5452649" y="345497"/>
            <a:ext cx="2577776" cy="1390562"/>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6_自定义版式">
    <p:spTree>
      <p:nvGrpSpPr>
        <p:cNvPr id="1" name=""/>
        <p:cNvGrpSpPr/>
        <p:nvPr/>
      </p:nvGrpSpPr>
      <p:grpSpPr>
        <a:xfrm>
          <a:off x="0" y="0"/>
          <a:ext cx="0" cy="0"/>
          <a:chOff x="0" y="0"/>
          <a:chExt cx="0" cy="0"/>
        </a:xfrm>
      </p:grpSpPr>
      <p:cxnSp>
        <p:nvCxnSpPr>
          <p:cNvPr id="6" name="直接连接符 5"/>
          <p:cNvCxnSpPr/>
          <p:nvPr userDrawn="1"/>
        </p:nvCxnSpPr>
        <p:spPr>
          <a:xfrm flipH="1">
            <a:off x="970174" y="1033862"/>
            <a:ext cx="8173826"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422502" y="422504"/>
            <a:ext cx="1873703" cy="10286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8" name="直角三角形 7"/>
          <p:cNvSpPr/>
          <p:nvPr userDrawn="1"/>
        </p:nvSpPr>
        <p:spPr>
          <a:xfrm flipH="1">
            <a:off x="8739868" y="4739368"/>
            <a:ext cx="404132" cy="404132"/>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9" name="直接连接符 8"/>
          <p:cNvCxnSpPr/>
          <p:nvPr userDrawn="1"/>
        </p:nvCxnSpPr>
        <p:spPr>
          <a:xfrm flipH="1">
            <a:off x="8471002" y="4377932"/>
            <a:ext cx="836500" cy="79602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标题 1"/>
          <p:cNvSpPr>
            <a:spLocks noGrp="1"/>
          </p:cNvSpPr>
          <p:nvPr>
            <p:ph type="title"/>
          </p:nvPr>
        </p:nvSpPr>
        <p:spPr>
          <a:xfrm>
            <a:off x="1055234" y="39690"/>
            <a:ext cx="7886700" cy="994172"/>
          </a:xfrm>
        </p:spPr>
        <p:txBody>
          <a:bodyPr/>
          <a:lstStyle>
            <a:lvl1pPr>
              <a:defRPr>
                <a:solidFill>
                  <a:srgbClr val="F6B733"/>
                </a:solidFill>
              </a:defRPr>
            </a:lvl1pPr>
          </a:lstStyle>
          <a:p>
            <a:r>
              <a:rPr lang="zh-CN" altLang="en-US" dirty="0"/>
              <a:t>单击此处编辑母版标题样式</a:t>
            </a:r>
            <a:endParaRPr lang="zh-CN" altLang="en-US" dirty="0"/>
          </a:p>
        </p:txBody>
      </p:sp>
      <p:sp>
        <p:nvSpPr>
          <p:cNvPr id="11" name="内容占位符 2"/>
          <p:cNvSpPr>
            <a:spLocks noGrp="1"/>
          </p:cNvSpPr>
          <p:nvPr>
            <p:ph idx="1"/>
          </p:nvPr>
        </p:nvSpPr>
        <p:spPr>
          <a:xfrm>
            <a:off x="1143000" y="139529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2_Title Slide">
    <p:spTree>
      <p:nvGrpSpPr>
        <p:cNvPr id="1" name=""/>
        <p:cNvGrpSpPr/>
        <p:nvPr/>
      </p:nvGrpSpPr>
      <p:grpSpPr>
        <a:xfrm>
          <a:off x="0" y="0"/>
          <a:ext cx="0" cy="0"/>
          <a:chOff x="0" y="0"/>
          <a:chExt cx="0" cy="0"/>
        </a:xfrm>
      </p:grpSpPr>
      <p:sp>
        <p:nvSpPr>
          <p:cNvPr id="2" name="文本框 1"/>
          <p:cNvSpPr txBox="1"/>
          <p:nvPr userDrawn="1"/>
        </p:nvSpPr>
        <p:spPr>
          <a:xfrm>
            <a:off x="2823394" y="4704329"/>
            <a:ext cx="3497212" cy="240066"/>
          </a:xfrm>
          <a:prstGeom prst="rect">
            <a:avLst/>
          </a:prstGeom>
          <a:noFill/>
        </p:spPr>
        <p:txBody>
          <a:bodyPr wrap="square" rtlCol="0">
            <a:spAutoFit/>
          </a:bodyPr>
          <a:lstStyle/>
          <a:p>
            <a:pPr algn="ctr">
              <a:lnSpc>
                <a:spcPct val="80000"/>
              </a:lnSpc>
            </a:pPr>
            <a:r>
              <a:rPr kumimoji="1" lang="en-US" altLang="zh-CN" sz="1200" dirty="0">
                <a:solidFill>
                  <a:schemeClr val="bg1"/>
                </a:solidFill>
                <a:ea typeface="微软雅黑" panose="020B0503020204020204" charset="-122"/>
                <a:cs typeface="Arial" panose="020B0604020202020204"/>
              </a:rPr>
              <a:t>Logistics Cost</a:t>
            </a:r>
            <a:r>
              <a:rPr kumimoji="1" lang="zh-CN" altLang="en-US" sz="1200" dirty="0">
                <a:solidFill>
                  <a:schemeClr val="bg1"/>
                </a:solidFill>
                <a:ea typeface="微软雅黑" panose="020B0503020204020204" charset="-122"/>
                <a:cs typeface="Arial" panose="020B0604020202020204"/>
              </a:rPr>
              <a:t> </a:t>
            </a:r>
            <a:r>
              <a:rPr kumimoji="1" lang="en-US" altLang="zh-CN" sz="1200" dirty="0">
                <a:solidFill>
                  <a:schemeClr val="bg1"/>
                </a:solidFill>
                <a:ea typeface="微软雅黑" panose="020B0503020204020204" charset="-122"/>
                <a:cs typeface="Arial" panose="020B0604020202020204"/>
              </a:rPr>
              <a:t>Management</a:t>
            </a:r>
            <a:endParaRPr kumimoji="1" lang="zh-CN" altLang="en-US" sz="1200" dirty="0">
              <a:solidFill>
                <a:schemeClr val="bg1"/>
              </a:solidFill>
              <a:latin typeface="Heiti SC Light" panose="02000000000000000000" charset="-122"/>
              <a:ea typeface="Heiti SC Light" panose="02000000000000000000" charset="-122"/>
              <a:cs typeface="Heiti SC Light" panose="02000000000000000000"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2_Title Slide">
    <p:spTree>
      <p:nvGrpSpPr>
        <p:cNvPr id="1" name=""/>
        <p:cNvGrpSpPr/>
        <p:nvPr/>
      </p:nvGrpSpPr>
      <p:grpSpPr>
        <a:xfrm>
          <a:off x="0" y="0"/>
          <a:ext cx="0" cy="0"/>
          <a:chOff x="0" y="0"/>
          <a:chExt cx="0" cy="0"/>
        </a:xfrm>
      </p:grpSpPr>
      <p:sp>
        <p:nvSpPr>
          <p:cNvPr id="2" name="文本框 1"/>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（王桂花等主编，高等教育出版社，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3_Title Slide">
    <p:spTree>
      <p:nvGrpSpPr>
        <p:cNvPr id="1" name=""/>
        <p:cNvGrpSpPr/>
        <p:nvPr/>
      </p:nvGrpSpPr>
      <p:grpSpPr>
        <a:xfrm>
          <a:off x="0" y="0"/>
          <a:ext cx="0" cy="0"/>
          <a:chOff x="0" y="0"/>
          <a:chExt cx="0" cy="0"/>
        </a:xfrm>
      </p:grpSpPr>
      <p:sp>
        <p:nvSpPr>
          <p:cNvPr id="2" name="文本框 1"/>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（王桂花等主编，高等教育出版社，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空白">
    <p:spTree>
      <p:nvGrpSpPr>
        <p:cNvPr id="1" name=""/>
        <p:cNvGrpSpPr/>
        <p:nvPr/>
      </p:nvGrpSpPr>
      <p:grpSpPr>
        <a:xfrm>
          <a:off x="0" y="0"/>
          <a:ext cx="0" cy="0"/>
          <a:chOff x="0" y="0"/>
          <a:chExt cx="0" cy="0"/>
        </a:xfrm>
      </p:grpSpPr>
      <p:sp>
        <p:nvSpPr>
          <p:cNvPr id="6" name="矩形 5"/>
          <p:cNvSpPr/>
          <p:nvPr userDrawn="1"/>
        </p:nvSpPr>
        <p:spPr>
          <a:xfrm>
            <a:off x="0" y="0"/>
            <a:ext cx="9144000" cy="1234617"/>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userDrawn="1"/>
        </p:nvSpPr>
        <p:spPr>
          <a:xfrm>
            <a:off x="3625848" y="4704329"/>
            <a:ext cx="1892305" cy="240066"/>
          </a:xfrm>
          <a:prstGeom prst="rect">
            <a:avLst/>
          </a:prstGeom>
          <a:noFill/>
        </p:spPr>
        <p:txBody>
          <a:bodyPr wrap="square" rtlCol="0">
            <a:spAutoFit/>
          </a:bodyPr>
          <a:lstStyle/>
          <a:p>
            <a:pPr algn="ctr">
              <a:lnSpc>
                <a:spcPct val="80000"/>
              </a:lnSpc>
            </a:pPr>
            <a:r>
              <a:rPr kumimoji="1" lang="zh-CN" altLang="en-US" sz="1200" dirty="0">
                <a:solidFill>
                  <a:schemeClr val="bg1"/>
                </a:solidFill>
                <a:ea typeface="宋体" panose="02010600030101010101" pitchFamily="2" charset="-122"/>
              </a:rPr>
              <a:t>物流成本管理  </a:t>
            </a:r>
            <a:r>
              <a:rPr kumimoji="1" lang="en-US" altLang="zh-CN" sz="1200" dirty="0">
                <a:solidFill>
                  <a:schemeClr val="bg1"/>
                </a:solidFill>
                <a:ea typeface="宋体" panose="02010600030101010101" pitchFamily="2" charset="-122"/>
              </a:rPr>
              <a:t>|</a:t>
            </a:r>
            <a:r>
              <a:rPr kumimoji="1" lang="zh-CN" altLang="en-US" sz="1200" dirty="0">
                <a:solidFill>
                  <a:schemeClr val="bg1"/>
                </a:solidFill>
                <a:ea typeface="宋体" panose="02010600030101010101" pitchFamily="2" charset="-122"/>
              </a:rPr>
              <a:t>  何菲菲</a:t>
            </a:r>
            <a:endParaRPr kumimoji="1" lang="zh-CN" altLang="en-US" sz="1200" dirty="0">
              <a:solidFill>
                <a:schemeClr val="bg1"/>
              </a:solidFill>
              <a:ea typeface="微软雅黑" panose="020B0503020204020204" charset="-122"/>
              <a:cs typeface="微软雅黑" panose="020B0503020204020204" charset="-122"/>
            </a:endParaRPr>
          </a:p>
        </p:txBody>
      </p:sp>
      <p:cxnSp>
        <p:nvCxnSpPr>
          <p:cNvPr id="10" name="直线连接符 9"/>
          <p:cNvCxnSpPr/>
          <p:nvPr userDrawn="1"/>
        </p:nvCxnSpPr>
        <p:spPr>
          <a:xfrm>
            <a:off x="907642" y="758399"/>
            <a:ext cx="7558629" cy="0"/>
          </a:xfrm>
          <a:prstGeom prst="line">
            <a:avLst/>
          </a:prstGeom>
          <a:noFill/>
          <a:ln w="12700" cap="flat" cmpd="sng" algn="ctr">
            <a:gradFill flip="none" rotWithShape="1">
              <a:gsLst>
                <a:gs pos="0">
                  <a:srgbClr val="FF7F01">
                    <a:alpha val="0"/>
                  </a:srgbClr>
                </a:gs>
                <a:gs pos="100000">
                  <a:prstClr val="white">
                    <a:alpha val="0"/>
                  </a:prstClr>
                </a:gs>
                <a:gs pos="50000">
                  <a:srgbClr val="FFFFFF">
                    <a:alpha val="65000"/>
                  </a:srgbClr>
                </a:gs>
              </a:gsLst>
              <a:lin ang="0" scaled="1"/>
              <a:tileRect/>
            </a:gradFill>
            <a:prstDash val="solid"/>
          </a:ln>
          <a:effectLst>
            <a:outerShdw blurRad="40000" dist="20000" dir="5400000" rotWithShape="0">
              <a:srgbClr val="000000">
                <a:alpha val="38000"/>
              </a:srgbClr>
            </a:outerShdw>
          </a:effectLst>
        </p:spPr>
      </p:cxnSp>
      <p:sp>
        <p:nvSpPr>
          <p:cNvPr id="12" name="标题占位符 1"/>
          <p:cNvSpPr>
            <a:spLocks noGrp="1"/>
          </p:cNvSpPr>
          <p:nvPr>
            <p:ph type="title"/>
          </p:nvPr>
        </p:nvSpPr>
        <p:spPr>
          <a:xfrm>
            <a:off x="628650" y="119346"/>
            <a:ext cx="7886700" cy="584775"/>
          </a:xfrm>
          <a:prstGeom prst="rect">
            <a:avLst/>
          </a:prstGeom>
          <a:noFill/>
        </p:spPr>
        <p:txBody>
          <a:bodyPr wrap="square" rtlCol="0">
            <a:spAutoFit/>
          </a:bodyPr>
          <a:lstStyle>
            <a:lvl1pPr>
              <a:defRPr kumimoji="1" lang="zh-CN" altLang="en-US" sz="3200">
                <a:solidFill>
                  <a:srgbClr val="E6C34A"/>
                </a:solidFill>
                <a:latin typeface="+mn-lt"/>
                <a:ea typeface="+mn-ea"/>
                <a:cs typeface="Impact" panose="020B0806030902050204"/>
              </a:defRPr>
            </a:lvl1pPr>
          </a:lstStyle>
          <a:p>
            <a:pPr marL="0" lvl="0" fontAlgn="base">
              <a:spcAft>
                <a:spcPct val="0"/>
              </a:spcAft>
            </a:pPr>
            <a:r>
              <a:rPr lang="zh-CN" altLang="en-US"/>
              <a:t>单击此处编辑母版标题样式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1_空白">
    <p:spTree>
      <p:nvGrpSpPr>
        <p:cNvPr id="1" name=""/>
        <p:cNvGrpSpPr/>
        <p:nvPr/>
      </p:nvGrpSpPr>
      <p:grpSpPr>
        <a:xfrm>
          <a:off x="0" y="0"/>
          <a:ext cx="0" cy="0"/>
          <a:chOff x="0" y="0"/>
          <a:chExt cx="0" cy="0"/>
        </a:xfrm>
      </p:grpSpPr>
      <p:sp>
        <p:nvSpPr>
          <p:cNvPr id="4" name="文本框 3"/>
          <p:cNvSpPr txBox="1"/>
          <p:nvPr userDrawn="1"/>
        </p:nvSpPr>
        <p:spPr>
          <a:xfrm>
            <a:off x="3625848" y="4704329"/>
            <a:ext cx="1892305" cy="240066"/>
          </a:xfrm>
          <a:prstGeom prst="rect">
            <a:avLst/>
          </a:prstGeom>
          <a:noFill/>
        </p:spPr>
        <p:txBody>
          <a:bodyPr wrap="square" rtlCol="0">
            <a:spAutoFit/>
          </a:bodyPr>
          <a:lstStyle/>
          <a:p>
            <a:pPr algn="ctr">
              <a:lnSpc>
                <a:spcPct val="80000"/>
              </a:lnSpc>
            </a:pPr>
            <a:r>
              <a:rPr kumimoji="1" lang="zh-CN" altLang="en-US" sz="1200" dirty="0">
                <a:solidFill>
                  <a:schemeClr val="bg1"/>
                </a:solidFill>
                <a:ea typeface="宋体" panose="02010600030101010101" pitchFamily="2" charset="-122"/>
              </a:rPr>
              <a:t>物流成本管理  </a:t>
            </a:r>
            <a:r>
              <a:rPr kumimoji="1" lang="en-US" altLang="zh-CN" sz="1200" dirty="0">
                <a:solidFill>
                  <a:schemeClr val="bg1"/>
                </a:solidFill>
                <a:ea typeface="宋体" panose="02010600030101010101" pitchFamily="2" charset="-122"/>
              </a:rPr>
              <a:t>|</a:t>
            </a:r>
            <a:r>
              <a:rPr kumimoji="1" lang="zh-CN" altLang="en-US" sz="1200" dirty="0">
                <a:solidFill>
                  <a:schemeClr val="bg1"/>
                </a:solidFill>
                <a:ea typeface="宋体" panose="02010600030101010101" pitchFamily="2" charset="-122"/>
              </a:rPr>
              <a:t>  何菲菲</a:t>
            </a:r>
            <a:endParaRPr kumimoji="1" lang="zh-CN" altLang="en-US" sz="1200" dirty="0">
              <a:solidFill>
                <a:schemeClr val="bg1"/>
              </a:solidFill>
              <a:ea typeface="微软雅黑" panose="020B0503020204020204" charset="-122"/>
              <a:cs typeface="微软雅黑" panose="020B0503020204020204" charset="-122"/>
            </a:endParaRPr>
          </a:p>
        </p:txBody>
      </p:sp>
      <p:sp>
        <p:nvSpPr>
          <p:cNvPr id="6" name="矩形 5"/>
          <p:cNvSpPr/>
          <p:nvPr userDrawn="1"/>
        </p:nvSpPr>
        <p:spPr>
          <a:xfrm>
            <a:off x="0" y="-92546"/>
            <a:ext cx="9144000" cy="5138339"/>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0" name="直线连接符 9"/>
          <p:cNvCxnSpPr/>
          <p:nvPr userDrawn="1"/>
        </p:nvCxnSpPr>
        <p:spPr>
          <a:xfrm>
            <a:off x="907642" y="758399"/>
            <a:ext cx="7558629" cy="0"/>
          </a:xfrm>
          <a:prstGeom prst="line">
            <a:avLst/>
          </a:prstGeom>
          <a:noFill/>
          <a:ln w="12700" cap="flat" cmpd="sng" algn="ctr">
            <a:gradFill flip="none" rotWithShape="1">
              <a:gsLst>
                <a:gs pos="0">
                  <a:srgbClr val="FF7F01">
                    <a:alpha val="0"/>
                  </a:srgbClr>
                </a:gs>
                <a:gs pos="100000">
                  <a:prstClr val="white">
                    <a:alpha val="0"/>
                  </a:prstClr>
                </a:gs>
                <a:gs pos="50000">
                  <a:srgbClr val="FFFFFF">
                    <a:alpha val="65000"/>
                  </a:srgbClr>
                </a:gs>
              </a:gsLst>
              <a:lin ang="0" scaled="1"/>
              <a:tileRect/>
            </a:gradFill>
            <a:prstDash val="solid"/>
          </a:ln>
          <a:effectLst>
            <a:outerShdw blurRad="40000" dist="20000" dir="5400000" rotWithShape="0">
              <a:srgbClr val="000000">
                <a:alpha val="38000"/>
              </a:srgbClr>
            </a:outerShdw>
          </a:effectLst>
        </p:spPr>
      </p:cxnSp>
      <p:sp>
        <p:nvSpPr>
          <p:cNvPr id="7" name="标题占位符 1"/>
          <p:cNvSpPr>
            <a:spLocks noGrp="1"/>
          </p:cNvSpPr>
          <p:nvPr>
            <p:ph type="title"/>
          </p:nvPr>
        </p:nvSpPr>
        <p:spPr>
          <a:xfrm>
            <a:off x="628650" y="119346"/>
            <a:ext cx="7886700" cy="584775"/>
          </a:xfrm>
          <a:prstGeom prst="rect">
            <a:avLst/>
          </a:prstGeom>
          <a:noFill/>
        </p:spPr>
        <p:txBody>
          <a:bodyPr wrap="square" rtlCol="0">
            <a:spAutoFit/>
          </a:bodyPr>
          <a:lstStyle>
            <a:lvl1pPr>
              <a:defRPr kumimoji="1" lang="zh-CN" altLang="en-US" sz="3200">
                <a:solidFill>
                  <a:srgbClr val="E6C34A"/>
                </a:solidFill>
                <a:latin typeface="+mn-lt"/>
                <a:ea typeface="+mn-ea"/>
                <a:cs typeface="Impact" panose="020B0806030902050204"/>
              </a:defRPr>
            </a:lvl1pPr>
          </a:lstStyle>
          <a:p>
            <a:pPr marL="0" lvl="0" fontAlgn="base">
              <a:spcAft>
                <a:spcPct val="0"/>
              </a:spcAft>
            </a:pPr>
            <a:r>
              <a:rPr lang="zh-CN" altLang="en-US"/>
              <a:t>单击此处编辑母版标题样式</a:t>
            </a:r>
            <a:endParaRPr lang="zh-CN" altLang="en-US"/>
          </a:p>
        </p:txBody>
      </p:sp>
      <p:sp>
        <p:nvSpPr>
          <p:cNvPr id="8" name="文本框 7"/>
          <p:cNvSpPr txBox="1"/>
          <p:nvPr userDrawn="1"/>
        </p:nvSpPr>
        <p:spPr>
          <a:xfrm>
            <a:off x="6455664" y="4759729"/>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（王桂花等编写，高等教育出版社，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showMasterSp="0" userDrawn="1">
  <p:cSld name="2_空白">
    <p:spTree>
      <p:nvGrpSpPr>
        <p:cNvPr id="1" name=""/>
        <p:cNvGrpSpPr/>
        <p:nvPr/>
      </p:nvGrpSpPr>
      <p:grpSpPr>
        <a:xfrm>
          <a:off x="0" y="0"/>
          <a:ext cx="0" cy="0"/>
          <a:chOff x="0" y="0"/>
          <a:chExt cx="0" cy="0"/>
        </a:xfrm>
      </p:grpSpPr>
      <p:sp>
        <p:nvSpPr>
          <p:cNvPr id="6" name="矩形 5"/>
          <p:cNvSpPr/>
          <p:nvPr userDrawn="1"/>
        </p:nvSpPr>
        <p:spPr>
          <a:xfrm>
            <a:off x="0" y="0"/>
            <a:ext cx="9144000" cy="1234617"/>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userDrawn="1"/>
        </p:nvSpPr>
        <p:spPr>
          <a:xfrm>
            <a:off x="3625848" y="4704329"/>
            <a:ext cx="1892305" cy="240066"/>
          </a:xfrm>
          <a:prstGeom prst="rect">
            <a:avLst/>
          </a:prstGeom>
          <a:noFill/>
        </p:spPr>
        <p:txBody>
          <a:bodyPr wrap="square" rtlCol="0">
            <a:spAutoFit/>
          </a:bodyPr>
          <a:lstStyle/>
          <a:p>
            <a:pPr algn="ctr">
              <a:lnSpc>
                <a:spcPct val="80000"/>
              </a:lnSpc>
            </a:pPr>
            <a:r>
              <a:rPr kumimoji="1" lang="zh-CN" altLang="en-US" sz="1200" dirty="0">
                <a:solidFill>
                  <a:schemeClr val="bg1"/>
                </a:solidFill>
                <a:ea typeface="宋体" panose="02010600030101010101" pitchFamily="2" charset="-122"/>
              </a:rPr>
              <a:t>物流成本管理  </a:t>
            </a:r>
            <a:r>
              <a:rPr kumimoji="1" lang="en-US" altLang="zh-CN" sz="1200" dirty="0">
                <a:solidFill>
                  <a:schemeClr val="bg1"/>
                </a:solidFill>
                <a:ea typeface="宋体" panose="02010600030101010101" pitchFamily="2" charset="-122"/>
              </a:rPr>
              <a:t>|</a:t>
            </a:r>
            <a:r>
              <a:rPr kumimoji="1" lang="zh-CN" altLang="en-US" sz="1200" dirty="0">
                <a:solidFill>
                  <a:schemeClr val="bg1"/>
                </a:solidFill>
                <a:ea typeface="宋体" panose="02010600030101010101" pitchFamily="2" charset="-122"/>
              </a:rPr>
              <a:t>  何菲菲</a:t>
            </a:r>
            <a:endParaRPr kumimoji="1" lang="zh-CN" altLang="en-US" sz="1200" dirty="0">
              <a:solidFill>
                <a:schemeClr val="bg1"/>
              </a:solidFill>
              <a:ea typeface="微软雅黑" panose="020B0503020204020204" charset="-122"/>
              <a:cs typeface="微软雅黑" panose="020B0503020204020204" charset="-122"/>
            </a:endParaRPr>
          </a:p>
        </p:txBody>
      </p:sp>
      <p:cxnSp>
        <p:nvCxnSpPr>
          <p:cNvPr id="10" name="直线连接符 9"/>
          <p:cNvCxnSpPr/>
          <p:nvPr userDrawn="1"/>
        </p:nvCxnSpPr>
        <p:spPr>
          <a:xfrm>
            <a:off x="907642" y="758399"/>
            <a:ext cx="7558629" cy="0"/>
          </a:xfrm>
          <a:prstGeom prst="line">
            <a:avLst/>
          </a:prstGeom>
          <a:noFill/>
          <a:ln w="12700" cap="flat" cmpd="sng" algn="ctr">
            <a:gradFill flip="none" rotWithShape="1">
              <a:gsLst>
                <a:gs pos="0">
                  <a:srgbClr val="FF7F01">
                    <a:alpha val="0"/>
                  </a:srgbClr>
                </a:gs>
                <a:gs pos="100000">
                  <a:prstClr val="white">
                    <a:alpha val="0"/>
                  </a:prstClr>
                </a:gs>
                <a:gs pos="50000">
                  <a:srgbClr val="FFFFFF">
                    <a:alpha val="65000"/>
                  </a:srgbClr>
                </a:gs>
              </a:gsLst>
              <a:lin ang="0" scaled="1"/>
              <a:tileRect/>
            </a:gradFill>
            <a:prstDash val="solid"/>
          </a:ln>
          <a:effectLst>
            <a:outerShdw blurRad="40000" dist="20000" dir="5400000" rotWithShape="0">
              <a:srgbClr val="000000">
                <a:alpha val="38000"/>
              </a:srgbClr>
            </a:outerShdw>
          </a:effectLst>
        </p:spPr>
      </p:cxnSp>
      <p:sp>
        <p:nvSpPr>
          <p:cNvPr id="7" name="标题占位符 1"/>
          <p:cNvSpPr>
            <a:spLocks noGrp="1"/>
          </p:cNvSpPr>
          <p:nvPr>
            <p:ph type="title"/>
          </p:nvPr>
        </p:nvSpPr>
        <p:spPr>
          <a:xfrm>
            <a:off x="628650" y="119346"/>
            <a:ext cx="7886700" cy="584775"/>
          </a:xfrm>
          <a:prstGeom prst="rect">
            <a:avLst/>
          </a:prstGeom>
          <a:noFill/>
        </p:spPr>
        <p:txBody>
          <a:bodyPr wrap="square" rtlCol="0">
            <a:spAutoFit/>
          </a:bodyPr>
          <a:lstStyle>
            <a:lvl1pPr>
              <a:defRPr kumimoji="1" lang="zh-CN" altLang="en-US" sz="3200">
                <a:solidFill>
                  <a:srgbClr val="E6C34A"/>
                </a:solidFill>
                <a:latin typeface="+mn-lt"/>
                <a:ea typeface="+mn-ea"/>
                <a:cs typeface="Impact" panose="020B0806030902050204"/>
              </a:defRPr>
            </a:lvl1pPr>
          </a:lstStyle>
          <a:p>
            <a:pPr marL="0" lvl="0" fontAlgn="base">
              <a:spcAft>
                <a:spcPct val="0"/>
              </a:spcAft>
            </a:pPr>
            <a:r>
              <a:rPr lang="zh-CN" altLang="en-US"/>
              <a:t>单击此处编辑母版标题样式</a:t>
            </a:r>
            <a:endParaRPr lang="zh-CN" altLang="en-US"/>
          </a:p>
        </p:txBody>
      </p:sp>
      <p:sp>
        <p:nvSpPr>
          <p:cNvPr id="8" name="文本框 7"/>
          <p:cNvSpPr txBox="1"/>
          <p:nvPr userDrawn="1"/>
        </p:nvSpPr>
        <p:spPr>
          <a:xfrm>
            <a:off x="6455664" y="4880119"/>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（王桂花等编写，高等教育出版社，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3_Title Slide">
    <p:spTree>
      <p:nvGrpSpPr>
        <p:cNvPr id="1" name=""/>
        <p:cNvGrpSpPr/>
        <p:nvPr/>
      </p:nvGrpSpPr>
      <p:grpSpPr>
        <a:xfrm>
          <a:off x="0" y="0"/>
          <a:ext cx="0" cy="0"/>
          <a:chOff x="0" y="0"/>
          <a:chExt cx="0" cy="0"/>
        </a:xfrm>
      </p:grpSpPr>
      <p:sp>
        <p:nvSpPr>
          <p:cNvPr id="3" name="文本框 2"/>
          <p:cNvSpPr txBox="1"/>
          <p:nvPr userDrawn="1"/>
        </p:nvSpPr>
        <p:spPr>
          <a:xfrm>
            <a:off x="6250839" y="4931240"/>
            <a:ext cx="2600553" cy="184666"/>
          </a:xfrm>
          <a:prstGeom prst="rect">
            <a:avLst/>
          </a:prstGeom>
          <a:noFill/>
        </p:spPr>
        <p:txBody>
          <a:bodyPr wrap="square">
            <a:spAutoFit/>
          </a:bodyPr>
          <a:lstStyle/>
          <a:p>
            <a:r>
              <a:rPr lang="en-US" altLang="zh-CN" sz="600" dirty="0">
                <a:solidFill>
                  <a:srgbClr val="E6C34A"/>
                </a:solidFill>
              </a:rPr>
              <a:t>《</a:t>
            </a:r>
            <a:r>
              <a:rPr lang="zh-CN" altLang="en-US" sz="600" dirty="0">
                <a:solidFill>
                  <a:srgbClr val="E6C34A"/>
                </a:solidFill>
              </a:rPr>
              <a:t>物流成本管理</a:t>
            </a:r>
            <a:r>
              <a:rPr lang="en-US" altLang="zh-CN" sz="600" dirty="0">
                <a:solidFill>
                  <a:srgbClr val="E6C34A"/>
                </a:solidFill>
              </a:rPr>
              <a:t>》</a:t>
            </a:r>
            <a:r>
              <a:rPr lang="zh-CN" altLang="en-US" sz="600" dirty="0">
                <a:solidFill>
                  <a:srgbClr val="E6C34A"/>
                </a:solidFill>
              </a:rPr>
              <a:t>（王桂花等编写，高等教育出版社，</a:t>
            </a:r>
            <a:r>
              <a:rPr lang="en-US" altLang="zh-CN" sz="600" dirty="0">
                <a:solidFill>
                  <a:srgbClr val="E6C34A"/>
                </a:solidFill>
              </a:rPr>
              <a:t>9787040549201</a:t>
            </a:r>
            <a:r>
              <a:rPr lang="zh-CN" altLang="en-US" sz="600" dirty="0">
                <a:solidFill>
                  <a:srgbClr val="E6C34A"/>
                </a:solidFill>
              </a:rPr>
              <a:t>）</a:t>
            </a:r>
            <a:endParaRPr lang="zh-CN" altLang="en-US" sz="600" dirty="0">
              <a:solidFill>
                <a:srgbClr val="E6C34A"/>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3_空白">
    <p:spTree>
      <p:nvGrpSpPr>
        <p:cNvPr id="1" name=""/>
        <p:cNvGrpSpPr/>
        <p:nvPr/>
      </p:nvGrpSpPr>
      <p:grpSpPr>
        <a:xfrm>
          <a:off x="0" y="0"/>
          <a:ext cx="0" cy="0"/>
          <a:chOff x="0" y="0"/>
          <a:chExt cx="0" cy="0"/>
        </a:xfrm>
      </p:grpSpPr>
      <p:sp>
        <p:nvSpPr>
          <p:cNvPr id="6" name="矩形 5"/>
          <p:cNvSpPr/>
          <p:nvPr userDrawn="1"/>
        </p:nvSpPr>
        <p:spPr>
          <a:xfrm>
            <a:off x="0" y="0"/>
            <a:ext cx="9144000" cy="1234617"/>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userDrawn="1"/>
        </p:nvSpPr>
        <p:spPr>
          <a:xfrm>
            <a:off x="3625848" y="4704329"/>
            <a:ext cx="1892305" cy="240066"/>
          </a:xfrm>
          <a:prstGeom prst="rect">
            <a:avLst/>
          </a:prstGeom>
          <a:noFill/>
        </p:spPr>
        <p:txBody>
          <a:bodyPr wrap="square" rtlCol="0">
            <a:spAutoFit/>
          </a:bodyPr>
          <a:lstStyle/>
          <a:p>
            <a:pPr algn="ctr">
              <a:lnSpc>
                <a:spcPct val="80000"/>
              </a:lnSpc>
            </a:pPr>
            <a:r>
              <a:rPr kumimoji="1" lang="zh-CN" altLang="en-US" sz="1200" dirty="0">
                <a:solidFill>
                  <a:schemeClr val="bg1"/>
                </a:solidFill>
                <a:ea typeface="宋体" panose="02010600030101010101" pitchFamily="2" charset="-122"/>
              </a:rPr>
              <a:t>物流成本管理  </a:t>
            </a:r>
            <a:r>
              <a:rPr kumimoji="1" lang="en-US" altLang="zh-CN" sz="1200" dirty="0">
                <a:solidFill>
                  <a:schemeClr val="bg1"/>
                </a:solidFill>
                <a:ea typeface="宋体" panose="02010600030101010101" pitchFamily="2" charset="-122"/>
              </a:rPr>
              <a:t>|</a:t>
            </a:r>
            <a:r>
              <a:rPr kumimoji="1" lang="zh-CN" altLang="en-US" sz="1200" dirty="0">
                <a:solidFill>
                  <a:schemeClr val="bg1"/>
                </a:solidFill>
                <a:ea typeface="宋体" panose="02010600030101010101" pitchFamily="2" charset="-122"/>
              </a:rPr>
              <a:t>  何菲菲</a:t>
            </a:r>
            <a:endParaRPr kumimoji="1" lang="zh-CN" altLang="en-US" sz="1200" dirty="0">
              <a:solidFill>
                <a:schemeClr val="bg1"/>
              </a:solidFill>
              <a:ea typeface="微软雅黑" panose="020B0503020204020204" charset="-122"/>
              <a:cs typeface="微软雅黑" panose="020B0503020204020204" charset="-122"/>
            </a:endParaRPr>
          </a:p>
        </p:txBody>
      </p:sp>
      <p:sp>
        <p:nvSpPr>
          <p:cNvPr id="5" name="文本框 4"/>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（王桂花等编写，高等教育出版社，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文本框 1"/>
          <p:cNvSpPr txBox="1"/>
          <p:nvPr userDrawn="1"/>
        </p:nvSpPr>
        <p:spPr>
          <a:xfrm>
            <a:off x="6455664" y="4941815"/>
            <a:ext cx="2688336"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（王桂花等编写，高等教育出版社，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6" name="等腰三角形 5"/>
          <p:cNvSpPr/>
          <p:nvPr userDrawn="1"/>
        </p:nvSpPr>
        <p:spPr>
          <a:xfrm>
            <a:off x="6961609" y="314011"/>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7" name="等腰三角形 6"/>
          <p:cNvSpPr/>
          <p:nvPr userDrawn="1"/>
        </p:nvSpPr>
        <p:spPr>
          <a:xfrm flipV="1">
            <a:off x="1185863" y="315796"/>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cxnSp>
        <p:nvCxnSpPr>
          <p:cNvPr id="8" name="直接连接符 7"/>
          <p:cNvCxnSpPr/>
          <p:nvPr userDrawn="1"/>
        </p:nvCxnSpPr>
        <p:spPr>
          <a:xfrm>
            <a:off x="0" y="386044"/>
            <a:ext cx="1188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6215063" y="314011"/>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10" name="等腰三角形 9"/>
          <p:cNvSpPr/>
          <p:nvPr userDrawn="1"/>
        </p:nvSpPr>
        <p:spPr>
          <a:xfrm rot="5400000">
            <a:off x="-180486" y="2955532"/>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12" name="等腰三角形 6"/>
          <p:cNvSpPr/>
          <p:nvPr userDrawn="1"/>
        </p:nvSpPr>
        <p:spPr>
          <a:xfrm flipV="1">
            <a:off x="220117" y="3062715"/>
            <a:ext cx="1957028" cy="209491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9085" r="192"/>
          <a:stretch>
            <a:fillRect/>
          </a:stretch>
        </p:blipFill>
        <p:spPr>
          <a:xfrm>
            <a:off x="2989708" y="877347"/>
            <a:ext cx="6078092" cy="3285053"/>
          </a:xfrm>
          <a:custGeom>
            <a:avLst/>
            <a:gdLst>
              <a:gd name="connsiteX0" fmla="*/ 0 w 8099718"/>
              <a:gd name="connsiteY0" fmla="*/ 0 h 4377690"/>
              <a:gd name="connsiteX1" fmla="*/ 8099718 w 8099718"/>
              <a:gd name="connsiteY1" fmla="*/ 91440 h 4377690"/>
              <a:gd name="connsiteX2" fmla="*/ 4095579 w 8099718"/>
              <a:gd name="connsiteY2" fmla="*/ 4377690 h 4377690"/>
            </a:gdLst>
            <a:ah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2672540" y="877346"/>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7" name="等腰三角形 6"/>
          <p:cNvSpPr/>
          <p:nvPr userDrawn="1"/>
        </p:nvSpPr>
        <p:spPr>
          <a:xfrm flipH="1" flipV="1">
            <a:off x="2993012" y="879132"/>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8" name="等腰三角形 7"/>
          <p:cNvSpPr/>
          <p:nvPr userDrawn="1"/>
        </p:nvSpPr>
        <p:spPr>
          <a:xfrm flipH="1" flipV="1">
            <a:off x="2978724" y="877346"/>
            <a:ext cx="1059876" cy="6858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9" name="等腰三角形 6"/>
          <p:cNvSpPr/>
          <p:nvPr userDrawn="1"/>
        </p:nvSpPr>
        <p:spPr>
          <a:xfrm flipH="1" flipV="1">
            <a:off x="5243216" y="4151250"/>
            <a:ext cx="831948" cy="890563"/>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10" name="等腰三角形 6"/>
          <p:cNvSpPr/>
          <p:nvPr userDrawn="1"/>
        </p:nvSpPr>
        <p:spPr>
          <a:xfrm flipH="1" flipV="1">
            <a:off x="1100137" y="-1144125"/>
            <a:ext cx="4964558" cy="530652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4077167" y="89056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7" name="等腰三角形 6"/>
          <p:cNvSpPr/>
          <p:nvPr userDrawn="1"/>
        </p:nvSpPr>
        <p:spPr>
          <a:xfrm flipV="1">
            <a:off x="-1698579" y="892348"/>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8" name="等腰三角形 7"/>
          <p:cNvSpPr/>
          <p:nvPr userDrawn="1"/>
        </p:nvSpPr>
        <p:spPr>
          <a:xfrm flipV="1">
            <a:off x="3330620" y="890563"/>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9" name="等腰三角形 6"/>
          <p:cNvSpPr/>
          <p:nvPr userDrawn="1"/>
        </p:nvSpPr>
        <p:spPr>
          <a:xfrm flipH="1" flipV="1">
            <a:off x="401003" y="4175615"/>
            <a:ext cx="904475" cy="96819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10" name="直角三角形 9"/>
          <p:cNvSpPr/>
          <p:nvPr userDrawn="1"/>
        </p:nvSpPr>
        <p:spPr>
          <a:xfrm flipH="1">
            <a:off x="7748588" y="2571750"/>
            <a:ext cx="1395413" cy="166211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grpSp>
        <p:nvGrpSpPr>
          <p:cNvPr id="11" name="组合 10"/>
          <p:cNvGrpSpPr/>
          <p:nvPr userDrawn="1"/>
        </p:nvGrpSpPr>
        <p:grpSpPr>
          <a:xfrm>
            <a:off x="7505428" y="2514600"/>
            <a:ext cx="1682612" cy="1807365"/>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400">
                <a:solidFill>
                  <a:prstClr val="white"/>
                </a:solidFill>
              </a:endParaRPr>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6" name="等腰三角形 5"/>
          <p:cNvSpPr/>
          <p:nvPr userDrawn="1"/>
        </p:nvSpPr>
        <p:spPr>
          <a:xfrm flipH="1">
            <a:off x="3644090" y="60334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7" name="等腰三角形 6"/>
          <p:cNvSpPr/>
          <p:nvPr userDrawn="1"/>
        </p:nvSpPr>
        <p:spPr>
          <a:xfrm flipH="1" flipV="1">
            <a:off x="3964562" y="605129"/>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8" name="等腰三角形 7"/>
          <p:cNvSpPr/>
          <p:nvPr userDrawn="1"/>
        </p:nvSpPr>
        <p:spPr>
          <a:xfrm flipH="1" flipV="1">
            <a:off x="3950274" y="603344"/>
            <a:ext cx="1059876" cy="6858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9" name="等腰三角形 6"/>
          <p:cNvSpPr/>
          <p:nvPr userDrawn="1"/>
        </p:nvSpPr>
        <p:spPr>
          <a:xfrm flipV="1">
            <a:off x="220117" y="3062711"/>
            <a:ext cx="1823711" cy="195220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10" name="等腰三角形 9"/>
          <p:cNvSpPr/>
          <p:nvPr userDrawn="1"/>
        </p:nvSpPr>
        <p:spPr>
          <a:xfrm rot="5400000">
            <a:off x="-180486" y="2955532"/>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11" name="等腰三角形 6"/>
          <p:cNvSpPr/>
          <p:nvPr userDrawn="1"/>
        </p:nvSpPr>
        <p:spPr>
          <a:xfrm flipV="1">
            <a:off x="7035166" y="3888552"/>
            <a:ext cx="1172351" cy="125494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6" name="直角三角形 5"/>
          <p:cNvSpPr/>
          <p:nvPr userDrawn="1"/>
        </p:nvSpPr>
        <p:spPr>
          <a:xfrm flipH="1" flipV="1">
            <a:off x="7729538" y="579664"/>
            <a:ext cx="1414462" cy="114708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cxnSp>
        <p:nvCxnSpPr>
          <p:cNvPr id="7" name="直接连接符 6"/>
          <p:cNvCxnSpPr/>
          <p:nvPr userDrawn="1"/>
        </p:nvCxnSpPr>
        <p:spPr>
          <a:xfrm>
            <a:off x="2506436" y="579664"/>
            <a:ext cx="5106761"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3651477" y="600075"/>
            <a:ext cx="3941308" cy="3941308"/>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20117" y="3377039"/>
            <a:ext cx="1090762" cy="116761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10" name="等腰三角形 9"/>
          <p:cNvSpPr/>
          <p:nvPr userDrawn="1"/>
        </p:nvSpPr>
        <p:spPr>
          <a:xfrm rot="5400000">
            <a:off x="-180486" y="3269857"/>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7_自定义版式">
    <p:spTree>
      <p:nvGrpSpPr>
        <p:cNvPr id="1" name=""/>
        <p:cNvGrpSpPr/>
        <p:nvPr/>
      </p:nvGrpSpPr>
      <p:grpSpPr>
        <a:xfrm>
          <a:off x="0" y="0"/>
          <a:ext cx="0" cy="0"/>
          <a:chOff x="0" y="0"/>
          <a:chExt cx="0" cy="0"/>
        </a:xfrm>
      </p:grpSpPr>
      <p:sp>
        <p:nvSpPr>
          <p:cNvPr id="6" name="直角三角形 5"/>
          <p:cNvSpPr/>
          <p:nvPr userDrawn="1"/>
        </p:nvSpPr>
        <p:spPr>
          <a:xfrm flipH="1" flipV="1">
            <a:off x="7729538" y="579664"/>
            <a:ext cx="1414462" cy="114708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cxnSp>
        <p:nvCxnSpPr>
          <p:cNvPr id="7" name="直接连接符 6"/>
          <p:cNvCxnSpPr/>
          <p:nvPr userDrawn="1"/>
        </p:nvCxnSpPr>
        <p:spPr>
          <a:xfrm>
            <a:off x="2506436" y="579664"/>
            <a:ext cx="5106761"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等腰三角形 9"/>
          <p:cNvSpPr/>
          <p:nvPr userDrawn="1"/>
        </p:nvSpPr>
        <p:spPr>
          <a:xfrm rot="5400000">
            <a:off x="-180486" y="3269857"/>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5_自定义版式">
    <p:spTree>
      <p:nvGrpSpPr>
        <p:cNvPr id="1" name=""/>
        <p:cNvGrpSpPr/>
        <p:nvPr/>
      </p:nvGrpSpPr>
      <p:grpSpPr>
        <a:xfrm>
          <a:off x="0" y="0"/>
          <a:ext cx="0" cy="0"/>
          <a:chOff x="0" y="0"/>
          <a:chExt cx="0" cy="0"/>
        </a:xfrm>
      </p:grpSpPr>
      <p:sp>
        <p:nvSpPr>
          <p:cNvPr id="6" name="等腰三角形 6"/>
          <p:cNvSpPr/>
          <p:nvPr userDrawn="1"/>
        </p:nvSpPr>
        <p:spPr>
          <a:xfrm flipH="1" flipV="1">
            <a:off x="48578" y="188595"/>
            <a:ext cx="2779139" cy="150205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cxnSp>
        <p:nvCxnSpPr>
          <p:cNvPr id="8" name="直接连接符 7"/>
          <p:cNvCxnSpPr/>
          <p:nvPr userDrawn="1"/>
        </p:nvCxnSpPr>
        <p:spPr>
          <a:xfrm>
            <a:off x="2828926" y="220946"/>
            <a:ext cx="6315075"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2651760" y="404641"/>
            <a:ext cx="649224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045022" y="1754706"/>
            <a:ext cx="2609007" cy="278872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ah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6" name="等腰三角形 6"/>
          <p:cNvSpPr/>
          <p:nvPr userDrawn="1"/>
        </p:nvSpPr>
        <p:spPr>
          <a:xfrm flipH="1" flipV="1">
            <a:off x="48578" y="188595"/>
            <a:ext cx="2779139" cy="150205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zh-CN" altLang="en-US" sz="140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cxnSp>
        <p:nvCxnSpPr>
          <p:cNvPr id="8" name="直接连接符 7"/>
          <p:cNvCxnSpPr/>
          <p:nvPr userDrawn="1"/>
        </p:nvCxnSpPr>
        <p:spPr>
          <a:xfrm>
            <a:off x="2828926" y="220946"/>
            <a:ext cx="6315075"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2651760" y="404641"/>
            <a:ext cx="649224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4_Title Slide">
    <p:spTree>
      <p:nvGrpSpPr>
        <p:cNvPr id="1" name=""/>
        <p:cNvGrpSpPr/>
        <p:nvPr/>
      </p:nvGrpSpPr>
      <p:grpSpPr>
        <a:xfrm>
          <a:off x="0" y="0"/>
          <a:ext cx="0" cy="0"/>
          <a:chOff x="0" y="0"/>
          <a:chExt cx="0" cy="0"/>
        </a:xfrm>
      </p:grpSpPr>
      <p:sp>
        <p:nvSpPr>
          <p:cNvPr id="3" name="矩形 2"/>
          <p:cNvSpPr/>
          <p:nvPr userDrawn="1"/>
        </p:nvSpPr>
        <p:spPr>
          <a:xfrm>
            <a:off x="0" y="0"/>
            <a:ext cx="9144000" cy="51435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 name="文本框 1"/>
          <p:cNvSpPr txBox="1"/>
          <p:nvPr userDrawn="1"/>
        </p:nvSpPr>
        <p:spPr>
          <a:xfrm>
            <a:off x="6441034" y="4941815"/>
            <a:ext cx="2615184" cy="184666"/>
          </a:xfrm>
          <a:prstGeom prst="rect">
            <a:avLst/>
          </a:prstGeom>
          <a:noFill/>
        </p:spPr>
        <p:txBody>
          <a:bodyPr wrap="square">
            <a:spAutoFit/>
          </a:bodyPr>
          <a:lstStyle/>
          <a:p>
            <a:r>
              <a:rPr lang="en-US" altLang="zh-CN" sz="600" dirty="0">
                <a:solidFill>
                  <a:schemeClr val="accent3">
                    <a:lumMod val="50000"/>
                  </a:schemeClr>
                </a:solidFill>
              </a:rPr>
              <a:t>《</a:t>
            </a:r>
            <a:r>
              <a:rPr lang="zh-CN" altLang="en-US" sz="600" dirty="0">
                <a:solidFill>
                  <a:schemeClr val="accent3">
                    <a:lumMod val="50000"/>
                  </a:schemeClr>
                </a:solidFill>
              </a:rPr>
              <a:t>物流成本管理</a:t>
            </a:r>
            <a:r>
              <a:rPr lang="en-US" altLang="zh-CN" sz="600" dirty="0">
                <a:solidFill>
                  <a:schemeClr val="accent3">
                    <a:lumMod val="50000"/>
                  </a:schemeClr>
                </a:solidFill>
              </a:rPr>
              <a:t>》</a:t>
            </a:r>
            <a:r>
              <a:rPr lang="zh-CN" altLang="en-US" sz="600" dirty="0">
                <a:solidFill>
                  <a:schemeClr val="accent3">
                    <a:lumMod val="50000"/>
                  </a:schemeClr>
                </a:solidFill>
              </a:rPr>
              <a:t>（王桂花等编写，高等教育出版社，</a:t>
            </a:r>
            <a:r>
              <a:rPr lang="en-US" altLang="zh-CN" sz="600" dirty="0">
                <a:solidFill>
                  <a:schemeClr val="accent3">
                    <a:lumMod val="50000"/>
                  </a:schemeClr>
                </a:solidFill>
              </a:rPr>
              <a:t>9787040549201</a:t>
            </a:r>
            <a:r>
              <a:rPr lang="zh-CN" altLang="en-US" sz="600" dirty="0">
                <a:solidFill>
                  <a:schemeClr val="accent3">
                    <a:lumMod val="50000"/>
                  </a:schemeClr>
                </a:solidFill>
              </a:rPr>
              <a:t>）</a:t>
            </a:r>
            <a:endParaRPr lang="zh-CN" altLang="en-US" sz="600" dirty="0">
              <a:solidFill>
                <a:schemeClr val="accent3">
                  <a:lumMod val="50000"/>
                </a:scheme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9_自定义版式">
    <p:spTree>
      <p:nvGrpSpPr>
        <p:cNvPr id="1" name=""/>
        <p:cNvGrpSpPr/>
        <p:nvPr/>
      </p:nvGrpSpPr>
      <p:grpSpPr>
        <a:xfrm>
          <a:off x="0" y="0"/>
          <a:ext cx="0" cy="0"/>
          <a:chOff x="0" y="0"/>
          <a:chExt cx="0" cy="0"/>
        </a:xfrm>
      </p:grpSpPr>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6_自定义版式">
    <p:spTree>
      <p:nvGrpSpPr>
        <p:cNvPr id="1" name=""/>
        <p:cNvGrpSpPr/>
        <p:nvPr/>
      </p:nvGrpSpPr>
      <p:grpSpPr>
        <a:xfrm>
          <a:off x="0" y="0"/>
          <a:ext cx="0" cy="0"/>
          <a:chOff x="0" y="0"/>
          <a:chExt cx="0" cy="0"/>
        </a:xfrm>
      </p:grpSpPr>
      <p:cxnSp>
        <p:nvCxnSpPr>
          <p:cNvPr id="6" name="直接连接符 5"/>
          <p:cNvCxnSpPr/>
          <p:nvPr userDrawn="1"/>
        </p:nvCxnSpPr>
        <p:spPr>
          <a:xfrm flipH="1">
            <a:off x="5182282" y="820511"/>
            <a:ext cx="3961719" cy="3961719"/>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422502" y="422504"/>
            <a:ext cx="1873703" cy="10286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
        <p:nvSpPr>
          <p:cNvPr id="8" name="直角三角形 7"/>
          <p:cNvSpPr/>
          <p:nvPr userDrawn="1"/>
        </p:nvSpPr>
        <p:spPr>
          <a:xfrm flipH="1">
            <a:off x="8739868" y="820513"/>
            <a:ext cx="404132" cy="404132"/>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eaLnBrk="1" fontAlgn="auto" hangingPunct="1">
              <a:spcBef>
                <a:spcPts val="0"/>
              </a:spcBef>
              <a:spcAft>
                <a:spcPts val="0"/>
              </a:spcAft>
            </a:pPr>
            <a:endParaRPr lang="zh-CN" altLang="en-US" sz="1400">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矩形 1"/>
          <p:cNvSpPr/>
          <p:nvPr userDrawn="1"/>
        </p:nvSpPr>
        <p:spPr>
          <a:xfrm>
            <a:off x="0" y="-1"/>
            <a:ext cx="9144000" cy="1024129"/>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6" name="等腰三角形 5"/>
          <p:cNvSpPr/>
          <p:nvPr userDrawn="1"/>
        </p:nvSpPr>
        <p:spPr>
          <a:xfrm>
            <a:off x="6961609" y="314011"/>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7" name="等腰三角形 6"/>
          <p:cNvSpPr/>
          <p:nvPr userDrawn="1"/>
        </p:nvSpPr>
        <p:spPr>
          <a:xfrm flipV="1">
            <a:off x="1185863" y="315796"/>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cxnSp>
        <p:nvCxnSpPr>
          <p:cNvPr id="8" name="直接连接符 7"/>
          <p:cNvCxnSpPr/>
          <p:nvPr userDrawn="1"/>
        </p:nvCxnSpPr>
        <p:spPr>
          <a:xfrm>
            <a:off x="0" y="386044"/>
            <a:ext cx="1188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6215063" y="314011"/>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10" name="等腰三角形 9"/>
          <p:cNvSpPr/>
          <p:nvPr userDrawn="1"/>
        </p:nvSpPr>
        <p:spPr>
          <a:xfrm rot="5400000">
            <a:off x="-180486" y="2955532"/>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12" name="等腰三角形 6"/>
          <p:cNvSpPr/>
          <p:nvPr userDrawn="1"/>
        </p:nvSpPr>
        <p:spPr>
          <a:xfrm flipV="1">
            <a:off x="220117" y="3062715"/>
            <a:ext cx="1957028" cy="209491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9085" r="192"/>
          <a:stretch>
            <a:fillRect/>
          </a:stretch>
        </p:blipFill>
        <p:spPr>
          <a:xfrm>
            <a:off x="2989708" y="877347"/>
            <a:ext cx="6078092" cy="3285053"/>
          </a:xfrm>
          <a:custGeom>
            <a:avLst/>
            <a:gdLst>
              <a:gd name="connsiteX0" fmla="*/ 0 w 8099718"/>
              <a:gd name="connsiteY0" fmla="*/ 0 h 4377690"/>
              <a:gd name="connsiteX1" fmla="*/ 8099718 w 8099718"/>
              <a:gd name="connsiteY1" fmla="*/ 91440 h 4377690"/>
              <a:gd name="connsiteX2" fmla="*/ 4095579 w 8099718"/>
              <a:gd name="connsiteY2" fmla="*/ 4377690 h 4377690"/>
            </a:gdLst>
            <a:ah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2672540" y="877346"/>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7" name="等腰三角形 6"/>
          <p:cNvSpPr/>
          <p:nvPr userDrawn="1"/>
        </p:nvSpPr>
        <p:spPr>
          <a:xfrm flipH="1" flipV="1">
            <a:off x="2993012" y="879132"/>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8" name="等腰三角形 7"/>
          <p:cNvSpPr/>
          <p:nvPr userDrawn="1"/>
        </p:nvSpPr>
        <p:spPr>
          <a:xfrm flipH="1" flipV="1">
            <a:off x="2978724" y="877346"/>
            <a:ext cx="1059876" cy="6858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9" name="等腰三角形 6"/>
          <p:cNvSpPr/>
          <p:nvPr userDrawn="1"/>
        </p:nvSpPr>
        <p:spPr>
          <a:xfrm flipH="1" flipV="1">
            <a:off x="5243216" y="4151250"/>
            <a:ext cx="831948" cy="890563"/>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10" name="等腰三角形 6"/>
          <p:cNvSpPr/>
          <p:nvPr userDrawn="1"/>
        </p:nvSpPr>
        <p:spPr>
          <a:xfrm flipH="1" flipV="1">
            <a:off x="1100137" y="-1144125"/>
            <a:ext cx="4964558" cy="530652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4077167" y="89056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7" name="等腰三角形 6"/>
          <p:cNvSpPr/>
          <p:nvPr userDrawn="1"/>
        </p:nvSpPr>
        <p:spPr>
          <a:xfrm flipV="1">
            <a:off x="-1698579" y="892348"/>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8" name="等腰三角形 7"/>
          <p:cNvSpPr/>
          <p:nvPr userDrawn="1"/>
        </p:nvSpPr>
        <p:spPr>
          <a:xfrm flipV="1">
            <a:off x="3330620" y="890563"/>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9" name="等腰三角形 6"/>
          <p:cNvSpPr/>
          <p:nvPr userDrawn="1"/>
        </p:nvSpPr>
        <p:spPr>
          <a:xfrm flipH="1" flipV="1">
            <a:off x="401003" y="4175615"/>
            <a:ext cx="904475" cy="96819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10" name="直角三角形 9"/>
          <p:cNvSpPr/>
          <p:nvPr userDrawn="1"/>
        </p:nvSpPr>
        <p:spPr>
          <a:xfrm flipH="1">
            <a:off x="7748588" y="2571750"/>
            <a:ext cx="1395413" cy="166211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grpSp>
        <p:nvGrpSpPr>
          <p:cNvPr id="11" name="组合 10"/>
          <p:cNvGrpSpPr/>
          <p:nvPr userDrawn="1"/>
        </p:nvGrpSpPr>
        <p:grpSpPr>
          <a:xfrm>
            <a:off x="7505428" y="2514600"/>
            <a:ext cx="1682612" cy="1807365"/>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6" name="等腰三角形 5"/>
          <p:cNvSpPr/>
          <p:nvPr userDrawn="1"/>
        </p:nvSpPr>
        <p:spPr>
          <a:xfrm flipH="1">
            <a:off x="3644090" y="60334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7" name="等腰三角形 6"/>
          <p:cNvSpPr/>
          <p:nvPr userDrawn="1"/>
        </p:nvSpPr>
        <p:spPr>
          <a:xfrm flipH="1" flipV="1">
            <a:off x="3964562" y="605129"/>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8" name="等腰三角形 7"/>
          <p:cNvSpPr/>
          <p:nvPr userDrawn="1"/>
        </p:nvSpPr>
        <p:spPr>
          <a:xfrm flipH="1" flipV="1">
            <a:off x="3950274" y="603344"/>
            <a:ext cx="1059876" cy="6858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9" name="等腰三角形 6"/>
          <p:cNvSpPr/>
          <p:nvPr userDrawn="1"/>
        </p:nvSpPr>
        <p:spPr>
          <a:xfrm flipV="1">
            <a:off x="220117" y="3062711"/>
            <a:ext cx="1823711" cy="195220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10" name="等腰三角形 9"/>
          <p:cNvSpPr/>
          <p:nvPr userDrawn="1"/>
        </p:nvSpPr>
        <p:spPr>
          <a:xfrm rot="5400000">
            <a:off x="-180486" y="2955532"/>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11" name="等腰三角形 6"/>
          <p:cNvSpPr/>
          <p:nvPr userDrawn="1"/>
        </p:nvSpPr>
        <p:spPr>
          <a:xfrm flipV="1">
            <a:off x="7035166" y="3888552"/>
            <a:ext cx="1172351" cy="125494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6" name="直角三角形 5"/>
          <p:cNvSpPr/>
          <p:nvPr userDrawn="1"/>
        </p:nvSpPr>
        <p:spPr>
          <a:xfrm flipH="1" flipV="1">
            <a:off x="7729538" y="579664"/>
            <a:ext cx="1414462" cy="114708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cxnSp>
        <p:nvCxnSpPr>
          <p:cNvPr id="7" name="直接连接符 6"/>
          <p:cNvCxnSpPr/>
          <p:nvPr userDrawn="1"/>
        </p:nvCxnSpPr>
        <p:spPr>
          <a:xfrm>
            <a:off x="2506436" y="579664"/>
            <a:ext cx="5106761"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3651477" y="600075"/>
            <a:ext cx="3941308" cy="3941308"/>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20117" y="3377039"/>
            <a:ext cx="1090762" cy="116761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10" name="等腰三角形 9"/>
          <p:cNvSpPr/>
          <p:nvPr userDrawn="1"/>
        </p:nvSpPr>
        <p:spPr>
          <a:xfrm rot="5400000">
            <a:off x="-180486" y="3269857"/>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showMasterSp="0" userDrawn="1">
  <p:cSld name="7_自定义版式">
    <p:spTree>
      <p:nvGrpSpPr>
        <p:cNvPr id="1" name=""/>
        <p:cNvGrpSpPr/>
        <p:nvPr/>
      </p:nvGrpSpPr>
      <p:grpSpPr>
        <a:xfrm>
          <a:off x="0" y="0"/>
          <a:ext cx="0" cy="0"/>
          <a:chOff x="0" y="0"/>
          <a:chExt cx="0" cy="0"/>
        </a:xfrm>
      </p:grpSpPr>
      <p:sp>
        <p:nvSpPr>
          <p:cNvPr id="6" name="直角三角形 5"/>
          <p:cNvSpPr/>
          <p:nvPr userDrawn="1"/>
        </p:nvSpPr>
        <p:spPr>
          <a:xfrm flipH="1" flipV="1">
            <a:off x="7729538" y="579664"/>
            <a:ext cx="1414462" cy="114708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cxnSp>
        <p:nvCxnSpPr>
          <p:cNvPr id="7" name="直接连接符 6"/>
          <p:cNvCxnSpPr/>
          <p:nvPr userDrawn="1"/>
        </p:nvCxnSpPr>
        <p:spPr>
          <a:xfrm>
            <a:off x="2506436" y="579664"/>
            <a:ext cx="5106761"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等腰三角形 9"/>
          <p:cNvSpPr/>
          <p:nvPr userDrawn="1"/>
        </p:nvSpPr>
        <p:spPr>
          <a:xfrm rot="5400000">
            <a:off x="-180486" y="3269857"/>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5_自定义版式">
    <p:spTree>
      <p:nvGrpSpPr>
        <p:cNvPr id="1" name=""/>
        <p:cNvGrpSpPr/>
        <p:nvPr/>
      </p:nvGrpSpPr>
      <p:grpSpPr>
        <a:xfrm>
          <a:off x="0" y="0"/>
          <a:ext cx="0" cy="0"/>
          <a:chOff x="0" y="0"/>
          <a:chExt cx="0" cy="0"/>
        </a:xfrm>
      </p:grpSpPr>
      <p:sp>
        <p:nvSpPr>
          <p:cNvPr id="6" name="等腰三角形 6"/>
          <p:cNvSpPr/>
          <p:nvPr userDrawn="1"/>
        </p:nvSpPr>
        <p:spPr>
          <a:xfrm flipH="1" flipV="1">
            <a:off x="48578" y="188595"/>
            <a:ext cx="2779139" cy="150205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cxnSp>
        <p:nvCxnSpPr>
          <p:cNvPr id="8" name="直接连接符 7"/>
          <p:cNvCxnSpPr/>
          <p:nvPr userDrawn="1"/>
        </p:nvCxnSpPr>
        <p:spPr>
          <a:xfrm>
            <a:off x="2828926" y="220946"/>
            <a:ext cx="6315075"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2651760" y="404641"/>
            <a:ext cx="649224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045022" y="1754706"/>
            <a:ext cx="2609007" cy="278872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ah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showMasterSp="0">
  <p:cSld name="4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67544" y="897564"/>
            <a:ext cx="7886700" cy="486054"/>
          </a:xfrm>
          <a:prstGeom prst="rect">
            <a:avLst/>
          </a:prstGeom>
        </p:spPr>
        <p:txBody>
          <a:bodyPr/>
          <a:lstStyle>
            <a:lvl1pPr algn="l">
              <a:defRPr sz="2025" b="1"/>
            </a:lvl1pPr>
          </a:lstStyle>
          <a:p>
            <a:r>
              <a:rPr lang="zh-CN" altLang="en-US" dirty="0"/>
              <a:t>单击此处编辑母版标题样式</a:t>
            </a:r>
            <a:endParaRPr lang="en-US" dirty="0"/>
          </a:p>
        </p:txBody>
      </p:sp>
      <p:sp>
        <p:nvSpPr>
          <p:cNvPr id="3" name="Content Placeholder 2"/>
          <p:cNvSpPr>
            <a:spLocks noGrp="1"/>
          </p:cNvSpPr>
          <p:nvPr>
            <p:ph idx="1"/>
          </p:nvPr>
        </p:nvSpPr>
        <p:spPr>
          <a:xfrm>
            <a:off x="791580" y="1437625"/>
            <a:ext cx="7562664" cy="3131846"/>
          </a:xfrm>
          <a:prstGeom prst="rect">
            <a:avLst/>
          </a:prstGeom>
        </p:spPr>
        <p:txBody>
          <a:bodyPr/>
          <a:lstStyle>
            <a:lvl1pPr marL="0" indent="0">
              <a:buNone/>
              <a:defRPr b="1"/>
            </a:lvl1pPr>
            <a:lvl2pPr>
              <a:defRPr b="1"/>
            </a:lvl2pPr>
            <a:lvl3pPr>
              <a:defRPr b="1"/>
            </a:lvl3pPr>
            <a:lvl4pPr>
              <a:defRPr b="1"/>
            </a:lvl4pPr>
            <a:lvl5pPr>
              <a:defRPr b="1"/>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6" name="等腰三角形 6"/>
          <p:cNvSpPr/>
          <p:nvPr userDrawn="1"/>
        </p:nvSpPr>
        <p:spPr>
          <a:xfrm flipH="1" flipV="1">
            <a:off x="48578" y="188595"/>
            <a:ext cx="2779139" cy="150205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cxnSp>
        <p:nvCxnSpPr>
          <p:cNvPr id="8" name="直接连接符 7"/>
          <p:cNvCxnSpPr/>
          <p:nvPr userDrawn="1"/>
        </p:nvCxnSpPr>
        <p:spPr>
          <a:xfrm>
            <a:off x="2828926" y="220946"/>
            <a:ext cx="6315075"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2651760" y="404641"/>
            <a:ext cx="649224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9_自定义版式">
    <p:spTree>
      <p:nvGrpSpPr>
        <p:cNvPr id="1" name=""/>
        <p:cNvGrpSpPr/>
        <p:nvPr/>
      </p:nvGrpSpPr>
      <p:grpSpPr>
        <a:xfrm>
          <a:off x="0" y="0"/>
          <a:ext cx="0" cy="0"/>
          <a:chOff x="0" y="0"/>
          <a:chExt cx="0" cy="0"/>
        </a:xfrm>
      </p:grpSpPr>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userDrawn="1">
  <p:cSld name="6_自定义版式">
    <p:spTree>
      <p:nvGrpSpPr>
        <p:cNvPr id="1" name=""/>
        <p:cNvGrpSpPr/>
        <p:nvPr/>
      </p:nvGrpSpPr>
      <p:grpSpPr>
        <a:xfrm>
          <a:off x="0" y="0"/>
          <a:ext cx="0" cy="0"/>
          <a:chOff x="0" y="0"/>
          <a:chExt cx="0" cy="0"/>
        </a:xfrm>
      </p:grpSpPr>
      <p:cxnSp>
        <p:nvCxnSpPr>
          <p:cNvPr id="6" name="直接连接符 5"/>
          <p:cNvCxnSpPr/>
          <p:nvPr userDrawn="1"/>
        </p:nvCxnSpPr>
        <p:spPr>
          <a:xfrm flipH="1">
            <a:off x="5182282" y="820511"/>
            <a:ext cx="3961719" cy="3961719"/>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422502" y="422504"/>
            <a:ext cx="1873703" cy="10286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
        <p:nvSpPr>
          <p:cNvPr id="8" name="直角三角形 7"/>
          <p:cNvSpPr/>
          <p:nvPr userDrawn="1"/>
        </p:nvSpPr>
        <p:spPr>
          <a:xfrm flipH="1">
            <a:off x="8739868" y="820513"/>
            <a:ext cx="404132" cy="404132"/>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400">
              <a:solidFill>
                <a:prstClr val="white"/>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4077167" y="89056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V="1">
            <a:off x="-1698579" y="892348"/>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 name="等腰三角形 7"/>
          <p:cNvSpPr/>
          <p:nvPr userDrawn="1"/>
        </p:nvSpPr>
        <p:spPr>
          <a:xfrm flipV="1">
            <a:off x="3330620" y="890563"/>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9" name="等腰三角形 6"/>
          <p:cNvSpPr/>
          <p:nvPr userDrawn="1"/>
        </p:nvSpPr>
        <p:spPr>
          <a:xfrm flipH="1" flipV="1">
            <a:off x="401003" y="4175615"/>
            <a:ext cx="904475" cy="96819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直角三角形 9"/>
          <p:cNvSpPr/>
          <p:nvPr userDrawn="1"/>
        </p:nvSpPr>
        <p:spPr>
          <a:xfrm flipH="1">
            <a:off x="7748588" y="2571750"/>
            <a:ext cx="1395413" cy="166211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grpSp>
        <p:nvGrpSpPr>
          <p:cNvPr id="11" name="组合 10"/>
          <p:cNvGrpSpPr/>
          <p:nvPr userDrawn="1"/>
        </p:nvGrpSpPr>
        <p:grpSpPr>
          <a:xfrm>
            <a:off x="7505428" y="2514600"/>
            <a:ext cx="1682612" cy="1807365"/>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6" name="等腰三角形 5"/>
          <p:cNvSpPr/>
          <p:nvPr userDrawn="1"/>
        </p:nvSpPr>
        <p:spPr>
          <a:xfrm>
            <a:off x="6961609" y="314011"/>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V="1">
            <a:off x="1185863" y="315796"/>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8" name="直接连接符 7"/>
          <p:cNvCxnSpPr/>
          <p:nvPr userDrawn="1"/>
        </p:nvCxnSpPr>
        <p:spPr>
          <a:xfrm>
            <a:off x="0" y="386044"/>
            <a:ext cx="1188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6215063" y="314011"/>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10" name="等腰三角形 9"/>
          <p:cNvSpPr/>
          <p:nvPr userDrawn="1"/>
        </p:nvSpPr>
        <p:spPr>
          <a:xfrm rot="5400000">
            <a:off x="-180486" y="2955532"/>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12" name="等腰三角形 6"/>
          <p:cNvSpPr/>
          <p:nvPr userDrawn="1"/>
        </p:nvSpPr>
        <p:spPr>
          <a:xfrm flipV="1">
            <a:off x="220117" y="3062715"/>
            <a:ext cx="1957028" cy="209491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9085" r="192"/>
          <a:stretch>
            <a:fillRect/>
          </a:stretch>
        </p:blipFill>
        <p:spPr>
          <a:xfrm>
            <a:off x="2989708" y="877347"/>
            <a:ext cx="6078092" cy="3285053"/>
          </a:xfrm>
          <a:custGeom>
            <a:avLst/>
            <a:gdLst>
              <a:gd name="connsiteX0" fmla="*/ 0 w 8099718"/>
              <a:gd name="connsiteY0" fmla="*/ 0 h 4377690"/>
              <a:gd name="connsiteX1" fmla="*/ 8099718 w 8099718"/>
              <a:gd name="connsiteY1" fmla="*/ 91440 h 4377690"/>
              <a:gd name="connsiteX2" fmla="*/ 4095579 w 8099718"/>
              <a:gd name="connsiteY2" fmla="*/ 4377690 h 4377690"/>
            </a:gdLst>
            <a:ah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2672540" y="877346"/>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H="1" flipV="1">
            <a:off x="2993012" y="879132"/>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 name="等腰三角形 7"/>
          <p:cNvSpPr/>
          <p:nvPr userDrawn="1"/>
        </p:nvSpPr>
        <p:spPr>
          <a:xfrm flipH="1" flipV="1">
            <a:off x="2978724" y="877346"/>
            <a:ext cx="1059876" cy="6858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9" name="等腰三角形 6"/>
          <p:cNvSpPr/>
          <p:nvPr userDrawn="1"/>
        </p:nvSpPr>
        <p:spPr>
          <a:xfrm flipH="1" flipV="1">
            <a:off x="5243216" y="4151250"/>
            <a:ext cx="831948" cy="890563"/>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等腰三角形 6"/>
          <p:cNvSpPr/>
          <p:nvPr userDrawn="1"/>
        </p:nvSpPr>
        <p:spPr>
          <a:xfrm flipH="1" flipV="1">
            <a:off x="1100137" y="-1144125"/>
            <a:ext cx="4964558" cy="530652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4077167" y="89056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V="1">
            <a:off x="-1698579" y="892348"/>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 name="等腰三角形 7"/>
          <p:cNvSpPr/>
          <p:nvPr userDrawn="1"/>
        </p:nvSpPr>
        <p:spPr>
          <a:xfrm flipV="1">
            <a:off x="3330620" y="890563"/>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9" name="等腰三角形 6"/>
          <p:cNvSpPr/>
          <p:nvPr userDrawn="1"/>
        </p:nvSpPr>
        <p:spPr>
          <a:xfrm flipH="1" flipV="1">
            <a:off x="401003" y="4175615"/>
            <a:ext cx="904475" cy="96819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直角三角形 9"/>
          <p:cNvSpPr/>
          <p:nvPr userDrawn="1"/>
        </p:nvSpPr>
        <p:spPr>
          <a:xfrm flipH="1">
            <a:off x="7748588" y="2571750"/>
            <a:ext cx="1395413" cy="166211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grpSp>
        <p:nvGrpSpPr>
          <p:cNvPr id="11" name="组合 10"/>
          <p:cNvGrpSpPr/>
          <p:nvPr userDrawn="1"/>
        </p:nvGrpSpPr>
        <p:grpSpPr>
          <a:xfrm>
            <a:off x="7505428" y="2514600"/>
            <a:ext cx="1682612" cy="1807365"/>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6" name="等腰三角形 5"/>
          <p:cNvSpPr/>
          <p:nvPr userDrawn="1"/>
        </p:nvSpPr>
        <p:spPr>
          <a:xfrm flipH="1">
            <a:off x="3644090" y="603343"/>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H="1" flipV="1">
            <a:off x="3964562" y="605129"/>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 name="等腰三角形 7"/>
          <p:cNvSpPr/>
          <p:nvPr userDrawn="1"/>
        </p:nvSpPr>
        <p:spPr>
          <a:xfrm flipH="1" flipV="1">
            <a:off x="3950274" y="603344"/>
            <a:ext cx="1059876" cy="6858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9" name="等腰三角形 6"/>
          <p:cNvSpPr/>
          <p:nvPr userDrawn="1"/>
        </p:nvSpPr>
        <p:spPr>
          <a:xfrm flipV="1">
            <a:off x="220117" y="3062711"/>
            <a:ext cx="1823711" cy="195220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等腰三角形 9"/>
          <p:cNvSpPr/>
          <p:nvPr userDrawn="1"/>
        </p:nvSpPr>
        <p:spPr>
          <a:xfrm rot="5400000">
            <a:off x="-180486" y="2955532"/>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11" name="等腰三角形 6"/>
          <p:cNvSpPr/>
          <p:nvPr userDrawn="1"/>
        </p:nvSpPr>
        <p:spPr>
          <a:xfrm flipV="1">
            <a:off x="7035166" y="3888552"/>
            <a:ext cx="1172351" cy="1254949"/>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6" name="直角三角形 5"/>
          <p:cNvSpPr/>
          <p:nvPr userDrawn="1"/>
        </p:nvSpPr>
        <p:spPr>
          <a:xfrm flipH="1" flipV="1">
            <a:off x="7729538" y="579664"/>
            <a:ext cx="1414462" cy="114708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7" name="直接连接符 6"/>
          <p:cNvCxnSpPr/>
          <p:nvPr userDrawn="1"/>
        </p:nvCxnSpPr>
        <p:spPr>
          <a:xfrm>
            <a:off x="2506436" y="579664"/>
            <a:ext cx="5106761"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3651477" y="600075"/>
            <a:ext cx="3941308" cy="3941308"/>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20117" y="3377039"/>
            <a:ext cx="1090762" cy="116761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等腰三角形 9"/>
          <p:cNvSpPr/>
          <p:nvPr userDrawn="1"/>
        </p:nvSpPr>
        <p:spPr>
          <a:xfrm rot="5400000">
            <a:off x="-180486" y="3269857"/>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showMasterSp="0" userDrawn="1">
  <p:cSld name="5_自定义版式">
    <p:spTree>
      <p:nvGrpSpPr>
        <p:cNvPr id="1" name=""/>
        <p:cNvGrpSpPr/>
        <p:nvPr/>
      </p:nvGrpSpPr>
      <p:grpSpPr>
        <a:xfrm>
          <a:off x="0" y="0"/>
          <a:ext cx="0" cy="0"/>
          <a:chOff x="0" y="0"/>
          <a:chExt cx="0" cy="0"/>
        </a:xfrm>
      </p:grpSpPr>
      <p:sp>
        <p:nvSpPr>
          <p:cNvPr id="6" name="等腰三角形 6"/>
          <p:cNvSpPr/>
          <p:nvPr userDrawn="1"/>
        </p:nvSpPr>
        <p:spPr>
          <a:xfrm flipH="1" flipV="1">
            <a:off x="48578" y="188595"/>
            <a:ext cx="2779139" cy="150205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8" name="直接连接符 7"/>
          <p:cNvCxnSpPr/>
          <p:nvPr userDrawn="1"/>
        </p:nvCxnSpPr>
        <p:spPr>
          <a:xfrm>
            <a:off x="2828926" y="220946"/>
            <a:ext cx="6315075"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2651760" y="404641"/>
            <a:ext cx="649224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045022" y="1754706"/>
            <a:ext cx="2609007" cy="278872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ah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6" name="等腰三角形 5"/>
          <p:cNvSpPr/>
          <p:nvPr userDrawn="1"/>
        </p:nvSpPr>
        <p:spPr>
          <a:xfrm>
            <a:off x="6961609" y="314011"/>
            <a:ext cx="619517" cy="278564"/>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7" name="等腰三角形 6"/>
          <p:cNvSpPr/>
          <p:nvPr userDrawn="1"/>
        </p:nvSpPr>
        <p:spPr>
          <a:xfrm flipV="1">
            <a:off x="1185863" y="315796"/>
            <a:ext cx="6074789" cy="328326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8" name="直接连接符 7"/>
          <p:cNvCxnSpPr/>
          <p:nvPr userDrawn="1"/>
        </p:nvCxnSpPr>
        <p:spPr>
          <a:xfrm>
            <a:off x="0" y="386044"/>
            <a:ext cx="1188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6215063" y="314011"/>
            <a:ext cx="1059876" cy="6858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10" name="等腰三角形 9"/>
          <p:cNvSpPr/>
          <p:nvPr userDrawn="1"/>
        </p:nvSpPr>
        <p:spPr>
          <a:xfrm rot="5400000">
            <a:off x="-180486" y="2955532"/>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12" name="等腰三角形 6"/>
          <p:cNvSpPr/>
          <p:nvPr userDrawn="1"/>
        </p:nvSpPr>
        <p:spPr>
          <a:xfrm flipV="1">
            <a:off x="220117" y="3062715"/>
            <a:ext cx="1957028" cy="209491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showMasterSp="0" userDrawn="1">
  <p:cSld name="7_自定义版式">
    <p:spTree>
      <p:nvGrpSpPr>
        <p:cNvPr id="1" name=""/>
        <p:cNvGrpSpPr/>
        <p:nvPr/>
      </p:nvGrpSpPr>
      <p:grpSpPr>
        <a:xfrm>
          <a:off x="0" y="0"/>
          <a:ext cx="0" cy="0"/>
          <a:chOff x="0" y="0"/>
          <a:chExt cx="0" cy="0"/>
        </a:xfrm>
      </p:grpSpPr>
      <p:sp>
        <p:nvSpPr>
          <p:cNvPr id="6" name="等腰三角形 6"/>
          <p:cNvSpPr/>
          <p:nvPr userDrawn="1"/>
        </p:nvSpPr>
        <p:spPr>
          <a:xfrm flipH="1" flipV="1">
            <a:off x="48578" y="188595"/>
            <a:ext cx="2779139" cy="150205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 name="等腰三角形 6"/>
          <p:cNvSpPr/>
          <p:nvPr userDrawn="1"/>
        </p:nvSpPr>
        <p:spPr>
          <a:xfrm rot="10800000">
            <a:off x="2"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cxnSp>
        <p:nvCxnSpPr>
          <p:cNvPr id="8" name="直接连接符 7"/>
          <p:cNvCxnSpPr/>
          <p:nvPr userDrawn="1"/>
        </p:nvCxnSpPr>
        <p:spPr>
          <a:xfrm>
            <a:off x="2828926" y="220946"/>
            <a:ext cx="6315075"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2651760" y="404641"/>
            <a:ext cx="649224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7" name="等腰三角形 6"/>
          <p:cNvSpPr/>
          <p:nvPr userDrawn="1"/>
        </p:nvSpPr>
        <p:spPr>
          <a:xfrm rot="10800000">
            <a:off x="971600" y="0"/>
            <a:ext cx="661061" cy="300086"/>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showMasterSp="0" userDrawn="1">
  <p:cSld name="6_自定义版式">
    <p:spTree>
      <p:nvGrpSpPr>
        <p:cNvPr id="1" name=""/>
        <p:cNvGrpSpPr/>
        <p:nvPr/>
      </p:nvGrpSpPr>
      <p:grpSpPr>
        <a:xfrm>
          <a:off x="0" y="0"/>
          <a:ext cx="0" cy="0"/>
          <a:chOff x="0" y="0"/>
          <a:chExt cx="0" cy="0"/>
        </a:xfrm>
      </p:grpSpPr>
      <p:cxnSp>
        <p:nvCxnSpPr>
          <p:cNvPr id="6" name="直接连接符 5"/>
          <p:cNvCxnSpPr/>
          <p:nvPr userDrawn="1"/>
        </p:nvCxnSpPr>
        <p:spPr>
          <a:xfrm flipH="1">
            <a:off x="5182282" y="820511"/>
            <a:ext cx="3961719" cy="3961719"/>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422502" y="422504"/>
            <a:ext cx="1873703" cy="10286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
        <p:nvSpPr>
          <p:cNvPr id="8" name="直角三角形 7"/>
          <p:cNvSpPr/>
          <p:nvPr userDrawn="1"/>
        </p:nvSpPr>
        <p:spPr>
          <a:xfrm flipH="1">
            <a:off x="8739868" y="820513"/>
            <a:ext cx="404132" cy="404132"/>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prstClr val="white"/>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4" Type="http://schemas.openxmlformats.org/officeDocument/2006/relationships/theme" Target="../theme/theme2.xml"/><Relationship Id="rId23" Type="http://schemas.openxmlformats.org/officeDocument/2006/relationships/slideLayout" Target="../slideLayouts/slideLayout31.xml"/><Relationship Id="rId22" Type="http://schemas.openxmlformats.org/officeDocument/2006/relationships/slideLayout" Target="../slideLayouts/slideLayout30.xml"/><Relationship Id="rId21" Type="http://schemas.openxmlformats.org/officeDocument/2006/relationships/slideLayout" Target="../slideLayouts/slideLayout29.xml"/><Relationship Id="rId20" Type="http://schemas.openxmlformats.org/officeDocument/2006/relationships/slideLayout" Target="../slideLayouts/slideLayout28.xml"/><Relationship Id="rId2" Type="http://schemas.openxmlformats.org/officeDocument/2006/relationships/slideLayout" Target="../slideLayouts/slideLayout10.xml"/><Relationship Id="rId19" Type="http://schemas.openxmlformats.org/officeDocument/2006/relationships/slideLayout" Target="../slideLayouts/slideLayout27.xml"/><Relationship Id="rId18" Type="http://schemas.openxmlformats.org/officeDocument/2006/relationships/slideLayout" Target="../slideLayouts/slideLayout26.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1" Type="http://schemas.openxmlformats.org/officeDocument/2006/relationships/theme" Target="../theme/theme3.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2" Type="http://schemas.openxmlformats.org/officeDocument/2006/relationships/theme" Target="../theme/theme4.xml"/><Relationship Id="rId21" Type="http://schemas.openxmlformats.org/officeDocument/2006/relationships/slideLayout" Target="../slideLayouts/slideLayout62.xml"/><Relationship Id="rId20" Type="http://schemas.openxmlformats.org/officeDocument/2006/relationships/slideLayout" Target="../slideLayouts/slideLayout61.xml"/><Relationship Id="rId2" Type="http://schemas.openxmlformats.org/officeDocument/2006/relationships/slideLayout" Target="../slideLayouts/slideLayout43.xml"/><Relationship Id="rId19" Type="http://schemas.openxmlformats.org/officeDocument/2006/relationships/slideLayout" Target="../slideLayouts/slideLayout60.xml"/><Relationship Id="rId18" Type="http://schemas.openxmlformats.org/officeDocument/2006/relationships/slideLayout" Target="../slideLayouts/slideLayout59.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2" Type="http://schemas.openxmlformats.org/officeDocument/2006/relationships/theme" Target="../theme/theme5.xml"/><Relationship Id="rId21" Type="http://schemas.openxmlformats.org/officeDocument/2006/relationships/slideLayout" Target="../slideLayouts/slideLayout83.xml"/><Relationship Id="rId20" Type="http://schemas.openxmlformats.org/officeDocument/2006/relationships/slideLayout" Target="../slideLayouts/slideLayout82.xml"/><Relationship Id="rId2" Type="http://schemas.openxmlformats.org/officeDocument/2006/relationships/slideLayout" Target="../slideLayouts/slideLayout64.xml"/><Relationship Id="rId19" Type="http://schemas.openxmlformats.org/officeDocument/2006/relationships/slideLayout" Target="../slideLayouts/slideLayout81.xml"/><Relationship Id="rId18" Type="http://schemas.openxmlformats.org/officeDocument/2006/relationships/slideLayout" Target="../slideLayouts/slideLayout80.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2.xml"/><Relationship Id="rId8" Type="http://schemas.openxmlformats.org/officeDocument/2006/relationships/slideLayout" Target="../slideLayouts/slideLayout91.xml"/><Relationship Id="rId7" Type="http://schemas.openxmlformats.org/officeDocument/2006/relationships/slideLayout" Target="../slideLayouts/slideLayout90.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3" Type="http://schemas.openxmlformats.org/officeDocument/2006/relationships/slideLayout" Target="../slideLayouts/slideLayout86.xml"/><Relationship Id="rId21" Type="http://schemas.openxmlformats.org/officeDocument/2006/relationships/theme" Target="../theme/theme6.xml"/><Relationship Id="rId20" Type="http://schemas.openxmlformats.org/officeDocument/2006/relationships/slideLayout" Target="../slideLayouts/slideLayout103.xml"/><Relationship Id="rId2" Type="http://schemas.openxmlformats.org/officeDocument/2006/relationships/slideLayout" Target="../slideLayouts/slideLayout85.xml"/><Relationship Id="rId19" Type="http://schemas.openxmlformats.org/officeDocument/2006/relationships/slideLayout" Target="../slideLayouts/slideLayout102.xml"/><Relationship Id="rId18" Type="http://schemas.openxmlformats.org/officeDocument/2006/relationships/slideLayout" Target="../slideLayouts/slideLayout101.xml"/><Relationship Id="rId17" Type="http://schemas.openxmlformats.org/officeDocument/2006/relationships/slideLayout" Target="../slideLayouts/slideLayout100.xml"/><Relationship Id="rId16" Type="http://schemas.openxmlformats.org/officeDocument/2006/relationships/slideLayout" Target="../slideLayouts/slideLayout99.xml"/><Relationship Id="rId15" Type="http://schemas.openxmlformats.org/officeDocument/2006/relationships/slideLayout" Target="../slideLayouts/slideLayout98.xml"/><Relationship Id="rId14" Type="http://schemas.openxmlformats.org/officeDocument/2006/relationships/slideLayout" Target="../slideLayouts/slideLayout97.xml"/><Relationship Id="rId13" Type="http://schemas.openxmlformats.org/officeDocument/2006/relationships/slideLayout" Target="../slideLayouts/slideLayout96.xml"/><Relationship Id="rId12" Type="http://schemas.openxmlformats.org/officeDocument/2006/relationships/slideLayout" Target="../slideLayouts/slideLayout95.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2.xml"/><Relationship Id="rId8" Type="http://schemas.openxmlformats.org/officeDocument/2006/relationships/slideLayout" Target="../slideLayouts/slideLayout111.xml"/><Relationship Id="rId7" Type="http://schemas.openxmlformats.org/officeDocument/2006/relationships/slideLayout" Target="../slideLayouts/slideLayout110.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3" Type="http://schemas.openxmlformats.org/officeDocument/2006/relationships/slideLayout" Target="../slideLayouts/slideLayout106.xml"/><Relationship Id="rId2" Type="http://schemas.openxmlformats.org/officeDocument/2006/relationships/slideLayout" Target="../slideLayouts/slideLayout105.xml"/><Relationship Id="rId11" Type="http://schemas.openxmlformats.org/officeDocument/2006/relationships/theme" Target="../theme/theme7.xml"/><Relationship Id="rId10" Type="http://schemas.openxmlformats.org/officeDocument/2006/relationships/slideLayout" Target="../slideLayouts/slideLayout113.xml"/><Relationship Id="rId1"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6250839" y="4931240"/>
            <a:ext cx="2600553" cy="184666"/>
          </a:xfrm>
          <a:prstGeom prst="rect">
            <a:avLst/>
          </a:prstGeom>
          <a:noFill/>
        </p:spPr>
        <p:txBody>
          <a:bodyPr wrap="square">
            <a:spAutoFit/>
          </a:bodyPr>
          <a:lstStyle/>
          <a:p>
            <a:r>
              <a:rPr lang="en-US" altLang="zh-CN" sz="600" dirty="0">
                <a:solidFill>
                  <a:schemeClr val="tx1"/>
                </a:solidFill>
              </a:rPr>
              <a:t>《</a:t>
            </a:r>
            <a:r>
              <a:rPr lang="zh-CN" altLang="en-US" sz="600" dirty="0">
                <a:solidFill>
                  <a:schemeClr val="tx1"/>
                </a:solidFill>
              </a:rPr>
              <a:t>物流成本管理</a:t>
            </a:r>
            <a:r>
              <a:rPr lang="en-US" altLang="zh-CN" sz="600" dirty="0">
                <a:solidFill>
                  <a:schemeClr val="tx1"/>
                </a:solidFill>
              </a:rPr>
              <a:t>》</a:t>
            </a:r>
            <a:r>
              <a:rPr lang="zh-CN" altLang="en-US" sz="600" dirty="0">
                <a:solidFill>
                  <a:schemeClr val="tx1"/>
                </a:solidFill>
              </a:rPr>
              <a:t>（王桂花等编写，高等教育出版社，</a:t>
            </a:r>
            <a:r>
              <a:rPr lang="en-US" altLang="zh-CN" sz="600" dirty="0">
                <a:solidFill>
                  <a:schemeClr val="tx1"/>
                </a:solidFill>
              </a:rPr>
              <a:t>9787040549201</a:t>
            </a:r>
            <a:r>
              <a:rPr lang="zh-CN" altLang="en-US" sz="600" dirty="0">
                <a:solidFill>
                  <a:schemeClr val="tx1"/>
                </a:solidFill>
              </a:rPr>
              <a:t>）</a:t>
            </a:r>
            <a:endParaRPr lang="zh-CN" altLang="en-US" sz="6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
        <p:nvSpPr>
          <p:cNvPr id="8" name="文本框 7"/>
          <p:cNvSpPr txBox="1"/>
          <p:nvPr userDrawn="1"/>
        </p:nvSpPr>
        <p:spPr>
          <a:xfrm>
            <a:off x="6457950" y="4856442"/>
            <a:ext cx="2596439" cy="184666"/>
          </a:xfrm>
          <a:prstGeom prst="rect">
            <a:avLst/>
          </a:prstGeom>
          <a:noFill/>
        </p:spPr>
        <p:txBody>
          <a:bodyPr wrap="square">
            <a:spAutoFit/>
          </a:bodyPr>
          <a:lstStyle/>
          <a:p>
            <a:r>
              <a:rPr lang="en-US" altLang="zh-CN" sz="600" dirty="0">
                <a:solidFill>
                  <a:srgbClr val="E6C34A"/>
                </a:solidFill>
              </a:rPr>
              <a:t>《</a:t>
            </a:r>
            <a:r>
              <a:rPr lang="zh-CN" altLang="en-US" sz="600" dirty="0">
                <a:solidFill>
                  <a:srgbClr val="E6C34A"/>
                </a:solidFill>
              </a:rPr>
              <a:t>物流成本管理</a:t>
            </a:r>
            <a:r>
              <a:rPr lang="en-US" altLang="zh-CN" sz="600" dirty="0">
                <a:solidFill>
                  <a:srgbClr val="E6C34A"/>
                </a:solidFill>
              </a:rPr>
              <a:t>》</a:t>
            </a:r>
            <a:r>
              <a:rPr lang="zh-CN" altLang="en-US" sz="600" dirty="0">
                <a:solidFill>
                  <a:srgbClr val="E6C34A"/>
                </a:solidFill>
              </a:rPr>
              <a:t>（王桂花等编写，高等教育出版社，</a:t>
            </a:r>
            <a:r>
              <a:rPr lang="en-US" altLang="zh-CN" sz="600" dirty="0">
                <a:solidFill>
                  <a:srgbClr val="E6C34A"/>
                </a:solidFill>
              </a:rPr>
              <a:t>9787040549201</a:t>
            </a:r>
            <a:r>
              <a:rPr lang="zh-CN" altLang="en-US" sz="600" dirty="0">
                <a:solidFill>
                  <a:srgbClr val="E6C34A"/>
                </a:solidFill>
              </a:rPr>
              <a:t>）</a:t>
            </a:r>
            <a:endParaRPr lang="zh-CN" altLang="en-US" sz="600" dirty="0">
              <a:solidFill>
                <a:srgbClr val="E6C34A"/>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6457950" y="4856442"/>
            <a:ext cx="2596439" cy="184666"/>
          </a:xfrm>
          <a:prstGeom prst="rect">
            <a:avLst/>
          </a:prstGeom>
          <a:noFill/>
        </p:spPr>
        <p:txBody>
          <a:bodyPr wrap="square">
            <a:spAutoFit/>
          </a:bodyPr>
          <a:lstStyle/>
          <a:p>
            <a:r>
              <a:rPr lang="en-US" altLang="zh-CN" sz="600" dirty="0">
                <a:solidFill>
                  <a:schemeClr val="tx1"/>
                </a:solidFill>
              </a:rPr>
              <a:t>《</a:t>
            </a:r>
            <a:r>
              <a:rPr lang="zh-CN" altLang="en-US" sz="600" dirty="0">
                <a:solidFill>
                  <a:schemeClr val="tx1"/>
                </a:solidFill>
              </a:rPr>
              <a:t>物流成本管理</a:t>
            </a:r>
            <a:r>
              <a:rPr lang="en-US" altLang="zh-CN" sz="600" dirty="0">
                <a:solidFill>
                  <a:schemeClr val="tx1"/>
                </a:solidFill>
              </a:rPr>
              <a:t>》</a:t>
            </a:r>
            <a:r>
              <a:rPr lang="zh-CN" altLang="en-US" sz="600" dirty="0">
                <a:solidFill>
                  <a:schemeClr val="tx1"/>
                </a:solidFill>
              </a:rPr>
              <a:t>（王桂花等编写，高等教育出版社，</a:t>
            </a:r>
            <a:r>
              <a:rPr lang="en-US" altLang="zh-CN" sz="600" dirty="0">
                <a:solidFill>
                  <a:schemeClr val="tx1"/>
                </a:solidFill>
              </a:rPr>
              <a:t>9787040549201</a:t>
            </a:r>
            <a:r>
              <a:rPr lang="zh-CN" altLang="en-US" sz="600" dirty="0">
                <a:solidFill>
                  <a:schemeClr val="tx1"/>
                </a:solidFill>
              </a:rPr>
              <a:t>）</a:t>
            </a:r>
            <a:endParaRPr lang="zh-CN" altLang="en-US" sz="6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68580" tIns="34290" rIns="68580" bIns="3429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095EE34F-0F62-41D6-8D9F-1CEBA932CF69}" type="datetimeFigureOut">
              <a:rPr lang="zh-CN" altLang="en-US" smtClean="0">
                <a:solidFill>
                  <a:prstClr val="black">
                    <a:tint val="75000"/>
                  </a:prstClr>
                </a:solidFill>
                <a:latin typeface="Arial Unicode MS" panose="020B0604020202020204" charset="-122"/>
                <a:ea typeface="微软雅黑" panose="020B0503020204020204" charset="-122"/>
              </a:rPr>
            </a:fld>
            <a:endParaRPr lang="zh-CN" altLang="en-US">
              <a:solidFill>
                <a:prstClr val="black">
                  <a:tint val="75000"/>
                </a:prstClr>
              </a:solidFill>
              <a:latin typeface="Arial Unicode MS" panose="020B0604020202020204" charset="-122"/>
              <a:ea typeface="微软雅黑" panose="020B0503020204020204" charset="-122"/>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zh-CN" altLang="en-US">
              <a:solidFill>
                <a:prstClr val="black">
                  <a:tint val="75000"/>
                </a:prstClr>
              </a:solidFill>
              <a:latin typeface="Arial Unicode MS" panose="020B0604020202020204" charset="-122"/>
              <a:ea typeface="微软雅黑" panose="020B0503020204020204" charset="-122"/>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C01B81E5-8A95-4375-948A-5A6871A808D3}" type="slidenum">
              <a:rPr lang="zh-CN" altLang="en-US" smtClean="0">
                <a:solidFill>
                  <a:prstClr val="black">
                    <a:tint val="75000"/>
                  </a:prstClr>
                </a:solidFill>
                <a:latin typeface="Arial Unicode MS" panose="020B0604020202020204" charset="-122"/>
                <a:ea typeface="微软雅黑" panose="020B0503020204020204" charset="-122"/>
              </a:rPr>
            </a:fld>
            <a:endParaRPr lang="zh-CN" altLang="en-US">
              <a:solidFill>
                <a:prstClr val="black">
                  <a:tint val="75000"/>
                </a:prstClr>
              </a:solidFill>
              <a:latin typeface="Arial Unicode MS" panose="020B0604020202020204" charset="-122"/>
              <a:ea typeface="微软雅黑" panose="020B0503020204020204" charset="-122"/>
            </a:endParaRPr>
          </a:p>
        </p:txBody>
      </p:sp>
      <p:sp>
        <p:nvSpPr>
          <p:cNvPr id="7" name="文本框 6"/>
          <p:cNvSpPr txBox="1"/>
          <p:nvPr userDrawn="1"/>
        </p:nvSpPr>
        <p:spPr>
          <a:xfrm>
            <a:off x="6457950" y="4856442"/>
            <a:ext cx="2596439" cy="184666"/>
          </a:xfrm>
          <a:prstGeom prst="rect">
            <a:avLst/>
          </a:prstGeom>
          <a:noFill/>
        </p:spPr>
        <p:txBody>
          <a:bodyPr wrap="square">
            <a:spAutoFit/>
          </a:bodyPr>
          <a:lstStyle/>
          <a:p>
            <a:r>
              <a:rPr lang="en-US" altLang="zh-CN" sz="600" dirty="0">
                <a:solidFill>
                  <a:srgbClr val="E6C34A"/>
                </a:solidFill>
              </a:rPr>
              <a:t>《</a:t>
            </a:r>
            <a:r>
              <a:rPr lang="zh-CN" altLang="en-US" sz="600" dirty="0">
                <a:solidFill>
                  <a:srgbClr val="E6C34A"/>
                </a:solidFill>
              </a:rPr>
              <a:t>物流成本管理</a:t>
            </a:r>
            <a:r>
              <a:rPr lang="en-US" altLang="zh-CN" sz="600" dirty="0">
                <a:solidFill>
                  <a:srgbClr val="E6C34A"/>
                </a:solidFill>
              </a:rPr>
              <a:t>》</a:t>
            </a:r>
            <a:r>
              <a:rPr lang="zh-CN" altLang="en-US" sz="600" dirty="0">
                <a:solidFill>
                  <a:srgbClr val="E6C34A"/>
                </a:solidFill>
              </a:rPr>
              <a:t>（王桂花等编写，高等教育出版社，</a:t>
            </a:r>
            <a:r>
              <a:rPr lang="en-US" altLang="zh-CN" sz="600" dirty="0">
                <a:solidFill>
                  <a:srgbClr val="E6C34A"/>
                </a:solidFill>
              </a:rPr>
              <a:t>9787040549201</a:t>
            </a:r>
            <a:r>
              <a:rPr lang="zh-CN" altLang="en-US" sz="600" dirty="0">
                <a:solidFill>
                  <a:srgbClr val="E6C34A"/>
                </a:solidFill>
              </a:rPr>
              <a:t>）</a:t>
            </a:r>
            <a:endParaRPr lang="zh-CN" altLang="en-US" sz="600" dirty="0">
              <a:solidFill>
                <a:srgbClr val="E6C34A"/>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68580" tIns="34290" rIns="68580" bIns="3429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
        <p:nvSpPr>
          <p:cNvPr id="7" name="文本框 6"/>
          <p:cNvSpPr txBox="1"/>
          <p:nvPr userDrawn="1"/>
        </p:nvSpPr>
        <p:spPr>
          <a:xfrm>
            <a:off x="6457950" y="4856442"/>
            <a:ext cx="2596439" cy="184666"/>
          </a:xfrm>
          <a:prstGeom prst="rect">
            <a:avLst/>
          </a:prstGeom>
          <a:noFill/>
        </p:spPr>
        <p:txBody>
          <a:bodyPr wrap="square">
            <a:spAutoFit/>
          </a:bodyPr>
          <a:lstStyle/>
          <a:p>
            <a:r>
              <a:rPr lang="en-US" altLang="zh-CN" sz="600" dirty="0">
                <a:solidFill>
                  <a:srgbClr val="E6C34A"/>
                </a:solidFill>
              </a:rPr>
              <a:t>《</a:t>
            </a:r>
            <a:r>
              <a:rPr lang="zh-CN" altLang="en-US" sz="600" dirty="0">
                <a:solidFill>
                  <a:srgbClr val="E6C34A"/>
                </a:solidFill>
              </a:rPr>
              <a:t>物流成本管理</a:t>
            </a:r>
            <a:r>
              <a:rPr lang="en-US" altLang="zh-CN" sz="600" dirty="0">
                <a:solidFill>
                  <a:srgbClr val="E6C34A"/>
                </a:solidFill>
              </a:rPr>
              <a:t>》</a:t>
            </a:r>
            <a:r>
              <a:rPr lang="zh-CN" altLang="en-US" sz="600" dirty="0">
                <a:solidFill>
                  <a:srgbClr val="E6C34A"/>
                </a:solidFill>
              </a:rPr>
              <a:t>（王桂花等编写，高等教育出版社，</a:t>
            </a:r>
            <a:r>
              <a:rPr lang="en-US" altLang="zh-CN" sz="600" dirty="0">
                <a:solidFill>
                  <a:srgbClr val="E6C34A"/>
                </a:solidFill>
              </a:rPr>
              <a:t>9787040549201</a:t>
            </a:r>
            <a:r>
              <a:rPr lang="zh-CN" altLang="en-US" sz="600" dirty="0">
                <a:solidFill>
                  <a:srgbClr val="E6C34A"/>
                </a:solidFill>
              </a:rPr>
              <a:t>）</a:t>
            </a:r>
            <a:endParaRPr lang="zh-CN" altLang="en-US" sz="600" dirty="0">
              <a:solidFill>
                <a:srgbClr val="E6C34A"/>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5EE34F-0F62-41D6-8D9F-1CEBA932CF6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1B81E5-8A95-4375-948A-5A6871A808D3}" type="slidenum">
              <a:rPr lang="zh-CN" altLang="en-US" smtClean="0">
                <a:solidFill>
                  <a:prstClr val="black">
                    <a:tint val="75000"/>
                  </a:prstClr>
                </a:solidFill>
              </a:rPr>
            </a:fld>
            <a:endParaRPr lang="zh-CN" altLang="en-US">
              <a:solidFill>
                <a:prstClr val="black">
                  <a:tint val="75000"/>
                </a:prstClr>
              </a:solidFill>
            </a:endParaRPr>
          </a:p>
        </p:txBody>
      </p:sp>
      <p:sp>
        <p:nvSpPr>
          <p:cNvPr id="7" name="文本框 6"/>
          <p:cNvSpPr txBox="1"/>
          <p:nvPr userDrawn="1"/>
        </p:nvSpPr>
        <p:spPr>
          <a:xfrm>
            <a:off x="6457950" y="4856442"/>
            <a:ext cx="2596439" cy="184666"/>
          </a:xfrm>
          <a:prstGeom prst="rect">
            <a:avLst/>
          </a:prstGeom>
          <a:noFill/>
        </p:spPr>
        <p:txBody>
          <a:bodyPr wrap="square">
            <a:spAutoFit/>
          </a:bodyPr>
          <a:lstStyle/>
          <a:p>
            <a:r>
              <a:rPr lang="en-US" altLang="zh-CN" sz="600" dirty="0">
                <a:solidFill>
                  <a:srgbClr val="E6C34A"/>
                </a:solidFill>
              </a:rPr>
              <a:t>《</a:t>
            </a:r>
            <a:r>
              <a:rPr lang="zh-CN" altLang="en-US" sz="600" dirty="0">
                <a:solidFill>
                  <a:srgbClr val="E6C34A"/>
                </a:solidFill>
              </a:rPr>
              <a:t>物流成本管理</a:t>
            </a:r>
            <a:r>
              <a:rPr lang="en-US" altLang="zh-CN" sz="600" dirty="0">
                <a:solidFill>
                  <a:srgbClr val="E6C34A"/>
                </a:solidFill>
              </a:rPr>
              <a:t>》</a:t>
            </a:r>
            <a:r>
              <a:rPr lang="zh-CN" altLang="en-US" sz="600" dirty="0">
                <a:solidFill>
                  <a:srgbClr val="E6C34A"/>
                </a:solidFill>
              </a:rPr>
              <a:t>（王桂花等编写，高等教育出版社，</a:t>
            </a:r>
            <a:r>
              <a:rPr lang="en-US" altLang="zh-CN" sz="600" dirty="0">
                <a:solidFill>
                  <a:srgbClr val="E6C34A"/>
                </a:solidFill>
              </a:rPr>
              <a:t>9787040549201</a:t>
            </a:r>
            <a:r>
              <a:rPr lang="zh-CN" altLang="en-US" sz="600" dirty="0">
                <a:solidFill>
                  <a:srgbClr val="E6C34A"/>
                </a:solidFill>
              </a:rPr>
              <a:t>）</a:t>
            </a:r>
            <a:endParaRPr lang="zh-CN" altLang="en-US" sz="600" dirty="0">
              <a:solidFill>
                <a:srgbClr val="E6C34A"/>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2.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99.xml"/><Relationship Id="rId1"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microsoft.com/office/2007/relationships/hdphoto" Target="../media/image15.wdp"/><Relationship Id="rId1"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17.wdp"/><Relationship Id="rId1"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microsoft.com/office/2007/relationships/hdphoto" Target="../media/image22.wdp"/><Relationship Id="rId1" Type="http://schemas.openxmlformats.org/officeDocument/2006/relationships/image" Target="../media/image21.png"/></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109.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2.xml"/><Relationship Id="rId6" Type="http://schemas.openxmlformats.org/officeDocument/2006/relationships/themeOverride" Target="../theme/themeOverride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266509" y="1807331"/>
            <a:ext cx="4532010" cy="815608"/>
          </a:xfrm>
          <a:prstGeom prst="rect">
            <a:avLst/>
          </a:prstGeom>
          <a:noFill/>
        </p:spPr>
        <p:txBody>
          <a:bodyPr wrap="none" rtlCol="0">
            <a:spAutoFit/>
          </a:bodyPr>
          <a:lstStyle/>
          <a:p>
            <a:r>
              <a:rPr kumimoji="1" lang="en-US" altLang="zh-CN" sz="4700" b="1" dirty="0">
                <a:solidFill>
                  <a:srgbClr val="FFFFFF"/>
                </a:solidFill>
                <a:latin typeface="+mn-ea"/>
              </a:rPr>
              <a:t> 5 </a:t>
            </a:r>
            <a:r>
              <a:rPr kumimoji="1" lang="zh-CN" altLang="en-US" sz="4700" b="1" dirty="0">
                <a:solidFill>
                  <a:srgbClr val="FFFFFF"/>
                </a:solidFill>
                <a:latin typeface="+mn-ea"/>
              </a:rPr>
              <a:t>物流成本控制</a:t>
            </a:r>
            <a:endParaRPr kumimoji="1" lang="zh-CN" altLang="en-US" sz="4700" b="1" dirty="0">
              <a:solidFill>
                <a:srgbClr val="FFFFFF"/>
              </a:solidFill>
              <a:latin typeface="+mn-ea"/>
            </a:endParaRPr>
          </a:p>
        </p:txBody>
      </p:sp>
      <p:sp>
        <p:nvSpPr>
          <p:cNvPr id="5" name="文本框 4"/>
          <p:cNvSpPr txBox="1"/>
          <p:nvPr/>
        </p:nvSpPr>
        <p:spPr>
          <a:xfrm>
            <a:off x="2462139" y="2931631"/>
            <a:ext cx="3761751" cy="449290"/>
          </a:xfrm>
          <a:prstGeom prst="rect">
            <a:avLst/>
          </a:prstGeom>
          <a:noFill/>
        </p:spPr>
        <p:txBody>
          <a:bodyPr wrap="square" rtlCol="0">
            <a:spAutoFit/>
          </a:bodyPr>
          <a:lstStyle/>
          <a:p>
            <a:pPr>
              <a:lnSpc>
                <a:spcPct val="130000"/>
              </a:lnSpc>
            </a:pPr>
            <a:r>
              <a:rPr kumimoji="1" lang="en-US" altLang="zh-CN" sz="2000" dirty="0">
                <a:solidFill>
                  <a:srgbClr val="FFFFFF"/>
                </a:solidFill>
                <a:ea typeface="微软雅黑" panose="020B0503020204020204" charset="-122"/>
                <a:cs typeface="Arial" panose="020B0604020202020204"/>
              </a:rPr>
              <a:t>Logistics Cost</a:t>
            </a:r>
            <a:r>
              <a:rPr kumimoji="1" lang="zh-CN" altLang="en-US" sz="2000" dirty="0">
                <a:solidFill>
                  <a:srgbClr val="FFFFFF"/>
                </a:solidFill>
                <a:ea typeface="微软雅黑" panose="020B0503020204020204" charset="-122"/>
                <a:cs typeface="Arial" panose="020B0604020202020204"/>
              </a:rPr>
              <a:t> </a:t>
            </a:r>
            <a:r>
              <a:rPr kumimoji="1" lang="en-US" altLang="zh-CN" sz="2000" dirty="0">
                <a:solidFill>
                  <a:srgbClr val="FFFFFF"/>
                </a:solidFill>
                <a:ea typeface="微软雅黑" panose="020B0503020204020204" charset="-122"/>
                <a:cs typeface="Arial" panose="020B0604020202020204"/>
              </a:rPr>
              <a:t>Management</a:t>
            </a:r>
            <a:endParaRPr kumimoji="1" lang="zh-CN" altLang="en-US" sz="2000" dirty="0">
              <a:solidFill>
                <a:srgbClr val="FFFFFF"/>
              </a:solidFill>
              <a:ea typeface="微软雅黑" panose="020B0503020204020204" charset="-122"/>
              <a:cs typeface="Arial" panose="020B0604020202020204"/>
            </a:endParaRPr>
          </a:p>
        </p:txBody>
      </p:sp>
      <p:pic>
        <p:nvPicPr>
          <p:cNvPr id="6" name="图片 4" descr="地滋楼速写1"/>
          <p:cNvPicPr>
            <a:picLocks noChangeAspect="1"/>
          </p:cNvPicPr>
          <p:nvPr/>
        </p:nvPicPr>
        <p:blipFill>
          <a:blip r:embed="rId1"/>
          <a:srcRect/>
          <a:stretch>
            <a:fillRect/>
          </a:stretch>
        </p:blipFill>
        <p:spPr>
          <a:xfrm>
            <a:off x="0" y="2793365"/>
            <a:ext cx="9144000" cy="2341880"/>
          </a:xfrm>
          <a:prstGeom prst="rect">
            <a:avLst/>
          </a:prstGeom>
        </p:spPr>
      </p:pic>
      <p:sp>
        <p:nvSpPr>
          <p:cNvPr id="7" name="Rectangle 2"/>
          <p:cNvSpPr/>
          <p:nvPr/>
        </p:nvSpPr>
        <p:spPr>
          <a:xfrm>
            <a:off x="-5715" y="1228725"/>
            <a:ext cx="9149715" cy="1565275"/>
          </a:xfrm>
          <a:prstGeom prst="rect">
            <a:avLst/>
          </a:prstGeom>
          <a:solidFill>
            <a:srgbClr val="0070C0"/>
          </a:solidFill>
          <a:ln w="9525">
            <a:noFill/>
          </a:ln>
        </p:spPr>
        <p:txBody>
          <a:bodyPr wrap="none" anchor="ct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2200" dirty="0">
              <a:latin typeface="Calibri" panose="020F0502020204030204" pitchFamily="34" charset="0"/>
            </a:endParaRPr>
          </a:p>
        </p:txBody>
      </p:sp>
      <p:sp>
        <p:nvSpPr>
          <p:cNvPr id="10" name="TextBox 14"/>
          <p:cNvSpPr txBox="1">
            <a:spLocks noChangeArrowheads="1"/>
          </p:cNvSpPr>
          <p:nvPr/>
        </p:nvSpPr>
        <p:spPr bwMode="auto">
          <a:xfrm>
            <a:off x="924560" y="1497330"/>
            <a:ext cx="7139305" cy="72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20000"/>
              </a:lnSpc>
            </a:pPr>
            <a:r>
              <a:rPr lang="zh-CN" altLang="en-US" sz="4800" b="1" smtClean="0">
                <a:solidFill>
                  <a:schemeClr val="bg1"/>
                </a:solidFill>
                <a:latin typeface="微软雅黑" panose="020B0503020204020204" charset="-122"/>
              </a:rPr>
              <a:t>物流项目成本管理</a:t>
            </a:r>
            <a:endParaRPr lang="zh-CN" altLang="en-US" sz="4800" b="1" smtClean="0">
              <a:solidFill>
                <a:schemeClr val="bg1"/>
              </a:solidFill>
              <a:latin typeface="微软雅黑" panose="020B0503020204020204" charset="-122"/>
            </a:endParaRPr>
          </a:p>
        </p:txBody>
      </p:sp>
      <p:pic>
        <p:nvPicPr>
          <p:cNvPr id="12" name="图片 1" descr="日职标志标准字横排"/>
          <p:cNvPicPr>
            <a:picLocks noChangeAspect="1"/>
          </p:cNvPicPr>
          <p:nvPr/>
        </p:nvPicPr>
        <p:blipFill>
          <a:blip r:embed="rId2"/>
          <a:stretch>
            <a:fillRect/>
          </a:stretch>
        </p:blipFill>
        <p:spPr>
          <a:xfrm>
            <a:off x="635" y="12700"/>
            <a:ext cx="3093085" cy="916305"/>
          </a:xfrm>
          <a:prstGeom prst="rect">
            <a:avLst/>
          </a:prstGeom>
        </p:spPr>
      </p:pic>
      <p:sp>
        <p:nvSpPr>
          <p:cNvPr id="9" name="文本框 8"/>
          <p:cNvSpPr txBox="1"/>
          <p:nvPr/>
        </p:nvSpPr>
        <p:spPr>
          <a:xfrm>
            <a:off x="3743325" y="3059430"/>
            <a:ext cx="2044065" cy="368300"/>
          </a:xfrm>
          <a:prstGeom prst="rect">
            <a:avLst/>
          </a:prstGeom>
          <a:noFill/>
        </p:spPr>
        <p:txBody>
          <a:bodyPr wrap="square" rtlCol="0">
            <a:spAutoFit/>
          </a:bodyPr>
          <a:p>
            <a:r>
              <a:rPr lang="zh-CN" altLang="en-US" b="1"/>
              <a:t>讲师：崔岑</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403457" y="1233539"/>
            <a:ext cx="2406246" cy="1569660"/>
          </a:xfrm>
          <a:prstGeom prst="rect">
            <a:avLst/>
          </a:prstGeom>
          <a:noFill/>
        </p:spPr>
        <p:txBody>
          <a:bodyPr wrap="square">
            <a:spAutoFit/>
          </a:bodyPr>
          <a:lstStyle/>
          <a:p>
            <a:pPr algn="ctr"/>
            <a:r>
              <a:rPr lang="zh-CN" altLang="en-US" sz="3200" dirty="0">
                <a:solidFill>
                  <a:srgbClr val="FFC000"/>
                </a:solidFill>
              </a:rPr>
              <a:t>二、</a:t>
            </a:r>
            <a:endParaRPr lang="en-US" altLang="zh-CN" sz="3200" dirty="0">
              <a:solidFill>
                <a:srgbClr val="FFC000"/>
              </a:solidFill>
            </a:endParaRPr>
          </a:p>
          <a:p>
            <a:pPr algn="ctr"/>
            <a:r>
              <a:rPr lang="zh-CN" altLang="en-US" sz="3200" dirty="0">
                <a:solidFill>
                  <a:srgbClr val="FFC000"/>
                </a:solidFill>
              </a:rPr>
              <a:t>物流成本</a:t>
            </a:r>
            <a:endParaRPr lang="en-US" altLang="zh-CN" sz="3200" dirty="0">
              <a:solidFill>
                <a:srgbClr val="FFC000"/>
              </a:solidFill>
            </a:endParaRPr>
          </a:p>
          <a:p>
            <a:pPr algn="ctr"/>
            <a:r>
              <a:rPr lang="zh-CN" altLang="en-US" sz="3200" dirty="0">
                <a:solidFill>
                  <a:srgbClr val="FFC000"/>
                </a:solidFill>
              </a:rPr>
              <a:t>控制分类</a:t>
            </a:r>
            <a:endParaRPr lang="zh-CN" altLang="en-US" sz="3200" dirty="0">
              <a:solidFill>
                <a:srgbClr val="FFC000"/>
              </a:solidFill>
            </a:endParaRPr>
          </a:p>
        </p:txBody>
      </p:sp>
      <p:sp>
        <p:nvSpPr>
          <p:cNvPr id="4" name="文本框 3"/>
          <p:cNvSpPr txBox="1"/>
          <p:nvPr/>
        </p:nvSpPr>
        <p:spPr>
          <a:xfrm>
            <a:off x="4368336" y="1072429"/>
            <a:ext cx="3179619" cy="830997"/>
          </a:xfrm>
          <a:prstGeom prst="rect">
            <a:avLst/>
          </a:prstGeom>
          <a:noFill/>
        </p:spPr>
        <p:txBody>
          <a:bodyPr wrap="square">
            <a:spAutoFit/>
          </a:bodyPr>
          <a:lstStyle/>
          <a:p>
            <a:pPr>
              <a:lnSpc>
                <a:spcPct val="150000"/>
              </a:lnSpc>
            </a:pPr>
            <a:r>
              <a:rPr kumimoji="1" lang="zh-CN" altLang="en-US" sz="2000" noProof="0" dirty="0">
                <a:ln>
                  <a:noFill/>
                </a:ln>
                <a:solidFill>
                  <a:schemeClr val="bg1"/>
                </a:solidFill>
                <a:effectLst/>
                <a:uLnTx/>
                <a:uFillTx/>
                <a:latin typeface="微软雅黑" panose="020B0503020204020204" charset="-122"/>
                <a:ea typeface="微软雅黑" panose="020B0503020204020204" charset="-122"/>
              </a:rPr>
              <a:t>(一)按控制时间分类</a:t>
            </a:r>
            <a:endParaRPr kumimoji="1" lang="en-US" altLang="zh-CN" sz="2000" noProof="0" dirty="0">
              <a:ln>
                <a:noFill/>
              </a:ln>
              <a:solidFill>
                <a:schemeClr val="bg1"/>
              </a:solidFill>
              <a:effectLst/>
              <a:uLnTx/>
              <a:uFillTx/>
              <a:latin typeface="微软雅黑" panose="020B0503020204020204" charset="-122"/>
              <a:ea typeface="微软雅黑" panose="020B0503020204020204" charset="-122"/>
            </a:endParaRPr>
          </a:p>
          <a:p>
            <a:endParaRPr kumimoji="1" lang="zh-CN" altLang="en-US" sz="1800" noProof="0" dirty="0">
              <a:ln>
                <a:noFill/>
              </a:ln>
              <a:solidFill>
                <a:schemeClr val="bg1"/>
              </a:solidFill>
              <a:effectLst/>
              <a:uLnTx/>
              <a:uFillTx/>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3475892" y="2065203"/>
            <a:ext cx="4072063" cy="2005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文本框 7"/>
          <p:cNvSpPr txBox="1"/>
          <p:nvPr/>
        </p:nvSpPr>
        <p:spPr>
          <a:xfrm flipH="1">
            <a:off x="5374763" y="2803199"/>
            <a:ext cx="274320" cy="369332"/>
          </a:xfrm>
          <a:prstGeom prst="rect">
            <a:avLst/>
          </a:prstGeom>
          <a:noFill/>
        </p:spPr>
        <p:txBody>
          <a:bodyPr wrap="square">
            <a:spAutoFit/>
          </a:bodyPr>
          <a:lstStyle/>
          <a:p>
            <a:r>
              <a:rPr lang="zh-CN" altLang="en-US" sz="1800" dirty="0">
                <a:solidFill>
                  <a:srgbClr val="FF0000"/>
                </a:solidFill>
                <a:sym typeface="Wingdings" panose="05000000000000000000" pitchFamily="2" charset="2"/>
              </a:rPr>
              <a:t></a:t>
            </a:r>
            <a:endParaRPr lang="zh-CN" altLang="en-US" dirty="0">
              <a:solidFill>
                <a:srgbClr val="FF0000"/>
              </a:solidFill>
            </a:endParaRPr>
          </a:p>
        </p:txBody>
      </p:sp>
      <p:sp>
        <p:nvSpPr>
          <p:cNvPr id="9" name="文本框 8"/>
          <p:cNvSpPr txBox="1"/>
          <p:nvPr/>
        </p:nvSpPr>
        <p:spPr>
          <a:xfrm>
            <a:off x="4060767" y="3217875"/>
            <a:ext cx="290945" cy="369332"/>
          </a:xfrm>
          <a:prstGeom prst="rect">
            <a:avLst/>
          </a:prstGeom>
          <a:noFill/>
        </p:spPr>
        <p:txBody>
          <a:bodyPr wrap="square">
            <a:spAutoFit/>
          </a:bodyPr>
          <a:lstStyle/>
          <a:p>
            <a:r>
              <a:rPr lang="zh-CN" altLang="en-US" sz="1800" dirty="0">
                <a:solidFill>
                  <a:srgbClr val="FF0000"/>
                </a:solidFill>
                <a:sym typeface="Wingdings" panose="05000000000000000000" pitchFamily="2" charset="2"/>
              </a:rPr>
              <a:t></a:t>
            </a:r>
            <a:endParaRPr lang="zh-CN" altLang="en-US" dirty="0">
              <a:solidFill>
                <a:srgbClr val="FF0000"/>
              </a:solidFill>
            </a:endParaRPr>
          </a:p>
        </p:txBody>
      </p:sp>
      <p:sp>
        <p:nvSpPr>
          <p:cNvPr id="10" name="文本框 9"/>
          <p:cNvSpPr txBox="1"/>
          <p:nvPr/>
        </p:nvSpPr>
        <p:spPr>
          <a:xfrm flipH="1">
            <a:off x="6793469" y="2987865"/>
            <a:ext cx="274320" cy="369332"/>
          </a:xfrm>
          <a:prstGeom prst="rect">
            <a:avLst/>
          </a:prstGeom>
          <a:noFill/>
        </p:spPr>
        <p:txBody>
          <a:bodyPr wrap="square">
            <a:spAutoFit/>
          </a:bodyPr>
          <a:lstStyle/>
          <a:p>
            <a:r>
              <a:rPr lang="zh-CN" altLang="en-US" sz="1800" dirty="0">
                <a:solidFill>
                  <a:srgbClr val="FF0000"/>
                </a:solidFill>
                <a:sym typeface="Wingdings" panose="05000000000000000000" pitchFamily="2" charset="2"/>
              </a:rPr>
              <a:t></a:t>
            </a:r>
            <a:endParaRPr lang="zh-CN" alt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7215" y="239395"/>
            <a:ext cx="4325620" cy="583565"/>
          </a:xfrm>
          <a:prstGeom prst="rect">
            <a:avLst/>
          </a:prstGeom>
          <a:noFill/>
        </p:spPr>
        <p:txBody>
          <a:bodyPr wrap="square" rtlCol="0">
            <a:spAutoFit/>
          </a:bodyPr>
          <a:lstStyle/>
          <a:p>
            <a:r>
              <a:rPr kumimoji="1" lang="zh-CN" altLang="en-US" sz="3200" noProof="0" dirty="0">
                <a:solidFill>
                  <a:srgbClr val="FFC000"/>
                </a:solidFill>
                <a:latin typeface="微软雅黑" panose="020B0503020204020204" charset="-122"/>
                <a:ea typeface="微软雅黑" panose="020B0503020204020204" charset="-122"/>
              </a:rPr>
              <a:t>(二)按控制方法分类</a:t>
            </a:r>
            <a:endParaRPr kumimoji="1" lang="zh-CN" altLang="en-US" sz="3200" noProof="0" dirty="0">
              <a:solidFill>
                <a:srgbClr val="FFC000"/>
              </a:solidFill>
              <a:latin typeface="微软雅黑" panose="020B0503020204020204" charset="-122"/>
              <a:ea typeface="微软雅黑" panose="020B0503020204020204" charset="-122"/>
            </a:endParaRPr>
          </a:p>
        </p:txBody>
      </p:sp>
      <p:sp>
        <p:nvSpPr>
          <p:cNvPr id="3" name="文本框 2"/>
          <p:cNvSpPr txBox="1"/>
          <p:nvPr/>
        </p:nvSpPr>
        <p:spPr>
          <a:xfrm>
            <a:off x="727710" y="1248410"/>
            <a:ext cx="7025640" cy="1337945"/>
          </a:xfrm>
          <a:prstGeom prst="rect">
            <a:avLst/>
          </a:prstGeom>
          <a:noFill/>
        </p:spPr>
        <p:txBody>
          <a:bodyPr wrap="square" rtlCol="0">
            <a:spAutoFit/>
          </a:bodyPr>
          <a:lstStyle/>
          <a:p>
            <a:pPr fontAlgn="auto">
              <a:lnSpc>
                <a:spcPct val="150000"/>
              </a:lnSpc>
            </a:pPr>
            <a:r>
              <a:rPr lang="zh-CN" altLang="en-US">
                <a:solidFill>
                  <a:schemeClr val="bg1"/>
                </a:solidFill>
              </a:rPr>
              <a:t>1.绝对成本控制法</a:t>
            </a:r>
            <a:endParaRPr lang="zh-CN" altLang="en-US">
              <a:solidFill>
                <a:schemeClr val="bg1"/>
              </a:solidFill>
            </a:endParaRPr>
          </a:p>
          <a:p>
            <a:pPr fontAlgn="auto">
              <a:lnSpc>
                <a:spcPct val="150000"/>
              </a:lnSpc>
            </a:pPr>
            <a:r>
              <a:rPr lang="zh-CN" altLang="en-US">
                <a:solidFill>
                  <a:schemeClr val="bg1"/>
                </a:solidFill>
                <a:sym typeface="+mn-ea"/>
              </a:rPr>
              <a:t>2.相对成本控制法</a:t>
            </a:r>
            <a:endParaRPr lang="zh-CN" altLang="en-US">
              <a:solidFill>
                <a:schemeClr val="bg1"/>
              </a:solidFill>
            </a:endParaRPr>
          </a:p>
          <a:p>
            <a:pPr fontAlgn="auto">
              <a:lnSpc>
                <a:spcPct val="150000"/>
              </a:lnSpc>
            </a:pPr>
            <a:endParaRPr lang="zh-CN" altLang="en-US">
              <a:solidFill>
                <a:schemeClr val="bg1"/>
              </a:solidFill>
            </a:endParaRPr>
          </a:p>
        </p:txBody>
      </p:sp>
      <p:sp>
        <p:nvSpPr>
          <p:cNvPr id="4" name="文本框 3"/>
          <p:cNvSpPr txBox="1"/>
          <p:nvPr/>
        </p:nvSpPr>
        <p:spPr>
          <a:xfrm>
            <a:off x="1442720" y="2310765"/>
            <a:ext cx="5080000" cy="275590"/>
          </a:xfrm>
          <a:prstGeom prst="rect">
            <a:avLst/>
          </a:prstGeom>
          <a:noFill/>
          <a:ln w="9525">
            <a:noFill/>
          </a:ln>
        </p:spPr>
        <p:txBody>
          <a:bodyPr>
            <a:spAutoFit/>
          </a:bodyPr>
          <a:lstStyle/>
          <a:p>
            <a:pPr indent="304800" algn="ctr"/>
            <a:r>
              <a:rPr lang="zh-CN" altLang="en-US" sz="1200" b="0">
                <a:solidFill>
                  <a:schemeClr val="bg1"/>
                </a:solidFill>
                <a:latin typeface="宋体" panose="02010600030101010101" pitchFamily="2" charset="-122"/>
                <a:cs typeface="宋体" panose="02010600030101010101" pitchFamily="2" charset="-122"/>
              </a:rPr>
              <a:t>表</a:t>
            </a:r>
            <a:r>
              <a:rPr lang="en-US" altLang="zh-CN" sz="1200" b="0">
                <a:solidFill>
                  <a:schemeClr val="bg1"/>
                </a:solidFill>
                <a:latin typeface="宋体" panose="02010600030101010101" pitchFamily="2" charset="-122"/>
                <a:cs typeface="宋体" panose="02010600030101010101" pitchFamily="2" charset="-122"/>
              </a:rPr>
              <a:t>5-1</a:t>
            </a:r>
            <a:r>
              <a:rPr lang="zh-CN" altLang="en-US" sz="1200" b="0">
                <a:solidFill>
                  <a:schemeClr val="bg1"/>
                </a:solidFill>
                <a:latin typeface="宋体" panose="02010600030101010101" pitchFamily="2" charset="-122"/>
                <a:cs typeface="宋体" panose="02010600030101010101" pitchFamily="2" charset="-122"/>
              </a:rPr>
              <a:t>绝对成本控制法与相对成本控制法的比较</a:t>
            </a:r>
            <a:endParaRPr lang="zh-CN" altLang="en-US" sz="1200" b="0">
              <a:solidFill>
                <a:schemeClr val="bg1"/>
              </a:solidFill>
              <a:latin typeface="宋体" panose="02010600030101010101" pitchFamily="2" charset="-122"/>
              <a:cs typeface="宋体" panose="02010600030101010101" pitchFamily="2" charset="-122"/>
            </a:endParaRPr>
          </a:p>
        </p:txBody>
      </p:sp>
      <p:graphicFrame>
        <p:nvGraphicFramePr>
          <p:cNvPr id="5" name="表格 4"/>
          <p:cNvGraphicFramePr/>
          <p:nvPr>
            <p:custDataLst>
              <p:tags r:id="rId1"/>
            </p:custDataLst>
          </p:nvPr>
        </p:nvGraphicFramePr>
        <p:xfrm>
          <a:off x="816610" y="2586355"/>
          <a:ext cx="6544945" cy="1371600"/>
        </p:xfrm>
        <a:graphic>
          <a:graphicData uri="http://schemas.openxmlformats.org/drawingml/2006/table">
            <a:tbl>
              <a:tblPr firstRow="1" bandRow="1">
                <a:tableStyleId>{5940675A-B579-460E-94D1-54222C63F5DA}</a:tableStyleId>
              </a:tblPr>
              <a:tblGrid>
                <a:gridCol w="1843405"/>
                <a:gridCol w="2304415"/>
                <a:gridCol w="2397125"/>
              </a:tblGrid>
              <a:tr h="228600">
                <a:tc>
                  <a:txBody>
                    <a:bodyPr/>
                    <a:lstStyle/>
                    <a:p>
                      <a:pPr indent="0" algn="ctr">
                        <a:buNone/>
                      </a:pPr>
                      <a:r>
                        <a:rPr lang="zh-CN" altLang="en-US" sz="1400" b="0">
                          <a:latin typeface="宋体" panose="02010600030101010101" pitchFamily="2" charset="-122"/>
                          <a:cs typeface="宋体" panose="02010600030101010101" pitchFamily="2" charset="-122"/>
                        </a:rPr>
                        <a:t>比较项目</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绝对成本控制法</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相对成本控制法</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28600">
                <a:tc>
                  <a:txBody>
                    <a:bodyPr/>
                    <a:lstStyle/>
                    <a:p>
                      <a:pPr indent="0" algn="ctr">
                        <a:buNone/>
                      </a:pPr>
                      <a:r>
                        <a:rPr lang="zh-CN" altLang="en-US" sz="1400" b="0">
                          <a:latin typeface="宋体" panose="02010600030101010101" pitchFamily="2" charset="-122"/>
                          <a:cs typeface="宋体" panose="02010600030101010101" pitchFamily="2" charset="-122"/>
                        </a:rPr>
                        <a:t>控制对象</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成本支出</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成本与其他因素的关系</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28600">
                <a:tc>
                  <a:txBody>
                    <a:bodyPr/>
                    <a:lstStyle/>
                    <a:p>
                      <a:pPr indent="0" algn="ctr">
                        <a:buNone/>
                      </a:pPr>
                      <a:r>
                        <a:rPr lang="zh-CN" altLang="en-US" sz="1400" b="0">
                          <a:latin typeface="宋体" panose="02010600030101010101" pitchFamily="2" charset="-122"/>
                          <a:cs typeface="宋体" panose="02010600030101010101" pitchFamily="2" charset="-122"/>
                        </a:rPr>
                        <a:t>控制目的</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降低成本</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提高经济效益</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28600">
                <a:tc>
                  <a:txBody>
                    <a:bodyPr/>
                    <a:lstStyle/>
                    <a:p>
                      <a:pPr indent="0" algn="ctr">
                        <a:buNone/>
                      </a:pPr>
                      <a:r>
                        <a:rPr lang="zh-CN" altLang="en-US" sz="1400" b="0">
                          <a:latin typeface="宋体" panose="02010600030101010101" pitchFamily="2" charset="-122"/>
                          <a:cs typeface="宋体" panose="02010600030101010101" pitchFamily="2" charset="-122"/>
                        </a:rPr>
                        <a:t>控制方法</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成本与成本指标之间的比较</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成本与非成本指标之间的比较</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28600">
                <a:tc>
                  <a:txBody>
                    <a:bodyPr/>
                    <a:lstStyle/>
                    <a:p>
                      <a:pPr indent="0" algn="ctr">
                        <a:buNone/>
                      </a:pPr>
                      <a:r>
                        <a:rPr lang="zh-CN" altLang="en-US" sz="1400" b="0">
                          <a:latin typeface="宋体" panose="02010600030101010101" pitchFamily="2" charset="-122"/>
                          <a:cs typeface="宋体" panose="02010600030101010101" pitchFamily="2" charset="-122"/>
                        </a:rPr>
                        <a:t>控制时间</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主要在成本发生时或发生后</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主要在成本发生前</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28600">
                <a:tc>
                  <a:txBody>
                    <a:bodyPr/>
                    <a:lstStyle/>
                    <a:p>
                      <a:pPr indent="0" algn="ctr">
                        <a:buNone/>
                      </a:pPr>
                      <a:r>
                        <a:rPr lang="zh-CN" altLang="en-US" sz="1400" b="0">
                          <a:latin typeface="宋体" panose="02010600030101010101" pitchFamily="2" charset="-122"/>
                          <a:cs typeface="宋体" panose="02010600030101010101" pitchFamily="2" charset="-122"/>
                        </a:rPr>
                        <a:t>控制性质</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实施性成本控制</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400" b="0">
                          <a:latin typeface="宋体" panose="02010600030101010101" pitchFamily="2" charset="-122"/>
                          <a:cs typeface="宋体" panose="02010600030101010101" pitchFamily="2" charset="-122"/>
                        </a:rPr>
                        <a:t>决策性成本控制</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6" name="文本框 5"/>
          <p:cNvSpPr txBox="1"/>
          <p:nvPr/>
        </p:nvSpPr>
        <p:spPr>
          <a:xfrm>
            <a:off x="1014095" y="4239895"/>
            <a:ext cx="6347460" cy="368300"/>
          </a:xfrm>
          <a:prstGeom prst="rect">
            <a:avLst/>
          </a:prstGeom>
          <a:noFill/>
        </p:spPr>
        <p:txBody>
          <a:bodyPr wrap="square" rtlCol="0">
            <a:spAutoFit/>
          </a:bodyPr>
          <a:lstStyle/>
          <a:p>
            <a:r>
              <a:rPr lang="zh-CN" altLang="en-US">
                <a:solidFill>
                  <a:schemeClr val="accent4"/>
                </a:solidFill>
              </a:rPr>
              <a:t>想一想：实施绝对成本控制法与相对成本控制法的意义何在?</a:t>
            </a:r>
            <a:endParaRPr lang="zh-CN" altLang="en-US">
              <a:solidFill>
                <a:schemeClr val="accent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 y="2950184"/>
            <a:ext cx="9144000" cy="1340441"/>
          </a:xfrm>
          <a:prstGeom prst="rect">
            <a:avLst/>
          </a:prstGeom>
          <a:solidFill>
            <a:srgbClr val="F6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 name="文本框 4"/>
          <p:cNvSpPr txBox="1"/>
          <p:nvPr/>
        </p:nvSpPr>
        <p:spPr>
          <a:xfrm>
            <a:off x="456725" y="3266461"/>
            <a:ext cx="8472590" cy="706755"/>
          </a:xfrm>
          <a:prstGeom prst="rect">
            <a:avLst/>
          </a:prstGeom>
          <a:noFill/>
        </p:spPr>
        <p:txBody>
          <a:bodyPr wrap="square" rtlCol="0">
            <a:spAutoFit/>
          </a:bodyPr>
          <a:lstStyle/>
          <a:p>
            <a:r>
              <a:rPr kumimoji="1" lang="zh-CN" altLang="en-US" sz="4000" b="1" dirty="0">
                <a:ea typeface="宋体" panose="02010600030101010101" pitchFamily="2" charset="-122"/>
              </a:rPr>
              <a:t>任务二</a:t>
            </a:r>
            <a:r>
              <a:rPr kumimoji="1" lang="zh-CN" altLang="en-US" sz="4000" dirty="0">
                <a:latin typeface="+mn-ea"/>
              </a:rPr>
              <a:t>  物流标准成本控制</a:t>
            </a:r>
            <a:endParaRPr kumimoji="1" lang="zh-CN" altLang="en-US" sz="40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848429" y="-11525"/>
            <a:ext cx="5295571" cy="5143500"/>
          </a:xfrm>
          <a:prstGeom prst="rect">
            <a:avLst/>
          </a:prstGeom>
          <a:solidFill>
            <a:srgbClr val="1D1D1D"/>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6565" eaLnBrk="1" fontAlgn="auto" hangingPunct="1">
              <a:lnSpc>
                <a:spcPct val="90000"/>
              </a:lnSpc>
              <a:spcBef>
                <a:spcPts val="0"/>
              </a:spcBef>
              <a:spcAft>
                <a:spcPts val="0"/>
              </a:spcAft>
            </a:pPr>
            <a:endParaRPr kumimoji="1" lang="zh-CN" altLang="en-US" sz="12000" b="1" dirty="0">
              <a:solidFill>
                <a:srgbClr val="FFFFFF"/>
              </a:solidFill>
            </a:endParaRPr>
          </a:p>
        </p:txBody>
      </p:sp>
      <p:sp>
        <p:nvSpPr>
          <p:cNvPr id="6" name="文本框 5"/>
          <p:cNvSpPr txBox="1"/>
          <p:nvPr/>
        </p:nvSpPr>
        <p:spPr>
          <a:xfrm>
            <a:off x="5182979" y="552063"/>
            <a:ext cx="2227894" cy="584776"/>
          </a:xfrm>
          <a:prstGeom prst="rect">
            <a:avLst/>
          </a:prstGeom>
          <a:noFill/>
        </p:spPr>
        <p:txBody>
          <a:bodyPr wrap="none" lIns="91420" tIns="45710" rIns="91420" bIns="45710" rtlCol="0">
            <a:spAutoFit/>
          </a:bodyPr>
          <a:lstStyle/>
          <a:p>
            <a:pPr defTabSz="456565" eaLnBrk="1" fontAlgn="auto" hangingPunct="1">
              <a:spcBef>
                <a:spcPts val="0"/>
              </a:spcBef>
              <a:spcAft>
                <a:spcPts val="0"/>
              </a:spcAft>
            </a:pPr>
            <a:r>
              <a:rPr kumimoji="1" lang="en-US" altLang="zh-CN" sz="3200" b="1" dirty="0">
                <a:solidFill>
                  <a:srgbClr val="FFFFFF"/>
                </a:solidFill>
                <a:latin typeface="Century Gothic"/>
                <a:ea typeface="微软雅黑" panose="020B0503020204020204" charset="-122"/>
              </a:rPr>
              <a:t>CONTENTS</a:t>
            </a:r>
            <a:endParaRPr kumimoji="1" lang="zh-CN" altLang="en-US" sz="3200" b="1" dirty="0">
              <a:solidFill>
                <a:srgbClr val="FFFFFF"/>
              </a:solidFill>
              <a:latin typeface="Century Gothic"/>
              <a:ea typeface="微软雅黑" panose="020B0503020204020204" charset="-122"/>
            </a:endParaRPr>
          </a:p>
        </p:txBody>
      </p:sp>
      <p:sp>
        <p:nvSpPr>
          <p:cNvPr id="20" name="矩形 19"/>
          <p:cNvSpPr/>
          <p:nvPr/>
        </p:nvSpPr>
        <p:spPr>
          <a:xfrm>
            <a:off x="4133779" y="1541780"/>
            <a:ext cx="4898902" cy="2723161"/>
          </a:xfrm>
          <a:prstGeom prst="rect">
            <a:avLst/>
          </a:prstGeom>
        </p:spPr>
        <p:txBody>
          <a:bodyPr wrap="square" lIns="91420" tIns="45710" rIns="91420" bIns="45710">
            <a:spAutoFit/>
          </a:bodyPr>
          <a:lstStyle/>
          <a:p>
            <a:pPr marL="342900" indent="-342900" defTabSz="456565" eaLnBrk="1" fontAlgn="auto" hangingPunct="1">
              <a:lnSpc>
                <a:spcPct val="200000"/>
              </a:lnSpc>
              <a:spcBef>
                <a:spcPts val="0"/>
              </a:spcBef>
              <a:spcAft>
                <a:spcPts val="0"/>
              </a:spcAft>
              <a:buFont typeface="Wingdings" panose="05000000000000000000" pitchFamily="2" charset="2"/>
              <a:buChar char="Ø"/>
            </a:pPr>
            <a:r>
              <a:rPr kumimoji="1" lang="zh-CN" altLang="en-US" sz="2400" dirty="0">
                <a:solidFill>
                  <a:srgbClr val="FFFFFF"/>
                </a:solidFill>
                <a:latin typeface="Century Gothic"/>
                <a:ea typeface="微软雅黑" panose="020B0503020204020204" charset="-122"/>
              </a:rPr>
              <a:t>一、物流标准成本及分类</a:t>
            </a:r>
            <a:endParaRPr kumimoji="1" lang="zh-CN" altLang="en-US" sz="2400" dirty="0">
              <a:solidFill>
                <a:srgbClr val="FFFFFF"/>
              </a:solidFill>
              <a:latin typeface="Century Gothic"/>
              <a:ea typeface="微软雅黑" panose="020B0503020204020204" charset="-122"/>
            </a:endParaRPr>
          </a:p>
          <a:p>
            <a:pPr marL="342900" indent="-342900" defTabSz="456565">
              <a:lnSpc>
                <a:spcPct val="200000"/>
              </a:lnSpc>
              <a:buFont typeface="Wingdings" panose="05000000000000000000" pitchFamily="2" charset="2"/>
              <a:buChar char="Ø"/>
            </a:pPr>
            <a:r>
              <a:rPr kumimoji="1" lang="zh-CN" altLang="en-US" sz="2400" dirty="0">
                <a:solidFill>
                  <a:srgbClr val="FFFFFF"/>
                </a:solidFill>
                <a:latin typeface="Century Gothic"/>
                <a:ea typeface="微软雅黑" panose="020B0503020204020204" charset="-122"/>
              </a:rPr>
              <a:t>二、物流标准成本制定</a:t>
            </a:r>
            <a:endParaRPr kumimoji="1" lang="en-US" altLang="zh-CN" sz="2400" dirty="0">
              <a:solidFill>
                <a:srgbClr val="FFFFFF"/>
              </a:solidFill>
              <a:latin typeface="Century Gothic"/>
              <a:ea typeface="微软雅黑" panose="020B0503020204020204" charset="-122"/>
            </a:endParaRPr>
          </a:p>
          <a:p>
            <a:pPr marL="342900" indent="-342900" defTabSz="456565">
              <a:lnSpc>
                <a:spcPct val="200000"/>
              </a:lnSpc>
              <a:buFont typeface="Wingdings" panose="05000000000000000000" pitchFamily="2" charset="2"/>
              <a:buChar char="Ø"/>
            </a:pPr>
            <a:r>
              <a:rPr kumimoji="1" lang="zh-CN" altLang="en-US" sz="2400" dirty="0">
                <a:solidFill>
                  <a:srgbClr val="FFFFFF"/>
                </a:solidFill>
                <a:latin typeface="Century Gothic"/>
                <a:ea typeface="微软雅黑" panose="020B0503020204020204" charset="-122"/>
              </a:rPr>
              <a:t>三、物流成本差异分析</a:t>
            </a:r>
            <a:endParaRPr kumimoji="1" lang="zh-CN" altLang="en-US" sz="2400" dirty="0">
              <a:solidFill>
                <a:srgbClr val="FFFFFF"/>
              </a:solidFill>
              <a:latin typeface="Century Gothic"/>
              <a:ea typeface="微软雅黑" panose="020B0503020204020204" charset="-122"/>
            </a:endParaRPr>
          </a:p>
          <a:p>
            <a:pPr indent="0" defTabSz="456565">
              <a:lnSpc>
                <a:spcPct val="200000"/>
              </a:lnSpc>
              <a:buFont typeface="Wingdings" panose="05000000000000000000" pitchFamily="2" charset="2"/>
              <a:buNone/>
            </a:pPr>
            <a:endParaRPr kumimoji="1" lang="zh-CN" altLang="en-US" sz="1600" dirty="0">
              <a:solidFill>
                <a:srgbClr val="FFFFFF"/>
              </a:solidFill>
              <a:latin typeface="Century Gothic"/>
              <a:ea typeface="微软雅黑" panose="020B0503020204020204" charset="-122"/>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290195" y="1250950"/>
            <a:ext cx="3001645" cy="1076325"/>
          </a:xfrm>
          <a:prstGeom prst="rect">
            <a:avLst/>
          </a:prstGeom>
          <a:noFill/>
        </p:spPr>
        <p:txBody>
          <a:bodyPr wrap="square">
            <a:spAutoFit/>
          </a:bodyPr>
          <a:lstStyle/>
          <a:p>
            <a:r>
              <a:rPr lang="zh-CN" altLang="en-US" sz="3200" dirty="0">
                <a:solidFill>
                  <a:schemeClr val="bg1"/>
                </a:solidFill>
              </a:rPr>
              <a:t>一、物流标准成本及分类</a:t>
            </a:r>
            <a:endParaRPr lang="zh-CN" altLang="en-US" sz="3200" dirty="0">
              <a:solidFill>
                <a:schemeClr val="bg1"/>
              </a:solidFill>
            </a:endParaRPr>
          </a:p>
        </p:txBody>
      </p:sp>
      <p:sp>
        <p:nvSpPr>
          <p:cNvPr id="4" name="文本框 3"/>
          <p:cNvSpPr txBox="1"/>
          <p:nvPr/>
        </p:nvSpPr>
        <p:spPr>
          <a:xfrm>
            <a:off x="3338310" y="2009535"/>
            <a:ext cx="4343400" cy="1289456"/>
          </a:xfrm>
          <a:prstGeom prst="rect">
            <a:avLst/>
          </a:prstGeom>
          <a:noFill/>
        </p:spPr>
        <p:txBody>
          <a:bodyPr wrap="square">
            <a:spAutoFit/>
          </a:bodyPr>
          <a:lstStyle/>
          <a:p>
            <a:pPr>
              <a:lnSpc>
                <a:spcPct val="150000"/>
              </a:lnSpc>
            </a:pPr>
            <a:r>
              <a:rPr lang="zh-CN" altLang="en-US" dirty="0">
                <a:solidFill>
                  <a:schemeClr val="bg1"/>
                </a:solidFill>
              </a:rPr>
              <a:t>标准成本是通过精确的调查、分析与技术测定而制定的，是用来评价实际成本、衡量工作效率的一种预计成本。</a:t>
            </a:r>
            <a:endParaRPr lang="zh-CN" altLang="en-US" dirty="0">
              <a:solidFill>
                <a:schemeClr val="bg1"/>
              </a:solidFill>
            </a:endParaRPr>
          </a:p>
        </p:txBody>
      </p:sp>
      <p:sp>
        <p:nvSpPr>
          <p:cNvPr id="7" name="文本框 6"/>
          <p:cNvSpPr txBox="1"/>
          <p:nvPr/>
        </p:nvSpPr>
        <p:spPr>
          <a:xfrm>
            <a:off x="3719426" y="1301132"/>
            <a:ext cx="5513070" cy="583565"/>
          </a:xfrm>
          <a:prstGeom prst="rect">
            <a:avLst/>
          </a:prstGeom>
          <a:noFill/>
        </p:spPr>
        <p:txBody>
          <a:bodyPr wrap="square" rtlCol="0">
            <a:spAutoFit/>
          </a:bodyPr>
          <a:lstStyle/>
          <a:p>
            <a:r>
              <a:rPr kumimoji="1" lang="zh-CN" altLang="en-US" sz="3200" noProof="0" dirty="0">
                <a:ln>
                  <a:noFill/>
                </a:ln>
                <a:solidFill>
                  <a:srgbClr val="FFC000"/>
                </a:solidFill>
                <a:effectLst/>
                <a:uLnTx/>
                <a:uFillTx/>
                <a:latin typeface="微软雅黑" panose="020B0503020204020204" charset="-122"/>
                <a:ea typeface="微软雅黑" panose="020B0503020204020204" charset="-122"/>
              </a:rPr>
              <a:t>（一）标准成本法及其作用</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graphicFrame>
        <p:nvGraphicFramePr>
          <p:cNvPr id="9" name="图示 8"/>
          <p:cNvGraphicFramePr/>
          <p:nvPr/>
        </p:nvGraphicFramePr>
        <p:xfrm>
          <a:off x="2086495" y="3568983"/>
          <a:ext cx="5354146" cy="7785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214033" y="303372"/>
            <a:ext cx="2476326" cy="390216"/>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85" y="303530"/>
            <a:ext cx="3092450" cy="583565"/>
          </a:xfrm>
          <a:prstGeom prst="rect">
            <a:avLst/>
          </a:prstGeom>
          <a:noFill/>
        </p:spPr>
        <p:txBody>
          <a:bodyPr wrap="square" lIns="68568" tIns="34289" rIns="68568" bIns="34289" rtlCol="0">
            <a:spAutoFit/>
          </a:bodyPr>
          <a:lstStyle/>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案例共享</a:t>
            </a:r>
            <a:r>
              <a:rPr lang="en-US" altLang="zh-CN" sz="2800" dirty="0">
                <a:solidFill>
                  <a:srgbClr val="E6C34B"/>
                </a:solidFill>
                <a:latin typeface="Arial Unicode MS" panose="020B0604020202020204" charset="-122"/>
                <a:ea typeface="微软雅黑" panose="020B0503020204020204" charset="-122"/>
              </a:rPr>
              <a:t>5-1</a:t>
            </a:r>
            <a:endParaRPr lang="zh-CN" altLang="en-US" sz="2800" dirty="0">
              <a:solidFill>
                <a:srgbClr val="E6C34B"/>
              </a:solidFill>
              <a:latin typeface="Arial Unicode MS" panose="020B0604020202020204" charset="-122"/>
              <a:ea typeface="微软雅黑" panose="020B0503020204020204" charset="-122"/>
            </a:endParaRPr>
          </a:p>
        </p:txBody>
      </p:sp>
      <p:sp>
        <p:nvSpPr>
          <p:cNvPr id="12" name="文本框 11"/>
          <p:cNvSpPr txBox="1"/>
          <p:nvPr/>
        </p:nvSpPr>
        <p:spPr>
          <a:xfrm>
            <a:off x="274372" y="1083625"/>
            <a:ext cx="8443999" cy="528955"/>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000" dirty="0">
                <a:solidFill>
                  <a:srgbClr val="F6B733"/>
                </a:solidFill>
                <a:latin typeface="Century Gothic" panose="020B0502020202020204" pitchFamily="34" charset="0"/>
                <a:ea typeface="微软雅黑" panose="020B0503020204020204" charset="-122"/>
                <a:cs typeface="Arial" panose="020B0604020202020204" pitchFamily="34" charset="0"/>
              </a:rPr>
              <a:t>宝钢的标准成本管理</a:t>
            </a:r>
            <a:endParaRPr lang="zh-CN" altLang="en-US" sz="2000" dirty="0">
              <a:solidFill>
                <a:srgbClr val="F6B733"/>
              </a:solidFill>
              <a:latin typeface="Century Gothic" panose="020B0502020202020204" pitchFamily="34" charset="0"/>
              <a:ea typeface="微软雅黑" panose="020B0503020204020204" charset="-122"/>
              <a:cs typeface="Arial" panose="020B0604020202020204" pitchFamily="34" charset="0"/>
            </a:endParaRPr>
          </a:p>
        </p:txBody>
      </p:sp>
      <p:pic>
        <p:nvPicPr>
          <p:cNvPr id="8" name="图片 7"/>
          <p:cNvPicPr>
            <a:picLocks noChangeAspect="1"/>
          </p:cNvPicPr>
          <p:nvPr/>
        </p:nvPicPr>
        <p:blipFill>
          <a:blip r:embed="rId1"/>
          <a:stretch>
            <a:fillRect/>
          </a:stretch>
        </p:blipFill>
        <p:spPr>
          <a:xfrm>
            <a:off x="3852602" y="135755"/>
            <a:ext cx="1287541" cy="858780"/>
          </a:xfrm>
          <a:prstGeom prst="rect">
            <a:avLst/>
          </a:prstGeom>
          <a:ln>
            <a:noFill/>
          </a:ln>
          <a:effectLst>
            <a:outerShdw blurRad="292100" dist="139700" dir="2700000" algn="tl" rotWithShape="0">
              <a:srgbClr val="333333">
                <a:alpha val="65000"/>
              </a:srgbClr>
            </a:outerShdw>
          </a:effectLst>
        </p:spPr>
      </p:pic>
      <p:sp>
        <p:nvSpPr>
          <p:cNvPr id="22" name="文本框 21"/>
          <p:cNvSpPr txBox="1"/>
          <p:nvPr/>
        </p:nvSpPr>
        <p:spPr>
          <a:xfrm>
            <a:off x="6342611" y="1118872"/>
            <a:ext cx="1773510" cy="458459"/>
          </a:xfrm>
          <a:prstGeom prst="rect">
            <a:avLst/>
          </a:prstGeom>
          <a:noFill/>
        </p:spPr>
        <p:txBody>
          <a:bodyPr wrap="square">
            <a:spAutoFit/>
          </a:bodyPr>
          <a:lstStyle/>
          <a:p>
            <a:pPr indent="0">
              <a:lnSpc>
                <a:spcPct val="150000"/>
              </a:lnSpc>
              <a:buFont typeface="Wingdings" panose="05000000000000000000" pitchFamily="2" charset="2"/>
              <a:buNone/>
            </a:pPr>
            <a:r>
              <a:rPr lang="zh-CN" dirty="0">
                <a:solidFill>
                  <a:schemeClr val="bg1"/>
                </a:solidFill>
              </a:rPr>
              <a:t>见</a:t>
            </a:r>
            <a:r>
              <a:rPr lang="en-US" altLang="zh-CN" dirty="0">
                <a:solidFill>
                  <a:schemeClr val="bg1"/>
                </a:solidFill>
              </a:rPr>
              <a:t>p139</a:t>
            </a:r>
            <a:endParaRPr lang="en-US" altLang="zh-CN" dirty="0">
              <a:solidFill>
                <a:schemeClr val="bg1"/>
              </a:solidFill>
            </a:endParaRPr>
          </a:p>
        </p:txBody>
      </p:sp>
      <p:sp>
        <p:nvSpPr>
          <p:cNvPr id="16" name="文本框 15"/>
          <p:cNvSpPr txBox="1"/>
          <p:nvPr/>
        </p:nvSpPr>
        <p:spPr>
          <a:xfrm>
            <a:off x="1300940" y="1809110"/>
            <a:ext cx="7244543" cy="263373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dirty="0">
                <a:solidFill>
                  <a:schemeClr val="bg1"/>
                </a:solidFill>
              </a:rPr>
              <a:t>宝钢在建厂初期就开始推行的标准化作业管理模式、作业长制和计划值管理，以及较为领先的信息化系统的支持，在实践中大获成功</a:t>
            </a:r>
            <a:endParaRPr lang="en-US" altLang="zh-CN" sz="1600" dirty="0">
              <a:solidFill>
                <a:schemeClr val="bg1"/>
              </a:solidFill>
            </a:endParaRPr>
          </a:p>
          <a:p>
            <a:pPr marL="285750" indent="-285750">
              <a:lnSpc>
                <a:spcPct val="150000"/>
              </a:lnSpc>
              <a:buFont typeface="Wingdings" panose="05000000000000000000" pitchFamily="2" charset="2"/>
              <a:buChar char="Ø"/>
            </a:pPr>
            <a:r>
              <a:rPr lang="zh-CN" altLang="en-US" sz="1600" dirty="0">
                <a:solidFill>
                  <a:schemeClr val="bg1"/>
                </a:solidFill>
              </a:rPr>
              <a:t>制定成本中心，是宝钢推行标准成本的第一步；</a:t>
            </a:r>
            <a:endParaRPr lang="en-US" altLang="zh-CN" sz="1600" dirty="0">
              <a:solidFill>
                <a:schemeClr val="bg1"/>
              </a:solidFill>
            </a:endParaRPr>
          </a:p>
          <a:p>
            <a:pPr marL="285750" indent="-285750">
              <a:lnSpc>
                <a:spcPct val="150000"/>
              </a:lnSpc>
              <a:buFont typeface="Wingdings" panose="05000000000000000000" pitchFamily="2" charset="2"/>
              <a:buChar char="Ø"/>
            </a:pPr>
            <a:r>
              <a:rPr lang="zh-CN" altLang="en-US" sz="1600" dirty="0">
                <a:solidFill>
                  <a:schemeClr val="bg1"/>
                </a:solidFill>
              </a:rPr>
              <a:t>针对各个成本中心的明细产品，宝钢综合考虑市场形势、同行业标杆企业的水平以及企业内部情况等多种因素，按照“自上而下”和“自下而上”相结合的过程，组织所有员工参与并制定完成了基本标准和价格标准两部分成本标准。</a:t>
            </a:r>
            <a:endParaRPr lang="zh-CN" altLang="en-US" sz="16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7215" y="239395"/>
            <a:ext cx="5513070" cy="583565"/>
          </a:xfrm>
          <a:prstGeom prst="rect">
            <a:avLst/>
          </a:prstGeom>
          <a:noFill/>
        </p:spPr>
        <p:txBody>
          <a:bodyPr wrap="square" rtlCol="0">
            <a:spAutoFit/>
          </a:bodyPr>
          <a:lstStyle/>
          <a:p>
            <a:r>
              <a:rPr kumimoji="1" lang="zh-CN" altLang="en-US" sz="3200" noProof="0" dirty="0">
                <a:solidFill>
                  <a:srgbClr val="FFC000"/>
                </a:solidFill>
                <a:latin typeface="微软雅黑" panose="020B0503020204020204" charset="-122"/>
                <a:ea typeface="微软雅黑" panose="020B0503020204020204" charset="-122"/>
              </a:rPr>
              <a:t>（二）物流标准成本分类</a:t>
            </a:r>
            <a:endParaRPr kumimoji="1" lang="zh-CN" altLang="en-US" sz="3200" noProof="0" dirty="0">
              <a:solidFill>
                <a:srgbClr val="FFC000"/>
              </a:solidFill>
              <a:latin typeface="微软雅黑" panose="020B0503020204020204" charset="-122"/>
              <a:ea typeface="微软雅黑" panose="020B0503020204020204" charset="-122"/>
            </a:endParaRPr>
          </a:p>
        </p:txBody>
      </p:sp>
      <p:sp>
        <p:nvSpPr>
          <p:cNvPr id="4" name="文本框 3"/>
          <p:cNvSpPr txBox="1"/>
          <p:nvPr/>
        </p:nvSpPr>
        <p:spPr>
          <a:xfrm>
            <a:off x="1503276" y="4699577"/>
            <a:ext cx="5080000" cy="337185"/>
          </a:xfrm>
          <a:prstGeom prst="rect">
            <a:avLst/>
          </a:prstGeom>
          <a:noFill/>
          <a:ln w="9525">
            <a:noFill/>
          </a:ln>
        </p:spPr>
        <p:txBody>
          <a:bodyPr>
            <a:spAutoFit/>
          </a:bodyPr>
          <a:lstStyle/>
          <a:p>
            <a:pPr marL="0" indent="304800" algn="l"/>
            <a:r>
              <a:rPr lang="zh-CN" altLang="en-US" sz="1600" b="1" dirty="0">
                <a:solidFill>
                  <a:schemeClr val="accent4"/>
                </a:solidFill>
                <a:latin typeface="楷体" panose="02010609060101010101" charset="-122"/>
                <a:cs typeface="楷体" panose="02010609060101010101" charset="-122"/>
              </a:rPr>
              <a:t>思考：四种标准成本之间有什么区别和联系？</a:t>
            </a:r>
            <a:endParaRPr lang="zh-CN" altLang="en-US" sz="1600" b="1" dirty="0">
              <a:solidFill>
                <a:schemeClr val="accent4"/>
              </a:solidFill>
              <a:latin typeface="楷体" panose="02010609060101010101" charset="-122"/>
              <a:cs typeface="楷体" panose="02010609060101010101" charset="-122"/>
            </a:endParaRPr>
          </a:p>
        </p:txBody>
      </p:sp>
      <p:pic>
        <p:nvPicPr>
          <p:cNvPr id="5" name="图片 4"/>
          <p:cNvPicPr>
            <a:picLocks noChangeAspect="1"/>
          </p:cNvPicPr>
          <p:nvPr/>
        </p:nvPicPr>
        <p:blipFill>
          <a:blip r:embed="rId1"/>
          <a:stretch>
            <a:fillRect/>
          </a:stretch>
        </p:blipFill>
        <p:spPr>
          <a:xfrm>
            <a:off x="577215" y="1205654"/>
            <a:ext cx="8181541" cy="35359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214033" y="303372"/>
            <a:ext cx="2476326" cy="390216"/>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85" y="303530"/>
            <a:ext cx="3092450" cy="583565"/>
          </a:xfrm>
          <a:prstGeom prst="rect">
            <a:avLst/>
          </a:prstGeom>
          <a:noFill/>
        </p:spPr>
        <p:txBody>
          <a:bodyPr wrap="square" lIns="68568" tIns="34289" rIns="68568" bIns="34289" rtlCol="0">
            <a:spAutoFit/>
          </a:bodyPr>
          <a:lstStyle/>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行业观察</a:t>
            </a:r>
            <a:r>
              <a:rPr lang="en-US" altLang="zh-CN" sz="2800" dirty="0">
                <a:solidFill>
                  <a:srgbClr val="E6C34B"/>
                </a:solidFill>
                <a:latin typeface="Arial Unicode MS" panose="020B0604020202020204" charset="-122"/>
                <a:ea typeface="微软雅黑" panose="020B0503020204020204" charset="-122"/>
              </a:rPr>
              <a:t>5-2</a:t>
            </a:r>
            <a:endParaRPr lang="zh-CN" altLang="en-US" sz="2800" dirty="0">
              <a:solidFill>
                <a:srgbClr val="E6C34B"/>
              </a:solidFill>
              <a:latin typeface="Arial Unicode MS" panose="020B0604020202020204" charset="-122"/>
              <a:ea typeface="微软雅黑" panose="020B0503020204020204" charset="-122"/>
            </a:endParaRPr>
          </a:p>
        </p:txBody>
      </p:sp>
      <p:sp>
        <p:nvSpPr>
          <p:cNvPr id="12" name="文本框 11"/>
          <p:cNvSpPr txBox="1"/>
          <p:nvPr/>
        </p:nvSpPr>
        <p:spPr>
          <a:xfrm>
            <a:off x="274372" y="1053810"/>
            <a:ext cx="8443999" cy="475706"/>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000" dirty="0">
                <a:solidFill>
                  <a:srgbClr val="F6B733"/>
                </a:solidFill>
                <a:latin typeface="Century Gothic" panose="020B0502020202020204" pitchFamily="34" charset="0"/>
                <a:ea typeface="微软雅黑" panose="020B0503020204020204" charset="-122"/>
                <a:cs typeface="Arial" panose="020B0604020202020204" pitchFamily="34" charset="0"/>
              </a:rPr>
              <a:t>淄博市关于物流标准化试点建设，</a:t>
            </a:r>
            <a:endParaRPr lang="zh-CN" altLang="en-US" sz="2000" dirty="0">
              <a:solidFill>
                <a:srgbClr val="F6B733"/>
              </a:solidFill>
              <a:latin typeface="Century Gothic" panose="020B0502020202020204" pitchFamily="34" charset="0"/>
              <a:ea typeface="微软雅黑" panose="020B0503020204020204" charset="-122"/>
              <a:cs typeface="Arial" panose="020B0604020202020204" pitchFamily="34" charset="0"/>
            </a:endParaRPr>
          </a:p>
        </p:txBody>
      </p:sp>
      <p:pic>
        <p:nvPicPr>
          <p:cNvPr id="8" name="图片 7"/>
          <p:cNvPicPr>
            <a:picLocks noChangeAspect="1"/>
          </p:cNvPicPr>
          <p:nvPr/>
        </p:nvPicPr>
        <p:blipFill>
          <a:blip r:embed="rId1"/>
          <a:stretch>
            <a:fillRect/>
          </a:stretch>
        </p:blipFill>
        <p:spPr>
          <a:xfrm>
            <a:off x="3852602" y="135755"/>
            <a:ext cx="1287541" cy="858780"/>
          </a:xfrm>
          <a:prstGeom prst="rect">
            <a:avLst/>
          </a:prstGeom>
          <a:ln>
            <a:noFill/>
          </a:ln>
          <a:effectLst>
            <a:outerShdw blurRad="292100" dist="139700" dir="2700000" algn="tl" rotWithShape="0">
              <a:srgbClr val="333333">
                <a:alpha val="65000"/>
              </a:srgbClr>
            </a:outerShdw>
          </a:effectLst>
        </p:spPr>
      </p:pic>
      <p:sp>
        <p:nvSpPr>
          <p:cNvPr id="22" name="文本框 21"/>
          <p:cNvSpPr txBox="1"/>
          <p:nvPr/>
        </p:nvSpPr>
        <p:spPr>
          <a:xfrm>
            <a:off x="7030072" y="595351"/>
            <a:ext cx="1357469" cy="458459"/>
          </a:xfrm>
          <a:prstGeom prst="rect">
            <a:avLst/>
          </a:prstGeom>
          <a:noFill/>
        </p:spPr>
        <p:txBody>
          <a:bodyPr wrap="square">
            <a:spAutoFit/>
          </a:bodyPr>
          <a:lstStyle/>
          <a:p>
            <a:pPr indent="0">
              <a:lnSpc>
                <a:spcPct val="150000"/>
              </a:lnSpc>
              <a:buFont typeface="Wingdings" panose="05000000000000000000" pitchFamily="2" charset="2"/>
              <a:buNone/>
            </a:pPr>
            <a:r>
              <a:rPr lang="zh-CN" dirty="0">
                <a:solidFill>
                  <a:schemeClr val="bg1"/>
                </a:solidFill>
              </a:rPr>
              <a:t>见书</a:t>
            </a:r>
            <a:r>
              <a:rPr lang="en-US" altLang="zh-CN" dirty="0">
                <a:solidFill>
                  <a:schemeClr val="bg1"/>
                </a:solidFill>
              </a:rPr>
              <a:t>p140</a:t>
            </a:r>
            <a:endParaRPr lang="en-US" altLang="zh-CN" dirty="0">
              <a:solidFill>
                <a:schemeClr val="bg1"/>
              </a:solidFill>
            </a:endParaRPr>
          </a:p>
        </p:txBody>
      </p:sp>
      <p:sp>
        <p:nvSpPr>
          <p:cNvPr id="16" name="文本框 15"/>
          <p:cNvSpPr txBox="1"/>
          <p:nvPr/>
        </p:nvSpPr>
        <p:spPr>
          <a:xfrm>
            <a:off x="874915" y="1446479"/>
            <a:ext cx="7843456" cy="3693319"/>
          </a:xfrm>
          <a:prstGeom prst="rect">
            <a:avLst/>
          </a:prstGeom>
          <a:noFill/>
        </p:spPr>
        <p:txBody>
          <a:bodyPr wrap="square">
            <a:spAutoFit/>
          </a:bodyPr>
          <a:lstStyle/>
          <a:p>
            <a:pPr>
              <a:lnSpc>
                <a:spcPct val="150000"/>
              </a:lnSpc>
            </a:pPr>
            <a:r>
              <a:rPr lang="zh-CN" altLang="en-US" sz="1600" dirty="0">
                <a:solidFill>
                  <a:schemeClr val="bg1"/>
                </a:solidFill>
              </a:rPr>
              <a:t>试点企业物流效率得到提升、成本明显降低</a:t>
            </a:r>
            <a:endParaRPr lang="en-US" altLang="zh-CN" sz="1600" dirty="0">
              <a:solidFill>
                <a:schemeClr val="bg1"/>
              </a:solidFill>
            </a:endParaRPr>
          </a:p>
          <a:p>
            <a:pPr>
              <a:lnSpc>
                <a:spcPct val="150000"/>
              </a:lnSpc>
            </a:pPr>
            <a:r>
              <a:rPr lang="zh-CN" altLang="en-US" sz="1600" dirty="0">
                <a:solidFill>
                  <a:schemeClr val="bg1"/>
                </a:solidFill>
              </a:rPr>
              <a:t>试点企业带板运输率由试点前的平均</a:t>
            </a:r>
            <a:r>
              <a:rPr lang="en-US" altLang="zh-CN" sz="1600" dirty="0">
                <a:solidFill>
                  <a:schemeClr val="bg1"/>
                </a:solidFill>
              </a:rPr>
              <a:t>2%</a:t>
            </a:r>
            <a:r>
              <a:rPr lang="zh-CN" altLang="en-US" sz="1600" dirty="0">
                <a:solidFill>
                  <a:schemeClr val="bg1"/>
                </a:solidFill>
              </a:rPr>
              <a:t>提高到</a:t>
            </a:r>
            <a:r>
              <a:rPr lang="en-US" altLang="zh-CN" sz="1600" dirty="0">
                <a:solidFill>
                  <a:schemeClr val="bg1"/>
                </a:solidFill>
              </a:rPr>
              <a:t>9.98%</a:t>
            </a:r>
            <a:r>
              <a:rPr lang="zh-CN" altLang="en-US" sz="1600" dirty="0">
                <a:solidFill>
                  <a:schemeClr val="bg1"/>
                </a:solidFill>
              </a:rPr>
              <a:t>；</a:t>
            </a:r>
            <a:endParaRPr lang="en-US" altLang="zh-CN" sz="1600" dirty="0">
              <a:solidFill>
                <a:schemeClr val="bg1"/>
              </a:solidFill>
            </a:endParaRPr>
          </a:p>
          <a:p>
            <a:pPr>
              <a:lnSpc>
                <a:spcPct val="150000"/>
              </a:lnSpc>
            </a:pPr>
            <a:r>
              <a:rPr lang="zh-CN" altLang="en-US" sz="1600" dirty="0">
                <a:solidFill>
                  <a:schemeClr val="bg1"/>
                </a:solidFill>
              </a:rPr>
              <a:t>试点企业物流成本占营业收入比重为</a:t>
            </a:r>
            <a:r>
              <a:rPr lang="en-US" altLang="zh-CN" sz="1600" dirty="0">
                <a:solidFill>
                  <a:schemeClr val="bg1"/>
                </a:solidFill>
              </a:rPr>
              <a:t>27%</a:t>
            </a:r>
            <a:r>
              <a:rPr lang="zh-CN" altLang="en-US" sz="1600" dirty="0">
                <a:solidFill>
                  <a:schemeClr val="bg1"/>
                </a:solidFill>
              </a:rPr>
              <a:t>，比试点前下降</a:t>
            </a:r>
            <a:r>
              <a:rPr lang="en-US" altLang="zh-CN" sz="1600" dirty="0">
                <a:solidFill>
                  <a:schemeClr val="bg1"/>
                </a:solidFill>
              </a:rPr>
              <a:t>10</a:t>
            </a:r>
            <a:r>
              <a:rPr lang="zh-CN" altLang="en-US" sz="1600" dirty="0">
                <a:solidFill>
                  <a:schemeClr val="bg1"/>
                </a:solidFill>
              </a:rPr>
              <a:t>个百分点；</a:t>
            </a:r>
            <a:endParaRPr lang="en-US" altLang="zh-CN" sz="1600" dirty="0">
              <a:solidFill>
                <a:schemeClr val="bg1"/>
              </a:solidFill>
            </a:endParaRPr>
          </a:p>
          <a:p>
            <a:pPr>
              <a:lnSpc>
                <a:spcPct val="150000"/>
              </a:lnSpc>
            </a:pPr>
            <a:r>
              <a:rPr lang="zh-CN" altLang="en-US" sz="1600" dirty="0">
                <a:solidFill>
                  <a:schemeClr val="bg1"/>
                </a:solidFill>
              </a:rPr>
              <a:t>装卸搬运成本由试点前的平均每吨</a:t>
            </a:r>
            <a:r>
              <a:rPr lang="en-US" altLang="zh-CN" sz="1600" dirty="0">
                <a:solidFill>
                  <a:schemeClr val="bg1"/>
                </a:solidFill>
              </a:rPr>
              <a:t>49.4</a:t>
            </a:r>
            <a:r>
              <a:rPr lang="zh-CN" altLang="en-US" sz="1600" dirty="0">
                <a:solidFill>
                  <a:schemeClr val="bg1"/>
                </a:solidFill>
              </a:rPr>
              <a:t>元下降至每吨</a:t>
            </a:r>
            <a:r>
              <a:rPr lang="en-US" altLang="zh-CN" sz="1600" dirty="0">
                <a:solidFill>
                  <a:schemeClr val="bg1"/>
                </a:solidFill>
              </a:rPr>
              <a:t>33.9</a:t>
            </a:r>
            <a:r>
              <a:rPr lang="zh-CN" altLang="en-US" sz="1600" dirty="0">
                <a:solidFill>
                  <a:schemeClr val="bg1"/>
                </a:solidFill>
              </a:rPr>
              <a:t>元；</a:t>
            </a:r>
            <a:endParaRPr lang="en-US" altLang="zh-CN" sz="1600" dirty="0">
              <a:solidFill>
                <a:schemeClr val="bg1"/>
              </a:solidFill>
            </a:endParaRPr>
          </a:p>
          <a:p>
            <a:pPr>
              <a:lnSpc>
                <a:spcPct val="150000"/>
              </a:lnSpc>
            </a:pPr>
            <a:r>
              <a:rPr lang="zh-CN" altLang="en-US" sz="1600" dirty="0">
                <a:solidFill>
                  <a:schemeClr val="bg1"/>
                </a:solidFill>
              </a:rPr>
              <a:t>货损率由试点前的平均</a:t>
            </a:r>
            <a:r>
              <a:rPr lang="en-US" altLang="zh-CN" sz="1600" dirty="0">
                <a:solidFill>
                  <a:schemeClr val="bg1"/>
                </a:solidFill>
              </a:rPr>
              <a:t>0.8%</a:t>
            </a:r>
            <a:r>
              <a:rPr lang="zh-CN" altLang="en-US" sz="1600" dirty="0">
                <a:solidFill>
                  <a:schemeClr val="bg1"/>
                </a:solidFill>
              </a:rPr>
              <a:t>下降到</a:t>
            </a:r>
            <a:r>
              <a:rPr lang="en-US" altLang="zh-CN" sz="1600" dirty="0">
                <a:solidFill>
                  <a:schemeClr val="bg1"/>
                </a:solidFill>
              </a:rPr>
              <a:t>0.44%</a:t>
            </a:r>
            <a:r>
              <a:rPr lang="zh-CN" altLang="en-US" sz="1600" dirty="0">
                <a:solidFill>
                  <a:schemeClr val="bg1"/>
                </a:solidFill>
              </a:rPr>
              <a:t>；</a:t>
            </a:r>
            <a:endParaRPr lang="en-US" altLang="zh-CN" sz="1600" dirty="0">
              <a:solidFill>
                <a:schemeClr val="bg1"/>
              </a:solidFill>
            </a:endParaRPr>
          </a:p>
          <a:p>
            <a:pPr>
              <a:lnSpc>
                <a:spcPct val="150000"/>
              </a:lnSpc>
            </a:pPr>
            <a:r>
              <a:rPr lang="zh-CN" altLang="en-US" sz="1600" dirty="0">
                <a:solidFill>
                  <a:schemeClr val="bg1"/>
                </a:solidFill>
              </a:rPr>
              <a:t>淄博物流标准化建设大幅带动了社会投资，首批</a:t>
            </a:r>
            <a:r>
              <a:rPr lang="en-US" altLang="zh-CN" sz="1600" dirty="0">
                <a:solidFill>
                  <a:schemeClr val="bg1"/>
                </a:solidFill>
              </a:rPr>
              <a:t>15</a:t>
            </a:r>
            <a:r>
              <a:rPr lang="zh-CN" altLang="en-US" sz="1600" dirty="0">
                <a:solidFill>
                  <a:schemeClr val="bg1"/>
                </a:solidFill>
              </a:rPr>
              <a:t>家企业的</a:t>
            </a:r>
            <a:r>
              <a:rPr lang="en-US" altLang="zh-CN" sz="1600" dirty="0">
                <a:solidFill>
                  <a:schemeClr val="bg1"/>
                </a:solidFill>
              </a:rPr>
              <a:t>19</a:t>
            </a:r>
            <a:r>
              <a:rPr lang="zh-CN" altLang="en-US" sz="1600" dirty="0">
                <a:solidFill>
                  <a:schemeClr val="bg1"/>
                </a:solidFill>
              </a:rPr>
              <a:t>个试点项目计划总投资</a:t>
            </a:r>
            <a:r>
              <a:rPr lang="en-US" altLang="zh-CN" sz="1600" dirty="0">
                <a:solidFill>
                  <a:schemeClr val="bg1"/>
                </a:solidFill>
              </a:rPr>
              <a:t>4.48</a:t>
            </a:r>
            <a:r>
              <a:rPr lang="zh-CN" altLang="en-US" sz="1600" dirty="0">
                <a:solidFill>
                  <a:schemeClr val="bg1"/>
                </a:solidFill>
              </a:rPr>
              <a:t>亿元，截止到</a:t>
            </a:r>
            <a:r>
              <a:rPr lang="en-US" altLang="zh-CN" sz="1600" dirty="0">
                <a:solidFill>
                  <a:schemeClr val="bg1"/>
                </a:solidFill>
              </a:rPr>
              <a:t>11</a:t>
            </a:r>
            <a:r>
              <a:rPr lang="zh-CN" altLang="en-US" sz="1600" dirty="0">
                <a:solidFill>
                  <a:schemeClr val="bg1"/>
                </a:solidFill>
              </a:rPr>
              <a:t>月底，已投入资金</a:t>
            </a:r>
            <a:r>
              <a:rPr lang="en-US" altLang="zh-CN" sz="1600" dirty="0">
                <a:solidFill>
                  <a:schemeClr val="bg1"/>
                </a:solidFill>
              </a:rPr>
              <a:t>2.86</a:t>
            </a:r>
            <a:r>
              <a:rPr lang="zh-CN" altLang="en-US" sz="1600" dirty="0">
                <a:solidFill>
                  <a:schemeClr val="bg1"/>
                </a:solidFill>
              </a:rPr>
              <a:t>亿元，占项目总投资的</a:t>
            </a:r>
            <a:r>
              <a:rPr lang="en-US" altLang="zh-CN" sz="1600" dirty="0">
                <a:solidFill>
                  <a:schemeClr val="bg1"/>
                </a:solidFill>
              </a:rPr>
              <a:t>63.88%</a:t>
            </a:r>
            <a:endParaRPr lang="en-US" altLang="zh-CN" sz="1600" dirty="0">
              <a:solidFill>
                <a:schemeClr val="bg1"/>
              </a:solidFill>
            </a:endParaRPr>
          </a:p>
          <a:p>
            <a:pPr>
              <a:lnSpc>
                <a:spcPct val="150000"/>
              </a:lnSpc>
            </a:pPr>
            <a:r>
              <a:rPr lang="zh-CN" altLang="en-US" sz="1600" dirty="0">
                <a:solidFill>
                  <a:schemeClr val="bg1"/>
                </a:solidFill>
              </a:rPr>
              <a:t>共用标准化托盘使用量有了明显增加，企业标准化托盘使用量由试点前的</a:t>
            </a:r>
            <a:r>
              <a:rPr lang="en-US" altLang="zh-CN" sz="1600" dirty="0">
                <a:solidFill>
                  <a:schemeClr val="bg1"/>
                </a:solidFill>
              </a:rPr>
              <a:t>5</a:t>
            </a:r>
            <a:r>
              <a:rPr lang="zh-CN" altLang="en-US" sz="1600" dirty="0">
                <a:solidFill>
                  <a:schemeClr val="bg1"/>
                </a:solidFill>
              </a:rPr>
              <a:t>万片增加到</a:t>
            </a:r>
            <a:r>
              <a:rPr lang="en-US" altLang="zh-CN" sz="1600" dirty="0">
                <a:solidFill>
                  <a:schemeClr val="bg1"/>
                </a:solidFill>
              </a:rPr>
              <a:t>26.45</a:t>
            </a:r>
            <a:r>
              <a:rPr lang="zh-CN" altLang="en-US" sz="1600" dirty="0">
                <a:solidFill>
                  <a:schemeClr val="bg1"/>
                </a:solidFill>
              </a:rPr>
              <a:t>万片，周转筐由</a:t>
            </a:r>
            <a:r>
              <a:rPr lang="en-US" altLang="zh-CN" sz="1600" dirty="0">
                <a:solidFill>
                  <a:schemeClr val="bg1"/>
                </a:solidFill>
              </a:rPr>
              <a:t>10</a:t>
            </a:r>
            <a:r>
              <a:rPr lang="zh-CN" altLang="en-US" sz="1600" dirty="0">
                <a:solidFill>
                  <a:schemeClr val="bg1"/>
                </a:solidFill>
              </a:rPr>
              <a:t>万个增加到</a:t>
            </a:r>
            <a:r>
              <a:rPr lang="en-US" altLang="zh-CN" sz="1600" dirty="0">
                <a:solidFill>
                  <a:schemeClr val="bg1"/>
                </a:solidFill>
              </a:rPr>
              <a:t>32.54</a:t>
            </a:r>
            <a:r>
              <a:rPr lang="zh-CN" altLang="en-US" sz="1600" dirty="0">
                <a:solidFill>
                  <a:schemeClr val="bg1"/>
                </a:solidFill>
              </a:rPr>
              <a:t>万个</a:t>
            </a:r>
            <a:endParaRPr lang="zh-CN" altLang="en-US" sz="1600" dirty="0">
              <a:solidFill>
                <a:schemeClr val="bg1"/>
              </a:solidFill>
            </a:endParaRPr>
          </a:p>
          <a:p>
            <a:r>
              <a:rPr lang="zh-CN" altLang="en-US" dirty="0">
                <a:solidFill>
                  <a:schemeClr val="bg1"/>
                </a:solidFill>
              </a:rPr>
              <a:t> </a:t>
            </a:r>
            <a:endParaRPr lang="zh-CN" alt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348383" y="1495425"/>
            <a:ext cx="2494569" cy="1076325"/>
          </a:xfrm>
          <a:prstGeom prst="rect">
            <a:avLst/>
          </a:prstGeom>
          <a:noFill/>
        </p:spPr>
        <p:txBody>
          <a:bodyPr wrap="square">
            <a:spAutoFit/>
          </a:bodyPr>
          <a:lstStyle/>
          <a:p>
            <a:r>
              <a:rPr lang="zh-CN" altLang="en-US" sz="3200" dirty="0">
                <a:solidFill>
                  <a:schemeClr val="bg1"/>
                </a:solidFill>
              </a:rPr>
              <a:t>二、物流标准成本制定</a:t>
            </a:r>
            <a:endParaRPr lang="zh-CN" altLang="en-US" sz="3200" dirty="0">
              <a:solidFill>
                <a:schemeClr val="bg1"/>
              </a:solidFill>
            </a:endParaRPr>
          </a:p>
        </p:txBody>
      </p:sp>
      <p:pic>
        <p:nvPicPr>
          <p:cNvPr id="3" name="图片 2"/>
          <p:cNvPicPr>
            <a:picLocks noChangeAspect="1"/>
          </p:cNvPicPr>
          <p:nvPr/>
        </p:nvPicPr>
        <p:blipFill>
          <a:blip r:embed="rId1"/>
          <a:stretch>
            <a:fillRect/>
          </a:stretch>
        </p:blipFill>
        <p:spPr>
          <a:xfrm>
            <a:off x="3323909" y="2048150"/>
            <a:ext cx="5814022" cy="23846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7215" y="250190"/>
            <a:ext cx="6968490" cy="583565"/>
          </a:xfrm>
          <a:prstGeom prst="rect">
            <a:avLst/>
          </a:prstGeom>
          <a:noFill/>
        </p:spPr>
        <p:txBody>
          <a:bodyPr wrap="square" rtlCol="0">
            <a:spAutoFit/>
          </a:bodyPr>
          <a:lstStyle/>
          <a:p>
            <a:r>
              <a:rPr kumimoji="1" lang="zh-CN" altLang="en-US" sz="3200" noProof="0" dirty="0">
                <a:ln>
                  <a:noFill/>
                </a:ln>
                <a:solidFill>
                  <a:srgbClr val="FFC000"/>
                </a:solidFill>
                <a:effectLst/>
                <a:uLnTx/>
                <a:uFillTx/>
                <a:latin typeface="微软雅黑" panose="020B0503020204020204" charset="-122"/>
                <a:ea typeface="微软雅黑" panose="020B0503020204020204" charset="-122"/>
              </a:rPr>
              <a:t>(一)物流直接标准成本的确定</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sp>
        <p:nvSpPr>
          <p:cNvPr id="5" name="内容占位符 1"/>
          <p:cNvSpPr>
            <a:spLocks noGrp="1"/>
          </p:cNvSpPr>
          <p:nvPr/>
        </p:nvSpPr>
        <p:spPr>
          <a:xfrm>
            <a:off x="392777" y="1404851"/>
            <a:ext cx="5840095" cy="7213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indent="0">
              <a:lnSpc>
                <a:spcPct val="150000"/>
              </a:lnSpc>
              <a:buNone/>
            </a:pPr>
            <a:r>
              <a:rPr lang="zh-CN" altLang="en-US" sz="2000" b="0" dirty="0">
                <a:solidFill>
                  <a:schemeClr val="bg1"/>
                </a:solidFill>
                <a:latin typeface="+mn-ea"/>
              </a:rPr>
              <a:t>物流直接材料标准成本=价格标准×用量标准</a:t>
            </a:r>
            <a:endParaRPr lang="zh-CN" altLang="en-US" sz="2000" b="0" dirty="0">
              <a:solidFill>
                <a:schemeClr val="bg1"/>
              </a:solidFill>
              <a:latin typeface="+mn-ea"/>
            </a:endParaRPr>
          </a:p>
          <a:p>
            <a:pPr marL="0" indent="0">
              <a:lnSpc>
                <a:spcPct val="150000"/>
              </a:lnSpc>
              <a:buNone/>
            </a:pPr>
            <a:endParaRPr lang="zh-CN" altLang="en-US" sz="2000" b="0" dirty="0">
              <a:solidFill>
                <a:schemeClr val="bg1"/>
              </a:solidFill>
              <a:latin typeface="+mn-ea"/>
            </a:endParaRPr>
          </a:p>
        </p:txBody>
      </p:sp>
      <p:sp>
        <p:nvSpPr>
          <p:cNvPr id="15" name="内容占位符 1"/>
          <p:cNvSpPr txBox="1"/>
          <p:nvPr/>
        </p:nvSpPr>
        <p:spPr>
          <a:xfrm>
            <a:off x="392777" y="1558492"/>
            <a:ext cx="6646545" cy="15843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zh-CN" altLang="en-US" sz="2400" dirty="0">
              <a:solidFill>
                <a:srgbClr val="E6C34A"/>
              </a:solidFill>
              <a:latin typeface="+mn-ea"/>
            </a:endParaRPr>
          </a:p>
          <a:p>
            <a:pPr lvl="1" indent="0">
              <a:lnSpc>
                <a:spcPct val="150000"/>
              </a:lnSpc>
              <a:buFont typeface="Arial" panose="020B0604020202020204" pitchFamily="34" charset="0"/>
              <a:buNone/>
            </a:pPr>
            <a:r>
              <a:rPr lang="zh-CN" altLang="en-US" sz="2000" dirty="0">
                <a:solidFill>
                  <a:schemeClr val="bg1"/>
                </a:solidFill>
                <a:latin typeface="+mn-ea"/>
              </a:rPr>
              <a:t>物流直接人工标准成本=标准工资率×工时标准</a:t>
            </a:r>
            <a:endParaRPr lang="zh-CN" altLang="en-US" sz="2000" dirty="0">
              <a:solidFill>
                <a:schemeClr val="bg1"/>
              </a:solidFill>
              <a:latin typeface="+mn-ea"/>
            </a:endParaRPr>
          </a:p>
          <a:p>
            <a:pPr marL="0" indent="0">
              <a:lnSpc>
                <a:spcPct val="150000"/>
              </a:lnSpc>
              <a:buFont typeface="Arial" panose="020B0604020202020204" pitchFamily="34" charset="0"/>
              <a:buNone/>
            </a:pPr>
            <a:endParaRPr lang="zh-CN" altLang="en-US" sz="2000" dirty="0">
              <a:solidFill>
                <a:schemeClr val="bg1"/>
              </a:solidFill>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5969950" y="581206"/>
            <a:ext cx="1826141" cy="584775"/>
          </a:xfrm>
          <a:prstGeom prst="rect">
            <a:avLst/>
          </a:prstGeom>
          <a:noFill/>
        </p:spPr>
        <p:txBody>
          <a:bodyPr wrap="none" rtlCol="0">
            <a:spAutoFit/>
          </a:bodyPr>
          <a:lstStyle/>
          <a:p>
            <a:r>
              <a:rPr kumimoji="1" lang="zh-CN" altLang="en-US" sz="3200" b="1" dirty="0">
                <a:solidFill>
                  <a:srgbClr val="FFC000"/>
                </a:solidFill>
              </a:rPr>
              <a:t>案例导入</a:t>
            </a:r>
            <a:endParaRPr kumimoji="1" lang="zh-CN" altLang="en-US" sz="3200" b="1" dirty="0">
              <a:solidFill>
                <a:srgbClr val="FFC000"/>
              </a:solidFill>
            </a:endParaRPr>
          </a:p>
        </p:txBody>
      </p:sp>
      <p:sp>
        <p:nvSpPr>
          <p:cNvPr id="27" name="文本框 26"/>
          <p:cNvSpPr txBox="1"/>
          <p:nvPr/>
        </p:nvSpPr>
        <p:spPr>
          <a:xfrm>
            <a:off x="5200147" y="1318264"/>
            <a:ext cx="3705315" cy="461665"/>
          </a:xfrm>
          <a:prstGeom prst="rect">
            <a:avLst/>
          </a:prstGeom>
          <a:noFill/>
        </p:spPr>
        <p:txBody>
          <a:bodyPr wrap="square" rtlCol="0">
            <a:spAutoFit/>
          </a:bodyPr>
          <a:lstStyle/>
          <a:p>
            <a:pPr algn="ctr"/>
            <a:r>
              <a:rPr kumimoji="1" lang="zh-CN" altLang="en-US" sz="2400" b="1" dirty="0">
                <a:solidFill>
                  <a:srgbClr val="FFC000"/>
                </a:solidFill>
              </a:rPr>
              <a:t>如何有效地进行成本管理</a:t>
            </a:r>
            <a:endParaRPr kumimoji="1" lang="zh-CN" altLang="zh-CN" sz="2400" b="1" dirty="0">
              <a:solidFill>
                <a:srgbClr val="FFC000"/>
              </a:solidFill>
            </a:endParaRPr>
          </a:p>
        </p:txBody>
      </p:sp>
      <p:sp>
        <p:nvSpPr>
          <p:cNvPr id="28" name="文本框 27"/>
          <p:cNvSpPr txBox="1"/>
          <p:nvPr/>
        </p:nvSpPr>
        <p:spPr>
          <a:xfrm>
            <a:off x="1665432" y="3164080"/>
            <a:ext cx="6311899" cy="1077218"/>
          </a:xfrm>
          <a:prstGeom prst="rect">
            <a:avLst/>
          </a:prstGeom>
          <a:noFill/>
        </p:spPr>
        <p:txBody>
          <a:bodyPr wrap="square" rtlCol="0">
            <a:spAutoFit/>
          </a:bodyPr>
          <a:lstStyle/>
          <a:p>
            <a:pPr marL="342900" indent="-342900">
              <a:buFont typeface="Wingdings" panose="05000000000000000000" pitchFamily="2" charset="2"/>
              <a:buChar char="u"/>
            </a:pPr>
            <a:r>
              <a:rPr kumimoji="1" lang="zh-CN" altLang="zh-CN" sz="1600" b="1" dirty="0">
                <a:solidFill>
                  <a:srgbClr val="FFFFFF"/>
                </a:solidFill>
                <a:latin typeface="华文仿宋" panose="02010600040101010101" pitchFamily="2" charset="-122"/>
                <a:ea typeface="华文仿宋" panose="02010600040101010101" pitchFamily="2" charset="-122"/>
              </a:rPr>
              <a:t>成本企划的前馈控制</a:t>
            </a:r>
            <a:endParaRPr kumimoji="1" lang="en-US" altLang="zh-CN" sz="1600" b="1" dirty="0">
              <a:solidFill>
                <a:srgbClr val="FFFFFF"/>
              </a:solidFill>
              <a:latin typeface="华文仿宋" panose="02010600040101010101" pitchFamily="2" charset="-122"/>
              <a:ea typeface="华文仿宋" panose="02010600040101010101" pitchFamily="2" charset="-122"/>
            </a:endParaRPr>
          </a:p>
          <a:p>
            <a:pPr marL="342900" indent="-342900">
              <a:buFont typeface="Wingdings" panose="05000000000000000000" pitchFamily="2" charset="2"/>
              <a:buChar char="u"/>
            </a:pPr>
            <a:r>
              <a:rPr kumimoji="1" lang="zh-CN" altLang="zh-CN" sz="1600" b="1" dirty="0">
                <a:solidFill>
                  <a:srgbClr val="FFFFFF"/>
                </a:solidFill>
                <a:latin typeface="华文仿宋" panose="02010600040101010101" pitchFamily="2" charset="-122"/>
                <a:ea typeface="华文仿宋" panose="02010600040101010101" pitchFamily="2" charset="-122"/>
              </a:rPr>
              <a:t>体现了成本管理的两种新思维</a:t>
            </a:r>
            <a:endParaRPr kumimoji="1" lang="zh-CN" altLang="zh-CN" sz="1600" b="1" dirty="0">
              <a:solidFill>
                <a:srgbClr val="FFFFFF"/>
              </a:solidFill>
              <a:latin typeface="华文仿宋" panose="02010600040101010101" pitchFamily="2" charset="-122"/>
              <a:ea typeface="华文仿宋" panose="02010600040101010101" pitchFamily="2" charset="-122"/>
            </a:endParaRPr>
          </a:p>
          <a:p>
            <a:pPr marL="342900" indent="-342900">
              <a:buFont typeface="Wingdings" panose="05000000000000000000" pitchFamily="2" charset="2"/>
              <a:buChar char="u"/>
            </a:pPr>
            <a:r>
              <a:rPr kumimoji="1" lang="zh-CN" altLang="zh-CN" sz="1600" b="1" dirty="0">
                <a:solidFill>
                  <a:srgbClr val="FFFFFF"/>
                </a:solidFill>
                <a:latin typeface="华文仿宋" panose="02010600040101010101" pitchFamily="2" charset="-122"/>
                <a:ea typeface="华文仿宋" panose="02010600040101010101" pitchFamily="2" charset="-122"/>
              </a:rPr>
              <a:t>一是源流式成本管理</a:t>
            </a:r>
            <a:endParaRPr kumimoji="1" lang="zh-CN" altLang="zh-CN" sz="1600" b="1" dirty="0">
              <a:solidFill>
                <a:srgbClr val="FFFFFF"/>
              </a:solidFill>
              <a:latin typeface="华文仿宋" panose="02010600040101010101" pitchFamily="2" charset="-122"/>
              <a:ea typeface="华文仿宋" panose="02010600040101010101" pitchFamily="2" charset="-122"/>
            </a:endParaRPr>
          </a:p>
          <a:p>
            <a:pPr marL="342900" indent="-342900">
              <a:buFont typeface="Wingdings" panose="05000000000000000000" pitchFamily="2" charset="2"/>
              <a:buChar char="u"/>
            </a:pPr>
            <a:r>
              <a:rPr kumimoji="1" lang="zh-CN" altLang="zh-CN" sz="1600" b="1" dirty="0">
                <a:solidFill>
                  <a:srgbClr val="FFFFFF"/>
                </a:solidFill>
                <a:latin typeface="华文仿宋" panose="02010600040101010101" pitchFamily="2" charset="-122"/>
                <a:ea typeface="华文仿宋" panose="02010600040101010101" pitchFamily="2" charset="-122"/>
              </a:rPr>
              <a:t>二</a:t>
            </a:r>
            <a:r>
              <a:rPr kumimoji="1" lang="zh-CN" altLang="en-US" sz="1600" b="1" dirty="0">
                <a:solidFill>
                  <a:srgbClr val="FFFFFF"/>
                </a:solidFill>
                <a:latin typeface="华文仿宋" panose="02010600040101010101" pitchFamily="2" charset="-122"/>
                <a:ea typeface="华文仿宋" panose="02010600040101010101" pitchFamily="2" charset="-122"/>
              </a:rPr>
              <a:t>是</a:t>
            </a:r>
            <a:r>
              <a:rPr kumimoji="1" lang="zh-CN" altLang="zh-CN" sz="1600" b="1" dirty="0">
                <a:solidFill>
                  <a:srgbClr val="FFFFFF"/>
                </a:solidFill>
                <a:latin typeface="华文仿宋" panose="02010600040101010101" pitchFamily="2" charset="-122"/>
                <a:ea typeface="华文仿宋" panose="02010600040101010101" pitchFamily="2" charset="-122"/>
              </a:rPr>
              <a:t>前馈控制体现了“成本筑入”的思想</a:t>
            </a:r>
            <a:endParaRPr kumimoji="1" lang="zh-CN" altLang="zh-CN" sz="1600" b="1" dirty="0">
              <a:solidFill>
                <a:srgbClr val="FFFFFF"/>
              </a:solidFill>
              <a:latin typeface="华文仿宋" panose="02010600040101010101" pitchFamily="2" charset="-122"/>
              <a:ea typeface="华文仿宋" panose="02010600040101010101" pitchFamily="2" charset="-122"/>
            </a:endParaRPr>
          </a:p>
        </p:txBody>
      </p:sp>
      <p:sp>
        <p:nvSpPr>
          <p:cNvPr id="29" name="文本框 28"/>
          <p:cNvSpPr txBox="1"/>
          <p:nvPr/>
        </p:nvSpPr>
        <p:spPr>
          <a:xfrm>
            <a:off x="746586" y="1165565"/>
            <a:ext cx="3334095" cy="1200329"/>
          </a:xfrm>
          <a:prstGeom prst="rect">
            <a:avLst/>
          </a:prstGeom>
          <a:noFill/>
        </p:spPr>
        <p:txBody>
          <a:bodyPr wrap="square" rtlCol="0">
            <a:spAutoFit/>
          </a:bodyPr>
          <a:lstStyle/>
          <a:p>
            <a:pPr algn="ctr"/>
            <a:r>
              <a:rPr kumimoji="1" lang="zh-CN" altLang="en-US" sz="2400" b="1" dirty="0">
                <a:solidFill>
                  <a:srgbClr val="FFFFFF"/>
                </a:solidFill>
              </a:rPr>
              <a:t>思考：</a:t>
            </a:r>
            <a:endParaRPr kumimoji="1" lang="en-US" altLang="zh-CN" sz="2400" b="1" dirty="0">
              <a:solidFill>
                <a:srgbClr val="FFFFFF"/>
              </a:solidFill>
            </a:endParaRPr>
          </a:p>
          <a:p>
            <a:pPr algn="ctr"/>
            <a:r>
              <a:rPr kumimoji="1" lang="zh-CN" altLang="en-US" sz="2400" b="1" dirty="0">
                <a:solidFill>
                  <a:srgbClr val="FFFFFF"/>
                </a:solidFill>
              </a:rPr>
              <a:t>成本企划和成本会计有何区别？</a:t>
            </a:r>
            <a:endParaRPr kumimoji="1" lang="zh-CN" altLang="zh-CN" sz="2400" b="1" dirty="0">
              <a:solidFill>
                <a:srgbClr val="FFFF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7215" y="239395"/>
            <a:ext cx="7176770" cy="583565"/>
          </a:xfrm>
          <a:prstGeom prst="rect">
            <a:avLst/>
          </a:prstGeom>
          <a:noFill/>
        </p:spPr>
        <p:txBody>
          <a:bodyPr wrap="square" rtlCol="0">
            <a:spAutoFit/>
          </a:bodyPr>
          <a:lstStyle/>
          <a:p>
            <a:r>
              <a:rPr kumimoji="1" lang="zh-CN" altLang="en-US" sz="3200" noProof="0" dirty="0">
                <a:ln>
                  <a:noFill/>
                </a:ln>
                <a:solidFill>
                  <a:srgbClr val="FFC000"/>
                </a:solidFill>
                <a:effectLst/>
                <a:uLnTx/>
                <a:uFillTx/>
                <a:latin typeface="微软雅黑" panose="020B0503020204020204" charset="-122"/>
                <a:ea typeface="微软雅黑" panose="020B0503020204020204" charset="-122"/>
              </a:rPr>
              <a:t>(二)物流间接费用标准成本的确定</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sp>
        <p:nvSpPr>
          <p:cNvPr id="3" name="内容占位符 2"/>
          <p:cNvSpPr>
            <a:spLocks noGrp="1"/>
          </p:cNvSpPr>
          <p:nvPr>
            <p:ph idx="4294967295"/>
          </p:nvPr>
        </p:nvSpPr>
        <p:spPr>
          <a:xfrm>
            <a:off x="700965" y="1195601"/>
            <a:ext cx="8085587" cy="3130550"/>
          </a:xfrm>
        </p:spPr>
        <p:txBody>
          <a:bodyPr>
            <a:normAutofit/>
          </a:bodyPr>
          <a:lstStyle/>
          <a:p>
            <a:pPr marL="0" indent="0">
              <a:lnSpc>
                <a:spcPct val="150000"/>
              </a:lnSpc>
              <a:buNone/>
            </a:pPr>
            <a:r>
              <a:rPr kumimoji="1" lang="zh-CN" altLang="en-US" sz="2000" dirty="0">
                <a:solidFill>
                  <a:schemeClr val="bg1"/>
                </a:solidFill>
              </a:rPr>
              <a:t>（</a:t>
            </a:r>
            <a:r>
              <a:rPr kumimoji="1" lang="en-US" altLang="zh-CN" sz="2000" dirty="0">
                <a:solidFill>
                  <a:schemeClr val="bg1"/>
                </a:solidFill>
              </a:rPr>
              <a:t>1</a:t>
            </a:r>
            <a:r>
              <a:rPr kumimoji="1" lang="zh-CN" altLang="en-US" sz="2000" dirty="0">
                <a:solidFill>
                  <a:schemeClr val="bg1"/>
                </a:solidFill>
              </a:rPr>
              <a:t>）变动物流间接费用标准成本</a:t>
            </a:r>
            <a:endParaRPr kumimoji="1" lang="zh-CN" altLang="en-US" sz="2000" dirty="0">
              <a:solidFill>
                <a:schemeClr val="bg1"/>
              </a:solidFill>
            </a:endParaRPr>
          </a:p>
          <a:p>
            <a:pPr lvl="1" indent="0">
              <a:lnSpc>
                <a:spcPct val="150000"/>
              </a:lnSpc>
              <a:buNone/>
            </a:pPr>
            <a:r>
              <a:rPr lang="zh-CN" altLang="en-US" sz="2000" b="0" dirty="0">
                <a:solidFill>
                  <a:schemeClr val="bg1"/>
                </a:solidFill>
                <a:latin typeface="微软雅黑" panose="020B0503020204020204" charset="-122"/>
                <a:ea typeface="微软雅黑" panose="020B0503020204020204" charset="-122"/>
              </a:rPr>
              <a:t>变动物流间接费用标准成本</a:t>
            </a:r>
            <a:r>
              <a:rPr lang="en-US" altLang="zh-CN" sz="2000" b="0" dirty="0">
                <a:solidFill>
                  <a:schemeClr val="bg1"/>
                </a:solidFill>
                <a:latin typeface="微软雅黑" panose="020B0503020204020204" charset="-122"/>
                <a:ea typeface="微软雅黑" panose="020B0503020204020204" charset="-122"/>
              </a:rPr>
              <a:t>=</a:t>
            </a:r>
            <a:r>
              <a:rPr lang="zh-CN" altLang="en-US" sz="2000" b="0" dirty="0">
                <a:solidFill>
                  <a:schemeClr val="accent4"/>
                </a:solidFill>
                <a:latin typeface="微软雅黑" panose="020B0503020204020204" charset="-122"/>
                <a:ea typeface="微软雅黑" panose="020B0503020204020204" charset="-122"/>
              </a:rPr>
              <a:t>单位物流作业直接人工标准工时</a:t>
            </a:r>
            <a:r>
              <a:rPr lang="en-US" altLang="zh-CN" sz="2000" b="0" dirty="0">
                <a:solidFill>
                  <a:schemeClr val="accent4"/>
                </a:solidFill>
                <a:latin typeface="微软雅黑" panose="020B0503020204020204" charset="-122"/>
                <a:ea typeface="微软雅黑" panose="020B0503020204020204" charset="-122"/>
              </a:rPr>
              <a:t>×</a:t>
            </a:r>
            <a:r>
              <a:rPr lang="zh-CN" altLang="en-US" sz="2000" b="0" dirty="0">
                <a:solidFill>
                  <a:schemeClr val="accent4"/>
                </a:solidFill>
                <a:latin typeface="微软雅黑" panose="020B0503020204020204" charset="-122"/>
                <a:ea typeface="微软雅黑" panose="020B0503020204020204" charset="-122"/>
              </a:rPr>
              <a:t>每小时变动物流间接费用标准分配率</a:t>
            </a:r>
            <a:endParaRPr lang="zh-CN" altLang="en-US" sz="2000" b="0" dirty="0">
              <a:solidFill>
                <a:schemeClr val="accent4"/>
              </a:solidFill>
              <a:latin typeface="微软雅黑" panose="020B0503020204020204" charset="-122"/>
              <a:ea typeface="微软雅黑" panose="020B0503020204020204" charset="-122"/>
            </a:endParaRPr>
          </a:p>
          <a:p>
            <a:pPr marL="0" indent="0">
              <a:lnSpc>
                <a:spcPct val="150000"/>
              </a:lnSpc>
              <a:buNone/>
            </a:pPr>
            <a:r>
              <a:rPr kumimoji="1" lang="zh-CN" altLang="en-US" sz="2000" dirty="0">
                <a:solidFill>
                  <a:schemeClr val="bg1"/>
                </a:solidFill>
              </a:rPr>
              <a:t>其中，</a:t>
            </a:r>
            <a:endParaRPr kumimoji="1" lang="zh-CN" altLang="en-US" sz="2000" dirty="0">
              <a:solidFill>
                <a:schemeClr val="bg1"/>
              </a:solidFill>
            </a:endParaRPr>
          </a:p>
          <a:p>
            <a:pPr lvl="1" indent="0">
              <a:lnSpc>
                <a:spcPct val="150000"/>
              </a:lnSpc>
              <a:buNone/>
            </a:pPr>
            <a:r>
              <a:rPr lang="zh-CN" altLang="en-US" sz="2000" b="0" dirty="0">
                <a:solidFill>
                  <a:schemeClr val="bg1"/>
                </a:solidFill>
                <a:latin typeface="微软雅黑" panose="020B0503020204020204" charset="-122"/>
                <a:ea typeface="微软雅黑" panose="020B0503020204020204" charset="-122"/>
              </a:rPr>
              <a:t>每小时变动物流间接费用标准分配率</a:t>
            </a:r>
            <a:r>
              <a:rPr lang="en-US" altLang="zh-CN" sz="2000" b="0" dirty="0">
                <a:solidFill>
                  <a:srgbClr val="E6C34A"/>
                </a:solidFill>
                <a:latin typeface="微软雅黑" panose="020B0503020204020204" charset="-122"/>
                <a:ea typeface="微软雅黑" panose="020B0503020204020204" charset="-122"/>
              </a:rPr>
              <a:t>=</a:t>
            </a:r>
            <a:r>
              <a:rPr lang="zh-CN" altLang="en-US" sz="2000" b="0" dirty="0">
                <a:solidFill>
                  <a:schemeClr val="accent4"/>
                </a:solidFill>
                <a:latin typeface="微软雅黑" panose="020B0503020204020204" charset="-122"/>
                <a:ea typeface="微软雅黑" panose="020B0503020204020204" charset="-122"/>
              </a:rPr>
              <a:t>变动物流间接费用预算总额</a:t>
            </a:r>
            <a:r>
              <a:rPr lang="en-US" altLang="zh-CN" sz="2000" b="0" dirty="0">
                <a:solidFill>
                  <a:schemeClr val="accent4"/>
                </a:solidFill>
                <a:latin typeface="微软雅黑" panose="020B0503020204020204" charset="-122"/>
                <a:ea typeface="微软雅黑" panose="020B0503020204020204" charset="-122"/>
              </a:rPr>
              <a:t>÷</a:t>
            </a:r>
            <a:r>
              <a:rPr lang="zh-CN" altLang="en-US" sz="2000" b="0" dirty="0">
                <a:solidFill>
                  <a:schemeClr val="accent4"/>
                </a:solidFill>
                <a:latin typeface="微软雅黑" panose="020B0503020204020204" charset="-122"/>
                <a:ea typeface="微软雅黑" panose="020B0503020204020204" charset="-122"/>
              </a:rPr>
              <a:t>单位物流作业直接人工标准总工时</a:t>
            </a:r>
            <a:endParaRPr lang="zh-CN" altLang="en-US" sz="2000" b="0" dirty="0">
              <a:solidFill>
                <a:schemeClr val="accent4"/>
              </a:solidFill>
              <a:latin typeface="微软雅黑" panose="020B0503020204020204" charset="-122"/>
              <a:ea typeface="微软雅黑" panose="020B0503020204020204" charset="-122"/>
            </a:endParaRPr>
          </a:p>
          <a:p>
            <a:pPr marL="0" indent="0">
              <a:lnSpc>
                <a:spcPct val="150000"/>
              </a:lnSpc>
              <a:buNone/>
            </a:pPr>
            <a:endParaRPr kumimoji="1" lang="zh-CN"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7215" y="239395"/>
            <a:ext cx="7176770" cy="583565"/>
          </a:xfrm>
          <a:prstGeom prst="rect">
            <a:avLst/>
          </a:prstGeom>
          <a:noFill/>
        </p:spPr>
        <p:txBody>
          <a:bodyPr wrap="square" rtlCol="0">
            <a:spAutoFit/>
          </a:bodyPr>
          <a:lstStyle/>
          <a:p>
            <a:r>
              <a:rPr kumimoji="1" lang="zh-CN" altLang="en-US" sz="3200" noProof="0" dirty="0">
                <a:solidFill>
                  <a:srgbClr val="FFC000"/>
                </a:solidFill>
                <a:latin typeface="微软雅黑" panose="020B0503020204020204" charset="-122"/>
                <a:ea typeface="微软雅黑" panose="020B0503020204020204" charset="-122"/>
              </a:rPr>
              <a:t>(三)物流间接费用标准成本的确定</a:t>
            </a:r>
            <a:endParaRPr kumimoji="1" lang="zh-CN" altLang="en-US" sz="3200" noProof="0" dirty="0">
              <a:solidFill>
                <a:srgbClr val="FFC000"/>
              </a:solidFill>
              <a:latin typeface="微软雅黑" panose="020B0503020204020204" charset="-122"/>
              <a:ea typeface="微软雅黑" panose="020B0503020204020204" charset="-122"/>
            </a:endParaRPr>
          </a:p>
        </p:txBody>
      </p:sp>
      <p:sp>
        <p:nvSpPr>
          <p:cNvPr id="4" name="内容占位符 1"/>
          <p:cNvSpPr>
            <a:spLocks noGrp="1"/>
          </p:cNvSpPr>
          <p:nvPr>
            <p:ph idx="4294967295"/>
          </p:nvPr>
        </p:nvSpPr>
        <p:spPr>
          <a:xfrm>
            <a:off x="757555" y="1131570"/>
            <a:ext cx="7595870" cy="2660650"/>
          </a:xfrm>
        </p:spPr>
        <p:txBody>
          <a:bodyPr vert="horz" lIns="91440" tIns="45720" rIns="91440" bIns="45720" rtlCol="0">
            <a:normAutofit fontScale="92500" lnSpcReduction="20000"/>
          </a:bodyPr>
          <a:lstStyle/>
          <a:p>
            <a:pPr marL="0" indent="0">
              <a:lnSpc>
                <a:spcPct val="150000"/>
              </a:lnSpc>
              <a:buNone/>
            </a:pPr>
            <a:r>
              <a:rPr lang="zh-CN" altLang="en-US" sz="2000" dirty="0">
                <a:solidFill>
                  <a:schemeClr val="bg1"/>
                </a:solidFill>
              </a:rPr>
              <a:t>（2）固定物流间接费用标准成本</a:t>
            </a:r>
            <a:endParaRPr lang="zh-CN" altLang="en-US" sz="2000" dirty="0">
              <a:solidFill>
                <a:schemeClr val="bg1"/>
              </a:solidFill>
            </a:endParaRPr>
          </a:p>
          <a:p>
            <a:pPr lvl="1" indent="0">
              <a:lnSpc>
                <a:spcPct val="150000"/>
              </a:lnSpc>
              <a:buNone/>
            </a:pPr>
            <a:r>
              <a:rPr lang="zh-CN" altLang="en-US" sz="2000" b="0" dirty="0">
                <a:solidFill>
                  <a:schemeClr val="bg1"/>
                </a:solidFill>
                <a:latin typeface="微软雅黑" panose="020B0503020204020204" charset="-122"/>
                <a:ea typeface="微软雅黑" panose="020B0503020204020204" charset="-122"/>
              </a:rPr>
              <a:t>固定物流间接费用标准成本=</a:t>
            </a:r>
            <a:r>
              <a:rPr lang="zh-CN" altLang="en-US" sz="2000" b="0" dirty="0">
                <a:solidFill>
                  <a:schemeClr val="accent4"/>
                </a:solidFill>
                <a:latin typeface="微软雅黑" panose="020B0503020204020204" charset="-122"/>
                <a:ea typeface="微软雅黑" panose="020B0503020204020204" charset="-122"/>
              </a:rPr>
              <a:t>单位物流作业直接人工标准工时×每小时固定物流间接费用标准分配率</a:t>
            </a:r>
            <a:endParaRPr lang="zh-CN" altLang="en-US" sz="2000" b="0" dirty="0">
              <a:solidFill>
                <a:schemeClr val="accent4"/>
              </a:solidFill>
              <a:latin typeface="微软雅黑" panose="020B0503020204020204" charset="-122"/>
              <a:ea typeface="微软雅黑" panose="020B0503020204020204" charset="-122"/>
            </a:endParaRPr>
          </a:p>
          <a:p>
            <a:pPr lvl="1" indent="0">
              <a:lnSpc>
                <a:spcPct val="150000"/>
              </a:lnSpc>
              <a:buNone/>
            </a:pPr>
            <a:r>
              <a:rPr lang="zh-CN" altLang="en-US" sz="2000" dirty="0">
                <a:solidFill>
                  <a:schemeClr val="bg1"/>
                </a:solidFill>
              </a:rPr>
              <a:t>其中，</a:t>
            </a:r>
            <a:endParaRPr lang="zh-CN" altLang="en-US" sz="2000" dirty="0">
              <a:solidFill>
                <a:schemeClr val="bg1"/>
              </a:solidFill>
            </a:endParaRPr>
          </a:p>
          <a:p>
            <a:pPr lvl="1" indent="0">
              <a:lnSpc>
                <a:spcPct val="150000"/>
              </a:lnSpc>
              <a:buNone/>
            </a:pPr>
            <a:r>
              <a:rPr lang="zh-CN" altLang="en-US" sz="2000" b="0" dirty="0">
                <a:solidFill>
                  <a:schemeClr val="bg1"/>
                </a:solidFill>
                <a:latin typeface="微软雅黑" panose="020B0503020204020204" charset="-122"/>
                <a:ea typeface="微软雅黑" panose="020B0503020204020204" charset="-122"/>
              </a:rPr>
              <a:t>每小时固定物流间接费用标准分配率=</a:t>
            </a:r>
            <a:r>
              <a:rPr lang="zh-CN" altLang="en-US" sz="2000" b="0" dirty="0">
                <a:solidFill>
                  <a:schemeClr val="accent4"/>
                </a:solidFill>
                <a:latin typeface="微软雅黑" panose="020B0503020204020204" charset="-122"/>
                <a:ea typeface="微软雅黑" panose="020B0503020204020204" charset="-122"/>
              </a:rPr>
              <a:t>固定物流间接费用预算总额÷单位物流作业直接人工标准总工时</a:t>
            </a:r>
            <a:endParaRPr lang="zh-CN" altLang="en-US" sz="2000" b="0" dirty="0">
              <a:solidFill>
                <a:schemeClr val="accent4"/>
              </a:solidFill>
              <a:latin typeface="微软雅黑" panose="020B0503020204020204" charset="-122"/>
              <a:ea typeface="微软雅黑" panose="020B0503020204020204" charset="-122"/>
            </a:endParaRPr>
          </a:p>
        </p:txBody>
      </p:sp>
      <p:sp>
        <p:nvSpPr>
          <p:cNvPr id="100" name="文本框 99"/>
          <p:cNvSpPr txBox="1"/>
          <p:nvPr/>
        </p:nvSpPr>
        <p:spPr>
          <a:xfrm>
            <a:off x="843915" y="4125595"/>
            <a:ext cx="7117715" cy="398780"/>
          </a:xfrm>
          <a:prstGeom prst="rect">
            <a:avLst/>
          </a:prstGeom>
          <a:noFill/>
          <a:ln w="9525">
            <a:noFill/>
          </a:ln>
        </p:spPr>
        <p:txBody>
          <a:bodyPr wrap="square">
            <a:spAutoFit/>
          </a:bodyPr>
          <a:lstStyle/>
          <a:p>
            <a:pPr marL="0" indent="304800" algn="l"/>
            <a:r>
              <a:rPr lang="zh-CN" altLang="en-US" sz="2000" b="0" dirty="0">
                <a:solidFill>
                  <a:schemeClr val="accent4"/>
                </a:solidFill>
                <a:latin typeface="微软雅黑" panose="020B0503020204020204" charset="-122"/>
                <a:ea typeface="微软雅黑" panose="020B0503020204020204" charset="-122"/>
              </a:rPr>
              <a:t>想一想：标准成本法对物流成本控制的作用表现在哪些方面?</a:t>
            </a:r>
            <a:endParaRPr lang="zh-CN" altLang="en-US" sz="2000" dirty="0">
              <a:solidFill>
                <a:schemeClr val="accent4"/>
              </a:solidFill>
              <a:latin typeface="微软雅黑" panose="020B0503020204020204"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14"/>
          <p:cNvSpPr txBox="1"/>
          <p:nvPr/>
        </p:nvSpPr>
        <p:spPr>
          <a:xfrm>
            <a:off x="368590" y="1892796"/>
            <a:ext cx="2310938" cy="1572929"/>
          </a:xfrm>
          <a:prstGeom prst="rect">
            <a:avLst/>
          </a:prstGeom>
          <a:noFill/>
        </p:spPr>
        <p:txBody>
          <a:bodyPr wrap="square" lIns="68568" tIns="34289" rIns="68568" bIns="34289" rtlCol="0">
            <a:spAutoFit/>
          </a:bodyPr>
          <a:lstStyle/>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降本增效</a:t>
            </a:r>
            <a:endParaRPr lang="en-US" altLang="zh-CN" sz="2800" dirty="0">
              <a:solidFill>
                <a:srgbClr val="E6C34B"/>
              </a:solidFill>
              <a:latin typeface="Arial Unicode MS" panose="020B0604020202020204" charset="-122"/>
              <a:ea typeface="微软雅黑" panose="020B0503020204020204" charset="-122"/>
            </a:endParaRPr>
          </a:p>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技巧</a:t>
            </a:r>
            <a:endParaRPr lang="en-US" altLang="zh-CN" sz="2800" dirty="0">
              <a:solidFill>
                <a:srgbClr val="E6C34B"/>
              </a:solidFill>
              <a:latin typeface="Arial Unicode MS" panose="020B0604020202020204" charset="-122"/>
              <a:ea typeface="微软雅黑" panose="020B0503020204020204" charset="-122"/>
            </a:endParaRPr>
          </a:p>
          <a:p>
            <a:pPr algn="ctr" defTabSz="685165" eaLnBrk="1" fontAlgn="auto" hangingPunct="1">
              <a:lnSpc>
                <a:spcPct val="120000"/>
              </a:lnSpc>
              <a:spcBef>
                <a:spcPts val="0"/>
              </a:spcBef>
              <a:spcAft>
                <a:spcPts val="0"/>
              </a:spcAft>
            </a:pPr>
            <a:r>
              <a:rPr lang="en-US" altLang="zh-CN" sz="2800" dirty="0">
                <a:solidFill>
                  <a:srgbClr val="E6C34B"/>
                </a:solidFill>
                <a:latin typeface="Arial Unicode MS" panose="020B0604020202020204" charset="-122"/>
                <a:ea typeface="微软雅黑" panose="020B0503020204020204" charset="-122"/>
              </a:rPr>
              <a:t>5-2</a:t>
            </a:r>
            <a:endParaRPr lang="zh-CN" altLang="en-US" sz="2800" dirty="0">
              <a:solidFill>
                <a:srgbClr val="E6C34B"/>
              </a:solidFill>
              <a:latin typeface="Arial Unicode MS" panose="020B0604020202020204" charset="-122"/>
              <a:ea typeface="微软雅黑" panose="020B0503020204020204" charset="-122"/>
            </a:endParaRPr>
          </a:p>
        </p:txBody>
      </p:sp>
      <p:sp>
        <p:nvSpPr>
          <p:cNvPr id="12" name="文本框 11"/>
          <p:cNvSpPr txBox="1"/>
          <p:nvPr/>
        </p:nvSpPr>
        <p:spPr>
          <a:xfrm>
            <a:off x="3511452" y="553294"/>
            <a:ext cx="3591097" cy="557010"/>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rPr>
              <a:t>亚马逊物流成本控制方法</a:t>
            </a:r>
            <a:endPar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endParaRPr>
          </a:p>
        </p:txBody>
      </p:sp>
      <p:sp>
        <p:nvSpPr>
          <p:cNvPr id="22" name="文本框 21"/>
          <p:cNvSpPr txBox="1"/>
          <p:nvPr/>
        </p:nvSpPr>
        <p:spPr>
          <a:xfrm>
            <a:off x="886810" y="433629"/>
            <a:ext cx="1274499" cy="458459"/>
          </a:xfrm>
          <a:prstGeom prst="rect">
            <a:avLst/>
          </a:prstGeom>
          <a:noFill/>
        </p:spPr>
        <p:txBody>
          <a:bodyPr wrap="square">
            <a:spAutoFit/>
          </a:bodyPr>
          <a:lstStyle/>
          <a:p>
            <a:pPr indent="0">
              <a:lnSpc>
                <a:spcPct val="150000"/>
              </a:lnSpc>
              <a:buFont typeface="Wingdings" panose="05000000000000000000" pitchFamily="2" charset="2"/>
              <a:buNone/>
            </a:pPr>
            <a:r>
              <a:rPr lang="zh-CN" dirty="0">
                <a:solidFill>
                  <a:schemeClr val="bg1"/>
                </a:solidFill>
              </a:rPr>
              <a:t>见书</a:t>
            </a:r>
            <a:r>
              <a:rPr lang="en-US" altLang="zh-CN" dirty="0">
                <a:solidFill>
                  <a:schemeClr val="bg1"/>
                </a:solidFill>
              </a:rPr>
              <a:t>p142</a:t>
            </a:r>
            <a:endParaRPr lang="en-US" altLang="zh-CN" dirty="0">
              <a:solidFill>
                <a:schemeClr val="bg1"/>
              </a:solidFill>
            </a:endParaRPr>
          </a:p>
        </p:txBody>
      </p:sp>
      <p:sp>
        <p:nvSpPr>
          <p:cNvPr id="16" name="文本框 15"/>
          <p:cNvSpPr txBox="1"/>
          <p:nvPr/>
        </p:nvSpPr>
        <p:spPr>
          <a:xfrm>
            <a:off x="2658069" y="1223096"/>
            <a:ext cx="6037043" cy="1843518"/>
          </a:xfrm>
          <a:prstGeom prst="rect">
            <a:avLst/>
          </a:prstGeom>
          <a:noFill/>
        </p:spPr>
        <p:txBody>
          <a:bodyPr wrap="square">
            <a:spAutoFit/>
          </a:bodyPr>
          <a:lstStyle/>
          <a:p>
            <a:pPr marL="285750" indent="-285750">
              <a:lnSpc>
                <a:spcPct val="200000"/>
              </a:lnSpc>
              <a:buFont typeface="Wingdings" panose="05000000000000000000" pitchFamily="2" charset="2"/>
              <a:buChar char="ü"/>
            </a:pPr>
            <a:r>
              <a:rPr lang="zh-CN" altLang="en-US" sz="2000" dirty="0">
                <a:solidFill>
                  <a:schemeClr val="bg1"/>
                </a:solidFill>
              </a:rPr>
              <a:t>节约头程成本：兼顾时效与利润预留海运时间</a:t>
            </a:r>
            <a:endParaRPr lang="en-US" altLang="zh-CN" sz="2000" dirty="0">
              <a:solidFill>
                <a:schemeClr val="bg1"/>
              </a:solidFill>
            </a:endParaRPr>
          </a:p>
          <a:p>
            <a:pPr marL="285750" indent="-285750">
              <a:lnSpc>
                <a:spcPct val="200000"/>
              </a:lnSpc>
              <a:buFont typeface="Wingdings" panose="05000000000000000000" pitchFamily="2" charset="2"/>
              <a:buChar char="ü"/>
            </a:pPr>
            <a:r>
              <a:rPr lang="zh-CN" altLang="en-US" sz="2000" dirty="0">
                <a:solidFill>
                  <a:schemeClr val="bg1"/>
                </a:solidFill>
              </a:rPr>
              <a:t>降低尾程运费：海外仓美国本土化快递运输</a:t>
            </a:r>
            <a:endParaRPr lang="en-US" altLang="zh-CN" sz="2000" dirty="0">
              <a:solidFill>
                <a:schemeClr val="bg1"/>
              </a:solidFill>
            </a:endParaRPr>
          </a:p>
          <a:p>
            <a:pPr marL="285750" indent="-285750">
              <a:lnSpc>
                <a:spcPct val="200000"/>
              </a:lnSpc>
              <a:buFont typeface="Wingdings" panose="05000000000000000000" pitchFamily="2" charset="2"/>
              <a:buChar char="ü"/>
            </a:pPr>
            <a:endParaRPr lang="zh-CN" altLang="en-US" sz="2000" dirty="0">
              <a:solidFill>
                <a:schemeClr val="bg1"/>
              </a:solidFill>
            </a:endParaRPr>
          </a:p>
        </p:txBody>
      </p:sp>
      <p:pic>
        <p:nvPicPr>
          <p:cNvPr id="3" name="图片 2"/>
          <p:cNvPicPr>
            <a:picLocks noChangeAspect="1"/>
          </p:cNvPicPr>
          <p:nvPr/>
        </p:nvPicPr>
        <p:blipFill>
          <a:blip r:embed="rId1"/>
          <a:stretch>
            <a:fillRect/>
          </a:stretch>
        </p:blipFill>
        <p:spPr>
          <a:xfrm>
            <a:off x="6212089" y="2892829"/>
            <a:ext cx="2386013" cy="1721699"/>
          </a:xfrm>
          <a:prstGeom prst="rect">
            <a:avLst/>
          </a:prstGeom>
        </p:spPr>
      </p:pic>
      <p:pic>
        <p:nvPicPr>
          <p:cNvPr id="4" name="图片 3"/>
          <p:cNvPicPr>
            <a:picLocks noChangeAspect="1"/>
          </p:cNvPicPr>
          <p:nvPr/>
        </p:nvPicPr>
        <p:blipFill rotWithShape="1">
          <a:blip r:embed="rId2"/>
          <a:srcRect l="2056" t="18586" r="-2056" b="3192"/>
          <a:stretch>
            <a:fillRect/>
          </a:stretch>
        </p:blipFill>
        <p:spPr>
          <a:xfrm>
            <a:off x="2571553" y="2892829"/>
            <a:ext cx="3543527" cy="17971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290195" y="1250950"/>
            <a:ext cx="3001645" cy="1076325"/>
          </a:xfrm>
          <a:prstGeom prst="rect">
            <a:avLst/>
          </a:prstGeom>
          <a:noFill/>
        </p:spPr>
        <p:txBody>
          <a:bodyPr wrap="square">
            <a:spAutoFit/>
          </a:bodyPr>
          <a:lstStyle/>
          <a:p>
            <a:r>
              <a:rPr lang="zh-CN" altLang="en-US" sz="3200" dirty="0">
                <a:solidFill>
                  <a:schemeClr val="bg1"/>
                </a:solidFill>
              </a:rPr>
              <a:t>三、物流成本差异分析</a:t>
            </a:r>
            <a:endParaRPr lang="zh-CN" altLang="en-US" sz="3200" dirty="0">
              <a:solidFill>
                <a:schemeClr val="bg1"/>
              </a:solidFill>
            </a:endParaRPr>
          </a:p>
        </p:txBody>
      </p:sp>
      <p:graphicFrame>
        <p:nvGraphicFramePr>
          <p:cNvPr id="2" name="图示 1"/>
          <p:cNvGraphicFramePr/>
          <p:nvPr/>
        </p:nvGraphicFramePr>
        <p:xfrm>
          <a:off x="3898669" y="1124467"/>
          <a:ext cx="3696586" cy="28945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3820487" y="3834367"/>
            <a:ext cx="3852949" cy="369332"/>
          </a:xfrm>
          <a:prstGeom prst="rect">
            <a:avLst/>
          </a:prstGeom>
          <a:noFill/>
        </p:spPr>
        <p:txBody>
          <a:bodyPr wrap="square">
            <a:spAutoFit/>
          </a:bodyPr>
          <a:lstStyle/>
          <a:p>
            <a:r>
              <a:rPr lang="zh-CN" altLang="en-US" dirty="0">
                <a:solidFill>
                  <a:schemeClr val="bg1"/>
                </a:solidFill>
              </a:rPr>
              <a:t>企业物流的实际成本与标准成本之差</a:t>
            </a:r>
            <a:endParaRPr lang="zh-CN" alt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7215" y="239395"/>
            <a:ext cx="7176770" cy="583565"/>
          </a:xfrm>
          <a:prstGeom prst="rect">
            <a:avLst/>
          </a:prstGeom>
          <a:noFill/>
        </p:spPr>
        <p:txBody>
          <a:bodyPr wrap="square" rtlCol="0">
            <a:spAutoFit/>
          </a:bodyPr>
          <a:lstStyle/>
          <a:p>
            <a:r>
              <a:rPr kumimoji="1" lang="zh-CN" altLang="en-US" sz="3200" noProof="0" dirty="0">
                <a:ln>
                  <a:noFill/>
                </a:ln>
                <a:solidFill>
                  <a:srgbClr val="FFC000"/>
                </a:solidFill>
                <a:effectLst/>
                <a:uLnTx/>
                <a:uFillTx/>
                <a:latin typeface="微软雅黑" panose="020B0503020204020204" charset="-122"/>
                <a:ea typeface="微软雅黑" panose="020B0503020204020204" charset="-122"/>
              </a:rPr>
              <a:t>(一)物流成本差异的概念和内容</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sp>
        <p:nvSpPr>
          <p:cNvPr id="3" name="内容占位符 1"/>
          <p:cNvSpPr>
            <a:spLocks noGrp="1"/>
          </p:cNvSpPr>
          <p:nvPr>
            <p:ph idx="4294967295"/>
          </p:nvPr>
        </p:nvSpPr>
        <p:spPr>
          <a:xfrm>
            <a:off x="59574" y="1081232"/>
            <a:ext cx="9433560" cy="4232275"/>
          </a:xfrm>
        </p:spPr>
        <p:txBody>
          <a:bodyPr>
            <a:noAutofit/>
          </a:bodyPr>
          <a:lstStyle/>
          <a:p>
            <a:pPr indent="0" fontAlgn="auto">
              <a:lnSpc>
                <a:spcPct val="100000"/>
              </a:lnSpc>
              <a:spcBef>
                <a:spcPts val="600"/>
              </a:spcBef>
              <a:spcAft>
                <a:spcPts val="600"/>
              </a:spcAft>
              <a:buNone/>
            </a:pPr>
            <a:r>
              <a:rPr lang="zh-CN" altLang="en-US" sz="1600" b="1" dirty="0">
                <a:solidFill>
                  <a:schemeClr val="bg1"/>
                </a:solidFill>
                <a:latin typeface="+mn-ea"/>
              </a:rPr>
              <a:t>企业物流的实际成本与标准成本之差</a:t>
            </a:r>
            <a:endParaRPr lang="zh-CN" altLang="en-US" sz="1600" b="1" dirty="0">
              <a:solidFill>
                <a:schemeClr val="bg1"/>
              </a:solidFill>
              <a:latin typeface="+mn-ea"/>
            </a:endParaRPr>
          </a:p>
          <a:p>
            <a:pPr indent="0" fontAlgn="auto">
              <a:lnSpc>
                <a:spcPct val="100000"/>
              </a:lnSpc>
              <a:spcBef>
                <a:spcPts val="600"/>
              </a:spcBef>
              <a:spcAft>
                <a:spcPts val="600"/>
              </a:spcAft>
              <a:buNone/>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成本差异=实际成本－标准成本</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spcBef>
                <a:spcPts val="600"/>
              </a:spcBef>
              <a:spcAft>
                <a:spcPts val="600"/>
              </a:spcAft>
              <a:buNone/>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=实际用量×实际价格－标准用量×标准价格</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spcBef>
                <a:spcPts val="600"/>
              </a:spcBef>
              <a:spcAft>
                <a:spcPts val="600"/>
              </a:spcAft>
              <a:buNone/>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              =实际用量×实际价格</a:t>
            </a:r>
            <a:r>
              <a:rPr lang="zh-CN" altLang="en-US" sz="1600" b="1" dirty="0">
                <a:solidFill>
                  <a:srgbClr val="E6C34A"/>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FFC000"/>
                </a:solidFill>
                <a:latin typeface="微软雅黑" panose="020B0503020204020204" charset="-122"/>
                <a:ea typeface="微软雅黑" panose="020B0503020204020204" charset="-122"/>
                <a:cs typeface="微软雅黑" panose="020B0503020204020204" charset="-122"/>
              </a:rPr>
              <a:t>实际用量×标准价格+实际用量×标准价格</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－标准用量×标准价格</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spcBef>
                <a:spcPts val="600"/>
              </a:spcBef>
              <a:spcAft>
                <a:spcPts val="600"/>
              </a:spcAft>
              <a:buNone/>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b="1" dirty="0">
                <a:solidFill>
                  <a:srgbClr val="E6C34A"/>
                </a:solidFill>
                <a:latin typeface="微软雅黑" panose="020B0503020204020204" charset="-122"/>
                <a:ea typeface="微软雅黑" panose="020B0503020204020204" charset="-122"/>
                <a:cs typeface="微软雅黑" panose="020B0503020204020204" charset="-122"/>
              </a:rPr>
              <a:t>实际用量×（实际价格－标准价格）</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16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（实际用量－标准用量）×标准价格</a:t>
            </a:r>
            <a:endParaRPr lang="zh-CN" altLang="en-US" sz="16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spcBef>
                <a:spcPts val="600"/>
              </a:spcBef>
              <a:spcAft>
                <a:spcPts val="600"/>
              </a:spcAft>
              <a:buNone/>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b="1" dirty="0">
                <a:solidFill>
                  <a:srgbClr val="E6C34A"/>
                </a:solidFill>
                <a:latin typeface="微软雅黑" panose="020B0503020204020204" charset="-122"/>
                <a:ea typeface="微软雅黑" panose="020B0503020204020204" charset="-122"/>
                <a:cs typeface="微软雅黑" panose="020B0503020204020204" charset="-122"/>
              </a:rPr>
              <a:t>价格差异</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16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用量差异</a:t>
            </a:r>
            <a:endParaRPr lang="zh-CN" altLang="en-US" sz="16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endParaRPr>
          </a:p>
          <a:p>
            <a:pPr indent="0">
              <a:lnSpc>
                <a:spcPct val="150000"/>
              </a:lnSpc>
              <a:spcBef>
                <a:spcPts val="600"/>
              </a:spcBef>
              <a:spcAft>
                <a:spcPts val="600"/>
              </a:spcAft>
              <a:buNone/>
            </a:pPr>
            <a:endParaRPr lang="zh-CN" altLang="en-US" sz="1600" dirty="0">
              <a:solidFill>
                <a:schemeClr val="bg1"/>
              </a:solidFill>
              <a:latin typeface="华文新魏" charset="0"/>
              <a:ea typeface="华文新魏"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build="allAtOnce"/>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7215" y="239395"/>
            <a:ext cx="7176770" cy="583565"/>
          </a:xfrm>
          <a:prstGeom prst="rect">
            <a:avLst/>
          </a:prstGeom>
          <a:noFill/>
        </p:spPr>
        <p:txBody>
          <a:bodyPr wrap="square" rtlCol="0">
            <a:spAutoFit/>
          </a:bodyPr>
          <a:lstStyle/>
          <a:p>
            <a:r>
              <a:rPr kumimoji="1" lang="zh-CN" altLang="en-US" sz="3200" noProof="0" dirty="0">
                <a:ln>
                  <a:noFill/>
                </a:ln>
                <a:solidFill>
                  <a:srgbClr val="FFC000"/>
                </a:solidFill>
                <a:effectLst/>
                <a:uLnTx/>
                <a:uFillTx/>
                <a:latin typeface="微软雅黑" panose="020B0503020204020204" charset="-122"/>
                <a:ea typeface="微软雅黑" panose="020B0503020204020204" charset="-122"/>
              </a:rPr>
              <a:t>(二)物流成本差异的计算与分析</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sp>
        <p:nvSpPr>
          <p:cNvPr id="51202" name="内容占位符 1"/>
          <p:cNvSpPr>
            <a:spLocks noGrp="1"/>
          </p:cNvSpPr>
          <p:nvPr>
            <p:ph idx="4294967295"/>
          </p:nvPr>
        </p:nvSpPr>
        <p:spPr>
          <a:xfrm>
            <a:off x="179512" y="1071012"/>
            <a:ext cx="8568952" cy="3888432"/>
          </a:xfrm>
        </p:spPr>
        <p:txBody>
          <a:bodyPr>
            <a:noAutofit/>
          </a:bodyPr>
          <a:lstStyle/>
          <a:p>
            <a:pPr marL="800100" lvl="1" indent="-285750">
              <a:lnSpc>
                <a:spcPct val="150000"/>
              </a:lnSpc>
              <a:spcBef>
                <a:spcPts val="0"/>
              </a:spcBef>
              <a:buFont typeface="Wingdings" panose="05000000000000000000" pitchFamily="2" charset="2"/>
              <a:buChar char="p"/>
            </a:pPr>
            <a:r>
              <a:rPr lang="zh-CN" altLang="en-US" sz="1600" dirty="0">
                <a:solidFill>
                  <a:schemeClr val="bg1"/>
                </a:solidFill>
                <a:latin typeface="微软雅黑" panose="020B0503020204020204" charset="-122"/>
                <a:ea typeface="微软雅黑" panose="020B0503020204020204" charset="-122"/>
              </a:rPr>
              <a:t>（1）物流直接材料成本差异的计算与分析</a:t>
            </a:r>
            <a:endParaRPr lang="zh-CN" altLang="en-US" sz="1600" dirty="0">
              <a:solidFill>
                <a:schemeClr val="bg1"/>
              </a:solidFill>
              <a:latin typeface="微软雅黑" panose="020B0503020204020204" charset="-122"/>
              <a:ea typeface="微软雅黑" panose="020B0503020204020204" charset="-122"/>
            </a:endParaRPr>
          </a:p>
          <a:p>
            <a:pPr lvl="1" indent="0">
              <a:lnSpc>
                <a:spcPct val="150000"/>
              </a:lnSpc>
              <a:spcBef>
                <a:spcPts val="0"/>
              </a:spcBef>
              <a:buNone/>
            </a:pPr>
            <a:r>
              <a:rPr lang="zh-CN" altLang="en-US" sz="1600" dirty="0">
                <a:solidFill>
                  <a:schemeClr val="accent4"/>
                </a:solidFill>
                <a:latin typeface="微软雅黑" panose="020B0503020204020204" charset="-122"/>
                <a:ea typeface="微软雅黑" panose="020B0503020204020204" charset="-122"/>
              </a:rPr>
              <a:t>        实际成本&amp;标准成本</a:t>
            </a:r>
            <a:endParaRPr lang="zh-CN" altLang="en-US" sz="1600" dirty="0">
              <a:solidFill>
                <a:schemeClr val="accent4"/>
              </a:solidFill>
              <a:latin typeface="微软雅黑" panose="020B0503020204020204" charset="-122"/>
              <a:ea typeface="微软雅黑" panose="020B0503020204020204" charset="-122"/>
            </a:endParaRPr>
          </a:p>
          <a:p>
            <a:pPr lvl="1" indent="0">
              <a:lnSpc>
                <a:spcPct val="150000"/>
              </a:lnSpc>
              <a:spcBef>
                <a:spcPts val="0"/>
              </a:spcBef>
              <a:buNone/>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        物流直接材料</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价格差异=实际用量×（实际价格-标准价格）</a:t>
            </a: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lvl="1" indent="0">
              <a:lnSpc>
                <a:spcPct val="150000"/>
              </a:lnSpc>
              <a:spcBef>
                <a:spcPts val="0"/>
              </a:spcBef>
              <a:buNone/>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        物流直接材料</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用量差异=（实际用量-标准用量）×标准价格</a:t>
            </a:r>
            <a:endParaRPr lang="en-US" altLang="zh-CN" sz="1600" dirty="0">
              <a:solidFill>
                <a:schemeClr val="accent4"/>
              </a:solidFill>
              <a:latin typeface="微软雅黑" panose="020B0503020204020204" charset="-122"/>
              <a:ea typeface="微软雅黑" panose="020B0503020204020204" charset="-122"/>
              <a:cs typeface="微软雅黑" panose="020B0503020204020204" charset="-122"/>
            </a:endParaRPr>
          </a:p>
          <a:p>
            <a:pPr marL="800100" lvl="1" indent="-285750">
              <a:lnSpc>
                <a:spcPct val="150000"/>
              </a:lnSpc>
              <a:spcBef>
                <a:spcPts val="0"/>
              </a:spcBef>
              <a:buFont typeface="Wingdings" panose="05000000000000000000" pitchFamily="2" charset="2"/>
              <a:buChar char="p"/>
            </a:pPr>
            <a:r>
              <a:rPr lang="zh-CN" altLang="en-US" sz="1600" dirty="0">
                <a:solidFill>
                  <a:schemeClr val="bg1"/>
                </a:solidFill>
                <a:latin typeface="微软雅黑" panose="020B0503020204020204" charset="-122"/>
                <a:ea typeface="微软雅黑" panose="020B0503020204020204" charset="-122"/>
              </a:rPr>
              <a:t>（2）物流直接人工成本差异的计算与分析</a:t>
            </a:r>
            <a:endParaRPr lang="zh-CN" altLang="en-US" sz="1600" dirty="0">
              <a:solidFill>
                <a:schemeClr val="bg1"/>
              </a:solidFill>
              <a:latin typeface="微软雅黑" panose="020B0503020204020204" charset="-122"/>
              <a:ea typeface="微软雅黑" panose="020B0503020204020204" charset="-122"/>
            </a:endParaRPr>
          </a:p>
          <a:p>
            <a:pPr lvl="1" indent="0">
              <a:lnSpc>
                <a:spcPct val="150000"/>
              </a:lnSpc>
              <a:spcBef>
                <a:spcPts val="0"/>
              </a:spcBef>
              <a:buNone/>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        物流直接人工</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工资率差异=实际工时×（实际工资率-标准工资率）</a:t>
            </a: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lvl="1" indent="0">
              <a:lnSpc>
                <a:spcPct val="150000"/>
              </a:lnSpc>
              <a:spcBef>
                <a:spcPts val="0"/>
              </a:spcBef>
              <a:buNone/>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        物流直接人工</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效率差异=（实际工时-标准工时）×标准工资率</a:t>
            </a:r>
            <a:endParaRPr lang="en-US" altLang="zh-CN" sz="1600" dirty="0">
              <a:solidFill>
                <a:schemeClr val="accent4"/>
              </a:solidFill>
              <a:latin typeface="微软雅黑" panose="020B0503020204020204" charset="-122"/>
              <a:ea typeface="微软雅黑" panose="020B0503020204020204" charset="-122"/>
              <a:cs typeface="微软雅黑" panose="020B0503020204020204" charset="-122"/>
            </a:endParaRPr>
          </a:p>
          <a:p>
            <a:pPr marL="800100" lvl="1" indent="-285750">
              <a:lnSpc>
                <a:spcPct val="150000"/>
              </a:lnSpc>
              <a:spcBef>
                <a:spcPts val="0"/>
              </a:spcBef>
              <a:buFont typeface="Wingdings" panose="05000000000000000000" pitchFamily="2" charset="2"/>
              <a:buChar char="ü"/>
            </a:pPr>
            <a:r>
              <a:rPr lang="zh-CN" altLang="en-US" sz="1600" dirty="0">
                <a:solidFill>
                  <a:schemeClr val="accent6">
                    <a:lumMod val="40000"/>
                    <a:lumOff val="60000"/>
                  </a:schemeClr>
                </a:solidFill>
                <a:latin typeface="微软雅黑" panose="020B0503020204020204" charset="-122"/>
                <a:ea typeface="微软雅黑" panose="020B0503020204020204" charset="-122"/>
                <a:cs typeface="微软雅黑" panose="020B0503020204020204" charset="-122"/>
              </a:rPr>
              <a:t>直接人工效率差异反映了制造产品实际工时与所需标准工时之差对经营收益的影响。</a:t>
            </a:r>
            <a:endParaRPr lang="en-US" altLang="zh-CN" sz="1600" dirty="0">
              <a:solidFill>
                <a:schemeClr val="accent6">
                  <a:lumMod val="40000"/>
                  <a:lumOff val="60000"/>
                </a:schemeClr>
              </a:solidFill>
              <a:latin typeface="微软雅黑" panose="020B0503020204020204" charset="-122"/>
              <a:ea typeface="微软雅黑" panose="020B0503020204020204" charset="-122"/>
              <a:cs typeface="微软雅黑" panose="020B0503020204020204" charset="-122"/>
            </a:endParaRPr>
          </a:p>
          <a:p>
            <a:pPr marL="800100" lvl="1" indent="-285750">
              <a:lnSpc>
                <a:spcPct val="150000"/>
              </a:lnSpc>
              <a:spcBef>
                <a:spcPts val="0"/>
              </a:spcBef>
              <a:buFont typeface="Wingdings" panose="05000000000000000000" pitchFamily="2" charset="2"/>
              <a:buChar char="ü"/>
            </a:pPr>
            <a:r>
              <a:rPr lang="zh-CN" altLang="en-US" sz="1600" dirty="0">
                <a:solidFill>
                  <a:schemeClr val="accent6">
                    <a:lumMod val="40000"/>
                    <a:lumOff val="60000"/>
                  </a:schemeClr>
                </a:solidFill>
                <a:latin typeface="微软雅黑" panose="020B0503020204020204" charset="-122"/>
                <a:ea typeface="微软雅黑" panose="020B0503020204020204" charset="-122"/>
                <a:cs typeface="微软雅黑" panose="020B0503020204020204" charset="-122"/>
              </a:rPr>
              <a:t>除了员工执行效率外，其他因素也会直接导致人工效率差异。</a:t>
            </a:r>
            <a:endParaRPr lang="zh-CN" altLang="en-US" sz="1600" dirty="0">
              <a:solidFill>
                <a:schemeClr val="accent6">
                  <a:lumMod val="40000"/>
                  <a:lumOff val="60000"/>
                </a:schemeClr>
              </a:solidFill>
              <a:latin typeface="微软雅黑" panose="020B0503020204020204" charset="-122"/>
              <a:ea typeface="微软雅黑" panose="020B0503020204020204" charset="-122"/>
              <a:cs typeface="微软雅黑" panose="020B0503020204020204" charset="-122"/>
            </a:endParaRPr>
          </a:p>
          <a:p>
            <a:pPr lvl="1" indent="0">
              <a:lnSpc>
                <a:spcPct val="200000"/>
              </a:lnSpc>
              <a:buNone/>
            </a:pPr>
            <a:endParaRPr lang="en-US" altLang="zh-CN" sz="1600" dirty="0">
              <a:solidFill>
                <a:schemeClr val="accent4"/>
              </a:solidFill>
              <a:latin typeface="微软雅黑" panose="020B0503020204020204" charset="-122"/>
              <a:ea typeface="微软雅黑" panose="020B0503020204020204" charset="-122"/>
              <a:cs typeface="微软雅黑" panose="020B0503020204020204" charset="-122"/>
            </a:endParaRPr>
          </a:p>
          <a:p>
            <a:pPr lvl="1" indent="0">
              <a:lnSpc>
                <a:spcPct val="150000"/>
              </a:lnSpc>
              <a:buNone/>
            </a:pP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indent="358775" algn="ctr">
              <a:lnSpc>
                <a:spcPct val="150000"/>
              </a:lnSpc>
            </a:pPr>
            <a:endParaRPr lang="en-US" altLang="zh-CN" sz="2800" dirty="0">
              <a:latin typeface="华文新魏" charset="0"/>
              <a:ea typeface="华文新魏"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wipe(left)">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wipe(left)">
                                      <p:cBhvr>
                                        <p:cTn id="12" dur="5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wipe(left)">
                                      <p:cBhvr>
                                        <p:cTn id="17" dur="500"/>
                                        <p:tgtEl>
                                          <p:spTgt spid="51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202">
                                            <p:txEl>
                                              <p:pRg st="3" end="3"/>
                                            </p:txEl>
                                          </p:spTgt>
                                        </p:tgtEl>
                                        <p:attrNameLst>
                                          <p:attrName>style.visibility</p:attrName>
                                        </p:attrNameLst>
                                      </p:cBhvr>
                                      <p:to>
                                        <p:strVal val="visible"/>
                                      </p:to>
                                    </p:set>
                                    <p:animEffect transition="in" filter="wipe(left)">
                                      <p:cBhvr>
                                        <p:cTn id="22" dur="500"/>
                                        <p:tgtEl>
                                          <p:spTgt spid="51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202">
                                            <p:txEl>
                                              <p:pRg st="4" end="4"/>
                                            </p:txEl>
                                          </p:spTgt>
                                        </p:tgtEl>
                                        <p:attrNameLst>
                                          <p:attrName>style.visibility</p:attrName>
                                        </p:attrNameLst>
                                      </p:cBhvr>
                                      <p:to>
                                        <p:strVal val="visible"/>
                                      </p:to>
                                    </p:set>
                                    <p:animEffect transition="in" filter="wipe(left)">
                                      <p:cBhvr>
                                        <p:cTn id="27" dur="500"/>
                                        <p:tgtEl>
                                          <p:spTgt spid="512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202">
                                            <p:txEl>
                                              <p:pRg st="5" end="5"/>
                                            </p:txEl>
                                          </p:spTgt>
                                        </p:tgtEl>
                                        <p:attrNameLst>
                                          <p:attrName>style.visibility</p:attrName>
                                        </p:attrNameLst>
                                      </p:cBhvr>
                                      <p:to>
                                        <p:strVal val="visible"/>
                                      </p:to>
                                    </p:set>
                                    <p:animEffect transition="in" filter="wipe(left)">
                                      <p:cBhvr>
                                        <p:cTn id="32" dur="500"/>
                                        <p:tgtEl>
                                          <p:spTgt spid="512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202">
                                            <p:txEl>
                                              <p:pRg st="6" end="6"/>
                                            </p:txEl>
                                          </p:spTgt>
                                        </p:tgtEl>
                                        <p:attrNameLst>
                                          <p:attrName>style.visibility</p:attrName>
                                        </p:attrNameLst>
                                      </p:cBhvr>
                                      <p:to>
                                        <p:strVal val="visible"/>
                                      </p:to>
                                    </p:set>
                                    <p:animEffect transition="in" filter="wipe(left)">
                                      <p:cBhvr>
                                        <p:cTn id="37" dur="500"/>
                                        <p:tgtEl>
                                          <p:spTgt spid="5120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1202">
                                            <p:txEl>
                                              <p:pRg st="7" end="7"/>
                                            </p:txEl>
                                          </p:spTgt>
                                        </p:tgtEl>
                                        <p:attrNameLst>
                                          <p:attrName>style.visibility</p:attrName>
                                        </p:attrNameLst>
                                      </p:cBhvr>
                                      <p:to>
                                        <p:strVal val="visible"/>
                                      </p:to>
                                    </p:set>
                                    <p:animEffect transition="in" filter="wipe(left)">
                                      <p:cBhvr>
                                        <p:cTn id="42" dur="500"/>
                                        <p:tgtEl>
                                          <p:spTgt spid="5120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202">
                                            <p:txEl>
                                              <p:pRg st="8" end="8"/>
                                            </p:txEl>
                                          </p:spTgt>
                                        </p:tgtEl>
                                        <p:attrNameLst>
                                          <p:attrName>style.visibility</p:attrName>
                                        </p:attrNameLst>
                                      </p:cBhvr>
                                      <p:to>
                                        <p:strVal val="visible"/>
                                      </p:to>
                                    </p:set>
                                    <p:animEffect transition="in" filter="wipe(left)">
                                      <p:cBhvr>
                                        <p:cTn id="47" dur="500"/>
                                        <p:tgtEl>
                                          <p:spTgt spid="51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83399" y="347461"/>
            <a:ext cx="8578215" cy="584775"/>
          </a:xfrm>
          <a:prstGeom prst="rect">
            <a:avLst/>
          </a:prstGeom>
          <a:noFill/>
        </p:spPr>
        <p:txBody>
          <a:bodyPr wrap="square" rtlCol="0">
            <a:spAutoFit/>
          </a:bodyPr>
          <a:lstStyle/>
          <a:p>
            <a:r>
              <a:rPr kumimoji="1" lang="zh-CN" altLang="en-US" sz="3200" noProof="0" dirty="0">
                <a:ln>
                  <a:noFill/>
                </a:ln>
                <a:solidFill>
                  <a:srgbClr val="FFC000"/>
                </a:solidFill>
                <a:effectLst/>
                <a:uLnTx/>
                <a:uFillTx/>
                <a:latin typeface="微软雅黑" panose="020B0503020204020204" charset="-122"/>
                <a:ea typeface="微软雅黑" panose="020B0503020204020204" charset="-122"/>
              </a:rPr>
              <a:t>（</a:t>
            </a:r>
            <a:r>
              <a:rPr kumimoji="1" lang="en-US" altLang="zh-CN" sz="3200" noProof="0" dirty="0">
                <a:ln>
                  <a:noFill/>
                </a:ln>
                <a:solidFill>
                  <a:srgbClr val="FFC000"/>
                </a:solidFill>
                <a:effectLst/>
                <a:uLnTx/>
                <a:uFillTx/>
                <a:latin typeface="微软雅黑" panose="020B0503020204020204" charset="-122"/>
                <a:ea typeface="微软雅黑" panose="020B0503020204020204" charset="-122"/>
              </a:rPr>
              <a:t>3</a:t>
            </a:r>
            <a:r>
              <a:rPr kumimoji="1" lang="zh-CN" altLang="en-US" sz="3200" noProof="0" dirty="0">
                <a:ln>
                  <a:noFill/>
                </a:ln>
                <a:solidFill>
                  <a:srgbClr val="FFC000"/>
                </a:solidFill>
                <a:effectLst/>
                <a:uLnTx/>
                <a:uFillTx/>
                <a:latin typeface="微软雅黑" panose="020B0503020204020204" charset="-122"/>
                <a:ea typeface="微软雅黑" panose="020B0503020204020204" charset="-122"/>
              </a:rPr>
              <a:t>）物流间接费用成本差异的计算与分析</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sp>
        <p:nvSpPr>
          <p:cNvPr id="53250" name="内容占位符 1"/>
          <p:cNvSpPr>
            <a:spLocks noGrp="1"/>
          </p:cNvSpPr>
          <p:nvPr>
            <p:ph idx="4294967295"/>
          </p:nvPr>
        </p:nvSpPr>
        <p:spPr>
          <a:xfrm>
            <a:off x="308090" y="1404274"/>
            <a:ext cx="8702906" cy="2735464"/>
          </a:xfrm>
        </p:spPr>
        <p:txBody>
          <a:bodyPr>
            <a:noAutofit/>
          </a:bodyPr>
          <a:lstStyle/>
          <a:p>
            <a:pPr marL="0" lvl="2" indent="0" fontAlgn="auto">
              <a:lnSpc>
                <a:spcPct val="150000"/>
              </a:lnSpc>
              <a:spcBef>
                <a:spcPts val="0"/>
              </a:spcBef>
              <a:buNone/>
            </a:pPr>
            <a:r>
              <a:rPr lang="zh-CN" altLang="en-US" sz="1600" b="0" dirty="0">
                <a:solidFill>
                  <a:schemeClr val="bg1"/>
                </a:solidFill>
                <a:latin typeface="+mn-ea"/>
              </a:rPr>
              <a:t>1）变动物流间接费用成本差异的计算与分析</a:t>
            </a:r>
            <a:endParaRPr lang="zh-CN" altLang="en-US" sz="1600" b="0" dirty="0">
              <a:solidFill>
                <a:schemeClr val="bg1"/>
              </a:solidFill>
              <a:latin typeface="+mn-ea"/>
            </a:endParaRPr>
          </a:p>
          <a:p>
            <a:pPr marL="0" lvl="2" indent="266700" fontAlgn="auto">
              <a:lnSpc>
                <a:spcPct val="150000"/>
              </a:lnSpc>
              <a:spcBef>
                <a:spcPts val="0"/>
              </a:spcBef>
              <a:buNone/>
            </a:pPr>
            <a:r>
              <a:rPr lang="zh-CN" altLang="en-US" sz="1600" dirty="0">
                <a:solidFill>
                  <a:schemeClr val="bg1"/>
                </a:solidFill>
                <a:latin typeface="+mn-ea"/>
                <a:cs typeface="微软雅黑" panose="020B0503020204020204" charset="-122"/>
              </a:rPr>
              <a:t>      变动物流间接费用耗费差异</a:t>
            </a:r>
            <a:endParaRPr lang="en-US" altLang="zh-CN" sz="1600" dirty="0">
              <a:solidFill>
                <a:schemeClr val="bg1"/>
              </a:solidFill>
              <a:latin typeface="+mn-ea"/>
              <a:cs typeface="微软雅黑" panose="020B0503020204020204" charset="-122"/>
            </a:endParaRPr>
          </a:p>
          <a:p>
            <a:pPr marL="0" lvl="2" indent="266700" fontAlgn="auto">
              <a:lnSpc>
                <a:spcPct val="150000"/>
              </a:lnSpc>
              <a:spcBef>
                <a:spcPts val="0"/>
              </a:spcBef>
              <a:buNone/>
            </a:pPr>
            <a:r>
              <a:rPr lang="en-US" altLang="zh-CN" sz="1600" dirty="0">
                <a:solidFill>
                  <a:schemeClr val="bg1"/>
                </a:solidFill>
                <a:latin typeface="+mn-ea"/>
                <a:cs typeface="微软雅黑" panose="020B0503020204020204" charset="-122"/>
              </a:rPr>
              <a:t>                </a:t>
            </a:r>
            <a:r>
              <a:rPr lang="zh-CN" altLang="en-US" sz="1600" dirty="0">
                <a:solidFill>
                  <a:schemeClr val="bg1"/>
                </a:solidFill>
                <a:latin typeface="+mn-ea"/>
                <a:cs typeface="微软雅黑" panose="020B0503020204020204" charset="-122"/>
              </a:rPr>
              <a:t>=</a:t>
            </a:r>
            <a:r>
              <a:rPr lang="zh-CN" altLang="en-US" sz="1600" dirty="0">
                <a:solidFill>
                  <a:srgbClr val="E6C34A"/>
                </a:solidFill>
                <a:latin typeface="+mn-ea"/>
                <a:cs typeface="微软雅黑" panose="020B0503020204020204" charset="-122"/>
              </a:rPr>
              <a:t>（变动物流间接费用实际分配率-变动物流间接费用标准分配率）×实际工时</a:t>
            </a:r>
            <a:endParaRPr lang="zh-CN" altLang="en-US" sz="1600" dirty="0">
              <a:solidFill>
                <a:srgbClr val="E6C34A"/>
              </a:solidFill>
              <a:latin typeface="+mn-ea"/>
              <a:cs typeface="微软雅黑" panose="020B0503020204020204" charset="-122"/>
            </a:endParaRPr>
          </a:p>
          <a:p>
            <a:pPr marL="0" lvl="2" indent="266700" fontAlgn="auto">
              <a:lnSpc>
                <a:spcPct val="150000"/>
              </a:lnSpc>
              <a:spcBef>
                <a:spcPts val="0"/>
              </a:spcBef>
              <a:buNone/>
            </a:pPr>
            <a:r>
              <a:rPr lang="zh-CN" altLang="en-US" sz="1600" dirty="0">
                <a:solidFill>
                  <a:schemeClr val="bg1"/>
                </a:solidFill>
                <a:latin typeface="+mn-ea"/>
                <a:cs typeface="微软雅黑" panose="020B0503020204020204" charset="-122"/>
              </a:rPr>
              <a:t>     变动物流间接费用效率差异</a:t>
            </a:r>
            <a:endParaRPr lang="en-US" altLang="zh-CN" sz="1600" dirty="0">
              <a:solidFill>
                <a:schemeClr val="bg1"/>
              </a:solidFill>
              <a:latin typeface="+mn-ea"/>
              <a:cs typeface="微软雅黑" panose="020B0503020204020204" charset="-122"/>
            </a:endParaRPr>
          </a:p>
          <a:p>
            <a:pPr marL="0" lvl="2" indent="266700" fontAlgn="auto">
              <a:lnSpc>
                <a:spcPct val="150000"/>
              </a:lnSpc>
              <a:spcBef>
                <a:spcPts val="0"/>
              </a:spcBef>
              <a:buNone/>
            </a:pPr>
            <a:r>
              <a:rPr lang="en-US" altLang="zh-CN" sz="1600" dirty="0">
                <a:solidFill>
                  <a:schemeClr val="bg1"/>
                </a:solidFill>
                <a:latin typeface="+mn-ea"/>
                <a:cs typeface="微软雅黑" panose="020B0503020204020204" charset="-122"/>
              </a:rPr>
              <a:t>                </a:t>
            </a:r>
            <a:r>
              <a:rPr lang="zh-CN" altLang="en-US" sz="1600" dirty="0">
                <a:solidFill>
                  <a:schemeClr val="bg1"/>
                </a:solidFill>
                <a:latin typeface="+mn-ea"/>
                <a:cs typeface="微软雅黑" panose="020B0503020204020204" charset="-122"/>
              </a:rPr>
              <a:t>=</a:t>
            </a:r>
            <a:r>
              <a:rPr lang="zh-CN" altLang="en-US" sz="1600" dirty="0">
                <a:solidFill>
                  <a:srgbClr val="E6C34A"/>
                </a:solidFill>
                <a:latin typeface="+mn-ea"/>
                <a:cs typeface="微软雅黑" panose="020B0503020204020204" charset="-122"/>
              </a:rPr>
              <a:t>（实际工时-标准工时）×变动物流间接费用标准分配率</a:t>
            </a:r>
            <a:endParaRPr lang="en-US" altLang="zh-CN" sz="1600" dirty="0">
              <a:solidFill>
                <a:srgbClr val="E6C34A"/>
              </a:solidFill>
              <a:latin typeface="+mn-ea"/>
              <a:cs typeface="微软雅黑" panose="020B0503020204020204" charset="-122"/>
            </a:endParaRPr>
          </a:p>
          <a:p>
            <a:pPr marL="0" lvl="2" indent="358775">
              <a:lnSpc>
                <a:spcPct val="150000"/>
              </a:lnSpc>
              <a:spcBef>
                <a:spcPts val="0"/>
              </a:spcBef>
              <a:buFont typeface="Wingdings" panose="05000000000000000000" pitchFamily="2" charset="2"/>
              <a:buNone/>
            </a:pP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marL="0" lvl="2" indent="358775">
              <a:lnSpc>
                <a:spcPct val="100000"/>
              </a:lnSpc>
              <a:spcBef>
                <a:spcPts val="0"/>
              </a:spcBef>
              <a:buFont typeface="Wingdings" panose="05000000000000000000" pitchFamily="2" charset="2"/>
              <a:buNone/>
            </a:pP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marL="0" lvl="2" indent="358775">
              <a:lnSpc>
                <a:spcPct val="150000"/>
              </a:lnSpc>
              <a:spcBef>
                <a:spcPts val="0"/>
              </a:spcBef>
              <a:buFont typeface="Wingdings" panose="05000000000000000000" pitchFamily="2" charset="2"/>
              <a:buNone/>
            </a:pP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marL="0" lvl="2" indent="358775">
              <a:lnSpc>
                <a:spcPct val="150000"/>
              </a:lnSpc>
              <a:spcBef>
                <a:spcPts val="0"/>
              </a:spcBef>
              <a:buFont typeface="Wingdings" panose="05000000000000000000" pitchFamily="2" charset="2"/>
              <a:buNone/>
            </a:pP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lvl="2" indent="0" fontAlgn="auto">
              <a:lnSpc>
                <a:spcPct val="150000"/>
              </a:lnSpc>
              <a:spcBef>
                <a:spcPts val="0"/>
              </a:spcBef>
              <a:buNone/>
            </a:pPr>
            <a:endParaRPr lang="en-US" altLang="zh-CN" sz="1600" dirty="0">
              <a:solidFill>
                <a:schemeClr val="bg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xEl>
                                              <p:pRg st="1" end="1"/>
                                            </p:txEl>
                                          </p:spTgt>
                                        </p:tgtEl>
                                        <p:attrNameLst>
                                          <p:attrName>style.visibility</p:attrName>
                                        </p:attrNameLst>
                                      </p:cBhvr>
                                      <p:to>
                                        <p:strVal val="visible"/>
                                      </p:to>
                                    </p:set>
                                    <p:animEffect transition="in" filter="wipe(left)">
                                      <p:cBhvr>
                                        <p:cTn id="7" dur="500"/>
                                        <p:tgtEl>
                                          <p:spTgt spid="532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0">
                                            <p:txEl>
                                              <p:pRg st="2" end="2"/>
                                            </p:txEl>
                                          </p:spTgt>
                                        </p:tgtEl>
                                        <p:attrNameLst>
                                          <p:attrName>style.visibility</p:attrName>
                                        </p:attrNameLst>
                                      </p:cBhvr>
                                      <p:to>
                                        <p:strVal val="visible"/>
                                      </p:to>
                                    </p:set>
                                    <p:animEffect transition="in" filter="wipe(left)">
                                      <p:cBhvr>
                                        <p:cTn id="12" dur="500"/>
                                        <p:tgtEl>
                                          <p:spTgt spid="532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250">
                                            <p:txEl>
                                              <p:pRg st="3" end="3"/>
                                            </p:txEl>
                                          </p:spTgt>
                                        </p:tgtEl>
                                        <p:attrNameLst>
                                          <p:attrName>style.visibility</p:attrName>
                                        </p:attrNameLst>
                                      </p:cBhvr>
                                      <p:to>
                                        <p:strVal val="visible"/>
                                      </p:to>
                                    </p:set>
                                    <p:animEffect transition="in" filter="wipe(left)">
                                      <p:cBhvr>
                                        <p:cTn id="17" dur="500"/>
                                        <p:tgtEl>
                                          <p:spTgt spid="532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250">
                                            <p:txEl>
                                              <p:pRg st="4" end="4"/>
                                            </p:txEl>
                                          </p:spTgt>
                                        </p:tgtEl>
                                        <p:attrNameLst>
                                          <p:attrName>style.visibility</p:attrName>
                                        </p:attrNameLst>
                                      </p:cBhvr>
                                      <p:to>
                                        <p:strVal val="visible"/>
                                      </p:to>
                                    </p:set>
                                    <p:animEffect transition="in" filter="wipe(left)">
                                      <p:cBhvr>
                                        <p:cTn id="22" dur="500"/>
                                        <p:tgtEl>
                                          <p:spTgt spid="53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82892" y="332046"/>
            <a:ext cx="8578215" cy="584775"/>
          </a:xfrm>
          <a:prstGeom prst="rect">
            <a:avLst/>
          </a:prstGeom>
          <a:noFill/>
        </p:spPr>
        <p:txBody>
          <a:bodyPr wrap="square" rtlCol="0">
            <a:spAutoFit/>
          </a:bodyPr>
          <a:lstStyle/>
          <a:p>
            <a:pPr marL="0" lvl="2" indent="0">
              <a:lnSpc>
                <a:spcPct val="100000"/>
              </a:lnSpc>
              <a:spcBef>
                <a:spcPts val="0"/>
              </a:spcBef>
              <a:buNone/>
            </a:pPr>
            <a:r>
              <a:rPr lang="zh-CN" altLang="en-US" sz="3200" dirty="0">
                <a:solidFill>
                  <a:schemeClr val="bg1"/>
                </a:solidFill>
                <a:latin typeface="微软雅黑" panose="020B0503020204020204" charset="-122"/>
                <a:ea typeface="微软雅黑" panose="020B0503020204020204" charset="-122"/>
              </a:rPr>
              <a:t>2）固定物流间接费用成本差异的计算与分析</a:t>
            </a:r>
            <a:endParaRPr lang="zh-CN" altLang="en-US" sz="3200" dirty="0">
              <a:solidFill>
                <a:schemeClr val="bg1"/>
              </a:solidFill>
              <a:latin typeface="微软雅黑" panose="020B0503020204020204" charset="-122"/>
              <a:ea typeface="微软雅黑" panose="020B0503020204020204" charset="-122"/>
            </a:endParaRPr>
          </a:p>
        </p:txBody>
      </p:sp>
      <p:sp>
        <p:nvSpPr>
          <p:cNvPr id="53250" name="内容占位符 1"/>
          <p:cNvSpPr>
            <a:spLocks noGrp="1"/>
          </p:cNvSpPr>
          <p:nvPr>
            <p:ph idx="4294967295"/>
          </p:nvPr>
        </p:nvSpPr>
        <p:spPr>
          <a:xfrm>
            <a:off x="58708" y="1216487"/>
            <a:ext cx="9085292" cy="3688022"/>
          </a:xfrm>
        </p:spPr>
        <p:txBody>
          <a:bodyPr>
            <a:noAutofit/>
          </a:bodyPr>
          <a:lstStyle/>
          <a:p>
            <a:pPr marL="285750" lvl="2" indent="-285750">
              <a:lnSpc>
                <a:spcPct val="150000"/>
              </a:lnSpc>
              <a:spcBef>
                <a:spcPts val="0"/>
              </a:spcBef>
              <a:buFont typeface="Wingdings" panose="05000000000000000000" pitchFamily="2" charset="2"/>
              <a:buChar char="Ø"/>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成本差异</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实际成本</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标准成本</a:t>
            </a:r>
            <a:endParaRPr lang="en-US" altLang="zh-CN" sz="1600" dirty="0">
              <a:solidFill>
                <a:schemeClr val="accent4"/>
              </a:solidFill>
              <a:latin typeface="微软雅黑" panose="020B0503020204020204" charset="-122"/>
              <a:ea typeface="微软雅黑" panose="020B0503020204020204" charset="-122"/>
              <a:cs typeface="微软雅黑" panose="020B0503020204020204" charset="-122"/>
            </a:endParaRPr>
          </a:p>
          <a:p>
            <a:pPr marL="285750" lvl="2" indent="-285750">
              <a:lnSpc>
                <a:spcPct val="150000"/>
              </a:lnSpc>
              <a:spcBef>
                <a:spcPts val="0"/>
              </a:spcBef>
              <a:buFont typeface="Wingdings" panose="05000000000000000000" pitchFamily="2" charset="2"/>
              <a:buChar char="Ø"/>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耗费差异</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实际成本</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预算成本</a:t>
            </a: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marL="0" lvl="2" indent="358775">
              <a:lnSpc>
                <a:spcPct val="150000"/>
              </a:lnSpc>
              <a:spcBef>
                <a:spcPts val="0"/>
              </a:spcBef>
              <a:buNone/>
            </a:pP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 其中，预算成本</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（实际</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物流作业量</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实际工时</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计划</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物流作业量</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标准工时）</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标准费用分配率</a:t>
            </a:r>
            <a:endParaRPr lang="en-US" altLang="zh-CN" sz="1600" dirty="0">
              <a:solidFill>
                <a:schemeClr val="accent4"/>
              </a:solidFill>
              <a:latin typeface="微软雅黑" panose="020B0503020204020204" charset="-122"/>
              <a:ea typeface="微软雅黑" panose="020B0503020204020204" charset="-122"/>
              <a:cs typeface="微软雅黑" panose="020B0503020204020204" charset="-122"/>
            </a:endParaRPr>
          </a:p>
          <a:p>
            <a:pPr marL="285750" lvl="2" indent="-285750">
              <a:lnSpc>
                <a:spcPct val="150000"/>
              </a:lnSpc>
              <a:spcBef>
                <a:spcPts val="0"/>
              </a:spcBef>
              <a:buFont typeface="Wingdings" panose="05000000000000000000" pitchFamily="2" charset="2"/>
              <a:buChar char="Ø"/>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能量差异</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预算成本</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标准成本</a:t>
            </a:r>
            <a:endParaRPr lang="zh-CN" altLang="en-US" sz="1600" dirty="0">
              <a:solidFill>
                <a:schemeClr val="accent4"/>
              </a:solidFill>
              <a:latin typeface="微软雅黑" panose="020B0503020204020204" charset="-122"/>
              <a:ea typeface="微软雅黑" panose="020B0503020204020204" charset="-122"/>
              <a:cs typeface="微软雅黑" panose="020B0503020204020204" charset="-122"/>
            </a:endParaRPr>
          </a:p>
          <a:p>
            <a:pPr marL="0" lvl="2" indent="358775">
              <a:lnSpc>
                <a:spcPct val="150000"/>
              </a:lnSpc>
              <a:spcBef>
                <a:spcPts val="0"/>
              </a:spcBef>
              <a:buFont typeface="Wingdings" panose="05000000000000000000" pitchFamily="2" charset="2"/>
              <a:buNone/>
            </a:pP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 其中，标准成本 </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（计划</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物流作业量标准工时</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实际</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物流作业量标准工时</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a:t>
            </a:r>
            <a:r>
              <a:rPr lang="en-US" altLang="zh-CN" sz="160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600" dirty="0">
                <a:solidFill>
                  <a:schemeClr val="accent4"/>
                </a:solidFill>
                <a:latin typeface="微软雅黑" panose="020B0503020204020204" charset="-122"/>
                <a:ea typeface="微软雅黑" panose="020B0503020204020204" charset="-122"/>
                <a:cs typeface="微软雅黑" panose="020B0503020204020204" charset="-122"/>
              </a:rPr>
              <a:t>标准费用分配率</a:t>
            </a:r>
            <a:endParaRPr lang="en-US" altLang="zh-CN" sz="1600" dirty="0">
              <a:solidFill>
                <a:schemeClr val="accent4"/>
              </a:solidFill>
              <a:latin typeface="微软雅黑" panose="020B0503020204020204" charset="-122"/>
              <a:ea typeface="微软雅黑" panose="020B0503020204020204" charset="-122"/>
              <a:cs typeface="微软雅黑" panose="020B0503020204020204" charset="-122"/>
            </a:endParaRPr>
          </a:p>
          <a:p>
            <a:pPr marL="342900" lvl="2" indent="-342900">
              <a:lnSpc>
                <a:spcPct val="150000"/>
              </a:lnSpc>
              <a:spcBef>
                <a:spcPts val="0"/>
              </a:spcBef>
              <a:buFont typeface="Wingdings" panose="05000000000000000000" pitchFamily="2" charset="2"/>
              <a:buChar char="Ø"/>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此外，</a:t>
            </a:r>
            <a:r>
              <a:rPr lang="zh-CN" altLang="en-US" sz="1600" dirty="0">
                <a:solidFill>
                  <a:srgbClr val="FFC000"/>
                </a:solidFill>
                <a:latin typeface="微软雅黑" panose="020B0503020204020204" charset="-122"/>
                <a:ea typeface="微软雅黑" panose="020B0503020204020204" charset="-122"/>
                <a:cs typeface="微软雅黑" panose="020B0503020204020204" charset="-122"/>
              </a:rPr>
              <a:t>能量</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差异又分为</a:t>
            </a:r>
            <a:r>
              <a:rPr lang="zh-CN" altLang="en-US" sz="1600" dirty="0">
                <a:solidFill>
                  <a:srgbClr val="FFC000"/>
                </a:solidFill>
                <a:latin typeface="微软雅黑" panose="020B0503020204020204" charset="-122"/>
                <a:ea typeface="微软雅黑" panose="020B0503020204020204" charset="-122"/>
                <a:cs typeface="微软雅黑" panose="020B0503020204020204" charset="-122"/>
              </a:rPr>
              <a:t>闲置能量差异和效率差异</a:t>
            </a:r>
            <a:endParaRPr lang="en-US" altLang="zh-CN" sz="1600" dirty="0">
              <a:solidFill>
                <a:schemeClr val="accent4"/>
              </a:solidFill>
              <a:latin typeface="微软雅黑" panose="020B0503020204020204" charset="-122"/>
              <a:ea typeface="微软雅黑" panose="020B0503020204020204" charset="-122"/>
              <a:cs typeface="微软雅黑" panose="020B0503020204020204" charset="-122"/>
            </a:endParaRPr>
          </a:p>
          <a:p>
            <a:pPr marL="342900" lvl="3" indent="358775">
              <a:lnSpc>
                <a:spcPct val="150000"/>
              </a:lnSpc>
              <a:spcBef>
                <a:spcPts val="0"/>
              </a:spcBef>
              <a:buFont typeface="Wingdings" panose="05000000000000000000" pitchFamily="2" charset="2"/>
              <a:buNone/>
            </a:pPr>
            <a:r>
              <a:rPr lang="zh-CN" altLang="en-US" sz="145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450" dirty="0">
                <a:solidFill>
                  <a:srgbClr val="FFC000"/>
                </a:solidFill>
                <a:latin typeface="微软雅黑" panose="020B0503020204020204" charset="-122"/>
                <a:ea typeface="微软雅黑" panose="020B0503020204020204" charset="-122"/>
                <a:cs typeface="微软雅黑" panose="020B0503020204020204" charset="-122"/>
              </a:rPr>
              <a:t>闲置能量差异</a:t>
            </a:r>
            <a:endParaRPr lang="zh-CN" altLang="en-US" sz="1450" dirty="0">
              <a:solidFill>
                <a:srgbClr val="FFC000"/>
              </a:solidFill>
              <a:latin typeface="微软雅黑" panose="020B0503020204020204" charset="-122"/>
              <a:ea typeface="微软雅黑" panose="020B0503020204020204" charset="-122"/>
              <a:cs typeface="微软雅黑" panose="020B0503020204020204" charset="-122"/>
            </a:endParaRPr>
          </a:p>
          <a:p>
            <a:pPr marL="342900" lvl="3" indent="358775">
              <a:lnSpc>
                <a:spcPct val="150000"/>
              </a:lnSpc>
              <a:spcBef>
                <a:spcPts val="0"/>
              </a:spcBef>
              <a:buFont typeface="Wingdings" panose="05000000000000000000" pitchFamily="2" charset="2"/>
              <a:buNone/>
            </a:pPr>
            <a:r>
              <a:rPr lang="en-US" altLang="zh-CN" sz="1450" dirty="0">
                <a:solidFill>
                  <a:schemeClr val="accent4"/>
                </a:solidFill>
                <a:latin typeface="微软雅黑" panose="020B0503020204020204" charset="-122"/>
                <a:ea typeface="微软雅黑" panose="020B0503020204020204" charset="-122"/>
                <a:cs typeface="微软雅黑" panose="020B0503020204020204" charset="-122"/>
              </a:rPr>
              <a:t>                  =</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（计划</a:t>
            </a:r>
            <a:r>
              <a:rPr lang="zh-CN" altLang="en-US" sz="1450" dirty="0">
                <a:solidFill>
                  <a:schemeClr val="bg1"/>
                </a:solidFill>
                <a:latin typeface="微软雅黑" panose="020B0503020204020204" charset="-122"/>
                <a:ea typeface="微软雅黑" panose="020B0503020204020204" charset="-122"/>
                <a:cs typeface="微软雅黑" panose="020B0503020204020204" charset="-122"/>
              </a:rPr>
              <a:t>物流作业量</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标准工时</a:t>
            </a:r>
            <a:r>
              <a:rPr lang="en-US" altLang="zh-CN" sz="145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实际</a:t>
            </a:r>
            <a:r>
              <a:rPr lang="zh-CN" altLang="en-US" sz="1450" dirty="0">
                <a:solidFill>
                  <a:schemeClr val="bg1"/>
                </a:solidFill>
                <a:latin typeface="微软雅黑" panose="020B0503020204020204" charset="-122"/>
                <a:ea typeface="微软雅黑" panose="020B0503020204020204" charset="-122"/>
                <a:cs typeface="微软雅黑" panose="020B0503020204020204" charset="-122"/>
              </a:rPr>
              <a:t>物流作业量</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实际工时）</a:t>
            </a:r>
            <a:r>
              <a:rPr lang="en-US" altLang="zh-CN" sz="145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标准费用分配率</a:t>
            </a:r>
            <a:endParaRPr lang="en-US" altLang="zh-CN" sz="1450" dirty="0">
              <a:solidFill>
                <a:schemeClr val="accent4"/>
              </a:solidFill>
              <a:latin typeface="微软雅黑" panose="020B0503020204020204" charset="-122"/>
              <a:ea typeface="微软雅黑" panose="020B0503020204020204" charset="-122"/>
              <a:cs typeface="微软雅黑" panose="020B0503020204020204" charset="-122"/>
            </a:endParaRPr>
          </a:p>
          <a:p>
            <a:pPr marL="342900" lvl="3" indent="358775">
              <a:lnSpc>
                <a:spcPct val="150000"/>
              </a:lnSpc>
              <a:spcBef>
                <a:spcPts val="0"/>
              </a:spcBef>
              <a:buFont typeface="Wingdings" panose="05000000000000000000" pitchFamily="2" charset="2"/>
              <a:buNone/>
            </a:pPr>
            <a:r>
              <a:rPr lang="zh-CN" altLang="en-US" sz="1450" dirty="0">
                <a:solidFill>
                  <a:schemeClr val="bg1"/>
                </a:solidFill>
                <a:latin typeface="微软雅黑" panose="020B0503020204020204" charset="-122"/>
                <a:ea typeface="微软雅黑" panose="020B0503020204020204" charset="-122"/>
                <a:cs typeface="微软雅黑" panose="020B0503020204020204" charset="-122"/>
              </a:rPr>
              <a:t>固定物流间接费用</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效率差异</a:t>
            </a:r>
            <a:endParaRPr lang="zh-CN" altLang="en-US" sz="1450" dirty="0">
              <a:solidFill>
                <a:schemeClr val="accent4"/>
              </a:solidFill>
              <a:latin typeface="微软雅黑" panose="020B0503020204020204" charset="-122"/>
              <a:ea typeface="微软雅黑" panose="020B0503020204020204" charset="-122"/>
              <a:cs typeface="微软雅黑" panose="020B0503020204020204" charset="-122"/>
            </a:endParaRPr>
          </a:p>
          <a:p>
            <a:pPr marL="342900" lvl="3" indent="358775">
              <a:lnSpc>
                <a:spcPct val="150000"/>
              </a:lnSpc>
              <a:spcBef>
                <a:spcPts val="0"/>
              </a:spcBef>
              <a:buFont typeface="Wingdings" panose="05000000000000000000" pitchFamily="2" charset="2"/>
              <a:buNone/>
            </a:pPr>
            <a:r>
              <a:rPr lang="en-US" altLang="zh-CN" sz="1450" dirty="0">
                <a:solidFill>
                  <a:schemeClr val="accent4"/>
                </a:solidFill>
                <a:latin typeface="微软雅黑" panose="020B0503020204020204" charset="-122"/>
                <a:ea typeface="微软雅黑" panose="020B0503020204020204" charset="-122"/>
                <a:cs typeface="微软雅黑" panose="020B0503020204020204" charset="-122"/>
              </a:rPr>
              <a:t>                  =</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450" dirty="0">
                <a:solidFill>
                  <a:schemeClr val="bg1"/>
                </a:solidFill>
                <a:latin typeface="微软雅黑" panose="020B0503020204020204" charset="-122"/>
                <a:ea typeface="微软雅黑" panose="020B0503020204020204" charset="-122"/>
                <a:cs typeface="微软雅黑" panose="020B0503020204020204" charset="-122"/>
              </a:rPr>
              <a:t>实际物流作业量</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实际工时</a:t>
            </a:r>
            <a:r>
              <a:rPr lang="en-US" altLang="zh-CN" sz="145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450" dirty="0">
                <a:solidFill>
                  <a:schemeClr val="bg1"/>
                </a:solidFill>
                <a:latin typeface="微软雅黑" panose="020B0503020204020204" charset="-122"/>
                <a:ea typeface="微软雅黑" panose="020B0503020204020204" charset="-122"/>
                <a:cs typeface="微软雅黑" panose="020B0503020204020204" charset="-122"/>
              </a:rPr>
              <a:t>实际物流作业量</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标准工时）</a:t>
            </a:r>
            <a:r>
              <a:rPr lang="en-US" altLang="zh-CN" sz="145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1450" dirty="0">
                <a:solidFill>
                  <a:schemeClr val="accent4"/>
                </a:solidFill>
                <a:latin typeface="微软雅黑" panose="020B0503020204020204" charset="-122"/>
                <a:ea typeface="微软雅黑" panose="020B0503020204020204" charset="-122"/>
                <a:cs typeface="微软雅黑" panose="020B0503020204020204" charset="-122"/>
              </a:rPr>
              <a:t>标准费用分配率</a:t>
            </a:r>
            <a:endParaRPr lang="zh-CN" altLang="en-US" sz="1450" dirty="0">
              <a:solidFill>
                <a:schemeClr val="accent4"/>
              </a:solidFill>
              <a:latin typeface="微软雅黑" panose="020B0503020204020204" charset="-122"/>
              <a:ea typeface="微软雅黑" panose="020B0503020204020204" charset="-122"/>
              <a:cs typeface="微软雅黑" panose="020B0503020204020204" charset="-122"/>
            </a:endParaRPr>
          </a:p>
          <a:p>
            <a:pPr lvl="3" indent="0">
              <a:lnSpc>
                <a:spcPct val="150000"/>
              </a:lnSpc>
              <a:spcBef>
                <a:spcPts val="0"/>
              </a:spcBef>
              <a:buNone/>
            </a:pPr>
            <a:endParaRPr lang="en-US" altLang="zh-CN" sz="1450" dirty="0">
              <a:solidFill>
                <a:schemeClr val="bg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wipe(left)">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wipe(left)">
                                      <p:cBhvr>
                                        <p:cTn id="12" dur="5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wipe(left)">
                                      <p:cBhvr>
                                        <p:cTn id="17" dur="500"/>
                                        <p:tgtEl>
                                          <p:spTgt spid="53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250">
                                            <p:txEl>
                                              <p:pRg st="3" end="3"/>
                                            </p:txEl>
                                          </p:spTgt>
                                        </p:tgtEl>
                                        <p:attrNameLst>
                                          <p:attrName>style.visibility</p:attrName>
                                        </p:attrNameLst>
                                      </p:cBhvr>
                                      <p:to>
                                        <p:strVal val="visible"/>
                                      </p:to>
                                    </p:set>
                                    <p:animEffect transition="in" filter="wipe(left)">
                                      <p:cBhvr>
                                        <p:cTn id="22" dur="500"/>
                                        <p:tgtEl>
                                          <p:spTgt spid="53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250">
                                            <p:txEl>
                                              <p:pRg st="4" end="4"/>
                                            </p:txEl>
                                          </p:spTgt>
                                        </p:tgtEl>
                                        <p:attrNameLst>
                                          <p:attrName>style.visibility</p:attrName>
                                        </p:attrNameLst>
                                      </p:cBhvr>
                                      <p:to>
                                        <p:strVal val="visible"/>
                                      </p:to>
                                    </p:set>
                                    <p:animEffect transition="in" filter="wipe(left)">
                                      <p:cBhvr>
                                        <p:cTn id="27" dur="500"/>
                                        <p:tgtEl>
                                          <p:spTgt spid="53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250">
                                            <p:txEl>
                                              <p:pRg st="5" end="5"/>
                                            </p:txEl>
                                          </p:spTgt>
                                        </p:tgtEl>
                                        <p:attrNameLst>
                                          <p:attrName>style.visibility</p:attrName>
                                        </p:attrNameLst>
                                      </p:cBhvr>
                                      <p:to>
                                        <p:strVal val="visible"/>
                                      </p:to>
                                    </p:set>
                                    <p:animEffect transition="in" filter="wipe(left)">
                                      <p:cBhvr>
                                        <p:cTn id="32" dur="500"/>
                                        <p:tgtEl>
                                          <p:spTgt spid="532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250">
                                            <p:txEl>
                                              <p:pRg st="6" end="6"/>
                                            </p:txEl>
                                          </p:spTgt>
                                        </p:tgtEl>
                                        <p:attrNameLst>
                                          <p:attrName>style.visibility</p:attrName>
                                        </p:attrNameLst>
                                      </p:cBhvr>
                                      <p:to>
                                        <p:strVal val="visible"/>
                                      </p:to>
                                    </p:set>
                                    <p:animEffect transition="in" filter="wipe(left)">
                                      <p:cBhvr>
                                        <p:cTn id="37" dur="500"/>
                                        <p:tgtEl>
                                          <p:spTgt spid="532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250">
                                            <p:txEl>
                                              <p:pRg st="7" end="7"/>
                                            </p:txEl>
                                          </p:spTgt>
                                        </p:tgtEl>
                                        <p:attrNameLst>
                                          <p:attrName>style.visibility</p:attrName>
                                        </p:attrNameLst>
                                      </p:cBhvr>
                                      <p:to>
                                        <p:strVal val="visible"/>
                                      </p:to>
                                    </p:set>
                                    <p:animEffect transition="in" filter="wipe(left)">
                                      <p:cBhvr>
                                        <p:cTn id="42" dur="500"/>
                                        <p:tgtEl>
                                          <p:spTgt spid="5325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3250">
                                            <p:txEl>
                                              <p:pRg st="8" end="8"/>
                                            </p:txEl>
                                          </p:spTgt>
                                        </p:tgtEl>
                                        <p:attrNameLst>
                                          <p:attrName>style.visibility</p:attrName>
                                        </p:attrNameLst>
                                      </p:cBhvr>
                                      <p:to>
                                        <p:strVal val="visible"/>
                                      </p:to>
                                    </p:set>
                                    <p:animEffect transition="in" filter="wipe(left)">
                                      <p:cBhvr>
                                        <p:cTn id="47" dur="500"/>
                                        <p:tgtEl>
                                          <p:spTgt spid="5325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250">
                                            <p:txEl>
                                              <p:pRg st="9" end="9"/>
                                            </p:txEl>
                                          </p:spTgt>
                                        </p:tgtEl>
                                        <p:attrNameLst>
                                          <p:attrName>style.visibility</p:attrName>
                                        </p:attrNameLst>
                                      </p:cBhvr>
                                      <p:to>
                                        <p:strVal val="visible"/>
                                      </p:to>
                                    </p:set>
                                    <p:animEffect transition="in" filter="wipe(left)">
                                      <p:cBhvr>
                                        <p:cTn id="52" dur="500"/>
                                        <p:tgtEl>
                                          <p:spTgt spid="532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lang="zh-CN" altLang="zh-CN" sz="3200" noProof="0" dirty="0">
                <a:ln>
                  <a:noFill/>
                </a:ln>
                <a:solidFill>
                  <a:prstClr val="white"/>
                </a:solidFill>
                <a:effectLst/>
                <a:uLnTx/>
                <a:uFillTx/>
                <a:latin typeface="微软雅黑" panose="020B0503020204020204" charset="-122"/>
                <a:ea typeface="微软雅黑" panose="020B0503020204020204" charset="-122"/>
                <a:sym typeface="+mn-ea"/>
              </a:rPr>
              <a:t>【例</a:t>
            </a:r>
            <a:r>
              <a:rPr lang="en-US" altLang="zh-CN" sz="3200" noProof="0" dirty="0">
                <a:ln>
                  <a:noFill/>
                </a:ln>
                <a:solidFill>
                  <a:prstClr val="white"/>
                </a:solidFill>
                <a:effectLst/>
                <a:uLnTx/>
                <a:uFillTx/>
                <a:latin typeface="微软雅黑" panose="020B0503020204020204" charset="-122"/>
                <a:ea typeface="微软雅黑" panose="020B0503020204020204" charset="-122"/>
                <a:sym typeface="+mn-ea"/>
              </a:rPr>
              <a:t>5-l</a:t>
            </a:r>
            <a:r>
              <a:rPr lang="zh-CN" altLang="zh-CN" sz="3200" noProof="0" dirty="0">
                <a:ln>
                  <a:noFill/>
                </a:ln>
                <a:solidFill>
                  <a:prstClr val="white"/>
                </a:solidFill>
                <a:effectLst/>
                <a:uLnTx/>
                <a:uFillTx/>
                <a:latin typeface="微软雅黑" panose="020B0503020204020204" charset="-122"/>
                <a:ea typeface="微软雅黑" panose="020B0503020204020204" charset="-122"/>
                <a:sym typeface="+mn-ea"/>
              </a:rPr>
              <a:t>】</a:t>
            </a:r>
            <a:r>
              <a:rPr lang="zh-CN" altLang="en-US" sz="3200" noProof="0" dirty="0">
                <a:ln>
                  <a:noFill/>
                </a:ln>
                <a:solidFill>
                  <a:prstClr val="white"/>
                </a:solidFill>
                <a:effectLst/>
                <a:uLnTx/>
                <a:uFillTx/>
                <a:latin typeface="微软雅黑" panose="020B0503020204020204" charset="-122"/>
                <a:ea typeface="微软雅黑" panose="020B0503020204020204" charset="-122"/>
                <a:sym typeface="+mn-ea"/>
              </a:rPr>
              <a:t>成本差异计算例题</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graphicFrame>
        <p:nvGraphicFramePr>
          <p:cNvPr id="4" name="表格 3"/>
          <p:cNvGraphicFramePr>
            <a:graphicFrameLocks noGrp="1"/>
          </p:cNvGraphicFramePr>
          <p:nvPr>
            <p:custDataLst>
              <p:tags r:id="rId1"/>
            </p:custDataLst>
          </p:nvPr>
        </p:nvGraphicFramePr>
        <p:xfrm>
          <a:off x="1021318" y="1209784"/>
          <a:ext cx="7316347" cy="2456126"/>
        </p:xfrm>
        <a:graphic>
          <a:graphicData uri="http://schemas.openxmlformats.org/drawingml/2006/table">
            <a:tbl>
              <a:tblPr>
                <a:tableStyleId>{5C22544A-7EE6-4342-B048-85BDC9FD1C3A}</a:tableStyleId>
              </a:tblPr>
              <a:tblGrid>
                <a:gridCol w="2154736"/>
                <a:gridCol w="1936771"/>
                <a:gridCol w="1827790"/>
                <a:gridCol w="1397050"/>
              </a:tblGrid>
              <a:tr h="514286">
                <a:tc>
                  <a:txBody>
                    <a:bodyPr/>
                    <a:lstStyle/>
                    <a:p>
                      <a:pPr algn="ctr">
                        <a:lnSpc>
                          <a:spcPts val="2200"/>
                        </a:lnSpc>
                        <a:spcAft>
                          <a:spcPts val="0"/>
                        </a:spcAft>
                      </a:pPr>
                      <a:r>
                        <a:rPr lang="zh-CN" sz="1600" kern="100" dirty="0">
                          <a:effectLst/>
                        </a:rPr>
                        <a:t>成本项目</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zh-CN" sz="1600" kern="100" dirty="0">
                          <a:effectLst/>
                        </a:rPr>
                        <a:t>标准单价</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zh-CN" sz="1600" kern="100">
                          <a:effectLst/>
                        </a:rPr>
                        <a:t>标准用量</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600" kern="100">
                          <a:effectLst/>
                        </a:rPr>
                        <a:t>标准成本</a:t>
                      </a:r>
                      <a:endParaRPr lang="zh-CN" sz="1600" kern="100">
                        <a:effectLst/>
                      </a:endParaRPr>
                    </a:p>
                    <a:p>
                      <a:pPr algn="ctr">
                        <a:spcAft>
                          <a:spcPts val="0"/>
                        </a:spcAft>
                      </a:pPr>
                      <a:r>
                        <a:rPr lang="zh-CN" sz="1600" kern="100">
                          <a:effectLst/>
                        </a:rPr>
                        <a:t>（元</a:t>
                      </a:r>
                      <a:r>
                        <a:rPr lang="en-US" sz="1600" kern="100">
                          <a:effectLst/>
                        </a:rPr>
                        <a:t>/</a:t>
                      </a:r>
                      <a:r>
                        <a:rPr lang="zh-CN" sz="1600" kern="100">
                          <a:effectLst/>
                        </a:rPr>
                        <a:t>件）</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r>
              <a:tr h="388368">
                <a:tc>
                  <a:txBody>
                    <a:bodyPr/>
                    <a:lstStyle/>
                    <a:p>
                      <a:pPr algn="ctr">
                        <a:lnSpc>
                          <a:spcPts val="2200"/>
                        </a:lnSpc>
                        <a:spcAft>
                          <a:spcPts val="0"/>
                        </a:spcAft>
                      </a:pPr>
                      <a:r>
                        <a:rPr lang="zh-CN" sz="1600" kern="100" dirty="0">
                          <a:effectLst/>
                        </a:rPr>
                        <a:t>物流直接材料</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dirty="0">
                          <a:effectLst/>
                        </a:rPr>
                        <a:t>3</a:t>
                      </a:r>
                      <a:r>
                        <a:rPr lang="zh-CN" sz="1600" kern="100" dirty="0">
                          <a:effectLst/>
                        </a:rPr>
                        <a:t>（元</a:t>
                      </a:r>
                      <a:r>
                        <a:rPr lang="en-US" sz="1600" kern="100" dirty="0">
                          <a:effectLst/>
                        </a:rPr>
                        <a:t>/</a:t>
                      </a:r>
                      <a:r>
                        <a:rPr lang="zh-CN" sz="1600" kern="100" dirty="0">
                          <a:effectLst/>
                        </a:rPr>
                        <a:t>千克）</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dirty="0">
                          <a:effectLst/>
                        </a:rPr>
                        <a:t>10</a:t>
                      </a:r>
                      <a:r>
                        <a:rPr lang="zh-CN" sz="1600" kern="100" dirty="0">
                          <a:effectLst/>
                        </a:rPr>
                        <a:t>（</a:t>
                      </a:r>
                      <a:r>
                        <a:rPr lang="zh-CN" altLang="en-US" sz="1600" kern="100" dirty="0">
                          <a:effectLst/>
                        </a:rPr>
                        <a:t>千克</a:t>
                      </a:r>
                      <a:r>
                        <a:rPr lang="en-US" altLang="zh-CN" sz="1600" kern="100" dirty="0">
                          <a:effectLst/>
                        </a:rPr>
                        <a:t>/</a:t>
                      </a:r>
                      <a:r>
                        <a:rPr lang="zh-CN" altLang="en-US" sz="1600" kern="100" dirty="0">
                          <a:effectLst/>
                        </a:rPr>
                        <a:t>件</a:t>
                      </a:r>
                      <a:r>
                        <a:rPr lang="zh-CN" sz="1600" kern="100" dirty="0">
                          <a:effectLst/>
                        </a:rPr>
                        <a:t>）</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a:effectLst/>
                        </a:rPr>
                        <a:t>30</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r>
              <a:tr h="388368">
                <a:tc>
                  <a:txBody>
                    <a:bodyPr/>
                    <a:lstStyle/>
                    <a:p>
                      <a:pPr algn="ctr">
                        <a:lnSpc>
                          <a:spcPts val="2200"/>
                        </a:lnSpc>
                        <a:spcAft>
                          <a:spcPts val="0"/>
                        </a:spcAft>
                      </a:pPr>
                      <a:r>
                        <a:rPr lang="zh-CN" sz="1600" kern="100">
                          <a:effectLst/>
                        </a:rPr>
                        <a:t>物流直接人工</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dirty="0">
                          <a:effectLst/>
                        </a:rPr>
                        <a:t>4</a:t>
                      </a:r>
                      <a:r>
                        <a:rPr lang="zh-CN" sz="1600" kern="100" dirty="0">
                          <a:effectLst/>
                        </a:rPr>
                        <a:t>（元</a:t>
                      </a:r>
                      <a:r>
                        <a:rPr lang="en-US" sz="1600" kern="100" dirty="0">
                          <a:effectLst/>
                        </a:rPr>
                        <a:t>/</a:t>
                      </a:r>
                      <a:r>
                        <a:rPr lang="zh-CN" sz="1600" kern="100" dirty="0">
                          <a:effectLst/>
                        </a:rPr>
                        <a:t>工时）</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dirty="0">
                          <a:effectLst/>
                        </a:rPr>
                        <a:t>4</a:t>
                      </a:r>
                      <a:r>
                        <a:rPr lang="zh-CN" sz="1600" kern="100" dirty="0">
                          <a:effectLst/>
                        </a:rPr>
                        <a:t>（工时</a:t>
                      </a:r>
                      <a:r>
                        <a:rPr lang="en-US" sz="1600" kern="100" dirty="0">
                          <a:effectLst/>
                        </a:rPr>
                        <a:t>/</a:t>
                      </a:r>
                      <a:r>
                        <a:rPr lang="zh-CN" sz="1600" kern="100" dirty="0">
                          <a:effectLst/>
                        </a:rPr>
                        <a:t>件）</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a:effectLst/>
                        </a:rPr>
                        <a:t>16</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r>
              <a:tr h="388368">
                <a:tc>
                  <a:txBody>
                    <a:bodyPr/>
                    <a:lstStyle/>
                    <a:p>
                      <a:pPr algn="ctr">
                        <a:lnSpc>
                          <a:spcPts val="2200"/>
                        </a:lnSpc>
                        <a:spcAft>
                          <a:spcPts val="0"/>
                        </a:spcAft>
                      </a:pPr>
                      <a:r>
                        <a:rPr lang="zh-CN" sz="1600" kern="100" dirty="0">
                          <a:effectLst/>
                        </a:rPr>
                        <a:t>变动物流间接费用</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a:effectLst/>
                        </a:rPr>
                        <a:t>1.5</a:t>
                      </a:r>
                      <a:r>
                        <a:rPr lang="zh-CN" sz="1600" kern="100">
                          <a:effectLst/>
                        </a:rPr>
                        <a:t>（元</a:t>
                      </a:r>
                      <a:r>
                        <a:rPr lang="en-US" sz="1600" kern="100">
                          <a:effectLst/>
                        </a:rPr>
                        <a:t>/</a:t>
                      </a:r>
                      <a:r>
                        <a:rPr lang="zh-CN" sz="1600" kern="100">
                          <a:effectLst/>
                        </a:rPr>
                        <a:t>工时）</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dirty="0">
                          <a:effectLst/>
                        </a:rPr>
                        <a:t>4</a:t>
                      </a:r>
                      <a:r>
                        <a:rPr lang="zh-CN" sz="1600" kern="100" dirty="0">
                          <a:effectLst/>
                        </a:rPr>
                        <a:t>（工时</a:t>
                      </a:r>
                      <a:r>
                        <a:rPr lang="en-US" sz="1600" kern="100" dirty="0">
                          <a:effectLst/>
                        </a:rPr>
                        <a:t>/</a:t>
                      </a:r>
                      <a:r>
                        <a:rPr lang="zh-CN" sz="1600" kern="100" dirty="0">
                          <a:effectLst/>
                        </a:rPr>
                        <a:t>件）</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a:effectLst/>
                        </a:rPr>
                        <a:t>6</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r>
              <a:tr h="388368">
                <a:tc>
                  <a:txBody>
                    <a:bodyPr/>
                    <a:lstStyle/>
                    <a:p>
                      <a:pPr algn="ctr">
                        <a:lnSpc>
                          <a:spcPts val="2200"/>
                        </a:lnSpc>
                        <a:spcAft>
                          <a:spcPts val="0"/>
                        </a:spcAft>
                      </a:pPr>
                      <a:r>
                        <a:rPr lang="zh-CN" sz="1600" kern="100">
                          <a:effectLst/>
                        </a:rPr>
                        <a:t>固定物流间接费用</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a:effectLst/>
                        </a:rPr>
                        <a:t>1</a:t>
                      </a:r>
                      <a:r>
                        <a:rPr lang="zh-CN" sz="1600" kern="100">
                          <a:effectLst/>
                        </a:rPr>
                        <a:t>（元</a:t>
                      </a:r>
                      <a:r>
                        <a:rPr lang="en-US" sz="1600" kern="100">
                          <a:effectLst/>
                        </a:rPr>
                        <a:t>/</a:t>
                      </a:r>
                      <a:r>
                        <a:rPr lang="zh-CN" sz="1600" kern="100">
                          <a:effectLst/>
                        </a:rPr>
                        <a:t>工时）</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dirty="0">
                          <a:effectLst/>
                        </a:rPr>
                        <a:t>4</a:t>
                      </a:r>
                      <a:r>
                        <a:rPr lang="zh-CN" sz="1600" kern="100" dirty="0">
                          <a:effectLst/>
                        </a:rPr>
                        <a:t>（工时</a:t>
                      </a:r>
                      <a:r>
                        <a:rPr lang="en-US" sz="1600" kern="100" dirty="0">
                          <a:effectLst/>
                        </a:rPr>
                        <a:t>/</a:t>
                      </a:r>
                      <a:r>
                        <a:rPr lang="zh-CN" sz="1600" kern="100" dirty="0">
                          <a:effectLst/>
                        </a:rPr>
                        <a:t>件）</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dirty="0">
                          <a:effectLst/>
                        </a:rPr>
                        <a:t>4</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r>
              <a:tr h="388368">
                <a:tc>
                  <a:txBody>
                    <a:bodyPr/>
                    <a:lstStyle/>
                    <a:p>
                      <a:pPr algn="ctr">
                        <a:lnSpc>
                          <a:spcPts val="2200"/>
                        </a:lnSpc>
                        <a:spcAft>
                          <a:spcPts val="0"/>
                        </a:spcAft>
                      </a:pPr>
                      <a:r>
                        <a:rPr lang="zh-CN" sz="1600" kern="100" dirty="0">
                          <a:effectLst/>
                        </a:rPr>
                        <a:t>单位物流标准成本</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a:effectLst/>
                        </a:rPr>
                        <a:t> </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a:effectLst/>
                        </a:rPr>
                        <a:t> </a:t>
                      </a:r>
                      <a:endParaRPr lang="zh-CN" sz="1600" kern="100">
                        <a:effectLst/>
                        <a:latin typeface="Times New Roman" panose="02020603050405020304"/>
                        <a:ea typeface="宋体" panose="02010600030101010101" pitchFamily="2" charset="-122"/>
                        <a:cs typeface="Times New Roman" panose="02020603050405020304"/>
                      </a:endParaRPr>
                    </a:p>
                  </a:txBody>
                  <a:tcPr marL="68580" marR="68580" marT="0" marB="0" anchor="ctr"/>
                </a:tc>
                <a:tc>
                  <a:txBody>
                    <a:bodyPr/>
                    <a:lstStyle/>
                    <a:p>
                      <a:pPr algn="ctr">
                        <a:lnSpc>
                          <a:spcPts val="2200"/>
                        </a:lnSpc>
                        <a:spcAft>
                          <a:spcPts val="0"/>
                        </a:spcAft>
                      </a:pPr>
                      <a:r>
                        <a:rPr lang="en-US" sz="1600" kern="100" dirty="0">
                          <a:effectLst/>
                        </a:rPr>
                        <a:t>56</a:t>
                      </a:r>
                      <a:endParaRPr lang="zh-CN" sz="1600" kern="100" dirty="0">
                        <a:effectLst/>
                        <a:latin typeface="Times New Roman" panose="02020603050405020304"/>
                        <a:ea typeface="宋体" panose="02010600030101010101" pitchFamily="2" charset="-122"/>
                        <a:cs typeface="Times New Roman" panose="02020603050405020304"/>
                      </a:endParaRPr>
                    </a:p>
                  </a:txBody>
                  <a:tcPr marL="68580" marR="68580" marT="0" marB="0" anchor="ctr"/>
                </a:tc>
              </a:tr>
            </a:tbl>
          </a:graphicData>
        </a:graphic>
      </p:graphicFrame>
      <p:sp>
        <p:nvSpPr>
          <p:cNvPr id="5" name="文本框 4"/>
          <p:cNvSpPr txBox="1"/>
          <p:nvPr/>
        </p:nvSpPr>
        <p:spPr>
          <a:xfrm>
            <a:off x="1999730" y="3949168"/>
            <a:ext cx="5905673" cy="400110"/>
          </a:xfrm>
          <a:prstGeom prst="rect">
            <a:avLst/>
          </a:prstGeom>
          <a:noFill/>
        </p:spPr>
        <p:txBody>
          <a:bodyPr wrap="square" rtlCol="0">
            <a:spAutoFit/>
          </a:bodyPr>
          <a:lstStyle/>
          <a:p>
            <a:r>
              <a:rPr lang="zh-CN" altLang="en-US" sz="2000" noProof="0" dirty="0">
                <a:ln>
                  <a:noFill/>
                </a:ln>
                <a:solidFill>
                  <a:prstClr val="white"/>
                </a:solidFill>
                <a:effectLst/>
                <a:uLnTx/>
                <a:uFillTx/>
                <a:latin typeface="华文仿宋" panose="02010600040101010101" pitchFamily="2" charset="-122"/>
                <a:ea typeface="华文仿宋" panose="02010600040101010101" pitchFamily="2" charset="-122"/>
                <a:sym typeface="+mn-ea"/>
              </a:rPr>
              <a:t>练一练：请根据</a:t>
            </a:r>
            <a:r>
              <a:rPr lang="en-US" altLang="zh-CN" sz="2000" noProof="0" dirty="0">
                <a:ln>
                  <a:noFill/>
                </a:ln>
                <a:solidFill>
                  <a:prstClr val="white"/>
                </a:solidFill>
                <a:effectLst/>
                <a:uLnTx/>
                <a:uFillTx/>
                <a:latin typeface="华文仿宋" panose="02010600040101010101" pitchFamily="2" charset="-122"/>
                <a:ea typeface="华文仿宋" panose="02010600040101010101" pitchFamily="2" charset="-122"/>
                <a:sym typeface="+mn-ea"/>
              </a:rPr>
              <a:t>P146</a:t>
            </a:r>
            <a:r>
              <a:rPr lang="zh-CN" altLang="en-US" sz="2000" noProof="0" dirty="0">
                <a:ln>
                  <a:noFill/>
                </a:ln>
                <a:solidFill>
                  <a:prstClr val="white"/>
                </a:solidFill>
                <a:effectLst/>
                <a:uLnTx/>
                <a:uFillTx/>
                <a:latin typeface="华文仿宋" panose="02010600040101010101" pitchFamily="2" charset="-122"/>
                <a:ea typeface="华文仿宋" panose="02010600040101010101" pitchFamily="2" charset="-122"/>
                <a:sym typeface="+mn-ea"/>
              </a:rPr>
              <a:t>的资料计算其成本差异</a:t>
            </a:r>
            <a:endParaRPr kumimoji="1" lang="zh-CN" altLang="en-US" sz="2000" noProof="0" dirty="0">
              <a:ln>
                <a:noFill/>
              </a:ln>
              <a:solidFill>
                <a:srgbClr val="FFC000"/>
              </a:solidFill>
              <a:effectLst/>
              <a:uLnTx/>
              <a:uFillTx/>
              <a:latin typeface="华文仿宋" panose="02010600040101010101" pitchFamily="2" charset="-122"/>
              <a:ea typeface="华文仿宋" panose="0201060004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lang="zh-CN" altLang="zh-CN" sz="3200" noProof="0" dirty="0">
                <a:ln>
                  <a:noFill/>
                </a:ln>
                <a:solidFill>
                  <a:prstClr val="white"/>
                </a:solidFill>
                <a:effectLst/>
                <a:uLnTx/>
                <a:uFillTx/>
                <a:latin typeface="微软雅黑" panose="020B0503020204020204" charset="-122"/>
                <a:ea typeface="微软雅黑" panose="020B0503020204020204" charset="-122"/>
                <a:sym typeface="+mn-ea"/>
              </a:rPr>
              <a:t>【例</a:t>
            </a:r>
            <a:r>
              <a:rPr lang="en-US" altLang="zh-CN" sz="3200" noProof="0" dirty="0">
                <a:ln>
                  <a:noFill/>
                </a:ln>
                <a:solidFill>
                  <a:prstClr val="white"/>
                </a:solidFill>
                <a:effectLst/>
                <a:uLnTx/>
                <a:uFillTx/>
                <a:latin typeface="微软雅黑" panose="020B0503020204020204" charset="-122"/>
                <a:ea typeface="微软雅黑" panose="020B0503020204020204" charset="-122"/>
                <a:sym typeface="+mn-ea"/>
              </a:rPr>
              <a:t>5-l</a:t>
            </a:r>
            <a:r>
              <a:rPr lang="zh-CN" altLang="zh-CN" sz="3200" noProof="0" dirty="0">
                <a:ln>
                  <a:noFill/>
                </a:ln>
                <a:solidFill>
                  <a:prstClr val="white"/>
                </a:solidFill>
                <a:effectLst/>
                <a:uLnTx/>
                <a:uFillTx/>
                <a:latin typeface="微软雅黑" panose="020B0503020204020204" charset="-122"/>
                <a:ea typeface="微软雅黑" panose="020B0503020204020204" charset="-122"/>
                <a:sym typeface="+mn-ea"/>
              </a:rPr>
              <a:t>】</a:t>
            </a:r>
            <a:r>
              <a:rPr lang="zh-CN" altLang="en-US" sz="3200" noProof="0" dirty="0">
                <a:ln>
                  <a:noFill/>
                </a:ln>
                <a:solidFill>
                  <a:prstClr val="white"/>
                </a:solidFill>
                <a:effectLst/>
                <a:uLnTx/>
                <a:uFillTx/>
                <a:latin typeface="微软雅黑" panose="020B0503020204020204" charset="-122"/>
                <a:ea typeface="微软雅黑" panose="020B0503020204020204" charset="-122"/>
                <a:sym typeface="+mn-ea"/>
              </a:rPr>
              <a:t>解答</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sp>
        <p:nvSpPr>
          <p:cNvPr id="57349" name="矩形 4"/>
          <p:cNvSpPr>
            <a:spLocks noChangeArrowheads="1"/>
          </p:cNvSpPr>
          <p:nvPr/>
        </p:nvSpPr>
        <p:spPr bwMode="auto">
          <a:xfrm>
            <a:off x="-74815" y="960299"/>
            <a:ext cx="9218815" cy="47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877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甲产品流通加工实际消耗总成本</a:t>
            </a:r>
            <a:r>
              <a:rPr kumimoji="0" lang="en-US"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rPr>
              <a:t>= 88 500÷30 000×25 500+40 000+15 000+10 000= 140 225</a:t>
            </a:r>
            <a:r>
              <a:rPr kumimoji="0" lang="zh-CN"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rPr>
              <a:t>（元）</a:t>
            </a:r>
            <a:endParaRPr kumimoji="0" lang="zh-CN"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甲产品流通加工标准总成本</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 </a:t>
            </a:r>
            <a:r>
              <a:rPr kumimoji="0" lang="en-US"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rPr>
              <a:t>2 450×56=137 200</a:t>
            </a:r>
            <a:r>
              <a:rPr kumimoji="0" lang="zh-CN"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rPr>
              <a:t>（元）</a:t>
            </a:r>
            <a:endParaRPr kumimoji="0" lang="zh-CN"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实际成本与标准成本的总差异</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rPr>
              <a:t>= 140 225</a:t>
            </a:r>
            <a:r>
              <a:rPr kumimoji="0" lang="zh-CN"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rPr>
              <a:t>137 200=3 025</a:t>
            </a:r>
            <a:r>
              <a:rPr kumimoji="0" lang="zh-CN"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rPr>
              <a:t>（元）</a:t>
            </a:r>
            <a:endParaRPr kumimoji="0" lang="zh-CN" altLang="zh-CN" sz="1600" b="0"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zh-CN" sz="1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以下是各项成本差异的计算与分析：</a:t>
            </a:r>
            <a:endParaRPr kumimoji="0" lang="en-US" altLang="zh-CN" sz="1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1</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）物流直接材料成本差异</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物流直接材料成本差异 </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实际成本－标准成本</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实际用量</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实际价格－标准用量</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标准价格 </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 25 500×</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88 500÷30 000</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- 2 450×3×10= 1 725</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（元）</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其中：物流直接材料价格差异 </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实际用量</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（实际价格－标准价格）</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 25 500×</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88 500÷30 000</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3</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-1 275 </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（元 ）</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物流直接材料用量差异 </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（实际用量－标准用量）</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标准价格</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25 500</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2 450×10</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×3 = 3 000</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（元）</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R="0" lvl="0" indent="0" algn="l" defTabSz="914400" rtl="0" eaLnBrk="1" fontAlgn="auto" latinLnBrk="0" hangingPunct="1">
              <a:spcBef>
                <a:spcPts val="0"/>
              </a:spcBef>
              <a:spcAft>
                <a:spcPts val="0"/>
              </a:spcAft>
              <a:buClrTx/>
              <a:buSzTx/>
              <a:buFontTx/>
              <a:buNone/>
              <a:defRPr/>
            </a:pP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a:p>
            <a:pPr marL="0" marR="0" lvl="0" indent="358775" algn="l" defTabSz="914400" rtl="0" eaLnBrk="1" fontAlgn="auto" latinLnBrk="0" hangingPunct="1">
              <a:lnSpc>
                <a:spcPct val="15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133062" y="1"/>
            <a:ext cx="745435" cy="2031206"/>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zh-CN" altLang="en-US" sz="3000" dirty="0">
                <a:solidFill>
                  <a:srgbClr val="FFFFFF"/>
                </a:solidFill>
                <a:latin typeface="微软雅黑" panose="020B0503020204020204" charset="-122"/>
                <a:cs typeface="微软雅黑" panose="020B0503020204020204" charset="-122"/>
              </a:rPr>
              <a:t>学习目标</a:t>
            </a:r>
            <a:endParaRPr lang="zh-CN" altLang="en-US" sz="3000" dirty="0">
              <a:solidFill>
                <a:srgbClr val="FFFFFF"/>
              </a:solidFill>
              <a:latin typeface="微软雅黑" panose="020B0503020204020204" charset="-122"/>
              <a:cs typeface="微软雅黑" panose="020B0503020204020204" charset="-122"/>
            </a:endParaRPr>
          </a:p>
        </p:txBody>
      </p:sp>
      <p:sp>
        <p:nvSpPr>
          <p:cNvPr id="16" name="Freeform 91"/>
          <p:cNvSpPr>
            <a:spLocks noEditPoints="1"/>
          </p:cNvSpPr>
          <p:nvPr/>
        </p:nvSpPr>
        <p:spPr bwMode="auto">
          <a:xfrm>
            <a:off x="2704047" y="264720"/>
            <a:ext cx="508430" cy="508429"/>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363636"/>
          </a:solidFill>
          <a:ln w="9525">
            <a:noFill/>
            <a:round/>
          </a:ln>
        </p:spPr>
        <p:txBody>
          <a:bodyPr vert="horz" wrap="square" lIns="45720" tIns="22860" rIns="45720" bIns="22860" numCol="1" anchor="t" anchorCtr="0" compatLnSpc="1"/>
          <a:lstStyle/>
          <a:p>
            <a:endParaRPr lang="en-US" sz="900">
              <a:solidFill>
                <a:srgbClr val="103154"/>
              </a:solidFill>
              <a:latin typeface="Calibri" panose="020F0502020204030204"/>
              <a:ea typeface="微软雅黑" panose="020B0503020204020204" charset="-122"/>
              <a:cs typeface="微软雅黑" panose="020B0503020204020204" charset="-122"/>
              <a:sym typeface="+mn-lt"/>
            </a:endParaRPr>
          </a:p>
        </p:txBody>
      </p:sp>
      <p:sp>
        <p:nvSpPr>
          <p:cNvPr id="17" name="Freeform 144"/>
          <p:cNvSpPr>
            <a:spLocks noEditPoints="1"/>
          </p:cNvSpPr>
          <p:nvPr/>
        </p:nvSpPr>
        <p:spPr bwMode="auto">
          <a:xfrm>
            <a:off x="2645841" y="1822660"/>
            <a:ext cx="538092" cy="417368"/>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363636"/>
          </a:solidFill>
          <a:ln w="9525">
            <a:noFill/>
            <a:round/>
          </a:ln>
        </p:spPr>
        <p:txBody>
          <a:bodyPr vert="horz" wrap="square" lIns="45720" tIns="22860" rIns="45720" bIns="22860" numCol="1" anchor="t" anchorCtr="0" compatLnSpc="1"/>
          <a:lstStyle/>
          <a:p>
            <a:endParaRPr lang="en-US" sz="900">
              <a:solidFill>
                <a:srgbClr val="103154"/>
              </a:solidFill>
              <a:latin typeface="Calibri" panose="020F0502020204030204"/>
              <a:ea typeface="微软雅黑" panose="020B0503020204020204" charset="-122"/>
              <a:cs typeface="微软雅黑" panose="020B0503020204020204" charset="-122"/>
              <a:sym typeface="+mn-lt"/>
            </a:endParaRPr>
          </a:p>
        </p:txBody>
      </p:sp>
      <p:sp>
        <p:nvSpPr>
          <p:cNvPr id="18" name="Freeform 148"/>
          <p:cNvSpPr>
            <a:spLocks noEditPoints="1"/>
          </p:cNvSpPr>
          <p:nvPr/>
        </p:nvSpPr>
        <p:spPr bwMode="auto">
          <a:xfrm>
            <a:off x="2704047" y="3303755"/>
            <a:ext cx="435866" cy="420189"/>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363636"/>
          </a:solidFill>
          <a:ln w="9525">
            <a:noFill/>
            <a:round/>
          </a:ln>
        </p:spPr>
        <p:txBody>
          <a:bodyPr vert="horz" wrap="square" lIns="45720" tIns="22860" rIns="45720" bIns="22860" numCol="1" anchor="t" anchorCtr="0" compatLnSpc="1"/>
          <a:lstStyle/>
          <a:p>
            <a:endParaRPr lang="en-US" sz="900">
              <a:solidFill>
                <a:srgbClr val="103154"/>
              </a:solidFill>
              <a:latin typeface="Calibri" panose="020F0502020204030204"/>
              <a:ea typeface="微软雅黑" panose="020B0503020204020204" charset="-122"/>
              <a:cs typeface="微软雅黑" panose="020B0503020204020204" charset="-122"/>
              <a:sym typeface="+mn-lt"/>
            </a:endParaRPr>
          </a:p>
        </p:txBody>
      </p:sp>
      <p:sp>
        <p:nvSpPr>
          <p:cNvPr id="23" name="TextBox 34"/>
          <p:cNvSpPr txBox="1"/>
          <p:nvPr/>
        </p:nvSpPr>
        <p:spPr>
          <a:xfrm>
            <a:off x="3435655" y="264720"/>
            <a:ext cx="3989846" cy="422301"/>
          </a:xfrm>
          <a:prstGeom prst="rect">
            <a:avLst/>
          </a:prstGeom>
          <a:noFill/>
        </p:spPr>
        <p:txBody>
          <a:bodyPr wrap="square" lIns="91445" tIns="45723" rIns="91445" bIns="45723" rtlCol="0">
            <a:spAutoFit/>
          </a:bodyPr>
          <a:lstStyle/>
          <a:p>
            <a:pPr>
              <a:lnSpc>
                <a:spcPct val="150000"/>
              </a:lnSpc>
            </a:pPr>
            <a:r>
              <a:rPr lang="zh-CN" altLang="en-US" sz="1600" b="1" dirty="0">
                <a:solidFill>
                  <a:srgbClr val="363636"/>
                </a:solidFill>
                <a:latin typeface="Calibri" panose="020F0502020204030204"/>
                <a:cs typeface="微软雅黑" panose="020B0503020204020204" charset="-122"/>
                <a:sym typeface="+mn-lt"/>
              </a:rPr>
              <a:t>素养目标</a:t>
            </a:r>
            <a:endParaRPr lang="id-ID" sz="1600" b="1" dirty="0">
              <a:solidFill>
                <a:srgbClr val="363636"/>
              </a:solidFill>
              <a:latin typeface="Calibri" panose="020F0502020204030204"/>
              <a:ea typeface="微软雅黑" panose="020B0503020204020204" charset="-122"/>
              <a:cs typeface="微软雅黑" panose="020B0503020204020204" charset="-122"/>
              <a:sym typeface="+mn-lt"/>
            </a:endParaRPr>
          </a:p>
        </p:txBody>
      </p:sp>
      <p:sp>
        <p:nvSpPr>
          <p:cNvPr id="24" name="Rectangle 35"/>
          <p:cNvSpPr/>
          <p:nvPr/>
        </p:nvSpPr>
        <p:spPr>
          <a:xfrm>
            <a:off x="3448300" y="2212186"/>
            <a:ext cx="4520721" cy="1198880"/>
          </a:xfrm>
          <a:prstGeom prst="rect">
            <a:avLst/>
          </a:prstGeom>
        </p:spPr>
        <p:txBody>
          <a:bodyPr wrap="square" lIns="91445" tIns="45723" rIns="91445" bIns="45723">
            <a:spAutoFit/>
          </a:bodyPr>
          <a:lstStyle/>
          <a:p>
            <a:pPr>
              <a:lnSpc>
                <a:spcPct val="150000"/>
              </a:lnSpc>
            </a:pPr>
            <a:r>
              <a:rPr sz="1200" dirty="0">
                <a:solidFill>
                  <a:srgbClr val="103154"/>
                </a:solidFill>
                <a:latin typeface="Calibri" panose="020F0502020204030204"/>
                <a:cs typeface="微软雅黑" panose="020B0503020204020204" charset="-122"/>
                <a:sym typeface="+mn-lt"/>
              </a:rPr>
              <a:t>1.了解物流成本控制的概念及内容</a:t>
            </a:r>
            <a:endParaRPr sz="1200" dirty="0">
              <a:solidFill>
                <a:srgbClr val="103154"/>
              </a:solidFill>
              <a:latin typeface="Calibri" panose="020F0502020204030204"/>
              <a:cs typeface="微软雅黑" panose="020B0503020204020204" charset="-122"/>
              <a:sym typeface="+mn-lt"/>
            </a:endParaRPr>
          </a:p>
          <a:p>
            <a:pPr>
              <a:lnSpc>
                <a:spcPct val="150000"/>
              </a:lnSpc>
            </a:pPr>
            <a:r>
              <a:rPr sz="1200" dirty="0">
                <a:solidFill>
                  <a:srgbClr val="103154"/>
                </a:solidFill>
                <a:latin typeface="Calibri" panose="020F0502020204030204"/>
                <a:cs typeface="微软雅黑" panose="020B0503020204020204" charset="-122"/>
                <a:sym typeface="+mn-lt"/>
              </a:rPr>
              <a:t>2.掌握物流成本控制的原则和基本原理</a:t>
            </a:r>
            <a:endParaRPr sz="1200" dirty="0">
              <a:solidFill>
                <a:srgbClr val="103154"/>
              </a:solidFill>
              <a:latin typeface="Calibri" panose="020F0502020204030204"/>
              <a:cs typeface="微软雅黑" panose="020B0503020204020204" charset="-122"/>
              <a:sym typeface="+mn-lt"/>
            </a:endParaRPr>
          </a:p>
          <a:p>
            <a:pPr>
              <a:lnSpc>
                <a:spcPct val="150000"/>
              </a:lnSpc>
            </a:pPr>
            <a:r>
              <a:rPr sz="1200" dirty="0">
                <a:solidFill>
                  <a:srgbClr val="103154"/>
                </a:solidFill>
                <a:latin typeface="Calibri" panose="020F0502020204030204"/>
                <a:cs typeface="微软雅黑" panose="020B0503020204020204" charset="-122"/>
                <a:sym typeface="+mn-lt"/>
              </a:rPr>
              <a:t>3.掌握物流标准成本控制的原理及特点</a:t>
            </a:r>
            <a:endParaRPr sz="1200" dirty="0">
              <a:solidFill>
                <a:srgbClr val="103154"/>
              </a:solidFill>
              <a:latin typeface="Calibri" panose="020F0502020204030204"/>
              <a:cs typeface="微软雅黑" panose="020B0503020204020204" charset="-122"/>
              <a:sym typeface="+mn-lt"/>
            </a:endParaRPr>
          </a:p>
          <a:p>
            <a:pPr>
              <a:lnSpc>
                <a:spcPct val="150000"/>
              </a:lnSpc>
            </a:pPr>
            <a:r>
              <a:rPr sz="1200" dirty="0">
                <a:solidFill>
                  <a:srgbClr val="103154"/>
                </a:solidFill>
                <a:latin typeface="Calibri" panose="020F0502020204030204"/>
                <a:cs typeface="微软雅黑" panose="020B0503020204020204" charset="-122"/>
                <a:sym typeface="+mn-lt"/>
              </a:rPr>
              <a:t>4.掌握物流责任成本控制的原理及特点	</a:t>
            </a:r>
            <a:endParaRPr sz="1200" dirty="0">
              <a:solidFill>
                <a:srgbClr val="103154"/>
              </a:solidFill>
              <a:latin typeface="Calibri" panose="020F0502020204030204"/>
              <a:cs typeface="微软雅黑" panose="020B0503020204020204" charset="-122"/>
              <a:sym typeface="+mn-lt"/>
            </a:endParaRPr>
          </a:p>
        </p:txBody>
      </p:sp>
      <p:sp>
        <p:nvSpPr>
          <p:cNvPr id="25" name="TextBox 49"/>
          <p:cNvSpPr txBox="1"/>
          <p:nvPr/>
        </p:nvSpPr>
        <p:spPr>
          <a:xfrm>
            <a:off x="3448300" y="1820056"/>
            <a:ext cx="3989846" cy="422301"/>
          </a:xfrm>
          <a:prstGeom prst="rect">
            <a:avLst/>
          </a:prstGeom>
          <a:noFill/>
        </p:spPr>
        <p:txBody>
          <a:bodyPr wrap="square" lIns="91445" tIns="45723" rIns="91445" bIns="45723" rtlCol="0">
            <a:spAutoFit/>
          </a:bodyPr>
          <a:lstStyle/>
          <a:p>
            <a:pPr>
              <a:lnSpc>
                <a:spcPct val="150000"/>
              </a:lnSpc>
            </a:pPr>
            <a:r>
              <a:rPr lang="zh-CN" altLang="en-US" sz="1600" b="1" dirty="0">
                <a:solidFill>
                  <a:srgbClr val="363636"/>
                </a:solidFill>
                <a:latin typeface="Calibri" panose="020F0502020204030204"/>
                <a:cs typeface="微软雅黑" panose="020B0503020204020204" charset="-122"/>
                <a:sym typeface="+mn-lt"/>
              </a:rPr>
              <a:t>知识目标 </a:t>
            </a:r>
            <a:endParaRPr lang="id-ID" sz="1600" b="1" dirty="0">
              <a:solidFill>
                <a:srgbClr val="363636"/>
              </a:solidFill>
              <a:latin typeface="Calibri" panose="020F0502020204030204"/>
              <a:ea typeface="微软雅黑" panose="020B0503020204020204" charset="-122"/>
              <a:cs typeface="微软雅黑" panose="020B0503020204020204" charset="-122"/>
              <a:sym typeface="+mn-lt"/>
            </a:endParaRPr>
          </a:p>
        </p:txBody>
      </p:sp>
      <p:sp>
        <p:nvSpPr>
          <p:cNvPr id="26" name="Rectangle 50"/>
          <p:cNvSpPr/>
          <p:nvPr/>
        </p:nvSpPr>
        <p:spPr>
          <a:xfrm>
            <a:off x="3435655" y="3748499"/>
            <a:ext cx="3935813" cy="1198880"/>
          </a:xfrm>
          <a:prstGeom prst="rect">
            <a:avLst/>
          </a:prstGeom>
        </p:spPr>
        <p:txBody>
          <a:bodyPr wrap="square" lIns="91445" tIns="45723" rIns="91445" bIns="45723">
            <a:spAutoFit/>
          </a:bodyPr>
          <a:lstStyle/>
          <a:p>
            <a:pPr>
              <a:lnSpc>
                <a:spcPct val="150000"/>
              </a:lnSpc>
            </a:pPr>
            <a:r>
              <a:rPr sz="1200" dirty="0">
                <a:solidFill>
                  <a:srgbClr val="103154"/>
                </a:solidFill>
                <a:latin typeface="Calibri" panose="020F0502020204030204"/>
                <a:cs typeface="微软雅黑" panose="020B0503020204020204" charset="-122"/>
                <a:sym typeface="+mn-lt"/>
              </a:rPr>
              <a:t>1.能够运用所学的成本控制思想全面规划物流作业过程</a:t>
            </a:r>
            <a:endParaRPr sz="1200" dirty="0">
              <a:solidFill>
                <a:srgbClr val="103154"/>
              </a:solidFill>
              <a:latin typeface="Calibri" panose="020F0502020204030204"/>
              <a:cs typeface="微软雅黑" panose="020B0503020204020204" charset="-122"/>
              <a:sym typeface="+mn-lt"/>
            </a:endParaRPr>
          </a:p>
          <a:p>
            <a:pPr>
              <a:lnSpc>
                <a:spcPct val="150000"/>
              </a:lnSpc>
            </a:pPr>
            <a:r>
              <a:rPr sz="1200" dirty="0">
                <a:solidFill>
                  <a:srgbClr val="103154"/>
                </a:solidFill>
                <a:latin typeface="Calibri" panose="020F0502020204030204"/>
                <a:cs typeface="微软雅黑" panose="020B0503020204020204" charset="-122"/>
                <a:sym typeface="+mn-lt"/>
              </a:rPr>
              <a:t>2.能正确分析物流作业中存在的问题</a:t>
            </a:r>
            <a:endParaRPr sz="1200" dirty="0">
              <a:solidFill>
                <a:srgbClr val="103154"/>
              </a:solidFill>
              <a:latin typeface="Calibri" panose="020F0502020204030204"/>
              <a:cs typeface="微软雅黑" panose="020B0503020204020204" charset="-122"/>
              <a:sym typeface="+mn-lt"/>
            </a:endParaRPr>
          </a:p>
          <a:p>
            <a:pPr>
              <a:lnSpc>
                <a:spcPct val="150000"/>
              </a:lnSpc>
            </a:pPr>
            <a:r>
              <a:rPr sz="1200" dirty="0">
                <a:solidFill>
                  <a:srgbClr val="103154"/>
                </a:solidFill>
                <a:latin typeface="Calibri" panose="020F0502020204030204"/>
                <a:cs typeface="微软雅黑" panose="020B0503020204020204" charset="-122"/>
                <a:sym typeface="+mn-lt"/>
              </a:rPr>
              <a:t>3.能通过切合实际的物流成本控制方法，帮助企业寻找解决问题的途径	</a:t>
            </a:r>
            <a:endParaRPr sz="1200" dirty="0">
              <a:solidFill>
                <a:srgbClr val="103154"/>
              </a:solidFill>
              <a:latin typeface="Calibri" panose="020F0502020204030204"/>
              <a:cs typeface="微软雅黑" panose="020B0503020204020204" charset="-122"/>
              <a:sym typeface="+mn-lt"/>
            </a:endParaRPr>
          </a:p>
        </p:txBody>
      </p:sp>
      <p:sp>
        <p:nvSpPr>
          <p:cNvPr id="27" name="TextBox 51"/>
          <p:cNvSpPr txBox="1"/>
          <p:nvPr/>
        </p:nvSpPr>
        <p:spPr>
          <a:xfrm>
            <a:off x="3448300" y="3314208"/>
            <a:ext cx="3989846" cy="422301"/>
          </a:xfrm>
          <a:prstGeom prst="rect">
            <a:avLst/>
          </a:prstGeom>
          <a:noFill/>
        </p:spPr>
        <p:txBody>
          <a:bodyPr wrap="square" lIns="91445" tIns="45723" rIns="91445" bIns="45723" rtlCol="0">
            <a:spAutoFit/>
          </a:bodyPr>
          <a:lstStyle/>
          <a:p>
            <a:pPr>
              <a:lnSpc>
                <a:spcPct val="150000"/>
              </a:lnSpc>
            </a:pPr>
            <a:r>
              <a:rPr lang="zh-CN" altLang="en-US" sz="1600" b="1" dirty="0">
                <a:solidFill>
                  <a:srgbClr val="363636"/>
                </a:solidFill>
                <a:latin typeface="Calibri" panose="020F0502020204030204"/>
                <a:cs typeface="微软雅黑" panose="020B0503020204020204" charset="-122"/>
                <a:sym typeface="+mn-lt"/>
              </a:rPr>
              <a:t>能力目标</a:t>
            </a:r>
            <a:endParaRPr lang="zh-CN" altLang="en-US" sz="1600" b="1" dirty="0">
              <a:solidFill>
                <a:srgbClr val="363636"/>
              </a:solidFill>
              <a:latin typeface="Calibri" panose="020F0502020204030204"/>
              <a:cs typeface="微软雅黑" panose="020B0503020204020204" charset="-122"/>
              <a:sym typeface="+mn-lt"/>
            </a:endParaRPr>
          </a:p>
        </p:txBody>
      </p:sp>
      <p:sp>
        <p:nvSpPr>
          <p:cNvPr id="28" name="Rectangle 52"/>
          <p:cNvSpPr/>
          <p:nvPr/>
        </p:nvSpPr>
        <p:spPr>
          <a:xfrm>
            <a:off x="3472086" y="699011"/>
            <a:ext cx="5412348" cy="1198880"/>
          </a:xfrm>
          <a:prstGeom prst="rect">
            <a:avLst/>
          </a:prstGeom>
        </p:spPr>
        <p:txBody>
          <a:bodyPr wrap="square" lIns="91445" tIns="45723" rIns="91445" bIns="45723">
            <a:spAutoFit/>
          </a:bodyPr>
          <a:lstStyle/>
          <a:p>
            <a:pPr lvl="0">
              <a:lnSpc>
                <a:spcPct val="150000"/>
              </a:lnSpc>
            </a:pPr>
            <a:r>
              <a:rPr altLang="zh-CN" sz="1200" dirty="0"/>
              <a:t>1.培育和践行社会主义核心价值观</a:t>
            </a:r>
            <a:endParaRPr altLang="zh-CN" sz="1200" dirty="0"/>
          </a:p>
          <a:p>
            <a:pPr lvl="0">
              <a:lnSpc>
                <a:spcPct val="150000"/>
              </a:lnSpc>
            </a:pPr>
            <a:r>
              <a:rPr altLang="zh-CN" sz="1200" dirty="0"/>
              <a:t>2.培育爱国主义情怀，树立责任和大局意识</a:t>
            </a:r>
            <a:endParaRPr altLang="zh-CN" sz="1200" dirty="0"/>
          </a:p>
          <a:p>
            <a:pPr lvl="0">
              <a:lnSpc>
                <a:spcPct val="150000"/>
              </a:lnSpc>
            </a:pPr>
            <a:r>
              <a:rPr altLang="zh-CN" sz="1200" dirty="0"/>
              <a:t>3.遵纪守法、诚实守信，树立成本控制和问题意识</a:t>
            </a:r>
            <a:endParaRPr altLang="zh-CN" sz="1200" dirty="0"/>
          </a:p>
          <a:p>
            <a:pPr lvl="0">
              <a:lnSpc>
                <a:spcPct val="150000"/>
              </a:lnSpc>
            </a:pPr>
            <a:r>
              <a:rPr altLang="zh-CN" sz="1200" dirty="0"/>
              <a:t>4.具备创新和财商思维，能进行生活成本控制和分析</a:t>
            </a:r>
            <a:endParaRPr altLang="zh-CN"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lang="zh-CN" altLang="zh-CN" sz="3200" noProof="0" dirty="0">
                <a:ln>
                  <a:noFill/>
                </a:ln>
                <a:solidFill>
                  <a:prstClr val="white"/>
                </a:solidFill>
                <a:effectLst/>
                <a:uLnTx/>
                <a:uFillTx/>
                <a:latin typeface="微软雅黑" panose="020B0503020204020204" charset="-122"/>
                <a:ea typeface="微软雅黑" panose="020B0503020204020204" charset="-122"/>
                <a:sym typeface="+mn-ea"/>
              </a:rPr>
              <a:t>【例</a:t>
            </a:r>
            <a:r>
              <a:rPr lang="en-US" altLang="zh-CN" sz="3200" noProof="0" dirty="0">
                <a:ln>
                  <a:noFill/>
                </a:ln>
                <a:solidFill>
                  <a:prstClr val="white"/>
                </a:solidFill>
                <a:effectLst/>
                <a:uLnTx/>
                <a:uFillTx/>
                <a:latin typeface="微软雅黑" panose="020B0503020204020204" charset="-122"/>
                <a:ea typeface="微软雅黑" panose="020B0503020204020204" charset="-122"/>
                <a:sym typeface="+mn-ea"/>
              </a:rPr>
              <a:t>5-l</a:t>
            </a:r>
            <a:r>
              <a:rPr lang="zh-CN" altLang="zh-CN" sz="3200" noProof="0" dirty="0">
                <a:ln>
                  <a:noFill/>
                </a:ln>
                <a:solidFill>
                  <a:prstClr val="white"/>
                </a:solidFill>
                <a:effectLst/>
                <a:uLnTx/>
                <a:uFillTx/>
                <a:latin typeface="微软雅黑" panose="020B0503020204020204" charset="-122"/>
                <a:ea typeface="微软雅黑" panose="020B0503020204020204" charset="-122"/>
                <a:sym typeface="+mn-ea"/>
              </a:rPr>
              <a:t>】</a:t>
            </a:r>
            <a:r>
              <a:rPr lang="zh-CN" altLang="en-US" sz="3200" noProof="0" dirty="0">
                <a:ln>
                  <a:noFill/>
                </a:ln>
                <a:solidFill>
                  <a:prstClr val="white"/>
                </a:solidFill>
                <a:effectLst/>
                <a:uLnTx/>
                <a:uFillTx/>
                <a:latin typeface="微软雅黑" panose="020B0503020204020204" charset="-122"/>
                <a:ea typeface="微软雅黑" panose="020B0503020204020204" charset="-122"/>
                <a:sym typeface="+mn-ea"/>
              </a:rPr>
              <a:t>解答</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sp>
        <p:nvSpPr>
          <p:cNvPr id="4" name="矩形 3"/>
          <p:cNvSpPr/>
          <p:nvPr/>
        </p:nvSpPr>
        <p:spPr>
          <a:xfrm>
            <a:off x="0" y="932194"/>
            <a:ext cx="9497282" cy="393223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）物流直接人工成本差异</a:t>
            </a:r>
            <a:endPar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物流直接人工成本差异</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实际人工成本－标准人工成本</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40 000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2 450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16= </a:t>
            </a:r>
            <a:r>
              <a:rPr kumimoji="0" lang="en-US" altLang="zh-CN" sz="1400" i="0" u="none" strike="noStrike" kern="1200" cap="none" spc="0" normalizeH="0" baseline="0" noProof="0" dirty="0">
                <a:ln>
                  <a:noFill/>
                </a:ln>
                <a:solidFill>
                  <a:srgbClr val="E6C34A"/>
                </a:solidFill>
                <a:effectLst/>
                <a:uLnTx/>
                <a:uFillTx/>
                <a:latin typeface="微软雅黑" panose="020B0503020204020204" charset="-122"/>
                <a:ea typeface="微软雅黑" panose="020B0503020204020204" charset="-122"/>
                <a:cs typeface="+mn-cs"/>
              </a:rPr>
              <a:t>800</a:t>
            </a:r>
            <a:r>
              <a:rPr kumimoji="0" lang="zh-CN" altLang="zh-CN" sz="1400" i="0" u="none" strike="noStrike" kern="1200" cap="none" spc="0" normalizeH="0" baseline="0" noProof="0" dirty="0">
                <a:ln>
                  <a:noFill/>
                </a:ln>
                <a:solidFill>
                  <a:srgbClr val="E6C34A"/>
                </a:solidFill>
                <a:effectLst/>
                <a:uLnTx/>
                <a:uFillTx/>
                <a:latin typeface="微软雅黑" panose="020B0503020204020204" charset="-122"/>
                <a:ea typeface="微软雅黑" panose="020B0503020204020204" charset="-122"/>
                <a:cs typeface="+mn-cs"/>
              </a:rPr>
              <a:t>（元）</a:t>
            </a:r>
            <a:r>
              <a:rPr kumimoji="0" lang="en-US" altLang="zh-CN" sz="1400" i="0" u="none" strike="noStrike" kern="1200" cap="none" spc="0" normalizeH="0" baseline="0" noProof="0" dirty="0">
                <a:ln>
                  <a:noFill/>
                </a:ln>
                <a:solidFill>
                  <a:srgbClr val="E6C34A"/>
                </a:solidFill>
                <a:effectLst/>
                <a:uLnTx/>
                <a:uFillTx/>
                <a:latin typeface="微软雅黑" panose="020B0503020204020204" charset="-122"/>
                <a:ea typeface="微软雅黑" panose="020B0503020204020204" charset="-122"/>
                <a:cs typeface="+mn-cs"/>
              </a:rPr>
              <a:t>    </a:t>
            </a:r>
            <a:endParaRPr kumimoji="0" lang="zh-CN" altLang="zh-CN" sz="1400" i="0" u="none" strike="noStrike" kern="1200" cap="none" spc="0" normalizeH="0" baseline="0" noProof="0" dirty="0">
              <a:ln>
                <a:noFill/>
              </a:ln>
              <a:solidFill>
                <a:srgbClr val="E6C34A"/>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其中：物流直接人工效率差异</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（实际工时－标准工时）×标准工资率</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9 750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2 450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 -200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（元）</a:t>
            </a:r>
            <a:endPar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物流直接人工工资率差异</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实际工时×（实际工资率－标准工资率）</a:t>
            </a:r>
            <a:endPar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dirty="0">
                <a:solidFill>
                  <a:prstClr val="white"/>
                </a:solidFill>
                <a:latin typeface="微软雅黑" panose="020B0503020204020204" charset="-122"/>
                <a:ea typeface="微软雅黑" panose="020B0503020204020204" charset="-122"/>
              </a:rPr>
              <a:t>                                                   </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9 750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40 000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9 750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1 000</a:t>
            </a:r>
            <a:r>
              <a:rPr kumimoji="0" lang="zh-CN"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（元）</a:t>
            </a:r>
            <a:endPar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）变动物流间接费用的成本差异分析</a:t>
            </a:r>
            <a:endPar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变动物流间接费用的成本差异</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实际变动物流间接费用－标准变动物流间接费用</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15 000</a:t>
            </a:r>
            <a:r>
              <a:rPr lang="en-US" altLang="zh-CN" sz="1400" dirty="0">
                <a:solidFill>
                  <a:prstClr val="white"/>
                </a:solidFill>
                <a:latin typeface="微软雅黑" panose="020B0503020204020204" charset="-122"/>
                <a:ea typeface="微软雅黑" panose="020B0503020204020204" charset="-122"/>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2 450×6= 300</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（元） </a:t>
            </a:r>
            <a:endPar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其中：变动物流间接费用效率差异</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（实际工时－标准工时）</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变动物流间接费用标准分配率</a:t>
            </a:r>
            <a:endPar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dirty="0">
                <a:solidFill>
                  <a:prstClr val="white"/>
                </a:solidFill>
                <a:latin typeface="微软雅黑" panose="020B0503020204020204" charset="-122"/>
                <a:ea typeface="微软雅黑" panose="020B0503020204020204" charset="-122"/>
              </a:rPr>
              <a:t>                                                          </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9 750</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2 450×4</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×1.5= -75</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（元）</a:t>
            </a:r>
            <a:endPar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变动物流间接费用耗费差异 </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（变动物流间接费用实际分配率－变动物流间接费用标准分配率）</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实际工时</a:t>
            </a:r>
            <a:endPar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15 000÷9 750</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1.5</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×9 750= 375</a:t>
            </a:r>
            <a:r>
              <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（元）</a:t>
            </a:r>
            <a:endPar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lang="zh-CN" altLang="zh-CN" sz="3200" noProof="0" dirty="0">
                <a:ln>
                  <a:noFill/>
                </a:ln>
                <a:solidFill>
                  <a:prstClr val="white"/>
                </a:solidFill>
                <a:effectLst/>
                <a:uLnTx/>
                <a:uFillTx/>
                <a:latin typeface="微软雅黑" panose="020B0503020204020204" charset="-122"/>
                <a:ea typeface="微软雅黑" panose="020B0503020204020204" charset="-122"/>
                <a:sym typeface="+mn-ea"/>
              </a:rPr>
              <a:t>【例</a:t>
            </a:r>
            <a:r>
              <a:rPr lang="en-US" altLang="zh-CN" sz="3200" noProof="0" dirty="0">
                <a:ln>
                  <a:noFill/>
                </a:ln>
                <a:solidFill>
                  <a:prstClr val="white"/>
                </a:solidFill>
                <a:effectLst/>
                <a:uLnTx/>
                <a:uFillTx/>
                <a:latin typeface="微软雅黑" panose="020B0503020204020204" charset="-122"/>
                <a:ea typeface="微软雅黑" panose="020B0503020204020204" charset="-122"/>
                <a:sym typeface="+mn-ea"/>
              </a:rPr>
              <a:t>5-l</a:t>
            </a:r>
            <a:r>
              <a:rPr lang="zh-CN" altLang="zh-CN" sz="3200" noProof="0" dirty="0">
                <a:ln>
                  <a:noFill/>
                </a:ln>
                <a:solidFill>
                  <a:prstClr val="white"/>
                </a:solidFill>
                <a:effectLst/>
                <a:uLnTx/>
                <a:uFillTx/>
                <a:latin typeface="微软雅黑" panose="020B0503020204020204" charset="-122"/>
                <a:ea typeface="微软雅黑" panose="020B0503020204020204" charset="-122"/>
                <a:sym typeface="+mn-ea"/>
              </a:rPr>
              <a:t>】</a:t>
            </a:r>
            <a:r>
              <a:rPr lang="zh-CN" altLang="en-US" sz="3200" noProof="0" dirty="0">
                <a:ln>
                  <a:noFill/>
                </a:ln>
                <a:solidFill>
                  <a:prstClr val="white"/>
                </a:solidFill>
                <a:effectLst/>
                <a:uLnTx/>
                <a:uFillTx/>
                <a:latin typeface="微软雅黑" panose="020B0503020204020204" charset="-122"/>
                <a:ea typeface="微软雅黑" panose="020B0503020204020204" charset="-122"/>
                <a:sym typeface="+mn-ea"/>
              </a:rPr>
              <a:t>解答</a:t>
            </a:r>
            <a:endParaRPr kumimoji="1" lang="zh-CN" altLang="en-US" sz="3200" noProof="0" dirty="0">
              <a:ln>
                <a:noFill/>
              </a:ln>
              <a:solidFill>
                <a:srgbClr val="FFC000"/>
              </a:solidFill>
              <a:effectLst/>
              <a:uLnTx/>
              <a:uFillTx/>
              <a:latin typeface="微软雅黑" panose="020B0503020204020204" charset="-122"/>
              <a:ea typeface="微软雅黑" panose="020B0503020204020204" charset="-122"/>
            </a:endParaRPr>
          </a:p>
        </p:txBody>
      </p:sp>
      <p:sp>
        <p:nvSpPr>
          <p:cNvPr id="3" name="矩形 2"/>
          <p:cNvSpPr/>
          <p:nvPr/>
        </p:nvSpPr>
        <p:spPr>
          <a:xfrm>
            <a:off x="174567" y="1116526"/>
            <a:ext cx="8636924" cy="227568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）固定物流间接费用的成本差异分析</a:t>
            </a:r>
            <a:endPar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固定物流间接费用的成本差异</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固定物流间接费用实际成本－固定物流间接费用标准成本 </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10 000</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2 450×4= 200 </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（元）</a:t>
            </a:r>
            <a:endPar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其中：</a:t>
            </a:r>
            <a:endPar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固定物流间接费用闲置能量差异</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（计划物流作业量标准工时－实际物流作业量实际工时）</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标准费用分配率</a:t>
            </a:r>
            <a:endPar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prstClr val="white"/>
                </a:solidFill>
                <a:latin typeface="微软雅黑" panose="020B0503020204020204" charset="-122"/>
                <a:ea typeface="微软雅黑" panose="020B0503020204020204" charset="-122"/>
              </a:rPr>
              <a:t>                                                    =</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10 000</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11 000</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 -1 000</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（元）</a:t>
            </a:r>
            <a:endPar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   固定物流间接费用效率差异</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（实际物流作业量实际工时－实际物流作业量标准工时）</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标准费用分配率</a:t>
            </a:r>
            <a:endPar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prstClr val="white"/>
                </a:solidFill>
                <a:latin typeface="微软雅黑" panose="020B0503020204020204" charset="-122"/>
                <a:ea typeface="微软雅黑" panose="020B0503020204020204" charset="-122"/>
              </a:rPr>
              <a:t>                                            </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11 000</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2 450×4</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 1 200</a:t>
            </a:r>
            <a:r>
              <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（元）</a:t>
            </a:r>
            <a:endPar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矩形 3"/>
          <p:cNvSpPr/>
          <p:nvPr/>
        </p:nvSpPr>
        <p:spPr>
          <a:xfrm>
            <a:off x="729367" y="3690214"/>
            <a:ext cx="6943280" cy="45890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1800" b="1"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上述四项成本差异之和</a:t>
            </a:r>
            <a:r>
              <a:rPr kumimoji="0" lang="en-US" altLang="zh-CN" sz="1800" b="1"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=l725+800+300+200=3 025</a:t>
            </a:r>
            <a:r>
              <a:rPr kumimoji="0" lang="zh-CN" altLang="zh-CN" sz="1800" b="1"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（元）</a:t>
            </a:r>
            <a:endParaRPr kumimoji="0" lang="zh-CN" altLang="zh-CN" sz="1800" b="1"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14"/>
          <p:cNvSpPr txBox="1"/>
          <p:nvPr/>
        </p:nvSpPr>
        <p:spPr>
          <a:xfrm>
            <a:off x="5479415" y="800901"/>
            <a:ext cx="3092450" cy="1055864"/>
          </a:xfrm>
          <a:prstGeom prst="rect">
            <a:avLst/>
          </a:prstGeom>
          <a:noFill/>
        </p:spPr>
        <p:txBody>
          <a:bodyPr wrap="square" lIns="68568" tIns="34289" rIns="68568" bIns="34289" rtlCol="0">
            <a:spAutoFit/>
          </a:bodyPr>
          <a:lstStyle/>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案例共享</a:t>
            </a:r>
            <a:endParaRPr lang="en-US" altLang="zh-CN" sz="2800" dirty="0">
              <a:solidFill>
                <a:srgbClr val="E6C34B"/>
              </a:solidFill>
              <a:latin typeface="Arial Unicode MS" panose="020B0604020202020204" charset="-122"/>
              <a:ea typeface="微软雅黑" panose="020B0503020204020204" charset="-122"/>
            </a:endParaRPr>
          </a:p>
          <a:p>
            <a:pPr algn="ctr" defTabSz="685165" eaLnBrk="1" fontAlgn="auto" hangingPunct="1">
              <a:lnSpc>
                <a:spcPct val="120000"/>
              </a:lnSpc>
              <a:spcBef>
                <a:spcPts val="0"/>
              </a:spcBef>
              <a:spcAft>
                <a:spcPts val="0"/>
              </a:spcAft>
            </a:pPr>
            <a:r>
              <a:rPr lang="en-US" altLang="zh-CN" sz="2800" dirty="0">
                <a:solidFill>
                  <a:srgbClr val="E6C34B"/>
                </a:solidFill>
                <a:latin typeface="Arial Unicode MS" panose="020B0604020202020204" charset="-122"/>
                <a:ea typeface="微软雅黑" panose="020B0503020204020204" charset="-122"/>
              </a:rPr>
              <a:t>5-2</a:t>
            </a:r>
            <a:endParaRPr lang="zh-CN" altLang="en-US" sz="2800" dirty="0">
              <a:solidFill>
                <a:srgbClr val="E6C34B"/>
              </a:solidFill>
              <a:latin typeface="Arial Unicode MS" panose="020B0604020202020204" charset="-122"/>
              <a:ea typeface="微软雅黑" panose="020B0503020204020204" charset="-122"/>
            </a:endParaRPr>
          </a:p>
        </p:txBody>
      </p:sp>
      <p:sp>
        <p:nvSpPr>
          <p:cNvPr id="12" name="文本框 11"/>
          <p:cNvSpPr txBox="1"/>
          <p:nvPr/>
        </p:nvSpPr>
        <p:spPr>
          <a:xfrm>
            <a:off x="5364620" y="1955767"/>
            <a:ext cx="3466355" cy="557010"/>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rPr>
              <a:t>企业成本差异分析</a:t>
            </a:r>
            <a:endPar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endParaRPr>
          </a:p>
        </p:txBody>
      </p:sp>
      <p:sp>
        <p:nvSpPr>
          <p:cNvPr id="22" name="文本框 21"/>
          <p:cNvSpPr txBox="1"/>
          <p:nvPr/>
        </p:nvSpPr>
        <p:spPr>
          <a:xfrm>
            <a:off x="6434947" y="2835383"/>
            <a:ext cx="1325703" cy="458459"/>
          </a:xfrm>
          <a:prstGeom prst="rect">
            <a:avLst/>
          </a:prstGeom>
          <a:noFill/>
        </p:spPr>
        <p:txBody>
          <a:bodyPr wrap="square">
            <a:spAutoFit/>
          </a:bodyPr>
          <a:lstStyle/>
          <a:p>
            <a:pPr indent="0">
              <a:lnSpc>
                <a:spcPct val="150000"/>
              </a:lnSpc>
              <a:buFont typeface="Wingdings" panose="05000000000000000000" pitchFamily="2" charset="2"/>
              <a:buNone/>
            </a:pPr>
            <a:r>
              <a:rPr lang="zh-CN" dirty="0">
                <a:solidFill>
                  <a:schemeClr val="bg1"/>
                </a:solidFill>
              </a:rPr>
              <a:t>见书</a:t>
            </a:r>
            <a:r>
              <a:rPr lang="en-US" altLang="zh-CN" dirty="0">
                <a:solidFill>
                  <a:schemeClr val="bg1"/>
                </a:solidFill>
              </a:rPr>
              <a:t>p148</a:t>
            </a:r>
            <a:endParaRPr lang="en-US" altLang="zh-CN" dirty="0">
              <a:solidFill>
                <a:schemeClr val="bg1"/>
              </a:solidFill>
            </a:endParaRPr>
          </a:p>
        </p:txBody>
      </p:sp>
      <p:sp>
        <p:nvSpPr>
          <p:cNvPr id="2" name="文本框 1"/>
          <p:cNvSpPr txBox="1"/>
          <p:nvPr/>
        </p:nvSpPr>
        <p:spPr>
          <a:xfrm>
            <a:off x="180686" y="1328833"/>
            <a:ext cx="4617085" cy="368300"/>
          </a:xfrm>
          <a:prstGeom prst="rect">
            <a:avLst/>
          </a:prstGeom>
          <a:noFill/>
        </p:spPr>
        <p:txBody>
          <a:bodyPr wrap="square" rtlCol="0">
            <a:spAutoFit/>
          </a:bodyPr>
          <a:lstStyle/>
          <a:p>
            <a:r>
              <a:rPr lang="zh-CN" dirty="0">
                <a:solidFill>
                  <a:schemeClr val="accent4"/>
                </a:solidFill>
              </a:rPr>
              <a:t>思考：做差异分析时，应该关注哪些方面？</a:t>
            </a:r>
            <a:endParaRPr lang="zh-CN" dirty="0">
              <a:solidFill>
                <a:schemeClr val="accent4"/>
              </a:solidFill>
            </a:endParaRPr>
          </a:p>
        </p:txBody>
      </p:sp>
      <p:sp>
        <p:nvSpPr>
          <p:cNvPr id="16" name="文本框 15"/>
          <p:cNvSpPr txBox="1"/>
          <p:nvPr/>
        </p:nvSpPr>
        <p:spPr>
          <a:xfrm>
            <a:off x="819702" y="2234272"/>
            <a:ext cx="5489659" cy="1992853"/>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400" dirty="0">
                <a:solidFill>
                  <a:schemeClr val="bg1"/>
                </a:solidFill>
              </a:rPr>
              <a:t>某一家企业年初的总预算是</a:t>
            </a:r>
            <a:r>
              <a:rPr lang="en-US" altLang="zh-CN" sz="1400" dirty="0">
                <a:solidFill>
                  <a:schemeClr val="bg1"/>
                </a:solidFill>
              </a:rPr>
              <a:t>2000</a:t>
            </a:r>
            <a:r>
              <a:rPr lang="zh-CN" altLang="en-US" sz="1400" dirty="0">
                <a:solidFill>
                  <a:schemeClr val="bg1"/>
                </a:solidFill>
              </a:rPr>
              <a:t>万，</a:t>
            </a:r>
            <a:endParaRPr lang="en-US" altLang="zh-CN" sz="1400" dirty="0">
              <a:solidFill>
                <a:schemeClr val="bg1"/>
              </a:solidFill>
            </a:endParaRPr>
          </a:p>
          <a:p>
            <a:pPr marL="285750" indent="-285750">
              <a:lnSpc>
                <a:spcPct val="150000"/>
              </a:lnSpc>
              <a:buFont typeface="Wingdings" panose="05000000000000000000" pitchFamily="2" charset="2"/>
              <a:buChar char="Ø"/>
            </a:pPr>
            <a:r>
              <a:rPr lang="zh-CN" altLang="en-US" sz="1400" dirty="0">
                <a:solidFill>
                  <a:schemeClr val="bg1"/>
                </a:solidFill>
              </a:rPr>
              <a:t>其中消费性的支出是</a:t>
            </a:r>
            <a:r>
              <a:rPr lang="en-US" altLang="zh-CN" sz="1400" dirty="0">
                <a:solidFill>
                  <a:schemeClr val="bg1"/>
                </a:solidFill>
              </a:rPr>
              <a:t>500</a:t>
            </a:r>
            <a:r>
              <a:rPr lang="zh-CN" altLang="en-US" sz="1400" dirty="0">
                <a:solidFill>
                  <a:schemeClr val="bg1"/>
                </a:solidFill>
              </a:rPr>
              <a:t>万，生产性的支出是</a:t>
            </a:r>
            <a:r>
              <a:rPr lang="en-US" altLang="zh-CN" sz="1400" dirty="0">
                <a:solidFill>
                  <a:schemeClr val="bg1"/>
                </a:solidFill>
              </a:rPr>
              <a:t>1500</a:t>
            </a:r>
            <a:r>
              <a:rPr lang="zh-CN" altLang="en-US" sz="1400" dirty="0">
                <a:solidFill>
                  <a:schemeClr val="bg1"/>
                </a:solidFill>
              </a:rPr>
              <a:t>万。</a:t>
            </a:r>
            <a:endParaRPr lang="en-US" altLang="zh-CN" sz="1400" dirty="0">
              <a:solidFill>
                <a:schemeClr val="bg1"/>
              </a:solidFill>
            </a:endParaRPr>
          </a:p>
          <a:p>
            <a:pPr marL="285750" indent="-285750">
              <a:lnSpc>
                <a:spcPct val="150000"/>
              </a:lnSpc>
              <a:buFont typeface="Wingdings" panose="05000000000000000000" pitchFamily="2" charset="2"/>
              <a:buChar char="Ø"/>
            </a:pPr>
            <a:r>
              <a:rPr lang="zh-CN" altLang="en-US" sz="1400" dirty="0">
                <a:solidFill>
                  <a:schemeClr val="bg1"/>
                </a:solidFill>
              </a:rPr>
              <a:t>到年底时正好花了</a:t>
            </a:r>
            <a:r>
              <a:rPr lang="en-US" altLang="zh-CN" sz="1400" dirty="0">
                <a:solidFill>
                  <a:schemeClr val="bg1"/>
                </a:solidFill>
              </a:rPr>
              <a:t>2000</a:t>
            </a:r>
            <a:r>
              <a:rPr lang="zh-CN" altLang="en-US" sz="1400" dirty="0">
                <a:solidFill>
                  <a:schemeClr val="bg1"/>
                </a:solidFill>
              </a:rPr>
              <a:t>万。这说明它的成本控制得十分好吗？</a:t>
            </a:r>
            <a:endParaRPr lang="en-US" altLang="zh-CN" sz="1400" dirty="0">
              <a:solidFill>
                <a:schemeClr val="bg1"/>
              </a:solidFill>
            </a:endParaRPr>
          </a:p>
          <a:p>
            <a:pPr marL="285750" indent="-285750">
              <a:lnSpc>
                <a:spcPct val="150000"/>
              </a:lnSpc>
              <a:buFont typeface="Wingdings" panose="05000000000000000000" pitchFamily="2" charset="2"/>
              <a:buChar char="Ø"/>
            </a:pPr>
            <a:r>
              <a:rPr lang="zh-CN" altLang="en-US" sz="1400" dirty="0">
                <a:solidFill>
                  <a:schemeClr val="bg1"/>
                </a:solidFill>
              </a:rPr>
              <a:t>但实际上，本来预算是</a:t>
            </a:r>
            <a:r>
              <a:rPr lang="en-US" altLang="zh-CN" sz="1400" dirty="0">
                <a:solidFill>
                  <a:schemeClr val="bg1"/>
                </a:solidFill>
              </a:rPr>
              <a:t>500</a:t>
            </a:r>
            <a:r>
              <a:rPr lang="zh-CN" altLang="en-US" sz="1400" dirty="0">
                <a:solidFill>
                  <a:schemeClr val="bg1"/>
                </a:solidFill>
              </a:rPr>
              <a:t>万，结果消费性的支出方面达</a:t>
            </a:r>
            <a:r>
              <a:rPr lang="en-US" altLang="zh-CN" sz="1400" dirty="0">
                <a:solidFill>
                  <a:schemeClr val="bg1"/>
                </a:solidFill>
              </a:rPr>
              <a:t>1500</a:t>
            </a:r>
            <a:r>
              <a:rPr lang="zh-CN" altLang="en-US" sz="1400" dirty="0">
                <a:solidFill>
                  <a:schemeClr val="bg1"/>
                </a:solidFill>
              </a:rPr>
              <a:t>万；</a:t>
            </a:r>
            <a:endParaRPr lang="en-US" altLang="zh-CN" sz="1400" dirty="0">
              <a:solidFill>
                <a:schemeClr val="bg1"/>
              </a:solidFill>
            </a:endParaRPr>
          </a:p>
          <a:p>
            <a:pPr marL="285750" indent="-285750">
              <a:lnSpc>
                <a:spcPct val="150000"/>
              </a:lnSpc>
              <a:buFont typeface="Wingdings" panose="05000000000000000000" pitchFamily="2" charset="2"/>
              <a:buChar char="Ø"/>
            </a:pPr>
            <a:r>
              <a:rPr lang="en-US" altLang="zh-CN" sz="1400" dirty="0">
                <a:solidFill>
                  <a:schemeClr val="bg1"/>
                </a:solidFill>
              </a:rPr>
              <a:t> </a:t>
            </a:r>
            <a:r>
              <a:rPr lang="zh-CN" altLang="en-US" sz="1400" dirty="0">
                <a:solidFill>
                  <a:schemeClr val="bg1"/>
                </a:solidFill>
              </a:rPr>
              <a:t>相反，生产性的支出只花了</a:t>
            </a:r>
            <a:r>
              <a:rPr lang="en-US" altLang="zh-CN" sz="1400" dirty="0">
                <a:solidFill>
                  <a:schemeClr val="bg1"/>
                </a:solidFill>
              </a:rPr>
              <a:t>500</a:t>
            </a:r>
            <a:r>
              <a:rPr lang="zh-CN" altLang="en-US" sz="1400" dirty="0">
                <a:solidFill>
                  <a:schemeClr val="bg1"/>
                </a:solidFill>
              </a:rPr>
              <a:t>万，而预算是</a:t>
            </a:r>
            <a:r>
              <a:rPr lang="en-US" altLang="zh-CN" sz="1400" dirty="0">
                <a:solidFill>
                  <a:schemeClr val="bg1"/>
                </a:solidFill>
              </a:rPr>
              <a:t>1500</a:t>
            </a:r>
            <a:r>
              <a:rPr lang="zh-CN" altLang="en-US" sz="1400" dirty="0">
                <a:solidFill>
                  <a:schemeClr val="bg1"/>
                </a:solidFill>
              </a:rPr>
              <a:t>万</a:t>
            </a:r>
            <a:endParaRPr lang="en-US" altLang="zh-CN" sz="1400" dirty="0">
              <a:solidFill>
                <a:schemeClr val="bg1"/>
              </a:solidFill>
            </a:endParaRPr>
          </a:p>
          <a:p>
            <a:pPr marL="285750" indent="-285750">
              <a:lnSpc>
                <a:spcPct val="150000"/>
              </a:lnSpc>
              <a:buFont typeface="Wingdings" panose="05000000000000000000" pitchFamily="2" charset="2"/>
              <a:buChar char="Ø"/>
            </a:pPr>
            <a:r>
              <a:rPr lang="zh-CN" altLang="en-US" sz="1400" dirty="0">
                <a:solidFill>
                  <a:schemeClr val="bg1"/>
                </a:solidFill>
              </a:rPr>
              <a:t>虽然成本总额都是</a:t>
            </a:r>
            <a:r>
              <a:rPr lang="en-US" altLang="zh-CN" sz="1400" dirty="0">
                <a:solidFill>
                  <a:schemeClr val="bg1"/>
                </a:solidFill>
              </a:rPr>
              <a:t>2000</a:t>
            </a:r>
            <a:r>
              <a:rPr lang="zh-CN" altLang="en-US" sz="1400" dirty="0">
                <a:solidFill>
                  <a:schemeClr val="bg1"/>
                </a:solidFill>
              </a:rPr>
              <a:t>万。可是整个支出的内容却本末倒置。</a:t>
            </a:r>
            <a:endParaRPr lang="zh-CN" altLang="en-US" sz="14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（三）物流标准成本实施步骤</a:t>
            </a:r>
            <a:endParaRPr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3" name="矩形 2"/>
          <p:cNvSpPr/>
          <p:nvPr/>
        </p:nvSpPr>
        <p:spPr>
          <a:xfrm>
            <a:off x="1597025" y="1356534"/>
            <a:ext cx="5949950" cy="2536400"/>
          </a:xfrm>
          <a:prstGeom prst="rect">
            <a:avLst/>
          </a:prstGeom>
        </p:spPr>
        <p:txBody>
          <a:bodyPr wrap="square">
            <a:spAutoFit/>
          </a:bodyPr>
          <a:lstStyle/>
          <a:p>
            <a:pPr marL="0" marR="0" lvl="0" indent="0" algn="l" defTabSz="914400" rtl="0" fontAlgn="auto">
              <a:lnSpc>
                <a:spcPct val="150000"/>
              </a:lnSpc>
              <a:spcBef>
                <a:spcPts val="0"/>
              </a:spcBef>
              <a:spcAft>
                <a:spcPts val="0"/>
              </a:spcAft>
              <a:buClrTx/>
              <a:buSzTx/>
              <a:buFontTx/>
              <a:buNone/>
              <a:defRPr/>
            </a:pPr>
            <a:r>
              <a:rPr kumimoji="0" alt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rPr>
              <a:t>(1)制定单位物流作业的标准成本</a:t>
            </a:r>
            <a:endParaRPr kumimoji="0" alt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endParaRPr>
          </a:p>
          <a:p>
            <a:pPr marL="0" marR="0" lvl="0" indent="0" algn="l" defTabSz="914400" rtl="0" fontAlgn="auto">
              <a:lnSpc>
                <a:spcPct val="150000"/>
              </a:lnSpc>
              <a:spcBef>
                <a:spcPts val="0"/>
              </a:spcBef>
              <a:spcAft>
                <a:spcPts val="0"/>
              </a:spcAft>
              <a:buClrTx/>
              <a:buSzTx/>
              <a:buFontTx/>
              <a:buNone/>
              <a:defRPr/>
            </a:pPr>
            <a:r>
              <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rPr>
              <a:t>(2)根据实际作业量和成本标准计算物流作业的标准成本</a:t>
            </a:r>
            <a:endPar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endParaRPr>
          </a:p>
          <a:p>
            <a:pPr marL="0" marR="0" lvl="0" indent="0" algn="l" defTabSz="914400" rtl="0" fontAlgn="auto">
              <a:lnSpc>
                <a:spcPct val="150000"/>
              </a:lnSpc>
              <a:spcBef>
                <a:spcPts val="0"/>
              </a:spcBef>
              <a:spcAft>
                <a:spcPts val="0"/>
              </a:spcAft>
              <a:buClrTx/>
              <a:buSzTx/>
              <a:buFontTx/>
              <a:buNone/>
              <a:defRPr/>
            </a:pPr>
            <a:r>
              <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rPr>
              <a:t>(3)汇总计算物流作业的实际成本</a:t>
            </a:r>
            <a:endPar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endParaRPr>
          </a:p>
          <a:p>
            <a:pPr marL="0" marR="0" lvl="0" indent="0" algn="l" defTabSz="914400" rtl="0" fontAlgn="auto">
              <a:lnSpc>
                <a:spcPct val="150000"/>
              </a:lnSpc>
              <a:spcBef>
                <a:spcPts val="0"/>
              </a:spcBef>
              <a:spcAft>
                <a:spcPts val="0"/>
              </a:spcAft>
              <a:buClrTx/>
              <a:buSzTx/>
              <a:buFontTx/>
              <a:buNone/>
              <a:defRPr/>
            </a:pPr>
            <a:r>
              <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rPr>
              <a:t>(4)计算标准成本和实际成本的差异</a:t>
            </a:r>
            <a:endPar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endParaRPr>
          </a:p>
          <a:p>
            <a:pPr marL="0" marR="0" lvl="0" indent="0" algn="l" defTabSz="914400" rtl="0" fontAlgn="auto">
              <a:lnSpc>
                <a:spcPct val="150000"/>
              </a:lnSpc>
              <a:spcBef>
                <a:spcPts val="0"/>
              </a:spcBef>
              <a:spcAft>
                <a:spcPts val="0"/>
              </a:spcAft>
              <a:buClrTx/>
              <a:buSzTx/>
              <a:buFontTx/>
              <a:buNone/>
              <a:defRPr/>
            </a:pPr>
            <a:r>
              <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rPr>
              <a:t>(5)分析成本差异产生的原因</a:t>
            </a:r>
            <a:endPar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endParaRPr>
          </a:p>
          <a:p>
            <a:pPr marL="0" marR="0" lvl="0" indent="0" algn="l" defTabSz="914400" rtl="0" fontAlgn="auto">
              <a:lnSpc>
                <a:spcPct val="150000"/>
              </a:lnSpc>
              <a:spcBef>
                <a:spcPts val="0"/>
              </a:spcBef>
              <a:spcAft>
                <a:spcPts val="0"/>
              </a:spcAft>
              <a:buClrTx/>
              <a:buSzTx/>
              <a:buFontTx/>
              <a:buNone/>
              <a:defRPr/>
            </a:pPr>
            <a:r>
              <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rPr>
              <a:t>(6)向成本负责人和单位管理者提供成本控制报告</a:t>
            </a:r>
            <a:endParaRPr kumimoji="0" lang="zh-CN" sz="1800" i="0" u="none" strike="noStrike" kern="1200" cap="none" spc="0" normalizeH="0" baseline="0" noProof="0" dirty="0">
              <a:ln>
                <a:noFill/>
              </a:ln>
              <a:solidFill>
                <a:prstClr val="white"/>
              </a:solidFill>
              <a:effectLst/>
              <a:uLnTx/>
              <a:uFillTx/>
              <a:latin typeface="华文仿宋" panose="02010600040101010101" pitchFamily="2" charset="-122"/>
              <a:ea typeface="华文仿宋" panose="0201060004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 y="2950184"/>
            <a:ext cx="9144000" cy="1340441"/>
          </a:xfrm>
          <a:prstGeom prst="rect">
            <a:avLst/>
          </a:prstGeom>
          <a:solidFill>
            <a:srgbClr val="F6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 name="文本框 4"/>
          <p:cNvSpPr txBox="1"/>
          <p:nvPr/>
        </p:nvSpPr>
        <p:spPr>
          <a:xfrm>
            <a:off x="456725" y="3266461"/>
            <a:ext cx="8472590" cy="706755"/>
          </a:xfrm>
          <a:prstGeom prst="rect">
            <a:avLst/>
          </a:prstGeom>
          <a:noFill/>
        </p:spPr>
        <p:txBody>
          <a:bodyPr wrap="square" rtlCol="0">
            <a:spAutoFit/>
          </a:bodyPr>
          <a:lstStyle/>
          <a:p>
            <a:r>
              <a:rPr kumimoji="1" lang="zh-CN" altLang="en-US" sz="4000" b="1" dirty="0">
                <a:ea typeface="宋体" panose="02010600030101010101" pitchFamily="2" charset="-122"/>
              </a:rPr>
              <a:t>任务三</a:t>
            </a:r>
            <a:r>
              <a:rPr kumimoji="1" lang="zh-CN" altLang="en-US" sz="4000" dirty="0">
                <a:latin typeface="+mn-ea"/>
              </a:rPr>
              <a:t>  物流责任成本管理</a:t>
            </a:r>
            <a:endParaRPr kumimoji="1" lang="zh-CN" altLang="en-US" sz="40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848429" y="-11525"/>
            <a:ext cx="5295571" cy="5143500"/>
          </a:xfrm>
          <a:prstGeom prst="rect">
            <a:avLst/>
          </a:prstGeom>
          <a:solidFill>
            <a:srgbClr val="1D1D1D"/>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6565" eaLnBrk="1" fontAlgn="auto" hangingPunct="1">
              <a:lnSpc>
                <a:spcPct val="90000"/>
              </a:lnSpc>
              <a:spcBef>
                <a:spcPts val="0"/>
              </a:spcBef>
              <a:spcAft>
                <a:spcPts val="0"/>
              </a:spcAft>
            </a:pPr>
            <a:endParaRPr kumimoji="1" lang="zh-CN" altLang="en-US" sz="12000" b="1" dirty="0">
              <a:solidFill>
                <a:srgbClr val="FFFFFF"/>
              </a:solidFill>
            </a:endParaRPr>
          </a:p>
        </p:txBody>
      </p:sp>
      <p:sp>
        <p:nvSpPr>
          <p:cNvPr id="6" name="文本框 5"/>
          <p:cNvSpPr txBox="1"/>
          <p:nvPr/>
        </p:nvSpPr>
        <p:spPr>
          <a:xfrm>
            <a:off x="5182979" y="552063"/>
            <a:ext cx="2227894" cy="584776"/>
          </a:xfrm>
          <a:prstGeom prst="rect">
            <a:avLst/>
          </a:prstGeom>
          <a:noFill/>
        </p:spPr>
        <p:txBody>
          <a:bodyPr wrap="none" lIns="91420" tIns="45710" rIns="91420" bIns="45710" rtlCol="0">
            <a:spAutoFit/>
          </a:bodyPr>
          <a:lstStyle/>
          <a:p>
            <a:pPr defTabSz="456565" eaLnBrk="1" fontAlgn="auto" hangingPunct="1">
              <a:spcBef>
                <a:spcPts val="0"/>
              </a:spcBef>
              <a:spcAft>
                <a:spcPts val="0"/>
              </a:spcAft>
            </a:pPr>
            <a:r>
              <a:rPr kumimoji="1" lang="en-US" altLang="zh-CN" sz="3200" b="1" dirty="0">
                <a:solidFill>
                  <a:srgbClr val="FFFFFF"/>
                </a:solidFill>
                <a:latin typeface="Century Gothic"/>
                <a:ea typeface="微软雅黑" panose="020B0503020204020204" charset="-122"/>
              </a:rPr>
              <a:t>CONTENTS</a:t>
            </a:r>
            <a:endParaRPr kumimoji="1" lang="zh-CN" altLang="en-US" sz="3200" b="1" dirty="0">
              <a:solidFill>
                <a:srgbClr val="FFFFFF"/>
              </a:solidFill>
              <a:latin typeface="Century Gothic"/>
              <a:ea typeface="微软雅黑" panose="020B0503020204020204" charset="-122"/>
            </a:endParaRPr>
          </a:p>
        </p:txBody>
      </p:sp>
      <p:sp>
        <p:nvSpPr>
          <p:cNvPr id="20" name="矩形 19"/>
          <p:cNvSpPr/>
          <p:nvPr/>
        </p:nvSpPr>
        <p:spPr>
          <a:xfrm>
            <a:off x="3674225" y="1541780"/>
            <a:ext cx="5358456" cy="2195902"/>
          </a:xfrm>
          <a:prstGeom prst="rect">
            <a:avLst/>
          </a:prstGeom>
        </p:spPr>
        <p:txBody>
          <a:bodyPr wrap="square" lIns="91420" tIns="45710" rIns="91420" bIns="45710">
            <a:spAutoFit/>
          </a:bodyPr>
          <a:lstStyle/>
          <a:p>
            <a:pPr marL="342900" indent="-342900" defTabSz="456565" eaLnBrk="1" fontAlgn="auto" hangingPunct="1">
              <a:lnSpc>
                <a:spcPct val="200000"/>
              </a:lnSpc>
              <a:spcBef>
                <a:spcPts val="0"/>
              </a:spcBef>
              <a:spcAft>
                <a:spcPts val="0"/>
              </a:spcAft>
              <a:buFont typeface="Wingdings" panose="05000000000000000000" pitchFamily="2" charset="2"/>
              <a:buChar char="Ø"/>
            </a:pPr>
            <a:r>
              <a:rPr kumimoji="1" lang="zh-CN" altLang="en-US" sz="2400" dirty="0">
                <a:solidFill>
                  <a:srgbClr val="FFFFFF"/>
                </a:solidFill>
                <a:latin typeface="Century Gothic"/>
                <a:ea typeface="微软雅黑" panose="020B0503020204020204" charset="-122"/>
              </a:rPr>
              <a:t>一、责任成本及其划分</a:t>
            </a:r>
            <a:endParaRPr kumimoji="1" lang="zh-CN" altLang="en-US" sz="2400" dirty="0">
              <a:solidFill>
                <a:srgbClr val="FFFFFF"/>
              </a:solidFill>
              <a:latin typeface="Century Gothic"/>
              <a:ea typeface="微软雅黑" panose="020B0503020204020204" charset="-122"/>
            </a:endParaRPr>
          </a:p>
          <a:p>
            <a:pPr marL="342900" indent="-342900" defTabSz="456565">
              <a:lnSpc>
                <a:spcPct val="200000"/>
              </a:lnSpc>
              <a:buFont typeface="Wingdings" panose="05000000000000000000" pitchFamily="2" charset="2"/>
              <a:buChar char="Ø"/>
            </a:pPr>
            <a:r>
              <a:rPr kumimoji="1" lang="zh-CN" altLang="en-US" sz="2400" dirty="0">
                <a:solidFill>
                  <a:srgbClr val="FFFFFF"/>
                </a:solidFill>
                <a:latin typeface="Century Gothic"/>
                <a:ea typeface="微软雅黑" panose="020B0503020204020204" charset="-122"/>
              </a:rPr>
              <a:t>二、物流责任成本中心及其划分</a:t>
            </a:r>
            <a:endParaRPr kumimoji="1" lang="en-US" altLang="zh-CN" sz="2400" dirty="0">
              <a:solidFill>
                <a:srgbClr val="FFFFFF"/>
              </a:solidFill>
              <a:latin typeface="Century Gothic"/>
              <a:ea typeface="微软雅黑" panose="020B0503020204020204" charset="-122"/>
            </a:endParaRPr>
          </a:p>
          <a:p>
            <a:pPr marL="342900" indent="-342900" defTabSz="456565">
              <a:lnSpc>
                <a:spcPct val="200000"/>
              </a:lnSpc>
              <a:buFont typeface="Wingdings" panose="05000000000000000000" pitchFamily="2" charset="2"/>
              <a:buChar char="Ø"/>
            </a:pPr>
            <a:r>
              <a:rPr kumimoji="1" lang="zh-CN" altLang="en-US" sz="2400" dirty="0">
                <a:solidFill>
                  <a:srgbClr val="FFFFFF"/>
                </a:solidFill>
                <a:latin typeface="Century Gothic"/>
                <a:ea typeface="微软雅黑" panose="020B0503020204020204" charset="-122"/>
              </a:rPr>
              <a:t>三、物流责任成本管理原则及程序</a:t>
            </a:r>
            <a:endParaRPr kumimoji="1" lang="zh-CN" altLang="en-US" sz="1600" dirty="0">
              <a:solidFill>
                <a:srgbClr val="FFFFFF"/>
              </a:solidFill>
              <a:latin typeface="Century Gothic"/>
              <a:ea typeface="微软雅黑" panose="020B0503020204020204" charset="-122"/>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290195" y="1250950"/>
            <a:ext cx="3001645" cy="1076325"/>
          </a:xfrm>
          <a:prstGeom prst="rect">
            <a:avLst/>
          </a:prstGeom>
          <a:noFill/>
        </p:spPr>
        <p:txBody>
          <a:bodyPr wrap="square">
            <a:spAutoFit/>
          </a:bodyPr>
          <a:lstStyle/>
          <a:p>
            <a:r>
              <a:rPr lang="zh-CN" altLang="en-US" sz="3200" dirty="0">
                <a:solidFill>
                  <a:schemeClr val="bg1"/>
                </a:solidFill>
              </a:rPr>
              <a:t>一、责任成本</a:t>
            </a:r>
            <a:endParaRPr lang="en-US" altLang="zh-CN" sz="3200" dirty="0">
              <a:solidFill>
                <a:schemeClr val="bg1"/>
              </a:solidFill>
            </a:endParaRPr>
          </a:p>
          <a:p>
            <a:r>
              <a:rPr lang="en-US" altLang="zh-CN" sz="3200" dirty="0">
                <a:solidFill>
                  <a:schemeClr val="bg1"/>
                </a:solidFill>
              </a:rPr>
              <a:t>   </a:t>
            </a:r>
            <a:r>
              <a:rPr lang="zh-CN" altLang="en-US" sz="3200" dirty="0">
                <a:solidFill>
                  <a:schemeClr val="bg1"/>
                </a:solidFill>
              </a:rPr>
              <a:t>    及其划分</a:t>
            </a:r>
            <a:endParaRPr lang="zh-CN" altLang="en-US" sz="3200" dirty="0">
              <a:solidFill>
                <a:schemeClr val="bg1"/>
              </a:solidFill>
            </a:endParaRPr>
          </a:p>
        </p:txBody>
      </p:sp>
      <p:sp>
        <p:nvSpPr>
          <p:cNvPr id="4" name="文本框 3"/>
          <p:cNvSpPr txBox="1"/>
          <p:nvPr/>
        </p:nvSpPr>
        <p:spPr>
          <a:xfrm>
            <a:off x="3665912" y="1523252"/>
            <a:ext cx="4933604" cy="2633734"/>
          </a:xfrm>
          <a:prstGeom prst="rect">
            <a:avLst/>
          </a:prstGeom>
          <a:noFill/>
        </p:spPr>
        <p:txBody>
          <a:bodyPr wrap="square">
            <a:spAutoFit/>
          </a:bodyPr>
          <a:lstStyle/>
          <a:p>
            <a:pPr>
              <a:lnSpc>
                <a:spcPct val="150000"/>
              </a:lnSpc>
            </a:pPr>
            <a:r>
              <a:rPr lang="zh-CN" altLang="en-US" sz="1600" dirty="0">
                <a:solidFill>
                  <a:schemeClr val="bg1"/>
                </a:solidFill>
              </a:rPr>
              <a:t>责任会计制度就是根据分权管理的需要，将企业划分为各种分权的责任中心，以确定各责任中心的权、责、利，并以各责任中心为会计主体，以责任中心可控的经济活动为对象，以权、责、利的协调统一为原则，以责任中心的责任预算作为控制的依据，通过编制责任报告进行业绩评价，对责任中心进行事前、事中、事后的全过程管理的一种管理制度。</a:t>
            </a:r>
            <a:endParaRPr lang="zh-CN" altLang="en-US" sz="1600" dirty="0">
              <a:solidFill>
                <a:schemeClr val="bg1"/>
              </a:solidFill>
            </a:endParaRPr>
          </a:p>
        </p:txBody>
      </p:sp>
      <p:sp>
        <p:nvSpPr>
          <p:cNvPr id="6" name="文本框 5"/>
          <p:cNvSpPr txBox="1"/>
          <p:nvPr/>
        </p:nvSpPr>
        <p:spPr>
          <a:xfrm>
            <a:off x="1583575" y="4156986"/>
            <a:ext cx="6425738" cy="501932"/>
          </a:xfrm>
          <a:prstGeom prst="rect">
            <a:avLst/>
          </a:prstGeom>
          <a:noFill/>
        </p:spPr>
        <p:txBody>
          <a:bodyPr wrap="square">
            <a:spAutoFit/>
          </a:bodyPr>
          <a:lstStyle/>
          <a:p>
            <a:pPr indent="304800" algn="just">
              <a:lnSpc>
                <a:spcPct val="150000"/>
              </a:lnSpc>
            </a:pPr>
            <a:r>
              <a:rPr lang="zh-CN" altLang="zh-CN" sz="2000" kern="100" dirty="0">
                <a:solidFill>
                  <a:srgbClr val="F6B733"/>
                </a:solidFill>
                <a:effectLst/>
                <a:latin typeface="等线" panose="02010600030101010101" pitchFamily="2" charset="-122"/>
                <a:ea typeface="楷体" panose="02010609060101010101" charset="-122"/>
                <a:cs typeface="Times New Roman" panose="02020603050405020304" pitchFamily="18" charset="0"/>
              </a:rPr>
              <a:t>想一想：</a:t>
            </a:r>
            <a:r>
              <a:rPr lang="zh-CN" altLang="zh-CN" sz="2000" kern="100" dirty="0">
                <a:solidFill>
                  <a:srgbClr val="F6B733"/>
                </a:solidFill>
                <a:effectLst/>
                <a:latin typeface="等线" panose="02010600030101010101" pitchFamily="2" charset="-122"/>
                <a:ea typeface="楷体" panose="02010609060101010101" charset="-122"/>
                <a:cs typeface="微软雅黑" panose="020B0503020204020204" charset="-122"/>
              </a:rPr>
              <a:t>管理模式对物流成本控制有何影响</a:t>
            </a:r>
            <a:r>
              <a:rPr lang="en-US" altLang="zh-CN" sz="2000" kern="100" dirty="0">
                <a:solidFill>
                  <a:srgbClr val="F6B733"/>
                </a:solidFill>
                <a:effectLst/>
                <a:latin typeface="楷体" panose="02010609060101010101" charset="-122"/>
                <a:ea typeface="等线" panose="02010600030101010101" pitchFamily="2" charset="-122"/>
                <a:cs typeface="Times New Roman" panose="02020603050405020304" pitchFamily="18" charset="0"/>
              </a:rPr>
              <a:t>?</a:t>
            </a:r>
            <a:endParaRPr lang="zh-CN" altLang="zh-CN" sz="2000" kern="100" dirty="0">
              <a:solidFill>
                <a:srgbClr val="F6B733"/>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(一)责任成本界定</a:t>
            </a:r>
            <a:endParaRPr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3" name="矩形 2"/>
          <p:cNvSpPr/>
          <p:nvPr/>
        </p:nvSpPr>
        <p:spPr>
          <a:xfrm>
            <a:off x="310602" y="1303550"/>
            <a:ext cx="8833398" cy="2536400"/>
          </a:xfrm>
          <a:prstGeom prst="rect">
            <a:avLst/>
          </a:prstGeom>
        </p:spPr>
        <p:txBody>
          <a:bodyPr wrap="square">
            <a:spAutoFit/>
          </a:body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Ø"/>
              <a:defRPr/>
            </a:pPr>
            <a:r>
              <a:rPr kumimoji="0"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责任成本是成本(费用)</a:t>
            </a:r>
            <a:r>
              <a:rPr kumimoji="0" altLang="zh-CN" sz="1800" i="0" u="none" strike="noStrike" kern="1200" cap="none" spc="0" normalizeH="0" baseline="0" noProof="0" dirty="0" err="1">
                <a:ln>
                  <a:noFill/>
                </a:ln>
                <a:solidFill>
                  <a:prstClr val="white"/>
                </a:solidFill>
                <a:effectLst/>
                <a:uLnTx/>
                <a:uFillTx/>
                <a:latin typeface="微软雅黑" panose="020B0503020204020204" charset="-122"/>
                <a:ea typeface="微软雅黑" panose="020B0503020204020204" charset="-122"/>
                <a:cs typeface="+mn-cs"/>
              </a:rPr>
              <a:t>中心在一定期间内发生的各项可控成本的总和</a:t>
            </a:r>
            <a:r>
              <a:rPr kumimoji="0"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endParaRPr kumimoji="0" lang="en-US"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Ø"/>
              <a:defRPr/>
            </a:pPr>
            <a:r>
              <a:rPr kumimoji="0" lang="zh-CN" altLang="en-US"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可控成本是指在特定时期内、特定责任中心能够直接控制其发生的成本，其对称概念是不可控成本。</a:t>
            </a:r>
            <a:endParaRPr kumimoji="0" lang="en-US"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Ø"/>
              <a:defRPr/>
            </a:pPr>
            <a:r>
              <a:rPr kumimoji="0" lang="zh-CN" altLang="en-US"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一项成本对某个责任中心来说是可控的，对另外的责任中心可能是不可控的。</a:t>
            </a:r>
            <a:endParaRPr kumimoji="0" lang="en-US"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Ø"/>
              <a:defRPr/>
            </a:pPr>
            <a:r>
              <a:rPr kumimoji="0" lang="zh-CN" altLang="en-US"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耗用材料的进货成本，采购部门可以控制，使用材料的生产部门则不能控制。</a:t>
            </a:r>
            <a:endParaRPr kumimoji="0" lang="en-US"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Ø"/>
              <a:defRPr/>
            </a:pPr>
            <a:r>
              <a:rPr kumimoji="0" lang="zh-CN" altLang="en-US"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车间主任不能控制自己的工资</a:t>
            </a:r>
            <a:r>
              <a:rPr kumimoji="0" lang="en-US"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尽管它通常被计入车间成本</a:t>
            </a:r>
            <a:r>
              <a:rPr kumimoji="0" lang="en-US"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zh-CN" altLang="en-US"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，他的上级则可以控制。</a:t>
            </a:r>
            <a:endParaRPr kumimoji="0"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(二)可控成本和不可控成本</a:t>
            </a:r>
            <a:endParaRPr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3" name="矩形 2"/>
          <p:cNvSpPr/>
          <p:nvPr/>
        </p:nvSpPr>
        <p:spPr>
          <a:xfrm>
            <a:off x="565785" y="1236980"/>
            <a:ext cx="8067040" cy="2961260"/>
          </a:xfrm>
          <a:prstGeom prst="rect">
            <a:avLst/>
          </a:prstGeom>
        </p:spPr>
        <p:txBody>
          <a:bodyPr wrap="square">
            <a:spAutoFit/>
          </a:body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u"/>
              <a:defRPr/>
            </a:pPr>
            <a:r>
              <a:rPr kumimoji="0" altLang="zh-CN" sz="1800" b="1" i="0" u="none" strike="noStrike" kern="1200" cap="none" spc="0" normalizeH="0" baseline="0" noProof="0" dirty="0" err="1">
                <a:ln>
                  <a:noFill/>
                </a:ln>
                <a:solidFill>
                  <a:prstClr val="white"/>
                </a:solidFill>
                <a:effectLst/>
                <a:uLnTx/>
                <a:uFillTx/>
                <a:latin typeface="宋体" panose="02010600030101010101" pitchFamily="2" charset="-122"/>
                <a:ea typeface="宋体" panose="02010600030101010101" pitchFamily="2" charset="-122"/>
              </a:rPr>
              <a:t>成本</a:t>
            </a:r>
            <a:r>
              <a:rPr kumimoji="0"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(费用)</a:t>
            </a:r>
            <a:r>
              <a:rPr kumimoji="0" altLang="zh-CN" sz="1800" b="1" i="0" u="none" strike="noStrike" kern="1200" cap="none" spc="0" normalizeH="0" baseline="0" noProof="0" dirty="0" err="1">
                <a:ln>
                  <a:noFill/>
                </a:ln>
                <a:solidFill>
                  <a:prstClr val="white"/>
                </a:solidFill>
                <a:effectLst/>
                <a:uLnTx/>
                <a:uFillTx/>
                <a:latin typeface="宋体" panose="02010600030101010101" pitchFamily="2" charset="-122"/>
                <a:ea typeface="宋体" panose="02010600030101010101" pitchFamily="2" charset="-122"/>
              </a:rPr>
              <a:t>中心的可控成本和不可控成本的分类是相对于一定的时间和空间范围而言的，具体来说，是相对于特定的责任中心和特定的期间而言的</a:t>
            </a:r>
            <a:r>
              <a:rPr kumimoji="0"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a:t>
            </a:r>
            <a:endParaRPr kumimoji="0" lang="en-US"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u"/>
              <a:defRPr/>
            </a:pPr>
            <a:r>
              <a:rPr kumimoji="0" altLang="zh-CN" sz="1800" b="1" i="0" u="none" strike="noStrike" kern="1200" cap="none" spc="0" normalizeH="0" baseline="0" noProof="0" dirty="0" err="1">
                <a:ln>
                  <a:noFill/>
                </a:ln>
                <a:solidFill>
                  <a:prstClr val="white"/>
                </a:solidFill>
                <a:effectLst/>
                <a:uLnTx/>
                <a:uFillTx/>
                <a:latin typeface="宋体" panose="02010600030101010101" pitchFamily="2" charset="-122"/>
                <a:ea typeface="宋体" panose="02010600030101010101" pitchFamily="2" charset="-122"/>
              </a:rPr>
              <a:t>离开一定条件讨论某项成本是否可控是毫无意义的</a:t>
            </a:r>
            <a:endParaRPr kumimoji="0"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u"/>
              <a:defRPr/>
            </a:pPr>
            <a:r>
              <a:rPr kumimoji="0" altLang="zh-CN" sz="1800" b="1" i="0" u="none" strike="noStrike" kern="1200" cap="none" spc="0" normalizeH="0" baseline="0" noProof="0" dirty="0" err="1">
                <a:ln>
                  <a:noFill/>
                </a:ln>
                <a:solidFill>
                  <a:prstClr val="white"/>
                </a:solidFill>
                <a:effectLst/>
                <a:uLnTx/>
                <a:uFillTx/>
                <a:latin typeface="宋体" panose="02010600030101010101" pitchFamily="2" charset="-122"/>
                <a:ea typeface="宋体" panose="02010600030101010101" pitchFamily="2" charset="-122"/>
              </a:rPr>
              <a:t>一般情况下，变动成本大多是可控的，而固定成本大多是不可控的</a:t>
            </a:r>
            <a:endParaRPr kumimoji="0"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u"/>
              <a:defRPr/>
            </a:pPr>
            <a:r>
              <a:rPr kumimoji="0"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凡各责任中心直接产生的成本称为“直接成本”，</a:t>
            </a:r>
            <a:r>
              <a:rPr kumimoji="0" altLang="zh-CN" sz="1800" b="1" i="0" u="none" strike="noStrike" kern="1200" cap="none" spc="0" normalizeH="0" baseline="0" noProof="0" dirty="0" err="1">
                <a:ln>
                  <a:noFill/>
                </a:ln>
                <a:solidFill>
                  <a:prstClr val="white"/>
                </a:solidFill>
                <a:effectLst/>
                <a:uLnTx/>
                <a:uFillTx/>
                <a:latin typeface="宋体" panose="02010600030101010101" pitchFamily="2" charset="-122"/>
                <a:ea typeface="宋体" panose="02010600030101010101" pitchFamily="2" charset="-122"/>
              </a:rPr>
              <a:t>承担的由其他部门分配的成本称为“间接成本</a:t>
            </a:r>
            <a:r>
              <a:rPr kumimoji="0"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a:t>
            </a:r>
            <a:endParaRPr kumimoji="0" lang="en-US"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u"/>
              <a:defRPr/>
            </a:pPr>
            <a:r>
              <a:rPr kumimoji="0" altLang="zh-CN" sz="1800" b="1" i="0" u="none" strike="noStrike" kern="1200" cap="none" spc="0" normalizeH="0" baseline="0" noProof="0" dirty="0" err="1">
                <a:ln>
                  <a:noFill/>
                </a:ln>
                <a:solidFill>
                  <a:prstClr val="white"/>
                </a:solidFill>
                <a:effectLst/>
                <a:uLnTx/>
                <a:uFillTx/>
                <a:latin typeface="宋体" panose="02010600030101010101" pitchFamily="2" charset="-122"/>
                <a:ea typeface="宋体" panose="02010600030101010101" pitchFamily="2" charset="-122"/>
              </a:rPr>
              <a:t>一般情况下，直接成本大多是可控的，间接成本大多是不可控的</a:t>
            </a:r>
            <a:endParaRPr kumimoji="0" altLang="zh-CN" sz="1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(三)责任成本和产品成本</a:t>
            </a:r>
            <a:endParaRPr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3" name="矩形 2"/>
          <p:cNvSpPr/>
          <p:nvPr/>
        </p:nvSpPr>
        <p:spPr>
          <a:xfrm>
            <a:off x="565785" y="1281845"/>
            <a:ext cx="8161906" cy="1289905"/>
          </a:xfrm>
          <a:prstGeom prst="rect">
            <a:avLst/>
          </a:prstGeom>
        </p:spPr>
        <p:txBody>
          <a:bodyPr wrap="square">
            <a:spAutoFit/>
          </a:body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ü"/>
              <a:defRPr/>
            </a:pPr>
            <a:r>
              <a:rPr kumimoji="0" altLang="zh-CN" sz="1800" i="0" u="none" strike="noStrike" kern="1200" cap="none" spc="0" normalizeH="0" baseline="0" noProof="0" dirty="0" err="1">
                <a:ln>
                  <a:noFill/>
                </a:ln>
                <a:solidFill>
                  <a:prstClr val="white"/>
                </a:solidFill>
                <a:effectLst/>
                <a:uLnTx/>
                <a:uFillTx/>
                <a:latin typeface="微软雅黑" panose="020B0503020204020204" charset="-122"/>
                <a:ea typeface="微软雅黑" panose="020B0503020204020204" charset="-122"/>
                <a:cs typeface="+mn-cs"/>
              </a:rPr>
              <a:t>成本中心考核的是责任中心的责任成本，而不是产品成本</a:t>
            </a:r>
            <a:r>
              <a:rPr kumimoji="0"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endParaRPr kumimoji="0" lang="en-US"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ü"/>
              <a:defRPr/>
            </a:pPr>
            <a:r>
              <a:rPr kumimoji="0"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责任成本和产品成本都是反映在生产经营过程中所发生的耗费，因此就某一特定时期来说，整个企业的产品总成本与整个企业的责任成本的总和相等</a:t>
            </a:r>
            <a:endParaRPr kumimoji="0" altLang="zh-CN" sz="180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1244009" y="3282495"/>
            <a:ext cx="5901069" cy="499111"/>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2000" dirty="0">
                <a:solidFill>
                  <a:srgbClr val="FFC000"/>
                </a:solidFill>
              </a:rPr>
              <a:t>思考：责任成本和产品成本之间的联系与区别。</a:t>
            </a:r>
            <a:endParaRPr lang="zh-CN" altLang="en-US" sz="2000" dirty="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869583" y="194454"/>
            <a:ext cx="6438504" cy="584775"/>
          </a:xfrm>
          <a:prstGeom prst="rect">
            <a:avLst/>
          </a:prstGeom>
          <a:noFill/>
        </p:spPr>
        <p:txBody>
          <a:bodyPr wrap="square" rtlCol="0">
            <a:spAutoFit/>
          </a:bodyPr>
          <a:lstStyle/>
          <a:p>
            <a:r>
              <a:rPr kumimoji="1" lang="en-US" altLang="zh-CN" sz="3200" b="1" dirty="0">
                <a:solidFill>
                  <a:srgbClr val="FFFFFF"/>
                </a:solidFill>
              </a:rPr>
              <a:t>CONTENTS-</a:t>
            </a:r>
            <a:r>
              <a:rPr kumimoji="1" lang="zh-CN" altLang="en-US" sz="3200" b="1" dirty="0">
                <a:solidFill>
                  <a:srgbClr val="FFFFFF"/>
                </a:solidFill>
              </a:rPr>
              <a:t>思维导图</a:t>
            </a:r>
            <a:endParaRPr kumimoji="1" lang="zh-CN" altLang="en-US" sz="3200" b="1" dirty="0">
              <a:solidFill>
                <a:srgbClr val="FFFFFF"/>
              </a:solidFill>
            </a:endParaRPr>
          </a:p>
        </p:txBody>
      </p:sp>
      <p:pic>
        <p:nvPicPr>
          <p:cNvPr id="5" name="图片 4"/>
          <p:cNvPicPr>
            <a:picLocks noChangeAspect="1"/>
          </p:cNvPicPr>
          <p:nvPr/>
        </p:nvPicPr>
        <p:blipFill rotWithShape="1">
          <a:blip r:embed="rId1"/>
          <a:srcRect r="2174"/>
          <a:stretch>
            <a:fillRect/>
          </a:stretch>
        </p:blipFill>
        <p:spPr>
          <a:xfrm>
            <a:off x="99391" y="1043815"/>
            <a:ext cx="8945218" cy="401002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214033" y="303372"/>
            <a:ext cx="2476326" cy="390216"/>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94029" y="2002616"/>
            <a:ext cx="3092450" cy="1572929"/>
          </a:xfrm>
          <a:prstGeom prst="rect">
            <a:avLst/>
          </a:prstGeom>
          <a:noFill/>
        </p:spPr>
        <p:txBody>
          <a:bodyPr wrap="square" lIns="68568" tIns="34289" rIns="68568" bIns="34289" rtlCol="0">
            <a:spAutoFit/>
          </a:bodyPr>
          <a:lstStyle/>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降本增效</a:t>
            </a:r>
            <a:endParaRPr lang="en-US" altLang="zh-CN" sz="2800" dirty="0">
              <a:solidFill>
                <a:srgbClr val="E6C34B"/>
              </a:solidFill>
              <a:latin typeface="Arial Unicode MS" panose="020B0604020202020204" charset="-122"/>
              <a:ea typeface="微软雅黑" panose="020B0503020204020204" charset="-122"/>
            </a:endParaRPr>
          </a:p>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技巧</a:t>
            </a:r>
            <a:endParaRPr lang="en-US" altLang="zh-CN" sz="2800" dirty="0">
              <a:solidFill>
                <a:srgbClr val="E6C34B"/>
              </a:solidFill>
              <a:latin typeface="Arial Unicode MS" panose="020B0604020202020204" charset="-122"/>
              <a:ea typeface="微软雅黑" panose="020B0503020204020204" charset="-122"/>
            </a:endParaRPr>
          </a:p>
          <a:p>
            <a:pPr algn="ctr" defTabSz="685165" eaLnBrk="1" fontAlgn="auto" hangingPunct="1">
              <a:lnSpc>
                <a:spcPct val="120000"/>
              </a:lnSpc>
              <a:spcBef>
                <a:spcPts val="0"/>
              </a:spcBef>
              <a:spcAft>
                <a:spcPts val="0"/>
              </a:spcAft>
            </a:pPr>
            <a:r>
              <a:rPr lang="en-US" altLang="zh-CN" sz="2800" dirty="0">
                <a:solidFill>
                  <a:srgbClr val="E6C34B"/>
                </a:solidFill>
                <a:latin typeface="Arial Unicode MS" panose="020B0604020202020204" charset="-122"/>
                <a:ea typeface="微软雅黑" panose="020B0503020204020204" charset="-122"/>
              </a:rPr>
              <a:t>5-3</a:t>
            </a:r>
            <a:endParaRPr lang="zh-CN" altLang="en-US" sz="2800" dirty="0">
              <a:solidFill>
                <a:srgbClr val="E6C34B"/>
              </a:solidFill>
              <a:latin typeface="Arial Unicode MS" panose="020B0604020202020204" charset="-122"/>
              <a:ea typeface="微软雅黑" panose="020B0503020204020204" charset="-122"/>
            </a:endParaRPr>
          </a:p>
        </p:txBody>
      </p:sp>
      <p:sp>
        <p:nvSpPr>
          <p:cNvPr id="12" name="文本框 11"/>
          <p:cNvSpPr txBox="1"/>
          <p:nvPr/>
        </p:nvSpPr>
        <p:spPr>
          <a:xfrm>
            <a:off x="3147559" y="518495"/>
            <a:ext cx="4603571" cy="638314"/>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800" dirty="0">
                <a:solidFill>
                  <a:srgbClr val="F6B733"/>
                </a:solidFill>
                <a:latin typeface="Century Gothic" panose="020B0502020202020204" pitchFamily="34" charset="0"/>
                <a:ea typeface="微软雅黑" panose="020B0503020204020204" charset="-122"/>
                <a:cs typeface="Arial" panose="020B0604020202020204" pitchFamily="34" charset="0"/>
              </a:rPr>
              <a:t>实体经济物流成本降低措施</a:t>
            </a:r>
            <a:endParaRPr lang="zh-CN" altLang="en-US" sz="2800" dirty="0">
              <a:solidFill>
                <a:srgbClr val="F6B733"/>
              </a:solidFill>
              <a:latin typeface="Century Gothic" panose="020B0502020202020204" pitchFamily="34" charset="0"/>
              <a:ea typeface="微软雅黑" panose="020B0503020204020204" charset="-122"/>
              <a:cs typeface="Arial" panose="020B0604020202020204" pitchFamily="34" charset="0"/>
            </a:endParaRPr>
          </a:p>
        </p:txBody>
      </p:sp>
      <p:sp>
        <p:nvSpPr>
          <p:cNvPr id="22" name="文本框 21"/>
          <p:cNvSpPr txBox="1"/>
          <p:nvPr/>
        </p:nvSpPr>
        <p:spPr>
          <a:xfrm>
            <a:off x="862121" y="440223"/>
            <a:ext cx="1175870" cy="458459"/>
          </a:xfrm>
          <a:prstGeom prst="rect">
            <a:avLst/>
          </a:prstGeom>
          <a:noFill/>
        </p:spPr>
        <p:txBody>
          <a:bodyPr wrap="square">
            <a:spAutoFit/>
          </a:bodyPr>
          <a:lstStyle/>
          <a:p>
            <a:pPr indent="0">
              <a:lnSpc>
                <a:spcPct val="150000"/>
              </a:lnSpc>
              <a:buFont typeface="Wingdings" panose="05000000000000000000" pitchFamily="2" charset="2"/>
              <a:buNone/>
            </a:pPr>
            <a:r>
              <a:rPr lang="zh-CN" dirty="0">
                <a:solidFill>
                  <a:schemeClr val="bg1"/>
                </a:solidFill>
              </a:rPr>
              <a:t>见书</a:t>
            </a:r>
            <a:r>
              <a:rPr lang="en-US" altLang="zh-CN" dirty="0">
                <a:solidFill>
                  <a:schemeClr val="bg1"/>
                </a:solidFill>
              </a:rPr>
              <a:t>p150</a:t>
            </a:r>
            <a:endParaRPr lang="en-US" altLang="zh-CN" dirty="0">
              <a:solidFill>
                <a:schemeClr val="bg1"/>
              </a:solidFill>
            </a:endParaRPr>
          </a:p>
        </p:txBody>
      </p:sp>
      <p:sp>
        <p:nvSpPr>
          <p:cNvPr id="16" name="文本框 15"/>
          <p:cNvSpPr txBox="1"/>
          <p:nvPr/>
        </p:nvSpPr>
        <p:spPr>
          <a:xfrm>
            <a:off x="2247217" y="1175133"/>
            <a:ext cx="6896783" cy="3688189"/>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2000" dirty="0">
                <a:solidFill>
                  <a:schemeClr val="bg1"/>
                </a:solidFill>
                <a:latin typeface="宋体" panose="02010600030101010101" pitchFamily="2" charset="-122"/>
                <a:ea typeface="宋体" panose="02010600030101010101" pitchFamily="2" charset="-122"/>
              </a:rPr>
              <a:t>一是从</a:t>
            </a:r>
            <a:r>
              <a:rPr lang="en-US" altLang="zh-CN" sz="2000" dirty="0">
                <a:solidFill>
                  <a:schemeClr val="bg1"/>
                </a:solidFill>
                <a:latin typeface="宋体" panose="02010600030101010101" pitchFamily="2" charset="-122"/>
                <a:ea typeface="宋体" panose="02010600030101010101" pitchFamily="2" charset="-122"/>
              </a:rPr>
              <a:t>2018</a:t>
            </a:r>
            <a:r>
              <a:rPr lang="zh-CN" altLang="en-US" sz="2000" dirty="0">
                <a:solidFill>
                  <a:schemeClr val="bg1"/>
                </a:solidFill>
                <a:latin typeface="宋体" panose="02010600030101010101" pitchFamily="2" charset="-122"/>
                <a:ea typeface="宋体" panose="02010600030101010101" pitchFamily="2" charset="-122"/>
              </a:rPr>
              <a:t>年</a:t>
            </a:r>
            <a:r>
              <a:rPr lang="en-US" altLang="zh-CN" sz="2000" dirty="0">
                <a:solidFill>
                  <a:schemeClr val="bg1"/>
                </a:solidFill>
                <a:latin typeface="宋体" panose="02010600030101010101" pitchFamily="2" charset="-122"/>
                <a:ea typeface="宋体" panose="02010600030101010101" pitchFamily="2" charset="-122"/>
              </a:rPr>
              <a:t>5</a:t>
            </a:r>
            <a:r>
              <a:rPr lang="zh-CN" altLang="en-US" sz="2000" dirty="0">
                <a:solidFill>
                  <a:schemeClr val="bg1"/>
                </a:solidFill>
                <a:latin typeface="宋体" panose="02010600030101010101" pitchFamily="2" charset="-122"/>
                <a:ea typeface="宋体" panose="02010600030101010101" pitchFamily="2" charset="-122"/>
              </a:rPr>
              <a:t>月</a:t>
            </a:r>
            <a:r>
              <a:rPr lang="en-US" altLang="zh-CN" sz="2000" dirty="0">
                <a:solidFill>
                  <a:schemeClr val="bg1"/>
                </a:solidFill>
                <a:latin typeface="宋体" panose="02010600030101010101" pitchFamily="2" charset="-122"/>
                <a:ea typeface="宋体" panose="02010600030101010101" pitchFamily="2" charset="-122"/>
              </a:rPr>
              <a:t>1</a:t>
            </a:r>
            <a:r>
              <a:rPr lang="zh-CN" altLang="en-US" sz="2000" dirty="0">
                <a:solidFill>
                  <a:schemeClr val="bg1"/>
                </a:solidFill>
                <a:latin typeface="宋体" panose="02010600030101010101" pitchFamily="2" charset="-122"/>
                <a:ea typeface="宋体" panose="02010600030101010101" pitchFamily="2" charset="-122"/>
              </a:rPr>
              <a:t>日至</a:t>
            </a:r>
            <a:r>
              <a:rPr lang="en-US" altLang="zh-CN" sz="2000" dirty="0">
                <a:solidFill>
                  <a:schemeClr val="bg1"/>
                </a:solidFill>
                <a:latin typeface="宋体" panose="02010600030101010101" pitchFamily="2" charset="-122"/>
                <a:ea typeface="宋体" panose="02010600030101010101" pitchFamily="2" charset="-122"/>
              </a:rPr>
              <a:t>2019</a:t>
            </a:r>
            <a:r>
              <a:rPr lang="zh-CN" altLang="en-US" sz="2000" dirty="0">
                <a:solidFill>
                  <a:schemeClr val="bg1"/>
                </a:solidFill>
                <a:latin typeface="宋体" panose="02010600030101010101" pitchFamily="2" charset="-122"/>
                <a:ea typeface="宋体" panose="02010600030101010101" pitchFamily="2" charset="-122"/>
              </a:rPr>
              <a:t>年</a:t>
            </a:r>
            <a:r>
              <a:rPr lang="en-US" altLang="zh-CN" sz="2000" dirty="0">
                <a:solidFill>
                  <a:schemeClr val="bg1"/>
                </a:solidFill>
                <a:latin typeface="宋体" panose="02010600030101010101" pitchFamily="2" charset="-122"/>
                <a:ea typeface="宋体" panose="02010600030101010101" pitchFamily="2" charset="-122"/>
              </a:rPr>
              <a:t>12</a:t>
            </a:r>
            <a:r>
              <a:rPr lang="zh-CN" altLang="en-US" sz="2000" dirty="0">
                <a:solidFill>
                  <a:schemeClr val="bg1"/>
                </a:solidFill>
                <a:latin typeface="宋体" panose="02010600030101010101" pitchFamily="2" charset="-122"/>
                <a:ea typeface="宋体" panose="02010600030101010101" pitchFamily="2" charset="-122"/>
              </a:rPr>
              <a:t>月</a:t>
            </a:r>
            <a:r>
              <a:rPr lang="en-US" altLang="zh-CN" sz="2000" dirty="0">
                <a:solidFill>
                  <a:schemeClr val="bg1"/>
                </a:solidFill>
                <a:latin typeface="宋体" panose="02010600030101010101" pitchFamily="2" charset="-122"/>
                <a:ea typeface="宋体" panose="02010600030101010101" pitchFamily="2" charset="-122"/>
              </a:rPr>
              <a:t>31</a:t>
            </a:r>
            <a:r>
              <a:rPr lang="zh-CN" altLang="en-US" sz="2000" dirty="0">
                <a:solidFill>
                  <a:schemeClr val="bg1"/>
                </a:solidFill>
                <a:latin typeface="宋体" panose="02010600030101010101" pitchFamily="2" charset="-122"/>
                <a:ea typeface="宋体" panose="02010600030101010101" pitchFamily="2" charset="-122"/>
              </a:rPr>
              <a:t>日，对物流企业承租的大宗商品仓储设施用地减半征收城镇土地使用税，从今年</a:t>
            </a:r>
            <a:r>
              <a:rPr lang="en-US" altLang="zh-CN" sz="2000" dirty="0">
                <a:solidFill>
                  <a:schemeClr val="bg1"/>
                </a:solidFill>
                <a:latin typeface="宋体" panose="02010600030101010101" pitchFamily="2" charset="-122"/>
                <a:ea typeface="宋体" panose="02010600030101010101" pitchFamily="2" charset="-122"/>
              </a:rPr>
              <a:t>7</a:t>
            </a:r>
            <a:r>
              <a:rPr lang="zh-CN" altLang="en-US" sz="2000" dirty="0">
                <a:solidFill>
                  <a:schemeClr val="bg1"/>
                </a:solidFill>
                <a:latin typeface="宋体" panose="02010600030101010101" pitchFamily="2" charset="-122"/>
                <a:ea typeface="宋体" panose="02010600030101010101" pitchFamily="2" charset="-122"/>
              </a:rPr>
              <a:t>月</a:t>
            </a:r>
            <a:r>
              <a:rPr lang="en-US" altLang="zh-CN" sz="2000" dirty="0">
                <a:solidFill>
                  <a:schemeClr val="bg1"/>
                </a:solidFill>
                <a:latin typeface="宋体" panose="02010600030101010101" pitchFamily="2" charset="-122"/>
                <a:ea typeface="宋体" panose="02010600030101010101" pitchFamily="2" charset="-122"/>
              </a:rPr>
              <a:t>1</a:t>
            </a:r>
            <a:r>
              <a:rPr lang="zh-CN" altLang="en-US" sz="2000" dirty="0">
                <a:solidFill>
                  <a:schemeClr val="bg1"/>
                </a:solidFill>
                <a:latin typeface="宋体" panose="02010600030101010101" pitchFamily="2" charset="-122"/>
                <a:ea typeface="宋体" panose="02010600030101010101" pitchFamily="2" charset="-122"/>
              </a:rPr>
              <a:t>日至</a:t>
            </a:r>
            <a:r>
              <a:rPr lang="en-US" altLang="zh-CN" sz="2000" dirty="0">
                <a:solidFill>
                  <a:schemeClr val="bg1"/>
                </a:solidFill>
                <a:latin typeface="宋体" panose="02010600030101010101" pitchFamily="2" charset="-122"/>
                <a:ea typeface="宋体" panose="02010600030101010101" pitchFamily="2" charset="-122"/>
              </a:rPr>
              <a:t>2021</a:t>
            </a:r>
            <a:r>
              <a:rPr lang="zh-CN" altLang="en-US" sz="2000" dirty="0">
                <a:solidFill>
                  <a:schemeClr val="bg1"/>
                </a:solidFill>
                <a:latin typeface="宋体" panose="02010600030101010101" pitchFamily="2" charset="-122"/>
                <a:ea typeface="宋体" panose="02010600030101010101" pitchFamily="2" charset="-122"/>
              </a:rPr>
              <a:t>年</a:t>
            </a:r>
            <a:r>
              <a:rPr lang="en-US" altLang="zh-CN" sz="2000" dirty="0">
                <a:solidFill>
                  <a:schemeClr val="bg1"/>
                </a:solidFill>
                <a:latin typeface="宋体" panose="02010600030101010101" pitchFamily="2" charset="-122"/>
                <a:ea typeface="宋体" panose="02010600030101010101" pitchFamily="2" charset="-122"/>
              </a:rPr>
              <a:t>6</a:t>
            </a:r>
            <a:r>
              <a:rPr lang="zh-CN" altLang="en-US" sz="2000" dirty="0">
                <a:solidFill>
                  <a:schemeClr val="bg1"/>
                </a:solidFill>
                <a:latin typeface="宋体" panose="02010600030101010101" pitchFamily="2" charset="-122"/>
                <a:ea typeface="宋体" panose="02010600030101010101" pitchFamily="2" charset="-122"/>
              </a:rPr>
              <a:t>月</a:t>
            </a:r>
            <a:r>
              <a:rPr lang="en-US" altLang="zh-CN" sz="2000" dirty="0">
                <a:solidFill>
                  <a:schemeClr val="bg1"/>
                </a:solidFill>
                <a:latin typeface="宋体" panose="02010600030101010101" pitchFamily="2" charset="-122"/>
                <a:ea typeface="宋体" panose="02010600030101010101" pitchFamily="2" charset="-122"/>
              </a:rPr>
              <a:t>30</a:t>
            </a:r>
            <a:r>
              <a:rPr lang="zh-CN" altLang="en-US" sz="2000" dirty="0">
                <a:solidFill>
                  <a:schemeClr val="bg1"/>
                </a:solidFill>
                <a:latin typeface="宋体" panose="02010600030101010101" pitchFamily="2" charset="-122"/>
                <a:ea typeface="宋体" panose="02010600030101010101" pitchFamily="2" charset="-122"/>
              </a:rPr>
              <a:t>日，对挂车减半征收车辆购置税。</a:t>
            </a:r>
            <a:endParaRPr lang="en-US" altLang="zh-CN" sz="2000" dirty="0">
              <a:solidFill>
                <a:schemeClr val="bg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zh-CN" alt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二是在今年年底前，实现货车年审、年检和尾气排放检验“三检合一”，取消</a:t>
            </a:r>
            <a:r>
              <a:rPr lang="en-US" alt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4.5</a:t>
            </a:r>
            <a:r>
              <a:rPr lang="zh-CN" alt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吨及以下普通货运从业资格证和车辆营运证。</a:t>
            </a:r>
            <a:endParaRPr lang="en-US" alt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p"/>
            </a:pPr>
            <a:r>
              <a:rPr lang="zh-CN" alt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三是推动取消高速公路省界收费站。</a:t>
            </a:r>
            <a:endParaRPr lang="en-US" altLang="zh-CN" sz="2000" dirty="0">
              <a:solidFill>
                <a:schemeClr val="bg1"/>
              </a:solidFill>
              <a:latin typeface="宋体" panose="02010600030101010101" pitchFamily="2" charset="-122"/>
              <a:ea typeface="宋体" panose="02010600030101010101" pitchFamily="2" charset="-122"/>
            </a:endParaRPr>
          </a:p>
          <a:p>
            <a:pPr>
              <a:lnSpc>
                <a:spcPct val="150000"/>
              </a:lnSpc>
            </a:pPr>
            <a:endParaRPr lang="zh-CN" alt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404902" y="507742"/>
            <a:ext cx="3127700" cy="2062103"/>
          </a:xfrm>
          <a:prstGeom prst="rect">
            <a:avLst/>
          </a:prstGeom>
          <a:noFill/>
        </p:spPr>
        <p:txBody>
          <a:bodyPr wrap="square">
            <a:spAutoFit/>
          </a:bodyPr>
          <a:lstStyle/>
          <a:p>
            <a:r>
              <a:rPr lang="en-US" altLang="zh-CN" sz="3200" dirty="0">
                <a:solidFill>
                  <a:schemeClr val="bg1"/>
                </a:solidFill>
              </a:rPr>
              <a:t>            二、</a:t>
            </a:r>
            <a:endParaRPr lang="en-US" altLang="zh-CN" sz="3200" dirty="0">
              <a:solidFill>
                <a:schemeClr val="bg1"/>
              </a:solidFill>
            </a:endParaRPr>
          </a:p>
          <a:p>
            <a:r>
              <a:rPr lang="en-US" altLang="zh-CN" sz="3200" dirty="0">
                <a:solidFill>
                  <a:schemeClr val="bg1"/>
                </a:solidFill>
              </a:rPr>
              <a:t>        </a:t>
            </a:r>
            <a:r>
              <a:rPr lang="en-US" altLang="zh-CN" sz="3200" dirty="0" err="1">
                <a:solidFill>
                  <a:schemeClr val="bg1"/>
                </a:solidFill>
              </a:rPr>
              <a:t>物流责任</a:t>
            </a:r>
            <a:endParaRPr lang="en-US" altLang="zh-CN" sz="3200" dirty="0">
              <a:solidFill>
                <a:schemeClr val="bg1"/>
              </a:solidFill>
            </a:endParaRPr>
          </a:p>
          <a:p>
            <a:r>
              <a:rPr lang="en-US" altLang="zh-CN" sz="3200" dirty="0">
                <a:solidFill>
                  <a:schemeClr val="bg1"/>
                </a:solidFill>
              </a:rPr>
              <a:t>        成本中心</a:t>
            </a:r>
            <a:endParaRPr lang="en-US" altLang="zh-CN" sz="3200" dirty="0">
              <a:solidFill>
                <a:schemeClr val="bg1"/>
              </a:solidFill>
            </a:endParaRPr>
          </a:p>
          <a:p>
            <a:r>
              <a:rPr lang="en-US" altLang="zh-CN" sz="3200" dirty="0">
                <a:solidFill>
                  <a:schemeClr val="bg1"/>
                </a:solidFill>
              </a:rPr>
              <a:t>        及其划分</a:t>
            </a:r>
            <a:endParaRPr lang="en-US" altLang="zh-CN" sz="3200" dirty="0">
              <a:solidFill>
                <a:schemeClr val="bg1"/>
              </a:solidFill>
            </a:endParaRPr>
          </a:p>
        </p:txBody>
      </p:sp>
      <p:sp>
        <p:nvSpPr>
          <p:cNvPr id="4" name="文本框 3"/>
          <p:cNvSpPr txBox="1"/>
          <p:nvPr/>
        </p:nvSpPr>
        <p:spPr>
          <a:xfrm>
            <a:off x="3923415" y="1731765"/>
            <a:ext cx="4061637" cy="1688411"/>
          </a:xfrm>
          <a:prstGeom prst="rect">
            <a:avLst/>
          </a:prstGeom>
          <a:noFill/>
        </p:spPr>
        <p:txBody>
          <a:bodyPr wrap="square">
            <a:spAutoFit/>
          </a:bodyPr>
          <a:lstStyle/>
          <a:p>
            <a:pPr>
              <a:lnSpc>
                <a:spcPct val="150000"/>
              </a:lnSpc>
            </a:pPr>
            <a:r>
              <a:rPr lang="en-US" altLang="zh-CN" sz="2400" dirty="0">
                <a:solidFill>
                  <a:schemeClr val="bg1"/>
                </a:solidFill>
              </a:rPr>
              <a:t>(</a:t>
            </a:r>
            <a:r>
              <a:rPr lang="zh-CN" altLang="en-US" sz="2400" dirty="0">
                <a:solidFill>
                  <a:schemeClr val="bg1"/>
                </a:solidFill>
              </a:rPr>
              <a:t>一</a:t>
            </a:r>
            <a:r>
              <a:rPr lang="en-US" altLang="zh-CN" sz="2400" dirty="0">
                <a:solidFill>
                  <a:schemeClr val="bg1"/>
                </a:solidFill>
              </a:rPr>
              <a:t>)</a:t>
            </a:r>
            <a:r>
              <a:rPr lang="zh-CN" altLang="en-US" sz="2400" dirty="0">
                <a:solidFill>
                  <a:schemeClr val="bg1"/>
                </a:solidFill>
              </a:rPr>
              <a:t>成本中心的含义</a:t>
            </a:r>
            <a:endParaRPr lang="en-US" altLang="zh-CN" sz="2400" dirty="0">
              <a:solidFill>
                <a:schemeClr val="bg1"/>
              </a:solidFill>
            </a:endParaRPr>
          </a:p>
          <a:p>
            <a:pPr>
              <a:lnSpc>
                <a:spcPct val="150000"/>
              </a:lnSpc>
            </a:pPr>
            <a:r>
              <a:rPr lang="en-US" altLang="zh-CN" sz="2400" dirty="0">
                <a:solidFill>
                  <a:schemeClr val="bg1"/>
                </a:solidFill>
              </a:rPr>
              <a:t>(</a:t>
            </a:r>
            <a:r>
              <a:rPr lang="zh-CN" altLang="en-US" sz="2400" dirty="0">
                <a:solidFill>
                  <a:schemeClr val="bg1"/>
                </a:solidFill>
              </a:rPr>
              <a:t>二</a:t>
            </a:r>
            <a:r>
              <a:rPr lang="en-US" altLang="zh-CN" sz="2400" dirty="0">
                <a:solidFill>
                  <a:schemeClr val="bg1"/>
                </a:solidFill>
              </a:rPr>
              <a:t>)</a:t>
            </a:r>
            <a:r>
              <a:rPr lang="zh-CN" altLang="en-US" sz="2400" dirty="0">
                <a:solidFill>
                  <a:schemeClr val="bg1"/>
                </a:solidFill>
              </a:rPr>
              <a:t>成本中心的类型</a:t>
            </a:r>
            <a:endParaRPr lang="en-US" altLang="zh-CN" sz="2400" dirty="0">
              <a:solidFill>
                <a:schemeClr val="bg1"/>
              </a:solidFill>
            </a:endParaRPr>
          </a:p>
          <a:p>
            <a:pPr>
              <a:lnSpc>
                <a:spcPct val="150000"/>
              </a:lnSpc>
            </a:pPr>
            <a:r>
              <a:rPr lang="en-US" altLang="zh-CN" sz="2400" dirty="0">
                <a:solidFill>
                  <a:schemeClr val="bg1"/>
                </a:solidFill>
              </a:rPr>
              <a:t>(</a:t>
            </a:r>
            <a:r>
              <a:rPr lang="zh-CN" altLang="en-US" sz="2400" dirty="0">
                <a:solidFill>
                  <a:schemeClr val="bg1"/>
                </a:solidFill>
              </a:rPr>
              <a:t>三</a:t>
            </a:r>
            <a:r>
              <a:rPr lang="en-US" altLang="zh-CN" sz="2400" dirty="0">
                <a:solidFill>
                  <a:schemeClr val="bg1"/>
                </a:solidFill>
              </a:rPr>
              <a:t>)</a:t>
            </a:r>
            <a:r>
              <a:rPr lang="zh-CN" altLang="en-US" sz="2400" dirty="0">
                <a:solidFill>
                  <a:schemeClr val="bg1"/>
                </a:solidFill>
              </a:rPr>
              <a:t>物流责任成本中心的划分</a:t>
            </a:r>
            <a:endParaRPr lang="zh-CN" altLang="en-US" sz="24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空心弧 1"/>
          <p:cNvSpPr/>
          <p:nvPr/>
        </p:nvSpPr>
        <p:spPr>
          <a:xfrm rot="16200000">
            <a:off x="1058387" y="1049424"/>
            <a:ext cx="2663244" cy="2663244"/>
          </a:xfrm>
          <a:prstGeom prst="blockArc">
            <a:avLst>
              <a:gd name="adj1" fmla="val 4719989"/>
              <a:gd name="adj2" fmla="val 21446483"/>
              <a:gd name="adj3" fmla="val 5649"/>
            </a:avLst>
          </a:prstGeom>
          <a:solidFill>
            <a:srgbClr val="E6C3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 name="椭圆 2"/>
          <p:cNvSpPr/>
          <p:nvPr/>
        </p:nvSpPr>
        <p:spPr>
          <a:xfrm>
            <a:off x="1122236" y="1113272"/>
            <a:ext cx="2535547" cy="2535547"/>
          </a:xfrm>
          <a:prstGeom prst="ellipse">
            <a:avLst/>
          </a:prstGeom>
          <a:noFill/>
          <a:ln w="38100" cmpd="sng">
            <a:solidFill>
              <a:srgbClr val="E6C3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4155529" y="1208160"/>
            <a:ext cx="4646639" cy="2400657"/>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rgbClr val="E6C34A"/>
                </a:solidFill>
                <a:effectLst/>
                <a:uLnTx/>
                <a:uFillTx/>
                <a:latin typeface="Arial Unicode MS"/>
                <a:ea typeface="微软雅黑" panose="020B0503020204020204" charset="-122"/>
                <a:cs typeface="Impact" panose="020B0806030902050204"/>
              </a:rPr>
              <a:t>成本中心（</a:t>
            </a:r>
            <a:r>
              <a:rPr kumimoji="1" lang="en-US" altLang="zh-CN" sz="2000" b="1" i="0" u="none" strike="noStrike" kern="1200" cap="none" spc="0" normalizeH="0" baseline="0" noProof="0" dirty="0">
                <a:ln>
                  <a:noFill/>
                </a:ln>
                <a:solidFill>
                  <a:srgbClr val="E6C34A"/>
                </a:solidFill>
                <a:effectLst/>
                <a:uLnTx/>
                <a:uFillTx/>
                <a:latin typeface="Arial Unicode MS"/>
                <a:ea typeface="微软雅黑" panose="020B0503020204020204" charset="-122"/>
                <a:cs typeface="Impact" panose="020B0806030902050204"/>
              </a:rPr>
              <a:t>Cost Center</a:t>
            </a:r>
            <a:r>
              <a:rPr kumimoji="1" lang="zh-CN" altLang="en-US" sz="2000" b="1" i="0" u="none" strike="noStrike" kern="1200" cap="none" spc="0" normalizeH="0" baseline="0" noProof="0" dirty="0">
                <a:ln>
                  <a:noFill/>
                </a:ln>
                <a:solidFill>
                  <a:srgbClr val="E6C34A"/>
                </a:solidFill>
                <a:effectLst/>
                <a:uLnTx/>
                <a:uFillTx/>
                <a:latin typeface="Arial Unicode MS"/>
                <a:ea typeface="微软雅黑" panose="020B0503020204020204" charset="-122"/>
                <a:cs typeface="Impact" panose="020B0806030902050204"/>
              </a:rPr>
              <a:t>）</a:t>
            </a:r>
            <a:r>
              <a:rPr kumimoji="1" lang="zh-CN" altLang="en-US" sz="2000" b="1" i="0" u="none" strike="noStrike" kern="1200" cap="none" spc="0" normalizeH="0" baseline="0" noProof="0" dirty="0">
                <a:ln>
                  <a:noFill/>
                </a:ln>
                <a:solidFill>
                  <a:prstClr val="white"/>
                </a:solidFill>
                <a:effectLst/>
                <a:uLnTx/>
                <a:uFillTx/>
                <a:latin typeface="Arial Unicode MS"/>
                <a:ea typeface="微软雅黑" panose="020B0503020204020204" charset="-122"/>
                <a:cs typeface="Impact" panose="020B0806030902050204"/>
              </a:rPr>
              <a:t>对成本和费用承担控制、考核责任的中心，是对费用进行归集、分配，对成本加以控制、考核的责任单位，亦即对成本具有可控性的责任单位。</a:t>
            </a:r>
            <a:endParaRPr kumimoji="1" lang="zh-CN" altLang="en-US" sz="2000" b="1" i="0" u="none" strike="noStrike" kern="1200" cap="none" spc="0" normalizeH="0" baseline="0" noProof="0" dirty="0">
              <a:ln>
                <a:noFill/>
              </a:ln>
              <a:solidFill>
                <a:prstClr val="white"/>
              </a:solidFill>
              <a:effectLst/>
              <a:uLnTx/>
              <a:uFillTx/>
              <a:latin typeface="Arial Unicode MS"/>
              <a:ea typeface="微软雅黑" panose="020B0503020204020204" charset="-122"/>
              <a:cs typeface="Impact" panose="020B0806030902050204"/>
            </a:endParaRPr>
          </a:p>
        </p:txBody>
      </p:sp>
      <p:sp>
        <p:nvSpPr>
          <p:cNvPr id="6" name="椭圆 5"/>
          <p:cNvSpPr/>
          <p:nvPr/>
        </p:nvSpPr>
        <p:spPr>
          <a:xfrm>
            <a:off x="1291935" y="1282971"/>
            <a:ext cx="2196148" cy="2196148"/>
          </a:xfrm>
          <a:prstGeom prst="ellipse">
            <a:avLst/>
          </a:prstGeom>
          <a:blipFill rotWithShape="1">
            <a:blip r:embed="rId1"/>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1457066" y="1596215"/>
            <a:ext cx="1865886" cy="1569660"/>
          </a:xfrm>
          <a:prstGeom prst="rect">
            <a:avLst/>
          </a:prstGeom>
          <a:noFill/>
        </p:spPr>
        <p:txBody>
          <a:bodyPr wrap="square" rtlCol="0">
            <a:spAutoFit/>
          </a:bodyPr>
          <a:lstStyle/>
          <a:p>
            <a:pPr algn="ctr"/>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(一)</a:t>
            </a:r>
            <a:endParaRPr lang="en-US"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a:p>
            <a:pPr algn="ctr"/>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成本中心</a:t>
            </a:r>
            <a:endParaRPr lang="en-US"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a:p>
            <a:pPr algn="ctr"/>
            <a:r>
              <a:rPr altLang="zh-CN" sz="3200" noProof="0" dirty="0" err="1">
                <a:ln>
                  <a:noFill/>
                </a:ln>
                <a:solidFill>
                  <a:prstClr val="white"/>
                </a:solidFill>
                <a:effectLst/>
                <a:uLnTx/>
                <a:uFillTx/>
                <a:latin typeface="微软雅黑" panose="020B0503020204020204" charset="-122"/>
                <a:ea typeface="微软雅黑" panose="020B0503020204020204" charset="-122"/>
                <a:sym typeface="+mn-ea"/>
              </a:rPr>
              <a:t>的含义</a:t>
            </a:r>
            <a:endParaRPr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直接连接符 7"/>
          <p:cNvCxnSpPr/>
          <p:nvPr/>
        </p:nvCxnSpPr>
        <p:spPr>
          <a:xfrm flipV="1">
            <a:off x="1921906" y="997632"/>
            <a:ext cx="0" cy="852459"/>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37792" y="3933646"/>
            <a:ext cx="8268419"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97312" y="4139973"/>
            <a:ext cx="4749380" cy="46166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微软雅黑" panose="020B0503020204020204" charset="-122"/>
                <a:cs typeface="Arial" panose="020B0604020202020204" pitchFamily="34" charset="0"/>
              </a:rPr>
              <a:t>(</a:t>
            </a:r>
            <a:r>
              <a:rPr kumimoji="0" lang="zh-CN" altLang="en-US" sz="24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微软雅黑" panose="020B0503020204020204" charset="-122"/>
                <a:cs typeface="Arial" panose="020B0604020202020204" pitchFamily="34" charset="0"/>
              </a:rPr>
              <a:t>二</a:t>
            </a:r>
            <a:r>
              <a:rPr kumimoji="0" lang="en-US" altLang="zh-CN" sz="24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微软雅黑" panose="020B0503020204020204" charset="-122"/>
                <a:cs typeface="Arial" panose="020B0604020202020204" pitchFamily="34" charset="0"/>
              </a:rPr>
              <a:t>)</a:t>
            </a:r>
            <a:r>
              <a:rPr kumimoji="0" lang="zh-CN" altLang="en-US" sz="24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微软雅黑" panose="020B0503020204020204" charset="-122"/>
                <a:cs typeface="Arial" panose="020B0604020202020204" pitchFamily="34" charset="0"/>
              </a:rPr>
              <a:t>成本中心的类型</a:t>
            </a:r>
            <a:endParaRPr kumimoji="0" lang="zh-CN" altLang="en-US" sz="24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微软雅黑" panose="020B0503020204020204" charset="-122"/>
              <a:cs typeface="Arial" panose="020B0604020202020204" pitchFamily="34" charset="0"/>
            </a:endParaRPr>
          </a:p>
        </p:txBody>
      </p:sp>
      <p:sp>
        <p:nvSpPr>
          <p:cNvPr id="6" name="椭圆 5"/>
          <p:cNvSpPr/>
          <p:nvPr/>
        </p:nvSpPr>
        <p:spPr>
          <a:xfrm>
            <a:off x="2339101" y="2612669"/>
            <a:ext cx="811530" cy="81153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Unicode MS"/>
              <a:ea typeface="微软雅黑" panose="020B0503020204020204" charset="-122"/>
              <a:cs typeface="+mn-cs"/>
            </a:endParaRPr>
          </a:p>
        </p:txBody>
      </p:sp>
      <p:pic>
        <p:nvPicPr>
          <p:cNvPr id="7" name="图片 6"/>
          <p:cNvPicPr>
            <a:picLocks noChangeAspect="1"/>
          </p:cNvPicPr>
          <p:nvPr/>
        </p:nvPicPr>
        <p:blipFill>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1098946" y="1738274"/>
            <a:ext cx="1645920" cy="164592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12" name="文本框 11"/>
          <p:cNvSpPr txBox="1"/>
          <p:nvPr/>
        </p:nvSpPr>
        <p:spPr>
          <a:xfrm>
            <a:off x="1836333" y="513025"/>
            <a:ext cx="362261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srgbClr val="E6C34B"/>
                </a:solidFill>
                <a:effectLst/>
                <a:uLnTx/>
                <a:uFillTx/>
                <a:latin typeface="Arial Unicode MS"/>
                <a:ea typeface="微软雅黑" panose="020B0503020204020204" charset="-122"/>
                <a:cs typeface="+mn-cs"/>
              </a:rPr>
              <a:t>基本成本中心和复合成本中心</a:t>
            </a:r>
            <a:endParaRPr kumimoji="0" lang="zh-CN" altLang="en-US" sz="2000" b="1" i="0" u="none" strike="noStrike" kern="1200" cap="none" spc="0" normalizeH="0" baseline="0" noProof="0">
              <a:ln>
                <a:noFill/>
              </a:ln>
              <a:solidFill>
                <a:srgbClr val="E6C34B"/>
              </a:solidFill>
              <a:effectLst/>
              <a:uLnTx/>
              <a:uFillTx/>
              <a:latin typeface="Arial Unicode MS"/>
              <a:ea typeface="微软雅黑" panose="020B0503020204020204" charset="-122"/>
              <a:cs typeface="+mn-cs"/>
            </a:endParaRPr>
          </a:p>
        </p:txBody>
      </p:sp>
      <p:sp>
        <p:nvSpPr>
          <p:cNvPr id="13" name="矩形 47"/>
          <p:cNvSpPr>
            <a:spLocks noChangeArrowheads="1"/>
          </p:cNvSpPr>
          <p:nvPr/>
        </p:nvSpPr>
        <p:spPr bwMode="auto">
          <a:xfrm>
            <a:off x="3055472" y="1446080"/>
            <a:ext cx="1899292" cy="96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Century Gothic" panose="020B0502020202020204" pitchFamily="34" charset="0"/>
                <a:ea typeface="微软雅黑" panose="020B0503020204020204" charset="-122"/>
                <a:cs typeface="Arial" panose="020B0604020202020204" pitchFamily="34" charset="0"/>
                <a:sym typeface="Calibri" panose="020F0502020204030204" pitchFamily="34" charset="0"/>
              </a:rPr>
              <a:t>技术性成本 </a:t>
            </a:r>
            <a:endParaRPr kumimoji="0" lang="en-US" altLang="zh-CN" sz="2000" b="1" i="0" u="none" strike="noStrike" kern="1200" cap="none" spc="0" normalizeH="0" baseline="0" noProof="0">
              <a:ln>
                <a:noFill/>
              </a:ln>
              <a:solidFill>
                <a:prstClr val="white"/>
              </a:solidFill>
              <a:effectLst/>
              <a:uLnTx/>
              <a:uFillTx/>
              <a:latin typeface="Century Gothic" panose="020B0502020202020204" pitchFamily="34" charset="0"/>
              <a:ea typeface="微软雅黑" panose="020B0503020204020204" charset="-122"/>
              <a:cs typeface="Arial" panose="020B0604020202020204" pitchFamily="34" charset="0"/>
              <a:sym typeface="Calibri" panose="020F0502020204030204" pitchFamily="34" charset="0"/>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Century Gothic" panose="020B0502020202020204" pitchFamily="34" charset="0"/>
                <a:ea typeface="微软雅黑" panose="020B0503020204020204" charset="-122"/>
                <a:cs typeface="Arial" panose="020B0604020202020204" pitchFamily="34" charset="0"/>
                <a:sym typeface="Calibri" panose="020F0502020204030204" pitchFamily="34" charset="0"/>
              </a:rPr>
              <a:t>弹性预算法</a:t>
            </a:r>
            <a:endParaRPr kumimoji="0" lang="zh-CN" altLang="en-US" sz="2000" b="1" i="0" u="none" strike="noStrike" kern="1200" cap="none" spc="0" normalizeH="0" baseline="0" noProof="0">
              <a:ln>
                <a:noFill/>
              </a:ln>
              <a:solidFill>
                <a:prstClr val="white"/>
              </a:solidFill>
              <a:effectLst/>
              <a:uLnTx/>
              <a:uFillTx/>
              <a:latin typeface="Century Gothic" panose="020B0502020202020204" pitchFamily="34" charset="0"/>
              <a:ea typeface="微软雅黑" panose="020B0503020204020204" charset="-122"/>
              <a:cs typeface="Arial" panose="020B0604020202020204" pitchFamily="34" charset="0"/>
              <a:sym typeface="Calibri" panose="020F0502020204030204" pitchFamily="34" charset="0"/>
            </a:endParaRPr>
          </a:p>
        </p:txBody>
      </p:sp>
      <p:cxnSp>
        <p:nvCxnSpPr>
          <p:cNvPr id="14" name="直接连接符 13"/>
          <p:cNvCxnSpPr/>
          <p:nvPr/>
        </p:nvCxnSpPr>
        <p:spPr>
          <a:xfrm>
            <a:off x="5235610" y="1785497"/>
            <a:ext cx="0" cy="1551474"/>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117415" y="1322151"/>
            <a:ext cx="4063991" cy="400110"/>
          </a:xfrm>
          <a:prstGeom prst="rect">
            <a:avLst/>
          </a:prstGeom>
          <a:noFill/>
        </p:spPr>
        <p:txBody>
          <a:bodyPr wrap="square" rtlCol="0">
            <a:spAutoFit/>
          </a:bodyPr>
          <a:lstStyle>
            <a:defPPr>
              <a:defRPr lang="en-US"/>
            </a:defPPr>
            <a:lvl1pPr defTabSz="685800">
              <a:defRPr sz="2000" b="1">
                <a:solidFill>
                  <a:srgbClr val="E6C34B"/>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srgbClr val="E6C34B"/>
                </a:solidFill>
                <a:effectLst/>
                <a:uLnTx/>
                <a:uFillTx/>
                <a:latin typeface="Arial Unicode MS"/>
                <a:ea typeface="微软雅黑" panose="020B0503020204020204" charset="-122"/>
                <a:cs typeface="+mn-cs"/>
              </a:rPr>
              <a:t>技术性成本中心和酌量性成本中心</a:t>
            </a:r>
            <a:endParaRPr kumimoji="0" lang="zh-CN" altLang="en-US" sz="2000" b="1" i="0" u="none" strike="noStrike" kern="1200" cap="none" spc="0" normalizeH="0" baseline="0" noProof="0">
              <a:ln>
                <a:noFill/>
              </a:ln>
              <a:solidFill>
                <a:srgbClr val="E6C34B"/>
              </a:solidFill>
              <a:effectLst/>
              <a:uLnTx/>
              <a:uFillTx/>
              <a:latin typeface="Arial Unicode MS"/>
              <a:ea typeface="微软雅黑" panose="020B0503020204020204" charset="-122"/>
              <a:cs typeface="+mn-cs"/>
            </a:endParaRPr>
          </a:p>
        </p:txBody>
      </p:sp>
      <p:sp>
        <p:nvSpPr>
          <p:cNvPr id="17" name="矩形 47"/>
          <p:cNvSpPr>
            <a:spLocks noChangeArrowheads="1"/>
          </p:cNvSpPr>
          <p:nvPr/>
        </p:nvSpPr>
        <p:spPr bwMode="auto">
          <a:xfrm>
            <a:off x="6253768" y="1982567"/>
            <a:ext cx="1791286" cy="103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50000"/>
              </a:lnSpc>
              <a:spcBef>
                <a:spcPts val="600"/>
              </a:spcBef>
              <a:spcAft>
                <a:spcPts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Arial Unicode MS"/>
                <a:ea typeface="微软雅黑" panose="020B0503020204020204" charset="-122"/>
                <a:cs typeface="+mn-cs"/>
              </a:rPr>
              <a:t>酌量性成本 </a:t>
            </a:r>
            <a:endParaRPr kumimoji="0" lang="en-US" altLang="zh-CN" sz="2000" b="1" i="0" u="none" strike="noStrike" kern="1200" cap="none" spc="0" normalizeH="0" baseline="0" noProof="0">
              <a:ln>
                <a:noFill/>
              </a:ln>
              <a:solidFill>
                <a:prstClr val="white"/>
              </a:solidFill>
              <a:effectLst/>
              <a:uLnTx/>
              <a:uFillTx/>
              <a:latin typeface="Arial Unicode MS"/>
              <a:ea typeface="微软雅黑" panose="020B0503020204020204" charset="-122"/>
              <a:cs typeface="+mn-cs"/>
            </a:endParaRPr>
          </a:p>
          <a:p>
            <a:pPr marL="0" marR="0" lvl="0" indent="0" algn="l" defTabSz="457200" rtl="0" eaLnBrk="1" fontAlgn="auto" latinLnBrk="0" hangingPunct="1">
              <a:lnSpc>
                <a:spcPct val="150000"/>
              </a:lnSpc>
              <a:spcBef>
                <a:spcPts val="600"/>
              </a:spcBef>
              <a:spcAft>
                <a:spcPts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Arial Unicode MS"/>
                <a:ea typeface="微软雅黑" panose="020B0503020204020204" charset="-122"/>
                <a:cs typeface="+mn-cs"/>
              </a:rPr>
              <a:t>管理人员决策</a:t>
            </a:r>
            <a:endParaRPr kumimoji="0" lang="zh-CN" altLang="en-US" sz="2000" b="1" i="0" u="none" strike="noStrike" kern="120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18" name="椭圆 17"/>
          <p:cNvSpPr/>
          <p:nvPr/>
        </p:nvSpPr>
        <p:spPr>
          <a:xfrm>
            <a:off x="5184045" y="2727116"/>
            <a:ext cx="108000" cy="10800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Unicode MS"/>
              <a:ea typeface="微软雅黑" panose="020B0503020204020204"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六边形 15"/>
          <p:cNvSpPr/>
          <p:nvPr/>
        </p:nvSpPr>
        <p:spPr>
          <a:xfrm>
            <a:off x="2069645" y="3077890"/>
            <a:ext cx="1431000" cy="1242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Unicode MS"/>
              <a:ea typeface="微软雅黑" panose="020B0503020204020204" charset="-122"/>
              <a:cs typeface="+mn-cs"/>
            </a:endParaRPr>
          </a:p>
        </p:txBody>
      </p:sp>
      <p:grpSp>
        <p:nvGrpSpPr>
          <p:cNvPr id="20" name="组合 19"/>
          <p:cNvGrpSpPr/>
          <p:nvPr/>
        </p:nvGrpSpPr>
        <p:grpSpPr>
          <a:xfrm>
            <a:off x="699289" y="2840113"/>
            <a:ext cx="1359443" cy="858777"/>
            <a:chOff x="1030514" y="3265714"/>
            <a:chExt cx="1812591" cy="1145036"/>
          </a:xfrm>
        </p:grpSpPr>
        <p:cxnSp>
          <p:nvCxnSpPr>
            <p:cNvPr id="21" name="直接连接符 20"/>
            <p:cNvCxnSpPr/>
            <p:nvPr/>
          </p:nvCxnSpPr>
          <p:spPr>
            <a:xfrm>
              <a:off x="1795466" y="3311525"/>
              <a:ext cx="0" cy="109922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95466" y="4410750"/>
              <a:ext cx="104763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30514" y="3265714"/>
              <a:ext cx="168002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flipH="1">
            <a:off x="8041646" y="589714"/>
            <a:ext cx="1097573" cy="1097573"/>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等腰三角形 36"/>
          <p:cNvSpPr/>
          <p:nvPr/>
        </p:nvSpPr>
        <p:spPr>
          <a:xfrm rot="5400000">
            <a:off x="-422502" y="422504"/>
            <a:ext cx="1873703" cy="10286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38" name="直角三角形 37"/>
          <p:cNvSpPr/>
          <p:nvPr/>
        </p:nvSpPr>
        <p:spPr>
          <a:xfrm flipH="1">
            <a:off x="8739868" y="820513"/>
            <a:ext cx="404132" cy="404132"/>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40" name="矩形 39"/>
          <p:cNvSpPr/>
          <p:nvPr/>
        </p:nvSpPr>
        <p:spPr>
          <a:xfrm>
            <a:off x="343376" y="2009845"/>
            <a:ext cx="279235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E6C34B"/>
                </a:solidFill>
                <a:effectLst/>
                <a:uLnTx/>
                <a:uFillTx/>
                <a:latin typeface="Arial Unicode MS"/>
                <a:ea typeface="微软雅黑" panose="020B0503020204020204" charset="-122"/>
                <a:cs typeface="+mn-cs"/>
              </a:rPr>
              <a:t>按照物流作业中心划分物流责任成本管理中心</a:t>
            </a:r>
            <a:endParaRPr kumimoji="0" lang="zh-CN" altLang="en-US" sz="2000" b="0" i="0" u="none" strike="noStrike" kern="1200" cap="none" spc="0" normalizeH="0" baseline="0" noProof="0">
              <a:ln>
                <a:noFill/>
              </a:ln>
              <a:solidFill>
                <a:srgbClr val="E6C34B"/>
              </a:solidFill>
              <a:effectLst/>
              <a:uLnTx/>
              <a:uFillTx/>
              <a:latin typeface="Arial Unicode MS"/>
              <a:ea typeface="微软雅黑" panose="020B0503020204020204" charset="-122"/>
              <a:cs typeface="+mn-cs"/>
            </a:endParaRPr>
          </a:p>
        </p:txBody>
      </p:sp>
      <p:grpSp>
        <p:nvGrpSpPr>
          <p:cNvPr id="5" name="组合 4"/>
          <p:cNvGrpSpPr/>
          <p:nvPr/>
        </p:nvGrpSpPr>
        <p:grpSpPr>
          <a:xfrm>
            <a:off x="5390729" y="1692604"/>
            <a:ext cx="3612438" cy="2988292"/>
            <a:chOff x="4572000" y="1334110"/>
            <a:chExt cx="3612438" cy="2988292"/>
          </a:xfrm>
        </p:grpSpPr>
        <p:sp>
          <p:nvSpPr>
            <p:cNvPr id="10" name="六边形 9"/>
            <p:cNvSpPr/>
            <p:nvPr/>
          </p:nvSpPr>
          <p:spPr>
            <a:xfrm>
              <a:off x="4572000" y="1334110"/>
              <a:ext cx="1588782" cy="1313358"/>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Unicode MS"/>
                <a:ea typeface="微软雅黑" panose="020B0503020204020204" charset="-122"/>
                <a:cs typeface="+mn-cs"/>
              </a:endParaRPr>
            </a:p>
          </p:txBody>
        </p:sp>
        <p:cxnSp>
          <p:nvCxnSpPr>
            <p:cNvPr id="17" name="直接连接符 16"/>
            <p:cNvCxnSpPr/>
            <p:nvPr/>
          </p:nvCxnSpPr>
          <p:spPr>
            <a:xfrm>
              <a:off x="4907543" y="2647462"/>
              <a:ext cx="0" cy="842792"/>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446385" y="3065416"/>
              <a:ext cx="0" cy="842792"/>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907544" y="3512152"/>
              <a:ext cx="537865" cy="0"/>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401791" y="3306739"/>
              <a:ext cx="2782647" cy="101566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E6C34B"/>
                  </a:solidFill>
                  <a:effectLst/>
                  <a:uLnTx/>
                  <a:uFillTx/>
                  <a:latin typeface="Arial Unicode MS"/>
                  <a:ea typeface="微软雅黑" panose="020B0503020204020204" charset="-122"/>
                  <a:cs typeface="+mn-cs"/>
                </a:rPr>
                <a:t>按照物流功能划分物流责任成本管理中心</a:t>
              </a:r>
              <a:endParaRPr kumimoji="0" lang="zh-CN" altLang="en-US" sz="2000" b="0" i="0" u="none" strike="noStrike" kern="1200" cap="none" spc="0" normalizeH="0" baseline="0" noProof="0">
                <a:ln>
                  <a:noFill/>
                </a:ln>
                <a:solidFill>
                  <a:srgbClr val="E6C34B"/>
                </a:solidFill>
                <a:effectLst/>
                <a:uLnTx/>
                <a:uFillTx/>
                <a:latin typeface="Arial Unicode MS"/>
                <a:ea typeface="微软雅黑" panose="020B050302020402020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E6C34B"/>
                </a:solidFill>
                <a:effectLst/>
                <a:uLnTx/>
                <a:uFillTx/>
                <a:latin typeface="Arial Unicode MS"/>
                <a:ea typeface="微软雅黑" panose="020B0503020204020204" charset="-122"/>
                <a:cs typeface="+mn-cs"/>
              </a:endParaRPr>
            </a:p>
          </p:txBody>
        </p:sp>
      </p:grpSp>
      <p:sp>
        <p:nvSpPr>
          <p:cNvPr id="3" name="矩形 2"/>
          <p:cNvSpPr/>
          <p:nvPr/>
        </p:nvSpPr>
        <p:spPr>
          <a:xfrm>
            <a:off x="3124014" y="4387347"/>
            <a:ext cx="3570208"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2400" b="0" i="0" u="none" strike="noStrike" kern="1200" cap="none" spc="0" normalizeH="0" baseline="0" noProof="0">
                <a:ln>
                  <a:noFill/>
                </a:ln>
                <a:solidFill>
                  <a:prstClr val="white"/>
                </a:solidFill>
                <a:effectLst/>
                <a:uLnTx/>
                <a:uFillTx/>
                <a:latin typeface="Arial Unicode MS"/>
                <a:ea typeface="微软雅黑" panose="020B0503020204020204" charset="-122"/>
                <a:cs typeface="Impact" panose="020B0806030902050204"/>
              </a:rPr>
              <a:t>物流责任成本中心的划分</a:t>
            </a:r>
            <a:endParaRPr kumimoji="1" lang="zh-CN" altLang="en-US" sz="2400" b="0" i="0" u="none" strike="noStrike" kern="1200" cap="none" spc="0" normalizeH="0" baseline="0" noProof="0" dirty="0">
              <a:ln>
                <a:noFill/>
              </a:ln>
              <a:solidFill>
                <a:prstClr val="white"/>
              </a:solidFill>
              <a:effectLst/>
              <a:uLnTx/>
              <a:uFillTx/>
              <a:latin typeface="Arial Unicode MS"/>
              <a:ea typeface="微软雅黑" panose="020B0503020204020204" charset="-122"/>
              <a:cs typeface="Impact" panose="020B0806030902050204"/>
            </a:endParaRPr>
          </a:p>
        </p:txBody>
      </p:sp>
      <p:sp>
        <p:nvSpPr>
          <p:cNvPr id="27" name="矩形 26"/>
          <p:cNvSpPr/>
          <p:nvPr/>
        </p:nvSpPr>
        <p:spPr>
          <a:xfrm>
            <a:off x="1329300" y="344700"/>
            <a:ext cx="4572000" cy="1406795"/>
          </a:xfrm>
          <a:prstGeom prst="rect">
            <a:avLst/>
          </a:prstGeom>
        </p:spPr>
        <p:txBody>
          <a:bodyPr>
            <a:spAutoFit/>
          </a:bodyPr>
          <a:lstStyle/>
          <a:p>
            <a:pPr marL="0" marR="0" lvl="0" indent="0" algn="ctr" defTabSz="685800" rtl="0" eaLnBrk="1" fontAlgn="auto" latinLnBrk="0" hangingPunct="1">
              <a:lnSpc>
                <a:spcPct val="150000"/>
              </a:lnSpc>
              <a:spcBef>
                <a:spcPts val="750"/>
              </a:spcBef>
              <a:spcAft>
                <a:spcPts val="0"/>
              </a:spcAft>
              <a:buClrTx/>
              <a:buSzTx/>
              <a:buFontTx/>
              <a:buNone/>
              <a:defRPr/>
            </a:pPr>
            <a:r>
              <a:rPr kumimoji="0" lang="zh-CN" altLang="en-US" sz="2800" b="1" i="1" u="none" strike="noStrike" kern="10" cap="none" spc="0" normalizeH="0" baseline="0" noProof="0" dirty="0">
                <a:ln>
                  <a:noFill/>
                </a:ln>
                <a:solidFill>
                  <a:prstClr val="white"/>
                </a:solidFill>
                <a:effectLst/>
                <a:uLnTx/>
                <a:uFillTx/>
                <a:latin typeface="黑体" panose="02010609060101010101" pitchFamily="2" charset="-122"/>
                <a:ea typeface="黑体" panose="02010609060101010101" pitchFamily="2" charset="-122"/>
                <a:cs typeface="Heiti SC Light" panose="02000000000000000000" charset="-122"/>
              </a:rPr>
              <a:t>确定责任成本的前提</a:t>
            </a:r>
            <a:endParaRPr kumimoji="0" lang="zh-CN" altLang="en-US" sz="2800" b="1" i="1" u="none" strike="noStrike" kern="10" cap="none" spc="0" normalizeH="0" baseline="0" noProof="0" dirty="0">
              <a:ln>
                <a:noFill/>
              </a:ln>
              <a:solidFill>
                <a:prstClr val="white"/>
              </a:solidFill>
              <a:effectLst/>
              <a:uLnTx/>
              <a:uFillTx/>
              <a:latin typeface="黑体" panose="02010609060101010101" pitchFamily="2" charset="-122"/>
              <a:ea typeface="黑体" panose="02010609060101010101" pitchFamily="2" charset="-122"/>
              <a:cs typeface="Heiti SC Light" panose="02000000000000000000" charset="-122"/>
            </a:endParaRPr>
          </a:p>
          <a:p>
            <a:pPr marL="0" marR="0" lvl="0" indent="0" algn="ctr" defTabSz="685800" rtl="0" eaLnBrk="1" fontAlgn="auto" latinLnBrk="0" hangingPunct="1">
              <a:lnSpc>
                <a:spcPct val="150000"/>
              </a:lnSpc>
              <a:spcBef>
                <a:spcPts val="750"/>
              </a:spcBef>
              <a:spcAft>
                <a:spcPts val="0"/>
              </a:spcAft>
              <a:buClrTx/>
              <a:buSzTx/>
              <a:buFontTx/>
              <a:buNone/>
              <a:defRPr/>
            </a:pPr>
            <a:r>
              <a:rPr kumimoji="0" lang="zh-CN" altLang="en-US" sz="2800" b="1" i="1" u="none" strike="noStrike" kern="10" cap="none" spc="0" normalizeH="0" baseline="0" noProof="0" dirty="0">
                <a:ln>
                  <a:noFill/>
                </a:ln>
                <a:solidFill>
                  <a:prstClr val="white"/>
                </a:solidFill>
                <a:effectLst/>
                <a:uLnTx/>
                <a:uFillTx/>
                <a:latin typeface="黑体" panose="02010609060101010101" pitchFamily="2" charset="-122"/>
                <a:ea typeface="黑体" panose="02010609060101010101" pitchFamily="2" charset="-122"/>
                <a:cs typeface="Heiti SC Light" panose="02000000000000000000" charset="-122"/>
              </a:rPr>
              <a:t>是划分成本责任单位</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Heiti SC Light"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altLang="zh-CN" sz="3200" noProof="0" dirty="0">
                <a:solidFill>
                  <a:prstClr val="white"/>
                </a:solidFill>
                <a:latin typeface="微软雅黑" panose="020B0503020204020204" charset="-122"/>
                <a:ea typeface="微软雅黑" panose="020B0503020204020204" charset="-122"/>
                <a:sym typeface="+mn-ea"/>
              </a:rPr>
              <a:t>(三)物流责任成本中心的划分</a:t>
            </a:r>
            <a:endParaRPr altLang="zh-CN" sz="3200" noProof="0" dirty="0">
              <a:solidFill>
                <a:prstClr val="white"/>
              </a:solidFill>
              <a:latin typeface="微软雅黑" panose="020B0503020204020204" charset="-122"/>
              <a:ea typeface="微软雅黑" panose="020B0503020204020204" charset="-122"/>
              <a:sym typeface="+mn-ea"/>
            </a:endParaRPr>
          </a:p>
        </p:txBody>
      </p:sp>
      <p:sp>
        <p:nvSpPr>
          <p:cNvPr id="3" name="矩形 2"/>
          <p:cNvSpPr/>
          <p:nvPr/>
        </p:nvSpPr>
        <p:spPr>
          <a:xfrm>
            <a:off x="928930" y="1478937"/>
            <a:ext cx="7085571" cy="1113766"/>
          </a:xfrm>
          <a:prstGeom prst="rect">
            <a:avLst/>
          </a:prstGeom>
        </p:spPr>
        <p:txBody>
          <a:bodyPr wrap="square">
            <a:spAutoFit/>
          </a:bodyPr>
          <a:lstStyle/>
          <a:p>
            <a:pPr marL="0" marR="0" lvl="0" indent="0" algn="l" defTabSz="914400" rtl="0" fontAlgn="auto">
              <a:lnSpc>
                <a:spcPct val="150000"/>
              </a:lnSpc>
              <a:spcBef>
                <a:spcPts val="0"/>
              </a:spcBef>
              <a:spcAft>
                <a:spcPts val="0"/>
              </a:spcAft>
              <a:buClrTx/>
              <a:buSzTx/>
              <a:buFontTx/>
              <a:buNone/>
              <a:defRPr/>
            </a:pPr>
            <a:r>
              <a:rPr kumimoji="0" altLang="zh-CN"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1.按照物流作业中心划分物流责任成本中心</a:t>
            </a:r>
            <a:endParaRPr kumimoji="0" altLang="zh-CN"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a:p>
            <a:pPr marL="0" marR="0" lvl="0" indent="0" algn="l" defTabSz="914400" rtl="0" fontAlgn="auto">
              <a:lnSpc>
                <a:spcPct val="150000"/>
              </a:lnSpc>
              <a:spcBef>
                <a:spcPts val="0"/>
              </a:spcBef>
              <a:spcAft>
                <a:spcPts val="0"/>
              </a:spcAft>
              <a:buClrTx/>
              <a:buSzTx/>
              <a:buFontTx/>
              <a:buNone/>
              <a:defRPr/>
            </a:pPr>
            <a:r>
              <a:rPr kumimoji="0" altLang="zh-CN"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2.按照物流功能划分物流责任成本中心</a:t>
            </a:r>
            <a:endParaRPr kumimoji="0" altLang="zh-CN"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p:txBody>
      </p:sp>
      <p:sp>
        <p:nvSpPr>
          <p:cNvPr id="100" name="文本框 99"/>
          <p:cNvSpPr txBox="1"/>
          <p:nvPr/>
        </p:nvSpPr>
        <p:spPr>
          <a:xfrm>
            <a:off x="356737" y="3175040"/>
            <a:ext cx="8712835" cy="461665"/>
          </a:xfrm>
          <a:prstGeom prst="rect">
            <a:avLst/>
          </a:prstGeom>
          <a:noFill/>
          <a:ln w="9525">
            <a:noFill/>
          </a:ln>
        </p:spPr>
        <p:txBody>
          <a:bodyPr wrap="square">
            <a:spAutoFit/>
          </a:bodyPr>
          <a:lstStyle/>
          <a:p>
            <a:pPr marL="0" indent="304800" algn="l"/>
            <a:r>
              <a:rPr altLang="zh-CN" sz="2400" b="1" noProof="0" dirty="0">
                <a:ln>
                  <a:noFill/>
                </a:ln>
                <a:solidFill>
                  <a:schemeClr val="accent4"/>
                </a:solidFill>
                <a:effectLst/>
                <a:uLnTx/>
                <a:uFillTx/>
                <a:latin typeface="宋体" panose="02010600030101010101" pitchFamily="2" charset="-122"/>
                <a:ea typeface="宋体" panose="02010600030101010101" pitchFamily="2" charset="-122"/>
              </a:rPr>
              <a:t>想一想：物流成本管理的责任是否只局限在物流部门?</a:t>
            </a:r>
            <a:endParaRPr altLang="zh-CN" sz="2400" b="1" noProof="0" dirty="0">
              <a:ln>
                <a:noFill/>
              </a:ln>
              <a:solidFill>
                <a:schemeClr val="accent4"/>
              </a:solidFill>
              <a:effectLst/>
              <a:uLnTx/>
              <a:uFillTx/>
              <a:latin typeface="宋体" panose="02010600030101010101" pitchFamily="2" charset="-122"/>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214033" y="303372"/>
            <a:ext cx="2476326" cy="390216"/>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327584" y="1970604"/>
            <a:ext cx="2199684" cy="1055864"/>
          </a:xfrm>
          <a:prstGeom prst="rect">
            <a:avLst/>
          </a:prstGeom>
          <a:noFill/>
        </p:spPr>
        <p:txBody>
          <a:bodyPr wrap="square" lIns="68568" tIns="34289" rIns="68568" bIns="34289" rtlCol="0">
            <a:spAutoFit/>
          </a:bodyPr>
          <a:lstStyle/>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案例共享</a:t>
            </a:r>
            <a:endParaRPr lang="en-US" altLang="zh-CN" sz="2800" dirty="0">
              <a:solidFill>
                <a:srgbClr val="E6C34B"/>
              </a:solidFill>
              <a:latin typeface="Arial Unicode MS" panose="020B0604020202020204" charset="-122"/>
              <a:ea typeface="微软雅黑" panose="020B0503020204020204" charset="-122"/>
            </a:endParaRPr>
          </a:p>
          <a:p>
            <a:pPr algn="ctr" defTabSz="685165" eaLnBrk="1" fontAlgn="auto" hangingPunct="1">
              <a:lnSpc>
                <a:spcPct val="120000"/>
              </a:lnSpc>
              <a:spcBef>
                <a:spcPts val="0"/>
              </a:spcBef>
              <a:spcAft>
                <a:spcPts val="0"/>
              </a:spcAft>
            </a:pPr>
            <a:r>
              <a:rPr lang="en-US" altLang="zh-CN" sz="2800" dirty="0">
                <a:solidFill>
                  <a:srgbClr val="E6C34B"/>
                </a:solidFill>
                <a:latin typeface="Arial Unicode MS" panose="020B0604020202020204" charset="-122"/>
                <a:ea typeface="微软雅黑" panose="020B0503020204020204" charset="-122"/>
              </a:rPr>
              <a:t>5-2</a:t>
            </a:r>
            <a:endParaRPr lang="zh-CN" altLang="en-US" sz="2800" dirty="0">
              <a:solidFill>
                <a:srgbClr val="E6C34B"/>
              </a:solidFill>
              <a:latin typeface="Arial Unicode MS" panose="020B0604020202020204" charset="-122"/>
              <a:ea typeface="微软雅黑" panose="020B0503020204020204" charset="-122"/>
            </a:endParaRPr>
          </a:p>
        </p:txBody>
      </p:sp>
      <p:sp>
        <p:nvSpPr>
          <p:cNvPr id="12" name="文本框 11"/>
          <p:cNvSpPr txBox="1"/>
          <p:nvPr/>
        </p:nvSpPr>
        <p:spPr>
          <a:xfrm>
            <a:off x="1775638" y="435629"/>
            <a:ext cx="6887627" cy="1111008"/>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rPr>
              <a:t>薪福社关注企业成本控制</a:t>
            </a:r>
            <a:endParaRPr lang="en-US" altLang="zh-CN" sz="2400" dirty="0">
              <a:solidFill>
                <a:srgbClr val="F6B733"/>
              </a:solidFill>
              <a:latin typeface="Century Gothic" panose="020B0502020202020204" pitchFamily="34" charset="0"/>
              <a:ea typeface="微软雅黑" panose="020B0503020204020204" charset="-122"/>
              <a:cs typeface="Arial" panose="020B0604020202020204" pitchFamily="34" charset="0"/>
            </a:endParaRPr>
          </a:p>
          <a:p>
            <a:pPr algn="ctr" defTabSz="685165" eaLnBrk="1" fontAlgn="auto" hangingPunct="1">
              <a:lnSpc>
                <a:spcPct val="150000"/>
              </a:lnSpc>
              <a:spcBef>
                <a:spcPts val="0"/>
              </a:spcBef>
              <a:spcAft>
                <a:spcPts val="0"/>
              </a:spcAft>
            </a:pPr>
            <a:r>
              <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rPr>
              <a:t>社会化用工解决企业转型难题</a:t>
            </a:r>
            <a:endPar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endParaRPr>
          </a:p>
        </p:txBody>
      </p:sp>
      <p:sp>
        <p:nvSpPr>
          <p:cNvPr id="22" name="文本框 21"/>
          <p:cNvSpPr txBox="1"/>
          <p:nvPr/>
        </p:nvSpPr>
        <p:spPr>
          <a:xfrm>
            <a:off x="961826" y="474578"/>
            <a:ext cx="1306921" cy="580415"/>
          </a:xfrm>
          <a:prstGeom prst="rect">
            <a:avLst/>
          </a:prstGeom>
          <a:noFill/>
        </p:spPr>
        <p:txBody>
          <a:bodyPr wrap="square">
            <a:spAutoFit/>
          </a:bodyPr>
          <a:lstStyle/>
          <a:p>
            <a:pPr indent="0">
              <a:lnSpc>
                <a:spcPct val="150000"/>
              </a:lnSpc>
              <a:buFont typeface="Wingdings" panose="05000000000000000000" pitchFamily="2" charset="2"/>
              <a:buNone/>
            </a:pPr>
            <a:r>
              <a:rPr lang="en-US" altLang="zh-CN" sz="2400" dirty="0">
                <a:solidFill>
                  <a:schemeClr val="bg1"/>
                </a:solidFill>
              </a:rPr>
              <a:t>P152</a:t>
            </a:r>
            <a:endParaRPr lang="en-US" altLang="zh-CN" sz="2400" dirty="0">
              <a:solidFill>
                <a:schemeClr val="bg1"/>
              </a:solidFill>
            </a:endParaRPr>
          </a:p>
        </p:txBody>
      </p:sp>
      <p:sp>
        <p:nvSpPr>
          <p:cNvPr id="16" name="文本框 15"/>
          <p:cNvSpPr txBox="1"/>
          <p:nvPr/>
        </p:nvSpPr>
        <p:spPr>
          <a:xfrm>
            <a:off x="2678590" y="1756422"/>
            <a:ext cx="5742395" cy="2535951"/>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dirty="0">
                <a:solidFill>
                  <a:schemeClr val="bg1"/>
                </a:solidFill>
              </a:rPr>
              <a:t>薪福社所倡导的社会化用工模式可以帮助企业按需用人，双方建立平等的风险共担、利益共享的业务关系</a:t>
            </a:r>
            <a:endParaRPr lang="en-US" altLang="zh-CN" dirty="0">
              <a:solidFill>
                <a:schemeClr val="bg1"/>
              </a:solidFill>
            </a:endParaRPr>
          </a:p>
          <a:p>
            <a:pPr marL="285750" indent="-285750">
              <a:lnSpc>
                <a:spcPct val="150000"/>
              </a:lnSpc>
              <a:buFont typeface="Wingdings" panose="05000000000000000000" pitchFamily="2" charset="2"/>
              <a:buChar char="ü"/>
            </a:pPr>
            <a:r>
              <a:rPr lang="zh-CN" altLang="en-US" dirty="0">
                <a:solidFill>
                  <a:schemeClr val="bg1"/>
                </a:solidFill>
              </a:rPr>
              <a:t>一方面，社会化用工模式可以帮助剧组灵活用工，降低用工成本</a:t>
            </a:r>
            <a:endParaRPr lang="en-US" altLang="zh-CN" dirty="0">
              <a:solidFill>
                <a:schemeClr val="bg1"/>
              </a:solidFill>
            </a:endParaRPr>
          </a:p>
          <a:p>
            <a:pPr marL="285750" indent="-285750">
              <a:lnSpc>
                <a:spcPct val="150000"/>
              </a:lnSpc>
              <a:buFont typeface="Wingdings" panose="05000000000000000000" pitchFamily="2" charset="2"/>
              <a:buChar char="ü"/>
            </a:pPr>
            <a:r>
              <a:rPr lang="zh-CN" altLang="en-US" dirty="0">
                <a:solidFill>
                  <a:schemeClr val="bg1"/>
                </a:solidFill>
              </a:rPr>
              <a:t>另一方面，也可以使个人灵活方便获取收入，从而实现双赢</a:t>
            </a:r>
            <a:endParaRPr lang="zh-CN" altLang="en-US"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0" y="657314"/>
            <a:ext cx="3297821" cy="1569660"/>
          </a:xfrm>
          <a:prstGeom prst="rect">
            <a:avLst/>
          </a:prstGeom>
          <a:noFill/>
        </p:spPr>
        <p:txBody>
          <a:bodyPr wrap="square">
            <a:spAutoFit/>
          </a:bodyPr>
          <a:lstStyle/>
          <a:p>
            <a:pPr algn="ctr"/>
            <a:r>
              <a:rPr lang="en-US" altLang="zh-CN" sz="3200" dirty="0">
                <a:solidFill>
                  <a:schemeClr val="bg1"/>
                </a:solidFill>
              </a:rPr>
              <a:t> 三、</a:t>
            </a:r>
            <a:endParaRPr lang="en-US" altLang="zh-CN" sz="3200" dirty="0">
              <a:solidFill>
                <a:schemeClr val="bg1"/>
              </a:solidFill>
            </a:endParaRPr>
          </a:p>
          <a:p>
            <a:pPr algn="ctr"/>
            <a:r>
              <a:rPr lang="en-US" altLang="zh-CN" sz="3200" dirty="0" err="1">
                <a:solidFill>
                  <a:schemeClr val="bg1"/>
                </a:solidFill>
              </a:rPr>
              <a:t>物流责任成本管理原则及程序</a:t>
            </a:r>
            <a:endParaRPr lang="en-US" altLang="zh-CN" sz="3200" dirty="0">
              <a:solidFill>
                <a:schemeClr val="bg1"/>
              </a:solidFill>
            </a:endParaRPr>
          </a:p>
        </p:txBody>
      </p:sp>
      <p:sp>
        <p:nvSpPr>
          <p:cNvPr id="4" name="文本框 3"/>
          <p:cNvSpPr txBox="1"/>
          <p:nvPr/>
        </p:nvSpPr>
        <p:spPr>
          <a:xfrm>
            <a:off x="2986022" y="2478473"/>
            <a:ext cx="5009661" cy="1508105"/>
          </a:xfrm>
          <a:prstGeom prst="rect">
            <a:avLst/>
          </a:prstGeom>
          <a:noFill/>
        </p:spPr>
        <p:txBody>
          <a:bodyPr wrap="square">
            <a:spAutoFit/>
          </a:bodyPr>
          <a:lstStyle/>
          <a:p>
            <a:pPr>
              <a:lnSpc>
                <a:spcPct val="150000"/>
              </a:lnSpc>
            </a:pPr>
            <a:r>
              <a:rPr lang="en-US" altLang="zh-CN" sz="2400" dirty="0">
                <a:solidFill>
                  <a:schemeClr val="bg1"/>
                </a:solidFill>
              </a:rPr>
              <a:t>(</a:t>
            </a:r>
            <a:r>
              <a:rPr lang="zh-CN" altLang="en-US" sz="2400" dirty="0">
                <a:solidFill>
                  <a:schemeClr val="bg1"/>
                </a:solidFill>
              </a:rPr>
              <a:t>一</a:t>
            </a:r>
            <a:r>
              <a:rPr lang="en-US" altLang="zh-CN" sz="2400" dirty="0">
                <a:solidFill>
                  <a:schemeClr val="bg1"/>
                </a:solidFill>
              </a:rPr>
              <a:t>)</a:t>
            </a:r>
            <a:r>
              <a:rPr lang="zh-CN" altLang="en-US" sz="2400" dirty="0">
                <a:solidFill>
                  <a:schemeClr val="bg1"/>
                </a:solidFill>
              </a:rPr>
              <a:t>物流责任成本管理的原则</a:t>
            </a:r>
            <a:endParaRPr lang="en-US" altLang="zh-CN" sz="2400" dirty="0">
              <a:solidFill>
                <a:schemeClr val="bg1"/>
              </a:solidFill>
            </a:endParaRPr>
          </a:p>
          <a:p>
            <a:pPr>
              <a:lnSpc>
                <a:spcPct val="150000"/>
              </a:lnSpc>
            </a:pPr>
            <a:r>
              <a:rPr lang="en-US" altLang="zh-CN" sz="2400" dirty="0">
                <a:solidFill>
                  <a:schemeClr val="bg1"/>
                </a:solidFill>
              </a:rPr>
              <a:t>(</a:t>
            </a:r>
            <a:r>
              <a:rPr lang="zh-CN" altLang="en-US" sz="2400" dirty="0">
                <a:solidFill>
                  <a:schemeClr val="bg1"/>
                </a:solidFill>
              </a:rPr>
              <a:t>二</a:t>
            </a:r>
            <a:r>
              <a:rPr lang="en-US" altLang="zh-CN" sz="2400" dirty="0">
                <a:solidFill>
                  <a:schemeClr val="bg1"/>
                </a:solidFill>
              </a:rPr>
              <a:t>)</a:t>
            </a:r>
            <a:r>
              <a:rPr lang="zh-CN" altLang="en-US" sz="2400" dirty="0">
                <a:solidFill>
                  <a:schemeClr val="bg1"/>
                </a:solidFill>
              </a:rPr>
              <a:t>物流责任成本管理的基本程序</a:t>
            </a:r>
            <a:endParaRPr lang="en-US" altLang="zh-CN" sz="2400" dirty="0">
              <a:solidFill>
                <a:schemeClr val="bg1"/>
              </a:solidFill>
            </a:endParaRPr>
          </a:p>
          <a:p>
            <a:endParaRPr lang="zh-CN" altLang="en-US" sz="200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5785" y="239395"/>
            <a:ext cx="7176770" cy="583565"/>
          </a:xfrm>
          <a:prstGeom prst="rect">
            <a:avLst/>
          </a:prstGeom>
          <a:noFill/>
        </p:spPr>
        <p:txBody>
          <a:bodyPr wrap="square" rtlCol="0">
            <a:spAutoFit/>
          </a:bodyPr>
          <a:lstStyle/>
          <a:p>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(一)物流责任成本管理的原则</a:t>
            </a:r>
            <a:endParaRPr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p:txBody>
      </p:sp>
      <p:graphicFrame>
        <p:nvGraphicFramePr>
          <p:cNvPr id="4" name="图示 3"/>
          <p:cNvGraphicFramePr/>
          <p:nvPr/>
        </p:nvGraphicFramePr>
        <p:xfrm>
          <a:off x="1597231" y="1125960"/>
          <a:ext cx="6249596" cy="316959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燕尾形 1"/>
          <p:cNvSpPr/>
          <p:nvPr/>
        </p:nvSpPr>
        <p:spPr>
          <a:xfrm>
            <a:off x="1090731" y="2942676"/>
            <a:ext cx="1656184" cy="216024"/>
          </a:xfrm>
          <a:prstGeom prst="chevron">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sp>
        <p:nvSpPr>
          <p:cNvPr id="3" name="燕尾形 2"/>
          <p:cNvSpPr/>
          <p:nvPr/>
        </p:nvSpPr>
        <p:spPr>
          <a:xfrm>
            <a:off x="2926935" y="2942676"/>
            <a:ext cx="1656184" cy="216024"/>
          </a:xfrm>
          <a:prstGeom prst="chevron">
            <a:avLst/>
          </a:prstGeom>
          <a:solidFill>
            <a:srgbClr val="E6C34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sp>
        <p:nvSpPr>
          <p:cNvPr id="4" name="燕尾形 3"/>
          <p:cNvSpPr/>
          <p:nvPr/>
        </p:nvSpPr>
        <p:spPr>
          <a:xfrm>
            <a:off x="4778217" y="2942676"/>
            <a:ext cx="1656184" cy="216024"/>
          </a:xfrm>
          <a:prstGeom prst="chevron">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sp>
        <p:nvSpPr>
          <p:cNvPr id="5" name="燕尾形 4"/>
          <p:cNvSpPr/>
          <p:nvPr/>
        </p:nvSpPr>
        <p:spPr>
          <a:xfrm>
            <a:off x="6629499" y="2942676"/>
            <a:ext cx="1656184" cy="216024"/>
          </a:xfrm>
          <a:prstGeom prst="chevron">
            <a:avLst/>
          </a:prstGeom>
          <a:solidFill>
            <a:srgbClr val="E6C34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sp>
        <p:nvSpPr>
          <p:cNvPr id="6" name="文本框 5"/>
          <p:cNvSpPr txBox="1"/>
          <p:nvPr/>
        </p:nvSpPr>
        <p:spPr>
          <a:xfrm>
            <a:off x="495216" y="1238462"/>
            <a:ext cx="211123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rPr>
              <a:t>设立责任成本中心</a:t>
            </a:r>
            <a:endParaRPr kumimoji="0" lang="en-US" altLang="zh-CN" sz="1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7" name="文本框 8"/>
          <p:cNvSpPr txBox="1"/>
          <p:nvPr/>
        </p:nvSpPr>
        <p:spPr>
          <a:xfrm>
            <a:off x="4088142" y="1892879"/>
            <a:ext cx="2146503"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rPr>
              <a:t>进行责任成本核算，编制责任报告</a:t>
            </a:r>
            <a:endParaRPr kumimoji="0" lang="en-US" altLang="zh-CN" sz="1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8" name="文本框 8"/>
          <p:cNvSpPr txBox="1"/>
          <p:nvPr/>
        </p:nvSpPr>
        <p:spPr>
          <a:xfrm>
            <a:off x="5526585" y="3800809"/>
            <a:ext cx="2544744"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考核责任成本中心</a:t>
            </a:r>
            <a:endParaRPr kumimoji="0" lang="en-US" altLang="zh-CN"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 name="文本框 8"/>
          <p:cNvSpPr txBox="1"/>
          <p:nvPr/>
        </p:nvSpPr>
        <p:spPr>
          <a:xfrm>
            <a:off x="2258440" y="3779010"/>
            <a:ext cx="2106274"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rPr>
              <a:t>编制责任成本预算</a:t>
            </a:r>
            <a:endParaRPr kumimoji="0" lang="en-US" altLang="zh-CN" sz="1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cxnSp>
        <p:nvCxnSpPr>
          <p:cNvPr id="14" name="直接连接符 17"/>
          <p:cNvCxnSpPr/>
          <p:nvPr/>
        </p:nvCxnSpPr>
        <p:spPr>
          <a:xfrm>
            <a:off x="8071329" y="3158700"/>
            <a:ext cx="0" cy="1240620"/>
          </a:xfrm>
          <a:prstGeom prst="line">
            <a:avLst/>
          </a:prstGeom>
          <a:noFill/>
          <a:ln w="9525" cap="flat" cmpd="sng" algn="ctr">
            <a:solidFill>
              <a:srgbClr val="E6C34A"/>
            </a:solidFill>
            <a:prstDash val="solid"/>
          </a:ln>
          <a:effectLst/>
        </p:spPr>
      </p:cxnSp>
      <p:cxnSp>
        <p:nvCxnSpPr>
          <p:cNvPr id="15" name="直接连接符 18"/>
          <p:cNvCxnSpPr/>
          <p:nvPr/>
        </p:nvCxnSpPr>
        <p:spPr>
          <a:xfrm>
            <a:off x="6255395" y="1760235"/>
            <a:ext cx="0" cy="1240620"/>
          </a:xfrm>
          <a:prstGeom prst="line">
            <a:avLst/>
          </a:prstGeom>
          <a:noFill/>
          <a:ln w="9525" cap="flat" cmpd="sng" algn="ctr">
            <a:solidFill>
              <a:schemeClr val="bg1"/>
            </a:solidFill>
            <a:prstDash val="solid"/>
          </a:ln>
          <a:effectLst/>
        </p:spPr>
      </p:cxnSp>
      <p:cxnSp>
        <p:nvCxnSpPr>
          <p:cNvPr id="16" name="直接连接符 19"/>
          <p:cNvCxnSpPr/>
          <p:nvPr/>
        </p:nvCxnSpPr>
        <p:spPr>
          <a:xfrm>
            <a:off x="4400285" y="3158700"/>
            <a:ext cx="0" cy="1240620"/>
          </a:xfrm>
          <a:prstGeom prst="line">
            <a:avLst/>
          </a:prstGeom>
          <a:noFill/>
          <a:ln w="9525" cap="flat" cmpd="sng" algn="ctr">
            <a:solidFill>
              <a:srgbClr val="E6C34A"/>
            </a:solidFill>
            <a:prstDash val="solid"/>
          </a:ln>
          <a:effectLst/>
        </p:spPr>
      </p:cxnSp>
      <p:cxnSp>
        <p:nvCxnSpPr>
          <p:cNvPr id="17" name="直接连接符 20"/>
          <p:cNvCxnSpPr/>
          <p:nvPr/>
        </p:nvCxnSpPr>
        <p:spPr>
          <a:xfrm>
            <a:off x="2566895" y="1702056"/>
            <a:ext cx="0" cy="1240620"/>
          </a:xfrm>
          <a:prstGeom prst="line">
            <a:avLst/>
          </a:prstGeom>
          <a:noFill/>
          <a:ln w="9525" cap="flat" cmpd="sng" algn="ctr">
            <a:solidFill>
              <a:schemeClr val="bg1"/>
            </a:solidFill>
            <a:prstDash val="solid"/>
          </a:ln>
          <a:effectLst/>
        </p:spPr>
      </p:cxnSp>
      <p:sp>
        <p:nvSpPr>
          <p:cNvPr id="22" name="矩形 21"/>
          <p:cNvSpPr/>
          <p:nvPr/>
        </p:nvSpPr>
        <p:spPr>
          <a:xfrm>
            <a:off x="758918" y="1608943"/>
            <a:ext cx="1683685" cy="1372683"/>
          </a:xfrm>
          <a:prstGeom prst="rect">
            <a:avLst/>
          </a:prstGeom>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rPr>
              <a:t>1</a:t>
            </a:r>
            <a:r>
              <a:rPr kumimoji="0" lang="zh-CN" altLang="en-US"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rPr>
              <a:t>）责任者</a:t>
            </a:r>
            <a:endParaRPr kumimoji="0" lang="en-US" altLang="zh-CN"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endParaRPr>
          </a:p>
          <a:p>
            <a:pPr marL="0" marR="0" lvl="0" indent="0" algn="l" defTabSz="4572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rPr>
              <a:t>2</a:t>
            </a:r>
            <a:r>
              <a:rPr kumimoji="0" lang="zh-CN" altLang="en-US"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rPr>
              <a:t>）经济活动</a:t>
            </a:r>
            <a:endParaRPr kumimoji="0" lang="zh-CN" altLang="en-US"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endParaRPr>
          </a:p>
          <a:p>
            <a:pPr marL="0" marR="0" lvl="0" indent="0" algn="l" defTabSz="4572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rPr>
              <a:t>3</a:t>
            </a:r>
            <a:r>
              <a:rPr kumimoji="0" lang="zh-CN" altLang="en-US"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rPr>
              <a:t>）经济业绩</a:t>
            </a:r>
            <a:endParaRPr kumimoji="0" lang="en-US" altLang="zh-CN"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endParaRPr>
          </a:p>
          <a:p>
            <a:pPr marL="0" marR="0" lvl="0" indent="0" algn="l" defTabSz="4572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rPr>
              <a:t>4</a:t>
            </a:r>
            <a:r>
              <a:rPr kumimoji="0" lang="zh-CN" altLang="en-US"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rPr>
              <a:t>）职责和权力</a:t>
            </a:r>
            <a:endParaRPr kumimoji="0" lang="zh-CN" altLang="en-US" sz="1600" b="0" i="0" u="none" strike="noStrike" kern="1200" cap="none" spc="0" normalizeH="0" baseline="0" noProof="0" dirty="0">
              <a:ln>
                <a:noFill/>
              </a:ln>
              <a:solidFill>
                <a:srgbClr val="E6C34A"/>
              </a:solidFill>
              <a:effectLst/>
              <a:uLnTx/>
              <a:uFillTx/>
              <a:latin typeface="Century Gothic"/>
              <a:ea typeface="微软雅黑" panose="020B0503020204020204" charset="-122"/>
              <a:cs typeface="+mn-cs"/>
            </a:endParaRPr>
          </a:p>
        </p:txBody>
      </p:sp>
      <p:sp>
        <p:nvSpPr>
          <p:cNvPr id="26" name="文本框 25"/>
          <p:cNvSpPr txBox="1"/>
          <p:nvPr/>
        </p:nvSpPr>
        <p:spPr>
          <a:xfrm>
            <a:off x="1219745" y="295330"/>
            <a:ext cx="643850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dirty="0">
                <a:ln>
                  <a:noFill/>
                </a:ln>
                <a:solidFill>
                  <a:srgbClr val="E6C34A"/>
                </a:solidFill>
                <a:effectLst/>
                <a:uLnTx/>
                <a:uFillTx/>
                <a:latin typeface="Century Gothic"/>
                <a:ea typeface="微软雅黑" panose="020B0503020204020204" charset="-122"/>
                <a:cs typeface="Impact" panose="020B0806030902050204"/>
              </a:rPr>
              <a:t>（二）物流责任成本管理的基本程序</a:t>
            </a:r>
            <a:endParaRPr kumimoji="1" lang="zh-CN" altLang="en-US" sz="2800" b="0" i="0" u="none" strike="noStrike" kern="1200" cap="none" spc="0" normalizeH="0" baseline="0" noProof="0" dirty="0">
              <a:ln>
                <a:noFill/>
              </a:ln>
              <a:solidFill>
                <a:srgbClr val="E6C34A"/>
              </a:solidFill>
              <a:effectLst/>
              <a:uLnTx/>
              <a:uFillTx/>
              <a:latin typeface="Century Gothic"/>
              <a:ea typeface="微软雅黑" panose="020B0503020204020204" charset="-122"/>
              <a:cs typeface="Impact" panose="020B0806030902050204"/>
            </a:endParaRPr>
          </a:p>
        </p:txBody>
      </p:sp>
      <p:cxnSp>
        <p:nvCxnSpPr>
          <p:cNvPr id="27" name="直线连接符 26"/>
          <p:cNvCxnSpPr/>
          <p:nvPr/>
        </p:nvCxnSpPr>
        <p:spPr>
          <a:xfrm>
            <a:off x="907642" y="758399"/>
            <a:ext cx="7558629" cy="0"/>
          </a:xfrm>
          <a:prstGeom prst="line">
            <a:avLst/>
          </a:prstGeom>
          <a:ln w="12700" cmpd="sng">
            <a:gradFill flip="none" rotWithShape="1">
              <a:gsLst>
                <a:gs pos="0">
                  <a:schemeClr val="accent1">
                    <a:alpha val="0"/>
                  </a:schemeClr>
                </a:gs>
                <a:gs pos="100000">
                  <a:prstClr val="white">
                    <a:alpha val="0"/>
                  </a:prstClr>
                </a:gs>
                <a:gs pos="50000">
                  <a:srgbClr val="404040">
                    <a:alpha val="65000"/>
                  </a:srgbClr>
                </a:gs>
              </a:gsLst>
              <a:lin ang="0" scaled="1"/>
              <a:tileRect/>
            </a:gra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 y="2950184"/>
            <a:ext cx="9144000" cy="1340441"/>
          </a:xfrm>
          <a:prstGeom prst="rect">
            <a:avLst/>
          </a:prstGeom>
          <a:solidFill>
            <a:srgbClr val="F6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 name="文本框 4"/>
          <p:cNvSpPr txBox="1"/>
          <p:nvPr/>
        </p:nvSpPr>
        <p:spPr>
          <a:xfrm>
            <a:off x="456725" y="3266461"/>
            <a:ext cx="8472590" cy="706755"/>
          </a:xfrm>
          <a:prstGeom prst="rect">
            <a:avLst/>
          </a:prstGeom>
          <a:noFill/>
        </p:spPr>
        <p:txBody>
          <a:bodyPr wrap="square" rtlCol="0">
            <a:spAutoFit/>
          </a:bodyPr>
          <a:lstStyle/>
          <a:p>
            <a:r>
              <a:rPr kumimoji="1" lang="zh-CN" altLang="en-US" sz="4000" b="1" dirty="0">
                <a:ea typeface="宋体" panose="02010600030101010101" pitchFamily="2" charset="-122"/>
              </a:rPr>
              <a:t>任务一</a:t>
            </a:r>
            <a:r>
              <a:rPr kumimoji="1" lang="zh-CN" altLang="en-US" sz="4000" dirty="0">
                <a:latin typeface="+mn-ea"/>
              </a:rPr>
              <a:t>  物流成本控制及分类</a:t>
            </a:r>
            <a:endParaRPr kumimoji="1" lang="zh-CN" altLang="en-US" sz="40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214033" y="303372"/>
            <a:ext cx="2476326" cy="390216"/>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94029" y="2223770"/>
            <a:ext cx="3092450" cy="1055864"/>
          </a:xfrm>
          <a:prstGeom prst="rect">
            <a:avLst/>
          </a:prstGeom>
          <a:noFill/>
        </p:spPr>
        <p:txBody>
          <a:bodyPr wrap="square" lIns="68568" tIns="34289" rIns="68568" bIns="34289" rtlCol="0">
            <a:spAutoFit/>
          </a:bodyPr>
          <a:lstStyle/>
          <a:p>
            <a:pPr algn="ctr" defTabSz="685165" eaLnBrk="1" fontAlgn="auto" hangingPunct="1">
              <a:lnSpc>
                <a:spcPct val="12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知识链接</a:t>
            </a:r>
            <a:endParaRPr lang="en-US" altLang="zh-CN" sz="2800" dirty="0">
              <a:solidFill>
                <a:srgbClr val="E6C34B"/>
              </a:solidFill>
              <a:latin typeface="Arial Unicode MS" panose="020B0604020202020204" charset="-122"/>
              <a:ea typeface="微软雅黑" panose="020B0503020204020204" charset="-122"/>
            </a:endParaRPr>
          </a:p>
          <a:p>
            <a:pPr algn="ctr" defTabSz="685165" eaLnBrk="1" fontAlgn="auto" hangingPunct="1">
              <a:lnSpc>
                <a:spcPct val="120000"/>
              </a:lnSpc>
              <a:spcBef>
                <a:spcPts val="0"/>
              </a:spcBef>
              <a:spcAft>
                <a:spcPts val="0"/>
              </a:spcAft>
            </a:pPr>
            <a:r>
              <a:rPr lang="en-US" altLang="zh-CN" sz="2800" dirty="0">
                <a:solidFill>
                  <a:srgbClr val="E6C34B"/>
                </a:solidFill>
                <a:latin typeface="Arial Unicode MS" panose="020B0604020202020204" charset="-122"/>
                <a:ea typeface="微软雅黑" panose="020B0503020204020204" charset="-122"/>
              </a:rPr>
              <a:t>5-1</a:t>
            </a:r>
            <a:endParaRPr lang="zh-CN" altLang="en-US" sz="2800" dirty="0">
              <a:solidFill>
                <a:srgbClr val="E6C34B"/>
              </a:solidFill>
              <a:latin typeface="Arial Unicode MS" panose="020B0604020202020204" charset="-122"/>
              <a:ea typeface="微软雅黑" panose="020B0503020204020204" charset="-122"/>
            </a:endParaRPr>
          </a:p>
        </p:txBody>
      </p:sp>
      <p:sp>
        <p:nvSpPr>
          <p:cNvPr id="12" name="文本框 11"/>
          <p:cNvSpPr txBox="1"/>
          <p:nvPr/>
        </p:nvSpPr>
        <p:spPr>
          <a:xfrm>
            <a:off x="872888" y="659973"/>
            <a:ext cx="8443999" cy="557010"/>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rPr>
              <a:t>责任成本法实施过程中应注意的问题</a:t>
            </a:r>
            <a:endParaRPr lang="zh-CN" altLang="en-US" sz="2400" dirty="0">
              <a:solidFill>
                <a:srgbClr val="F6B733"/>
              </a:solidFill>
              <a:latin typeface="Century Gothic" panose="020B0502020202020204" pitchFamily="34" charset="0"/>
              <a:ea typeface="微软雅黑" panose="020B0503020204020204" charset="-122"/>
              <a:cs typeface="Arial" panose="020B0604020202020204" pitchFamily="34" charset="0"/>
            </a:endParaRPr>
          </a:p>
        </p:txBody>
      </p:sp>
      <p:sp>
        <p:nvSpPr>
          <p:cNvPr id="22" name="文本框 21"/>
          <p:cNvSpPr txBox="1"/>
          <p:nvPr/>
        </p:nvSpPr>
        <p:spPr>
          <a:xfrm>
            <a:off x="1018733" y="627090"/>
            <a:ext cx="866926" cy="456535"/>
          </a:xfrm>
          <a:prstGeom prst="rect">
            <a:avLst/>
          </a:prstGeom>
          <a:noFill/>
        </p:spPr>
        <p:txBody>
          <a:bodyPr wrap="square">
            <a:spAutoFit/>
          </a:bodyPr>
          <a:lstStyle/>
          <a:p>
            <a:pPr indent="0">
              <a:lnSpc>
                <a:spcPct val="150000"/>
              </a:lnSpc>
              <a:buFont typeface="Wingdings" panose="05000000000000000000" pitchFamily="2" charset="2"/>
              <a:buNone/>
            </a:pPr>
            <a:r>
              <a:rPr lang="en-US" altLang="zh-CN" dirty="0">
                <a:solidFill>
                  <a:schemeClr val="bg1"/>
                </a:solidFill>
                <a:latin typeface="MS PGothic" panose="020B0600070205080204" pitchFamily="34" charset="-128"/>
                <a:ea typeface="MS PGothic" panose="020B0600070205080204" pitchFamily="34" charset="-128"/>
              </a:rPr>
              <a:t>P155</a:t>
            </a:r>
            <a:endParaRPr lang="en-US" altLang="zh-CN" dirty="0">
              <a:solidFill>
                <a:schemeClr val="bg1"/>
              </a:solidFill>
              <a:latin typeface="MS PGothic" panose="020B0600070205080204" pitchFamily="34" charset="-128"/>
              <a:ea typeface="MS PGothic" panose="020B0600070205080204" pitchFamily="34" charset="-128"/>
            </a:endParaRPr>
          </a:p>
        </p:txBody>
      </p:sp>
      <p:sp>
        <p:nvSpPr>
          <p:cNvPr id="16" name="文本框 15"/>
          <p:cNvSpPr txBox="1"/>
          <p:nvPr/>
        </p:nvSpPr>
        <p:spPr>
          <a:xfrm>
            <a:off x="2873449" y="1593743"/>
            <a:ext cx="5619306" cy="3016210"/>
          </a:xfrm>
          <a:prstGeom prst="rect">
            <a:avLst/>
          </a:prstGeom>
          <a:noFill/>
        </p:spPr>
        <p:txBody>
          <a:bodyPr wrap="square">
            <a:spAutoFit/>
          </a:bodyPr>
          <a:lstStyle/>
          <a:p>
            <a:pPr>
              <a:lnSpc>
                <a:spcPct val="150000"/>
              </a:lnSpc>
            </a:pPr>
            <a:r>
              <a:rPr lang="en-US" altLang="zh-CN" sz="2000" dirty="0">
                <a:solidFill>
                  <a:schemeClr val="bg1"/>
                </a:solidFill>
                <a:latin typeface="宋体" panose="02010600030101010101" pitchFamily="2" charset="-122"/>
                <a:ea typeface="宋体" panose="02010600030101010101" pitchFamily="2" charset="-122"/>
              </a:rPr>
              <a:t>1.</a:t>
            </a:r>
            <a:r>
              <a:rPr lang="zh-CN" altLang="en-US" sz="2000" dirty="0">
                <a:solidFill>
                  <a:schemeClr val="bg1"/>
                </a:solidFill>
                <a:latin typeface="宋体" panose="02010600030101010101" pitchFamily="2" charset="-122"/>
                <a:ea typeface="宋体" panose="02010600030101010101" pitchFamily="2" charset="-122"/>
              </a:rPr>
              <a:t>转变思想观念，强化成本意识</a:t>
            </a:r>
            <a:endParaRPr lang="en-US" altLang="zh-CN" sz="2000" dirty="0">
              <a:solidFill>
                <a:schemeClr val="bg1"/>
              </a:solidFill>
              <a:latin typeface="宋体" panose="02010600030101010101" pitchFamily="2" charset="-122"/>
              <a:ea typeface="宋体" panose="02010600030101010101" pitchFamily="2" charset="-122"/>
            </a:endParaRPr>
          </a:p>
          <a:p>
            <a:pPr>
              <a:lnSpc>
                <a:spcPct val="150000"/>
              </a:lnSpc>
            </a:pPr>
            <a:r>
              <a:rPr lang="en-US" altLang="zh-CN" sz="20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2.</a:t>
            </a:r>
            <a:r>
              <a:rPr lang="zh-CN" altLang="zh-CN" sz="2000" kern="100" dirty="0">
                <a:solidFill>
                  <a:schemeClr val="bg1"/>
                </a:solidFill>
                <a:effectLst/>
                <a:latin typeface="宋体" panose="02010600030101010101" pitchFamily="2" charset="-122"/>
                <a:ea typeface="宋体" panose="02010600030101010101" pitchFamily="2" charset="-122"/>
                <a:cs typeface="微软雅黑" panose="020B0503020204020204" charset="-122"/>
              </a:rPr>
              <a:t>改革成本管理机构及管理职能</a:t>
            </a:r>
            <a:endParaRPr lang="zh-CN" altLang="zh-CN" sz="20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20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3.</a:t>
            </a:r>
            <a:r>
              <a:rPr lang="zh-CN" altLang="zh-CN" sz="2000" kern="100" dirty="0">
                <a:solidFill>
                  <a:schemeClr val="bg1"/>
                </a:solidFill>
                <a:effectLst/>
                <a:latin typeface="宋体" panose="02010600030101010101" pitchFamily="2" charset="-122"/>
                <a:ea typeface="宋体" panose="02010600030101010101" pitchFamily="2" charset="-122"/>
                <a:cs typeface="微软雅黑" panose="020B0503020204020204" charset="-122"/>
              </a:rPr>
              <a:t>制定合理的目标成本</a:t>
            </a:r>
            <a:endParaRPr lang="zh-CN" altLang="zh-CN" sz="20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20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4.</a:t>
            </a:r>
            <a:r>
              <a:rPr lang="zh-CN" altLang="zh-CN" sz="2000" kern="100" dirty="0">
                <a:solidFill>
                  <a:schemeClr val="bg1"/>
                </a:solidFill>
                <a:effectLst/>
                <a:latin typeface="宋体" panose="02010600030101010101" pitchFamily="2" charset="-122"/>
                <a:ea typeface="宋体" panose="02010600030101010101" pitchFamily="2" charset="-122"/>
                <a:cs typeface="微软雅黑" panose="020B0503020204020204" charset="-122"/>
              </a:rPr>
              <a:t>工程项目主管会计实行委派制</a:t>
            </a:r>
            <a:endParaRPr lang="zh-CN" altLang="zh-CN" sz="20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20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zh-CN" sz="2000" kern="100" dirty="0">
                <a:solidFill>
                  <a:schemeClr val="bg1"/>
                </a:solidFill>
                <a:effectLst/>
                <a:latin typeface="宋体" panose="02010600030101010101" pitchFamily="2" charset="-122"/>
                <a:ea typeface="宋体" panose="02010600030101010101" pitchFamily="2" charset="-122"/>
                <a:cs typeface="微软雅黑" panose="020B0503020204020204" charset="-122"/>
              </a:rPr>
              <a:t>提高会计人员业务素质</a:t>
            </a:r>
            <a:endParaRPr lang="zh-CN" altLang="zh-CN" sz="20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000" dirty="0">
              <a:solidFill>
                <a:schemeClr val="bg1"/>
              </a:solidFill>
            </a:endParaRPr>
          </a:p>
          <a:p>
            <a:endParaRPr lang="zh-CN" altLang="en-US" sz="20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等腰三角形 4"/>
          <p:cNvSpPr/>
          <p:nvPr/>
        </p:nvSpPr>
        <p:spPr>
          <a:xfrm rot="5400000" flipH="1">
            <a:off x="-552377" y="552376"/>
            <a:ext cx="5151968" cy="4047217"/>
          </a:xfrm>
          <a:custGeom>
            <a:avLst/>
            <a:gdLst/>
            <a:ahLst/>
            <a:cxnLst/>
            <a:rect l="l" t="t" r="r" b="b"/>
            <a:pathLst>
              <a:path w="5151968" h="5410203">
                <a:moveTo>
                  <a:pt x="5151967" y="2023534"/>
                </a:moveTo>
                <a:lnTo>
                  <a:pt x="0" y="2023534"/>
                </a:lnTo>
                <a:lnTo>
                  <a:pt x="2575984" y="0"/>
                </a:lnTo>
                <a:close/>
                <a:moveTo>
                  <a:pt x="5151968" y="2023536"/>
                </a:moveTo>
                <a:lnTo>
                  <a:pt x="5151968" y="5410203"/>
                </a:lnTo>
                <a:lnTo>
                  <a:pt x="8468" y="5410203"/>
                </a:lnTo>
                <a:lnTo>
                  <a:pt x="8468" y="2023536"/>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9" name="组合 8"/>
          <p:cNvGrpSpPr/>
          <p:nvPr/>
        </p:nvGrpSpPr>
        <p:grpSpPr>
          <a:xfrm>
            <a:off x="4155733" y="111680"/>
            <a:ext cx="1436990" cy="400110"/>
            <a:chOff x="4345598" y="302180"/>
            <a:chExt cx="1436990" cy="400110"/>
          </a:xfrm>
        </p:grpSpPr>
        <p:sp>
          <p:nvSpPr>
            <p:cNvPr id="6" name="文本框 5"/>
            <p:cNvSpPr txBox="1"/>
            <p:nvPr/>
          </p:nvSpPr>
          <p:spPr>
            <a:xfrm>
              <a:off x="4572000" y="302180"/>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rgbClr val="F1B015"/>
                  </a:solidFill>
                  <a:effectLst/>
                  <a:uLnTx/>
                  <a:uFillTx/>
                  <a:latin typeface="微软雅黑" panose="020B0503020204020204" charset="-122"/>
                  <a:ea typeface="微软雅黑" panose="020B0503020204020204" charset="-122"/>
                  <a:cs typeface="+mn-cs"/>
                </a:rPr>
                <a:t>情境描述</a:t>
              </a:r>
              <a:endParaRPr kumimoji="1" lang="zh-CN" altLang="en-US" sz="2000" b="1" i="0" u="none" strike="noStrike" kern="1200" cap="none" spc="0" normalizeH="0" baseline="0" noProof="0" dirty="0">
                <a:ln>
                  <a:noFill/>
                </a:ln>
                <a:solidFill>
                  <a:srgbClr val="F1B015"/>
                </a:solidFill>
                <a:effectLst/>
                <a:uLnTx/>
                <a:uFillTx/>
                <a:latin typeface="微软雅黑" panose="020B0503020204020204" charset="-122"/>
                <a:ea typeface="微软雅黑" panose="020B0503020204020204" charset="-122"/>
                <a:cs typeface="+mn-cs"/>
              </a:endParaRPr>
            </a:p>
          </p:txBody>
        </p:sp>
        <p:sp>
          <p:nvSpPr>
            <p:cNvPr id="7" name="直角三角形 6"/>
            <p:cNvSpPr/>
            <p:nvPr/>
          </p:nvSpPr>
          <p:spPr>
            <a:xfrm flipH="1">
              <a:off x="4345598" y="405645"/>
              <a:ext cx="226401" cy="226401"/>
            </a:xfrm>
            <a:prstGeom prst="rtTriangle">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8" name="文本框 7"/>
          <p:cNvSpPr txBox="1"/>
          <p:nvPr/>
        </p:nvSpPr>
        <p:spPr>
          <a:xfrm>
            <a:off x="4143023" y="472887"/>
            <a:ext cx="4881707" cy="2829236"/>
          </a:xfrm>
          <a:prstGeom prst="rect">
            <a:avLst/>
          </a:prstGeom>
          <a:noFill/>
        </p:spPr>
        <p:txBody>
          <a:bodyPr wrap="square" rtlCol="0">
            <a:spAutoFit/>
          </a:bodyPr>
          <a:lstStyle/>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以前当打工仔的时候，王某及其同事每天的工作状态大多是这样的。</a:t>
            </a:r>
            <a:endPar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早上9点拿着早餐来公司，然后打开电脑，边享受早餐边打开各大购物网站，看看今天有没有啥优惠活动。</a:t>
            </a:r>
            <a:endParaRPr kumimoji="1" lang="en-US" altLang="zh-CN"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甚至有些人早餐还没吃完，就开始盘算着中午吃什么。</a:t>
            </a:r>
            <a:endParaRPr kumimoji="1" lang="en-US" altLang="zh-CN"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一来一去，等他把早餐吃完，购物网站看完，中午吃什么想好，已经十点了。</a:t>
            </a:r>
            <a:endParaRPr kumimoji="1" lang="en-US" altLang="zh-CN"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这时，才开始慢慢进入工作状态。还没忙啥，又该吃午饭了。</a:t>
            </a:r>
            <a:endParaRPr kumimoji="1" lang="en-US" altLang="zh-CN"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午休一会，两点了，起来泡杯咖啡，来回上个厕所，找同事闲聊几句，才发现到了下班时间，还有2/3的工作没做完呢！</a:t>
            </a:r>
            <a:endParaRPr kumimoji="1" lang="en-US" altLang="zh-CN"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只能每天加班到晚上11点，日复一日，恶性循环。</a:t>
            </a:r>
            <a:endParaRPr kumimoji="1" lang="zh-CN" altLang="en-US"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p:txBody>
      </p:sp>
      <p:grpSp>
        <p:nvGrpSpPr>
          <p:cNvPr id="5" name="组合 4"/>
          <p:cNvGrpSpPr/>
          <p:nvPr/>
        </p:nvGrpSpPr>
        <p:grpSpPr>
          <a:xfrm>
            <a:off x="4354957" y="3385458"/>
            <a:ext cx="1182498" cy="400110"/>
            <a:chOff x="4457102" y="2966212"/>
            <a:chExt cx="1182498" cy="400110"/>
          </a:xfrm>
        </p:grpSpPr>
        <p:sp>
          <p:nvSpPr>
            <p:cNvPr id="14" name="文本框 13"/>
            <p:cNvSpPr txBox="1"/>
            <p:nvPr/>
          </p:nvSpPr>
          <p:spPr>
            <a:xfrm>
              <a:off x="4685493" y="2966212"/>
              <a:ext cx="9541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rgbClr val="F1B015"/>
                  </a:solidFill>
                  <a:effectLst/>
                  <a:uLnTx/>
                  <a:uFillTx/>
                  <a:latin typeface="微软雅黑" panose="020B0503020204020204" charset="-122"/>
                  <a:ea typeface="微软雅黑" panose="020B0503020204020204" charset="-122"/>
                  <a:cs typeface="+mn-cs"/>
                </a:rPr>
                <a:t>悟一悟</a:t>
              </a:r>
              <a:endParaRPr kumimoji="1" lang="zh-CN" altLang="en-US" sz="2000" b="1" i="0" u="none" strike="noStrike" kern="1200" cap="none" spc="0" normalizeH="0" baseline="0" noProof="0" dirty="0">
                <a:ln>
                  <a:noFill/>
                </a:ln>
                <a:solidFill>
                  <a:srgbClr val="F1B015"/>
                </a:solidFill>
                <a:effectLst/>
                <a:uLnTx/>
                <a:uFillTx/>
                <a:latin typeface="微软雅黑" panose="020B0503020204020204" charset="-122"/>
                <a:ea typeface="微软雅黑" panose="020B0503020204020204" charset="-122"/>
                <a:cs typeface="+mn-cs"/>
              </a:endParaRPr>
            </a:p>
          </p:txBody>
        </p:sp>
        <p:sp>
          <p:nvSpPr>
            <p:cNvPr id="15" name="直角三角形 14"/>
            <p:cNvSpPr/>
            <p:nvPr/>
          </p:nvSpPr>
          <p:spPr>
            <a:xfrm flipH="1">
              <a:off x="4457102" y="3063318"/>
              <a:ext cx="226401" cy="226401"/>
            </a:xfrm>
            <a:prstGeom prst="rtTriangle">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6" name="文本框 15"/>
          <p:cNvSpPr txBox="1"/>
          <p:nvPr/>
        </p:nvSpPr>
        <p:spPr>
          <a:xfrm>
            <a:off x="4268933" y="3716681"/>
            <a:ext cx="4464050" cy="1023165"/>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1" lang="zh-CN" altLang="en-US" sz="1400" b="0" i="0" u="none" strike="noStrike" kern="1200" cap="none" spc="0" normalizeH="0" baseline="0" noProof="0" dirty="0">
                <a:ln>
                  <a:noFill/>
                </a:ln>
                <a:solidFill>
                  <a:schemeClr val="accent1">
                    <a:lumMod val="75000"/>
                  </a:schemeClr>
                </a:solidFill>
                <a:effectLst/>
                <a:uLnTx/>
                <a:uFillTx/>
                <a:latin typeface="Century Gothic"/>
                <a:ea typeface="微软雅黑" panose="020B0503020204020204" charset="-122"/>
                <a:cs typeface="Arial" panose="020B0604020202020204"/>
              </a:rPr>
              <a:t>你有没有天天瞎忙也不知道忙啥，自己还被自己的“勤奋”感动得一塌糊涂，但收获不大？ </a:t>
            </a:r>
            <a:endParaRPr kumimoji="1" lang="en-US" altLang="zh-CN" sz="1400" b="0" i="0" u="none" strike="noStrike" kern="1200" cap="none" spc="0" normalizeH="0" baseline="0" noProof="0" dirty="0">
              <a:ln>
                <a:noFill/>
              </a:ln>
              <a:solidFill>
                <a:schemeClr val="accent1">
                  <a:lumMod val="75000"/>
                </a:schemeClr>
              </a:solidFill>
              <a:effectLst/>
              <a:uLnTx/>
              <a:uFillTx/>
              <a:latin typeface="Century Gothic"/>
              <a:ea typeface="微软雅黑" panose="020B0503020204020204" charset="-122"/>
              <a:cs typeface="Arial" panose="020B0604020202020204"/>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1" lang="zh-CN" altLang="en-US" sz="1400" b="0" i="0" u="none" strike="noStrike" kern="1200" cap="none" spc="0" normalizeH="0" baseline="0" noProof="0" dirty="0">
                <a:ln>
                  <a:noFill/>
                </a:ln>
                <a:solidFill>
                  <a:schemeClr val="accent1">
                    <a:lumMod val="75000"/>
                  </a:schemeClr>
                </a:solidFill>
                <a:effectLst/>
                <a:uLnTx/>
                <a:uFillTx/>
                <a:latin typeface="Century Gothic"/>
                <a:ea typeface="微软雅黑" panose="020B0503020204020204" charset="-122"/>
                <a:cs typeface="Arial" panose="020B0604020202020204"/>
              </a:rPr>
              <a:t>如何才能花低成本做高效事，提升幸福感和成就感？</a:t>
            </a:r>
            <a:endParaRPr kumimoji="1" lang="zh-CN" altLang="en-US" sz="1400" b="0" i="0" u="none" strike="noStrike" kern="1200" cap="none" spc="0" normalizeH="0" baseline="0" noProof="0" dirty="0">
              <a:ln>
                <a:noFill/>
              </a:ln>
              <a:solidFill>
                <a:schemeClr val="accent1">
                  <a:lumMod val="75000"/>
                </a:schemeClr>
              </a:solidFill>
              <a:effectLst/>
              <a:uLnTx/>
              <a:uFillTx/>
              <a:latin typeface="Century Gothic"/>
              <a:ea typeface="微软雅黑" panose="020B0503020204020204" charset="-122"/>
              <a:cs typeface="Arial" panose="020B0604020202020204"/>
            </a:endParaRPr>
          </a:p>
        </p:txBody>
      </p:sp>
      <p:sp>
        <p:nvSpPr>
          <p:cNvPr id="26" name="文本框 25"/>
          <p:cNvSpPr txBox="1"/>
          <p:nvPr/>
        </p:nvSpPr>
        <p:spPr>
          <a:xfrm>
            <a:off x="683568" y="3585513"/>
            <a:ext cx="2222348" cy="730885"/>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defRPr/>
            </a:pPr>
            <a:r>
              <a:rPr kumimoji="1" lang="zh-CN" altLang="en-US" sz="3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价值观塑造</a:t>
            </a:r>
            <a:endParaRPr kumimoji="1" lang="zh-CN" altLang="en-US" sz="3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p:txBody>
      </p:sp>
      <p:sp>
        <p:nvSpPr>
          <p:cNvPr id="27" name="矩形 26"/>
          <p:cNvSpPr/>
          <p:nvPr/>
        </p:nvSpPr>
        <p:spPr>
          <a:xfrm>
            <a:off x="548637" y="3442622"/>
            <a:ext cx="61832" cy="954107"/>
          </a:xfrm>
          <a:prstGeom prst="rect">
            <a:avLst/>
          </a:prstGeom>
          <a:solidFill>
            <a:srgbClr val="1D1D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ackgroundRemoval t="2209" b="99197" l="9873" r="89809">
                        <a14:foregroundMark x1="61783" y1="34940" x2="61783" y2="34940"/>
                        <a14:backgroundMark x1="58917" y1="32329" x2="58917" y2="32329"/>
                      </a14:backgroundRemoval>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433350" y="280322"/>
            <a:ext cx="3987800" cy="3162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357561" y="658052"/>
            <a:ext cx="2250440" cy="1568450"/>
          </a:xfrm>
          <a:prstGeom prst="rect">
            <a:avLst/>
          </a:prstGeom>
          <a:noFill/>
        </p:spPr>
        <p:txBody>
          <a:bodyPr wrap="square">
            <a:spAutoFit/>
          </a:bodyPr>
          <a:lstStyle/>
          <a:p>
            <a:pPr algn="ctr"/>
            <a:r>
              <a:rPr lang="en-US" altLang="zh-CN" sz="3200" dirty="0">
                <a:solidFill>
                  <a:schemeClr val="bg1"/>
                </a:solidFill>
              </a:rPr>
              <a:t> 四</a:t>
            </a:r>
            <a:r>
              <a:rPr lang="zh-CN" altLang="en-US" sz="3200" dirty="0">
                <a:solidFill>
                  <a:schemeClr val="bg1"/>
                </a:solidFill>
              </a:rPr>
              <a:t>、</a:t>
            </a:r>
            <a:endParaRPr lang="en-US" altLang="zh-CN" sz="3200" dirty="0">
              <a:solidFill>
                <a:schemeClr val="bg1"/>
              </a:solidFill>
            </a:endParaRPr>
          </a:p>
          <a:p>
            <a:pPr algn="ctr"/>
            <a:r>
              <a:rPr lang="en-US" altLang="zh-CN" sz="3200" dirty="0" err="1">
                <a:solidFill>
                  <a:schemeClr val="bg1"/>
                </a:solidFill>
              </a:rPr>
              <a:t>物流责任</a:t>
            </a:r>
            <a:endParaRPr lang="en-US" altLang="zh-CN" sz="3200" dirty="0">
              <a:solidFill>
                <a:schemeClr val="bg1"/>
              </a:solidFill>
            </a:endParaRPr>
          </a:p>
          <a:p>
            <a:pPr algn="ctr"/>
            <a:r>
              <a:rPr lang="en-US" altLang="zh-CN" sz="3200" dirty="0" err="1">
                <a:solidFill>
                  <a:schemeClr val="bg1"/>
                </a:solidFill>
              </a:rPr>
              <a:t>成本考核</a:t>
            </a:r>
            <a:endParaRPr lang="en-US" altLang="zh-CN" sz="3200" dirty="0">
              <a:solidFill>
                <a:schemeClr val="bg1"/>
              </a:solidFill>
            </a:endParaRPr>
          </a:p>
        </p:txBody>
      </p:sp>
      <p:sp>
        <p:nvSpPr>
          <p:cNvPr id="4" name="文本框 3"/>
          <p:cNvSpPr txBox="1"/>
          <p:nvPr/>
        </p:nvSpPr>
        <p:spPr>
          <a:xfrm>
            <a:off x="3503427" y="2207579"/>
            <a:ext cx="4611871" cy="461665"/>
          </a:xfrm>
          <a:prstGeom prst="rect">
            <a:avLst/>
          </a:prstGeom>
          <a:noFill/>
        </p:spPr>
        <p:txBody>
          <a:bodyPr wrap="square">
            <a:spAutoFit/>
          </a:bodyPr>
          <a:lstStyle/>
          <a:p>
            <a:r>
              <a:rPr lang="en-US" altLang="zh-CN" sz="2400" dirty="0">
                <a:solidFill>
                  <a:schemeClr val="bg1"/>
                </a:solidFill>
              </a:rPr>
              <a:t>(</a:t>
            </a:r>
            <a:r>
              <a:rPr lang="zh-CN" altLang="en-US" sz="2400" dirty="0">
                <a:solidFill>
                  <a:schemeClr val="bg1"/>
                </a:solidFill>
              </a:rPr>
              <a:t>一</a:t>
            </a:r>
            <a:r>
              <a:rPr lang="en-US" altLang="zh-CN" sz="2400" dirty="0">
                <a:solidFill>
                  <a:schemeClr val="bg1"/>
                </a:solidFill>
              </a:rPr>
              <a:t>)</a:t>
            </a:r>
            <a:r>
              <a:rPr lang="zh-CN" altLang="en-US" sz="2400" dirty="0">
                <a:solidFill>
                  <a:schemeClr val="bg1"/>
                </a:solidFill>
              </a:rPr>
              <a:t>物流责任成本考核的作用</a:t>
            </a:r>
            <a:endParaRPr lang="zh-CN" altLang="en-US" sz="2400" dirty="0">
              <a:solidFill>
                <a:schemeClr val="bg1"/>
              </a:solidFill>
            </a:endParaRPr>
          </a:p>
        </p:txBody>
      </p:sp>
      <p:sp>
        <p:nvSpPr>
          <p:cNvPr id="6" name="文本框 5"/>
          <p:cNvSpPr txBox="1"/>
          <p:nvPr/>
        </p:nvSpPr>
        <p:spPr>
          <a:xfrm>
            <a:off x="3084770" y="2927543"/>
            <a:ext cx="5449186" cy="1289456"/>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dirty="0">
                <a:solidFill>
                  <a:schemeClr val="bg1"/>
                </a:solidFill>
              </a:rPr>
              <a:t>使物流成本的控制有了主动力</a:t>
            </a:r>
            <a:endParaRPr lang="zh-CN" altLang="en-US" dirty="0">
              <a:solidFill>
                <a:schemeClr val="bg1"/>
              </a:solidFill>
            </a:endParaRPr>
          </a:p>
          <a:p>
            <a:pPr marL="285750" indent="-285750">
              <a:lnSpc>
                <a:spcPct val="150000"/>
              </a:lnSpc>
              <a:buFont typeface="Wingdings" panose="05000000000000000000" pitchFamily="2" charset="2"/>
              <a:buChar char="ü"/>
            </a:pPr>
            <a:r>
              <a:rPr lang="zh-CN" altLang="en-US" dirty="0">
                <a:solidFill>
                  <a:schemeClr val="bg1"/>
                </a:solidFill>
              </a:rPr>
              <a:t>使物流成本控制更具有实效性和可操作性</a:t>
            </a:r>
            <a:endParaRPr lang="zh-CN" altLang="en-US" dirty="0">
              <a:solidFill>
                <a:schemeClr val="bg1"/>
              </a:solidFill>
            </a:endParaRPr>
          </a:p>
          <a:p>
            <a:pPr marL="285750" indent="-285750">
              <a:lnSpc>
                <a:spcPct val="150000"/>
              </a:lnSpc>
              <a:buFont typeface="Wingdings" panose="05000000000000000000" pitchFamily="2" charset="2"/>
              <a:buChar char="ü"/>
            </a:pPr>
            <a:r>
              <a:rPr lang="zh-CN" altLang="en-US" dirty="0">
                <a:solidFill>
                  <a:schemeClr val="bg1"/>
                </a:solidFill>
              </a:rPr>
              <a:t>可以更新物流成本管理观念</a:t>
            </a:r>
            <a:endParaRPr lang="zh-CN" altLang="en-US"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8485" y="252095"/>
            <a:ext cx="7176770" cy="583565"/>
          </a:xfrm>
          <a:prstGeom prst="rect">
            <a:avLst/>
          </a:prstGeom>
          <a:noFill/>
        </p:spPr>
        <p:txBody>
          <a:bodyPr wrap="square" rtlCol="0">
            <a:spAutoFit/>
          </a:bodyPr>
          <a:lstStyle/>
          <a:p>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a:t>
            </a:r>
            <a:r>
              <a:rPr lang="zh-CN" altLang="en-US" sz="3200" dirty="0">
                <a:solidFill>
                  <a:prstClr val="white"/>
                </a:solidFill>
                <a:latin typeface="微软雅黑" panose="020B0503020204020204" charset="-122"/>
                <a:ea typeface="微软雅黑" panose="020B0503020204020204" charset="-122"/>
                <a:sym typeface="+mn-ea"/>
              </a:rPr>
              <a:t>二</a:t>
            </a:r>
            <a:r>
              <a:rPr altLang="zh-CN" sz="3200" noProof="0" dirty="0">
                <a:ln>
                  <a:noFill/>
                </a:ln>
                <a:solidFill>
                  <a:prstClr val="white"/>
                </a:solidFill>
                <a:effectLst/>
                <a:uLnTx/>
                <a:uFillTx/>
                <a:latin typeface="微软雅黑" panose="020B0503020204020204" charset="-122"/>
                <a:ea typeface="微软雅黑" panose="020B0503020204020204" charset="-122"/>
                <a:sym typeface="+mn-ea"/>
              </a:rPr>
              <a:t>)</a:t>
            </a:r>
            <a:r>
              <a:rPr lang="zh-CN" altLang="en-US" sz="3200" noProof="0" dirty="0">
                <a:ln>
                  <a:noFill/>
                </a:ln>
                <a:solidFill>
                  <a:prstClr val="white"/>
                </a:solidFill>
                <a:effectLst/>
                <a:uLnTx/>
                <a:uFillTx/>
                <a:latin typeface="微软雅黑" panose="020B0503020204020204" charset="-122"/>
                <a:ea typeface="微软雅黑" panose="020B0503020204020204" charset="-122"/>
                <a:sym typeface="+mn-ea"/>
              </a:rPr>
              <a:t>物流责任成本中心的考核</a:t>
            </a:r>
            <a:endParaRPr altLang="zh-CN" sz="320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66562" name="内容占位符 1"/>
          <p:cNvSpPr>
            <a:spLocks noGrp="1"/>
          </p:cNvSpPr>
          <p:nvPr/>
        </p:nvSpPr>
        <p:spPr>
          <a:xfrm>
            <a:off x="578485" y="1109990"/>
            <a:ext cx="7491164" cy="332920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indent="0">
              <a:lnSpc>
                <a:spcPct val="150000"/>
              </a:lnSpc>
              <a:spcBef>
                <a:spcPts val="0"/>
              </a:spcBef>
              <a:buNone/>
            </a:pPr>
            <a:r>
              <a:rPr lang="en-US" altLang="zh-CN" sz="2000" dirty="0">
                <a:solidFill>
                  <a:schemeClr val="bg1"/>
                </a:solidFill>
                <a:latin typeface="+mn-ea"/>
              </a:rPr>
              <a:t>1.</a:t>
            </a:r>
            <a:r>
              <a:rPr lang="zh-CN" altLang="en-US" sz="2000" dirty="0">
                <a:solidFill>
                  <a:schemeClr val="bg1"/>
                </a:solidFill>
                <a:latin typeface="+mn-ea"/>
              </a:rPr>
              <a:t>物流责任成本的考核指标</a:t>
            </a:r>
            <a:endParaRPr lang="zh-CN" altLang="en-US" sz="2000" dirty="0">
              <a:solidFill>
                <a:schemeClr val="bg1"/>
              </a:solidFill>
              <a:latin typeface="+mn-ea"/>
            </a:endParaRPr>
          </a:p>
          <a:p>
            <a:pPr lvl="2" indent="0">
              <a:lnSpc>
                <a:spcPct val="150000"/>
              </a:lnSpc>
              <a:spcBef>
                <a:spcPts val="0"/>
              </a:spcBef>
              <a:buNone/>
            </a:pPr>
            <a:r>
              <a:rPr lang="zh-CN" altLang="en-US" sz="2000" dirty="0">
                <a:solidFill>
                  <a:schemeClr val="bg1"/>
                </a:solidFill>
                <a:latin typeface="+mn-ea"/>
              </a:rPr>
              <a:t>     1）标准成本中心评价与考核的依据</a:t>
            </a:r>
            <a:endParaRPr lang="zh-CN" altLang="en-US" sz="2000" dirty="0">
              <a:solidFill>
                <a:schemeClr val="bg1"/>
              </a:solidFill>
              <a:latin typeface="+mn-ea"/>
            </a:endParaRPr>
          </a:p>
          <a:p>
            <a:pPr lvl="2" indent="0">
              <a:lnSpc>
                <a:spcPct val="150000"/>
              </a:lnSpc>
              <a:spcBef>
                <a:spcPts val="0"/>
              </a:spcBef>
              <a:buNone/>
            </a:pPr>
            <a:r>
              <a:rPr lang="zh-CN" altLang="en-US" sz="2000" dirty="0">
                <a:solidFill>
                  <a:schemeClr val="bg1"/>
                </a:solidFill>
                <a:latin typeface="+mn-ea"/>
              </a:rPr>
              <a:t>     2）酌量性成本中心的评价与考核依据</a:t>
            </a:r>
            <a:endParaRPr lang="zh-CN" altLang="en-US" sz="2000" dirty="0">
              <a:solidFill>
                <a:schemeClr val="bg1"/>
              </a:solidFill>
              <a:latin typeface="+mn-ea"/>
            </a:endParaRPr>
          </a:p>
          <a:p>
            <a:pPr lvl="1" indent="0">
              <a:lnSpc>
                <a:spcPct val="150000"/>
              </a:lnSpc>
              <a:spcBef>
                <a:spcPts val="0"/>
              </a:spcBef>
              <a:buNone/>
            </a:pPr>
            <a:r>
              <a:rPr lang="en-US" altLang="zh-CN" sz="2000" dirty="0">
                <a:solidFill>
                  <a:schemeClr val="bg1"/>
                </a:solidFill>
                <a:latin typeface="+mn-ea"/>
              </a:rPr>
              <a:t>2.</a:t>
            </a:r>
            <a:r>
              <a:rPr lang="zh-CN" altLang="en-US" sz="2000" dirty="0">
                <a:solidFill>
                  <a:schemeClr val="bg1"/>
                </a:solidFill>
                <a:latin typeface="+mn-ea"/>
              </a:rPr>
              <a:t>责任成本的考核步骤</a:t>
            </a:r>
            <a:endParaRPr lang="zh-CN" altLang="en-US" sz="2000" dirty="0">
              <a:solidFill>
                <a:schemeClr val="bg1"/>
              </a:solidFill>
              <a:latin typeface="+mn-ea"/>
            </a:endParaRPr>
          </a:p>
          <a:p>
            <a:pPr lvl="2" indent="0">
              <a:lnSpc>
                <a:spcPct val="150000"/>
              </a:lnSpc>
              <a:spcBef>
                <a:spcPts val="0"/>
              </a:spcBef>
              <a:buNone/>
            </a:pPr>
            <a:r>
              <a:rPr lang="zh-CN" altLang="en-US" sz="2000" dirty="0">
                <a:solidFill>
                  <a:schemeClr val="bg1"/>
                </a:solidFill>
                <a:latin typeface="+mn-ea"/>
              </a:rPr>
              <a:t>    1）编制成本控制报告</a:t>
            </a:r>
            <a:endParaRPr lang="zh-CN" altLang="en-US" sz="2000" dirty="0">
              <a:solidFill>
                <a:schemeClr val="bg1"/>
              </a:solidFill>
              <a:latin typeface="+mn-ea"/>
            </a:endParaRPr>
          </a:p>
          <a:p>
            <a:pPr lvl="2" indent="0">
              <a:lnSpc>
                <a:spcPct val="150000"/>
              </a:lnSpc>
              <a:spcBef>
                <a:spcPts val="0"/>
              </a:spcBef>
              <a:buNone/>
            </a:pPr>
            <a:r>
              <a:rPr lang="zh-CN" altLang="en-US" sz="2000" dirty="0">
                <a:solidFill>
                  <a:schemeClr val="bg1"/>
                </a:solidFill>
                <a:latin typeface="+mn-ea"/>
              </a:rPr>
              <a:t>    2）差异调查</a:t>
            </a:r>
            <a:endParaRPr lang="zh-CN" altLang="en-US" sz="2000" dirty="0">
              <a:solidFill>
                <a:schemeClr val="bg1"/>
              </a:solidFill>
              <a:latin typeface="+mn-ea"/>
            </a:endParaRPr>
          </a:p>
          <a:p>
            <a:pPr lvl="2" indent="0">
              <a:lnSpc>
                <a:spcPct val="150000"/>
              </a:lnSpc>
              <a:spcBef>
                <a:spcPts val="0"/>
              </a:spcBef>
              <a:buNone/>
            </a:pPr>
            <a:r>
              <a:rPr lang="zh-CN" altLang="en-US" sz="2000" dirty="0">
                <a:solidFill>
                  <a:schemeClr val="bg1"/>
                </a:solidFill>
                <a:latin typeface="+mn-ea"/>
              </a:rPr>
              <a:t>    3）奖励与惩罚</a:t>
            </a:r>
            <a:endParaRPr lang="zh-CN" altLang="en-US" sz="2000" dirty="0">
              <a:solidFill>
                <a:schemeClr val="bg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wipe(left)">
                                      <p:cBhvr>
                                        <p:cTn id="7" dur="500"/>
                                        <p:tgtEl>
                                          <p:spTgt spid="6656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6562">
                                            <p:txEl>
                                              <p:pRg st="1" end="1"/>
                                            </p:txEl>
                                          </p:spTgt>
                                        </p:tgtEl>
                                        <p:attrNameLst>
                                          <p:attrName>style.visibility</p:attrName>
                                        </p:attrNameLst>
                                      </p:cBhvr>
                                      <p:to>
                                        <p:strVal val="visible"/>
                                      </p:to>
                                    </p:set>
                                    <p:animEffect transition="in" filter="wipe(left)">
                                      <p:cBhvr>
                                        <p:cTn id="10" dur="500"/>
                                        <p:tgtEl>
                                          <p:spTgt spid="6656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6562">
                                            <p:txEl>
                                              <p:pRg st="2" end="2"/>
                                            </p:txEl>
                                          </p:spTgt>
                                        </p:tgtEl>
                                        <p:attrNameLst>
                                          <p:attrName>style.visibility</p:attrName>
                                        </p:attrNameLst>
                                      </p:cBhvr>
                                      <p:to>
                                        <p:strVal val="visible"/>
                                      </p:to>
                                    </p:set>
                                    <p:animEffect transition="in" filter="wipe(left)">
                                      <p:cBhvr>
                                        <p:cTn id="13" dur="500"/>
                                        <p:tgtEl>
                                          <p:spTgt spid="6656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6562">
                                            <p:txEl>
                                              <p:pRg st="3" end="3"/>
                                            </p:txEl>
                                          </p:spTgt>
                                        </p:tgtEl>
                                        <p:attrNameLst>
                                          <p:attrName>style.visibility</p:attrName>
                                        </p:attrNameLst>
                                      </p:cBhvr>
                                      <p:to>
                                        <p:strVal val="visible"/>
                                      </p:to>
                                    </p:set>
                                    <p:animEffect transition="in" filter="wipe(left)">
                                      <p:cBhvr>
                                        <p:cTn id="16" dur="500"/>
                                        <p:tgtEl>
                                          <p:spTgt spid="66562">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6562">
                                            <p:txEl>
                                              <p:pRg st="4" end="4"/>
                                            </p:txEl>
                                          </p:spTgt>
                                        </p:tgtEl>
                                        <p:attrNameLst>
                                          <p:attrName>style.visibility</p:attrName>
                                        </p:attrNameLst>
                                      </p:cBhvr>
                                      <p:to>
                                        <p:strVal val="visible"/>
                                      </p:to>
                                    </p:set>
                                    <p:animEffect transition="in" filter="wipe(left)">
                                      <p:cBhvr>
                                        <p:cTn id="19" dur="500"/>
                                        <p:tgtEl>
                                          <p:spTgt spid="66562">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6562">
                                            <p:txEl>
                                              <p:pRg st="5" end="5"/>
                                            </p:txEl>
                                          </p:spTgt>
                                        </p:tgtEl>
                                        <p:attrNameLst>
                                          <p:attrName>style.visibility</p:attrName>
                                        </p:attrNameLst>
                                      </p:cBhvr>
                                      <p:to>
                                        <p:strVal val="visible"/>
                                      </p:to>
                                    </p:set>
                                    <p:animEffect transition="in" filter="wipe(left)">
                                      <p:cBhvr>
                                        <p:cTn id="22" dur="500"/>
                                        <p:tgtEl>
                                          <p:spTgt spid="66562">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6562">
                                            <p:txEl>
                                              <p:pRg st="6" end="6"/>
                                            </p:txEl>
                                          </p:spTgt>
                                        </p:tgtEl>
                                        <p:attrNameLst>
                                          <p:attrName>style.visibility</p:attrName>
                                        </p:attrNameLst>
                                      </p:cBhvr>
                                      <p:to>
                                        <p:strVal val="visible"/>
                                      </p:to>
                                    </p:set>
                                    <p:animEffect transition="in" filter="wipe(left)">
                                      <p:cBhvr>
                                        <p:cTn id="25" dur="500"/>
                                        <p:tgtEl>
                                          <p:spTgt spid="665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5165809" y="332486"/>
            <a:ext cx="1201420" cy="39878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mn-cs"/>
              </a:rPr>
              <a:t>情境描述</a:t>
            </a:r>
            <a:endParaRPr kumimoji="1" lang="zh-CN" altLang="en-US" sz="2000" b="1"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mn-cs"/>
            </a:endParaRPr>
          </a:p>
        </p:txBody>
      </p:sp>
      <p:sp>
        <p:nvSpPr>
          <p:cNvPr id="7" name="直角三角形 6"/>
          <p:cNvSpPr/>
          <p:nvPr/>
        </p:nvSpPr>
        <p:spPr>
          <a:xfrm flipH="1">
            <a:off x="4939407" y="416462"/>
            <a:ext cx="226401" cy="226401"/>
          </a:xfrm>
          <a:prstGeom prst="rtTriangle">
            <a:avLst/>
          </a:prstGeom>
          <a:solidFill>
            <a:srgbClr val="3636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4842344" y="891802"/>
            <a:ext cx="4056122" cy="2249170"/>
          </a:xfrm>
          <a:prstGeom prst="rect">
            <a:avLst/>
          </a:prstGeom>
          <a:noFill/>
        </p:spPr>
        <p:txBody>
          <a:bodyPr wrap="square" rtlCol="0">
            <a:spAutoFit/>
          </a:bodyPr>
          <a:lstStyle/>
          <a:p>
            <a:pPr marL="171450" marR="0" lvl="0" indent="-171450" algn="l" defTabSz="457200" rtl="0" eaLnBrk="1" fontAlgn="auto" latinLnBrk="0" hangingPunct="1">
              <a:lnSpc>
                <a:spcPct val="130000"/>
              </a:lnSpc>
              <a:spcBef>
                <a:spcPts val="0"/>
              </a:spcBef>
              <a:spcAft>
                <a:spcPts val="0"/>
              </a:spcAft>
              <a:buClrTx/>
              <a:buSzTx/>
              <a:buFont typeface="Wingdings" panose="05000000000000000000" pitchFamily="2" charset="2"/>
              <a:buChar char="Ø"/>
              <a:defRPr/>
            </a:pPr>
            <a:r>
              <a:rPr kumimoji="1"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十九大报告提出，健全金融监管体系，守住不发生系统性金融风险的底线。越来越多的企业在加强成本控制，将风险作为重要考虑因素。“贷款有风险，投资需谨慎”。贷款是因为我们可以最短时间内得到资金，可以更高效率的解决资金问题，而投资需谨慎是因为投资存在风险，这种风险是无法估测的，它可以让你钱财满贯，也可以使你倾家荡产。现在很多大型企业为了可以高效率的完成工作，难免会进行大额贷款，都会进行风险控制，但有的企业认为没有必要。</a:t>
            </a:r>
            <a:endParaRPr kumimoji="1" sz="12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p:txBody>
      </p:sp>
      <p:sp>
        <p:nvSpPr>
          <p:cNvPr id="14" name="文本框 13"/>
          <p:cNvSpPr txBox="1"/>
          <p:nvPr/>
        </p:nvSpPr>
        <p:spPr>
          <a:xfrm>
            <a:off x="5165809" y="3301692"/>
            <a:ext cx="1201420" cy="39878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mn-cs"/>
              </a:rPr>
              <a:t>情境分析</a:t>
            </a:r>
            <a:endParaRPr kumimoji="1" lang="zh-CN" altLang="en-US" sz="2000" b="1"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mn-cs"/>
            </a:endParaRPr>
          </a:p>
        </p:txBody>
      </p:sp>
      <p:sp>
        <p:nvSpPr>
          <p:cNvPr id="15" name="直角三角形 14"/>
          <p:cNvSpPr/>
          <p:nvPr/>
        </p:nvSpPr>
        <p:spPr>
          <a:xfrm flipH="1">
            <a:off x="4939408" y="3402976"/>
            <a:ext cx="226401" cy="226401"/>
          </a:xfrm>
          <a:prstGeom prst="rtTriangle">
            <a:avLst/>
          </a:prstGeom>
          <a:solidFill>
            <a:srgbClr val="3636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p:cNvSpPr txBox="1"/>
          <p:nvPr/>
        </p:nvSpPr>
        <p:spPr>
          <a:xfrm>
            <a:off x="4842344" y="3787849"/>
            <a:ext cx="4166484" cy="1060450"/>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1" lang="zh-CN" altLang="en-US" sz="14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rPr>
              <a:t>想一想：当今社会，你认为效率和风控的关系是怎样的呢？企业做了风险控制就一定能保证效率吗？ </a:t>
            </a:r>
            <a:endParaRPr kumimoji="1" lang="zh-CN" altLang="en-US" sz="1400" b="0" i="0" u="none" strike="noStrike" kern="1200" cap="none" spc="0" normalizeH="0" baseline="0" noProof="0" dirty="0">
              <a:ln>
                <a:noFill/>
              </a:ln>
              <a:solidFill>
                <a:srgbClr val="1D1D1D"/>
              </a:solidFill>
              <a:effectLst/>
              <a:uLnTx/>
              <a:uFillTx/>
              <a:latin typeface="Century Gothic"/>
              <a:ea typeface="微软雅黑" panose="020B0503020204020204" charset="-122"/>
              <a:cs typeface="Arial" panose="020B0604020202020204"/>
            </a:endParaRPr>
          </a:p>
        </p:txBody>
      </p:sp>
      <p:pic>
        <p:nvPicPr>
          <p:cNvPr id="18" name="图片 17"/>
          <p:cNvPicPr>
            <a:picLocks noChangeAspect="1"/>
          </p:cNvPicPr>
          <p:nvPr/>
        </p:nvPicPr>
        <p:blipFill>
          <a:blip r:embed="rId1"/>
          <a:stretch>
            <a:fillRect/>
          </a:stretch>
        </p:blipFill>
        <p:spPr>
          <a:xfrm>
            <a:off x="0" y="1316159"/>
            <a:ext cx="4506086" cy="2536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2946812"/>
            <a:ext cx="9144000" cy="13404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rgbClr val="FFFFFF"/>
              </a:solidFill>
              <a:effectLst/>
              <a:uLnTx/>
              <a:uFillTx/>
              <a:latin typeface="Century Gothic"/>
              <a:ea typeface="微软雅黑" panose="020B0503020204020204" charset="-122"/>
              <a:cs typeface="+mn-cs"/>
            </a:endParaRPr>
          </a:p>
        </p:txBody>
      </p:sp>
      <p:sp>
        <p:nvSpPr>
          <p:cNvPr id="5" name="文本框 4"/>
          <p:cNvSpPr txBox="1"/>
          <p:nvPr/>
        </p:nvSpPr>
        <p:spPr>
          <a:xfrm>
            <a:off x="375337" y="3263089"/>
            <a:ext cx="8352928" cy="583565"/>
          </a:xfrm>
          <a:prstGeom prst="rect">
            <a:avLst/>
          </a:prstGeom>
          <a:noFill/>
        </p:spPr>
        <p:txBody>
          <a:bodyPr wrap="square" rtlCol="0">
            <a:spAutoFit/>
          </a:bodyPr>
          <a:lstStyle>
            <a:defPPr>
              <a:defRPr lang="zh-CN"/>
            </a:defPPr>
            <a:lvl1pPr defTabSz="457200" fontAlgn="auto">
              <a:spcBef>
                <a:spcPts val="0"/>
              </a:spcBef>
              <a:spcAft>
                <a:spcPts val="0"/>
              </a:spcAft>
              <a:defRPr kumimoji="1" sz="3200">
                <a:solidFill>
                  <a:srgbClr val="1D1D1D"/>
                </a:solidFill>
                <a:latin typeface="微软雅黑" panose="020B0503020204020204" charset="-122"/>
                <a:ea typeface="微软雅黑" panose="020B0503020204020204"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3200" b="0" i="0" u="none" strike="noStrike" kern="1200" cap="none" spc="0" normalizeH="0" baseline="0" noProof="0" dirty="0">
                <a:ln>
                  <a:noFill/>
                </a:ln>
                <a:solidFill>
                  <a:srgbClr val="1D1D1D"/>
                </a:solidFill>
                <a:effectLst/>
                <a:uLnTx/>
                <a:uFillTx/>
                <a:latin typeface="微软雅黑" panose="020B0503020204020204" charset="-122"/>
                <a:ea typeface="微软雅黑" panose="020B0503020204020204" charset="-122"/>
                <a:cs typeface="+mn-cs"/>
              </a:rPr>
              <a:t>专业技能实训：企业物流成本差异分析</a:t>
            </a:r>
            <a:endParaRPr kumimoji="1" lang="zh-CN" altLang="en-US" sz="3200" b="0" i="0" u="none" strike="noStrike" kern="1200" cap="none" spc="0" normalizeH="0" baseline="0" noProof="0" dirty="0">
              <a:ln>
                <a:noFill/>
              </a:ln>
              <a:solidFill>
                <a:srgbClr val="1D1D1D"/>
              </a:solidFill>
              <a:effectLst/>
              <a:uLnTx/>
              <a:uFillTx/>
              <a:latin typeface="微软雅黑" panose="020B0503020204020204" charset="-122"/>
              <a:ea typeface="微软雅黑" panose="020B0503020204020204" charset="-122"/>
              <a:cs typeface="+mn-cs"/>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61882" y="25400"/>
            <a:ext cx="4382118" cy="29214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9346"/>
            <a:ext cx="7886700" cy="583565"/>
          </a:xfrm>
        </p:spPr>
        <p:txBody>
          <a:bodyPr/>
          <a:lstStyle/>
          <a:p>
            <a:r>
              <a:rPr lang="zh-CN" altLang="zh-CN" dirty="0"/>
              <a:t>企业物流成本差异分析 </a:t>
            </a:r>
            <a:endParaRPr kumimoji="1" lang="zh-CN" altLang="en-US" dirty="0"/>
          </a:p>
        </p:txBody>
      </p:sp>
      <p:sp>
        <p:nvSpPr>
          <p:cNvPr id="4" name="内容占位符 1"/>
          <p:cNvSpPr txBox="1"/>
          <p:nvPr/>
        </p:nvSpPr>
        <p:spPr>
          <a:xfrm>
            <a:off x="388762" y="1719754"/>
            <a:ext cx="7992888" cy="2303145"/>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628650" indent="-285750" algn="just">
              <a:lnSpc>
                <a:spcPct val="130000"/>
              </a:lnSpc>
              <a:buFont typeface="Wingdings" panose="05000000000000000000" pitchFamily="2" charset="2"/>
              <a:buChar char="u"/>
            </a:pPr>
            <a:r>
              <a:rPr sz="1800" kern="100" dirty="0">
                <a:effectLst/>
                <a:latin typeface="等线" panose="02010600030101010101" pitchFamily="2" charset="-122"/>
                <a:ea typeface="宋体" panose="02010600030101010101" pitchFamily="2" charset="-122"/>
                <a:cs typeface="Times New Roman" panose="02020603050405020304" pitchFamily="18" charset="0"/>
              </a:rPr>
              <a:t>背景1：甲物流企业本月进行包装作业400件，实际使用工时16 000小时，支付工资96 000元；包装单位产品的标准工时为38小时，标准工资率为5元/小时。</a:t>
            </a:r>
            <a:endParaRPr sz="1800" kern="100" dirty="0">
              <a:effectLst/>
              <a:latin typeface="等线" panose="02010600030101010101" pitchFamily="2" charset="-122"/>
              <a:ea typeface="宋体" panose="02010600030101010101" pitchFamily="2" charset="-122"/>
              <a:cs typeface="Times New Roman" panose="02020603050405020304" pitchFamily="18" charset="0"/>
            </a:endParaRPr>
          </a:p>
          <a:p>
            <a:pPr marL="628650" indent="-285750" algn="just">
              <a:lnSpc>
                <a:spcPct val="130000"/>
              </a:lnSpc>
              <a:buFont typeface="Wingdings" panose="05000000000000000000" pitchFamily="2" charset="2"/>
              <a:buChar char="u"/>
            </a:pPr>
            <a:r>
              <a:rPr sz="1800" kern="100" dirty="0">
                <a:effectLst/>
                <a:latin typeface="等线" panose="02010600030101010101" pitchFamily="2" charset="-122"/>
                <a:ea typeface="宋体" panose="02010600030101010101" pitchFamily="2" charset="-122"/>
                <a:cs typeface="Times New Roman" panose="02020603050405020304" pitchFamily="18" charset="0"/>
              </a:rPr>
              <a:t>背景2：乙物流企业物流服务变动服务费用的标准成本为：工时消耗3小时，每小时变动服务费用分配率为5元。本月实际提供500次服务，实际使用工时1 400小时，实际发生变动服务费用7 700元。</a:t>
            </a:r>
            <a:endParaRPr sz="1800" kern="100" dirty="0">
              <a:effectLst/>
              <a:latin typeface="等线" panose="02010600030101010101" pitchFamily="2" charset="-122"/>
              <a:ea typeface="宋体" panose="02010600030101010101" pitchFamily="2" charset="-122"/>
              <a:cs typeface="Times New Roman" panose="02020603050405020304" pitchFamily="18" charset="0"/>
            </a:endParaRPr>
          </a:p>
        </p:txBody>
      </p:sp>
      <p:sp>
        <p:nvSpPr>
          <p:cNvPr id="5" name="矩形 4"/>
          <p:cNvSpPr/>
          <p:nvPr/>
        </p:nvSpPr>
        <p:spPr>
          <a:xfrm>
            <a:off x="3779912" y="704121"/>
            <a:ext cx="1210588" cy="498470"/>
          </a:xfrm>
          <a:prstGeom prst="rect">
            <a:avLst/>
          </a:prstGeom>
        </p:spPr>
        <p:txBody>
          <a:bodyPr wrap="none">
            <a:spAutoFit/>
          </a:bodyPr>
          <a:lstStyle/>
          <a:p>
            <a:pPr marL="0" marR="0" lvl="0" indent="0" algn="ctr" defTabSz="914400" rtl="0" eaLnBrk="1" fontAlgn="base" latinLnBrk="0" hangingPunct="1">
              <a:lnSpc>
                <a:spcPct val="150000"/>
              </a:lnSpc>
              <a:spcBef>
                <a:spcPct val="0"/>
              </a:spcBef>
              <a:spcAft>
                <a:spcPts val="0"/>
              </a:spcAft>
              <a:buClrTx/>
              <a:buSzTx/>
              <a:buFontTx/>
              <a:buNone/>
              <a:defRPr/>
            </a:pPr>
            <a:r>
              <a:rPr kumimoji="1" lang="zh-CN" altLang="zh-CN" sz="2000" b="0" i="0" u="none" strike="noStrike" kern="1200" cap="none" spc="0" normalizeH="0" baseline="0" noProof="0" dirty="0">
                <a:ln>
                  <a:noFill/>
                </a:ln>
                <a:solidFill>
                  <a:srgbClr val="FFFFFF"/>
                </a:solidFill>
                <a:effectLst/>
                <a:uLnTx/>
                <a:uFillTx/>
                <a:latin typeface="Century Gothic"/>
                <a:ea typeface="微软雅黑" panose="020B0503020204020204" charset="-122"/>
                <a:cs typeface="Impact" panose="020B0806030902050204"/>
              </a:rPr>
              <a:t>实训背景</a:t>
            </a:r>
            <a:endParaRPr kumimoji="1" lang="zh-CN" altLang="zh-CN" sz="2000" b="0" i="0" u="none" strike="noStrike" kern="1200" cap="none" spc="0" normalizeH="0" baseline="0" noProof="0" dirty="0">
              <a:ln>
                <a:noFill/>
              </a:ln>
              <a:solidFill>
                <a:srgbClr val="FFFFFF"/>
              </a:solidFill>
              <a:effectLst/>
              <a:uLnTx/>
              <a:uFillTx/>
              <a:latin typeface="Century Gothic"/>
              <a:ea typeface="微软雅黑" panose="020B0503020204020204" charset="-122"/>
              <a:cs typeface="Impact" panose="020B0806030902050204"/>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9346"/>
            <a:ext cx="7886700" cy="1076325"/>
          </a:xfrm>
        </p:spPr>
        <p:txBody>
          <a:bodyPr/>
          <a:lstStyle/>
          <a:p>
            <a:r>
              <a:rPr altLang="zh-CN" dirty="0">
                <a:sym typeface="+mn-ea"/>
              </a:rPr>
              <a:t>企业物流成本差异分析 </a:t>
            </a:r>
            <a:br>
              <a:rPr kumimoji="1" lang="zh-CN" altLang="en-US" dirty="0"/>
            </a:br>
            <a:r>
              <a:rPr lang="zh-CN" altLang="zh-CN" dirty="0"/>
              <a:t> </a:t>
            </a:r>
            <a:endParaRPr kumimoji="1" lang="zh-CN" altLang="en-US" dirty="0"/>
          </a:p>
        </p:txBody>
      </p:sp>
      <p:sp>
        <p:nvSpPr>
          <p:cNvPr id="4" name="内容占位符 1"/>
          <p:cNvSpPr txBox="1"/>
          <p:nvPr/>
        </p:nvSpPr>
        <p:spPr>
          <a:xfrm>
            <a:off x="755576" y="1642430"/>
            <a:ext cx="7992888" cy="377409"/>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a:buNone/>
              <a:defRPr/>
            </a:pPr>
            <a:r>
              <a:rPr kumimoji="0" lang="zh-CN" altLang="en-US"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掌握物流成本差异分析的概念及内容，掌握企业物流成本差异分析的计算方法和步骤。</a:t>
            </a:r>
            <a:endParaRPr kumimoji="0" lang="zh-CN" altLang="en-US"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p:txBody>
      </p:sp>
      <p:sp>
        <p:nvSpPr>
          <p:cNvPr id="5" name="矩形 4"/>
          <p:cNvSpPr/>
          <p:nvPr/>
        </p:nvSpPr>
        <p:spPr>
          <a:xfrm>
            <a:off x="366428" y="1186167"/>
            <a:ext cx="1627369" cy="498470"/>
          </a:xfrm>
          <a:prstGeom prst="rect">
            <a:avLst/>
          </a:prstGeom>
        </p:spPr>
        <p:txBody>
          <a:bodyPr wrap="none">
            <a:spAutoFit/>
          </a:bodyPr>
          <a:lstStyle/>
          <a:p>
            <a:pPr marL="342900" marR="0" lvl="0" indent="-342900" algn="ctr" defTabSz="914400" rtl="0" eaLnBrk="1" fontAlgn="base" latinLnBrk="0" hangingPunct="1">
              <a:lnSpc>
                <a:spcPct val="150000"/>
              </a:lnSpc>
              <a:spcBef>
                <a:spcPct val="0"/>
              </a:spcBef>
              <a:spcAft>
                <a:spcPts val="0"/>
              </a:spcAft>
              <a:buClrTx/>
              <a:buSzTx/>
              <a:buFont typeface="Wingdings" panose="05000000000000000000" pitchFamily="2" charset="2"/>
              <a:buChar char="u"/>
              <a:defRPr/>
            </a:pPr>
            <a:r>
              <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实训</a:t>
            </a:r>
            <a:r>
              <a:rPr kumimoji="1" lang="zh-CN" altLang="en-US"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目的 </a:t>
            </a:r>
            <a:endPar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endParaRPr>
          </a:p>
        </p:txBody>
      </p:sp>
      <p:sp>
        <p:nvSpPr>
          <p:cNvPr id="6" name="矩形 5"/>
          <p:cNvSpPr/>
          <p:nvPr/>
        </p:nvSpPr>
        <p:spPr>
          <a:xfrm>
            <a:off x="366428" y="2010469"/>
            <a:ext cx="1627369" cy="498470"/>
          </a:xfrm>
          <a:prstGeom prst="rect">
            <a:avLst/>
          </a:prstGeom>
        </p:spPr>
        <p:txBody>
          <a:bodyPr wrap="none">
            <a:spAutoFit/>
          </a:bodyPr>
          <a:lstStyle/>
          <a:p>
            <a:pPr marL="342900" marR="0" lvl="0" indent="-342900" algn="ctr" defTabSz="914400" rtl="0" eaLnBrk="1" fontAlgn="base" latinLnBrk="0" hangingPunct="1">
              <a:lnSpc>
                <a:spcPct val="150000"/>
              </a:lnSpc>
              <a:spcBef>
                <a:spcPct val="0"/>
              </a:spcBef>
              <a:spcAft>
                <a:spcPts val="0"/>
              </a:spcAft>
              <a:buClrTx/>
              <a:buSzTx/>
              <a:buFont typeface="Wingdings" panose="05000000000000000000" pitchFamily="2" charset="2"/>
              <a:buChar char="u"/>
              <a:defRPr/>
            </a:pPr>
            <a:r>
              <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实训</a:t>
            </a:r>
            <a:r>
              <a:rPr kumimoji="1" lang="zh-CN" altLang="en-US"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准备 </a:t>
            </a:r>
            <a:endPar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endParaRPr>
          </a:p>
        </p:txBody>
      </p:sp>
      <p:sp>
        <p:nvSpPr>
          <p:cNvPr id="7" name="矩形 6"/>
          <p:cNvSpPr/>
          <p:nvPr/>
        </p:nvSpPr>
        <p:spPr>
          <a:xfrm>
            <a:off x="366428" y="2922885"/>
            <a:ext cx="1556836" cy="498470"/>
          </a:xfrm>
          <a:prstGeom prst="rect">
            <a:avLst/>
          </a:prstGeom>
        </p:spPr>
        <p:txBody>
          <a:bodyPr wrap="none">
            <a:spAutoFit/>
          </a:bodyPr>
          <a:lstStyle/>
          <a:p>
            <a:pPr marL="342900" marR="0" lvl="0" indent="-342900" algn="ctr" defTabSz="914400" rtl="0" eaLnBrk="1" fontAlgn="base" latinLnBrk="0" hangingPunct="1">
              <a:lnSpc>
                <a:spcPct val="150000"/>
              </a:lnSpc>
              <a:spcBef>
                <a:spcPct val="0"/>
              </a:spcBef>
              <a:spcAft>
                <a:spcPts val="0"/>
              </a:spcAft>
              <a:buClrTx/>
              <a:buSzTx/>
              <a:buFont typeface="Wingdings" panose="05000000000000000000" pitchFamily="2" charset="2"/>
              <a:buChar char="u"/>
              <a:defRPr/>
            </a:pPr>
            <a:r>
              <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实训</a:t>
            </a:r>
            <a:r>
              <a:rPr kumimoji="1" lang="zh-CN" altLang="en-US"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步骤</a:t>
            </a:r>
            <a:endPar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endParaRPr>
          </a:p>
        </p:txBody>
      </p:sp>
      <p:sp>
        <p:nvSpPr>
          <p:cNvPr id="8" name="内容占位符 1"/>
          <p:cNvSpPr txBox="1"/>
          <p:nvPr/>
        </p:nvSpPr>
        <p:spPr>
          <a:xfrm>
            <a:off x="755575" y="2508756"/>
            <a:ext cx="7992888" cy="377409"/>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a:buNone/>
              <a:defRPr/>
            </a:pPr>
            <a:r>
              <a:rPr kumimoji="0" sz="1400" b="0" i="0" u="none" strike="noStrike" kern="1200" cap="none" spc="0" normalizeH="0" baseline="0" noProof="0" dirty="0" err="1">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了解物流成本差异分析的原理，会用Excel进行数据加工</a:t>
            </a:r>
            <a:r>
              <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a:t>
            </a:r>
            <a:endPar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p:txBody>
      </p:sp>
      <p:sp>
        <p:nvSpPr>
          <p:cNvPr id="9" name="内容占位符 1"/>
          <p:cNvSpPr txBox="1"/>
          <p:nvPr/>
        </p:nvSpPr>
        <p:spPr>
          <a:xfrm>
            <a:off x="720310" y="3415435"/>
            <a:ext cx="7992888" cy="1346905"/>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a:buNone/>
              <a:defRPr/>
            </a:pPr>
            <a:r>
              <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(1)熟悉实训背景，确认所给定信息。</a:t>
            </a:r>
            <a:endPar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a:p>
            <a:pPr marL="0" marR="0" lvl="0" indent="0" algn="l" defTabSz="914400" rtl="0" eaLnBrk="1" fontAlgn="auto" latinLnBrk="0" hangingPunct="1">
              <a:lnSpc>
                <a:spcPct val="150000"/>
              </a:lnSpc>
              <a:spcBef>
                <a:spcPts val="0"/>
              </a:spcBef>
              <a:spcAft>
                <a:spcPts val="0"/>
              </a:spcAft>
              <a:buClrTx/>
              <a:buSzTx/>
              <a:buFont typeface="Arial" panose="020B0604020202020204"/>
              <a:buNone/>
              <a:defRPr/>
            </a:pPr>
            <a:r>
              <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(2)计算并分析甲物流企业工资率差异与人工效率差异。</a:t>
            </a:r>
            <a:endPar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a:p>
            <a:pPr marL="0" marR="0" lvl="0" indent="0" algn="l" defTabSz="914400" rtl="0" eaLnBrk="1" fontAlgn="auto" latinLnBrk="0" hangingPunct="1">
              <a:lnSpc>
                <a:spcPct val="150000"/>
              </a:lnSpc>
              <a:spcBef>
                <a:spcPts val="0"/>
              </a:spcBef>
              <a:spcAft>
                <a:spcPts val="0"/>
              </a:spcAft>
              <a:buClrTx/>
              <a:buSzTx/>
              <a:buFont typeface="Arial" panose="020B0604020202020204"/>
              <a:buNone/>
              <a:defRPr/>
            </a:pPr>
            <a:r>
              <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(3)计算并分析乙物流企业变动服务费用的耗费差异和效率差异。</a:t>
            </a:r>
            <a:endPar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a:p>
            <a:pPr marL="0" marR="0" lvl="0" indent="0" algn="l" defTabSz="914400" rtl="0" eaLnBrk="1" fontAlgn="auto" latinLnBrk="0" hangingPunct="1">
              <a:lnSpc>
                <a:spcPct val="150000"/>
              </a:lnSpc>
              <a:spcBef>
                <a:spcPts val="0"/>
              </a:spcBef>
              <a:spcAft>
                <a:spcPts val="0"/>
              </a:spcAft>
              <a:buClrTx/>
              <a:buSzTx/>
              <a:buFont typeface="Arial" panose="020B0604020202020204"/>
              <a:buNone/>
              <a:defRPr/>
            </a:pPr>
            <a:r>
              <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(4)实训结束后，在课堂上分享计算结果。</a:t>
            </a:r>
            <a:endParaRPr kumimoji="0"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81744" y="192843"/>
            <a:ext cx="7886700" cy="1077218"/>
          </a:xfrm>
        </p:spPr>
        <p:txBody>
          <a:bodyPr/>
          <a:lstStyle/>
          <a:p>
            <a:r>
              <a:rPr lang="zh-CN" altLang="en-US" dirty="0"/>
              <a:t>企业物流成本差异分析 </a:t>
            </a:r>
            <a:br>
              <a:rPr lang="zh-CN" altLang="en-US" dirty="0"/>
            </a:br>
            <a:endParaRPr kumimoji="1" lang="zh-CN" altLang="en-US" dirty="0"/>
          </a:p>
        </p:txBody>
      </p:sp>
      <p:sp>
        <p:nvSpPr>
          <p:cNvPr id="4" name="内容占位符 1"/>
          <p:cNvSpPr txBox="1"/>
          <p:nvPr/>
        </p:nvSpPr>
        <p:spPr>
          <a:xfrm>
            <a:off x="575556" y="1286710"/>
            <a:ext cx="7992888" cy="528412"/>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628650" marR="0" lvl="0" indent="-285750" algn="just" defTabSz="457200" rtl="0" eaLnBrk="1" fontAlgn="auto" latinLnBrk="0" hangingPunct="1">
              <a:lnSpc>
                <a:spcPct val="130000"/>
              </a:lnSpc>
              <a:spcBef>
                <a:spcPct val="20000"/>
              </a:spcBef>
              <a:spcAft>
                <a:spcPts val="0"/>
              </a:spcAft>
              <a:buClrTx/>
              <a:buSzTx/>
              <a:buFont typeface="Wingdings" panose="05000000000000000000" pitchFamily="2" charset="2"/>
              <a:buChar char="u"/>
              <a:defRPr/>
            </a:pPr>
            <a:r>
              <a:rPr kumimoji="0" lang="zh-CN" altLang="en-US" sz="2400" b="1" i="0" u="none" strike="noStrike" kern="100" cap="none" spc="0" normalizeH="0" baseline="0" noProof="0" dirty="0">
                <a:ln>
                  <a:noFill/>
                </a:ln>
                <a:solidFill>
                  <a:srgbClr val="103154"/>
                </a:solidFill>
                <a:effectLst/>
                <a:uLnTx/>
                <a:uFillTx/>
                <a:latin typeface="等线" panose="02010600030101010101" pitchFamily="2" charset="-122"/>
                <a:ea typeface="宋体" panose="02010600030101010101" pitchFamily="2" charset="-122"/>
                <a:cs typeface="Times New Roman" panose="02020603050405020304" pitchFamily="18" charset="0"/>
              </a:rPr>
              <a:t>实训评价</a:t>
            </a:r>
            <a:endParaRPr kumimoji="0" lang="zh-CN" altLang="zh-CN" sz="2400" b="1" i="0" u="none" strike="noStrike" kern="100" cap="none" spc="0" normalizeH="0" baseline="0" noProof="0" dirty="0">
              <a:ln>
                <a:noFill/>
              </a:ln>
              <a:solidFill>
                <a:srgbClr val="103154"/>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1017767" y="1947385"/>
          <a:ext cx="7609399" cy="2688226"/>
        </p:xfrm>
        <a:graphic>
          <a:graphicData uri="http://schemas.openxmlformats.org/drawingml/2006/table">
            <a:tbl>
              <a:tblPr firstRow="1" firstCol="1" bandRow="1">
                <a:tableStyleId>{69012ECD-51FC-41F1-AA8D-1B2483CD663E}</a:tableStyleId>
              </a:tblPr>
              <a:tblGrid>
                <a:gridCol w="1080395"/>
                <a:gridCol w="2659498"/>
                <a:gridCol w="1080395"/>
                <a:gridCol w="50781"/>
                <a:gridCol w="1369165"/>
                <a:gridCol w="1369165"/>
              </a:tblGrid>
              <a:tr h="292393">
                <a:tc>
                  <a:txBody>
                    <a:bodyPr/>
                    <a:lstStyle/>
                    <a:p>
                      <a:pPr algn="ctr"/>
                      <a:r>
                        <a:rPr lang="zh-CN" sz="1400" kern="100">
                          <a:effectLst/>
                          <a:latin typeface="宋体" panose="02010600030101010101" pitchFamily="2" charset="-122"/>
                          <a:ea typeface="宋体" panose="02010600030101010101" pitchFamily="2" charset="-122"/>
                        </a:rPr>
                        <a:t>考评人</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400" kern="100">
                          <a:effectLst/>
                          <a:latin typeface="宋体" panose="02010600030101010101" pitchFamily="2" charset="-122"/>
                          <a:ea typeface="宋体" panose="02010600030101010101" pitchFamily="2" charset="-122"/>
                        </a:rPr>
                        <a:t>被考评人</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303731">
                <a:tc>
                  <a:txBody>
                    <a:bodyPr/>
                    <a:lstStyle/>
                    <a:p>
                      <a:pPr algn="ctr"/>
                      <a:r>
                        <a:rPr lang="zh-CN" sz="1400" kern="100">
                          <a:effectLst/>
                          <a:latin typeface="宋体" panose="02010600030101010101" pitchFamily="2" charset="-122"/>
                          <a:ea typeface="宋体" panose="02010600030101010101" pitchFamily="2" charset="-122"/>
                        </a:rPr>
                        <a:t>考评地点</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400" kern="100">
                          <a:effectLst/>
                          <a:latin typeface="宋体" panose="02010600030101010101" pitchFamily="2" charset="-122"/>
                          <a:ea typeface="宋体" panose="02010600030101010101" pitchFamily="2" charset="-122"/>
                        </a:rPr>
                        <a:t>考评时间</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292393">
                <a:tc>
                  <a:txBody>
                    <a:bodyPr/>
                    <a:lstStyle/>
                    <a:p>
                      <a:pPr algn="ctr"/>
                      <a:r>
                        <a:rPr lang="zh-CN" sz="1400" kern="100">
                          <a:effectLst/>
                          <a:latin typeface="宋体" panose="02010600030101010101" pitchFamily="2" charset="-122"/>
                          <a:ea typeface="宋体" panose="02010600030101010101" pitchFamily="2" charset="-122"/>
                        </a:rPr>
                        <a:t>考评内容</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zh-CN" altLang="en-US" sz="1400" kern="100" dirty="0">
                          <a:effectLst/>
                          <a:latin typeface="宋体" panose="02010600030101010101" pitchFamily="2" charset="-122"/>
                          <a:ea typeface="宋体" panose="02010600030101010101" pitchFamily="2" charset="-122"/>
                        </a:rPr>
                        <a:t>生活成本控制能力训练</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hMerge="1">
                  <a:tcPr/>
                </a:tc>
              </a:tr>
              <a:tr h="292393">
                <a:tc rowSpan="5">
                  <a:txBody>
                    <a:bodyPr/>
                    <a:lstStyle/>
                    <a:p>
                      <a:pPr algn="ctr"/>
                      <a:r>
                        <a:rPr lang="zh-CN" sz="1400" kern="100">
                          <a:effectLst/>
                          <a:latin typeface="宋体" panose="02010600030101010101" pitchFamily="2" charset="-122"/>
                          <a:ea typeface="宋体" panose="02010600030101010101" pitchFamily="2" charset="-122"/>
                        </a:rPr>
                        <a:t>考评标准</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CN" sz="1400" kern="100">
                          <a:effectLst/>
                          <a:latin typeface="宋体" panose="02010600030101010101" pitchFamily="2" charset="-122"/>
                          <a:ea typeface="宋体" panose="02010600030101010101" pitchFamily="2" charset="-122"/>
                        </a:rPr>
                        <a:t>具体内容</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zh-CN" sz="1400" kern="100">
                          <a:effectLst/>
                          <a:latin typeface="宋体" panose="02010600030101010101" pitchFamily="2" charset="-122"/>
                          <a:ea typeface="宋体" panose="02010600030101010101" pitchFamily="2" charset="-122"/>
                        </a:rPr>
                        <a:t>分值</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400" kern="100">
                          <a:effectLst/>
                          <a:latin typeface="宋体" panose="02010600030101010101" pitchFamily="2" charset="-122"/>
                          <a:ea typeface="宋体" panose="02010600030101010101" pitchFamily="2" charset="-122"/>
                        </a:rPr>
                        <a:t>实际得分</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261">
                <a:tc vMerge="1">
                  <a:tcPr/>
                </a:tc>
                <a:tc gridSpan="3">
                  <a:txBody>
                    <a:bodyPr/>
                    <a:lstStyle/>
                    <a:p>
                      <a:pPr algn="ctr"/>
                      <a:r>
                        <a:rPr lang="zh-CN" sz="1400" kern="100">
                          <a:effectLst/>
                          <a:latin typeface="宋体" panose="02010600030101010101" pitchFamily="2" charset="-122"/>
                          <a:ea typeface="宋体" panose="02010600030101010101" pitchFamily="2" charset="-122"/>
                        </a:rPr>
                        <a:t>成本预测合理</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31">
                <a:tc vMerge="1">
                  <a:tcPr/>
                </a:tc>
                <a:tc gridSpan="3">
                  <a:txBody>
                    <a:bodyPr/>
                    <a:lstStyle/>
                    <a:p>
                      <a:pPr algn="ctr"/>
                      <a:r>
                        <a:rPr lang="zh-CN" sz="1400" kern="100">
                          <a:effectLst/>
                          <a:latin typeface="宋体" panose="02010600030101010101" pitchFamily="2" charset="-122"/>
                          <a:ea typeface="宋体" panose="02010600030101010101" pitchFamily="2" charset="-122"/>
                        </a:rPr>
                        <a:t>收益分析合理</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35</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31">
                <a:tc vMerge="1">
                  <a:tcPr/>
                </a:tc>
                <a:tc gridSpan="3">
                  <a:txBody>
                    <a:bodyPr/>
                    <a:lstStyle/>
                    <a:p>
                      <a:pPr algn="ctr"/>
                      <a:r>
                        <a:rPr lang="zh-CN" sz="1400" kern="100" dirty="0">
                          <a:effectLst/>
                          <a:latin typeface="宋体" panose="02010600030101010101" pitchFamily="2" charset="-122"/>
                          <a:ea typeface="宋体" panose="02010600030101010101" pitchFamily="2" charset="-122"/>
                        </a:rPr>
                        <a:t>表格填写完整，最终决策科学</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31">
                <a:tc vMerge="1">
                  <a:tcPr/>
                </a:tc>
                <a:tc gridSpan="3">
                  <a:txBody>
                    <a:bodyPr/>
                    <a:lstStyle/>
                    <a:p>
                      <a:pPr algn="ctr"/>
                      <a:r>
                        <a:rPr lang="zh-CN" sz="1400" kern="100" dirty="0">
                          <a:effectLst/>
                          <a:latin typeface="宋体" panose="02010600030101010101" pitchFamily="2" charset="-122"/>
                          <a:ea typeface="宋体" panose="02010600030101010101" pitchFamily="2" charset="-122"/>
                        </a:rPr>
                        <a:t>体现成本意识，分析决策能力</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25</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862">
                <a:tc gridSpan="4">
                  <a:txBody>
                    <a:bodyPr/>
                    <a:lstStyle/>
                    <a:p>
                      <a:pPr algn="ctr"/>
                      <a:r>
                        <a:rPr lang="zh-CN" sz="1400" kern="100" dirty="0">
                          <a:effectLst/>
                          <a:latin typeface="宋体" panose="02010600030101010101" pitchFamily="2" charset="-122"/>
                          <a:ea typeface="宋体" panose="02010600030101010101" pitchFamily="2" charset="-122"/>
                        </a:rPr>
                        <a:t>合　计</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100</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11552" y="0"/>
            <a:ext cx="4032448" cy="294311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2946812"/>
            <a:ext cx="9144000" cy="13404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rgbClr val="FFFFFF"/>
              </a:solidFill>
              <a:effectLst/>
              <a:uLnTx/>
              <a:uFillTx/>
              <a:latin typeface="Century Gothic"/>
              <a:ea typeface="微软雅黑" panose="020B0503020204020204" charset="-122"/>
              <a:cs typeface="+mn-cs"/>
            </a:endParaRPr>
          </a:p>
        </p:txBody>
      </p:sp>
      <p:sp>
        <p:nvSpPr>
          <p:cNvPr id="6" name="文本框 5"/>
          <p:cNvSpPr txBox="1"/>
          <p:nvPr/>
        </p:nvSpPr>
        <p:spPr>
          <a:xfrm>
            <a:off x="0" y="3324644"/>
            <a:ext cx="9144000" cy="5835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3200" noProof="0" dirty="0">
                <a:ln>
                  <a:noFill/>
                </a:ln>
                <a:solidFill>
                  <a:srgbClr val="1D1D1D"/>
                </a:solidFill>
                <a:effectLst/>
                <a:uLnTx/>
                <a:uFillTx/>
                <a:latin typeface="微软雅黑" panose="020B0503020204020204" charset="-122"/>
                <a:ea typeface="微软雅黑" panose="020B0503020204020204" charset="-122"/>
                <a:sym typeface="+mn-ea"/>
              </a:rPr>
              <a:t>专业技能实训</a:t>
            </a:r>
            <a:r>
              <a:rPr kumimoji="1" lang="zh-CN" altLang="en-US" sz="3200" b="0" i="0" u="none" strike="noStrike" kern="1200" cap="none" spc="0" normalizeH="0" baseline="0" noProof="0" dirty="0">
                <a:ln>
                  <a:noFill/>
                </a:ln>
                <a:solidFill>
                  <a:srgbClr val="1D1D1D"/>
                </a:solidFill>
                <a:effectLst/>
                <a:uLnTx/>
                <a:uFillTx/>
                <a:latin typeface="微软雅黑" panose="020B0503020204020204" charset="-122"/>
                <a:ea typeface="微软雅黑" panose="020B0503020204020204" charset="-122"/>
                <a:cs typeface="+mn-cs"/>
              </a:rPr>
              <a:t>：生活成本控制能力训练</a:t>
            </a:r>
            <a:endParaRPr kumimoji="1" lang="zh-CN" altLang="en-US" sz="3200" b="0" i="0" u="none" strike="noStrike" kern="1200" cap="none" spc="0" normalizeH="0" baseline="0" noProof="0" dirty="0">
              <a:ln>
                <a:noFill/>
              </a:ln>
              <a:solidFill>
                <a:srgbClr val="1D1D1D"/>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848429" y="-11525"/>
            <a:ext cx="5295571" cy="5143500"/>
          </a:xfrm>
          <a:prstGeom prst="rect">
            <a:avLst/>
          </a:prstGeom>
          <a:solidFill>
            <a:srgbClr val="1D1D1D"/>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6565" eaLnBrk="1" fontAlgn="auto" hangingPunct="1">
              <a:lnSpc>
                <a:spcPct val="90000"/>
              </a:lnSpc>
              <a:spcBef>
                <a:spcPts val="0"/>
              </a:spcBef>
              <a:spcAft>
                <a:spcPts val="0"/>
              </a:spcAft>
            </a:pPr>
            <a:endParaRPr kumimoji="1" lang="zh-CN" altLang="en-US" sz="12000" b="1" dirty="0">
              <a:solidFill>
                <a:srgbClr val="FFFFFF"/>
              </a:solidFill>
            </a:endParaRPr>
          </a:p>
        </p:txBody>
      </p:sp>
      <p:sp>
        <p:nvSpPr>
          <p:cNvPr id="6" name="文本框 5"/>
          <p:cNvSpPr txBox="1"/>
          <p:nvPr/>
        </p:nvSpPr>
        <p:spPr>
          <a:xfrm>
            <a:off x="5182979" y="552063"/>
            <a:ext cx="2227894" cy="584776"/>
          </a:xfrm>
          <a:prstGeom prst="rect">
            <a:avLst/>
          </a:prstGeom>
          <a:noFill/>
        </p:spPr>
        <p:txBody>
          <a:bodyPr wrap="none" lIns="91420" tIns="45710" rIns="91420" bIns="45710" rtlCol="0">
            <a:spAutoFit/>
          </a:bodyPr>
          <a:lstStyle/>
          <a:p>
            <a:pPr defTabSz="456565" eaLnBrk="1" fontAlgn="auto" hangingPunct="1">
              <a:spcBef>
                <a:spcPts val="0"/>
              </a:spcBef>
              <a:spcAft>
                <a:spcPts val="0"/>
              </a:spcAft>
            </a:pPr>
            <a:r>
              <a:rPr kumimoji="1" lang="en-US" altLang="zh-CN" sz="3200" b="1" dirty="0">
                <a:solidFill>
                  <a:srgbClr val="FFFFFF"/>
                </a:solidFill>
                <a:latin typeface="Century Gothic"/>
                <a:ea typeface="微软雅黑" panose="020B0503020204020204" charset="-122"/>
              </a:rPr>
              <a:t>CONTENTS</a:t>
            </a:r>
            <a:endParaRPr kumimoji="1" lang="zh-CN" altLang="en-US" sz="3200" b="1" dirty="0">
              <a:solidFill>
                <a:srgbClr val="FFFFFF"/>
              </a:solidFill>
              <a:latin typeface="Century Gothic"/>
              <a:ea typeface="微软雅黑" panose="020B0503020204020204" charset="-122"/>
            </a:endParaRPr>
          </a:p>
        </p:txBody>
      </p:sp>
      <p:sp>
        <p:nvSpPr>
          <p:cNvPr id="20" name="矩形 19"/>
          <p:cNvSpPr/>
          <p:nvPr/>
        </p:nvSpPr>
        <p:spPr>
          <a:xfrm>
            <a:off x="4133779" y="1541780"/>
            <a:ext cx="4898902" cy="2059940"/>
          </a:xfrm>
          <a:prstGeom prst="rect">
            <a:avLst/>
          </a:prstGeom>
        </p:spPr>
        <p:txBody>
          <a:bodyPr wrap="square" lIns="91420" tIns="45710" rIns="91420" bIns="45710">
            <a:spAutoFit/>
          </a:bodyPr>
          <a:lstStyle/>
          <a:p>
            <a:pPr marL="342900" indent="-342900" defTabSz="456565" eaLnBrk="1" fontAlgn="auto" hangingPunct="1">
              <a:lnSpc>
                <a:spcPct val="200000"/>
              </a:lnSpc>
              <a:spcBef>
                <a:spcPts val="0"/>
              </a:spcBef>
              <a:spcAft>
                <a:spcPts val="0"/>
              </a:spcAft>
              <a:buFont typeface="Wingdings" panose="05000000000000000000" pitchFamily="2" charset="2"/>
              <a:buChar char="Ø"/>
            </a:pPr>
            <a:r>
              <a:rPr kumimoji="1" lang="zh-CN" altLang="en-US" sz="2400" dirty="0">
                <a:solidFill>
                  <a:srgbClr val="FFFFFF"/>
                </a:solidFill>
                <a:latin typeface="Century Gothic"/>
                <a:ea typeface="微软雅黑" panose="020B0503020204020204" charset="-122"/>
              </a:rPr>
              <a:t>一、物流成本控制及其原则</a:t>
            </a:r>
            <a:endParaRPr kumimoji="1" lang="zh-CN" altLang="en-US" sz="2400" dirty="0">
              <a:solidFill>
                <a:srgbClr val="FFFFFF"/>
              </a:solidFill>
              <a:latin typeface="Century Gothic"/>
              <a:ea typeface="微软雅黑" panose="020B0503020204020204" charset="-122"/>
            </a:endParaRPr>
          </a:p>
          <a:p>
            <a:pPr marL="342900" indent="-342900" defTabSz="456565">
              <a:lnSpc>
                <a:spcPct val="200000"/>
              </a:lnSpc>
              <a:buFont typeface="Wingdings" panose="05000000000000000000" pitchFamily="2" charset="2"/>
              <a:buChar char="Ø"/>
            </a:pPr>
            <a:r>
              <a:rPr kumimoji="1" lang="zh-CN" altLang="en-US" sz="2400" dirty="0">
                <a:solidFill>
                  <a:srgbClr val="FFFFFF"/>
                </a:solidFill>
                <a:latin typeface="Century Gothic"/>
                <a:ea typeface="微软雅黑" panose="020B0503020204020204" charset="-122"/>
              </a:rPr>
              <a:t>二、物流成本控制分类</a:t>
            </a:r>
            <a:endParaRPr kumimoji="1" lang="zh-CN" altLang="en-US" sz="2400" dirty="0">
              <a:solidFill>
                <a:srgbClr val="FFFFFF"/>
              </a:solidFill>
              <a:latin typeface="Century Gothic"/>
              <a:ea typeface="微软雅黑" panose="020B0503020204020204" charset="-122"/>
            </a:endParaRPr>
          </a:p>
          <a:p>
            <a:pPr indent="0" defTabSz="456565">
              <a:lnSpc>
                <a:spcPct val="200000"/>
              </a:lnSpc>
              <a:buFont typeface="Wingdings" panose="05000000000000000000" pitchFamily="2" charset="2"/>
              <a:buNone/>
            </a:pPr>
            <a:endParaRPr kumimoji="1" lang="zh-CN" altLang="en-US" sz="1600" dirty="0">
              <a:solidFill>
                <a:srgbClr val="FFFFFF"/>
              </a:solidFill>
              <a:latin typeface="Century Gothic"/>
              <a:ea typeface="微软雅黑" panose="020B0503020204020204" charset="-122"/>
            </a:endParaRPr>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9346"/>
            <a:ext cx="7886700" cy="583565"/>
          </a:xfrm>
        </p:spPr>
        <p:txBody>
          <a:bodyPr/>
          <a:lstStyle/>
          <a:p>
            <a:r>
              <a:rPr noProof="0" dirty="0">
                <a:ln>
                  <a:noFill/>
                </a:ln>
                <a:solidFill>
                  <a:schemeClr val="accent2"/>
                </a:solidFill>
                <a:effectLst/>
                <a:uLnTx/>
                <a:uFillTx/>
                <a:latin typeface="微软雅黑" panose="020B0503020204020204" charset="-122"/>
                <a:ea typeface="微软雅黑" panose="020B0503020204020204" charset="-122"/>
                <a:cs typeface="+mn-cs"/>
                <a:sym typeface="+mn-ea"/>
              </a:rPr>
              <a:t>生活成本控制能力训练</a:t>
            </a:r>
            <a:endParaRPr kumimoji="1" lang="zh-CN" altLang="en-US" noProof="0" dirty="0">
              <a:ln>
                <a:noFill/>
              </a:ln>
              <a:solidFill>
                <a:schemeClr val="accent2"/>
              </a:solidFill>
              <a:effectLst/>
              <a:uLnTx/>
              <a:uFillTx/>
              <a:latin typeface="微软雅黑" panose="020B0503020204020204" charset="-122"/>
              <a:ea typeface="微软雅黑" panose="020B0503020204020204" charset="-122"/>
              <a:cs typeface="+mn-cs"/>
              <a:sym typeface="+mn-ea"/>
            </a:endParaRPr>
          </a:p>
        </p:txBody>
      </p:sp>
      <p:sp>
        <p:nvSpPr>
          <p:cNvPr id="4" name="内容占位符 1"/>
          <p:cNvSpPr txBox="1"/>
          <p:nvPr/>
        </p:nvSpPr>
        <p:spPr>
          <a:xfrm>
            <a:off x="328920" y="1562131"/>
            <a:ext cx="8815080" cy="2962732"/>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生活成本拉低城市生活质量满意度，控制成本已成为提高生活质量的紧迫问题。</a:t>
            </a:r>
            <a:endParaRPr kumimoji="0" lang="en-US" altLang="zh-CN"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2016年，全国35个城市生活质量主观满意度指数平均值为55.82，比2015 年略有提高，处于满意区间。城市生活质量主观满意度指数的5个分指数平均值分别为：生活水平(60.44)、生活成本(39.74)、人力资本(62.20)、社会保障(60.66)、生活感受(56.05)，与2015年相比，五个细分指数均有所提高。</a:t>
            </a:r>
            <a:endParaRPr kumimoji="0" lang="en-US" altLang="zh-CN"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但生活成本满意度分指数仍处于不满意区间，通货膨胀预期和房价预期居高不下可能是导致生活满意度指数下降的主要原因。实际上，中国大城市的生活成本已经进入世界生活成本最高的城市直列。</a:t>
            </a:r>
            <a:endParaRPr kumimoji="0" lang="en-US" altLang="zh-CN"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根据《2017年薪资满意度白皮书》显示，一线城市受访者薪资：25%不够支出；35%正好花光；30%满足日常生活开支，还能有点结余；10%生活质量不错，过得很富裕。可见，控制成本已成为提高生活质量的紧迫问题。</a:t>
            </a:r>
            <a:endParaRPr kumimoji="0" lang="zh-CN" altLang="en-US" sz="14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p:txBody>
      </p:sp>
      <p:sp>
        <p:nvSpPr>
          <p:cNvPr id="5" name="矩形 4"/>
          <p:cNvSpPr/>
          <p:nvPr/>
        </p:nvSpPr>
        <p:spPr>
          <a:xfrm>
            <a:off x="3779912" y="704121"/>
            <a:ext cx="1210588" cy="498470"/>
          </a:xfrm>
          <a:prstGeom prst="rect">
            <a:avLst/>
          </a:prstGeom>
        </p:spPr>
        <p:txBody>
          <a:bodyPr wrap="none">
            <a:spAutoFit/>
          </a:bodyPr>
          <a:lstStyle/>
          <a:p>
            <a:pPr marL="0" marR="0" lvl="0" indent="0" algn="ctr" defTabSz="914400" rtl="0" eaLnBrk="1" fontAlgn="base" latinLnBrk="0" hangingPunct="1">
              <a:lnSpc>
                <a:spcPct val="150000"/>
              </a:lnSpc>
              <a:spcBef>
                <a:spcPct val="0"/>
              </a:spcBef>
              <a:spcAft>
                <a:spcPts val="0"/>
              </a:spcAft>
              <a:buClrTx/>
              <a:buSzTx/>
              <a:buFontTx/>
              <a:buNone/>
              <a:defRPr/>
            </a:pPr>
            <a:r>
              <a:rPr kumimoji="1" lang="zh-CN" altLang="zh-CN" sz="2000" b="0" i="0" u="none" strike="noStrike" kern="1200" cap="none" spc="0" normalizeH="0" baseline="0" noProof="0" dirty="0">
                <a:ln>
                  <a:noFill/>
                </a:ln>
                <a:solidFill>
                  <a:srgbClr val="FFFFFF"/>
                </a:solidFill>
                <a:effectLst/>
                <a:uLnTx/>
                <a:uFillTx/>
                <a:latin typeface="Century Gothic"/>
                <a:ea typeface="微软雅黑" panose="020B0503020204020204" charset="-122"/>
                <a:cs typeface="Impact" panose="020B0806030902050204"/>
              </a:rPr>
              <a:t>实训背景</a:t>
            </a:r>
            <a:endParaRPr kumimoji="1" lang="zh-CN" altLang="zh-CN" sz="2000" b="0" i="0" u="none" strike="noStrike" kern="1200" cap="none" spc="0" normalizeH="0" baseline="0" noProof="0" dirty="0">
              <a:ln>
                <a:noFill/>
              </a:ln>
              <a:solidFill>
                <a:srgbClr val="FFFFFF"/>
              </a:solidFill>
              <a:effectLst/>
              <a:uLnTx/>
              <a:uFillTx/>
              <a:latin typeface="Century Gothic"/>
              <a:ea typeface="微软雅黑" panose="020B0503020204020204" charset="-122"/>
              <a:cs typeface="Impact" panose="020B0806030902050204"/>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9346"/>
            <a:ext cx="7886700" cy="583565"/>
          </a:xfrm>
        </p:spPr>
        <p:txBody>
          <a:bodyPr/>
          <a:lstStyle/>
          <a:p>
            <a:r>
              <a:rPr noProof="0" dirty="0">
                <a:ln>
                  <a:noFill/>
                </a:ln>
                <a:solidFill>
                  <a:schemeClr val="accent2"/>
                </a:solidFill>
                <a:effectLst/>
                <a:uLnTx/>
                <a:uFillTx/>
                <a:latin typeface="微软雅黑" panose="020B0503020204020204" charset="-122"/>
                <a:ea typeface="微软雅黑" panose="020B0503020204020204" charset="-122"/>
                <a:cs typeface="+mn-cs"/>
                <a:sym typeface="+mn-ea"/>
              </a:rPr>
              <a:t>生活成本控制能力训练</a:t>
            </a:r>
            <a:endParaRPr kumimoji="1" lang="zh-CN" altLang="en-US" dirty="0"/>
          </a:p>
        </p:txBody>
      </p:sp>
      <p:sp>
        <p:nvSpPr>
          <p:cNvPr id="4" name="内容占位符 1"/>
          <p:cNvSpPr txBox="1"/>
          <p:nvPr/>
        </p:nvSpPr>
        <p:spPr>
          <a:xfrm>
            <a:off x="755576" y="1846655"/>
            <a:ext cx="7992888" cy="367030"/>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了解生活成本的主要构成何现状，掌握生活成本控制的技巧和方法</a:t>
            </a:r>
            <a:endParaRPr kumimoji="0" lang="zh-CN" altLang="en-US" sz="12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p:txBody>
      </p:sp>
      <p:sp>
        <p:nvSpPr>
          <p:cNvPr id="5" name="矩形 4"/>
          <p:cNvSpPr/>
          <p:nvPr/>
        </p:nvSpPr>
        <p:spPr>
          <a:xfrm>
            <a:off x="366428" y="1275606"/>
            <a:ext cx="1627369" cy="498470"/>
          </a:xfrm>
          <a:prstGeom prst="rect">
            <a:avLst/>
          </a:prstGeom>
        </p:spPr>
        <p:txBody>
          <a:bodyPr wrap="none">
            <a:spAutoFit/>
          </a:bodyPr>
          <a:lstStyle/>
          <a:p>
            <a:pPr marL="342900" marR="0" lvl="0" indent="-342900" algn="ctr" defTabSz="914400" rtl="0" eaLnBrk="1" fontAlgn="base" latinLnBrk="0" hangingPunct="1">
              <a:lnSpc>
                <a:spcPct val="150000"/>
              </a:lnSpc>
              <a:spcBef>
                <a:spcPct val="0"/>
              </a:spcBef>
              <a:spcAft>
                <a:spcPts val="0"/>
              </a:spcAft>
              <a:buClrTx/>
              <a:buSzTx/>
              <a:buFont typeface="Wingdings" panose="05000000000000000000" pitchFamily="2" charset="2"/>
              <a:buChar char="u"/>
              <a:defRPr/>
            </a:pPr>
            <a:r>
              <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实训</a:t>
            </a:r>
            <a:r>
              <a:rPr kumimoji="1" lang="zh-CN" altLang="en-US"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目的 </a:t>
            </a:r>
            <a:endPar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endParaRPr>
          </a:p>
        </p:txBody>
      </p:sp>
      <p:sp>
        <p:nvSpPr>
          <p:cNvPr id="6" name="矩形 5"/>
          <p:cNvSpPr/>
          <p:nvPr/>
        </p:nvSpPr>
        <p:spPr>
          <a:xfrm>
            <a:off x="366429" y="2245155"/>
            <a:ext cx="1627369" cy="498470"/>
          </a:xfrm>
          <a:prstGeom prst="rect">
            <a:avLst/>
          </a:prstGeom>
        </p:spPr>
        <p:txBody>
          <a:bodyPr wrap="none">
            <a:spAutoFit/>
          </a:bodyPr>
          <a:lstStyle/>
          <a:p>
            <a:pPr marL="342900" marR="0" lvl="0" indent="-342900" algn="ctr" defTabSz="914400" rtl="0" eaLnBrk="1" fontAlgn="base" latinLnBrk="0" hangingPunct="1">
              <a:lnSpc>
                <a:spcPct val="150000"/>
              </a:lnSpc>
              <a:spcBef>
                <a:spcPct val="0"/>
              </a:spcBef>
              <a:spcAft>
                <a:spcPts val="0"/>
              </a:spcAft>
              <a:buClrTx/>
              <a:buSzTx/>
              <a:buFont typeface="Wingdings" panose="05000000000000000000" pitchFamily="2" charset="2"/>
              <a:buChar char="u"/>
              <a:defRPr/>
            </a:pPr>
            <a:r>
              <a:rPr kumimoji="1" lang="zh-CN" altLang="zh-CN" sz="2000" b="0" i="0" u="none" strike="noStrike" kern="1200" cap="none" spc="0" normalizeH="0" baseline="0" noProof="0">
                <a:ln>
                  <a:noFill/>
                </a:ln>
                <a:solidFill>
                  <a:srgbClr val="363636"/>
                </a:solidFill>
                <a:effectLst/>
                <a:uLnTx/>
                <a:uFillTx/>
                <a:latin typeface="Century Gothic"/>
                <a:ea typeface="微软雅黑" panose="020B0503020204020204" charset="-122"/>
                <a:cs typeface="Impact" panose="020B0806030902050204"/>
              </a:rPr>
              <a:t>实训</a:t>
            </a:r>
            <a:r>
              <a:rPr kumimoji="1" lang="zh-CN" altLang="en-US" sz="2000" b="0" i="0" u="none" strike="noStrike" kern="1200" cap="none" spc="0" normalizeH="0" baseline="0" noProof="0">
                <a:ln>
                  <a:noFill/>
                </a:ln>
                <a:solidFill>
                  <a:srgbClr val="363636"/>
                </a:solidFill>
                <a:effectLst/>
                <a:uLnTx/>
                <a:uFillTx/>
                <a:latin typeface="Century Gothic"/>
                <a:ea typeface="微软雅黑" panose="020B0503020204020204" charset="-122"/>
                <a:cs typeface="Impact" panose="020B0806030902050204"/>
              </a:rPr>
              <a:t>准备 </a:t>
            </a:r>
            <a:endPar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endParaRPr>
          </a:p>
        </p:txBody>
      </p:sp>
      <p:sp>
        <p:nvSpPr>
          <p:cNvPr id="7" name="矩形 6"/>
          <p:cNvSpPr/>
          <p:nvPr/>
        </p:nvSpPr>
        <p:spPr>
          <a:xfrm>
            <a:off x="401694" y="3224835"/>
            <a:ext cx="1556836" cy="498470"/>
          </a:xfrm>
          <a:prstGeom prst="rect">
            <a:avLst/>
          </a:prstGeom>
        </p:spPr>
        <p:txBody>
          <a:bodyPr wrap="none">
            <a:spAutoFit/>
          </a:bodyPr>
          <a:lstStyle/>
          <a:p>
            <a:pPr marL="342900" marR="0" lvl="0" indent="-342900" algn="ctr" defTabSz="914400" rtl="0" eaLnBrk="1" fontAlgn="base" latinLnBrk="0" hangingPunct="1">
              <a:lnSpc>
                <a:spcPct val="150000"/>
              </a:lnSpc>
              <a:spcBef>
                <a:spcPct val="0"/>
              </a:spcBef>
              <a:spcAft>
                <a:spcPts val="0"/>
              </a:spcAft>
              <a:buClrTx/>
              <a:buSzTx/>
              <a:buFont typeface="Wingdings" panose="05000000000000000000" pitchFamily="2" charset="2"/>
              <a:buChar char="u"/>
              <a:defRPr/>
            </a:pPr>
            <a:r>
              <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实训</a:t>
            </a:r>
            <a:r>
              <a:rPr kumimoji="1" lang="zh-CN" altLang="en-US"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rPr>
              <a:t>步骤</a:t>
            </a:r>
            <a:endParaRPr kumimoji="1" lang="zh-CN" altLang="zh-CN" sz="2000" b="0" i="0" u="none" strike="noStrike" kern="1200" cap="none" spc="0" normalizeH="0" baseline="0" noProof="0" dirty="0">
              <a:ln>
                <a:noFill/>
              </a:ln>
              <a:solidFill>
                <a:srgbClr val="363636"/>
              </a:solidFill>
              <a:effectLst/>
              <a:uLnTx/>
              <a:uFillTx/>
              <a:latin typeface="Century Gothic"/>
              <a:ea typeface="微软雅黑" panose="020B0503020204020204" charset="-122"/>
              <a:cs typeface="Impact" panose="020B0806030902050204"/>
            </a:endParaRPr>
          </a:p>
        </p:txBody>
      </p:sp>
      <p:sp>
        <p:nvSpPr>
          <p:cNvPr id="8" name="内容占位符 1"/>
          <p:cNvSpPr txBox="1"/>
          <p:nvPr/>
        </p:nvSpPr>
        <p:spPr>
          <a:xfrm>
            <a:off x="755576" y="2816204"/>
            <a:ext cx="7992888" cy="367030"/>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记录个人或者家庭生活成本明细，掌握物流成本控制方法，会用Excel进行数据加工</a:t>
            </a:r>
            <a:endParaRPr kumimoji="0" lang="zh-CN" altLang="en-US" sz="12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p:txBody>
      </p:sp>
      <p:sp>
        <p:nvSpPr>
          <p:cNvPr id="9" name="内容占位符 1"/>
          <p:cNvSpPr txBox="1"/>
          <p:nvPr/>
        </p:nvSpPr>
        <p:spPr>
          <a:xfrm>
            <a:off x="755576" y="3795886"/>
            <a:ext cx="7992888" cy="890691"/>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sz="12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研城市日常生活实际成本或记录个人日常生活成本，明确生活成本明细：房租、交通费、吃饭、衣服、化妆品、手机通讯费、娱乐、房贷、车贷等等，计算月收入和月结情况。</a:t>
            </a:r>
            <a:endParaRPr kumimoji="0" sz="12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sz="12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rPr>
              <a:t>进行生活成本的结构分析、差异分析、控制技巧</a:t>
            </a:r>
            <a:endParaRPr kumimoji="0" sz="1200" b="0" i="0" u="none" strike="noStrike" kern="1200" cap="none" spc="0" normalizeH="0" baseline="0" noProof="0" dirty="0">
              <a:ln>
                <a:noFill/>
              </a:ln>
              <a:solidFill>
                <a:srgbClr val="363636"/>
              </a:solidFill>
              <a:effectLst/>
              <a:uLnTx/>
              <a:uFillTx/>
              <a:latin typeface="Heiti SC Light" panose="02000000000000000000" charset="-122"/>
              <a:ea typeface="Heiti SC Light" panose="02000000000000000000" charset="-122"/>
              <a:cs typeface="Heiti SC Light" panose="02000000000000000000"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生活成本控制能力训练</a:t>
            </a:r>
            <a:endParaRPr kumimoji="1" lang="zh-CN" altLang="en-US" dirty="0"/>
          </a:p>
        </p:txBody>
      </p:sp>
      <p:sp>
        <p:nvSpPr>
          <p:cNvPr id="4" name="内容占位符 1"/>
          <p:cNvSpPr txBox="1"/>
          <p:nvPr/>
        </p:nvSpPr>
        <p:spPr>
          <a:xfrm>
            <a:off x="575556" y="1347614"/>
            <a:ext cx="7992888" cy="528412"/>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628650" marR="0" lvl="0" indent="-285750" algn="just" defTabSz="457200" rtl="0" eaLnBrk="1" fontAlgn="auto" latinLnBrk="0" hangingPunct="1">
              <a:lnSpc>
                <a:spcPct val="130000"/>
              </a:lnSpc>
              <a:spcBef>
                <a:spcPct val="20000"/>
              </a:spcBef>
              <a:spcAft>
                <a:spcPts val="0"/>
              </a:spcAft>
              <a:buClrTx/>
              <a:buSzTx/>
              <a:buFont typeface="Wingdings" panose="05000000000000000000" pitchFamily="2" charset="2"/>
              <a:buChar char="u"/>
              <a:defRPr/>
            </a:pPr>
            <a:r>
              <a:rPr kumimoji="0" lang="zh-CN" altLang="en-US" sz="2400" b="1" i="0" u="none" strike="noStrike" kern="100" cap="none" spc="0" normalizeH="0" baseline="0" noProof="0" dirty="0">
                <a:ln>
                  <a:noFill/>
                </a:ln>
                <a:solidFill>
                  <a:srgbClr val="103154"/>
                </a:solidFill>
                <a:effectLst/>
                <a:uLnTx/>
                <a:uFillTx/>
                <a:latin typeface="等线" panose="02010600030101010101" pitchFamily="2" charset="-122"/>
                <a:ea typeface="宋体" panose="02010600030101010101" pitchFamily="2" charset="-122"/>
                <a:cs typeface="Times New Roman" panose="02020603050405020304" pitchFamily="18" charset="0"/>
              </a:rPr>
              <a:t>实训评价</a:t>
            </a:r>
            <a:endParaRPr kumimoji="0" lang="zh-CN" altLang="zh-CN" sz="2400" b="1" i="0" u="none" strike="noStrike" kern="100" cap="none" spc="0" normalizeH="0" baseline="0" noProof="0" dirty="0">
              <a:ln>
                <a:noFill/>
              </a:ln>
              <a:solidFill>
                <a:srgbClr val="103154"/>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1017767" y="1947385"/>
          <a:ext cx="7609399" cy="2688226"/>
        </p:xfrm>
        <a:graphic>
          <a:graphicData uri="http://schemas.openxmlformats.org/drawingml/2006/table">
            <a:tbl>
              <a:tblPr firstRow="1" firstCol="1" bandRow="1">
                <a:tableStyleId>{69012ECD-51FC-41F1-AA8D-1B2483CD663E}</a:tableStyleId>
              </a:tblPr>
              <a:tblGrid>
                <a:gridCol w="1080395"/>
                <a:gridCol w="2659498"/>
                <a:gridCol w="1080395"/>
                <a:gridCol w="50781"/>
                <a:gridCol w="1369165"/>
                <a:gridCol w="1369165"/>
              </a:tblGrid>
              <a:tr h="292393">
                <a:tc>
                  <a:txBody>
                    <a:bodyPr/>
                    <a:lstStyle/>
                    <a:p>
                      <a:pPr algn="ctr"/>
                      <a:r>
                        <a:rPr lang="zh-CN" sz="1400" kern="100">
                          <a:effectLst/>
                          <a:latin typeface="宋体" panose="02010600030101010101" pitchFamily="2" charset="-122"/>
                          <a:ea typeface="宋体" panose="02010600030101010101" pitchFamily="2" charset="-122"/>
                        </a:rPr>
                        <a:t>考评人</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400" kern="100">
                          <a:effectLst/>
                          <a:latin typeface="宋体" panose="02010600030101010101" pitchFamily="2" charset="-122"/>
                          <a:ea typeface="宋体" panose="02010600030101010101" pitchFamily="2" charset="-122"/>
                        </a:rPr>
                        <a:t>被考评人</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303731">
                <a:tc>
                  <a:txBody>
                    <a:bodyPr/>
                    <a:lstStyle/>
                    <a:p>
                      <a:pPr algn="ctr"/>
                      <a:r>
                        <a:rPr lang="zh-CN" sz="1400" kern="100">
                          <a:effectLst/>
                          <a:latin typeface="宋体" panose="02010600030101010101" pitchFamily="2" charset="-122"/>
                          <a:ea typeface="宋体" panose="02010600030101010101" pitchFamily="2" charset="-122"/>
                        </a:rPr>
                        <a:t>考评地点</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400" kern="100">
                          <a:effectLst/>
                          <a:latin typeface="宋体" panose="02010600030101010101" pitchFamily="2" charset="-122"/>
                          <a:ea typeface="宋体" panose="02010600030101010101" pitchFamily="2" charset="-122"/>
                        </a:rPr>
                        <a:t>考评时间</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292393">
                <a:tc>
                  <a:txBody>
                    <a:bodyPr/>
                    <a:lstStyle/>
                    <a:p>
                      <a:pPr algn="ctr"/>
                      <a:r>
                        <a:rPr lang="zh-CN" sz="1400" kern="100">
                          <a:effectLst/>
                          <a:latin typeface="宋体" panose="02010600030101010101" pitchFamily="2" charset="-122"/>
                          <a:ea typeface="宋体" panose="02010600030101010101" pitchFamily="2" charset="-122"/>
                        </a:rPr>
                        <a:t>考评内容</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zh-CN" altLang="en-US" sz="1400" kern="100" dirty="0">
                          <a:effectLst/>
                          <a:latin typeface="宋体" panose="02010600030101010101" pitchFamily="2" charset="-122"/>
                          <a:ea typeface="宋体" panose="02010600030101010101" pitchFamily="2" charset="-122"/>
                        </a:rPr>
                        <a:t>生活成本控制能力训练</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hMerge="1">
                  <a:tcPr/>
                </a:tc>
              </a:tr>
              <a:tr h="292393">
                <a:tc rowSpan="5">
                  <a:txBody>
                    <a:bodyPr/>
                    <a:lstStyle/>
                    <a:p>
                      <a:pPr algn="ctr"/>
                      <a:r>
                        <a:rPr lang="zh-CN" sz="1400" kern="100">
                          <a:effectLst/>
                          <a:latin typeface="宋体" panose="02010600030101010101" pitchFamily="2" charset="-122"/>
                          <a:ea typeface="宋体" panose="02010600030101010101" pitchFamily="2" charset="-122"/>
                        </a:rPr>
                        <a:t>考评标准</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CN" sz="1400" kern="100">
                          <a:effectLst/>
                          <a:latin typeface="宋体" panose="02010600030101010101" pitchFamily="2" charset="-122"/>
                          <a:ea typeface="宋体" panose="02010600030101010101" pitchFamily="2" charset="-122"/>
                        </a:rPr>
                        <a:t>具体内容</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zh-CN" sz="1400" kern="100">
                          <a:effectLst/>
                          <a:latin typeface="宋体" panose="02010600030101010101" pitchFamily="2" charset="-122"/>
                          <a:ea typeface="宋体" panose="02010600030101010101" pitchFamily="2" charset="-122"/>
                        </a:rPr>
                        <a:t>分值</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400" kern="100">
                          <a:effectLst/>
                          <a:latin typeface="宋体" panose="02010600030101010101" pitchFamily="2" charset="-122"/>
                          <a:ea typeface="宋体" panose="02010600030101010101" pitchFamily="2" charset="-122"/>
                        </a:rPr>
                        <a:t>实际得分</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261">
                <a:tc vMerge="1">
                  <a:tcPr/>
                </a:tc>
                <a:tc gridSpan="3">
                  <a:txBody>
                    <a:bodyPr/>
                    <a:lstStyle/>
                    <a:p>
                      <a:pPr algn="ctr"/>
                      <a:r>
                        <a:rPr lang="zh-CN" sz="1400" kern="100">
                          <a:effectLst/>
                          <a:latin typeface="宋体" panose="02010600030101010101" pitchFamily="2" charset="-122"/>
                          <a:ea typeface="宋体" panose="02010600030101010101" pitchFamily="2" charset="-122"/>
                        </a:rPr>
                        <a:t>成本预测合理</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31">
                <a:tc vMerge="1">
                  <a:tcPr/>
                </a:tc>
                <a:tc gridSpan="3">
                  <a:txBody>
                    <a:bodyPr/>
                    <a:lstStyle/>
                    <a:p>
                      <a:pPr algn="ctr"/>
                      <a:r>
                        <a:rPr lang="zh-CN" sz="1400" kern="100">
                          <a:effectLst/>
                          <a:latin typeface="宋体" panose="02010600030101010101" pitchFamily="2" charset="-122"/>
                          <a:ea typeface="宋体" panose="02010600030101010101" pitchFamily="2" charset="-122"/>
                        </a:rPr>
                        <a:t>收益分析合理</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35</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31">
                <a:tc vMerge="1">
                  <a:tcPr/>
                </a:tc>
                <a:tc gridSpan="3">
                  <a:txBody>
                    <a:bodyPr/>
                    <a:lstStyle/>
                    <a:p>
                      <a:pPr algn="ctr"/>
                      <a:r>
                        <a:rPr lang="zh-CN" sz="1400" kern="100" dirty="0">
                          <a:effectLst/>
                          <a:latin typeface="宋体" panose="02010600030101010101" pitchFamily="2" charset="-122"/>
                          <a:ea typeface="宋体" panose="02010600030101010101" pitchFamily="2" charset="-122"/>
                        </a:rPr>
                        <a:t>表格填写完整，最终决策科学</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31">
                <a:tc vMerge="1">
                  <a:tcPr/>
                </a:tc>
                <a:tc gridSpan="3">
                  <a:txBody>
                    <a:bodyPr/>
                    <a:lstStyle/>
                    <a:p>
                      <a:pPr algn="ctr"/>
                      <a:r>
                        <a:rPr lang="zh-CN" sz="1400" kern="100" dirty="0">
                          <a:effectLst/>
                          <a:latin typeface="宋体" panose="02010600030101010101" pitchFamily="2" charset="-122"/>
                          <a:ea typeface="宋体" panose="02010600030101010101" pitchFamily="2" charset="-122"/>
                        </a:rPr>
                        <a:t>体现成本意识，分析决策能力</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25</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862">
                <a:tc gridSpan="4">
                  <a:txBody>
                    <a:bodyPr/>
                    <a:lstStyle/>
                    <a:p>
                      <a:pPr algn="ctr"/>
                      <a:r>
                        <a:rPr lang="zh-CN" sz="1400" kern="100" dirty="0">
                          <a:effectLst/>
                          <a:latin typeface="宋体" panose="02010600030101010101" pitchFamily="2" charset="-122"/>
                          <a:ea typeface="宋体" panose="02010600030101010101" pitchFamily="2" charset="-122"/>
                        </a:rPr>
                        <a:t>合　计</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a:txBody>
                    <a:bodyPr/>
                    <a:lstStyle/>
                    <a:p>
                      <a:pPr algn="ctr"/>
                      <a:r>
                        <a:rPr lang="en-US" sz="1400" kern="100">
                          <a:effectLst/>
                          <a:latin typeface="宋体" panose="02010600030101010101" pitchFamily="2" charset="-122"/>
                          <a:ea typeface="宋体" panose="02010600030101010101" pitchFamily="2" charset="-122"/>
                        </a:rPr>
                        <a:t>100</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自测与提高</a:t>
            </a:r>
            <a:endParaRPr lang="zh-CN" altLang="en-US" dirty="0"/>
          </a:p>
        </p:txBody>
      </p:sp>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Layer>
                </a14:imgProps>
              </a:ext>
            </a:extLst>
          </a:blip>
          <a:stretch>
            <a:fillRect/>
          </a:stretch>
        </p:blipFill>
        <p:spPr>
          <a:xfrm>
            <a:off x="4367689" y="1419622"/>
            <a:ext cx="4147661" cy="2304256"/>
          </a:xfrm>
          <a:prstGeom prst="rect">
            <a:avLst/>
          </a:prstGeom>
        </p:spPr>
      </p:pic>
      <p:sp>
        <p:nvSpPr>
          <p:cNvPr id="5" name="内容占位符 1"/>
          <p:cNvSpPr txBox="1"/>
          <p:nvPr/>
        </p:nvSpPr>
        <p:spPr>
          <a:xfrm>
            <a:off x="971600" y="1525858"/>
            <a:ext cx="1918817" cy="1836783"/>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a:buNone/>
              <a:defRPr/>
            </a:pPr>
            <a:r>
              <a:rPr kumimoji="0" lang="zh-CN" altLang="en-US" sz="2400" b="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Heiti SC Light" panose="02000000000000000000" charset="-122"/>
              </a:rPr>
              <a:t>一、单选题</a:t>
            </a:r>
            <a:endParaRPr kumimoji="0" lang="en-US" altLang="zh-CN" sz="2400" b="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Heiti SC Light" panose="02000000000000000000" charset="-122"/>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a:buNone/>
              <a:defRPr/>
            </a:pPr>
            <a:r>
              <a:rPr kumimoji="0" lang="zh-CN" altLang="en-US" sz="2400" b="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Heiti SC Light" panose="02000000000000000000" charset="-122"/>
              </a:rPr>
              <a:t>二、多选题</a:t>
            </a:r>
            <a:endParaRPr kumimoji="0" lang="en-US" altLang="zh-CN" sz="2400" b="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Heiti SC Light" panose="02000000000000000000" charset="-122"/>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a:buNone/>
              <a:defRPr/>
            </a:pPr>
            <a:r>
              <a:rPr kumimoji="0" lang="zh-CN" altLang="en-US" sz="2400" b="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Heiti SC Light" panose="02000000000000000000" charset="-122"/>
              </a:rPr>
              <a:t>三、判断题</a:t>
            </a:r>
            <a:endParaRPr kumimoji="0" lang="zh-CN" altLang="en-US" sz="2400" b="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Heiti SC Light" panose="02000000000000000000" charset="-122"/>
            </a:endParaRPr>
          </a:p>
        </p:txBody>
      </p:sp>
      <p:sp>
        <p:nvSpPr>
          <p:cNvPr id="7" name="文本框 6"/>
          <p:cNvSpPr txBox="1"/>
          <p:nvPr/>
        </p:nvSpPr>
        <p:spPr>
          <a:xfrm>
            <a:off x="1331640" y="4182705"/>
            <a:ext cx="6840760"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7F01">
                    <a:lumMod val="75000"/>
                  </a:srgbClr>
                </a:solidFill>
                <a:effectLst/>
                <a:uLnTx/>
                <a:uFillTx/>
                <a:latin typeface="微软雅黑" panose="020B0503020204020204" charset="-122"/>
                <a:ea typeface="微软雅黑" panose="020B0503020204020204" charset="-122"/>
                <a:cs typeface="+mn-cs"/>
              </a:rPr>
              <a:t> 专心做可以提升自己的事情，学习并拥有更多更好的技能！</a:t>
            </a:r>
            <a:endParaRPr kumimoji="0" lang="zh-CN" altLang="en-US" sz="1800" b="1" i="0" u="none" strike="noStrike" kern="1200" cap="none" spc="0" normalizeH="0" baseline="0" noProof="0" dirty="0">
              <a:ln>
                <a:noFill/>
              </a:ln>
              <a:solidFill>
                <a:srgbClr val="FF7F01">
                  <a:lumMod val="75000"/>
                </a:srgb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9346"/>
            <a:ext cx="7886700" cy="584775"/>
          </a:xfrm>
        </p:spPr>
        <p:txBody>
          <a:bodyPr/>
          <a:lstStyle/>
          <a:p>
            <a:r>
              <a:rPr lang="zh-CN" altLang="en-US" dirty="0"/>
              <a:t>自查与纠偏</a:t>
            </a:r>
            <a:endParaRPr lang="zh-CN" altLang="en-US" b="1" dirty="0"/>
          </a:p>
        </p:txBody>
      </p:sp>
      <p:graphicFrame>
        <p:nvGraphicFramePr>
          <p:cNvPr id="10" name="表格 9"/>
          <p:cNvGraphicFramePr>
            <a:graphicFrameLocks noGrp="1"/>
          </p:cNvGraphicFramePr>
          <p:nvPr/>
        </p:nvGraphicFramePr>
        <p:xfrm>
          <a:off x="628649" y="1277545"/>
          <a:ext cx="8141639" cy="2721696"/>
        </p:xfrm>
        <a:graphic>
          <a:graphicData uri="http://schemas.openxmlformats.org/drawingml/2006/table">
            <a:tbl>
              <a:tblPr firstRow="1" firstCol="1" bandRow="1">
                <a:tableStyleId>{B301B821-A1FF-4177-AEE7-76D212191A09}</a:tableStyleId>
              </a:tblPr>
              <a:tblGrid>
                <a:gridCol w="2898611"/>
                <a:gridCol w="2705765"/>
                <a:gridCol w="1741680"/>
                <a:gridCol w="795583"/>
              </a:tblGrid>
              <a:tr h="453616">
                <a:tc>
                  <a:txBody>
                    <a:bodyPr/>
                    <a:lstStyle/>
                    <a:p>
                      <a:pPr algn="ctr"/>
                      <a:r>
                        <a:rPr lang="zh-CN" sz="1400" kern="0" dirty="0">
                          <a:effectLst/>
                        </a:rPr>
                        <a:t>项目</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400" kern="0" dirty="0">
                          <a:effectLst/>
                        </a:rPr>
                        <a:t>物流成本控制</a:t>
                      </a:r>
                      <a:r>
                        <a:rPr lang="en-US" sz="1400" kern="0" dirty="0">
                          <a:effectLst/>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400" kern="0" dirty="0">
                          <a:effectLst/>
                        </a:rPr>
                        <a:t>自查人</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0" dirty="0">
                          <a:effectLst/>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616">
                <a:tc>
                  <a:txBody>
                    <a:bodyPr/>
                    <a:lstStyle/>
                    <a:p>
                      <a:pPr algn="ctr">
                        <a:lnSpc>
                          <a:spcPct val="150000"/>
                        </a:lnSpc>
                      </a:pPr>
                      <a:r>
                        <a:rPr lang="zh-CN" sz="1200" kern="0" dirty="0">
                          <a:effectLst/>
                        </a:rPr>
                        <a:t>已掌握的知识</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50000"/>
                        </a:lnSpc>
                      </a:pPr>
                      <a:endParaRPr lang="zh-CN" altLang="en-US"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53616">
                <a:tc>
                  <a:txBody>
                    <a:bodyPr/>
                    <a:lstStyle/>
                    <a:p>
                      <a:pPr algn="ctr">
                        <a:lnSpc>
                          <a:spcPct val="150000"/>
                        </a:lnSpc>
                      </a:pPr>
                      <a:r>
                        <a:rPr lang="zh-CN" sz="1200" kern="0" dirty="0">
                          <a:effectLst/>
                        </a:rPr>
                        <a:t>已练就的能力</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50000"/>
                        </a:lnSpc>
                      </a:pPr>
                      <a:endParaRPr lang="zh-CN" altLang="en-US"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53616">
                <a:tc>
                  <a:txBody>
                    <a:bodyPr/>
                    <a:lstStyle/>
                    <a:p>
                      <a:pPr algn="ctr">
                        <a:lnSpc>
                          <a:spcPct val="150000"/>
                        </a:lnSpc>
                      </a:pPr>
                      <a:r>
                        <a:rPr lang="zh-CN" sz="1200" kern="0" dirty="0">
                          <a:effectLst/>
                        </a:rPr>
                        <a:t>已修炼的品行</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50000"/>
                        </a:lnSpc>
                      </a:pPr>
                      <a:endParaRPr lang="zh-CN" altLang="en-US"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53616">
                <a:tc>
                  <a:txBody>
                    <a:bodyPr/>
                    <a:lstStyle/>
                    <a:p>
                      <a:pPr algn="ctr">
                        <a:lnSpc>
                          <a:spcPct val="150000"/>
                        </a:lnSpc>
                      </a:pPr>
                      <a:r>
                        <a:rPr lang="zh-CN" sz="1200" kern="0" dirty="0">
                          <a:effectLst/>
                        </a:rPr>
                        <a:t>已顿悟的智慧</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50000"/>
                        </a:lnSpc>
                      </a:pPr>
                      <a:endParaRPr lang="zh-CN" altLang="en-US"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53616">
                <a:tc>
                  <a:txBody>
                    <a:bodyPr/>
                    <a:lstStyle/>
                    <a:p>
                      <a:pPr algn="ctr">
                        <a:lnSpc>
                          <a:spcPct val="150000"/>
                        </a:lnSpc>
                      </a:pPr>
                      <a:r>
                        <a:rPr lang="zh-CN" sz="1200" kern="0" dirty="0">
                          <a:effectLst/>
                        </a:rPr>
                        <a:t>继续前行方向</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50000"/>
                        </a:lnSpc>
                      </a:pPr>
                      <a:endParaRPr lang="zh-CN" altLang="en-US"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bl>
          </a:graphicData>
        </a:graphic>
      </p:graphicFrame>
      <p:sp>
        <p:nvSpPr>
          <p:cNvPr id="3" name="矩形 2"/>
          <p:cNvSpPr/>
          <p:nvPr/>
        </p:nvSpPr>
        <p:spPr>
          <a:xfrm>
            <a:off x="3252408" y="806167"/>
            <a:ext cx="263918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1" i="0" u="none" strike="noStrike" kern="100" cap="none" spc="-60" normalizeH="0" baseline="0" noProof="0" dirty="0">
                <a:ln>
                  <a:noFill/>
                </a:ln>
                <a:solidFill>
                  <a:srgbClr val="E6C34A"/>
                </a:solidFill>
                <a:effectLst/>
                <a:uLnTx/>
                <a:uFillTx/>
                <a:latin typeface="等线" panose="02010600030101010101" pitchFamily="2" charset="-122"/>
                <a:ea typeface="宋体" panose="02010600030101010101" pitchFamily="2" charset="-122"/>
                <a:cs typeface="Times New Roman" panose="02020603050405020304" pitchFamily="18" charset="0"/>
              </a:rPr>
              <a:t>对标找差，确定努力方向</a:t>
            </a:r>
            <a:endParaRPr kumimoji="0" lang="zh-CN" altLang="en-US" sz="1800" b="0" i="0" u="none" strike="noStrike" kern="1200" cap="none" spc="0" normalizeH="0" baseline="0" noProof="0" dirty="0">
              <a:ln>
                <a:noFill/>
              </a:ln>
              <a:solidFill>
                <a:srgbClr val="E6C34A"/>
              </a:solidFill>
              <a:effectLst/>
              <a:uLnTx/>
              <a:uFillTx/>
              <a:latin typeface="Arial" panose="020B0604020202020204" pitchFamily="34" charset="0"/>
              <a:ea typeface="宋体" panose="02010600030101010101" pitchFamily="2" charset="-122"/>
              <a:cs typeface="+mn-cs"/>
            </a:endParaRPr>
          </a:p>
        </p:txBody>
      </p:sp>
      <p:graphicFrame>
        <p:nvGraphicFramePr>
          <p:cNvPr id="9" name="图示 8"/>
          <p:cNvGraphicFramePr/>
          <p:nvPr/>
        </p:nvGraphicFramePr>
        <p:xfrm>
          <a:off x="509403" y="4251820"/>
          <a:ext cx="8329797" cy="6120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631700" y="1157995"/>
            <a:ext cx="753319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400" noProof="0" dirty="0">
                <a:ln>
                  <a:noFill/>
                </a:ln>
                <a:solidFill>
                  <a:srgbClr val="FFC000"/>
                </a:solidFill>
                <a:effectLst/>
                <a:uLnTx/>
                <a:uFillTx/>
                <a:latin typeface="微软雅黑" panose="020B0503020204020204" charset="-122"/>
                <a:ea typeface="微软雅黑" panose="020B0503020204020204" charset="-122"/>
                <a:sym typeface="+mn-ea"/>
              </a:rPr>
              <a:t>（一）物流成本控制及其内容</a:t>
            </a:r>
            <a:endParaRPr kumimoji="1" lang="zh-CN" altLang="en-US" sz="2400" b="0"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sp>
        <p:nvSpPr>
          <p:cNvPr id="39" name="文本框 38"/>
          <p:cNvSpPr txBox="1"/>
          <p:nvPr/>
        </p:nvSpPr>
        <p:spPr>
          <a:xfrm>
            <a:off x="912413" y="1705317"/>
            <a:ext cx="6463686" cy="2535951"/>
          </a:xfrm>
          <a:prstGeom prst="rect">
            <a:avLst/>
          </a:prstGeom>
          <a:noFill/>
        </p:spPr>
        <p:txBody>
          <a:bodyPr wrap="square">
            <a:spAutoFit/>
          </a:bodyPr>
          <a:lstStyle/>
          <a:p>
            <a:pPr marL="285750" indent="-285750" fontAlgn="auto">
              <a:lnSpc>
                <a:spcPct val="150000"/>
              </a:lnSpc>
              <a:buFont typeface="Wingdings" panose="05000000000000000000" pitchFamily="2" charset="2"/>
              <a:buChar char="Ø"/>
            </a:pPr>
            <a:r>
              <a:rPr lang="zh-CN" altLang="en-US" dirty="0">
                <a:solidFill>
                  <a:schemeClr val="bg1"/>
                </a:solidFill>
              </a:rPr>
              <a:t>物流成本控制是采用特定的理论、方法、制度等对物流各环节发生的费用进行有效的计划和管理</a:t>
            </a:r>
            <a:endParaRPr lang="en-US" altLang="zh-CN" dirty="0">
              <a:solidFill>
                <a:schemeClr val="bg1"/>
              </a:solidFill>
            </a:endParaRPr>
          </a:p>
          <a:p>
            <a:pPr marL="285750" indent="-285750" fontAlgn="auto">
              <a:lnSpc>
                <a:spcPct val="150000"/>
              </a:lnSpc>
              <a:buFont typeface="Wingdings" panose="05000000000000000000" pitchFamily="2" charset="2"/>
              <a:buChar char="Ø"/>
            </a:pPr>
            <a:r>
              <a:rPr lang="zh-CN" altLang="en-US" dirty="0">
                <a:solidFill>
                  <a:schemeClr val="bg1"/>
                </a:solidFill>
              </a:rPr>
              <a:t>要从支出的数额上进行控制，使之符合规定的开支标准和计划预算的范围</a:t>
            </a:r>
            <a:endParaRPr lang="en-US" altLang="zh-CN" dirty="0">
              <a:solidFill>
                <a:schemeClr val="bg1"/>
              </a:solidFill>
            </a:endParaRPr>
          </a:p>
          <a:p>
            <a:pPr marL="285750" indent="-285750" fontAlgn="auto">
              <a:lnSpc>
                <a:spcPct val="150000"/>
              </a:lnSpc>
              <a:buFont typeface="Wingdings" panose="05000000000000000000" pitchFamily="2" charset="2"/>
              <a:buChar char="Ø"/>
            </a:pPr>
            <a:r>
              <a:rPr lang="zh-CN" altLang="en-US" dirty="0">
                <a:solidFill>
                  <a:schemeClr val="bg1"/>
                </a:solidFill>
              </a:rPr>
              <a:t>应从时间、用途和效果上加以控制，使其发挥更大的经济效益</a:t>
            </a:r>
            <a:endParaRPr lang="zh-CN" altLang="en-US" dirty="0">
              <a:solidFill>
                <a:schemeClr val="bg1"/>
              </a:solidFill>
            </a:endParaRPr>
          </a:p>
        </p:txBody>
      </p:sp>
      <p:sp>
        <p:nvSpPr>
          <p:cNvPr id="5" name="文本框 4"/>
          <p:cNvSpPr txBox="1"/>
          <p:nvPr/>
        </p:nvSpPr>
        <p:spPr>
          <a:xfrm>
            <a:off x="912413" y="280486"/>
            <a:ext cx="6442544" cy="646331"/>
          </a:xfrm>
          <a:prstGeom prst="rect">
            <a:avLst/>
          </a:prstGeom>
          <a:noFill/>
        </p:spPr>
        <p:txBody>
          <a:bodyPr wrap="square">
            <a:spAutoFit/>
          </a:bodyPr>
          <a:lstStyle/>
          <a:p>
            <a:r>
              <a:rPr lang="zh-CN" altLang="en-US" sz="3600" dirty="0">
                <a:solidFill>
                  <a:schemeClr val="bg1"/>
                </a:solidFill>
              </a:rPr>
              <a:t>一、物流成本控制及其原则</a:t>
            </a:r>
            <a:endParaRPr lang="zh-CN" altLang="en-US" sz="36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899592" y="376351"/>
            <a:ext cx="7533195" cy="5835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3200" b="0"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（二）物流成本控制原则</a:t>
            </a:r>
            <a:endParaRPr kumimoji="1" lang="zh-CN" altLang="en-US" sz="3200" b="0"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graphicFrame>
        <p:nvGraphicFramePr>
          <p:cNvPr id="2" name="图示 1"/>
          <p:cNvGraphicFramePr/>
          <p:nvPr/>
        </p:nvGraphicFramePr>
        <p:xfrm>
          <a:off x="1388828" y="1247415"/>
          <a:ext cx="4264550" cy="29588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14"/>
          <p:cNvSpPr txBox="1"/>
          <p:nvPr/>
        </p:nvSpPr>
        <p:spPr>
          <a:xfrm>
            <a:off x="-536998" y="2066177"/>
            <a:ext cx="3966493" cy="1285093"/>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降本增效</a:t>
            </a:r>
            <a:endParaRPr lang="en-US" altLang="zh-CN" sz="2800" dirty="0">
              <a:solidFill>
                <a:srgbClr val="E6C34B"/>
              </a:solidFill>
              <a:latin typeface="Arial Unicode MS" panose="020B0604020202020204" charset="-122"/>
              <a:ea typeface="微软雅黑" panose="020B0503020204020204" charset="-122"/>
            </a:endParaRPr>
          </a:p>
          <a:p>
            <a:pPr algn="ctr" defTabSz="685165" eaLnBrk="1" fontAlgn="auto" hangingPunct="1">
              <a:lnSpc>
                <a:spcPct val="150000"/>
              </a:lnSpc>
              <a:spcBef>
                <a:spcPts val="0"/>
              </a:spcBef>
              <a:spcAft>
                <a:spcPts val="0"/>
              </a:spcAft>
            </a:pPr>
            <a:r>
              <a:rPr lang="zh-CN" altLang="en-US" sz="2800" dirty="0">
                <a:solidFill>
                  <a:srgbClr val="E6C34B"/>
                </a:solidFill>
                <a:latin typeface="Arial Unicode MS" panose="020B0604020202020204" charset="-122"/>
                <a:ea typeface="微软雅黑" panose="020B0503020204020204" charset="-122"/>
              </a:rPr>
              <a:t>技巧</a:t>
            </a:r>
            <a:r>
              <a:rPr lang="en-US" altLang="zh-CN" sz="2800" dirty="0">
                <a:solidFill>
                  <a:srgbClr val="E6C34B"/>
                </a:solidFill>
                <a:latin typeface="Arial Unicode MS" panose="020B0604020202020204" charset="-122"/>
                <a:ea typeface="微软雅黑" panose="020B0503020204020204" charset="-122"/>
              </a:rPr>
              <a:t>5-1</a:t>
            </a:r>
            <a:endParaRPr lang="zh-CN" altLang="en-US" sz="2800" dirty="0">
              <a:solidFill>
                <a:srgbClr val="E6C34B"/>
              </a:solidFill>
              <a:latin typeface="Arial Unicode MS" panose="020B0604020202020204" charset="-122"/>
              <a:ea typeface="微软雅黑" panose="020B0503020204020204" charset="-122"/>
            </a:endParaRPr>
          </a:p>
        </p:txBody>
      </p:sp>
      <p:sp>
        <p:nvSpPr>
          <p:cNvPr id="12" name="文本框 11"/>
          <p:cNvSpPr txBox="1"/>
          <p:nvPr/>
        </p:nvSpPr>
        <p:spPr>
          <a:xfrm>
            <a:off x="2748448" y="1052446"/>
            <a:ext cx="3405862" cy="1111008"/>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zh-CN" altLang="en-US" sz="2400" dirty="0">
                <a:solidFill>
                  <a:schemeClr val="bg1"/>
                </a:solidFill>
                <a:latin typeface="Century Gothic" panose="020B0502020202020204" pitchFamily="34" charset="0"/>
                <a:ea typeface="微软雅黑" panose="020B0503020204020204" charset="-122"/>
                <a:cs typeface="Arial" panose="020B0604020202020204" pitchFamily="34" charset="0"/>
              </a:rPr>
              <a:t>扁鹊三兄弟的</a:t>
            </a:r>
            <a:endParaRPr lang="en-US" altLang="zh-CN" sz="2400" dirty="0">
              <a:solidFill>
                <a:schemeClr val="bg1"/>
              </a:solidFill>
              <a:latin typeface="Century Gothic" panose="020B0502020202020204" pitchFamily="34" charset="0"/>
              <a:ea typeface="微软雅黑" panose="020B0503020204020204" charset="-122"/>
              <a:cs typeface="Arial" panose="020B0604020202020204" pitchFamily="34" charset="0"/>
            </a:endParaRPr>
          </a:p>
          <a:p>
            <a:pPr algn="ctr" defTabSz="685165" eaLnBrk="1" fontAlgn="auto" hangingPunct="1">
              <a:lnSpc>
                <a:spcPct val="150000"/>
              </a:lnSpc>
              <a:spcBef>
                <a:spcPts val="0"/>
              </a:spcBef>
              <a:spcAft>
                <a:spcPts val="0"/>
              </a:spcAft>
            </a:pPr>
            <a:r>
              <a:rPr lang="zh-CN" altLang="en-US" sz="2400" dirty="0">
                <a:solidFill>
                  <a:schemeClr val="bg1"/>
                </a:solidFill>
                <a:latin typeface="Century Gothic" panose="020B0502020202020204" pitchFamily="34" charset="0"/>
                <a:ea typeface="微软雅黑" panose="020B0503020204020204" charset="-122"/>
                <a:cs typeface="Arial" panose="020B0604020202020204" pitchFamily="34" charset="0"/>
              </a:rPr>
              <a:t>成本控制之道</a:t>
            </a:r>
            <a:endParaRPr lang="zh-CN" altLang="en-US" sz="2400" dirty="0">
              <a:solidFill>
                <a:schemeClr val="bg1"/>
              </a:solidFill>
              <a:latin typeface="Century Gothic" panose="020B0502020202020204" pitchFamily="34" charset="0"/>
              <a:ea typeface="微软雅黑" panose="020B0503020204020204" charset="-122"/>
              <a:cs typeface="Arial" panose="020B0604020202020204" pitchFamily="34" charset="0"/>
            </a:endParaRPr>
          </a:p>
        </p:txBody>
      </p:sp>
      <p:sp>
        <p:nvSpPr>
          <p:cNvPr id="2" name="文本框 1"/>
          <p:cNvSpPr txBox="1"/>
          <p:nvPr/>
        </p:nvSpPr>
        <p:spPr>
          <a:xfrm>
            <a:off x="3015602" y="2939801"/>
            <a:ext cx="3138708" cy="1289456"/>
          </a:xfrm>
          <a:prstGeom prst="rect">
            <a:avLst/>
          </a:prstGeom>
          <a:noFill/>
        </p:spPr>
        <p:txBody>
          <a:bodyPr wrap="square" rtlCol="0">
            <a:spAutoFit/>
          </a:bodyPr>
          <a:lstStyle/>
          <a:p>
            <a:pPr>
              <a:lnSpc>
                <a:spcPct val="150000"/>
              </a:lnSpc>
            </a:pPr>
            <a:r>
              <a:rPr lang="zh-CN" dirty="0">
                <a:solidFill>
                  <a:srgbClr val="E6C34A"/>
                </a:solidFill>
              </a:rPr>
              <a:t>想一想：从这则故事，除了读到谦虚是美德之外，你还读到了哪些成本控制经验？</a:t>
            </a:r>
            <a:endParaRPr lang="zh-CN" dirty="0">
              <a:solidFill>
                <a:srgbClr val="E6C34A"/>
              </a:solidFill>
            </a:endParaRPr>
          </a:p>
        </p:txBody>
      </p:sp>
      <p:pic>
        <p:nvPicPr>
          <p:cNvPr id="3" name="图片 2"/>
          <p:cNvPicPr>
            <a:picLocks noChangeAspect="1"/>
          </p:cNvPicPr>
          <p:nvPr/>
        </p:nvPicPr>
        <p:blipFill>
          <a:blip r:embed="rId1"/>
          <a:stretch>
            <a:fillRect/>
          </a:stretch>
        </p:blipFill>
        <p:spPr>
          <a:xfrm>
            <a:off x="6154310" y="411843"/>
            <a:ext cx="2989690" cy="4593762"/>
          </a:xfrm>
          <a:prstGeom prst="rect">
            <a:avLst/>
          </a:prstGeom>
          <a:ln>
            <a:noFill/>
          </a:ln>
          <a:effectLst>
            <a:softEdge rad="112500"/>
          </a:effectLst>
        </p:spPr>
      </p:pic>
      <p:sp>
        <p:nvSpPr>
          <p:cNvPr id="6" name="文本框 5"/>
          <p:cNvSpPr txBox="1"/>
          <p:nvPr/>
        </p:nvSpPr>
        <p:spPr>
          <a:xfrm>
            <a:off x="-409777" y="21726"/>
            <a:ext cx="3966493" cy="638763"/>
          </a:xfrm>
          <a:prstGeom prst="rect">
            <a:avLst/>
          </a:prstGeom>
          <a:noFill/>
        </p:spPr>
        <p:txBody>
          <a:bodyPr wrap="square" lIns="68568" tIns="34289" rIns="68568" bIns="34289" rtlCol="0">
            <a:spAutoFit/>
          </a:bodyPr>
          <a:lstStyle/>
          <a:p>
            <a:pPr algn="ctr" defTabSz="685165" eaLnBrk="1" fontAlgn="auto" hangingPunct="1">
              <a:lnSpc>
                <a:spcPct val="150000"/>
              </a:lnSpc>
              <a:spcBef>
                <a:spcPts val="0"/>
              </a:spcBef>
              <a:spcAft>
                <a:spcPts val="0"/>
              </a:spcAft>
            </a:pPr>
            <a:r>
              <a:rPr lang="en-US" altLang="zh-CN" sz="2800">
                <a:solidFill>
                  <a:srgbClr val="E6C34B"/>
                </a:solidFill>
                <a:latin typeface="Arial Unicode MS" panose="020B0604020202020204" charset="-122"/>
                <a:ea typeface="微软雅黑" panose="020B0503020204020204" charset="-122"/>
              </a:rPr>
              <a:t>P136</a:t>
            </a:r>
            <a:endParaRPr lang="zh-CN" altLang="en-US" sz="2800" dirty="0">
              <a:solidFill>
                <a:srgbClr val="E6C34B"/>
              </a:solidFill>
              <a:latin typeface="Arial Unicode MS" panose="020B0604020202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TABLE_BEAUTIFY" val="smartTable{53a0c49a-60e6-44d2-8e8a-2e05658dfa74}"/>
</p:tagLst>
</file>

<file path=ppt/tags/tag2.xml><?xml version="1.0" encoding="utf-8"?>
<p:tagLst xmlns:p="http://schemas.openxmlformats.org/presentationml/2006/main">
  <p:tag name="KSO_WM_UNIT_TABLE_BEAUTIFY" val="smartTable{e39a05b0-591a-4c15-8b4f-47b3eb6e60e3}"/>
</p:tagLst>
</file>

<file path=ppt/tags/tag3.xml><?xml version="1.0" encoding="utf-8"?>
<p:tagLst xmlns:p="http://schemas.openxmlformats.org/presentationml/2006/main">
  <p:tag name="commondata" val="eyJoZGlkIjoiNjkyYThkNDM2M2NlOGFhZmNhZjFlOTE2NzY4ZjhmYjkifQ=="/>
</p:tagLst>
</file>

<file path=ppt/theme/theme1.xml><?xml version="1.0" encoding="utf-8"?>
<a:theme xmlns:a="http://schemas.openxmlformats.org/drawingml/2006/main" name="Office Theme">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9147</Words>
  <Application>WPS 演示</Application>
  <PresentationFormat>全屏显示(16:9)</PresentationFormat>
  <Paragraphs>889</Paragraphs>
  <Slides>64</Slides>
  <Notes>0</Notes>
  <HiddenSlides>0</HiddenSlides>
  <MMClips>0</MMClips>
  <ScaleCrop>false</ScaleCrop>
  <HeadingPairs>
    <vt:vector size="6" baseType="variant">
      <vt:variant>
        <vt:lpstr>已用的字体</vt:lpstr>
      </vt:variant>
      <vt:variant>
        <vt:i4>24</vt:i4>
      </vt:variant>
      <vt:variant>
        <vt:lpstr>主题</vt:lpstr>
      </vt:variant>
      <vt:variant>
        <vt:i4>7</vt:i4>
      </vt:variant>
      <vt:variant>
        <vt:lpstr>幻灯片标题</vt:lpstr>
      </vt:variant>
      <vt:variant>
        <vt:i4>64</vt:i4>
      </vt:variant>
    </vt:vector>
  </HeadingPairs>
  <TitlesOfParts>
    <vt:vector size="95" baseType="lpstr">
      <vt:lpstr>Arial</vt:lpstr>
      <vt:lpstr>宋体</vt:lpstr>
      <vt:lpstr>Wingdings</vt:lpstr>
      <vt:lpstr>Arial</vt:lpstr>
      <vt:lpstr>微软雅黑</vt:lpstr>
      <vt:lpstr>Heiti SC Light</vt:lpstr>
      <vt:lpstr>Impact</vt:lpstr>
      <vt:lpstr>Arial Unicode MS</vt:lpstr>
      <vt:lpstr>华文仿宋</vt:lpstr>
      <vt:lpstr>仿宋</vt:lpstr>
      <vt:lpstr>Calibri</vt:lpstr>
      <vt:lpstr>Century Gothic</vt:lpstr>
      <vt:lpstr>Century Gothic</vt:lpstr>
      <vt:lpstr>Arial Unicode MS</vt:lpstr>
      <vt:lpstr>楷体</vt:lpstr>
      <vt:lpstr>华文新魏</vt:lpstr>
      <vt:lpstr>Times New Roman</vt:lpstr>
      <vt:lpstr>等线</vt:lpstr>
      <vt:lpstr>Times New Roman</vt:lpstr>
      <vt:lpstr>Arial Unicode MS</vt:lpstr>
      <vt:lpstr>Calibri</vt:lpstr>
      <vt:lpstr>黑体</vt:lpstr>
      <vt:lpstr>MS PGothic</vt:lpstr>
      <vt:lpstr>Segoe Print</vt:lpstr>
      <vt:lpstr>Office Theme</vt:lpstr>
      <vt:lpstr>第一PPT模板网-WWW.1PPT.COM</vt:lpstr>
      <vt:lpstr>1_Office Theme</vt:lpstr>
      <vt:lpstr>5_第一PPT模板网-WWW.1PPT.COM</vt:lpstr>
      <vt:lpstr>6_第一PPT模板网-WWW.1PPT.COM</vt:lpstr>
      <vt:lpstr>1_第一PPT模板网-WWW.1PPT.COM</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企业物流成本差异分析 </vt:lpstr>
      <vt:lpstr>企业物流成本差异分析   </vt:lpstr>
      <vt:lpstr>企业物流成本差异分析  </vt:lpstr>
      <vt:lpstr>PowerPoint 演示文稿</vt:lpstr>
      <vt:lpstr>生活成本控制能力训练</vt:lpstr>
      <vt:lpstr>生活成本控制能力训练</vt:lpstr>
      <vt:lpstr>生活成本控制能力训练</vt:lpstr>
      <vt:lpstr>自测与提高</vt:lpstr>
      <vt:lpstr>自查与纠偏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 PLUS</dc:creator>
  <cp:lastModifiedBy>崔岑</cp:lastModifiedBy>
  <cp:revision>347</cp:revision>
  <dcterms:created xsi:type="dcterms:W3CDTF">2021-07-26T10:27:00Z</dcterms:created>
  <dcterms:modified xsi:type="dcterms:W3CDTF">2024-05-24T00:32:28Z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KSOProductBuildVer">
    <vt:lpwstr>2052-12.1.0.16929</vt:lpwstr>
  </property>
  <property fmtid="{D5CDD505-2E9C-101B-9397-08002B2CF9AE}" pid="4" name="ICV">
    <vt:lpwstr>6382CD28B50C4BE8BC5E9FA387BE28DD_12</vt:lpwstr>
  </property>
</Properties>
</file>