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webExtensions/webExtension1.xml" ContentType="application/vnd.wps-officedocument.webExtension+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6" r:id="rId6"/>
    <p:sldId id="261" r:id="rId7"/>
    <p:sldId id="263" r:id="rId8"/>
    <p:sldId id="278" r:id="rId9"/>
    <p:sldId id="379" r:id="rId10"/>
    <p:sldId id="277" r:id="rId11"/>
    <p:sldId id="264" r:id="rId12"/>
    <p:sldId id="265" r:id="rId13"/>
    <p:sldId id="267" r:id="rId14"/>
    <p:sldId id="262" r:id="rId15"/>
    <p:sldId id="266" r:id="rId16"/>
    <p:sldId id="342" r:id="rId17"/>
    <p:sldId id="268" r:id="rId18"/>
    <p:sldId id="281" r:id="rId19"/>
    <p:sldId id="271" r:id="rId20"/>
    <p:sldId id="269" r:id="rId21"/>
    <p:sldId id="293" r:id="rId22"/>
    <p:sldId id="422" r:id="rId23"/>
    <p:sldId id="294" r:id="rId24"/>
    <p:sldId id="295" r:id="rId25"/>
    <p:sldId id="296" r:id="rId26"/>
    <p:sldId id="298" r:id="rId27"/>
    <p:sldId id="297" r:id="rId28"/>
    <p:sldId id="423" r:id="rId29"/>
    <p:sldId id="299" r:id="rId30"/>
    <p:sldId id="460" r:id="rId31"/>
    <p:sldId id="300" r:id="rId32"/>
    <p:sldId id="270" r:id="rId33"/>
    <p:sldId id="302" r:id="rId34"/>
    <p:sldId id="492" r:id="rId35"/>
    <p:sldId id="494" r:id="rId36"/>
    <p:sldId id="303" r:id="rId37"/>
    <p:sldId id="301" r:id="rId38"/>
    <p:sldId id="554" r:id="rId39"/>
    <p:sldId id="304" r:id="rId40"/>
    <p:sldId id="305" r:id="rId41"/>
    <p:sldId id="499" r:id="rId42"/>
    <p:sldId id="500"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459" r:id="rId57"/>
    <p:sldId id="532" r:id="rId58"/>
    <p:sldId id="497" r:id="rId59"/>
    <p:sldId id="498" r:id="rId60"/>
    <p:sldId id="454" r:id="rId61"/>
    <p:sldId id="455" r:id="rId62"/>
    <p:sldId id="456" r:id="rId63"/>
    <p:sldId id="457" r:id="rId64"/>
    <p:sldId id="533" r:id="rId65"/>
    <p:sldId id="535" r:id="rId66"/>
    <p:sldId id="536" r:id="rId67"/>
    <p:sldId id="537" r:id="rId68"/>
    <p:sldId id="538" r:id="rId69"/>
    <p:sldId id="496" r:id="rId70"/>
    <p:sldId id="540" r:id="rId71"/>
    <p:sldId id="541" r:id="rId72"/>
    <p:sldId id="275" r:id="rId73"/>
    <p:sldId id="529" r:id="rId74"/>
    <p:sldId id="530" r:id="rId75"/>
    <p:sldId id="319" r:id="rId76"/>
    <p:sldId id="378" r:id="rId77"/>
    <p:sldId id="542" r:id="rId78"/>
    <p:sldId id="276" r:id="rId79"/>
  </p:sldIdLst>
  <p:sldSz cx="12192000" cy="6858000"/>
  <p:notesSz cx="6858000" cy="9144000"/>
  <p:custDataLst>
    <p:tags r:id="rId8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 Chongyao" initials="B" lastIdx="1" clrIdx="0"/>
  <p:cmAuthor id="2" name="作者" initials="A" lastIdx="0" clrIdx="1"/>
  <p:cmAuthor id="3" name="Author" initials="A" lastIdx="0" clrIdx="2"/>
  <p:cmAuthor id="4" name="胡亚萍" initials="胡" lastIdx="1" clrIdx="3"/>
  <p:cmAuthor id="5" name="erp" initials="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4" Type="http://schemas.openxmlformats.org/officeDocument/2006/relationships/tags" Target="tags/tag503.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VR看衣、三维动画看衣服、全息投影看衣服、多点触摸技术</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通道设计合理性会直接引导顾客在购物的时候按照在装修前设计的路线的一个自然的走向</a:t>
            </a:r>
            <a:endParaRPr lang="zh-CN" altLang="en-US"/>
          </a:p>
          <a:p>
            <a:r>
              <a:rPr lang="zh-CN" altLang="en-US"/>
              <a:t>良好的通道设置，就是引导顾客按设计的自然走向，走遍卖场的每个角落，让顾客接触到各种商品，使卖场空间得到有效利用。</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rgbClr val="445469"/>
                </a:solidFill>
                <a:latin typeface="Arial" panose="020B0604020202020204" pitchFamily="34" charset="0"/>
                <a:ea typeface="微软雅黑" panose="020B0503020204020204" charset="-122"/>
                <a:sym typeface="Arial" panose="020B0604020202020204" pitchFamily="34" charset="0"/>
              </a:rPr>
              <a:t>1</a:t>
            </a:r>
            <a:r>
              <a:rPr lang="zh-CN" altLang="en-US" dirty="0">
                <a:solidFill>
                  <a:srgbClr val="445469"/>
                </a:solidFill>
                <a:latin typeface="Arial" panose="020B0604020202020204" pitchFamily="34" charset="0"/>
                <a:ea typeface="微软雅黑" panose="020B0503020204020204" charset="-122"/>
                <a:sym typeface="Arial" panose="020B0604020202020204" pitchFamily="34" charset="0"/>
              </a:rPr>
              <a:t>、尽量延长消费者在卖场的停留时间</a:t>
            </a:r>
            <a:endParaRPr lang="zh-CN" altLang="en-US" dirty="0">
              <a:solidFill>
                <a:srgbClr val="445469"/>
              </a:solidFill>
              <a:latin typeface="Arial" panose="020B0604020202020204" pitchFamily="34" charset="0"/>
              <a:ea typeface="微软雅黑" panose="020B0503020204020204" charset="-122"/>
              <a:sym typeface="Arial" panose="020B0604020202020204" pitchFamily="34" charset="0"/>
            </a:endParaRPr>
          </a:p>
          <a:p>
            <a:r>
              <a:rPr lang="en-US" altLang="zh-CN" dirty="0">
                <a:solidFill>
                  <a:srgbClr val="445469"/>
                </a:solidFill>
                <a:latin typeface="Arial" panose="020B0604020202020204" pitchFamily="34" charset="0"/>
                <a:ea typeface="微软雅黑" panose="020B0503020204020204" charset="-122"/>
                <a:sym typeface="Arial" panose="020B0604020202020204" pitchFamily="34" charset="0"/>
              </a:rPr>
              <a:t>2</a:t>
            </a:r>
            <a:r>
              <a:rPr lang="zh-CN" altLang="en-US" dirty="0">
                <a:solidFill>
                  <a:srgbClr val="445469"/>
                </a:solidFill>
                <a:latin typeface="Arial" panose="020B0604020202020204" pitchFamily="34" charset="0"/>
                <a:ea typeface="微软雅黑" panose="020B0503020204020204" charset="-122"/>
                <a:sym typeface="Arial" panose="020B0604020202020204" pitchFamily="34" charset="0"/>
              </a:rPr>
              <a:t>、控制好停步部分和移动部分的通道范围</a:t>
            </a:r>
            <a:endParaRPr lang="en-US" altLang="zh-CN" dirty="0">
              <a:solidFill>
                <a:srgbClr val="445469"/>
              </a:solidFill>
              <a:latin typeface="Arial" panose="020B0604020202020204" pitchFamily="34" charset="0"/>
              <a:ea typeface="微软雅黑" panose="020B0503020204020204" charset="-122"/>
              <a:sym typeface="Arial" panose="020B0604020202020204" pitchFamily="34" charset="0"/>
            </a:endParaRPr>
          </a:p>
          <a:p>
            <a:r>
              <a:rPr lang="en-US" altLang="zh-CN" dirty="0">
                <a:solidFill>
                  <a:srgbClr val="445469"/>
                </a:solidFill>
                <a:latin typeface="Arial" panose="020B0604020202020204" pitchFamily="34" charset="0"/>
                <a:ea typeface="微软雅黑" panose="020B0503020204020204" charset="-122"/>
                <a:sym typeface="Arial" panose="020B0604020202020204" pitchFamily="34" charset="0"/>
              </a:rPr>
              <a:t>3</a:t>
            </a:r>
            <a:r>
              <a:rPr lang="zh-CN" altLang="en-US" dirty="0">
                <a:solidFill>
                  <a:srgbClr val="445469"/>
                </a:solidFill>
                <a:latin typeface="Arial" panose="020B0604020202020204" pitchFamily="34" charset="0"/>
                <a:ea typeface="微软雅黑" panose="020B0503020204020204" charset="-122"/>
                <a:sym typeface="Arial" panose="020B0604020202020204" pitchFamily="34" charset="0"/>
              </a:rPr>
              <a:t>、把握顾客流动的方向</a:t>
            </a:r>
            <a:endParaRPr lang="en-US" altLang="zh-CN" dirty="0">
              <a:solidFill>
                <a:srgbClr val="445469"/>
              </a:solidFill>
              <a:latin typeface="Arial" panose="020B0604020202020204" pitchFamily="34" charset="0"/>
              <a:ea typeface="微软雅黑" panose="020B0503020204020204" charset="-122"/>
              <a:sym typeface="Arial" panose="020B0604020202020204" pitchFamily="34" charset="0"/>
            </a:endParaRPr>
          </a:p>
          <a:p>
            <a:r>
              <a:rPr lang="en-US" altLang="zh-CN" dirty="0">
                <a:solidFill>
                  <a:srgbClr val="445469"/>
                </a:solidFill>
                <a:latin typeface="Arial" panose="020B0604020202020204" pitchFamily="34" charset="0"/>
                <a:ea typeface="微软雅黑" panose="020B0503020204020204" charset="-122"/>
                <a:sym typeface="Arial" panose="020B0604020202020204" pitchFamily="34" charset="0"/>
              </a:rPr>
              <a:t>4</a:t>
            </a:r>
            <a:r>
              <a:rPr lang="zh-CN" altLang="en-US" dirty="0">
                <a:solidFill>
                  <a:srgbClr val="445469"/>
                </a:solidFill>
                <a:latin typeface="Arial" panose="020B0604020202020204" pitchFamily="34" charset="0"/>
                <a:ea typeface="微软雅黑" panose="020B0503020204020204" charset="-122"/>
                <a:sym typeface="Arial" panose="020B0604020202020204" pitchFamily="34" charset="0"/>
              </a:rPr>
              <a:t>、一切遵循让顾客方便舒适的原则</a:t>
            </a:r>
            <a:endParaRPr lang="en-US" altLang="zh-CN" dirty="0">
              <a:solidFill>
                <a:srgbClr val="445469"/>
              </a:solidFill>
              <a:latin typeface="Arial" panose="020B0604020202020204" pitchFamily="34" charset="0"/>
              <a:ea typeface="微软雅黑" panose="020B0503020204020204" charset="-122"/>
              <a:sym typeface="Arial" panose="020B0604020202020204" pitchFamily="34" charset="0"/>
            </a:endParaRPr>
          </a:p>
          <a:p>
            <a:r>
              <a:rPr lang="en-US" altLang="zh-CN" dirty="0">
                <a:solidFill>
                  <a:srgbClr val="445469"/>
                </a:solidFill>
                <a:latin typeface="Arial" panose="020B0604020202020204" pitchFamily="34" charset="0"/>
                <a:ea typeface="微软雅黑" panose="020B0503020204020204" charset="-122"/>
                <a:sym typeface="Arial" panose="020B0604020202020204" pitchFamily="34" charset="0"/>
              </a:rPr>
              <a:t>5</a:t>
            </a:r>
            <a:r>
              <a:rPr lang="zh-CN" altLang="en-US" dirty="0">
                <a:solidFill>
                  <a:srgbClr val="445469"/>
                </a:solidFill>
                <a:latin typeface="Arial" panose="020B0604020202020204" pitchFamily="34" charset="0"/>
                <a:ea typeface="微软雅黑" panose="020B0503020204020204" charset="-122"/>
                <a:sym typeface="Arial" panose="020B0604020202020204" pitchFamily="34" charset="0"/>
              </a:rPr>
              <a:t>、主通道、副通道的协调</a:t>
            </a:r>
            <a:endParaRPr lang="en-US" altLang="zh-CN" dirty="0">
              <a:solidFill>
                <a:srgbClr val="445469"/>
              </a:solidFill>
              <a:latin typeface="Arial" panose="020B0604020202020204" pitchFamily="34" charset="0"/>
              <a:ea typeface="微软雅黑" panose="020B0503020204020204" charset="-122"/>
              <a:sym typeface="Arial" panose="020B0604020202020204" pitchFamily="34" charset="0"/>
            </a:endParaRPr>
          </a:p>
          <a:p>
            <a:endParaRPr lang="en-US" altLang="zh-CN" dirty="0">
              <a:solidFill>
                <a:srgbClr val="445469"/>
              </a:solidFill>
              <a:latin typeface="Arial" panose="020B0604020202020204" pitchFamily="34" charset="0"/>
              <a:ea typeface="微软雅黑" panose="020B0503020204020204" charset="-122"/>
              <a:sym typeface="Arial" panose="020B0604020202020204" pitchFamily="34" charset="0"/>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通道形状、宽度、长度、数量设计根据卖场面积（</a:t>
            </a:r>
            <a:r>
              <a:rPr lang="en-US" altLang="zh-CN">
                <a:sym typeface="+mn-ea"/>
              </a:rPr>
              <a:t>30</a:t>
            </a:r>
            <a:r>
              <a:rPr lang="zh-CN" altLang="en-US">
                <a:sym typeface="+mn-ea"/>
              </a:rPr>
              <a:t>以下，主最少1米，副通道最少0.8米；30-50平米的便利店，主通道可以留到1.5米宽，副通道则为1米;100平米的大型便利店，通道可以尽量宽敞些，在2米左右即可；货架与货架之间的间隔要保持在可以容两位顾客推车相交走过而不拥挤便是最好的位置；最小通道：两个成年人并排通过）、门店形状以及业态而异。</a:t>
            </a:r>
            <a:endParaRPr lang="zh-CN" altLang="en-US"/>
          </a:p>
          <a:p>
            <a:r>
              <a:rPr lang="zh-CN" altLang="en-US"/>
              <a:t>通道的宽度是根据商品的种类、性质和消费者的客流数量（客流量大，通道就应该宽一点）来确定的</a:t>
            </a:r>
            <a:endParaRPr lang="zh-CN" altLang="en-US"/>
          </a:p>
          <a:p>
            <a:r>
              <a:rPr lang="zh-CN" altLang="en-US"/>
              <a:t>第一，能有效地延伸到内部，便于空间内全部商品的展示;第二，主通道地面平坦、道路宽阔、没有障碍物，利于主要人流的行进。</a:t>
            </a:r>
            <a:endParaRPr lang="zh-CN" altLang="en-US"/>
          </a:p>
          <a:p>
            <a:r>
              <a:rPr lang="zh-CN" altLang="en-US"/>
              <a:t>延长副通道以增加客户滞留时间</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通道形状、宽度、长度、数量（偶数条比奇数条更好）设计根据卖场面积、门店形状以及业态而异。</a:t>
            </a:r>
            <a:endParaRPr lang="zh-CN" altLang="en-US">
              <a:sym typeface="+mn-ea"/>
            </a:endParaRPr>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通道形状、宽度、长度、数量（</a:t>
            </a:r>
            <a:r>
              <a:rPr lang="zh-CN" altLang="en-US">
                <a:sym typeface="+mn-ea"/>
              </a:rPr>
              <a:t>偶数条比奇数条更好</a:t>
            </a:r>
            <a:r>
              <a:rPr lang="zh-CN" altLang="en-US">
                <a:sym typeface="+mn-ea"/>
              </a:rPr>
              <a:t>）设计根据卖场面积、门店形状以及业态而异。</a:t>
            </a:r>
            <a:endParaRPr lang="zh-CN" altLang="en-US">
              <a:sym typeface="+mn-ea"/>
            </a:endParaRPr>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直线设计方便顾客沿着货架一直前进，如果店内布置得横七竖八，那只会让顾客迷路</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在选址时，对门店通道是否好设计也要留意一下，</a:t>
            </a:r>
            <a:r>
              <a:rPr lang="zh-CN" altLang="en-US">
                <a:sym typeface="+mn-ea"/>
              </a:rPr>
              <a:t>店面空间是不规则的形状，拐角太多，中间还有立柱，很难设计好，</a:t>
            </a:r>
            <a:r>
              <a:rPr lang="zh-CN" altLang="en-US"/>
              <a:t>否则即使铺位便宜也并非是好事</a:t>
            </a:r>
            <a:endParaRPr lang="zh-CN" altLang="en-US"/>
          </a:p>
          <a:p>
            <a:r>
              <a:rPr lang="zh-CN" altLang="en-US"/>
              <a:t>并不是完全规避，而是尽可能少一些拐角，同时要配以合理的商品陈列线</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在选址时，对门店通道是否好设计也要留意一下，</a:t>
            </a:r>
            <a:r>
              <a:rPr lang="zh-CN" altLang="en-US">
                <a:sym typeface="+mn-ea"/>
              </a:rPr>
              <a:t>店面空间是不规则的形状，拐角太多，中间还有立柱，很难设计好，</a:t>
            </a:r>
            <a:r>
              <a:rPr lang="zh-CN" altLang="en-US"/>
              <a:t>否则即使铺位便宜也并非是好事</a:t>
            </a:r>
            <a:endParaRPr lang="zh-CN" altLang="en-US"/>
          </a:p>
          <a:p>
            <a:r>
              <a:rPr lang="zh-CN" altLang="en-US"/>
              <a:t>并不是完全规避，而是尽可能少一些拐角，同时要配以合理的商品陈列线</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不得堆放与商品陈列，促销无关的器具或设备（占用消防通道，违规违法）把死角设置成功能区，也是盘活冷区的一个好方法，具体的功能区分为休息区、互动区、产品体验区等。</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死角之所以成为死角是不够醒目、显眼，所以才容易被顾客忽视而成为店铺死角。所以要想吸引消费者的目光，可以在死角添加一些特别的装饰、醒目的海报会更好的吸引顾客注意。</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把死角变成体验空间：打造场景化区域（适用于一些空间较大的“死角”）：要增强空间的互动性，要么做到颜值高到极致</a:t>
            </a:r>
            <a:endParaRPr lang="zh-CN" altLang="en-US">
              <a:sym typeface="+mn-ea"/>
            </a:endParaRPr>
          </a:p>
          <a:p>
            <a:r>
              <a:rPr lang="zh-CN" altLang="en-US"/>
              <a:t>打造多元的经营模式：改造方式就是，在店内设置一些不同的体验方式，比如：咖啡甜点区、阅读区、撸猫区...经营模式越来越火，比如73hours的高跟鞋+甜点、比如咖啡+阅读书店、悦诗风吟：咖啡+化妆品...（适合的店铺死角类型：过深过长的店铺尽头/不好利用的大面积闲置空间。）</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哪里需要吸引你，哪里就有POP</a:t>
            </a:r>
            <a:endParaRPr lang="zh-CN" altLang="en-US">
              <a:sym typeface="+mn-ea"/>
            </a:endParaRPr>
          </a:p>
          <a:p>
            <a:r>
              <a:rPr lang="zh-CN" altLang="en-US">
                <a:sym typeface="+mn-ea"/>
              </a:rPr>
              <a:t>从天花板延伸到角落深处的屏幕展示，很妙地引导了顾客的视线</a:t>
            </a:r>
            <a:endParaRPr lang="zh-CN" altLang="en-US">
              <a:sym typeface="+mn-ea"/>
            </a:endParaRPr>
          </a:p>
          <a:p>
            <a:r>
              <a:rPr lang="zh-CN" altLang="en-US">
                <a:sym typeface="+mn-ea"/>
              </a:rPr>
              <a:t>把死角变成体验空间：打造场景化区域（适用于一些空间较大的“死角”）：要增强空间的互动性，要么做到颜值高到极致</a:t>
            </a:r>
            <a:endParaRPr lang="zh-CN" altLang="en-US">
              <a:sym typeface="+mn-ea"/>
            </a:endParaRPr>
          </a:p>
          <a:p>
            <a:r>
              <a:rPr lang="zh-CN" altLang="en-US"/>
              <a:t>打造多元的经营模式：改造方式就是，在店内设置一些不同的体验方式，比如：咖啡甜点区、阅读区、撸猫区...经营模式越来越火，比如73hours的高跟鞋+甜点、比如咖啡+阅读书店、悦诗风吟：咖啡+化妆品...（适合的店铺死角类型：过深过长的店铺尽头/不好利用的大面积闲置空间。）</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完成中央卖场通道与货架的布局后，必须对商品进行布局，必须确定各类商品按什么结构比例配置，每种商品配置在卖场的什么位置。如果商品配量不当，会造成顾客想要的商品找不到，不想要的商品却太多的假象，不仅浪费了陈列货架，而且造成商品周转不畅，资金挤压</a:t>
            </a:r>
            <a:endParaRPr lang="zh-CN" altLang="en-US">
              <a:sym typeface="+mn-ea"/>
            </a:endParaRPr>
          </a:p>
          <a:p>
            <a:r>
              <a:rPr lang="zh-CN" altLang="en-US"/>
              <a:t>需求法：</a:t>
            </a:r>
            <a:r>
              <a:rPr lang="zh-CN" altLang="en-US">
                <a:sym typeface="+mn-ea"/>
              </a:rPr>
              <a:t>从商品类型上说，如果你要开的是民生店，那民生性的商品比例就要超过60%，次民生的商品占30%，休闲类商品占10%。反过来，如果你要开休闲类小店，比例就要倒过来。</a:t>
            </a:r>
            <a:endParaRPr lang="zh-CN" altLang="en-US"/>
          </a:p>
          <a:p>
            <a:r>
              <a:rPr lang="zh-CN" altLang="en-US"/>
              <a:t>不同商品的表面积不一样，比如一提纸巾占的陈列面就要比一盒牙膏大得多，保证此类商品销售需求，陈列面积相对大一点</a:t>
            </a:r>
            <a:endParaRPr lang="zh-CN" altLang="en-US"/>
          </a:p>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货位布局不单纯是商品货架、柜台的组合形式，承担着重要的促销宣传的作用。合理独到的商店货位布局，能够吸引更多的顾客前来购物，并能诱导他们增加购买数量，提高顾客对于商店的认同感。</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一个商场同样面积不同位置不同楼层租金水平差距明显，商业中心主入口租金水平高，主人流方向和人流量比较大的店铺租金也比较高，1至3层租金水平最高，其次为4至6层和地下商业。</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主力商品；次要商品、关联商品</a:t>
            </a:r>
            <a:endParaRPr lang="zh-CN" altLang="en-US"/>
          </a:p>
          <a:p>
            <a:r>
              <a:rPr lang="zh-CN" altLang="en-US"/>
              <a:t>畅销商品均匀分布，力求顾客走完全部通道</a:t>
            </a:r>
            <a:endParaRPr lang="zh-CN" altLang="en-US"/>
          </a:p>
          <a:p>
            <a:r>
              <a:rPr lang="zh-CN" altLang="en-US"/>
              <a:t>高购买率、最吸引顾客的商品放在主通道或门店的最深处</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薄利多销品放入口，蔬菜水果利润高</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大部分食品超市的入口处通常陈列水果品类，这其中有两个原因：（1）水果是生鲜食品中购买频率最高的商品，有利于集客；（2）水果色彩鲜艳并且季节性较为明显，调整水果品类更容易体现出卖场的变化，让顾客即使每天来购物也不会感到乏味。</a:t>
            </a:r>
            <a:endParaRPr lang="zh-CN" altLang="en-US"/>
          </a:p>
          <a:p>
            <a:r>
              <a:rPr lang="zh-CN" altLang="en-US"/>
              <a:t>高购买率</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pPr algn="l"/>
            <a:r>
              <a:rPr lang="zh-CN" altLang="en-US" b="1">
                <a:sym typeface="+mn-ea"/>
              </a:rPr>
              <a:t>无糖</a:t>
            </a:r>
            <a:endParaRPr lang="zh-CN" altLang="en-US" b="1"/>
          </a:p>
          <a:p>
            <a:pPr algn="l"/>
            <a:r>
              <a:rPr lang="zh-CN" altLang="en-US" b="1">
                <a:sym typeface="+mn-ea"/>
              </a:rPr>
              <a:t>含铁</a:t>
            </a:r>
            <a:endParaRPr lang="zh-CN" altLang="en-US" b="1"/>
          </a:p>
          <a:p>
            <a:pPr algn="l"/>
            <a:r>
              <a:rPr lang="zh-CN" altLang="en-US" b="1">
                <a:sym typeface="+mn-ea"/>
              </a:rPr>
              <a:t>含锌</a:t>
            </a:r>
            <a:endParaRPr lang="zh-CN" altLang="en-US" b="1"/>
          </a:p>
          <a:p>
            <a:pPr algn="l"/>
            <a:endParaRPr lang="zh-CN" altLang="en-US" b="1"/>
          </a:p>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对于一些畅销的、周转快的商品，一定要摆放在一个好的陈列位上。对于一些平时销售情况不佳的，新进的商品，要把这些商品放在销售量大的，人流量多的售点位置，和那些畅销商品相近邻，以这种方法来吸引消费者的注目率</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分区：位置相对固定，便于顾客寻找，随时调整，但不易大动</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与视线平行的商品利润高：与视线平行的商品利润高 ，你最容易拿到手的就是商家最想卖的</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新鲜商品摆在最里面</a:t>
            </a:r>
            <a:endParaRPr lang="zh-CN" altLang="en-US"/>
          </a:p>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“上轻下重、上小下大”货架上的商品大小和重量都是不尽相同的，为了保证超市货架的平稳性，保持超市货架的重心，要遵循“上轻 下重、上小下大”的原则，将重、大的产品摆在下面，高位应该陈列一些体积小、重量轻、不易碎的商品，以确保商品及消费者的消费安全。</a:t>
            </a:r>
            <a:endParaRPr lang="zh-CN" altLang="en-US"/>
          </a:p>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色彩陈列是最容易凸显美感与吸引眼球的陈列方法</a:t>
            </a:r>
            <a:endParaRPr lang="zh-CN" altLang="en-US"/>
          </a:p>
          <a:p>
            <a:pPr marL="171450" indent="-171450">
              <a:buFont typeface="Arial" panose="020B0604020202020204" pitchFamily="34" charset="0"/>
              <a:buChar char="•"/>
            </a:pPr>
            <a:r>
              <a:rPr lang="zh-CN" altLang="en-US"/>
              <a:t>近似色陈列</a:t>
            </a:r>
            <a:endParaRPr lang="zh-CN" altLang="en-US"/>
          </a:p>
          <a:p>
            <a:pPr indent="0">
              <a:buFont typeface="Arial" panose="020B0604020202020204" pitchFamily="34" charset="0"/>
              <a:buNone/>
            </a:pPr>
            <a:r>
              <a:rPr lang="zh-CN" altLang="en-US"/>
              <a:t>也称近似色，色相环中相差30度-60度的颜色都是近似色；如黄色和绿色；黄色和橙色；红色和橙色等；</a:t>
            </a:r>
            <a:endParaRPr lang="zh-CN" altLang="en-US"/>
          </a:p>
          <a:p>
            <a:pPr marL="171450" indent="-171450">
              <a:buFont typeface="Arial" panose="020B0604020202020204" pitchFamily="34" charset="0"/>
              <a:buChar char="•"/>
            </a:pPr>
            <a:r>
              <a:rPr lang="zh-CN" altLang="en-US"/>
              <a:t>对比色陈列</a:t>
            </a:r>
            <a:endParaRPr lang="zh-CN" altLang="en-US"/>
          </a:p>
          <a:p>
            <a:pPr indent="0">
              <a:buFont typeface="Arial" panose="020B0604020202020204" pitchFamily="34" charset="0"/>
              <a:buNone/>
            </a:pPr>
            <a:r>
              <a:rPr lang="zh-CN" altLang="en-US"/>
              <a:t>色相环中相差120度-150度之间的颜色；如：红与黄，红与蓝，黄与蓝；</a:t>
            </a:r>
            <a:endParaRPr lang="zh-CN" altLang="en-US"/>
          </a:p>
          <a:p>
            <a:pPr marL="171450" indent="-171450">
              <a:buFont typeface="Arial" panose="020B0604020202020204" pitchFamily="34" charset="0"/>
              <a:buChar char="•"/>
            </a:pPr>
            <a:r>
              <a:rPr lang="zh-CN" altLang="en-US"/>
              <a:t>互补色陈列</a:t>
            </a:r>
            <a:endParaRPr lang="zh-CN" altLang="en-US"/>
          </a:p>
          <a:p>
            <a:pPr indent="0">
              <a:buFont typeface="Arial" panose="020B0604020202020204" pitchFamily="34" charset="0"/>
              <a:buNone/>
            </a:pPr>
            <a:r>
              <a:rPr lang="zh-CN" altLang="en-US"/>
              <a:t>色相环中每一个颜色对面180度的颜色即为该颜色的补色；如：红与绿；橙与蓝；黄与紫；</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营业部分与服务部分比例合理</a:t>
            </a:r>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即同一货杆货品的颜色相近，可以给顾客一种柔和、和谐的感觉。</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对比色是指离的非常远点颜色相配，比如黄色与紫色，红色与绿色，使用对比色陈列时，视觉冲击力十分强烈，故有时也称强烈色。</a:t>
            </a:r>
            <a:endParaRPr lang="zh-CN" altLang="en-US"/>
          </a:p>
          <a:p>
            <a:r>
              <a:rPr lang="zh-CN" altLang="en-US"/>
              <a:t>对比色比较适合间隔排列法，两种以上的色彩间隔和重复产生了一种韵律和节奏感，使卖场中充满变化, 使人感到兴奋。</a:t>
            </a:r>
            <a:endParaRPr lang="zh-CN" altLang="en-US"/>
          </a:p>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左浅右深陈列</a:t>
            </a:r>
            <a:endParaRPr lang="zh-CN" altLang="en-US"/>
          </a:p>
          <a:p>
            <a:pPr marL="171450" indent="-171450">
              <a:buFont typeface="Arial" panose="020B0604020202020204" pitchFamily="34" charset="0"/>
              <a:buChar char="•"/>
            </a:pPr>
            <a:r>
              <a:rPr lang="zh-CN" altLang="en-US"/>
              <a:t>实际应用中可以左深右浅，也可以是右浅左深，关键是一个卖场中要有一个统一的序列规范。这种排列方式在侧挂陈列时被大量采用，使视觉上有一种井井有条的感觉。</a:t>
            </a:r>
            <a:endParaRPr lang="zh-CN" altLang="en-US"/>
          </a:p>
          <a:p>
            <a:pPr indent="0">
              <a:buFont typeface="Arial" panose="020B0604020202020204" pitchFamily="34" charset="0"/>
              <a:buNone/>
            </a:pPr>
            <a:r>
              <a:rPr lang="zh-CN" altLang="en-US"/>
              <a:t>前浅后深陈列</a:t>
            </a:r>
            <a:endParaRPr lang="zh-CN" altLang="en-US"/>
          </a:p>
          <a:p>
            <a:pPr marL="171450" indent="-171450">
              <a:buFont typeface="Arial" panose="020B0604020202020204" pitchFamily="34" charset="0"/>
              <a:buChar char="•"/>
            </a:pPr>
            <a:r>
              <a:rPr lang="zh-CN" altLang="en-US"/>
              <a:t>利用色彩的规律，色彩明度的高低，也会给人一种前进和后退的感觉。我们在陈列中可以将明度高的放在前面，明度低的放在后面。</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根据</a:t>
            </a:r>
            <a:r>
              <a:rPr lang="zh-CN" altLang="en-US">
                <a:solidFill>
                  <a:srgbClr val="FF0000"/>
                </a:solidFill>
                <a:sym typeface="+mn-ea"/>
              </a:rPr>
              <a:t>顾客流动、购买习惯</a:t>
            </a:r>
            <a:r>
              <a:rPr lang="zh-CN" altLang="en-US">
                <a:sym typeface="+mn-ea"/>
              </a:rPr>
              <a:t>确定收银区位置：出入口的位置</a:t>
            </a:r>
            <a:r>
              <a:rPr lang="en-US" altLang="zh-CN">
                <a:sym typeface="+mn-ea"/>
              </a:rPr>
              <a:t>——门口放置收银台是最常见的收银区布局方式，无论店面大小都很适合</a:t>
            </a:r>
            <a:r>
              <a:rPr lang="zh-CN" altLang="en-US">
                <a:sym typeface="+mn-ea"/>
              </a:rPr>
              <a:t>，为顾客第一时间提供服务，还能起到防止商品损耗的作用；死角位置</a:t>
            </a:r>
            <a:r>
              <a:rPr lang="en-US" altLang="zh-CN">
                <a:sym typeface="+mn-ea"/>
              </a:rPr>
              <a:t>——收银区是每个进店顾客的最后一站，不用担心因为放在死角而被忽视</a:t>
            </a:r>
            <a:endParaRPr lang="en-US" altLang="zh-CN">
              <a:sym typeface="+mn-ea"/>
            </a:endParaRPr>
          </a:p>
          <a:p>
            <a:endParaRPr lang="zh-CN" altLang="en-US"/>
          </a:p>
          <a:p>
            <a:r>
              <a:rPr lang="zh-CN" altLang="en-US"/>
              <a:t>风水考虑。在风水学中，收银台被认为是财富的进出之地。根据风水原则，</a:t>
            </a:r>
            <a:r>
              <a:rPr lang="zh-CN" altLang="en-US">
                <a:sym typeface="+mn-ea"/>
              </a:rPr>
              <a:t>收银台</a:t>
            </a:r>
            <a:r>
              <a:rPr lang="zh-CN" altLang="en-US"/>
              <a:t>不与门正对，最好设置在店铺的“虎边”，即人站在室内面向大门时，其右侧的位置。这样有助于“守住”财富。也是为了适应人们靠右行的生活习惯，当顾客从商铺里面出来时由于习惯也多数会靠右行走，所以将收银台设在商铺的右前方对顾客更方便，在白虎位设立收银台的方式，只适合商铺向里深入，且形状为长方形的布局。</a:t>
            </a:r>
            <a:endParaRPr lang="zh-CN" altLang="en-US"/>
          </a:p>
          <a:p>
            <a:r>
              <a:rPr lang="zh-CN" altLang="en-US">
                <a:sym typeface="+mn-ea"/>
              </a:rPr>
              <a:t>空间限制和商品展示：收银台附近的空间可能有限，因此不宜放置过大或易碎的商品。同时，为了促进销售，可以在收银台附近展示一些冲动性购买的商品，如小零食和必需品</a:t>
            </a:r>
            <a:endParaRPr lang="zh-CN" altLang="en-US"/>
          </a:p>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VR看衣、三维动画看衣服、全息投影看衣服、多点触摸技术</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VR看衣、三维动画看衣服、全息投影看衣服、多点触摸技术</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功能区块化：体验区、超市区、招商区、服务区等。</a:t>
            </a:r>
            <a:endParaRPr lang="zh-CN" altLang="en-US"/>
          </a:p>
          <a:p>
            <a:endParaRPr lang="zh-CN" altLang="en-US"/>
          </a:p>
          <a:p>
            <a:r>
              <a:rPr lang="zh-CN" altLang="en-US"/>
              <a:t>品类场景化：盒马渔市、餐饮料理、烘焙饮品、红酒鲜花、生鲜日配、天猫超市等。</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342900" indent="-342900" defTabSz="1216025" eaLnBrk="1" hangingPunct="1">
              <a:lnSpc>
                <a:spcPct val="150000"/>
              </a:lnSpc>
              <a:spcBef>
                <a:spcPct val="20000"/>
              </a:spcBef>
              <a:buFont typeface="Wingdings" panose="05000000000000000000" pitchFamily="2" charset="2"/>
              <a:buChar char="l"/>
            </a:pPr>
            <a:r>
              <a:rPr lang="zh-CN" altLang="en-US" dirty="0" smtClean="0">
                <a:latin typeface="楷体" panose="02010609060101010101" pitchFamily="49" charset="-122"/>
                <a:ea typeface="楷体" panose="02010609060101010101" pitchFamily="49" charset="-122"/>
                <a:sym typeface="+mn-ea"/>
              </a:rPr>
              <a:t>这</a:t>
            </a:r>
            <a:r>
              <a:rPr lang="zh-CN" altLang="en-US" dirty="0">
                <a:latin typeface="楷体" panose="02010609060101010101" pitchFamily="49" charset="-122"/>
                <a:ea typeface="楷体" panose="02010609060101010101" pitchFamily="49" charset="-122"/>
                <a:sym typeface="+mn-ea"/>
              </a:rPr>
              <a:t>是传统的店面布局形式</a:t>
            </a:r>
            <a:r>
              <a:rPr lang="zh-CN" altLang="en-US" dirty="0" smtClean="0">
                <a:latin typeface="楷体" panose="02010609060101010101" pitchFamily="49" charset="-122"/>
                <a:ea typeface="楷体" panose="02010609060101010101" pitchFamily="49" charset="-122"/>
                <a:sym typeface="+mn-ea"/>
              </a:rPr>
              <a:t>。这种</a:t>
            </a:r>
            <a:r>
              <a:rPr lang="zh-CN" altLang="en-US" dirty="0">
                <a:latin typeface="楷体" panose="02010609060101010101" pitchFamily="49" charset="-122"/>
                <a:ea typeface="楷体" panose="02010609060101010101" pitchFamily="49" charset="-122"/>
                <a:sym typeface="+mn-ea"/>
              </a:rPr>
              <a:t>布局在超级市场中常可看到</a:t>
            </a:r>
            <a:r>
              <a:rPr lang="zh-CN" altLang="en-US" dirty="0" smtClean="0">
                <a:latin typeface="楷体" panose="02010609060101010101" pitchFamily="49" charset="-122"/>
                <a:ea typeface="楷体" panose="02010609060101010101" pitchFamily="49" charset="-122"/>
                <a:sym typeface="+mn-ea"/>
              </a:rPr>
              <a:t>。</a:t>
            </a:r>
            <a:r>
              <a:rPr lang="en-US" altLang="zh-CN" dirty="0" smtClean="0">
                <a:latin typeface="楷体" panose="02010609060101010101" pitchFamily="49" charset="-122"/>
                <a:ea typeface="楷体" panose="02010609060101010101" pitchFamily="49" charset="-122"/>
                <a:sym typeface="+mn-ea"/>
              </a:rPr>
              <a:t> </a:t>
            </a:r>
            <a:endParaRPr lang="zh-CN" altLang="en-US" dirty="0">
              <a:latin typeface="宋体" panose="02010600030101010101" pitchFamily="2" charset="-122"/>
              <a:ea typeface="宋体" panose="02010600030101010101" pitchFamily="2" charset="-122"/>
            </a:endParaRPr>
          </a:p>
          <a:p>
            <a:pPr indent="0" defTabSz="1216025" eaLnBrk="1" hangingPunct="1">
              <a:lnSpc>
                <a:spcPct val="150000"/>
              </a:lnSpc>
              <a:spcBef>
                <a:spcPct val="20000"/>
              </a:spcBef>
              <a:buFont typeface="Wingdings" panose="05000000000000000000" pitchFamily="2" charset="2"/>
              <a:buNone/>
            </a:pPr>
            <a:endParaRPr lang="zh-CN" altLang="en-US"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Arial" panose="020B0604020202020204" pitchFamily="34" charset="0"/>
              </a:rPr>
              <a:t>优点：空间利用率高；可以提供大量的商品，商品也实现了对顾客的高曝光率；标准化货架降低成本；对顾客导向性强。</a:t>
            </a:r>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Arial" panose="020B0604020202020204" pitchFamily="34" charset="0"/>
              </a:rPr>
              <a:t>缺点：比较呆板；顾客在店铺中的体验有限；顾客和员工的接触也较少，很难有效地为顾客提供个性化的服务和促销。</a:t>
            </a:r>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a:p>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mn-ea"/>
              </a:rPr>
              <a:t>优点：对顾客的引导性较强，顾客无需往复奔波，可以不走重复的路线，一次性把所有的柜台或把一层楼的商铺逛完；对空间利用比较充分；顾客的体验也不错。</a:t>
            </a:r>
            <a:endParaRPr lang="en-US" altLang="zh-CN" dirty="0">
              <a:solidFill>
                <a:srgbClr val="445469"/>
              </a:solidFill>
              <a:latin typeface="微软雅黑" panose="020B0503020204020204" charset="-122"/>
              <a:ea typeface="微软雅黑" panose="020B0503020204020204" charset="-122"/>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mn-ea"/>
              </a:rPr>
              <a:t>缺点：有时候顾客会有一种急切感，局部通道会产生拥堵。</a:t>
            </a:r>
            <a:endParaRPr lang="zh-CN" altLang="en-US" dirty="0">
              <a:solidFill>
                <a:srgbClr val="445469"/>
              </a:solidFill>
              <a:latin typeface="微软雅黑" panose="020B0503020204020204" charset="-122"/>
              <a:ea typeface="微软雅黑" panose="020B0503020204020204" charset="-122"/>
            </a:endParaRPr>
          </a:p>
          <a:p>
            <a:endParaRPr lang="zh-CN" altLang="en-US" dirty="0">
              <a:solidFill>
                <a:srgbClr val="445469"/>
              </a:solidFill>
              <a:latin typeface="微软雅黑" panose="020B0503020204020204" charset="-122"/>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342900" indent="-342900" defTabSz="1216025" eaLnBrk="1" hangingPunct="1">
              <a:lnSpc>
                <a:spcPct val="150000"/>
              </a:lnSpc>
              <a:spcBef>
                <a:spcPct val="20000"/>
              </a:spcBef>
              <a:buFont typeface="Wingdings" panose="05000000000000000000" pitchFamily="2" charset="2"/>
              <a:buChar char="l"/>
            </a:pPr>
            <a:r>
              <a:rPr lang="zh-CN" altLang="en-US" dirty="0">
                <a:latin typeface="楷体" panose="02010609060101010101" pitchFamily="49" charset="-122"/>
                <a:ea typeface="楷体" panose="02010609060101010101" pitchFamily="49" charset="-122"/>
                <a:sym typeface="+mn-ea"/>
              </a:rPr>
              <a:t>这种形式一般用于百货商店或专卖店，主要陈列体积较小的商品，有时也作为格子式布局的补充。</a:t>
            </a:r>
            <a:endParaRPr lang="zh-CN" altLang="en-US" dirty="0">
              <a:latin typeface="楷体" panose="02010609060101010101" pitchFamily="49" charset="-122"/>
              <a:ea typeface="楷体" panose="02010609060101010101" pitchFamily="49" charset="-122"/>
            </a:endParaRPr>
          </a:p>
          <a:p>
            <a:pPr indent="0" defTabSz="1216025" eaLnBrk="1" hangingPunct="1">
              <a:lnSpc>
                <a:spcPct val="150000"/>
              </a:lnSpc>
              <a:spcBef>
                <a:spcPct val="20000"/>
              </a:spcBef>
              <a:buFont typeface="Wingdings" panose="05000000000000000000" pitchFamily="2" charset="2"/>
              <a:buNone/>
            </a:pPr>
            <a:endParaRPr lang="zh-CN" altLang="en-US"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Arial" panose="020B0604020202020204" pitchFamily="34" charset="0"/>
              </a:rPr>
              <a:t>优点：店铺营业气氛好；顾客流动较灵活，视线开阔，易引起顾客的冲动性购买；柜台周边较长，陈列商品较多，对一些供应商具有较强的吸引力；更容易为顾客提供服务和人员推销。</a:t>
            </a:r>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Arial" panose="020B0604020202020204" pitchFamily="34" charset="0"/>
              </a:rPr>
              <a:t>缺点：不利于最大限度地利用营业面积；布局的变化有时会造成顾客的迷失；货架的成本较高。</a:t>
            </a:r>
            <a:endParaRPr lang="zh-CN" altLang="en-US" dirty="0">
              <a:solidFill>
                <a:srgbClr val="445469"/>
              </a:solidFill>
              <a:latin typeface="微软雅黑" panose="020B0503020204020204" charset="-122"/>
              <a:ea typeface="微软雅黑" panose="020B0503020204020204" charset="-122"/>
              <a:sym typeface="Arial" panose="020B0604020202020204" pitchFamily="34" charset="0"/>
            </a:endParaRPr>
          </a:p>
          <a:p>
            <a:endParaRPr lang="zh-CN" altLang="en-US" dirty="0">
              <a:solidFill>
                <a:srgbClr val="445469"/>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mn-ea"/>
              </a:rPr>
              <a:t>优点：顾客可以自由浏览，不会产生急切感，增加了顾客的逗留时间和购物机会；消费者的购物体验感好；方便员工向顾客提供个性化的服务。</a:t>
            </a:r>
            <a:endParaRPr lang="en-US" altLang="zh-CN" dirty="0">
              <a:solidFill>
                <a:srgbClr val="445469"/>
              </a:solidFill>
              <a:latin typeface="微软雅黑" panose="020B0503020204020204" charset="-122"/>
              <a:ea typeface="微软雅黑" panose="020B0503020204020204" charset="-122"/>
            </a:endParaRPr>
          </a:p>
          <a:p>
            <a:pPr marL="342900" indent="-342900" defTabSz="1216025" eaLnBrk="1" hangingPunct="1">
              <a:lnSpc>
                <a:spcPct val="150000"/>
              </a:lnSpc>
              <a:spcBef>
                <a:spcPct val="20000"/>
              </a:spcBef>
              <a:buFont typeface="Wingdings" panose="05000000000000000000" pitchFamily="2" charset="2"/>
              <a:buChar char="l"/>
            </a:pPr>
            <a:r>
              <a:rPr lang="zh-CN" altLang="en-US" dirty="0">
                <a:solidFill>
                  <a:srgbClr val="445469"/>
                </a:solidFill>
                <a:latin typeface="微软雅黑" panose="020B0503020204020204" charset="-122"/>
                <a:ea typeface="微软雅黑" panose="020B0503020204020204" charset="-122"/>
                <a:sym typeface="+mn-ea"/>
              </a:rPr>
              <a:t>缺点：不能充分地利用卖场面积，提供个性化服务和高购物体验的同时降低了效率；限制了零售商对人流的控制能力，使人流容量比较有限以及人流分布不均，潜在地降低了商品的曝光水平；对卖场的管理能力有比较高的要求。</a:t>
            </a:r>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a:p>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2"/>
            <a:ext cx="2844800" cy="365125"/>
          </a:xfrm>
          <a:prstGeom prst="rect">
            <a:avLst/>
          </a:prstGeom>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1" y="493728"/>
            <a:ext cx="2394787" cy="8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charset="-122"/>
                <a:ea typeface="微软雅黑" panose="020B0503020204020204" charset="-122"/>
                <a:cs typeface="+mn-ea"/>
                <a:sym typeface="+mn-lt"/>
              </a:rPr>
              <a:t>点击添加相关标题文字</a:t>
            </a:r>
            <a:endParaRPr lang="zh-CN" altLang="en-US" sz="2400" dirty="0">
              <a:solidFill>
                <a:schemeClr val="bg1"/>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1" y="6356351"/>
            <a:ext cx="2743200" cy="365125"/>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3602047"/>
            <a:ext cx="9144000" cy="1655763"/>
          </a:xfrm>
          <a:prstGeom prst="rect">
            <a:avLst/>
          </a:prstGeom>
        </p:spPr>
        <p:txBody>
          <a:bodyPr/>
          <a:lstStyle>
            <a:lvl1pPr marL="0" indent="0" algn="ctr">
              <a:buNone/>
              <a:defRPr sz="2625"/>
            </a:lvl1pPr>
            <a:lvl2pPr marL="500380" indent="0" algn="ctr">
              <a:buNone/>
              <a:defRPr sz="2185"/>
            </a:lvl2pPr>
            <a:lvl3pPr marL="1000125" indent="0" algn="ctr">
              <a:buNone/>
              <a:defRPr sz="1975"/>
            </a:lvl3pPr>
            <a:lvl4pPr marL="1500505" indent="0" algn="ctr">
              <a:buNone/>
              <a:defRPr sz="1755"/>
            </a:lvl4pPr>
            <a:lvl5pPr marL="2000885" indent="0" algn="ctr">
              <a:buNone/>
              <a:defRPr sz="1755"/>
            </a:lvl5pPr>
            <a:lvl6pPr marL="2499995" indent="0" algn="ctr">
              <a:buNone/>
              <a:defRPr sz="1755"/>
            </a:lvl6pPr>
            <a:lvl7pPr marL="3000375" indent="0" algn="ctr">
              <a:buNone/>
              <a:defRPr sz="1755"/>
            </a:lvl7pPr>
            <a:lvl8pPr marL="3500120" indent="0" algn="ctr">
              <a:buNone/>
              <a:defRPr sz="1755"/>
            </a:lvl8pPr>
            <a:lvl9pPr marL="4000500" indent="0" algn="ctr">
              <a:buNone/>
              <a:defRPr sz="1755"/>
            </a:lvl9pPr>
          </a:lstStyle>
          <a:p>
            <a:r>
              <a:rPr lang="en-US" smtClean="0"/>
              <a:t>Click to edit Master subtitle style</a:t>
            </a:r>
            <a:endParaRPr lang="id-ID"/>
          </a:p>
        </p:txBody>
      </p:sp>
      <p:sp>
        <p:nvSpPr>
          <p:cNvPr id="4" name="Date Placeholder 3"/>
          <p:cNvSpPr>
            <a:spLocks noGrp="1"/>
          </p:cNvSpPr>
          <p:nvPr>
            <p:ph type="dt" sz="half" idx="10"/>
          </p:nvPr>
        </p:nvSpPr>
        <p:spPr>
          <a:xfrm>
            <a:off x="838203" y="6356377"/>
            <a:ext cx="2743200" cy="365125"/>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4038605" y="6356377"/>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10858504" y="6356377"/>
            <a:ext cx="495303" cy="365125"/>
          </a:xfrm>
          <a:prstGeom prst="rect">
            <a:avLst/>
          </a:prstGeom>
        </p:spPr>
        <p:txBody>
          <a:bodyPr/>
          <a:lstStyle/>
          <a:p>
            <a:fld id="{BD3C9449-514E-4F2F-BDF6-E5528CC1E8B5}" type="slidenum">
              <a:rPr lang="id-ID" smtClean="0"/>
            </a:fld>
            <a:endParaRPr lang="id-ID"/>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B283D15-1925-4B71-838F-650ECED97954}" type="datetimeFigureOut">
              <a:rPr lang="zh-CN" altLang="en-US" smtClean="0"/>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A71C91-A69D-403D-8FCA-F2B8AE547FA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295" indent="0" algn="ctr">
              <a:buNone/>
              <a:defRPr>
                <a:solidFill>
                  <a:schemeClr val="tx1">
                    <a:tint val="75000"/>
                  </a:schemeClr>
                </a:solidFill>
              </a:defRPr>
            </a:lvl8pPr>
            <a:lvl9pPr marL="487489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1"/>
            <a:ext cx="2844800" cy="365124"/>
          </a:xfrm>
          <a:prstGeom prst="rect">
            <a:avLst/>
          </a:prstGeom>
        </p:spPr>
        <p:txBody>
          <a:bodyPr/>
          <a:lstStyle/>
          <a:p>
            <a:fld id="{507A946E-B064-4211-A11D-E702AF025A18}"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4"/>
          </a:xfrm>
          <a:prstGeom prst="rect">
            <a:avLst/>
          </a:prstGeom>
        </p:spPr>
        <p:txBody>
          <a:bodyPr/>
          <a:lstStyle/>
          <a:p>
            <a:fld id="{347ECCD5-501B-4F30-908A-642832F213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919588" y="1477857"/>
            <a:ext cx="2588427" cy="3351021"/>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1" name="Picture Placeholder 13"/>
          <p:cNvSpPr>
            <a:spLocks noGrp="1"/>
          </p:cNvSpPr>
          <p:nvPr>
            <p:ph type="pic" sz="quarter" idx="14"/>
          </p:nvPr>
        </p:nvSpPr>
        <p:spPr>
          <a:xfrm>
            <a:off x="6096973" y="1477857"/>
            <a:ext cx="2588427" cy="3351021"/>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75808"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
        <p:nvSpPr>
          <p:cNvPr id="15" name="Picture Placeholder 8"/>
          <p:cNvSpPr>
            <a:spLocks noGrp="1"/>
          </p:cNvSpPr>
          <p:nvPr>
            <p:ph type="pic" sz="quarter" idx="11"/>
          </p:nvPr>
        </p:nvSpPr>
        <p:spPr>
          <a:xfrm>
            <a:off x="2693976"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
        <p:nvSpPr>
          <p:cNvPr id="16" name="Picture Placeholder 8"/>
          <p:cNvSpPr>
            <a:spLocks noGrp="1"/>
          </p:cNvSpPr>
          <p:nvPr>
            <p:ph type="pic" sz="quarter" idx="12"/>
          </p:nvPr>
        </p:nvSpPr>
        <p:spPr>
          <a:xfrm>
            <a:off x="4512144"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
        <p:nvSpPr>
          <p:cNvPr id="17" name="Picture Placeholder 8"/>
          <p:cNvSpPr>
            <a:spLocks noGrp="1"/>
          </p:cNvSpPr>
          <p:nvPr>
            <p:ph type="pic" sz="quarter" idx="13"/>
          </p:nvPr>
        </p:nvSpPr>
        <p:spPr>
          <a:xfrm>
            <a:off x="6330312"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
        <p:nvSpPr>
          <p:cNvPr id="19" name="Picture Placeholder 8"/>
          <p:cNvSpPr>
            <a:spLocks noGrp="1"/>
          </p:cNvSpPr>
          <p:nvPr>
            <p:ph type="pic" sz="quarter" idx="14"/>
          </p:nvPr>
        </p:nvSpPr>
        <p:spPr>
          <a:xfrm>
            <a:off x="8148480"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
        <p:nvSpPr>
          <p:cNvPr id="20" name="Picture Placeholder 8"/>
          <p:cNvSpPr>
            <a:spLocks noGrp="1"/>
          </p:cNvSpPr>
          <p:nvPr>
            <p:ph type="pic" sz="quarter" idx="15"/>
          </p:nvPr>
        </p:nvSpPr>
        <p:spPr>
          <a:xfrm>
            <a:off x="9886749" y="1380660"/>
            <a:ext cx="1408176" cy="2048340"/>
          </a:xfrm>
          <a:prstGeom prst="rect">
            <a:avLst/>
          </a:prstGeom>
          <a:solidFill>
            <a:schemeClr val="bg1">
              <a:lumMod val="65000"/>
            </a:schemeClr>
          </a:solidFill>
        </p:spPr>
        <p:txBody>
          <a:bodyPr/>
          <a:lstStyle>
            <a:lvl1pPr marL="0" indent="0">
              <a:buNone/>
              <a:defRPr sz="1000" b="1">
                <a:solidFill>
                  <a:schemeClr val="bg1"/>
                </a:solidFill>
              </a:defRPr>
            </a:lvl1pPr>
          </a:lstStyle>
          <a:p>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Main Title+ SubTitle+Number">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1948992" y="2845221"/>
            <a:ext cx="1647565" cy="2463800"/>
          </a:xfrm>
          <a:prstGeom prst="rect">
            <a:avLst/>
          </a:prstGeom>
          <a:solidFill>
            <a:schemeClr val="tx1">
              <a:lumMod val="25000"/>
              <a:lumOff val="75000"/>
            </a:schemeClr>
          </a:solidFill>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sp>
        <p:nvSpPr>
          <p:cNvPr id="17" name="Freeform 5"/>
          <p:cNvSpPr>
            <a:spLocks noEditPoints="1"/>
          </p:cNvSpPr>
          <p:nvPr userDrawn="1"/>
        </p:nvSpPr>
        <p:spPr bwMode="auto">
          <a:xfrm>
            <a:off x="1818685" y="2300241"/>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95000"/>
            </a:schemeClr>
          </a:solidFill>
          <a:ln w="9525">
            <a:noFill/>
            <a:round/>
          </a:ln>
        </p:spPr>
        <p:txBody>
          <a:bodyPr vert="horz" wrap="square" lIns="121913" tIns="60956" rIns="121913" bIns="60956" numCol="1" anchor="t" anchorCtr="0" compatLnSpc="1"/>
          <a:lstStyle/>
          <a:p>
            <a:pPr rtl="0"/>
            <a:endParaRPr lang="en-US" sz="1705" dirty="0"/>
          </a:p>
        </p:txBody>
      </p:sp>
      <p:grpSp>
        <p:nvGrpSpPr>
          <p:cNvPr id="19" name="Group 25"/>
          <p:cNvGrpSpPr/>
          <p:nvPr userDrawn="1"/>
        </p:nvGrpSpPr>
        <p:grpSpPr>
          <a:xfrm>
            <a:off x="4025296" y="2300241"/>
            <a:ext cx="1908179" cy="3553761"/>
            <a:chOff x="6140449" y="1116114"/>
            <a:chExt cx="1927226" cy="3589236"/>
          </a:xfrm>
          <a:solidFill>
            <a:schemeClr val="bg1">
              <a:lumMod val="95000"/>
            </a:schemeClr>
          </a:solidFill>
          <a:effectLst/>
        </p:grpSpPr>
        <p:sp>
          <p:nvSpPr>
            <p:cNvPr id="20" name="Rectangle 19"/>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p>
          </p:txBody>
        </p:sp>
        <p:sp>
          <p:nvSpPr>
            <p:cNvPr id="21"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ln>
          </p:spPr>
          <p:txBody>
            <a:bodyPr vert="horz" wrap="square" lIns="121920" tIns="60960" rIns="121920" bIns="60960" numCol="1" anchor="t" anchorCtr="0" compatLnSpc="1"/>
            <a:lstStyle/>
            <a:p>
              <a:pPr rtl="0"/>
              <a:endParaRPr lang="en-US" sz="1705" dirty="0"/>
            </a:p>
          </p:txBody>
        </p:sp>
      </p:grpSp>
      <p:sp>
        <p:nvSpPr>
          <p:cNvPr id="22" name="Picture Placeholder 7"/>
          <p:cNvSpPr>
            <a:spLocks noGrp="1"/>
          </p:cNvSpPr>
          <p:nvPr>
            <p:ph type="pic" sz="quarter" idx="13" hasCustomPrompt="1"/>
          </p:nvPr>
        </p:nvSpPr>
        <p:spPr>
          <a:xfrm>
            <a:off x="4155603" y="2845221"/>
            <a:ext cx="1647565" cy="2463800"/>
          </a:xfrm>
          <a:prstGeom prst="rect">
            <a:avLst/>
          </a:prstGeom>
          <a:solidFill>
            <a:schemeClr val="tx1">
              <a:lumMod val="25000"/>
              <a:lumOff val="75000"/>
            </a:schemeClr>
          </a:solidFill>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7" grpId="0" bldLvl="0" animBg="1"/>
      <p:bldP spid="22"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Main Title+ SubTitle+Number">
    <p:spTree>
      <p:nvGrpSpPr>
        <p:cNvPr id="1" name=""/>
        <p:cNvGrpSpPr/>
        <p:nvPr/>
      </p:nvGrpSpPr>
      <p:grpSpPr>
        <a:xfrm>
          <a:off x="0" y="0"/>
          <a:ext cx="0" cy="0"/>
          <a:chOff x="0" y="0"/>
          <a:chExt cx="0" cy="0"/>
        </a:xfrm>
      </p:grpSpPr>
      <p:grpSp>
        <p:nvGrpSpPr>
          <p:cNvPr id="9" name="Group 300"/>
          <p:cNvGrpSpPr/>
          <p:nvPr userDrawn="1"/>
        </p:nvGrpSpPr>
        <p:grpSpPr>
          <a:xfrm>
            <a:off x="6299200" y="1635976"/>
            <a:ext cx="5176696" cy="2707424"/>
            <a:chOff x="2844800" y="1304396"/>
            <a:chExt cx="2803525" cy="1466250"/>
          </a:xfrm>
        </p:grpSpPr>
        <p:grpSp>
          <p:nvGrpSpPr>
            <p:cNvPr id="10" name="Group 44"/>
            <p:cNvGrpSpPr/>
            <p:nvPr/>
          </p:nvGrpSpPr>
          <p:grpSpPr>
            <a:xfrm>
              <a:off x="3209925" y="1304396"/>
              <a:ext cx="2073275" cy="1397000"/>
              <a:chOff x="4843457" y="992546"/>
              <a:chExt cx="2073275" cy="1397000"/>
            </a:xfrm>
          </p:grpSpPr>
          <p:sp>
            <p:nvSpPr>
              <p:cNvPr id="16"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1705" dirty="0"/>
              </a:p>
            </p:txBody>
          </p:sp>
          <p:sp>
            <p:nvSpPr>
              <p:cNvPr id="17"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121920" tIns="60960" rIns="121920" bIns="60960" numCol="1" anchor="t" anchorCtr="0" compatLnSpc="1"/>
              <a:lstStyle/>
              <a:p>
                <a:endParaRPr lang="en-US" sz="1705" dirty="0"/>
              </a:p>
            </p:txBody>
          </p:sp>
          <p:sp>
            <p:nvSpPr>
              <p:cNvPr id="18"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121920" tIns="60960" rIns="121920" bIns="60960" numCol="1" anchor="t" anchorCtr="0" compatLnSpc="1"/>
              <a:lstStyle/>
              <a:p>
                <a:endParaRPr lang="en-US" sz="1705" dirty="0"/>
              </a:p>
            </p:txBody>
          </p:sp>
        </p:grpSp>
        <p:grpSp>
          <p:nvGrpSpPr>
            <p:cNvPr id="11" name="Group 43"/>
            <p:cNvGrpSpPr/>
            <p:nvPr/>
          </p:nvGrpSpPr>
          <p:grpSpPr>
            <a:xfrm>
              <a:off x="2844800" y="2648409"/>
              <a:ext cx="2803525" cy="122237"/>
              <a:chOff x="4462463" y="2425701"/>
              <a:chExt cx="2803525" cy="122237"/>
            </a:xfrm>
          </p:grpSpPr>
          <p:sp>
            <p:nvSpPr>
              <p:cNvPr id="12"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1705" dirty="0"/>
              </a:p>
            </p:txBody>
          </p:sp>
          <p:sp>
            <p:nvSpPr>
              <p:cNvPr id="13"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121920" tIns="60960" rIns="121920" bIns="60960" numCol="1" anchor="t" anchorCtr="0" compatLnSpc="1"/>
              <a:lstStyle/>
              <a:p>
                <a:endParaRPr lang="en-US" sz="1705" dirty="0"/>
              </a:p>
            </p:txBody>
          </p:sp>
          <p:sp>
            <p:nvSpPr>
              <p:cNvPr id="14"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121920" tIns="60960" rIns="121920" bIns="60960" numCol="1" anchor="t" anchorCtr="0" compatLnSpc="1"/>
              <a:lstStyle/>
              <a:p>
                <a:endParaRPr lang="en-US" sz="1705" dirty="0"/>
              </a:p>
            </p:txBody>
          </p:sp>
        </p:grpSp>
      </p:grpSp>
      <p:sp>
        <p:nvSpPr>
          <p:cNvPr id="19" name="Picture Placeholder 7"/>
          <p:cNvSpPr>
            <a:spLocks noGrp="1"/>
          </p:cNvSpPr>
          <p:nvPr>
            <p:ph type="pic" sz="quarter" idx="10" hasCustomPrompt="1"/>
          </p:nvPr>
        </p:nvSpPr>
        <p:spPr>
          <a:xfrm>
            <a:off x="7125829" y="1776680"/>
            <a:ext cx="3535163" cy="2180896"/>
          </a:xfrm>
          <a:prstGeom prst="rect">
            <a:avLst/>
          </a:prstGeom>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grpSp>
        <p:nvGrpSpPr>
          <p:cNvPr id="21" name="Group 300"/>
          <p:cNvGrpSpPr/>
          <p:nvPr userDrawn="1"/>
        </p:nvGrpSpPr>
        <p:grpSpPr>
          <a:xfrm>
            <a:off x="728133" y="3852333"/>
            <a:ext cx="5176696" cy="2707424"/>
            <a:chOff x="2844800" y="1304396"/>
            <a:chExt cx="2803525" cy="1466250"/>
          </a:xfrm>
        </p:grpSpPr>
        <p:grpSp>
          <p:nvGrpSpPr>
            <p:cNvPr id="22" name="Group 44"/>
            <p:cNvGrpSpPr/>
            <p:nvPr/>
          </p:nvGrpSpPr>
          <p:grpSpPr>
            <a:xfrm>
              <a:off x="3209925" y="1304396"/>
              <a:ext cx="2073275" cy="1397000"/>
              <a:chOff x="4843457" y="992546"/>
              <a:chExt cx="2073275" cy="1397000"/>
            </a:xfrm>
          </p:grpSpPr>
          <p:sp>
            <p:nvSpPr>
              <p:cNvPr id="27"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1705" dirty="0"/>
              </a:p>
            </p:txBody>
          </p:sp>
          <p:sp>
            <p:nvSpPr>
              <p:cNvPr id="28"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121920" tIns="60960" rIns="121920" bIns="60960" numCol="1" anchor="t" anchorCtr="0" compatLnSpc="1"/>
              <a:lstStyle/>
              <a:p>
                <a:endParaRPr lang="en-US" sz="1705" dirty="0"/>
              </a:p>
            </p:txBody>
          </p:sp>
          <p:sp>
            <p:nvSpPr>
              <p:cNvPr id="29"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121920" tIns="60960" rIns="121920" bIns="60960" numCol="1" anchor="t" anchorCtr="0" compatLnSpc="1"/>
              <a:lstStyle/>
              <a:p>
                <a:endParaRPr lang="en-US" sz="1705" dirty="0"/>
              </a:p>
            </p:txBody>
          </p:sp>
        </p:grpSp>
        <p:grpSp>
          <p:nvGrpSpPr>
            <p:cNvPr id="23" name="Group 43"/>
            <p:cNvGrpSpPr/>
            <p:nvPr/>
          </p:nvGrpSpPr>
          <p:grpSpPr>
            <a:xfrm>
              <a:off x="2844800" y="2648409"/>
              <a:ext cx="2803525" cy="122237"/>
              <a:chOff x="4462463" y="2425701"/>
              <a:chExt cx="2803525" cy="122237"/>
            </a:xfrm>
          </p:grpSpPr>
          <p:sp>
            <p:nvSpPr>
              <p:cNvPr id="24"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1705" dirty="0"/>
              </a:p>
            </p:txBody>
          </p:sp>
          <p:sp>
            <p:nvSpPr>
              <p:cNvPr id="25"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121920" tIns="60960" rIns="121920" bIns="60960" numCol="1" anchor="t" anchorCtr="0" compatLnSpc="1"/>
              <a:lstStyle/>
              <a:p>
                <a:endParaRPr lang="en-US" sz="1705" dirty="0"/>
              </a:p>
            </p:txBody>
          </p:sp>
          <p:sp>
            <p:nvSpPr>
              <p:cNvPr id="26"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121920" tIns="60960" rIns="121920" bIns="60960" numCol="1" anchor="t" anchorCtr="0" compatLnSpc="1"/>
              <a:lstStyle/>
              <a:p>
                <a:endParaRPr lang="en-US" sz="1705" dirty="0"/>
              </a:p>
            </p:txBody>
          </p:sp>
        </p:grpSp>
      </p:grpSp>
      <p:sp>
        <p:nvSpPr>
          <p:cNvPr id="30" name="Picture Placeholder 7"/>
          <p:cNvSpPr>
            <a:spLocks noGrp="1"/>
          </p:cNvSpPr>
          <p:nvPr>
            <p:ph type="pic" sz="quarter" idx="13" hasCustomPrompt="1"/>
          </p:nvPr>
        </p:nvSpPr>
        <p:spPr>
          <a:xfrm>
            <a:off x="1554763" y="3993037"/>
            <a:ext cx="3535163" cy="2180896"/>
          </a:xfrm>
          <a:prstGeom prst="rect">
            <a:avLst/>
          </a:prstGeom>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619276" y="1369580"/>
            <a:ext cx="5360572" cy="2799453"/>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6192655" y="1380661"/>
            <a:ext cx="5360572" cy="2799453"/>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am Work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65287" y="1653772"/>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9" name="Picture Placeholder 7"/>
          <p:cNvSpPr>
            <a:spLocks noGrp="1"/>
          </p:cNvSpPr>
          <p:nvPr>
            <p:ph type="pic" sz="quarter" idx="11"/>
          </p:nvPr>
        </p:nvSpPr>
        <p:spPr>
          <a:xfrm>
            <a:off x="3153445" y="2727659"/>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0" name="Picture Placeholder 7"/>
          <p:cNvSpPr>
            <a:spLocks noGrp="1"/>
          </p:cNvSpPr>
          <p:nvPr>
            <p:ph type="pic" sz="quarter" idx="12"/>
          </p:nvPr>
        </p:nvSpPr>
        <p:spPr>
          <a:xfrm>
            <a:off x="5241603" y="1653772"/>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1" name="Picture Placeholder 7"/>
          <p:cNvSpPr>
            <a:spLocks noGrp="1"/>
          </p:cNvSpPr>
          <p:nvPr>
            <p:ph type="pic" sz="quarter" idx="13"/>
          </p:nvPr>
        </p:nvSpPr>
        <p:spPr>
          <a:xfrm>
            <a:off x="7325828" y="2727659"/>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2" name="Picture Placeholder 7"/>
          <p:cNvSpPr>
            <a:spLocks noGrp="1"/>
          </p:cNvSpPr>
          <p:nvPr>
            <p:ph type="pic" sz="quarter" idx="14"/>
          </p:nvPr>
        </p:nvSpPr>
        <p:spPr>
          <a:xfrm>
            <a:off x="9413985" y="1653772"/>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635884" y="1353464"/>
            <a:ext cx="2588427" cy="258775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8" name="Picture Placeholder 13"/>
          <p:cNvSpPr>
            <a:spLocks noGrp="1"/>
          </p:cNvSpPr>
          <p:nvPr>
            <p:ph type="pic" sz="quarter" idx="15"/>
          </p:nvPr>
        </p:nvSpPr>
        <p:spPr>
          <a:xfrm>
            <a:off x="3404455" y="1353464"/>
            <a:ext cx="2588427" cy="258775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9" name="Picture Placeholder 13"/>
          <p:cNvSpPr>
            <a:spLocks noGrp="1"/>
          </p:cNvSpPr>
          <p:nvPr>
            <p:ph type="pic" sz="quarter" idx="16"/>
          </p:nvPr>
        </p:nvSpPr>
        <p:spPr>
          <a:xfrm>
            <a:off x="6173024" y="1353464"/>
            <a:ext cx="2588427" cy="258775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2" name="Picture Placeholder 13"/>
          <p:cNvSpPr>
            <a:spLocks noGrp="1"/>
          </p:cNvSpPr>
          <p:nvPr>
            <p:ph type="pic" sz="quarter" idx="17"/>
          </p:nvPr>
        </p:nvSpPr>
        <p:spPr>
          <a:xfrm>
            <a:off x="8941593" y="1353464"/>
            <a:ext cx="2588427" cy="2587752"/>
          </a:xfrm>
          <a:prstGeom prst="rect">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634060" y="1175827"/>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4320869" y="1175827"/>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8007680" y="1175827"/>
            <a:ext cx="3533881" cy="3755289"/>
          </a:xfrm>
          <a:prstGeom prst="rect">
            <a:avLst/>
          </a:prstGeo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Main Title+ SubTitle+Number">
    <p:spTree>
      <p:nvGrpSpPr>
        <p:cNvPr id="1" name=""/>
        <p:cNvGrpSpPr/>
        <p:nvPr/>
      </p:nvGrpSpPr>
      <p:grpSpPr>
        <a:xfrm>
          <a:off x="0" y="0"/>
          <a:ext cx="0" cy="0"/>
          <a:chOff x="0" y="0"/>
          <a:chExt cx="0" cy="0"/>
        </a:xfrm>
      </p:grpSpPr>
      <p:grpSp>
        <p:nvGrpSpPr>
          <p:cNvPr id="13" name="Group 12"/>
          <p:cNvGrpSpPr/>
          <p:nvPr userDrawn="1"/>
        </p:nvGrpSpPr>
        <p:grpSpPr>
          <a:xfrm>
            <a:off x="971777" y="1742923"/>
            <a:ext cx="5152912" cy="4047581"/>
            <a:chOff x="2094899" y="1081795"/>
            <a:chExt cx="4400683" cy="3501414"/>
          </a:xfrm>
        </p:grpSpPr>
        <p:sp>
          <p:nvSpPr>
            <p:cNvPr id="14"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algn="r" rtl="1"/>
              <a:endParaRPr lang="en-US" sz="1705"/>
            </a:p>
          </p:txBody>
        </p:sp>
        <p:sp>
          <p:nvSpPr>
            <p:cNvPr id="16" name="Freeform 27"/>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ln>
          </p:spPr>
          <p:txBody>
            <a:bodyPr vert="horz" wrap="square" lIns="121920" tIns="60960" rIns="121920" bIns="60960" numCol="1" anchor="t" anchorCtr="0" compatLnSpc="1"/>
            <a:lstStyle/>
            <a:p>
              <a:pPr algn="r" rtl="1"/>
              <a:r>
                <a:rPr lang="en-US" sz="1705" dirty="0" smtClean="0"/>
                <a:t> </a:t>
              </a:r>
              <a:endParaRPr lang="en-US" sz="1705" dirty="0"/>
            </a:p>
          </p:txBody>
        </p:sp>
        <p:sp>
          <p:nvSpPr>
            <p:cNvPr id="17" name="Freeform 29"/>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121920" tIns="60960" rIns="121920" bIns="60960" numCol="1" anchor="t" anchorCtr="0" compatLnSpc="1"/>
            <a:lstStyle/>
            <a:p>
              <a:pPr algn="r" rtl="1"/>
              <a:endParaRPr lang="en-US" sz="1705"/>
            </a:p>
          </p:txBody>
        </p:sp>
      </p:grpSp>
      <p:sp>
        <p:nvSpPr>
          <p:cNvPr id="18" name="Picture Placeholder 12"/>
          <p:cNvSpPr>
            <a:spLocks noGrp="1"/>
          </p:cNvSpPr>
          <p:nvPr>
            <p:ph type="pic" sz="quarter" idx="16" hasCustomPrompt="1"/>
          </p:nvPr>
        </p:nvSpPr>
        <p:spPr>
          <a:xfrm>
            <a:off x="1176869" y="1921933"/>
            <a:ext cx="4715932" cy="2683933"/>
          </a:xfrm>
          <a:prstGeom prst="rect">
            <a:avLst/>
          </a:prstGeom>
          <a:solidFill>
            <a:schemeClr val="tx1">
              <a:lumMod val="10000"/>
              <a:lumOff val="90000"/>
            </a:schemeClr>
          </a:solidFill>
          <a:ln w="28575">
            <a:noFill/>
          </a:ln>
        </p:spPr>
        <p:txBody>
          <a:bodyPr tIns="640080" rIns="91440" bIns="548640" anchor="b" anchorCtr="1"/>
          <a:lstStyle>
            <a:lvl1pPr algn="ctr" rtl="0">
              <a:buNone/>
              <a:defRPr sz="1465" b="1" baseline="0"/>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Main Title+ SubTitle+Number">
    <p:spTree>
      <p:nvGrpSpPr>
        <p:cNvPr id="1" name=""/>
        <p:cNvGrpSpPr/>
        <p:nvPr/>
      </p:nvGrpSpPr>
      <p:grpSpPr>
        <a:xfrm>
          <a:off x="0" y="0"/>
          <a:ext cx="0" cy="0"/>
          <a:chOff x="0" y="0"/>
          <a:chExt cx="0" cy="0"/>
        </a:xfrm>
      </p:grpSpPr>
      <p:grpSp>
        <p:nvGrpSpPr>
          <p:cNvPr id="3" name="Group 300"/>
          <p:cNvGrpSpPr/>
          <p:nvPr userDrawn="1"/>
        </p:nvGrpSpPr>
        <p:grpSpPr>
          <a:xfrm>
            <a:off x="6192021" y="3877293"/>
            <a:ext cx="5176696" cy="2707424"/>
            <a:chOff x="2844800" y="1304396"/>
            <a:chExt cx="2803525" cy="1466250"/>
          </a:xfrm>
        </p:grpSpPr>
        <p:grpSp>
          <p:nvGrpSpPr>
            <p:cNvPr id="4" name="Group 44"/>
            <p:cNvGrpSpPr/>
            <p:nvPr/>
          </p:nvGrpSpPr>
          <p:grpSpPr>
            <a:xfrm>
              <a:off x="3209925" y="1304396"/>
              <a:ext cx="2073275" cy="1397000"/>
              <a:chOff x="4843457" y="992546"/>
              <a:chExt cx="2073275" cy="1397000"/>
            </a:xfrm>
          </p:grpSpPr>
          <p:sp>
            <p:nvSpPr>
              <p:cNvPr id="16"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1705" dirty="0"/>
              </a:p>
            </p:txBody>
          </p:sp>
          <p:sp>
            <p:nvSpPr>
              <p:cNvPr id="17"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121920" tIns="60960" rIns="121920" bIns="60960" numCol="1" anchor="t" anchorCtr="0" compatLnSpc="1"/>
              <a:lstStyle/>
              <a:p>
                <a:endParaRPr lang="en-US" sz="1705" dirty="0"/>
              </a:p>
            </p:txBody>
          </p:sp>
          <p:sp>
            <p:nvSpPr>
              <p:cNvPr id="18"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121920" tIns="60960" rIns="121920" bIns="60960" numCol="1" anchor="t" anchorCtr="0" compatLnSpc="1"/>
              <a:lstStyle/>
              <a:p>
                <a:endParaRPr lang="en-US" sz="1705" dirty="0"/>
              </a:p>
            </p:txBody>
          </p:sp>
        </p:grpSp>
        <p:grpSp>
          <p:nvGrpSpPr>
            <p:cNvPr id="5" name="Group 43"/>
            <p:cNvGrpSpPr/>
            <p:nvPr/>
          </p:nvGrpSpPr>
          <p:grpSpPr>
            <a:xfrm>
              <a:off x="2844800" y="2648409"/>
              <a:ext cx="2803525" cy="122237"/>
              <a:chOff x="4462463" y="2425701"/>
              <a:chExt cx="2803525" cy="122237"/>
            </a:xfrm>
          </p:grpSpPr>
          <p:sp>
            <p:nvSpPr>
              <p:cNvPr id="12"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1705" dirty="0"/>
              </a:p>
            </p:txBody>
          </p:sp>
          <p:sp>
            <p:nvSpPr>
              <p:cNvPr id="13"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121920" tIns="60960" rIns="121920" bIns="60960" numCol="1" anchor="t" anchorCtr="0" compatLnSpc="1"/>
              <a:lstStyle/>
              <a:p>
                <a:endParaRPr lang="en-US" sz="1705" dirty="0"/>
              </a:p>
            </p:txBody>
          </p:sp>
          <p:sp>
            <p:nvSpPr>
              <p:cNvPr id="14"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121920" tIns="60960" rIns="121920" bIns="60960" numCol="1" anchor="t" anchorCtr="0" compatLnSpc="1"/>
              <a:lstStyle/>
              <a:p>
                <a:endParaRPr lang="en-US" sz="1705" dirty="0"/>
              </a:p>
            </p:txBody>
          </p:sp>
        </p:grpSp>
      </p:grpSp>
      <p:sp>
        <p:nvSpPr>
          <p:cNvPr id="19" name="Picture Placeholder 7"/>
          <p:cNvSpPr>
            <a:spLocks noGrp="1"/>
          </p:cNvSpPr>
          <p:nvPr>
            <p:ph type="pic" sz="quarter" idx="10" hasCustomPrompt="1"/>
          </p:nvPr>
        </p:nvSpPr>
        <p:spPr>
          <a:xfrm>
            <a:off x="7018651" y="4011880"/>
            <a:ext cx="3535163" cy="2180896"/>
          </a:xfrm>
          <a:prstGeom prst="rect">
            <a:avLst/>
          </a:prstGeom>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grpSp>
        <p:nvGrpSpPr>
          <p:cNvPr id="21" name="Group 300"/>
          <p:cNvGrpSpPr/>
          <p:nvPr userDrawn="1"/>
        </p:nvGrpSpPr>
        <p:grpSpPr>
          <a:xfrm>
            <a:off x="791585" y="3877293"/>
            <a:ext cx="5176696" cy="2707424"/>
            <a:chOff x="2844800" y="1304396"/>
            <a:chExt cx="2803525" cy="1466250"/>
          </a:xfrm>
        </p:grpSpPr>
        <p:grpSp>
          <p:nvGrpSpPr>
            <p:cNvPr id="22" name="Group 44"/>
            <p:cNvGrpSpPr/>
            <p:nvPr/>
          </p:nvGrpSpPr>
          <p:grpSpPr>
            <a:xfrm>
              <a:off x="3209925" y="1304396"/>
              <a:ext cx="2073275" cy="1397000"/>
              <a:chOff x="4843457" y="992546"/>
              <a:chExt cx="2073275" cy="1397000"/>
            </a:xfrm>
          </p:grpSpPr>
          <p:sp>
            <p:nvSpPr>
              <p:cNvPr id="27"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1705" dirty="0"/>
              </a:p>
            </p:txBody>
          </p:sp>
          <p:sp>
            <p:nvSpPr>
              <p:cNvPr id="28"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121920" tIns="60960" rIns="121920" bIns="60960" numCol="1" anchor="t" anchorCtr="0" compatLnSpc="1"/>
              <a:lstStyle/>
              <a:p>
                <a:endParaRPr lang="en-US" sz="1705" dirty="0"/>
              </a:p>
            </p:txBody>
          </p:sp>
          <p:sp>
            <p:nvSpPr>
              <p:cNvPr id="29"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121920" tIns="60960" rIns="121920" bIns="60960" numCol="1" anchor="t" anchorCtr="0" compatLnSpc="1"/>
              <a:lstStyle/>
              <a:p>
                <a:endParaRPr lang="en-US" sz="1705" dirty="0"/>
              </a:p>
            </p:txBody>
          </p:sp>
        </p:grpSp>
        <p:grpSp>
          <p:nvGrpSpPr>
            <p:cNvPr id="23" name="Group 43"/>
            <p:cNvGrpSpPr/>
            <p:nvPr/>
          </p:nvGrpSpPr>
          <p:grpSpPr>
            <a:xfrm>
              <a:off x="2844800" y="2648409"/>
              <a:ext cx="2803525" cy="122237"/>
              <a:chOff x="4462463" y="2425701"/>
              <a:chExt cx="2803525" cy="122237"/>
            </a:xfrm>
          </p:grpSpPr>
          <p:sp>
            <p:nvSpPr>
              <p:cNvPr id="24"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1705" dirty="0"/>
              </a:p>
            </p:txBody>
          </p:sp>
          <p:sp>
            <p:nvSpPr>
              <p:cNvPr id="25"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121920" tIns="60960" rIns="121920" bIns="60960" numCol="1" anchor="t" anchorCtr="0" compatLnSpc="1"/>
              <a:lstStyle/>
              <a:p>
                <a:endParaRPr lang="en-US" sz="1705" dirty="0"/>
              </a:p>
            </p:txBody>
          </p:sp>
          <p:sp>
            <p:nvSpPr>
              <p:cNvPr id="26"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121920" tIns="60960" rIns="121920" bIns="60960" numCol="1" anchor="t" anchorCtr="0" compatLnSpc="1"/>
              <a:lstStyle/>
              <a:p>
                <a:endParaRPr lang="en-US" sz="1705" dirty="0"/>
              </a:p>
            </p:txBody>
          </p:sp>
        </p:grpSp>
      </p:grpSp>
      <p:sp>
        <p:nvSpPr>
          <p:cNvPr id="30" name="Picture Placeholder 7"/>
          <p:cNvSpPr>
            <a:spLocks noGrp="1"/>
          </p:cNvSpPr>
          <p:nvPr>
            <p:ph type="pic" sz="quarter" idx="13" hasCustomPrompt="1"/>
          </p:nvPr>
        </p:nvSpPr>
        <p:spPr>
          <a:xfrm>
            <a:off x="1618213" y="4024115"/>
            <a:ext cx="3535163" cy="2180896"/>
          </a:xfrm>
          <a:prstGeom prst="rect">
            <a:avLst/>
          </a:prstGeom>
          <a:ln>
            <a:noFill/>
          </a:ln>
        </p:spPr>
        <p:txBody>
          <a:bodyPr bIns="457200" anchor="b"/>
          <a:lstStyle>
            <a:lvl1pPr algn="ctr">
              <a:buNone/>
              <a:defRPr sz="1465">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8333735"/>
            <a:ext cx="2844800" cy="365125"/>
          </a:xfrm>
          <a:prstGeom prst="rect">
            <a:avLst/>
          </a:prstGeom>
        </p:spPr>
        <p:txBody>
          <a:bodyPr lIns="243797" tIns="121899" rIns="243797" bIns="121899"/>
          <a:lstStyle/>
          <a:p>
            <a:endParaRPr lang="en-US" dirty="0"/>
          </a:p>
        </p:txBody>
      </p:sp>
      <p:sp>
        <p:nvSpPr>
          <p:cNvPr id="9" name="Picture Placeholder 2"/>
          <p:cNvSpPr>
            <a:spLocks noGrp="1"/>
          </p:cNvSpPr>
          <p:nvPr>
            <p:ph type="pic" sz="quarter" idx="11"/>
          </p:nvPr>
        </p:nvSpPr>
        <p:spPr>
          <a:xfrm>
            <a:off x="0" y="0"/>
            <a:ext cx="12210292" cy="6858000"/>
          </a:xfrm>
          <a:prstGeom prst="rect">
            <a:avLst/>
          </a:prstGeom>
          <a:noFill/>
        </p:spPr>
        <p:txBody>
          <a:bodyPr>
            <a:normAutofit/>
          </a:bodyPr>
          <a:lstStyle>
            <a:lvl1pPr marL="0" indent="0">
              <a:buNone/>
              <a:defRPr sz="1400">
                <a:latin typeface="Lato Light"/>
                <a:cs typeface="Lato Light"/>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198268" y="134714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smtClean="0"/>
              <a:t>Team</a:t>
            </a:r>
            <a:endParaRPr lang="en-US"/>
          </a:p>
        </p:txBody>
      </p:sp>
      <p:sp>
        <p:nvSpPr>
          <p:cNvPr id="8" name="Picture Placeholder 6"/>
          <p:cNvSpPr>
            <a:spLocks noGrp="1"/>
          </p:cNvSpPr>
          <p:nvPr>
            <p:ph type="pic" sz="quarter" idx="11" hasCustomPrompt="1"/>
          </p:nvPr>
        </p:nvSpPr>
        <p:spPr>
          <a:xfrm rot="434797">
            <a:off x="6414871" y="1358361"/>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smtClean="0"/>
              <a:t>Team</a:t>
            </a:r>
            <a:endParaRPr lang="en-US"/>
          </a:p>
        </p:txBody>
      </p:sp>
      <p:sp>
        <p:nvSpPr>
          <p:cNvPr id="9" name="Picture Placeholder 6"/>
          <p:cNvSpPr>
            <a:spLocks noGrp="1"/>
          </p:cNvSpPr>
          <p:nvPr>
            <p:ph type="pic" sz="quarter" idx="12" hasCustomPrompt="1"/>
          </p:nvPr>
        </p:nvSpPr>
        <p:spPr>
          <a:xfrm rot="434797">
            <a:off x="1195987" y="365782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smtClean="0"/>
              <a:t>Team</a:t>
            </a:r>
            <a:endParaRPr lang="en-US"/>
          </a:p>
        </p:txBody>
      </p:sp>
      <p:sp>
        <p:nvSpPr>
          <p:cNvPr id="10" name="Picture Placeholder 6"/>
          <p:cNvSpPr>
            <a:spLocks noGrp="1"/>
          </p:cNvSpPr>
          <p:nvPr>
            <p:ph type="pic" sz="quarter" idx="13" hasCustomPrompt="1"/>
          </p:nvPr>
        </p:nvSpPr>
        <p:spPr>
          <a:xfrm rot="434797">
            <a:off x="6421733" y="3673601"/>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smtClean="0"/>
              <a:t>Team</a:t>
            </a: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17197"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zh-CN" altLang="en-US" dirty="0"/>
              <a:t>请替换文字内容</a:t>
            </a:r>
            <a:r>
              <a:rPr lang="en-US" dirty="0"/>
              <a:t>#</a:t>
            </a:r>
            <a:endParaRPr lang="en-US" dirty="0"/>
          </a:p>
        </p:txBody>
      </p:sp>
      <p:sp>
        <p:nvSpPr>
          <p:cNvPr id="9" name="Picture Placeholder 7"/>
          <p:cNvSpPr>
            <a:spLocks noGrp="1"/>
          </p:cNvSpPr>
          <p:nvPr>
            <p:ph type="pic" sz="quarter" idx="11" hasCustomPrompt="1"/>
          </p:nvPr>
        </p:nvSpPr>
        <p:spPr>
          <a:xfrm>
            <a:off x="10661691"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zh-CN" altLang="en-US" dirty="0"/>
              <a:t>请替换文字内容</a:t>
            </a:r>
            <a:r>
              <a:rPr lang="en-US" dirty="0"/>
              <a:t>#</a:t>
            </a:r>
            <a:endParaRPr lang="en-US" dirty="0"/>
          </a:p>
        </p:txBody>
      </p:sp>
      <p:sp>
        <p:nvSpPr>
          <p:cNvPr id="10" name="Picture Placeholder 7"/>
          <p:cNvSpPr>
            <a:spLocks noGrp="1"/>
          </p:cNvSpPr>
          <p:nvPr>
            <p:ph type="pic" sz="quarter" idx="12" hasCustomPrompt="1"/>
          </p:nvPr>
        </p:nvSpPr>
        <p:spPr>
          <a:xfrm>
            <a:off x="1680975" y="2149557"/>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zh-CN" altLang="en-US" dirty="0"/>
              <a:t>请替换文字内容</a:t>
            </a:r>
            <a:r>
              <a:rPr lang="en-US" dirty="0"/>
              <a:t>#</a:t>
            </a:r>
            <a:endParaRPr lang="en-US" dirty="0"/>
          </a:p>
        </p:txBody>
      </p:sp>
      <p:sp>
        <p:nvSpPr>
          <p:cNvPr id="11" name="Picture Placeholder 7"/>
          <p:cNvSpPr>
            <a:spLocks noGrp="1"/>
          </p:cNvSpPr>
          <p:nvPr>
            <p:ph type="pic" sz="quarter" idx="13" hasCustomPrompt="1"/>
          </p:nvPr>
        </p:nvSpPr>
        <p:spPr>
          <a:xfrm>
            <a:off x="4675551" y="2149557"/>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zh-CN" altLang="en-US" dirty="0"/>
              <a:t>请替换文字内容</a:t>
            </a:r>
            <a:r>
              <a:rPr lang="en-US" dirty="0"/>
              <a:t>#</a:t>
            </a:r>
            <a:endParaRPr lang="en-US" dirty="0"/>
          </a:p>
        </p:txBody>
      </p:sp>
      <p:sp>
        <p:nvSpPr>
          <p:cNvPr id="12" name="Picture Placeholder 7"/>
          <p:cNvSpPr>
            <a:spLocks noGrp="1"/>
          </p:cNvSpPr>
          <p:nvPr>
            <p:ph type="pic" sz="quarter" idx="14" hasCustomPrompt="1"/>
          </p:nvPr>
        </p:nvSpPr>
        <p:spPr>
          <a:xfrm>
            <a:off x="7669123" y="2149557"/>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zh-CN" altLang="en-US" dirty="0"/>
              <a:t>请替换文字内容</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2259" y="2019300"/>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604824" y="2019300"/>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11887" y="4124325"/>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4604636" y="4124325"/>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2" name="Picture Placeholder 7"/>
          <p:cNvSpPr>
            <a:spLocks noGrp="1"/>
          </p:cNvSpPr>
          <p:nvPr>
            <p:ph type="pic" sz="quarter" idx="14"/>
          </p:nvPr>
        </p:nvSpPr>
        <p:spPr>
          <a:xfrm>
            <a:off x="8597385" y="2019299"/>
            <a:ext cx="2644775" cy="4148137"/>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p:cSld name="Title &amp; Sub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vert="horz" anchor="ctr"/>
          <a:lstStyle>
            <a:lvl1pPr algn="ctr">
              <a:defRPr sz="1065" baseline="0">
                <a:latin typeface="Roboto Regular"/>
                <a:cs typeface="Roboto Regular"/>
              </a:defRPr>
            </a:lvl1pPr>
          </a:lstStyle>
          <a:p>
            <a:r>
              <a:rPr lang="en-US" dirty="0" smtClean="0"/>
              <a:t>Image Place Holder</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17600" y="486833"/>
            <a:ext cx="14020800" cy="1767417"/>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1117600" y="8475133"/>
            <a:ext cx="3657600" cy="486833"/>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5384800" y="8475133"/>
            <a:ext cx="5486400" cy="486833"/>
          </a:xfrm>
        </p:spPr>
        <p:txBody>
          <a:bodyPr/>
          <a:lstStyle/>
          <a:p>
            <a:endParaRPr lang="zh-CN" altLang="en-US"/>
          </a:p>
        </p:txBody>
      </p:sp>
      <p:sp>
        <p:nvSpPr>
          <p:cNvPr id="5" name="灯片编号占位符 4"/>
          <p:cNvSpPr>
            <a:spLocks noGrp="1"/>
          </p:cNvSpPr>
          <p:nvPr>
            <p:ph type="sldNum" sz="quarter" idx="12"/>
          </p:nvPr>
        </p:nvSpPr>
        <p:spPr>
          <a:xfrm>
            <a:off x="11480800" y="8475133"/>
            <a:ext cx="3657600" cy="486833"/>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0"/>
            <a:ext cx="10852237" cy="441964"/>
          </a:xfrm>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87380" y="134040"/>
            <a:ext cx="10066420" cy="662781"/>
          </a:xfrm>
        </p:spPr>
        <p:txBody>
          <a:bodyPr anchor="b">
            <a:normAutofit/>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3" y="1453357"/>
            <a:ext cx="10515600" cy="472360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页脚占位符 4"/>
          <p:cNvSpPr>
            <a:spLocks noGrp="1"/>
          </p:cNvSpPr>
          <p:nvPr>
            <p:ph type="ftr" sz="quarter" idx="11"/>
          </p:nvPr>
        </p:nvSpPr>
        <p:spPr>
          <a:xfrm>
            <a:off x="669924" y="6240463"/>
            <a:ext cx="4140201" cy="206381"/>
          </a:xfrm>
        </p:spPr>
        <p:txBody>
          <a:bodyPr/>
          <a:lstStyle>
            <a:lvl1pPr>
              <a:defRPr sz="1800" b="0">
                <a:latin typeface="隶书" panose="02010509060101010101" pitchFamily="49" charset="-122"/>
                <a:ea typeface="隶书" panose="02010509060101010101" pitchFamily="49" charset="-122"/>
              </a:defRPr>
            </a:lvl1pPr>
          </a:lstStyle>
          <a:p>
            <a:r>
              <a:rPr lang="zh-CN" altLang="en-US">
                <a:solidFill>
                  <a:srgbClr val="595959">
                    <a:tint val="75000"/>
                  </a:srgbClr>
                </a:solidFill>
              </a:rPr>
              <a:t>店铺开发与设计</a:t>
            </a:r>
            <a:endParaRPr lang="zh-CN" altLang="en-US">
              <a:solidFill>
                <a:srgbClr val="595959">
                  <a:tint val="75000"/>
                </a:srgbClr>
              </a:solidFill>
            </a:endParaRPr>
          </a:p>
        </p:txBody>
      </p:sp>
      <p:sp>
        <p:nvSpPr>
          <p:cNvPr id="6" name="灯片编号占位符 5"/>
          <p:cNvSpPr>
            <a:spLocks noGrp="1"/>
          </p:cNvSpPr>
          <p:nvPr>
            <p:ph type="sldNum" sz="quarter" idx="12"/>
          </p:nvPr>
        </p:nvSpPr>
        <p:spPr>
          <a:xfrm>
            <a:off x="8610599" y="6240463"/>
            <a:ext cx="2909888" cy="206381"/>
          </a:xfrm>
        </p:spPr>
        <p:txBody>
          <a:bodyPr/>
          <a:lstStyle/>
          <a:p>
            <a:fld id="{A64AD54F-9ABB-417C-9DFD-2E3561C95BA3}" type="slidenum">
              <a:rPr lang="zh-CN" altLang="en-US" smtClean="0">
                <a:solidFill>
                  <a:srgbClr val="021A3A"/>
                </a:solidFill>
              </a:rPr>
            </a:fld>
            <a:endParaRPr lang="zh-CN" altLang="en-US">
              <a:solidFill>
                <a:srgbClr val="021A3A"/>
              </a:solidFill>
            </a:endParaRPr>
          </a:p>
        </p:txBody>
      </p:sp>
      <p:sp>
        <p:nvSpPr>
          <p:cNvPr id="11" name="文本占位符 10"/>
          <p:cNvSpPr>
            <a:spLocks noGrp="1"/>
          </p:cNvSpPr>
          <p:nvPr>
            <p:ph type="body" sz="quarter" idx="13" hasCustomPrompt="1"/>
          </p:nvPr>
        </p:nvSpPr>
        <p:spPr>
          <a:xfrm>
            <a:off x="513556" y="349549"/>
            <a:ext cx="649288" cy="650875"/>
          </a:xfrm>
          <a:solidFill>
            <a:schemeClr val="accent2"/>
          </a:solidFill>
        </p:spPr>
        <p:txBody>
          <a:bodyPr anchor="ctr">
            <a:normAutofit/>
          </a:bodyPr>
          <a:lstStyle>
            <a:lvl1pPr marL="0" indent="0" algn="ctr">
              <a:buNone/>
              <a:defRPr sz="3200" b="1">
                <a:solidFill>
                  <a:schemeClr val="bg1"/>
                </a:solidFill>
                <a:latin typeface="GulimChe" panose="020B0609000101010101" pitchFamily="49" charset="-127"/>
                <a:ea typeface="GulimChe" panose="020B0609000101010101" pitchFamily="49" charset="-127"/>
              </a:defRPr>
            </a:lvl1pPr>
          </a:lstStyle>
          <a:p>
            <a:pPr lvl="0"/>
            <a:r>
              <a:rPr lang="en-US" altLang="zh-CN" dirty="0"/>
              <a:t>01</a:t>
            </a:r>
            <a:endParaRPr lang="zh-CN" altLang="en-US" dirty="0"/>
          </a:p>
        </p:txBody>
      </p:sp>
      <p:sp>
        <p:nvSpPr>
          <p:cNvPr id="8" name="标题 1"/>
          <p:cNvSpPr txBox="1"/>
          <p:nvPr userDrawn="1"/>
        </p:nvSpPr>
        <p:spPr>
          <a:xfrm>
            <a:off x="1287380" y="790874"/>
            <a:ext cx="10066420" cy="662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endParaRPr lang="zh-CN" altLang="en-US" sz="2000" dirty="0">
              <a:solidFill>
                <a:srgbClr val="595959"/>
              </a:solidFill>
            </a:endParaRPr>
          </a:p>
        </p:txBody>
      </p:sp>
      <p:sp>
        <p:nvSpPr>
          <p:cNvPr id="9" name="文本占位符 8"/>
          <p:cNvSpPr>
            <a:spLocks noGrp="1"/>
          </p:cNvSpPr>
          <p:nvPr>
            <p:ph type="body" sz="quarter" idx="14"/>
          </p:nvPr>
        </p:nvSpPr>
        <p:spPr>
          <a:xfrm>
            <a:off x="1714503" y="790575"/>
            <a:ext cx="9639300" cy="466725"/>
          </a:xfrm>
        </p:spPr>
        <p:txBody>
          <a:bodyPr/>
          <a:lstStyle/>
          <a:p>
            <a:pPr lvl="0"/>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87380" y="134040"/>
            <a:ext cx="10066420" cy="662781"/>
          </a:xfrm>
        </p:spPr>
        <p:txBody>
          <a:bodyPr anchor="b">
            <a:normAutofit/>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3" y="1453357"/>
            <a:ext cx="10515600" cy="472360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页脚占位符 4"/>
          <p:cNvSpPr>
            <a:spLocks noGrp="1"/>
          </p:cNvSpPr>
          <p:nvPr>
            <p:ph type="ftr" sz="quarter" idx="11"/>
          </p:nvPr>
        </p:nvSpPr>
        <p:spPr>
          <a:xfrm>
            <a:off x="669924" y="6240463"/>
            <a:ext cx="4140201" cy="206381"/>
          </a:xfrm>
        </p:spPr>
        <p:txBody>
          <a:bodyPr/>
          <a:lstStyle>
            <a:lvl1pPr>
              <a:defRPr sz="1800" b="0">
                <a:latin typeface="隶书" panose="02010509060101010101" pitchFamily="49" charset="-122"/>
                <a:ea typeface="隶书" panose="02010509060101010101" pitchFamily="49" charset="-122"/>
              </a:defRPr>
            </a:lvl1pPr>
          </a:lstStyle>
          <a:p>
            <a:r>
              <a:rPr lang="zh-CN" altLang="en-US">
                <a:solidFill>
                  <a:srgbClr val="595959">
                    <a:tint val="75000"/>
                  </a:srgbClr>
                </a:solidFill>
              </a:rPr>
              <a:t>店铺开发与设计</a:t>
            </a:r>
            <a:endParaRPr lang="zh-CN" altLang="en-US">
              <a:solidFill>
                <a:srgbClr val="595959">
                  <a:tint val="75000"/>
                </a:srgbClr>
              </a:solidFill>
            </a:endParaRPr>
          </a:p>
        </p:txBody>
      </p:sp>
      <p:sp>
        <p:nvSpPr>
          <p:cNvPr id="6" name="灯片编号占位符 5"/>
          <p:cNvSpPr>
            <a:spLocks noGrp="1"/>
          </p:cNvSpPr>
          <p:nvPr>
            <p:ph type="sldNum" sz="quarter" idx="12"/>
          </p:nvPr>
        </p:nvSpPr>
        <p:spPr>
          <a:xfrm>
            <a:off x="8610599" y="6240463"/>
            <a:ext cx="2909888" cy="206381"/>
          </a:xfrm>
        </p:spPr>
        <p:txBody>
          <a:bodyPr/>
          <a:lstStyle/>
          <a:p>
            <a:fld id="{A64AD54F-9ABB-417C-9DFD-2E3561C95BA3}" type="slidenum">
              <a:rPr lang="zh-CN" altLang="en-US" smtClean="0">
                <a:solidFill>
                  <a:srgbClr val="021A3A"/>
                </a:solidFill>
              </a:rPr>
            </a:fld>
            <a:endParaRPr lang="zh-CN" altLang="en-US">
              <a:solidFill>
                <a:srgbClr val="021A3A"/>
              </a:solidFill>
            </a:endParaRPr>
          </a:p>
        </p:txBody>
      </p:sp>
      <p:sp>
        <p:nvSpPr>
          <p:cNvPr id="11" name="文本占位符 10"/>
          <p:cNvSpPr>
            <a:spLocks noGrp="1"/>
          </p:cNvSpPr>
          <p:nvPr>
            <p:ph type="body" sz="quarter" idx="13" hasCustomPrompt="1"/>
          </p:nvPr>
        </p:nvSpPr>
        <p:spPr>
          <a:xfrm>
            <a:off x="513556" y="349549"/>
            <a:ext cx="649288" cy="650875"/>
          </a:xfrm>
          <a:solidFill>
            <a:schemeClr val="accent2"/>
          </a:solidFill>
        </p:spPr>
        <p:txBody>
          <a:bodyPr anchor="ctr">
            <a:normAutofit/>
          </a:bodyPr>
          <a:lstStyle>
            <a:lvl1pPr marL="0" indent="0" algn="ctr">
              <a:buNone/>
              <a:defRPr sz="3200" b="1">
                <a:solidFill>
                  <a:schemeClr val="bg1"/>
                </a:solidFill>
                <a:latin typeface="GulimChe" panose="020B0609000101010101" pitchFamily="49" charset="-127"/>
                <a:ea typeface="GulimChe" panose="020B0609000101010101" pitchFamily="49" charset="-127"/>
              </a:defRPr>
            </a:lvl1pPr>
          </a:lstStyle>
          <a:p>
            <a:pPr lvl="0"/>
            <a:r>
              <a:rPr lang="en-US" altLang="zh-CN" dirty="0"/>
              <a:t>01</a:t>
            </a:r>
            <a:endParaRPr lang="zh-CN" altLang="en-US" dirty="0"/>
          </a:p>
        </p:txBody>
      </p:sp>
      <p:sp>
        <p:nvSpPr>
          <p:cNvPr id="8" name="标题 1"/>
          <p:cNvSpPr txBox="1"/>
          <p:nvPr userDrawn="1"/>
        </p:nvSpPr>
        <p:spPr>
          <a:xfrm>
            <a:off x="1287380" y="790874"/>
            <a:ext cx="10066420" cy="662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endParaRPr lang="zh-CN" altLang="en-US" sz="2000" dirty="0">
              <a:solidFill>
                <a:srgbClr val="595959"/>
              </a:solidFill>
            </a:endParaRPr>
          </a:p>
        </p:txBody>
      </p:sp>
      <p:sp>
        <p:nvSpPr>
          <p:cNvPr id="9" name="文本占位符 8"/>
          <p:cNvSpPr>
            <a:spLocks noGrp="1"/>
          </p:cNvSpPr>
          <p:nvPr>
            <p:ph type="body" sz="quarter" idx="14"/>
          </p:nvPr>
        </p:nvSpPr>
        <p:spPr>
          <a:xfrm>
            <a:off x="1714503" y="790575"/>
            <a:ext cx="9639300" cy="466725"/>
          </a:xfrm>
        </p:spPr>
        <p:txBody>
          <a:bodyPr/>
          <a:lstStyle/>
          <a:p>
            <a:pPr lvl="0"/>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7" Type="http://schemas.openxmlformats.org/officeDocument/2006/relationships/theme" Target="../theme/theme2.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image" Target="../media/image10.jpe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2" Type="http://schemas.openxmlformats.org/officeDocument/2006/relationships/notesSlide" Target="../notesSlides/notesSlide10.xml"/><Relationship Id="rId11" Type="http://schemas.openxmlformats.org/officeDocument/2006/relationships/slideLayout" Target="../slideLayouts/slideLayout12.xml"/><Relationship Id="rId10" Type="http://schemas.openxmlformats.org/officeDocument/2006/relationships/tags" Target="../tags/tag71.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notesSlide" Target="../notesSlides/notesSlide1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image" Target="../media/image10.jpeg"/><Relationship Id="rId38" Type="http://schemas.openxmlformats.org/officeDocument/2006/relationships/notesSlide" Target="../notesSlides/notesSlide12.xml"/><Relationship Id="rId37" Type="http://schemas.openxmlformats.org/officeDocument/2006/relationships/slideLayout" Target="../slideLayouts/slideLayout13.xml"/><Relationship Id="rId36" Type="http://schemas.openxmlformats.org/officeDocument/2006/relationships/tags" Target="../tags/tag117.xml"/><Relationship Id="rId35" Type="http://schemas.openxmlformats.org/officeDocument/2006/relationships/tags" Target="../tags/tag116.xml"/><Relationship Id="rId34" Type="http://schemas.openxmlformats.org/officeDocument/2006/relationships/tags" Target="../tags/tag115.xml"/><Relationship Id="rId33" Type="http://schemas.openxmlformats.org/officeDocument/2006/relationships/tags" Target="../tags/tag114.xml"/><Relationship Id="rId32" Type="http://schemas.openxmlformats.org/officeDocument/2006/relationships/tags" Target="../tags/tag113.xml"/><Relationship Id="rId31" Type="http://schemas.openxmlformats.org/officeDocument/2006/relationships/tags" Target="../tags/tag112.xml"/><Relationship Id="rId30" Type="http://schemas.openxmlformats.org/officeDocument/2006/relationships/tags" Target="../tags/tag111.xml"/><Relationship Id="rId3" Type="http://schemas.openxmlformats.org/officeDocument/2006/relationships/tags" Target="../tags/tag85.xml"/><Relationship Id="rId29" Type="http://schemas.openxmlformats.org/officeDocument/2006/relationships/tags" Target="../tags/tag110.xml"/><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4.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3.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10.jpeg"/><Relationship Id="rId1" Type="http://schemas.openxmlformats.org/officeDocument/2006/relationships/tags" Target="../tags/tag1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7" Type="http://schemas.openxmlformats.org/officeDocument/2006/relationships/notesSlide" Target="../notesSlides/notesSlide2.xml"/><Relationship Id="rId26" Type="http://schemas.openxmlformats.org/officeDocument/2006/relationships/slideLayout" Target="../slideLayouts/slideLayout12.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tags" Target="../tags/tag12.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8" Type="http://schemas.openxmlformats.org/officeDocument/2006/relationships/notesSlide" Target="../notesSlides/notesSlide16.xml"/><Relationship Id="rId37" Type="http://schemas.openxmlformats.org/officeDocument/2006/relationships/slideLayout" Target="../slideLayouts/slideLayout13.xml"/><Relationship Id="rId36" Type="http://schemas.openxmlformats.org/officeDocument/2006/relationships/tags" Target="../tags/tag165.xml"/><Relationship Id="rId35" Type="http://schemas.openxmlformats.org/officeDocument/2006/relationships/tags" Target="../tags/tag164.xml"/><Relationship Id="rId34" Type="http://schemas.openxmlformats.org/officeDocument/2006/relationships/tags" Target="../tags/tag163.xml"/><Relationship Id="rId33" Type="http://schemas.openxmlformats.org/officeDocument/2006/relationships/tags" Target="../tags/tag162.xml"/><Relationship Id="rId32" Type="http://schemas.openxmlformats.org/officeDocument/2006/relationships/tags" Target="../tags/tag161.xml"/><Relationship Id="rId31" Type="http://schemas.openxmlformats.org/officeDocument/2006/relationships/tags" Target="../tags/tag160.xml"/><Relationship Id="rId30" Type="http://schemas.openxmlformats.org/officeDocument/2006/relationships/tags" Target="../tags/tag159.xml"/><Relationship Id="rId3" Type="http://schemas.openxmlformats.org/officeDocument/2006/relationships/tags" Target="../tags/tag132.xml"/><Relationship Id="rId29" Type="http://schemas.openxmlformats.org/officeDocument/2006/relationships/tags" Target="../tags/tag158.xml"/><Relationship Id="rId28" Type="http://schemas.openxmlformats.org/officeDocument/2006/relationships/tags" Target="../tags/tag157.xml"/><Relationship Id="rId27" Type="http://schemas.openxmlformats.org/officeDocument/2006/relationships/tags" Target="../tags/tag156.xml"/><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8" Type="http://schemas.openxmlformats.org/officeDocument/2006/relationships/notesSlide" Target="../notesSlides/notesSlide17.xml"/><Relationship Id="rId37" Type="http://schemas.openxmlformats.org/officeDocument/2006/relationships/slideLayout" Target="../slideLayouts/slideLayout13.xml"/><Relationship Id="rId36" Type="http://schemas.openxmlformats.org/officeDocument/2006/relationships/image" Target="../media/image10.jpeg"/><Relationship Id="rId35" Type="http://schemas.openxmlformats.org/officeDocument/2006/relationships/tags" Target="../tags/tag200.xml"/><Relationship Id="rId34" Type="http://schemas.openxmlformats.org/officeDocument/2006/relationships/tags" Target="../tags/tag199.xml"/><Relationship Id="rId33" Type="http://schemas.openxmlformats.org/officeDocument/2006/relationships/tags" Target="../tags/tag198.xml"/><Relationship Id="rId32" Type="http://schemas.openxmlformats.org/officeDocument/2006/relationships/tags" Target="../tags/tag197.xml"/><Relationship Id="rId31" Type="http://schemas.openxmlformats.org/officeDocument/2006/relationships/tags" Target="../tags/tag196.xml"/><Relationship Id="rId30" Type="http://schemas.openxmlformats.org/officeDocument/2006/relationships/tags" Target="../tags/tag195.xml"/><Relationship Id="rId3" Type="http://schemas.openxmlformats.org/officeDocument/2006/relationships/tags" Target="../tags/tag168.xml"/><Relationship Id="rId29" Type="http://schemas.openxmlformats.org/officeDocument/2006/relationships/tags" Target="../tags/tag194.xml"/><Relationship Id="rId28" Type="http://schemas.openxmlformats.org/officeDocument/2006/relationships/tags" Target="../tags/tag193.xml"/><Relationship Id="rId27" Type="http://schemas.openxmlformats.org/officeDocument/2006/relationships/tags" Target="../tags/tag192.xml"/><Relationship Id="rId26" Type="http://schemas.openxmlformats.org/officeDocument/2006/relationships/tags" Target="../tags/tag191.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24.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7" Type="http://schemas.openxmlformats.org/officeDocument/2006/relationships/notesSlide" Target="../notesSlides/notesSlide18.xml"/><Relationship Id="rId36" Type="http://schemas.openxmlformats.org/officeDocument/2006/relationships/slideLayout" Target="../slideLayouts/slideLayout13.xml"/><Relationship Id="rId35" Type="http://schemas.openxmlformats.org/officeDocument/2006/relationships/tags" Target="../tags/tag235.xml"/><Relationship Id="rId34" Type="http://schemas.openxmlformats.org/officeDocument/2006/relationships/tags" Target="../tags/tag234.xml"/><Relationship Id="rId33" Type="http://schemas.openxmlformats.org/officeDocument/2006/relationships/tags" Target="../tags/tag233.xml"/><Relationship Id="rId32" Type="http://schemas.openxmlformats.org/officeDocument/2006/relationships/tags" Target="../tags/tag232.xml"/><Relationship Id="rId31" Type="http://schemas.openxmlformats.org/officeDocument/2006/relationships/tags" Target="../tags/tag231.xml"/><Relationship Id="rId30" Type="http://schemas.openxmlformats.org/officeDocument/2006/relationships/tags" Target="../tags/tag230.xml"/><Relationship Id="rId3" Type="http://schemas.openxmlformats.org/officeDocument/2006/relationships/tags" Target="../tags/tag203.xml"/><Relationship Id="rId29" Type="http://schemas.openxmlformats.org/officeDocument/2006/relationships/tags" Target="../tags/tag229.xml"/><Relationship Id="rId28" Type="http://schemas.openxmlformats.org/officeDocument/2006/relationships/tags" Target="../tags/tag228.xml"/><Relationship Id="rId27" Type="http://schemas.openxmlformats.org/officeDocument/2006/relationships/tags" Target="../tags/tag227.xml"/><Relationship Id="rId26" Type="http://schemas.openxmlformats.org/officeDocument/2006/relationships/tags" Target="../tags/tag226.xml"/><Relationship Id="rId25" Type="http://schemas.openxmlformats.org/officeDocument/2006/relationships/tags" Target="../tags/tag225.xml"/><Relationship Id="rId24" Type="http://schemas.openxmlformats.org/officeDocument/2006/relationships/tags" Target="../tags/tag224.xml"/><Relationship Id="rId23" Type="http://schemas.openxmlformats.org/officeDocument/2006/relationships/tags" Target="../tags/tag223.xml"/><Relationship Id="rId22" Type="http://schemas.openxmlformats.org/officeDocument/2006/relationships/tags" Target="../tags/tag222.xml"/><Relationship Id="rId21" Type="http://schemas.openxmlformats.org/officeDocument/2006/relationships/tags" Target="../tags/tag221.xml"/><Relationship Id="rId20" Type="http://schemas.openxmlformats.org/officeDocument/2006/relationships/tags" Target="../tags/tag220.xml"/><Relationship Id="rId2" Type="http://schemas.openxmlformats.org/officeDocument/2006/relationships/tags" Target="../tags/tag202.xml"/><Relationship Id="rId19" Type="http://schemas.openxmlformats.org/officeDocument/2006/relationships/tags" Target="../tags/tag219.xml"/><Relationship Id="rId18" Type="http://schemas.openxmlformats.org/officeDocument/2006/relationships/tags" Target="../tags/tag218.xml"/><Relationship Id="rId17" Type="http://schemas.openxmlformats.org/officeDocument/2006/relationships/tags" Target="../tags/tag217.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1.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image" Target="../media/image10.jpeg"/><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26.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8" Type="http://schemas.openxmlformats.org/officeDocument/2006/relationships/notesSlide" Target="../notesSlides/notesSlide20.xml"/><Relationship Id="rId37" Type="http://schemas.openxmlformats.org/officeDocument/2006/relationships/slideLayout" Target="../slideLayouts/slideLayout13.xml"/><Relationship Id="rId36" Type="http://schemas.openxmlformats.org/officeDocument/2006/relationships/image" Target="../media/image10.jpeg"/><Relationship Id="rId35" Type="http://schemas.openxmlformats.org/officeDocument/2006/relationships/tags" Target="../tags/tag273.xml"/><Relationship Id="rId34" Type="http://schemas.openxmlformats.org/officeDocument/2006/relationships/tags" Target="../tags/tag272.xml"/><Relationship Id="rId33" Type="http://schemas.openxmlformats.org/officeDocument/2006/relationships/tags" Target="../tags/tag271.xml"/><Relationship Id="rId32" Type="http://schemas.openxmlformats.org/officeDocument/2006/relationships/tags" Target="../tags/tag270.xml"/><Relationship Id="rId31" Type="http://schemas.openxmlformats.org/officeDocument/2006/relationships/tags" Target="../tags/tag269.xml"/><Relationship Id="rId30" Type="http://schemas.openxmlformats.org/officeDocument/2006/relationships/tags" Target="../tags/tag268.xml"/><Relationship Id="rId3" Type="http://schemas.openxmlformats.org/officeDocument/2006/relationships/tags" Target="../tags/tag241.xml"/><Relationship Id="rId29" Type="http://schemas.openxmlformats.org/officeDocument/2006/relationships/tags" Target="../tags/tag267.xml"/><Relationship Id="rId28" Type="http://schemas.openxmlformats.org/officeDocument/2006/relationships/tags" Target="../tags/tag266.xml"/><Relationship Id="rId27" Type="http://schemas.openxmlformats.org/officeDocument/2006/relationships/tags" Target="../tags/tag265.xml"/><Relationship Id="rId26" Type="http://schemas.openxmlformats.org/officeDocument/2006/relationships/tags" Target="../tags/tag264.xml"/><Relationship Id="rId25" Type="http://schemas.openxmlformats.org/officeDocument/2006/relationships/tags" Target="../tags/tag263.xml"/><Relationship Id="rId24" Type="http://schemas.openxmlformats.org/officeDocument/2006/relationships/tags" Target="../tags/tag262.xml"/><Relationship Id="rId23" Type="http://schemas.openxmlformats.org/officeDocument/2006/relationships/tags" Target="../tags/tag261.xml"/><Relationship Id="rId22" Type="http://schemas.openxmlformats.org/officeDocument/2006/relationships/tags" Target="../tags/tag260.xml"/><Relationship Id="rId21" Type="http://schemas.openxmlformats.org/officeDocument/2006/relationships/tags" Target="../tags/tag259.xml"/><Relationship Id="rId20" Type="http://schemas.openxmlformats.org/officeDocument/2006/relationships/tags" Target="../tags/tag258.xml"/><Relationship Id="rId2" Type="http://schemas.openxmlformats.org/officeDocument/2006/relationships/tags" Target="../tags/tag240.xml"/><Relationship Id="rId19" Type="http://schemas.openxmlformats.org/officeDocument/2006/relationships/tags" Target="../tags/tag257.xml"/><Relationship Id="rId18" Type="http://schemas.openxmlformats.org/officeDocument/2006/relationships/tags" Target="../tags/tag256.xml"/><Relationship Id="rId17" Type="http://schemas.openxmlformats.org/officeDocument/2006/relationships/tags" Target="../tags/tag255.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3.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image" Target="../media/image10.jpeg"/><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6" Type="http://schemas.openxmlformats.org/officeDocument/2006/relationships/notesSlide" Target="../notesSlides/notesSlide25.xml"/><Relationship Id="rId15" Type="http://schemas.openxmlformats.org/officeDocument/2006/relationships/slideLayout" Target="../slideLayouts/slideLayout12.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image" Target="../media/image10.jpeg"/><Relationship Id="rId10" Type="http://schemas.openxmlformats.org/officeDocument/2006/relationships/tags" Target="../tags/tag289.xml"/><Relationship Id="rId1" Type="http://schemas.openxmlformats.org/officeDocument/2006/relationships/tags" Target="../tags/tag280.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1.png"/><Relationship Id="rId5" Type="http://www.wps.cn/officeDocument/2018/webExtension" Target="../webExtensions/webExtension1.xml" TargetMode="External"/><Relationship Id="rId4" Type="http://www.wps.cn/officeDocument/2018/webExtension" Target="../webExtensions/webExtension1.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2.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microsoft.com/office/2007/relationships/hdphoto" Target="../media/image10.jpeg"/><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image" Target="../media/image10.jpeg"/><Relationship Id="rId12" Type="http://schemas.openxmlformats.org/officeDocument/2006/relationships/slideLayout" Target="../slideLayouts/slideLayout1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2.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2.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2.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image" Target="../media/image10.jpeg"/></Relationships>
</file>

<file path=ppt/slides/_rels/slide48.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9" Type="http://schemas.openxmlformats.org/officeDocument/2006/relationships/notesSlide" Target="../notesSlides/notesSlide31.xml"/><Relationship Id="rId28" Type="http://schemas.openxmlformats.org/officeDocument/2006/relationships/slideLayout" Target="../slideLayouts/slideLayout12.xml"/><Relationship Id="rId27" Type="http://schemas.openxmlformats.org/officeDocument/2006/relationships/tags" Target="../tags/tag374.xml"/><Relationship Id="rId26" Type="http://schemas.openxmlformats.org/officeDocument/2006/relationships/tags" Target="../tags/tag373.xml"/><Relationship Id="rId25" Type="http://schemas.openxmlformats.org/officeDocument/2006/relationships/tags" Target="../tags/tag372.xml"/><Relationship Id="rId24" Type="http://schemas.openxmlformats.org/officeDocument/2006/relationships/tags" Target="../tags/tag371.xml"/><Relationship Id="rId23" Type="http://schemas.openxmlformats.org/officeDocument/2006/relationships/tags" Target="../tags/tag370.xml"/><Relationship Id="rId22" Type="http://schemas.openxmlformats.org/officeDocument/2006/relationships/tags" Target="../tags/tag369.xml"/><Relationship Id="rId21" Type="http://schemas.openxmlformats.org/officeDocument/2006/relationships/tags" Target="../tags/tag368.xml"/><Relationship Id="rId20" Type="http://schemas.openxmlformats.org/officeDocument/2006/relationships/tags" Target="../tags/tag367.xml"/><Relationship Id="rId2" Type="http://schemas.openxmlformats.org/officeDocument/2006/relationships/tags" Target="../tags/tag349.xml"/><Relationship Id="rId19" Type="http://schemas.openxmlformats.org/officeDocument/2006/relationships/tags" Target="../tags/tag366.xml"/><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49.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image" Target="../media/image10.jpeg"/><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3" Type="http://schemas.openxmlformats.org/officeDocument/2006/relationships/slideLayout" Target="../slideLayouts/slideLayout12.xml"/><Relationship Id="rId12" Type="http://schemas.openxmlformats.org/officeDocument/2006/relationships/tags" Target="../tags/tag385.xml"/><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tags" Target="../tags/tag37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image" Target="../media/image10.jpeg"/><Relationship Id="rId1" Type="http://schemas.openxmlformats.org/officeDocument/2006/relationships/tags" Target="../tags/tag39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2.xml"/><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image" Target="../media/image10.jpe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image" Target="../media/image10.jpe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image" Target="../media/image10.jpeg"/><Relationship Id="rId1" Type="http://schemas.openxmlformats.org/officeDocument/2006/relationships/tags" Target="../tags/tag406.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jpeg"/><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0" Type="http://schemas.openxmlformats.org/officeDocument/2006/relationships/notesSlide" Target="../notesSlides/notesSlide35.xml"/><Relationship Id="rId1" Type="http://schemas.openxmlformats.org/officeDocument/2006/relationships/tags" Target="../tags/tag410.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2.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image" Target="../media/image10.jpeg"/><Relationship Id="rId2" Type="http://schemas.openxmlformats.org/officeDocument/2006/relationships/tags" Target="../tags/tag418.xml"/><Relationship Id="rId1" Type="http://schemas.openxmlformats.org/officeDocument/2006/relationships/tags" Target="../tags/tag41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2.xml"/><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tags" Target="../tags/tag425.xml"/><Relationship Id="rId1" Type="http://schemas.openxmlformats.org/officeDocument/2006/relationships/tags" Target="../tags/tag424.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tags" Target="../tags/tag427.xml"/><Relationship Id="rId1" Type="http://schemas.openxmlformats.org/officeDocument/2006/relationships/tags" Target="../tags/tag42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tags" Target="../tags/tag429.xml"/><Relationship Id="rId1" Type="http://schemas.openxmlformats.org/officeDocument/2006/relationships/tags" Target="../tags/tag428.xml"/></Relationships>
</file>

<file path=ppt/slides/_rels/slide66.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4" Type="http://schemas.openxmlformats.org/officeDocument/2006/relationships/notesSlide" Target="../notesSlides/notesSlide43.xml"/><Relationship Id="rId13" Type="http://schemas.openxmlformats.org/officeDocument/2006/relationships/slideLayout" Target="../slideLayouts/slideLayout12.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image" Target="../media/image10.jpeg"/><Relationship Id="rId1" Type="http://schemas.openxmlformats.org/officeDocument/2006/relationships/tags" Target="../tags/tag430.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jpeg"/><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0" Type="http://schemas.openxmlformats.org/officeDocument/2006/relationships/notesSlide" Target="../notesSlides/notesSlide44.xml"/><Relationship Id="rId1" Type="http://schemas.openxmlformats.org/officeDocument/2006/relationships/tags" Target="../tags/tag441.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6.png"/><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2.xml"/><Relationship Id="rId4" Type="http://schemas.openxmlformats.org/officeDocument/2006/relationships/image" Target="../media/image10.jpeg"/><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image" Target="../media/image10.jpeg"/></Relationships>
</file>

<file path=ppt/slides/_rels/slide72.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image" Target="../media/image10.jpeg"/><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7" Type="http://schemas.openxmlformats.org/officeDocument/2006/relationships/slideLayout" Target="../slideLayouts/slideLayout12.xml"/><Relationship Id="rId16" Type="http://schemas.openxmlformats.org/officeDocument/2006/relationships/tags" Target="../tags/tag473.xml"/><Relationship Id="rId15" Type="http://schemas.openxmlformats.org/officeDocument/2006/relationships/tags" Target="../tags/tag472.xml"/><Relationship Id="rId14" Type="http://schemas.openxmlformats.org/officeDocument/2006/relationships/tags" Target="../tags/tag471.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tags" Target="../tags/tag459.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12.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image" Target="../media/image10.jpeg"/></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2.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s>
</file>

<file path=ppt/slides/_rels/slide75.xml.rels><?xml version="1.0" encoding="UTF-8" standalone="yes"?>
<Relationships xmlns="http://schemas.openxmlformats.org/package/2006/relationships"><Relationship Id="rId9" Type="http://schemas.openxmlformats.org/officeDocument/2006/relationships/tags" Target="../tags/tag488.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tags" Target="../tags/tag482.xml"/><Relationship Id="rId24" Type="http://schemas.openxmlformats.org/officeDocument/2006/relationships/slideLayout" Target="../slideLayouts/slideLayout13.xml"/><Relationship Id="rId23" Type="http://schemas.openxmlformats.org/officeDocument/2006/relationships/tags" Target="../tags/tag502.xml"/><Relationship Id="rId22" Type="http://schemas.openxmlformats.org/officeDocument/2006/relationships/tags" Target="../tags/tag501.xml"/><Relationship Id="rId21" Type="http://schemas.openxmlformats.org/officeDocument/2006/relationships/tags" Target="../tags/tag500.xml"/><Relationship Id="rId20" Type="http://schemas.openxmlformats.org/officeDocument/2006/relationships/tags" Target="../tags/tag499.xml"/><Relationship Id="rId2" Type="http://schemas.openxmlformats.org/officeDocument/2006/relationships/tags" Target="../tags/tag481.xml"/><Relationship Id="rId19" Type="http://schemas.openxmlformats.org/officeDocument/2006/relationships/tags" Target="../tags/tag498.xml"/><Relationship Id="rId18" Type="http://schemas.openxmlformats.org/officeDocument/2006/relationships/tags" Target="../tags/tag497.xml"/><Relationship Id="rId17" Type="http://schemas.openxmlformats.org/officeDocument/2006/relationships/tags" Target="../tags/tag496.xml"/><Relationship Id="rId16" Type="http://schemas.openxmlformats.org/officeDocument/2006/relationships/tags" Target="../tags/tag495.xml"/><Relationship Id="rId15" Type="http://schemas.openxmlformats.org/officeDocument/2006/relationships/tags" Target="../tags/tag494.xml"/><Relationship Id="rId14" Type="http://schemas.openxmlformats.org/officeDocument/2006/relationships/tags" Target="../tags/tag493.xml"/><Relationship Id="rId13" Type="http://schemas.openxmlformats.org/officeDocument/2006/relationships/tags" Target="../tags/tag492.xml"/><Relationship Id="rId12" Type="http://schemas.openxmlformats.org/officeDocument/2006/relationships/tags" Target="../tags/tag491.xml"/><Relationship Id="rId11" Type="http://schemas.openxmlformats.org/officeDocument/2006/relationships/tags" Target="../tags/tag490.xml"/><Relationship Id="rId10" Type="http://schemas.openxmlformats.org/officeDocument/2006/relationships/tags" Target="../tags/tag489.xml"/><Relationship Id="rId1" Type="http://schemas.openxmlformats.org/officeDocument/2006/relationships/tags" Target="../tags/tag48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13778" y="993140"/>
            <a:ext cx="10164445" cy="4866640"/>
            <a:chOff x="1555" y="1564"/>
            <a:chExt cx="16007" cy="7664"/>
          </a:xfrm>
        </p:grpSpPr>
        <p:sp>
          <p:nvSpPr>
            <p:cNvPr id="3" name="矩形 2"/>
            <p:cNvSpPr/>
            <p:nvPr>
              <p:custDataLst>
                <p:tags r:id="rId1"/>
              </p:custDataLst>
            </p:nvPr>
          </p:nvSpPr>
          <p:spPr>
            <a:xfrm>
              <a:off x="1638" y="1661"/>
              <a:ext cx="15924" cy="7479"/>
            </a:xfrm>
            <a:prstGeom prst="rect">
              <a:avLst/>
            </a:prstGeom>
            <a:noFill/>
            <a:ln w="635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p:nvGrpSpPr>
          <p:grpSpPr>
            <a:xfrm>
              <a:off x="1555" y="1564"/>
              <a:ext cx="8045" cy="7665"/>
              <a:chOff x="1555" y="1564"/>
              <a:chExt cx="8045" cy="7665"/>
            </a:xfrm>
          </p:grpSpPr>
          <p:cxnSp>
            <p:nvCxnSpPr>
              <p:cNvPr id="5" name="直接连接符 4"/>
              <p:cNvCxnSpPr/>
              <p:nvPr>
                <p:custDataLst>
                  <p:tags r:id="rId2"/>
                </p:custDataLst>
              </p:nvPr>
            </p:nvCxnSpPr>
            <p:spPr>
              <a:xfrm>
                <a:off x="1555" y="1661"/>
                <a:ext cx="8045" cy="0"/>
              </a:xfrm>
              <a:prstGeom prst="line">
                <a:avLst/>
              </a:prstGeom>
              <a:ln w="152400">
                <a:solidFill>
                  <a:srgbClr val="BF03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3"/>
                </p:custDataLst>
              </p:nvPr>
            </p:nvCxnSpPr>
            <p:spPr>
              <a:xfrm>
                <a:off x="1555" y="9140"/>
                <a:ext cx="8045" cy="0"/>
              </a:xfrm>
              <a:prstGeom prst="line">
                <a:avLst/>
              </a:prstGeom>
              <a:ln w="152400">
                <a:solidFill>
                  <a:srgbClr val="BF03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4"/>
                </p:custDataLst>
              </p:nvPr>
            </p:nvCxnSpPr>
            <p:spPr>
              <a:xfrm>
                <a:off x="1668" y="1564"/>
                <a:ext cx="0" cy="7665"/>
              </a:xfrm>
              <a:prstGeom prst="line">
                <a:avLst/>
              </a:prstGeom>
              <a:ln w="152400">
                <a:solidFill>
                  <a:srgbClr val="BF0301"/>
                </a:solidFill>
              </a:ln>
            </p:spPr>
            <p:style>
              <a:lnRef idx="1">
                <a:schemeClr val="accent1"/>
              </a:lnRef>
              <a:fillRef idx="0">
                <a:schemeClr val="accent1"/>
              </a:fillRef>
              <a:effectRef idx="0">
                <a:schemeClr val="accent1"/>
              </a:effectRef>
              <a:fontRef idx="minor">
                <a:schemeClr val="tx1"/>
              </a:fontRef>
            </p:style>
          </p:cxnSp>
        </p:grpSp>
      </p:grpSp>
      <p:sp>
        <p:nvSpPr>
          <p:cNvPr id="4" name="文本框 3"/>
          <p:cNvSpPr txBox="1"/>
          <p:nvPr>
            <p:custDataLst>
              <p:tags r:id="rId5"/>
            </p:custDataLst>
          </p:nvPr>
        </p:nvSpPr>
        <p:spPr>
          <a:xfrm>
            <a:off x="1307465" y="2650490"/>
            <a:ext cx="9286240" cy="1938020"/>
          </a:xfrm>
          <a:prstGeom prst="rect">
            <a:avLst/>
          </a:prstGeom>
          <a:noFill/>
        </p:spPr>
        <p:txBody>
          <a:bodyPr wrap="square" rtlCol="0" anchor="t">
            <a:spAutoFit/>
          </a:bodyPr>
          <a:lstStyle/>
          <a:p>
            <a:pPr algn="ctr">
              <a:lnSpc>
                <a:spcPct val="100000"/>
              </a:lnSpc>
              <a:spcAft>
                <a:spcPts val="0"/>
              </a:spcAft>
            </a:pPr>
            <a:r>
              <a:rPr sz="6000">
                <a:solidFill>
                  <a:schemeClr val="tx1"/>
                </a:solidFill>
                <a:latin typeface="微软雅黑" panose="020B0503020204020204" charset="-122"/>
                <a:ea typeface="微软雅黑" panose="020B0503020204020204" charset="-122"/>
                <a:cs typeface="微软雅黑" panose="020B0503020204020204" charset="-122"/>
              </a:rPr>
              <a:t>任务 </a:t>
            </a:r>
            <a:r>
              <a:rPr lang="zh-CN" sz="6000">
                <a:solidFill>
                  <a:schemeClr val="tx1"/>
                </a:solidFill>
                <a:latin typeface="微软雅黑" panose="020B0503020204020204" charset="-122"/>
                <a:ea typeface="微软雅黑" panose="020B0503020204020204" charset="-122"/>
                <a:cs typeface="微软雅黑" panose="020B0503020204020204" charset="-122"/>
              </a:rPr>
              <a:t>新零售门店内部“场”景的搭建</a:t>
            </a:r>
            <a:endParaRPr lang="zh-CN" sz="6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6"/>
            </p:custDataLst>
          </p:nvPr>
        </p:nvSpPr>
        <p:spPr>
          <a:xfrm>
            <a:off x="9504680" y="1411605"/>
            <a:ext cx="538480" cy="779780"/>
          </a:xfrm>
          <a:prstGeom prst="rect">
            <a:avLst/>
          </a:prstGeom>
          <a:noFill/>
        </p:spPr>
        <p:txBody>
          <a:bodyPr wrap="none" rtlCol="0" anchor="t">
            <a:spAutoFit/>
          </a:bodyPr>
          <a:lstStyle/>
          <a:p>
            <a:pPr algn="ctr">
              <a:lnSpc>
                <a:spcPct val="80000"/>
              </a:lnSpc>
              <a:spcAft>
                <a:spcPts val="0"/>
              </a:spcAft>
            </a:pPr>
            <a:r>
              <a:rPr lang="en-US" altLang="zh-CN" sz="2800">
                <a:solidFill>
                  <a:schemeClr val="bg1"/>
                </a:solidFill>
                <a:latin typeface="汉仪综艺体简" panose="02010600030101010101" charset="-122"/>
                <a:ea typeface="汉仪综艺体简" panose="02010600030101010101" charset="-122"/>
                <a:cs typeface="汉仪综艺体简" panose="02010600030101010101" charset="-122"/>
                <a:sym typeface="+mn-ea"/>
              </a:rPr>
              <a:t>LO</a:t>
            </a:r>
            <a:endParaRPr lang="en-US" altLang="zh-CN" sz="2800">
              <a:solidFill>
                <a:schemeClr val="bg1"/>
              </a:solidFill>
              <a:latin typeface="汉仪综艺体简" panose="02010600030101010101" charset="-122"/>
              <a:ea typeface="汉仪综艺体简" panose="02010600030101010101" charset="-122"/>
              <a:cs typeface="汉仪综艺体简" panose="02010600030101010101" charset="-122"/>
              <a:sym typeface="+mn-ea"/>
            </a:endParaRPr>
          </a:p>
          <a:p>
            <a:pPr algn="ctr">
              <a:lnSpc>
                <a:spcPct val="80000"/>
              </a:lnSpc>
              <a:spcBef>
                <a:spcPts val="0"/>
              </a:spcBef>
            </a:pPr>
            <a:r>
              <a:rPr lang="en-US" altLang="zh-CN" sz="2800">
                <a:solidFill>
                  <a:schemeClr val="bg1"/>
                </a:solidFill>
                <a:latin typeface="汉仪综艺体简" panose="02010600030101010101" charset="-122"/>
                <a:ea typeface="汉仪综艺体简" panose="02010600030101010101" charset="-122"/>
                <a:cs typeface="汉仪综艺体简" panose="02010600030101010101" charset="-122"/>
                <a:sym typeface="+mn-ea"/>
              </a:rPr>
              <a:t>GO</a:t>
            </a:r>
            <a:endParaRPr lang="en-US" altLang="zh-CN" sz="2800">
              <a:solidFill>
                <a:schemeClr val="bg1"/>
              </a:solidFill>
              <a:latin typeface="汉仪综艺体简" panose="02010600030101010101" charset="-122"/>
              <a:ea typeface="汉仪综艺体简" panose="02010600030101010101" charset="-122"/>
              <a:cs typeface="汉仪综艺体简" panose="02010600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Freeform 6"/>
          <p:cNvSpPr>
            <a:spLocks noChangeAspect="1" noEditPoints="1"/>
          </p:cNvSpPr>
          <p:nvPr/>
        </p:nvSpPr>
        <p:spPr>
          <a:xfrm>
            <a:off x="4333875" y="3675063"/>
            <a:ext cx="225425" cy="241300"/>
          </a:xfrm>
          <a:custGeom>
            <a:avLst/>
            <a:gdLst>
              <a:gd name="txL" fmla="*/ 0 w 376"/>
              <a:gd name="txT" fmla="*/ 0 h 401"/>
              <a:gd name="txR" fmla="*/ 376 w 376"/>
              <a:gd name="txB" fmla="*/ 401 h 401"/>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w="9525">
            <a:noFill/>
          </a:ln>
        </p:spPr>
        <p:txBody>
          <a:bodyPr/>
          <a:p>
            <a:endParaRPr lang="zh-CN" altLang="en-US" dirty="0">
              <a:latin typeface="Calibri" panose="020F0502020204030204" charset="0"/>
            </a:endParaRPr>
          </a:p>
        </p:txBody>
      </p:sp>
      <p:sp>
        <p:nvSpPr>
          <p:cNvPr id="22532" name="Freeform 26"/>
          <p:cNvSpPr>
            <a:spLocks noChangeAspect="1"/>
          </p:cNvSpPr>
          <p:nvPr/>
        </p:nvSpPr>
        <p:spPr>
          <a:xfrm>
            <a:off x="7526338" y="3676650"/>
            <a:ext cx="242887" cy="250825"/>
          </a:xfrm>
          <a:custGeom>
            <a:avLst/>
            <a:gdLst>
              <a:gd name="txL" fmla="*/ 0 w 274"/>
              <a:gd name="txT" fmla="*/ 0 h 284"/>
              <a:gd name="txR" fmla="*/ 274 w 274"/>
              <a:gd name="txB" fmla="*/ 284 h 28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w="9525">
            <a:noFill/>
          </a:ln>
        </p:spPr>
        <p:txBody>
          <a:bodyPr/>
          <a:p>
            <a:endParaRPr lang="zh-CN" altLang="en-US" dirty="0">
              <a:latin typeface="Calibri" panose="020F0502020204030204" charset="0"/>
            </a:endParaRPr>
          </a:p>
        </p:txBody>
      </p:sp>
      <p:sp>
        <p:nvSpPr>
          <p:cNvPr id="22533" name="Freeform 442"/>
          <p:cNvSpPr>
            <a:spLocks noEditPoints="1"/>
          </p:cNvSpPr>
          <p:nvPr/>
        </p:nvSpPr>
        <p:spPr>
          <a:xfrm>
            <a:off x="5181600" y="3694113"/>
            <a:ext cx="258763" cy="222250"/>
          </a:xfrm>
          <a:custGeom>
            <a:avLst/>
            <a:gdLst>
              <a:gd name="txL" fmla="*/ 0 w 288"/>
              <a:gd name="txT" fmla="*/ 0 h 246"/>
              <a:gd name="txR" fmla="*/ 288 w 288"/>
              <a:gd name="txB" fmla="*/ 246 h 246"/>
            </a:gdLst>
            <a:ahLst/>
            <a:cxnLst>
              <a:cxn ang="0">
                <a:pos x="2147483647" y="0"/>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w="9525">
            <a:noFill/>
          </a:ln>
        </p:spPr>
        <p:txBody>
          <a:bodyPr/>
          <a:p>
            <a:endParaRPr lang="zh-CN" altLang="en-US" dirty="0">
              <a:latin typeface="Calibri" panose="020F0502020204030204" charset="0"/>
            </a:endParaRPr>
          </a:p>
        </p:txBody>
      </p:sp>
      <p:sp>
        <p:nvSpPr>
          <p:cNvPr id="22534" name="Rectangle 443"/>
          <p:cNvSpPr/>
          <p:nvPr/>
        </p:nvSpPr>
        <p:spPr>
          <a:xfrm>
            <a:off x="5254625" y="3730625"/>
            <a:ext cx="68263" cy="6826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5" name="Rectangle 444"/>
          <p:cNvSpPr/>
          <p:nvPr/>
        </p:nvSpPr>
        <p:spPr>
          <a:xfrm>
            <a:off x="5345113" y="3740150"/>
            <a:ext cx="57150"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6" name="Rectangle 445"/>
          <p:cNvSpPr/>
          <p:nvPr/>
        </p:nvSpPr>
        <p:spPr>
          <a:xfrm>
            <a:off x="5345113" y="3775075"/>
            <a:ext cx="57150"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7" name="Rectangle 446"/>
          <p:cNvSpPr/>
          <p:nvPr/>
        </p:nvSpPr>
        <p:spPr>
          <a:xfrm>
            <a:off x="5254625" y="3822700"/>
            <a:ext cx="147638"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8" name="Rectangle 447"/>
          <p:cNvSpPr/>
          <p:nvPr/>
        </p:nvSpPr>
        <p:spPr>
          <a:xfrm>
            <a:off x="5254625" y="3859213"/>
            <a:ext cx="147638" cy="11112"/>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9" name="Oval 56"/>
          <p:cNvSpPr/>
          <p:nvPr/>
        </p:nvSpPr>
        <p:spPr>
          <a:xfrm>
            <a:off x="6272213" y="3654425"/>
            <a:ext cx="301625" cy="300038"/>
          </a:xfrm>
          <a:prstGeom prst="ellipse">
            <a:avLst/>
          </a:prstGeom>
          <a:noFill/>
          <a:ln w="30163" cap="rnd" cmpd="sng">
            <a:solidFill>
              <a:srgbClr val="FFFFFF"/>
            </a:solidFill>
            <a:prstDash val="solid"/>
            <a:headEnd type="none" w="med" len="med"/>
            <a:tailEnd type="none" w="med" len="med"/>
          </a:ln>
        </p:spPr>
        <p:txBody>
          <a:bodyPr lIns="80296" tIns="40148" rIns="80296" bIns="40148"/>
          <a:p>
            <a:pPr eaLnBrk="1" hangingPunct="1"/>
            <a:endParaRPr lang="zh-CN" altLang="en-US" sz="1500"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40" name="Freeform 57"/>
          <p:cNvSpPr/>
          <p:nvPr/>
        </p:nvSpPr>
        <p:spPr>
          <a:xfrm>
            <a:off x="6318250" y="3694113"/>
            <a:ext cx="155575" cy="141287"/>
          </a:xfrm>
          <a:custGeom>
            <a:avLst/>
            <a:gdLst>
              <a:gd name="txL" fmla="*/ 0 w 95"/>
              <a:gd name="txT" fmla="*/ 0 h 87"/>
              <a:gd name="txR" fmla="*/ 95 w 95"/>
              <a:gd name="txB" fmla="*/ 87 h 8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prstDash val="solid"/>
            <a:bevel/>
            <a:headEnd type="none" w="med" len="med"/>
            <a:tailEnd type="none" w="med" len="med"/>
          </a:ln>
        </p:spPr>
        <p:txBody>
          <a:bodyPr lIns="80296" tIns="40148" rIns="80296" bIns="40148"/>
          <a:p>
            <a:endParaRPr lang="zh-CN" altLang="en-US" dirty="0">
              <a:latin typeface="Calibri" panose="020F0502020204030204" charset="0"/>
            </a:endParaRPr>
          </a:p>
        </p:txBody>
      </p:sp>
      <p:sp>
        <p:nvSpPr>
          <p:cNvPr id="22541" name="Freeform 58"/>
          <p:cNvSpPr/>
          <p:nvPr/>
        </p:nvSpPr>
        <p:spPr>
          <a:xfrm>
            <a:off x="6402388" y="3803650"/>
            <a:ext cx="117475" cy="138113"/>
          </a:xfrm>
          <a:custGeom>
            <a:avLst/>
            <a:gdLst>
              <a:gd name="txL" fmla="*/ 0 w 73"/>
              <a:gd name="txT" fmla="*/ 0 h 85"/>
              <a:gd name="txR" fmla="*/ 73 w 73"/>
              <a:gd name="txB" fmla="*/ 85 h 8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prstDash val="solid"/>
            <a:bevel/>
            <a:headEnd type="none" w="med" len="med"/>
            <a:tailEnd type="none" w="med" len="med"/>
          </a:ln>
        </p:spPr>
        <p:txBody>
          <a:bodyPr lIns="80296" tIns="40148" rIns="80296" bIns="40148"/>
          <a:p>
            <a:endParaRPr lang="zh-CN" altLang="en-US" dirty="0">
              <a:latin typeface="Calibri" panose="020F0502020204030204" charset="0"/>
            </a:endParaRPr>
          </a:p>
        </p:txBody>
      </p:sp>
      <p:sp>
        <p:nvSpPr>
          <p:cNvPr id="25614" name="TextBox 13"/>
          <p:cNvSpPr txBox="1"/>
          <p:nvPr/>
        </p:nvSpPr>
        <p:spPr>
          <a:xfrm>
            <a:off x="990600" y="1409700"/>
            <a:ext cx="3282950" cy="368935"/>
          </a:xfrm>
          <a:prstGeom prst="rect">
            <a:avLst/>
          </a:prstGeom>
          <a:noFill/>
          <a:ln w="9525">
            <a:noFill/>
          </a:ln>
        </p:spPr>
        <p:txBody>
          <a:bodyPr lIns="0" tIns="0" rIns="0" bIns="0">
            <a:spAutoFit/>
          </a:bodyPr>
          <a:p>
            <a:pPr defTabSz="1216025" eaLnBrk="1" hangingPunct="1">
              <a:spcBef>
                <a:spcPct val="20000"/>
              </a:spcBef>
            </a:pPr>
            <a:r>
              <a:rPr lang="zh-CN" altLang="en-US" sz="2400" b="1" dirty="0">
                <a:solidFill>
                  <a:srgbClr val="445469"/>
                </a:solidFill>
                <a:latin typeface="Arial" panose="020B0604020202020204" pitchFamily="34" charset="0"/>
                <a:ea typeface="微软雅黑" panose="020B0503020204020204" charset="-122"/>
                <a:sym typeface="Arial" panose="020B0604020202020204" pitchFamily="34" charset="0"/>
              </a:rPr>
              <a:t>环形布局</a:t>
            </a:r>
            <a:endParaRPr lang="en-US" altLang="zh-CN" sz="2400" b="1"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5615" name="TextBox 13"/>
          <p:cNvSpPr txBox="1"/>
          <p:nvPr/>
        </p:nvSpPr>
        <p:spPr>
          <a:xfrm>
            <a:off x="944245" y="2586355"/>
            <a:ext cx="5373688" cy="1045845"/>
          </a:xfrm>
          <a:prstGeom prst="rect">
            <a:avLst/>
          </a:prstGeom>
          <a:noFill/>
          <a:ln w="9525">
            <a:noFill/>
          </a:ln>
        </p:spPr>
        <p:txBody>
          <a:bodyPr lIns="0" tIns="0" rIns="0" bIns="0">
            <a:spAutoFit/>
          </a:bodyPr>
          <a:p>
            <a:pPr marL="342900" indent="-342900" defTabSz="1216025" eaLnBrk="1" hangingPunct="1">
              <a:spcBef>
                <a:spcPct val="20000"/>
              </a:spcBef>
              <a:buFont typeface="Wingdings" panose="05000000000000000000" pitchFamily="2" charset="2"/>
              <a:buChar char="l"/>
            </a:pPr>
            <a:r>
              <a:rPr lang="zh-CN" altLang="en-US" sz="2000" dirty="0">
                <a:solidFill>
                  <a:srgbClr val="445469"/>
                </a:solidFill>
                <a:latin typeface="微软雅黑" panose="020B0503020204020204" charset="-122"/>
                <a:ea typeface="微软雅黑" panose="020B0503020204020204" charset="-122"/>
              </a:rPr>
              <a:t>指营业场所的布局呈回环曲线。</a:t>
            </a:r>
            <a:endParaRPr lang="en-US" altLang="zh-CN" sz="2000" dirty="0">
              <a:solidFill>
                <a:srgbClr val="445469"/>
              </a:solidFill>
              <a:latin typeface="微软雅黑" panose="020B0503020204020204" charset="-122"/>
              <a:ea typeface="微软雅黑" panose="020B0503020204020204" charset="-122"/>
            </a:endParaRPr>
          </a:p>
          <a:p>
            <a:pPr marL="342900" indent="-342900" defTabSz="1216025" eaLnBrk="1" hangingPunct="1">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endParaRPr>
          </a:p>
          <a:p>
            <a:pPr marL="342900" indent="-342900" defTabSz="1216025" eaLnBrk="1" hangingPunct="1">
              <a:spcBef>
                <a:spcPct val="20000"/>
              </a:spcBef>
              <a:buFont typeface="Wingdings" panose="05000000000000000000" pitchFamily="2" charset="2"/>
              <a:buChar char="l"/>
            </a:pPr>
            <a:endParaRPr lang="zh-CN" altLang="en-US" sz="2000" dirty="0">
              <a:solidFill>
                <a:srgbClr val="445469"/>
              </a:solidFill>
              <a:latin typeface="微软雅黑" panose="020B0503020204020204" charset="-122"/>
              <a:ea typeface="微软雅黑" panose="020B0503020204020204" charset="-122"/>
            </a:endParaRPr>
          </a:p>
        </p:txBody>
      </p:sp>
      <p:sp>
        <p:nvSpPr>
          <p:cNvPr id="25616" name="文本框 2"/>
          <p:cNvSpPr txBox="1"/>
          <p:nvPr/>
        </p:nvSpPr>
        <p:spPr>
          <a:xfrm>
            <a:off x="8339138" y="5424488"/>
            <a:ext cx="2222500" cy="307975"/>
          </a:xfrm>
          <a:prstGeom prst="rect">
            <a:avLst/>
          </a:prstGeom>
          <a:noFill/>
          <a:ln w="9525">
            <a:noFill/>
          </a:ln>
        </p:spPr>
        <p:txBody>
          <a:bodyPr>
            <a:spAutoFit/>
          </a:bodyPr>
          <a:p>
            <a:pPr algn="ctr"/>
            <a:r>
              <a:rPr lang="zh-CN" altLang="en-US" sz="1400" dirty="0">
                <a:latin typeface="Times New Roman" panose="02020603050405020304" pitchFamily="18" charset="0"/>
                <a:cs typeface="Times New Roman" panose="02020603050405020304" pitchFamily="18" charset="0"/>
              </a:rPr>
              <a:t>环形</a:t>
            </a:r>
            <a:r>
              <a:rPr lang="zh-CN" altLang="zh-CN" sz="1400" dirty="0">
                <a:latin typeface="Times New Roman" panose="02020603050405020304" pitchFamily="18" charset="0"/>
                <a:cs typeface="Times New Roman" panose="02020603050405020304" pitchFamily="18" charset="0"/>
              </a:rPr>
              <a:t>布局示意图</a:t>
            </a:r>
            <a:endParaRPr lang="zh-CN" altLang="en-US" sz="1400" dirty="0">
              <a:latin typeface="Calibri" panose="020F0502020204030204" charset="0"/>
            </a:endParaRPr>
          </a:p>
        </p:txBody>
      </p:sp>
      <p:sp>
        <p:nvSpPr>
          <p:cNvPr id="25635" name="Rectangle 48"/>
          <p:cNvSpPr/>
          <p:nvPr/>
        </p:nvSpPr>
        <p:spPr>
          <a:xfrm>
            <a:off x="6764338" y="4894263"/>
            <a:ext cx="12192000" cy="0"/>
          </a:xfrm>
          <a:prstGeom prst="rect">
            <a:avLst/>
          </a:prstGeom>
          <a:noFill/>
          <a:ln w="9525">
            <a:noFill/>
          </a:ln>
        </p:spPr>
        <p:txBody>
          <a:bodyPr wrap="none" anchor="ctr" anchorCtr="0">
            <a:spAutoFit/>
          </a:bodyPr>
          <a:p>
            <a:endParaRPr lang="zh-CN" altLang="en-US" dirty="0">
              <a:latin typeface="Calibri" panose="020F0502020204030204" charset="0"/>
            </a:endParaRPr>
          </a:p>
        </p:txBody>
      </p:sp>
      <p:pic>
        <p:nvPicPr>
          <p:cNvPr id="2" name="图片 1"/>
          <p:cNvPicPr>
            <a:picLocks noChangeAspect="1"/>
          </p:cNvPicPr>
          <p:nvPr/>
        </p:nvPicPr>
        <p:blipFill>
          <a:blip r:embed="rId1"/>
          <a:stretch>
            <a:fillRect/>
          </a:stretch>
        </p:blipFill>
        <p:spPr>
          <a:xfrm>
            <a:off x="6907530" y="1771650"/>
            <a:ext cx="5086350" cy="3314700"/>
          </a:xfrm>
          <a:prstGeom prst="rect">
            <a:avLst/>
          </a:prstGeom>
        </p:spPr>
      </p:pic>
      <p:sp>
        <p:nvSpPr>
          <p:cNvPr id="6" name="文本框 5"/>
          <p:cNvSpPr txBox="1"/>
          <p:nvPr/>
        </p:nvSpPr>
        <p:spPr>
          <a:xfrm>
            <a:off x="683895" y="4097655"/>
            <a:ext cx="6097905" cy="2367915"/>
          </a:xfrm>
          <a:prstGeom prst="rect">
            <a:avLst/>
          </a:prstGeom>
          <a:noFill/>
        </p:spPr>
        <p:txBody>
          <a:bodyPr wrap="square" rtlCol="0">
            <a:noAutofit/>
          </a:bodyPr>
          <a:p>
            <a:pPr>
              <a:lnSpc>
                <a:spcPct val="150000"/>
              </a:lnSpc>
            </a:pPr>
            <a:endParaRPr lang="zh-CN" altLang="en-US"/>
          </a:p>
          <a:p>
            <a:endParaRPr lang="zh-CN" altLang="en-US"/>
          </a:p>
        </p:txBody>
      </p:sp>
      <p:grpSp>
        <p:nvGrpSpPr>
          <p:cNvPr id="7" name="组合 6"/>
          <p:cNvGrpSpPr/>
          <p:nvPr/>
        </p:nvGrpSpPr>
        <p:grpSpPr>
          <a:xfrm>
            <a:off x="395605" y="330018"/>
            <a:ext cx="8759190" cy="654428"/>
            <a:chOff x="623" y="459"/>
            <a:chExt cx="11939" cy="607"/>
          </a:xfrm>
        </p:grpSpPr>
        <p:sp>
          <p:nvSpPr>
            <p:cNvPr id="9" name="燕尾形 8"/>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0" name="燕尾形 9"/>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1" name="文本框 37"/>
            <p:cNvSpPr txBox="1"/>
            <p:nvPr>
              <p:custDataLst>
                <p:tags r:id="rId4"/>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零售店铺空间布局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66" name="TextBox 13"/>
          <p:cNvSpPr txBox="1"/>
          <p:nvPr/>
        </p:nvSpPr>
        <p:spPr>
          <a:xfrm>
            <a:off x="990600" y="1409700"/>
            <a:ext cx="2493963" cy="368935"/>
          </a:xfrm>
          <a:prstGeom prst="rect">
            <a:avLst/>
          </a:prstGeom>
          <a:noFill/>
          <a:ln w="9525">
            <a:noFill/>
          </a:ln>
        </p:spPr>
        <p:txBody>
          <a:bodyPr lIns="0" tIns="0" rIns="0" bIns="0">
            <a:spAutoFit/>
          </a:bodyPr>
          <a:p>
            <a:pPr defTabSz="1216025" eaLnBrk="1" hangingPunct="1">
              <a:spcBef>
                <a:spcPct val="20000"/>
              </a:spcBef>
            </a:pPr>
            <a:r>
              <a:rPr lang="zh-CN" altLang="en-US" sz="2400" b="1" dirty="0">
                <a:solidFill>
                  <a:srgbClr val="445469"/>
                </a:solidFill>
                <a:latin typeface="Arial" panose="020B0604020202020204" pitchFamily="34" charset="0"/>
                <a:ea typeface="微软雅黑" panose="020B0503020204020204" charset="-122"/>
                <a:sym typeface="Arial" panose="020B0604020202020204" pitchFamily="34" charset="0"/>
              </a:rPr>
              <a:t>岛屿式布局</a:t>
            </a:r>
            <a:endParaRPr lang="en-US" altLang="zh-CN" sz="2400" b="1"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3567" name="TextBox 13"/>
          <p:cNvSpPr txBox="1"/>
          <p:nvPr/>
        </p:nvSpPr>
        <p:spPr>
          <a:xfrm>
            <a:off x="990600" y="2129155"/>
            <a:ext cx="5727700" cy="2277110"/>
          </a:xfrm>
          <a:prstGeom prst="rect">
            <a:avLst/>
          </a:prstGeom>
          <a:noFill/>
          <a:ln w="9525">
            <a:noFill/>
          </a:ln>
        </p:spPr>
        <p:txBody>
          <a:bodyPr lIns="0" tIns="0" rIns="0" bIns="0">
            <a:spAutoFit/>
          </a:bodyPr>
          <a:p>
            <a:pPr marL="342900" indent="-342900" defTabSz="1216025" eaLnBrk="1" hangingPunct="1">
              <a:lnSpc>
                <a:spcPct val="150000"/>
              </a:lnSpc>
              <a:spcBef>
                <a:spcPct val="20000"/>
              </a:spcBef>
              <a:buFont typeface="Wingdings" panose="05000000000000000000" pitchFamily="2" charset="2"/>
              <a:buChar char="l"/>
            </a:pPr>
            <a:r>
              <a:rPr lang="zh-CN" altLang="en-US" sz="2000" dirty="0">
                <a:solidFill>
                  <a:srgbClr val="445469"/>
                </a:solidFill>
                <a:latin typeface="微软雅黑" panose="020B0503020204020204" charset="-122"/>
                <a:ea typeface="微软雅黑" panose="020B0503020204020204" charset="-122"/>
              </a:rPr>
              <a:t>在营业场所中间布置各不相连的岛屿的形式，在岛屿中央设置货架陈列商品。岛屿可布置成正方形、长方形、圆形、三角形等多种形式。</a:t>
            </a:r>
            <a:endParaRPr lang="en-US" altLang="zh-CN" sz="2000" dirty="0">
              <a:solidFill>
                <a:srgbClr val="445469"/>
              </a:solidFill>
              <a:latin typeface="微软雅黑" panose="020B0503020204020204" charset="-122"/>
              <a:ea typeface="微软雅黑" panose="020B0503020204020204" charset="-122"/>
            </a:endParaRPr>
          </a:p>
          <a:p>
            <a:pPr marL="342900" indent="-342900" defTabSz="1216025" eaLnBrk="1" hangingPunct="1">
              <a:lnSpc>
                <a:spcPct val="150000"/>
              </a:lnSpc>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p:txBody>
      </p:sp>
      <p:sp>
        <p:nvSpPr>
          <p:cNvPr id="23568" name="文本框 2"/>
          <p:cNvSpPr txBox="1"/>
          <p:nvPr/>
        </p:nvSpPr>
        <p:spPr>
          <a:xfrm>
            <a:off x="8643938" y="5099050"/>
            <a:ext cx="2222500" cy="307975"/>
          </a:xfrm>
          <a:prstGeom prst="rect">
            <a:avLst/>
          </a:prstGeom>
          <a:noFill/>
          <a:ln w="9525">
            <a:noFill/>
          </a:ln>
        </p:spPr>
        <p:txBody>
          <a:bodyPr>
            <a:spAutoFit/>
          </a:bodyPr>
          <a:p>
            <a:pPr algn="ctr"/>
            <a:r>
              <a:rPr lang="zh-CN" altLang="en-US" sz="1400" dirty="0">
                <a:latin typeface="Times New Roman" panose="02020603050405020304" pitchFamily="18" charset="0"/>
                <a:cs typeface="Times New Roman" panose="02020603050405020304" pitchFamily="18" charset="0"/>
              </a:rPr>
              <a:t>岛屿式</a:t>
            </a:r>
            <a:r>
              <a:rPr lang="zh-CN" altLang="zh-CN" sz="1400" dirty="0">
                <a:latin typeface="Times New Roman" panose="02020603050405020304" pitchFamily="18" charset="0"/>
                <a:cs typeface="Times New Roman" panose="02020603050405020304" pitchFamily="18" charset="0"/>
              </a:rPr>
              <a:t>布局示意图</a:t>
            </a:r>
            <a:endParaRPr lang="zh-CN" altLang="en-US" sz="1400" dirty="0">
              <a:latin typeface="Calibri" panose="020F0502020204030204" charset="0"/>
            </a:endParaRPr>
          </a:p>
        </p:txBody>
      </p:sp>
      <p:pic>
        <p:nvPicPr>
          <p:cNvPr id="23569" name="图片 3"/>
          <p:cNvPicPr>
            <a:picLocks noChangeAspect="1"/>
          </p:cNvPicPr>
          <p:nvPr/>
        </p:nvPicPr>
        <p:blipFill>
          <a:blip r:embed="rId1"/>
          <a:stretch>
            <a:fillRect/>
          </a:stretch>
        </p:blipFill>
        <p:spPr>
          <a:xfrm>
            <a:off x="7340600" y="2417763"/>
            <a:ext cx="4435475" cy="2667000"/>
          </a:xfrm>
          <a:prstGeom prst="rect">
            <a:avLst/>
          </a:prstGeom>
          <a:noFill/>
          <a:ln w="9525">
            <a:noFill/>
          </a:ln>
        </p:spPr>
      </p:pic>
      <p:sp>
        <p:nvSpPr>
          <p:cNvPr id="6" name="文本框 5"/>
          <p:cNvSpPr txBox="1"/>
          <p:nvPr/>
        </p:nvSpPr>
        <p:spPr>
          <a:xfrm>
            <a:off x="899160" y="3813810"/>
            <a:ext cx="6441440" cy="506730"/>
          </a:xfrm>
          <a:prstGeom prst="rect">
            <a:avLst/>
          </a:prstGeom>
          <a:noFill/>
        </p:spPr>
        <p:txBody>
          <a:bodyPr wrap="square" rtlCol="0" anchor="t">
            <a:spAutoFit/>
          </a:bodyPr>
          <a:p>
            <a:pPr marL="342900" indent="-342900" defTabSz="1216025" eaLnBrk="1" hangingPunct="1">
              <a:lnSpc>
                <a:spcPct val="150000"/>
              </a:lnSpc>
              <a:spcBef>
                <a:spcPct val="20000"/>
              </a:spcBef>
              <a:buFont typeface="Wingdings" panose="05000000000000000000" pitchFamily="2" charset="2"/>
              <a:buChar char="l"/>
            </a:pPr>
            <a:endParaRPr lang="zh-CN" altLang="en-US" dirty="0">
              <a:solidFill>
                <a:srgbClr val="445469"/>
              </a:solidFill>
              <a:latin typeface="微软雅黑" panose="020B0503020204020204" charset="-122"/>
              <a:ea typeface="微软雅黑" panose="020B0503020204020204" charset="-122"/>
              <a:sym typeface="Arial" panose="020B0604020202020204" pitchFamily="34" charset="0"/>
            </a:endParaRPr>
          </a:p>
        </p:txBody>
      </p:sp>
      <p:grpSp>
        <p:nvGrpSpPr>
          <p:cNvPr id="7" name="组合 6"/>
          <p:cNvGrpSpPr/>
          <p:nvPr/>
        </p:nvGrpSpPr>
        <p:grpSpPr>
          <a:xfrm>
            <a:off x="395605" y="330018"/>
            <a:ext cx="8759190" cy="654428"/>
            <a:chOff x="623" y="459"/>
            <a:chExt cx="11939" cy="607"/>
          </a:xfrm>
        </p:grpSpPr>
        <p:sp>
          <p:nvSpPr>
            <p:cNvPr id="9" name="燕尾形 8"/>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0" name="燕尾形 9"/>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1" name="文本框 37"/>
            <p:cNvSpPr txBox="1"/>
            <p:nvPr>
              <p:custDataLst>
                <p:tags r:id="rId4"/>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零售店铺空间布局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95605" y="330018"/>
            <a:ext cx="8759190" cy="654428"/>
            <a:chOff x="623" y="459"/>
            <a:chExt cx="11939"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零售店铺空间布局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4590" name="TextBox 13"/>
          <p:cNvSpPr txBox="1"/>
          <p:nvPr/>
        </p:nvSpPr>
        <p:spPr>
          <a:xfrm>
            <a:off x="990600" y="1409700"/>
            <a:ext cx="3282950" cy="368935"/>
          </a:xfrm>
          <a:prstGeom prst="rect">
            <a:avLst/>
          </a:prstGeom>
          <a:noFill/>
          <a:ln w="9525">
            <a:noFill/>
          </a:ln>
        </p:spPr>
        <p:txBody>
          <a:bodyPr lIns="0" tIns="0" rIns="0" bIns="0">
            <a:spAutoFit/>
          </a:bodyPr>
          <a:p>
            <a:pPr defTabSz="1216025" eaLnBrk="1" hangingPunct="1">
              <a:spcBef>
                <a:spcPct val="20000"/>
              </a:spcBef>
            </a:pPr>
            <a:r>
              <a:rPr lang="zh-CN" altLang="en-US" sz="2400" b="1" dirty="0">
                <a:solidFill>
                  <a:srgbClr val="445469"/>
                </a:solidFill>
                <a:latin typeface="Arial" panose="020B0604020202020204" pitchFamily="34" charset="0"/>
                <a:ea typeface="微软雅黑" panose="020B0503020204020204" charset="-122"/>
                <a:sym typeface="Arial" panose="020B0604020202020204" pitchFamily="34" charset="0"/>
              </a:rPr>
              <a:t>自由流动式布局</a:t>
            </a:r>
            <a:endParaRPr lang="en-US" altLang="zh-CN" sz="2400" b="1"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4591" name="TextBox 13"/>
          <p:cNvSpPr txBox="1"/>
          <p:nvPr/>
        </p:nvSpPr>
        <p:spPr>
          <a:xfrm>
            <a:off x="990600" y="2098675"/>
            <a:ext cx="5727700" cy="1815465"/>
          </a:xfrm>
          <a:prstGeom prst="rect">
            <a:avLst/>
          </a:prstGeom>
          <a:noFill/>
          <a:ln w="9525">
            <a:noFill/>
          </a:ln>
        </p:spPr>
        <p:txBody>
          <a:bodyPr lIns="0" tIns="0" rIns="0" bIns="0">
            <a:spAutoFit/>
          </a:bodyPr>
          <a:p>
            <a:pPr marL="342900" indent="-342900" defTabSz="1216025" eaLnBrk="1" hangingPunct="1">
              <a:lnSpc>
                <a:spcPct val="150000"/>
              </a:lnSpc>
              <a:spcBef>
                <a:spcPct val="20000"/>
              </a:spcBef>
              <a:buFont typeface="Wingdings" panose="05000000000000000000" pitchFamily="2" charset="2"/>
              <a:buChar char="l"/>
            </a:pPr>
            <a:r>
              <a:rPr lang="zh-CN" altLang="en-US" sz="2000" dirty="0">
                <a:solidFill>
                  <a:srgbClr val="445469"/>
                </a:solidFill>
                <a:latin typeface="微软雅黑" panose="020B0503020204020204" charset="-122"/>
                <a:ea typeface="微软雅黑" panose="020B0503020204020204" charset="-122"/>
              </a:rPr>
              <a:t>可以使顾客能够通过许多不同的路线进入商店的所有部分。</a:t>
            </a:r>
            <a:endParaRPr lang="en-US" altLang="zh-CN" sz="2000" dirty="0">
              <a:solidFill>
                <a:srgbClr val="445469"/>
              </a:solidFill>
              <a:latin typeface="微软雅黑" panose="020B0503020204020204" charset="-122"/>
              <a:ea typeface="微软雅黑" panose="020B0503020204020204" charset="-122"/>
            </a:endParaRPr>
          </a:p>
          <a:p>
            <a:pPr marL="342900" indent="-342900" defTabSz="1216025" eaLnBrk="1" hangingPunct="1">
              <a:lnSpc>
                <a:spcPct val="150000"/>
              </a:lnSpc>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endParaRPr>
          </a:p>
          <a:p>
            <a:pPr marL="342900" indent="-342900" defTabSz="1216025" eaLnBrk="1" hangingPunct="1">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p:txBody>
      </p:sp>
      <p:pic>
        <p:nvPicPr>
          <p:cNvPr id="24593" name="图片 25"/>
          <p:cNvPicPr>
            <a:picLocks noChangeAspect="1"/>
          </p:cNvPicPr>
          <p:nvPr/>
        </p:nvPicPr>
        <p:blipFill>
          <a:blip r:embed="rId4"/>
          <a:stretch>
            <a:fillRect/>
          </a:stretch>
        </p:blipFill>
        <p:spPr>
          <a:xfrm>
            <a:off x="7405688" y="1968183"/>
            <a:ext cx="4375150" cy="2628900"/>
          </a:xfrm>
          <a:prstGeom prst="rect">
            <a:avLst/>
          </a:prstGeom>
          <a:noFill/>
          <a:ln w="9525">
            <a:noFill/>
          </a:ln>
        </p:spPr>
      </p:pic>
      <p:sp>
        <p:nvSpPr>
          <p:cNvPr id="2" name="文本框 1"/>
          <p:cNvSpPr txBox="1"/>
          <p:nvPr/>
        </p:nvSpPr>
        <p:spPr>
          <a:xfrm>
            <a:off x="762635" y="3452495"/>
            <a:ext cx="6348730" cy="368300"/>
          </a:xfrm>
          <a:prstGeom prst="rect">
            <a:avLst/>
          </a:prstGeom>
          <a:noFill/>
        </p:spPr>
        <p:txBody>
          <a:bodyPr wrap="square" rtlCol="0" anchor="t">
            <a:spAutoFit/>
          </a:bodyPr>
          <a:p>
            <a:endParaRPr lang="en-US" altLang="zh-CN" dirty="0">
              <a:solidFill>
                <a:srgbClr val="445469"/>
              </a:solidFill>
              <a:latin typeface="微软雅黑" panose="020B0503020204020204" charset="-122"/>
              <a:ea typeface="微软雅黑" panose="020B0503020204020204" charset="-122"/>
              <a:sym typeface="Arial" panose="020B0604020202020204" pitchFamily="34" charset="0"/>
            </a:endParaRPr>
          </a:p>
        </p:txBody>
      </p:sp>
      <p:sp>
        <p:nvSpPr>
          <p:cNvPr id="24592" name="文本框 2"/>
          <p:cNvSpPr txBox="1"/>
          <p:nvPr/>
        </p:nvSpPr>
        <p:spPr>
          <a:xfrm>
            <a:off x="8643938" y="4791075"/>
            <a:ext cx="2222500" cy="307975"/>
          </a:xfrm>
          <a:prstGeom prst="rect">
            <a:avLst/>
          </a:prstGeom>
          <a:noFill/>
          <a:ln w="9525">
            <a:noFill/>
          </a:ln>
        </p:spPr>
        <p:txBody>
          <a:bodyPr>
            <a:spAutoFit/>
          </a:bodyPr>
          <a:p>
            <a:pPr algn="ctr"/>
            <a:r>
              <a:rPr lang="zh-CN" altLang="en-US" sz="1400" dirty="0">
                <a:latin typeface="Times New Roman" panose="02020603050405020304" pitchFamily="18" charset="0"/>
                <a:cs typeface="Times New Roman" panose="02020603050405020304" pitchFamily="18" charset="0"/>
              </a:rPr>
              <a:t>自由流动式</a:t>
            </a:r>
            <a:r>
              <a:rPr lang="zh-CN" altLang="zh-CN" sz="1400" dirty="0">
                <a:latin typeface="Times New Roman" panose="02020603050405020304" pitchFamily="18" charset="0"/>
                <a:cs typeface="Times New Roman" panose="02020603050405020304" pitchFamily="18" charset="0"/>
              </a:rPr>
              <a:t>布局示意图</a:t>
            </a:r>
            <a:endParaRPr lang="zh-CN" altLang="en-US" sz="1400" dirty="0">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19200" y="635000"/>
            <a:ext cx="9753600" cy="214312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考察零售店铺的空间布局，分析采用的哪种类型？这样设计有什么优缺点？新零售店铺空间选择哪种空间布局更合适？</a:t>
            </a:r>
            <a:endParaRPr lang="zh-CN" altLang="en-US" sz="2600">
              <a:solidFill>
                <a:srgbClr val="000000"/>
              </a:solidFill>
              <a:latin typeface="微软雅黑" panose="020B0503020204020204" charset="-122"/>
              <a:ea typeface="微软雅黑" panose="020B0503020204020204" charset="-122"/>
            </a:endParaRPr>
          </a:p>
        </p:txBody>
      </p:sp>
      <p:sp>
        <p:nvSpPr>
          <p:cNvPr id="4" name="圆角矩形 3"/>
          <p:cNvSpPr/>
          <p:nvPr>
            <p:custDataLst>
              <p:tags r:id="rId2"/>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nchorCtr="1">
            <a:noAutofit/>
          </a:bodyPr>
          <a:p>
            <a:pPr algn="ctr"/>
            <a:r>
              <a:rPr lang="zh-CN" altLang="en-US" sz="1600">
                <a:solidFill>
                  <a:srgbClr val="FFFFFF"/>
                </a:solidFill>
                <a:latin typeface="微软雅黑" panose="020B0503020204020204" charset="-122"/>
                <a:ea typeface="微软雅黑" panose="020B0503020204020204" charset="-122"/>
              </a:rPr>
              <a:t>作答</a:t>
            </a:r>
            <a:endParaRPr lang="zh-CN" altLang="en-US" sz="1600">
              <a:solidFill>
                <a:srgbClr val="FFFFFF"/>
              </a:solidFill>
              <a:latin typeface="微软雅黑" panose="020B0503020204020204" charset="-122"/>
              <a:ea typeface="微软雅黑" panose="020B0503020204020204" charset="-122"/>
            </a:endParaRPr>
          </a:p>
        </p:txBody>
      </p:sp>
      <p:grpSp>
        <p:nvGrpSpPr>
          <p:cNvPr id="9" name="组合 8"/>
          <p:cNvGrpSpPr/>
          <p:nvPr>
            <p:custDataLst>
              <p:tags r:id="rId3"/>
            </p:custDataLst>
          </p:nvPr>
        </p:nvGrpSpPr>
        <p:grpSpPr>
          <a:xfrm>
            <a:off x="0" y="0"/>
            <a:ext cx="12192000" cy="635000"/>
            <a:chOff x="0" y="0"/>
            <a:chExt cx="19200" cy="1000"/>
          </a:xfrm>
        </p:grpSpPr>
        <p:sp>
          <p:nvSpPr>
            <p:cNvPr id="5" name="TitleBackground"/>
            <p:cNvSpPr/>
            <p:nvPr>
              <p:custDataLst>
                <p:tags r:id="rId4"/>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lumMod val="75000"/>
                    </a:schemeClr>
                  </a:solidFill>
                  <a:prstDash val="soli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ColorBlock"/>
            <p:cNvSpPr/>
            <p:nvPr>
              <p:custDataLst>
                <p:tags r:id="rId5"/>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lumMod val="75000"/>
                    </a:schemeClr>
                  </a:solidFill>
                  <a:prstDash val="soli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TypeText"/>
            <p:cNvSpPr txBox="1"/>
            <p:nvPr>
              <p:custDataLst>
                <p:tags r:id="rId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charset="-122"/>
                  <a:ea typeface="微软雅黑" panose="020B0503020204020204" charset="-122"/>
                </a:rPr>
                <a:t>主观题</a:t>
              </a:r>
              <a:endParaRPr lang="zh-CN" altLang="en-US" sz="2600">
                <a:solidFill>
                  <a:srgbClr val="000000"/>
                </a:solidFill>
                <a:latin typeface="微软雅黑" panose="020B0503020204020204" charset="-122"/>
                <a:ea typeface="微软雅黑" panose="020B0503020204020204" charset="-122"/>
              </a:endParaRPr>
            </a:p>
          </p:txBody>
        </p:sp>
        <p:sp>
          <p:nvSpPr>
            <p:cNvPr id="8" name="TipText"/>
            <p:cNvSpPr txBox="1"/>
            <p:nvPr>
              <p:custDataLst>
                <p:tags r:id="rId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charset="-122"/>
                  <a:ea typeface="微软雅黑" panose="020B0503020204020204" charset="-122"/>
                  <a:cs typeface="微软雅黑" panose="020B0503020204020204" charset="-122"/>
                </a:rPr>
                <a:t>10分</a:t>
              </a:r>
              <a:endParaRPr lang="zh-CN" altLang="en-US" sz="2000">
                <a:solidFill>
                  <a:srgbClr val="808080"/>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tmp4908"/>
          <p:cNvPicPr>
            <a:picLocks noChangeAspect="1"/>
          </p:cNvPicPr>
          <p:nvPr>
            <p:custDataLst>
              <p:tags r:id="rId8"/>
            </p:custDataLst>
          </p:nvPr>
        </p:nvPicPr>
        <p:blipFill>
          <a:blip r:embed="rId9"/>
          <a:stretch>
            <a:fillRect/>
          </a:stretch>
        </p:blipFill>
        <p:spPr>
          <a:xfrm>
            <a:off x="10642600" y="63500"/>
            <a:ext cx="1422400" cy="50800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 name="Freeform 111"/>
          <p:cNvSpPr/>
          <p:nvPr/>
        </p:nvSpPr>
        <p:spPr bwMode="auto">
          <a:xfrm>
            <a:off x="2681605" y="2038985"/>
            <a:ext cx="6461760" cy="2633980"/>
          </a:xfrm>
          <a:custGeom>
            <a:avLst/>
            <a:gdLst>
              <a:gd name="T0" fmla="*/ 1236 w 1302"/>
              <a:gd name="T1" fmla="*/ 538 h 538"/>
              <a:gd name="T2" fmla="*/ 1201 w 1302"/>
              <a:gd name="T3" fmla="*/ 538 h 538"/>
              <a:gd name="T4" fmla="*/ 1201 w 1302"/>
              <a:gd name="T5" fmla="*/ 530 h 538"/>
              <a:gd name="T6" fmla="*/ 1236 w 1302"/>
              <a:gd name="T7" fmla="*/ 530 h 538"/>
              <a:gd name="T8" fmla="*/ 1294 w 1302"/>
              <a:gd name="T9" fmla="*/ 472 h 538"/>
              <a:gd name="T10" fmla="*/ 1294 w 1302"/>
              <a:gd name="T11" fmla="*/ 67 h 538"/>
              <a:gd name="T12" fmla="*/ 1236 w 1302"/>
              <a:gd name="T13" fmla="*/ 8 h 538"/>
              <a:gd name="T14" fmla="*/ 66 w 1302"/>
              <a:gd name="T15" fmla="*/ 8 h 538"/>
              <a:gd name="T16" fmla="*/ 8 w 1302"/>
              <a:gd name="T17" fmla="*/ 67 h 538"/>
              <a:gd name="T18" fmla="*/ 8 w 1302"/>
              <a:gd name="T19" fmla="*/ 472 h 538"/>
              <a:gd name="T20" fmla="*/ 66 w 1302"/>
              <a:gd name="T21" fmla="*/ 530 h 538"/>
              <a:gd name="T22" fmla="*/ 1124 w 1302"/>
              <a:gd name="T23" fmla="*/ 530 h 538"/>
              <a:gd name="T24" fmla="*/ 1124 w 1302"/>
              <a:gd name="T25" fmla="*/ 538 h 538"/>
              <a:gd name="T26" fmla="*/ 66 w 1302"/>
              <a:gd name="T27" fmla="*/ 538 h 538"/>
              <a:gd name="T28" fmla="*/ 0 w 1302"/>
              <a:gd name="T29" fmla="*/ 472 h 538"/>
              <a:gd name="T30" fmla="*/ 0 w 1302"/>
              <a:gd name="T31" fmla="*/ 67 h 538"/>
              <a:gd name="T32" fmla="*/ 66 w 1302"/>
              <a:gd name="T33" fmla="*/ 0 h 538"/>
              <a:gd name="T34" fmla="*/ 1236 w 1302"/>
              <a:gd name="T35" fmla="*/ 0 h 538"/>
              <a:gd name="T36" fmla="*/ 1302 w 1302"/>
              <a:gd name="T37" fmla="*/ 67 h 538"/>
              <a:gd name="T38" fmla="*/ 1302 w 1302"/>
              <a:gd name="T39" fmla="*/ 472 h 538"/>
              <a:gd name="T40" fmla="*/ 1236 w 1302"/>
              <a:gd name="T41"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2" h="538">
                <a:moveTo>
                  <a:pt x="1236" y="538"/>
                </a:moveTo>
                <a:cubicBezTo>
                  <a:pt x="1201" y="538"/>
                  <a:pt x="1201" y="538"/>
                  <a:pt x="1201" y="538"/>
                </a:cubicBezTo>
                <a:cubicBezTo>
                  <a:pt x="1201" y="530"/>
                  <a:pt x="1201" y="530"/>
                  <a:pt x="1201" y="530"/>
                </a:cubicBezTo>
                <a:cubicBezTo>
                  <a:pt x="1236" y="530"/>
                  <a:pt x="1236" y="530"/>
                  <a:pt x="1236" y="530"/>
                </a:cubicBezTo>
                <a:cubicBezTo>
                  <a:pt x="1268" y="530"/>
                  <a:pt x="1294" y="504"/>
                  <a:pt x="1294" y="472"/>
                </a:cubicBezTo>
                <a:cubicBezTo>
                  <a:pt x="1294" y="67"/>
                  <a:pt x="1294" y="67"/>
                  <a:pt x="1294" y="67"/>
                </a:cubicBezTo>
                <a:cubicBezTo>
                  <a:pt x="1294" y="35"/>
                  <a:pt x="1268" y="8"/>
                  <a:pt x="1236" y="8"/>
                </a:cubicBezTo>
                <a:cubicBezTo>
                  <a:pt x="66" y="8"/>
                  <a:pt x="66" y="8"/>
                  <a:pt x="66" y="8"/>
                </a:cubicBezTo>
                <a:cubicBezTo>
                  <a:pt x="34" y="8"/>
                  <a:pt x="8" y="35"/>
                  <a:pt x="8" y="67"/>
                </a:cubicBezTo>
                <a:cubicBezTo>
                  <a:pt x="8" y="472"/>
                  <a:pt x="8" y="472"/>
                  <a:pt x="8" y="472"/>
                </a:cubicBezTo>
                <a:cubicBezTo>
                  <a:pt x="8" y="504"/>
                  <a:pt x="34" y="530"/>
                  <a:pt x="66" y="530"/>
                </a:cubicBezTo>
                <a:cubicBezTo>
                  <a:pt x="1124" y="530"/>
                  <a:pt x="1124" y="530"/>
                  <a:pt x="1124" y="530"/>
                </a:cubicBezTo>
                <a:cubicBezTo>
                  <a:pt x="1124" y="538"/>
                  <a:pt x="1124" y="538"/>
                  <a:pt x="1124" y="538"/>
                </a:cubicBezTo>
                <a:cubicBezTo>
                  <a:pt x="66" y="538"/>
                  <a:pt x="66" y="538"/>
                  <a:pt x="66" y="538"/>
                </a:cubicBezTo>
                <a:cubicBezTo>
                  <a:pt x="30" y="538"/>
                  <a:pt x="0" y="508"/>
                  <a:pt x="0" y="472"/>
                </a:cubicBezTo>
                <a:cubicBezTo>
                  <a:pt x="0" y="67"/>
                  <a:pt x="0" y="67"/>
                  <a:pt x="0" y="67"/>
                </a:cubicBezTo>
                <a:cubicBezTo>
                  <a:pt x="0" y="30"/>
                  <a:pt x="30" y="0"/>
                  <a:pt x="66" y="0"/>
                </a:cubicBezTo>
                <a:cubicBezTo>
                  <a:pt x="1236" y="0"/>
                  <a:pt x="1236" y="0"/>
                  <a:pt x="1236" y="0"/>
                </a:cubicBezTo>
                <a:cubicBezTo>
                  <a:pt x="1272" y="0"/>
                  <a:pt x="1302" y="30"/>
                  <a:pt x="1302" y="67"/>
                </a:cubicBezTo>
                <a:cubicBezTo>
                  <a:pt x="1302" y="472"/>
                  <a:pt x="1302" y="472"/>
                  <a:pt x="1302" y="472"/>
                </a:cubicBezTo>
                <a:cubicBezTo>
                  <a:pt x="1302" y="508"/>
                  <a:pt x="1272" y="538"/>
                  <a:pt x="1236" y="538"/>
                </a:cubicBezTo>
                <a:close/>
              </a:path>
            </a:pathLst>
          </a:custGeom>
          <a:solidFill>
            <a:srgbClr val="2F5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文本框 74"/>
          <p:cNvSpPr txBox="1"/>
          <p:nvPr/>
        </p:nvSpPr>
        <p:spPr>
          <a:xfrm>
            <a:off x="2819400" y="2345690"/>
            <a:ext cx="6005830" cy="166433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400"/>
              </a:lnSpc>
              <a:spcBef>
                <a:spcPts val="0"/>
              </a:spcBef>
              <a:spcAft>
                <a:spcPts val="0"/>
              </a:spcAft>
            </a:pPr>
            <a:r>
              <a:rPr lang="zh-CN" altLang="en-US" sz="24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rPr>
              <a:t>考察零售店铺的空间布局，分析采用的哪种类型？新零售店铺空间选择哪种空间布局更合适？应该对空间布局做哪些改进？</a:t>
            </a:r>
            <a:endParaRPr lang="zh-CN" altLang="en-US" sz="24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endParaRPr>
          </a:p>
        </p:txBody>
      </p:sp>
      <p:grpSp>
        <p:nvGrpSpPr>
          <p:cNvPr id="8" name="组合 7"/>
          <p:cNvGrpSpPr/>
          <p:nvPr/>
        </p:nvGrpSpPr>
        <p:grpSpPr>
          <a:xfrm>
            <a:off x="395605" y="330018"/>
            <a:ext cx="8759190" cy="654428"/>
            <a:chOff x="623" y="459"/>
            <a:chExt cx="11939"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零售店铺空间布局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210310" y="267335"/>
          <a:ext cx="10807065" cy="6010275"/>
        </p:xfrm>
        <a:graphic>
          <a:graphicData uri="http://schemas.openxmlformats.org/drawingml/2006/table">
            <a:tbl>
              <a:tblPr firstRow="1" bandRow="1">
                <a:tableStyleId>{5C22544A-7EE6-4342-B048-85BDC9FD1C3A}</a:tableStyleId>
              </a:tblPr>
              <a:tblGrid>
                <a:gridCol w="1452245"/>
                <a:gridCol w="2682240"/>
                <a:gridCol w="2349500"/>
                <a:gridCol w="2161540"/>
                <a:gridCol w="2161540"/>
              </a:tblGrid>
              <a:tr h="822960">
                <a:tc>
                  <a:txBody>
                    <a:bodyPr/>
                    <a:p>
                      <a:pPr algn="ctr">
                        <a:buNone/>
                      </a:pPr>
                      <a:r>
                        <a:rPr lang="zh-CN" altLang="en-US"/>
                        <a:t>空间布局</a:t>
                      </a:r>
                      <a:endParaRPr lang="zh-CN" altLang="en-US"/>
                    </a:p>
                  </a:txBody>
                  <a:tcPr anchor="ctr" anchorCtr="0"/>
                </a:tc>
                <a:tc>
                  <a:txBody>
                    <a:bodyPr/>
                    <a:p>
                      <a:pPr algn="ctr">
                        <a:buClrTx/>
                        <a:buSzTx/>
                        <a:buFontTx/>
                        <a:buNone/>
                      </a:pPr>
                      <a:r>
                        <a:rPr lang="zh-CN" altLang="en-US" sz="2400">
                          <a:sym typeface="+mn-ea"/>
                        </a:rPr>
                        <a:t>格子式</a:t>
                      </a:r>
                      <a:endParaRPr lang="zh-CN" altLang="en-US"/>
                    </a:p>
                  </a:txBody>
                  <a:tcPr anchor="ctr" anchorCtr="0"/>
                </a:tc>
                <a:tc>
                  <a:txBody>
                    <a:bodyPr/>
                    <a:p>
                      <a:pPr algn="ctr">
                        <a:buClrTx/>
                        <a:buSzTx/>
                        <a:buFontTx/>
                        <a:buNone/>
                      </a:pPr>
                      <a:r>
                        <a:rPr lang="zh-CN" altLang="en-US" sz="2400">
                          <a:sym typeface="+mn-ea"/>
                        </a:rPr>
                        <a:t>环形式</a:t>
                      </a:r>
                      <a:endParaRPr lang="zh-CN" altLang="en-US" sz="2400">
                        <a:sym typeface="+mn-ea"/>
                      </a:endParaRPr>
                    </a:p>
                  </a:txBody>
                  <a:tcPr anchor="ctr" anchorCtr="0"/>
                </a:tc>
                <a:tc>
                  <a:txBody>
                    <a:bodyPr/>
                    <a:p>
                      <a:pPr algn="ctr">
                        <a:buClrTx/>
                        <a:buSzTx/>
                        <a:buFontTx/>
                        <a:buNone/>
                      </a:pPr>
                      <a:r>
                        <a:rPr lang="zh-CN" altLang="en-US" sz="2400">
                          <a:sym typeface="+mn-ea"/>
                        </a:rPr>
                        <a:t>岛屿式</a:t>
                      </a:r>
                      <a:endParaRPr lang="zh-CN" altLang="en-US" sz="2400"/>
                    </a:p>
                  </a:txBody>
                  <a:tcPr anchor="ctr" anchorCtr="0"/>
                </a:tc>
                <a:tc>
                  <a:txBody>
                    <a:bodyPr/>
                    <a:p>
                      <a:pPr algn="ctr">
                        <a:buClrTx/>
                        <a:buSzTx/>
                        <a:buFontTx/>
                        <a:buNone/>
                      </a:pPr>
                      <a:r>
                        <a:rPr lang="zh-CN" altLang="en-US" sz="2400">
                          <a:sym typeface="Arial" panose="020B0604020202020204" pitchFamily="34" charset="0"/>
                        </a:rPr>
                        <a:t>自由流动式</a:t>
                      </a:r>
                      <a:endParaRPr lang="zh-CN" altLang="en-US"/>
                    </a:p>
                  </a:txBody>
                  <a:tcPr anchor="ctr" anchorCtr="0"/>
                </a:tc>
              </a:tr>
              <a:tr h="2413635">
                <a:tc>
                  <a:txBody>
                    <a:bodyPr/>
                    <a:p>
                      <a:pPr algn="ctr">
                        <a:buNone/>
                      </a:pPr>
                      <a:r>
                        <a:rPr lang="zh-CN" altLang="en-US"/>
                        <a:t>优点</a:t>
                      </a:r>
                      <a:endParaRPr lang="zh-CN" altLang="en-US"/>
                    </a:p>
                  </a:txBody>
                  <a:tcPr anchor="ctr" anchorCtr="0"/>
                </a:tc>
                <a:tc>
                  <a:txBody>
                    <a:bodyPr/>
                    <a:p>
                      <a:pPr>
                        <a:buNone/>
                      </a:pPr>
                      <a:r>
                        <a:rPr lang="zh-CN" altLang="en-US" sz="1600"/>
                        <a:t>空间利用率高；</a:t>
                      </a:r>
                      <a:endParaRPr lang="zh-CN" altLang="en-US" sz="1600"/>
                    </a:p>
                    <a:p>
                      <a:pPr>
                        <a:buNone/>
                      </a:pPr>
                      <a:r>
                        <a:rPr lang="zh-CN" altLang="en-US" sz="1600"/>
                        <a:t>可以提供大量的商品，商品也实现了对顾客的高曝光率；标准化货架降低成本；</a:t>
                      </a:r>
                      <a:endParaRPr lang="zh-CN" altLang="en-US" sz="1600"/>
                    </a:p>
                    <a:p>
                      <a:pPr>
                        <a:buNone/>
                      </a:pPr>
                      <a:r>
                        <a:rPr lang="zh-CN" altLang="en-US" sz="1600"/>
                        <a:t>对顾客导向性强</a:t>
                      </a:r>
                      <a:endParaRPr lang="zh-CN" altLang="en-US" sz="1600"/>
                    </a:p>
                  </a:txBody>
                  <a:tcPr/>
                </a:tc>
                <a:tc>
                  <a:txBody>
                    <a:bodyPr/>
                    <a:p>
                      <a:pPr>
                        <a:buNone/>
                      </a:pPr>
                      <a:r>
                        <a:rPr lang="zh-CN" altLang="en-US" sz="1600"/>
                        <a:t>对顾客的引导性较强，顾客无需往复奔波，可以不走重复的路线，一次性把所有的柜台或把一层楼的商铺逛完；</a:t>
                      </a:r>
                      <a:endParaRPr lang="zh-CN" altLang="en-US" sz="1600"/>
                    </a:p>
                    <a:p>
                      <a:pPr>
                        <a:buNone/>
                      </a:pPr>
                      <a:r>
                        <a:rPr lang="zh-CN" altLang="en-US" sz="1600"/>
                        <a:t>对空间利用比较充分；</a:t>
                      </a:r>
                      <a:endParaRPr lang="zh-CN" altLang="en-US" sz="1600"/>
                    </a:p>
                    <a:p>
                      <a:pPr>
                        <a:buNone/>
                      </a:pPr>
                      <a:r>
                        <a:rPr lang="zh-CN" altLang="en-US" sz="1600"/>
                        <a:t>顾客的体验也不错</a:t>
                      </a:r>
                      <a:endParaRPr lang="zh-CN" altLang="en-US" sz="1600"/>
                    </a:p>
                  </a:txBody>
                  <a:tcPr/>
                </a:tc>
                <a:tc>
                  <a:txBody>
                    <a:bodyPr/>
                    <a:p>
                      <a:pPr>
                        <a:buNone/>
                      </a:pPr>
                      <a:r>
                        <a:rPr lang="zh-CN" altLang="en-US" sz="1600"/>
                        <a:t>店铺营业气氛好；</a:t>
                      </a:r>
                      <a:endParaRPr lang="zh-CN" altLang="en-US" sz="1600"/>
                    </a:p>
                    <a:p>
                      <a:pPr>
                        <a:buNone/>
                      </a:pPr>
                      <a:r>
                        <a:rPr lang="zh-CN" altLang="en-US" sz="1600"/>
                        <a:t>顾客流动较灵活，视线开阔，易引起顾客的冲动性购买；</a:t>
                      </a:r>
                      <a:endParaRPr lang="zh-CN" altLang="en-US" sz="1600"/>
                    </a:p>
                    <a:p>
                      <a:pPr>
                        <a:buNone/>
                      </a:pPr>
                      <a:r>
                        <a:rPr lang="zh-CN" altLang="en-US" sz="1600"/>
                        <a:t>柜台周边较长，陈列商品较多，对一些供应商具有较强的吸引力；</a:t>
                      </a:r>
                      <a:endParaRPr lang="zh-CN" altLang="en-US" sz="1600"/>
                    </a:p>
                    <a:p>
                      <a:pPr>
                        <a:buNone/>
                      </a:pPr>
                      <a:r>
                        <a:rPr lang="zh-CN" altLang="en-US" sz="1600"/>
                        <a:t>更容易为顾客提供服务和人员推销</a:t>
                      </a:r>
                      <a:endParaRPr lang="zh-CN" altLang="en-US" sz="1600"/>
                    </a:p>
                  </a:txBody>
                  <a:tcPr/>
                </a:tc>
                <a:tc>
                  <a:txBody>
                    <a:bodyPr/>
                    <a:p>
                      <a:pPr>
                        <a:buNone/>
                      </a:pPr>
                      <a:r>
                        <a:rPr lang="zh-CN" altLang="en-US" sz="1600"/>
                        <a:t>顾客可以自由浏览，不会产生急切感，增加了顾客的逗留时间和购物机会；</a:t>
                      </a:r>
                      <a:endParaRPr lang="zh-CN" altLang="en-US" sz="1600"/>
                    </a:p>
                    <a:p>
                      <a:pPr>
                        <a:buNone/>
                      </a:pPr>
                      <a:r>
                        <a:rPr lang="zh-CN" altLang="en-US" sz="1600"/>
                        <a:t>消费者的购物体验感好；</a:t>
                      </a:r>
                      <a:endParaRPr lang="zh-CN" altLang="en-US" sz="1600"/>
                    </a:p>
                    <a:p>
                      <a:pPr>
                        <a:buNone/>
                      </a:pPr>
                      <a:r>
                        <a:rPr lang="zh-CN" altLang="en-US" sz="1600"/>
                        <a:t>方便员工向顾客提供个性化的服务</a:t>
                      </a:r>
                      <a:endParaRPr lang="zh-CN" altLang="en-US" sz="1600"/>
                    </a:p>
                  </a:txBody>
                  <a:tcPr/>
                </a:tc>
              </a:tr>
              <a:tr h="2225040">
                <a:tc>
                  <a:txBody>
                    <a:bodyPr/>
                    <a:p>
                      <a:pPr algn="ctr">
                        <a:buNone/>
                      </a:pPr>
                      <a:r>
                        <a:rPr lang="zh-CN" altLang="en-US"/>
                        <a:t>缺点</a:t>
                      </a:r>
                      <a:endParaRPr lang="zh-CN" altLang="en-US"/>
                    </a:p>
                  </a:txBody>
                  <a:tcPr anchor="ctr" anchorCtr="0"/>
                </a:tc>
                <a:tc>
                  <a:txBody>
                    <a:bodyPr/>
                    <a:p>
                      <a:pPr>
                        <a:buNone/>
                      </a:pPr>
                      <a:r>
                        <a:rPr lang="zh-CN" altLang="en-US" sz="1600">
                          <a:sym typeface="+mn-ea"/>
                        </a:rPr>
                        <a:t>室内装修方面创造力有限，</a:t>
                      </a:r>
                      <a:r>
                        <a:rPr lang="zh-CN" altLang="en-US" sz="1600">
                          <a:sym typeface="+mn-ea"/>
                        </a:rPr>
                        <a:t>比较呆板，</a:t>
                      </a:r>
                      <a:r>
                        <a:rPr lang="zh-CN" altLang="en-US" sz="1600"/>
                        <a:t>顾客在店铺中的体验有限；</a:t>
                      </a:r>
                      <a:endParaRPr lang="zh-CN" altLang="en-US" sz="1600"/>
                    </a:p>
                    <a:p>
                      <a:pPr>
                        <a:buNone/>
                      </a:pPr>
                      <a:r>
                        <a:rPr lang="zh-CN" altLang="en-US" sz="1600"/>
                        <a:t>顾客和员工的接触较少，很难有效地为顾客提供个性化的服务和促销；</a:t>
                      </a:r>
                      <a:endParaRPr lang="zh-CN" altLang="en-US" sz="1600"/>
                    </a:p>
                    <a:p>
                      <a:pPr algn="l">
                        <a:buClrTx/>
                        <a:buSzTx/>
                        <a:buFontTx/>
                        <a:buNone/>
                      </a:pPr>
                      <a:r>
                        <a:rPr lang="zh-CN" altLang="en-US" sz="1600">
                          <a:sym typeface="+mn-ea"/>
                        </a:rPr>
                        <a:t>当较拥挤时，易使顾客产生被催促的不良感觉；</a:t>
                      </a:r>
                      <a:endParaRPr lang="zh-CN" altLang="en-US" sz="1600"/>
                    </a:p>
                    <a:p>
                      <a:pPr>
                        <a:buNone/>
                      </a:pPr>
                      <a:endParaRPr lang="zh-CN" altLang="en-US" sz="1600"/>
                    </a:p>
                  </a:txBody>
                  <a:tcPr/>
                </a:tc>
                <a:tc>
                  <a:txBody>
                    <a:bodyPr/>
                    <a:p>
                      <a:pPr>
                        <a:buNone/>
                      </a:pPr>
                      <a:r>
                        <a:rPr lang="zh-CN" altLang="en-US" sz="1600"/>
                        <a:t>有时候顾客会有一种急切感，局部通道会产生拥堵</a:t>
                      </a:r>
                      <a:endParaRPr lang="zh-CN" altLang="en-US" sz="1600"/>
                    </a:p>
                    <a:p>
                      <a:pPr>
                        <a:buNone/>
                      </a:pPr>
                      <a:endParaRPr lang="zh-CN" altLang="en-US" sz="1600"/>
                    </a:p>
                  </a:txBody>
                  <a:tcPr/>
                </a:tc>
                <a:tc>
                  <a:txBody>
                    <a:bodyPr/>
                    <a:p>
                      <a:pPr>
                        <a:buNone/>
                      </a:pPr>
                      <a:r>
                        <a:rPr lang="zh-CN" altLang="en-US" sz="1600"/>
                        <a:t>不利于最大限度地利用营业面积；</a:t>
                      </a:r>
                      <a:endParaRPr lang="zh-CN" altLang="en-US" sz="1600"/>
                    </a:p>
                    <a:p>
                      <a:pPr>
                        <a:buNone/>
                      </a:pPr>
                      <a:r>
                        <a:rPr lang="zh-CN" altLang="en-US" sz="1600"/>
                        <a:t>布局的变化有时会造成顾客的迷失；</a:t>
                      </a:r>
                      <a:endParaRPr lang="zh-CN" altLang="en-US" sz="1600"/>
                    </a:p>
                    <a:p>
                      <a:pPr>
                        <a:buNone/>
                      </a:pPr>
                      <a:r>
                        <a:rPr lang="zh-CN" altLang="en-US" sz="1600"/>
                        <a:t>货架不规范，货架的成本较高；</a:t>
                      </a:r>
                      <a:endParaRPr lang="zh-CN" altLang="en-US" sz="1600"/>
                    </a:p>
                    <a:p>
                      <a:pPr algn="l">
                        <a:buClrTx/>
                        <a:buSzTx/>
                        <a:buFontTx/>
                        <a:buNone/>
                      </a:pPr>
                      <a:r>
                        <a:rPr lang="zh-CN" altLang="en-US" sz="1600">
                          <a:sym typeface="+mn-ea"/>
                        </a:rPr>
                        <a:t>现场需要较多人，不便于柜组营业员的互相协作</a:t>
                      </a:r>
                      <a:endParaRPr lang="zh-CN" altLang="en-US" sz="1600"/>
                    </a:p>
                  </a:txBody>
                  <a:tcPr/>
                </a:tc>
                <a:tc>
                  <a:txBody>
                    <a:bodyPr/>
                    <a:p>
                      <a:pPr>
                        <a:buNone/>
                      </a:pPr>
                      <a:r>
                        <a:rPr lang="zh-CN" altLang="en-US" sz="1600"/>
                        <a:t>不能充分地利用卖场面积，提供个性化服务和高购物体验的同时降低了效率；</a:t>
                      </a:r>
                      <a:endParaRPr lang="zh-CN" altLang="en-US" sz="1600"/>
                    </a:p>
                    <a:p>
                      <a:pPr>
                        <a:buNone/>
                      </a:pPr>
                      <a:r>
                        <a:rPr lang="zh-CN" altLang="en-US" sz="1600"/>
                        <a:t>限制了零售商对人流的控制能力，使人流容量比较有限以及人流分布不均，潜在地降低了商品的曝光水平；</a:t>
                      </a:r>
                      <a:endParaRPr lang="zh-CN" altLang="en-US" sz="1600"/>
                    </a:p>
                    <a:p>
                      <a:pPr>
                        <a:buNone/>
                      </a:pPr>
                      <a:r>
                        <a:rPr lang="zh-CN" altLang="en-US" sz="1600"/>
                        <a:t>对卖场的管理能力有比较高的要求</a:t>
                      </a:r>
                      <a:endParaRPr lang="zh-CN" altLang="en-US" sz="16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2551" r="32551"/>
          <a:stretch>
            <a:fillRect/>
          </a:stretch>
        </p:blipFill>
        <p:spPr>
          <a:xfrm>
            <a:off x="875314" y="1869245"/>
            <a:ext cx="2050689" cy="3916435"/>
          </a:xfrm>
          <a:prstGeom prst="rect">
            <a:avLst/>
          </a:prstGeom>
        </p:spPr>
      </p:pic>
      <p:pic>
        <p:nvPicPr>
          <p:cNvPr id="3" name="Picture 3"/>
          <p:cNvPicPr>
            <a:picLocks noChangeAspect="1"/>
          </p:cNvPicPr>
          <p:nvPr/>
        </p:nvPicPr>
        <p:blipFill>
          <a:blip r:embed="rId1"/>
          <a:srcRect l="10777" r="10777"/>
          <a:stretch>
            <a:fillRect/>
          </a:stretch>
        </p:blipFill>
        <p:spPr>
          <a:xfrm>
            <a:off x="6019770" y="1904805"/>
            <a:ext cx="2050689" cy="3916435"/>
          </a:xfrm>
          <a:prstGeom prst="rect">
            <a:avLst/>
          </a:prstGeom>
        </p:spPr>
      </p:pic>
      <p:pic>
        <p:nvPicPr>
          <p:cNvPr id="4" name="Picture 4"/>
          <p:cNvPicPr>
            <a:picLocks noChangeAspect="1"/>
          </p:cNvPicPr>
          <p:nvPr/>
        </p:nvPicPr>
        <p:blipFill>
          <a:blip r:embed="rId1"/>
          <a:srcRect l="31387" r="31387"/>
          <a:stretch>
            <a:fillRect/>
          </a:stretch>
        </p:blipFill>
        <p:spPr>
          <a:xfrm>
            <a:off x="3391027" y="1869245"/>
            <a:ext cx="2050689" cy="3916435"/>
          </a:xfrm>
          <a:prstGeom prst="rect">
            <a:avLst/>
          </a:prstGeom>
        </p:spPr>
      </p:pic>
      <p:sp>
        <p:nvSpPr>
          <p:cNvPr id="5" name="Freeform 5"/>
          <p:cNvSpPr/>
          <p:nvPr>
            <p:custDataLst>
              <p:tags r:id="rId2"/>
            </p:custDataLst>
          </p:nvPr>
        </p:nvSpPr>
        <p:spPr>
          <a:xfrm>
            <a:off x="8405825" y="1550475"/>
            <a:ext cx="300899" cy="495300"/>
          </a:xfrm>
          <a:custGeom>
            <a:avLst/>
            <a:gdLst/>
            <a:ahLst/>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p:spPr>
      </p:sp>
      <p:sp>
        <p:nvSpPr>
          <p:cNvPr id="6" name="Freeform 6"/>
          <p:cNvSpPr/>
          <p:nvPr>
            <p:custDataLst>
              <p:tags r:id="rId3"/>
            </p:custDataLst>
          </p:nvPr>
        </p:nvSpPr>
        <p:spPr>
          <a:xfrm>
            <a:off x="8371535" y="3917013"/>
            <a:ext cx="334477" cy="307945"/>
          </a:xfrm>
          <a:custGeom>
            <a:avLst/>
            <a:gdLst/>
            <a:ahLst/>
            <a:cxnLst/>
            <a:rect l="l" t="t"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p:spPr>
      </p:sp>
      <p:sp>
        <p:nvSpPr>
          <p:cNvPr id="7" name="AutoShape 7"/>
          <p:cNvSpPr/>
          <p:nvPr>
            <p:custDataLst>
              <p:tags r:id="rId4"/>
            </p:custDataLst>
          </p:nvPr>
        </p:nvSpPr>
        <p:spPr>
          <a:xfrm>
            <a:off x="8262620" y="1905000"/>
            <a:ext cx="3611880" cy="1383030"/>
          </a:xfrm>
          <a:prstGeom prst="rect">
            <a:avLst/>
          </a:prstGeom>
        </p:spPr>
        <p:txBody>
          <a:bodyPr vert="horz" wrap="square" lIns="91440" tIns="45720" rIns="91440" bIns="45720" rtlCol="0" anchor="t" anchorCtr="0">
            <a:noAutofit/>
          </a:bodyPr>
          <a:lstStyle/>
          <a:p>
            <a:pPr algn="just">
              <a:lnSpc>
                <a:spcPct val="150000"/>
              </a:lnSpc>
              <a:defRPr/>
            </a:pP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店铺</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通道</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：人流动线</a:t>
            </a:r>
            <a:r>
              <a:rPr lang="en-US" altLang="zh-CN" sz="20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物流、消防动线</a:t>
            </a:r>
            <a:endParaRPr lang="zh-CN"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50000"/>
              </a:lnSpc>
              <a:defRPr/>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商场内</a:t>
            </a:r>
            <a:r>
              <a:rPr lang="en-US" sz="2000">
                <a:solidFill>
                  <a:srgbClr val="FF0000">
                    <a:alpha val="100000"/>
                  </a:srgbClr>
                </a:solidFill>
                <a:latin typeface="微软雅黑" panose="020B0503020204020204" charset="-122"/>
                <a:ea typeface="微软雅黑" panose="020B0503020204020204" charset="-122"/>
                <a:cs typeface="微软雅黑" panose="020B0503020204020204" charset="-122"/>
              </a:rPr>
              <a:t>顾客流动的路径</a:t>
            </a: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，是连接各个销售区域的主要通道。</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50000"/>
              </a:lnSpc>
              <a:defRPr/>
            </a:pPr>
            <a:endParaRPr lang="en-US" alt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5"/>
            </p:custDataLst>
          </p:nvPr>
        </p:nvSpPr>
        <p:spPr>
          <a:xfrm>
            <a:off x="8262620" y="4269105"/>
            <a:ext cx="3468370" cy="1383030"/>
          </a:xfrm>
          <a:prstGeom prst="rect">
            <a:avLst/>
          </a:prstGeom>
        </p:spPr>
        <p:txBody>
          <a:bodyPr vert="horz" wrap="square" lIns="91440" tIns="45720" rIns="91440" bIns="45720" rtlCol="0" anchor="t" anchorCtr="0">
            <a:noAutofit/>
          </a:bodyPr>
          <a:lstStyle/>
          <a:p>
            <a:pPr algn="just">
              <a:lnSpc>
                <a:spcPct val="150000"/>
              </a:lnSpc>
              <a:defRPr/>
            </a:pPr>
            <a:r>
              <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rPr>
              <a:t>确保顾客在商场内能够顺利、便捷地浏览和选购商品，提高顾客的购物体验和满意度。</a:t>
            </a:r>
            <a:endParaRPr lang="en-US" sz="20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33" name="组合 32"/>
          <p:cNvGrpSpPr/>
          <p:nvPr/>
        </p:nvGrpSpPr>
        <p:grpSpPr>
          <a:xfrm>
            <a:off x="395605" y="330018"/>
            <a:ext cx="11258776" cy="654428"/>
            <a:chOff x="623" y="459"/>
            <a:chExt cx="15346" cy="607"/>
          </a:xfrm>
        </p:grpSpPr>
        <p:sp>
          <p:nvSpPr>
            <p:cNvPr id="34" name="燕尾形 33"/>
            <p:cNvSpPr/>
            <p:nvPr>
              <p:custDataLst>
                <p:tags r:id="rId6"/>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5" name="燕尾形 34"/>
            <p:cNvSpPr/>
            <p:nvPr>
              <p:custDataLst>
                <p:tags r:id="rId7"/>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6" name="文本框 37"/>
            <p:cNvSpPr txBox="1"/>
            <p:nvPr>
              <p:custDataLst>
                <p:tags r:id="rId8"/>
              </p:custDataLst>
            </p:nvPr>
          </p:nvSpPr>
          <p:spPr>
            <a:xfrm>
              <a:off x="1530" y="459"/>
              <a:ext cx="14439"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37" name="文本框 36"/>
          <p:cNvSpPr txBox="1"/>
          <p:nvPr/>
        </p:nvSpPr>
        <p:spPr>
          <a:xfrm>
            <a:off x="48315245" y="26149935"/>
            <a:ext cx="4064000" cy="368300"/>
          </a:xfrm>
          <a:prstGeom prst="rect">
            <a:avLst/>
          </a:prstGeom>
          <a:noFill/>
        </p:spPr>
        <p:txBody>
          <a:bodyPr wrap="square" rtlCol="0">
            <a:spAutoFit/>
          </a:bodyPr>
          <a:p>
            <a:endParaRPr lang="zh-CN" altLang="en-US"/>
          </a:p>
        </p:txBody>
      </p:sp>
      <p:sp>
        <p:nvSpPr>
          <p:cNvPr id="38" name="文本框 37"/>
          <p:cNvSpPr txBox="1"/>
          <p:nvPr/>
        </p:nvSpPr>
        <p:spPr>
          <a:xfrm>
            <a:off x="30210760" y="37101145"/>
            <a:ext cx="4064000" cy="368300"/>
          </a:xfrm>
          <a:prstGeom prst="rect">
            <a:avLst/>
          </a:prstGeom>
          <a:noFill/>
        </p:spPr>
        <p:txBody>
          <a:bodyPr wrap="square" rtlCol="0">
            <a:spAutoFit/>
          </a:bodyPr>
          <a:p>
            <a:endParaRPr lang="zh-CN" altLang="en-US"/>
          </a:p>
        </p:txBody>
      </p:sp>
      <p:sp>
        <p:nvSpPr>
          <p:cNvPr id="39" name="文本框 38"/>
          <p:cNvSpPr txBox="1"/>
          <p:nvPr/>
        </p:nvSpPr>
        <p:spPr>
          <a:xfrm>
            <a:off x="30422215" y="40826690"/>
            <a:ext cx="4064000" cy="368300"/>
          </a:xfrm>
          <a:prstGeom prst="rect">
            <a:avLst/>
          </a:prstGeom>
          <a:noFill/>
        </p:spPr>
        <p:txBody>
          <a:bodyPr wrap="square" rtlCol="0">
            <a:spAutoFit/>
          </a:bodyPr>
          <a:p>
            <a:endParaRPr lang="zh-CN" altLang="en-US"/>
          </a:p>
        </p:txBody>
      </p:sp>
      <p:sp>
        <p:nvSpPr>
          <p:cNvPr id="40" name="文本框 39"/>
          <p:cNvSpPr txBox="1"/>
          <p:nvPr/>
        </p:nvSpPr>
        <p:spPr>
          <a:xfrm>
            <a:off x="102261670" y="18347690"/>
            <a:ext cx="4064000" cy="368300"/>
          </a:xfrm>
          <a:prstGeom prst="rect">
            <a:avLst/>
          </a:prstGeom>
          <a:noFill/>
        </p:spPr>
        <p:txBody>
          <a:bodyPr wrap="square" rtlCol="0">
            <a:spAutoFit/>
          </a:bodyPr>
          <a:p>
            <a:endParaRPr lang="zh-CN" altLang="en-US"/>
          </a:p>
        </p:txBody>
      </p:sp>
      <p:sp>
        <p:nvSpPr>
          <p:cNvPr id="41" name="文本框 40"/>
          <p:cNvSpPr txBox="1"/>
          <p:nvPr/>
        </p:nvSpPr>
        <p:spPr>
          <a:xfrm>
            <a:off x="29998670" y="11870690"/>
            <a:ext cx="4064000" cy="368300"/>
          </a:xfrm>
          <a:prstGeom prst="rect">
            <a:avLst/>
          </a:prstGeom>
          <a:noFill/>
        </p:spPr>
        <p:txBody>
          <a:bodyPr wrap="square" rtlCol="0">
            <a:spAutoFit/>
          </a:bodyPr>
          <a:p>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33" name="TextBox 1"/>
          <p:cNvSpPr txBox="1"/>
          <p:nvPr/>
        </p:nvSpPr>
        <p:spPr>
          <a:xfrm>
            <a:off x="1282700" y="1328738"/>
            <a:ext cx="10133013" cy="461962"/>
          </a:xfrm>
          <a:prstGeom prst="rect">
            <a:avLst/>
          </a:prstGeom>
          <a:noFill/>
          <a:ln w="9525">
            <a:noFill/>
          </a:ln>
        </p:spPr>
        <p:txBody>
          <a:bodyPr>
            <a:spAutoFit/>
          </a:bodyPr>
          <a:p>
            <a:r>
              <a:rPr lang="zh-CN" altLang="en-US" sz="2400" dirty="0">
                <a:solidFill>
                  <a:srgbClr val="445469"/>
                </a:solidFill>
                <a:latin typeface="Arial" panose="020B0604020202020204" pitchFamily="34" charset="0"/>
                <a:ea typeface="微软雅黑" panose="020B0503020204020204" charset="-122"/>
              </a:rPr>
              <a:t>通道的设计不但涉及到购物的方便与否，还间接地起到</a:t>
            </a:r>
            <a:r>
              <a:rPr lang="zh-CN" altLang="en-US" sz="2400" dirty="0">
                <a:solidFill>
                  <a:srgbClr val="FF0000"/>
                </a:solidFill>
                <a:latin typeface="Arial" panose="020B0604020202020204" pitchFamily="34" charset="0"/>
                <a:ea typeface="微软雅黑" panose="020B0503020204020204" charset="-122"/>
              </a:rPr>
              <a:t>消费引导</a:t>
            </a:r>
            <a:r>
              <a:rPr lang="zh-CN" altLang="en-US" sz="2400" dirty="0">
                <a:solidFill>
                  <a:srgbClr val="445469"/>
                </a:solidFill>
                <a:latin typeface="Arial" panose="020B0604020202020204" pitchFamily="34" charset="0"/>
                <a:ea typeface="微软雅黑" panose="020B0503020204020204" charset="-122"/>
              </a:rPr>
              <a:t>的作用。</a:t>
            </a:r>
            <a:endParaRPr lang="zh-CN" altLang="en-US" sz="2400" dirty="0">
              <a:solidFill>
                <a:srgbClr val="445469"/>
              </a:solidFill>
              <a:latin typeface="Arial" panose="020B0604020202020204" pitchFamily="34" charset="0"/>
              <a:ea typeface="微软雅黑" panose="020B0503020204020204" charset="-122"/>
            </a:endParaRPr>
          </a:p>
        </p:txBody>
      </p:sp>
      <p:pic>
        <p:nvPicPr>
          <p:cNvPr id="26635" name="图片 1"/>
          <p:cNvPicPr>
            <a:picLocks noChangeAspect="1"/>
          </p:cNvPicPr>
          <p:nvPr/>
        </p:nvPicPr>
        <p:blipFill>
          <a:blip r:embed="rId4"/>
          <a:stretch>
            <a:fillRect/>
          </a:stretch>
        </p:blipFill>
        <p:spPr>
          <a:xfrm>
            <a:off x="6823075" y="2351088"/>
            <a:ext cx="4868863" cy="3286125"/>
          </a:xfrm>
          <a:prstGeom prst="rect">
            <a:avLst/>
          </a:prstGeom>
          <a:noFill/>
          <a:ln w="9525">
            <a:noFill/>
          </a:ln>
        </p:spPr>
      </p:pic>
      <p:cxnSp>
        <p:nvCxnSpPr>
          <p:cNvPr id="2" name="直线连接符 22"/>
          <p:cNvCxnSpPr/>
          <p:nvPr>
            <p:custDataLst>
              <p:tags r:id="rId5"/>
            </p:custDataLst>
          </p:nvPr>
        </p:nvCxnSpPr>
        <p:spPr>
          <a:xfrm>
            <a:off x="1976983" y="3286294"/>
            <a:ext cx="214043" cy="468038"/>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线连接符 25"/>
          <p:cNvCxnSpPr/>
          <p:nvPr>
            <p:custDataLst>
              <p:tags r:id="rId6"/>
            </p:custDataLst>
          </p:nvPr>
        </p:nvCxnSpPr>
        <p:spPr>
          <a:xfrm flipH="1">
            <a:off x="2969584" y="3741890"/>
            <a:ext cx="632622" cy="471921"/>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31"/>
          <p:cNvCxnSpPr/>
          <p:nvPr>
            <p:custDataLst>
              <p:tags r:id="rId7"/>
            </p:custDataLst>
          </p:nvPr>
        </p:nvCxnSpPr>
        <p:spPr>
          <a:xfrm>
            <a:off x="2831492" y="4507426"/>
            <a:ext cx="224231" cy="541210"/>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36"/>
          <p:cNvCxnSpPr/>
          <p:nvPr>
            <p:custDataLst>
              <p:tags r:id="rId8"/>
            </p:custDataLst>
          </p:nvPr>
        </p:nvCxnSpPr>
        <p:spPr>
          <a:xfrm flipV="1">
            <a:off x="1157710" y="4310620"/>
            <a:ext cx="743526" cy="252576"/>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矩形 2"/>
          <p:cNvSpPr/>
          <p:nvPr>
            <p:custDataLst>
              <p:tags r:id="rId9"/>
            </p:custDataLst>
          </p:nvPr>
        </p:nvSpPr>
        <p:spPr>
          <a:xfrm>
            <a:off x="1703183" y="3695424"/>
            <a:ext cx="1418565" cy="812321"/>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2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10"/>
            </p:custDataLst>
          </p:nvPr>
        </p:nvSpPr>
        <p:spPr>
          <a:xfrm>
            <a:off x="1496526" y="2672632"/>
            <a:ext cx="694502" cy="6945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1"/>
            </p:custDataLst>
          </p:nvPr>
        </p:nvSpPr>
        <p:spPr>
          <a:xfrm>
            <a:off x="3505448" y="3276410"/>
            <a:ext cx="694502" cy="694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2"/>
            </p:custDataLst>
          </p:nvPr>
        </p:nvSpPr>
        <p:spPr>
          <a:xfrm>
            <a:off x="574725" y="4302609"/>
            <a:ext cx="694502" cy="6945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3"/>
            </p:custDataLst>
          </p:nvPr>
        </p:nvSpPr>
        <p:spPr>
          <a:xfrm>
            <a:off x="2765609" y="4943721"/>
            <a:ext cx="694502" cy="69450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4"/>
            </p:custDataLst>
          </p:nvPr>
        </p:nvSpPr>
        <p:spPr>
          <a:xfrm>
            <a:off x="1318311" y="3469789"/>
            <a:ext cx="408918" cy="40891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5"/>
            </p:custDataLst>
          </p:nvPr>
        </p:nvSpPr>
        <p:spPr>
          <a:xfrm>
            <a:off x="2191028" y="3212886"/>
            <a:ext cx="308494" cy="308494"/>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16"/>
            </p:custDataLst>
          </p:nvPr>
        </p:nvSpPr>
        <p:spPr>
          <a:xfrm>
            <a:off x="2006781" y="4997073"/>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5" name="椭圆 24"/>
          <p:cNvSpPr/>
          <p:nvPr>
            <p:custDataLst>
              <p:tags r:id="rId17"/>
            </p:custDataLst>
          </p:nvPr>
        </p:nvSpPr>
        <p:spPr>
          <a:xfrm>
            <a:off x="3156279" y="4402192"/>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6" name="椭圆 25"/>
          <p:cNvSpPr/>
          <p:nvPr>
            <p:custDataLst>
              <p:tags r:id="rId18"/>
            </p:custDataLst>
          </p:nvPr>
        </p:nvSpPr>
        <p:spPr>
          <a:xfrm>
            <a:off x="1619352" y="4644490"/>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9"/>
            </p:custDataLst>
          </p:nvPr>
        </p:nvSpPr>
        <p:spPr>
          <a:xfrm>
            <a:off x="2744993" y="3381563"/>
            <a:ext cx="425455" cy="42545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custDataLst>
              <p:tags r:id="rId20"/>
            </p:custDataLst>
          </p:nvPr>
        </p:nvSpPr>
        <p:spPr>
          <a:xfrm>
            <a:off x="1739530" y="4928407"/>
            <a:ext cx="124860" cy="1248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9" name="椭圆 28"/>
          <p:cNvSpPr/>
          <p:nvPr>
            <p:custDataLst>
              <p:tags r:id="rId21"/>
            </p:custDataLst>
          </p:nvPr>
        </p:nvSpPr>
        <p:spPr>
          <a:xfrm>
            <a:off x="1309159" y="3212886"/>
            <a:ext cx="154247" cy="15424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22"/>
            </p:custDataLst>
          </p:nvPr>
        </p:nvSpPr>
        <p:spPr>
          <a:xfrm>
            <a:off x="2524555" y="2637508"/>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23"/>
            </p:custDataLst>
          </p:nvPr>
        </p:nvSpPr>
        <p:spPr>
          <a:xfrm>
            <a:off x="2848002" y="3025447"/>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4"/>
            </p:custDataLst>
          </p:nvPr>
        </p:nvSpPr>
        <p:spPr>
          <a:xfrm>
            <a:off x="591182" y="366030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5"/>
            </p:custDataLst>
          </p:nvPr>
        </p:nvSpPr>
        <p:spPr>
          <a:xfrm>
            <a:off x="4037713" y="4546069"/>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6"/>
            </p:custDataLst>
          </p:nvPr>
        </p:nvSpPr>
        <p:spPr>
          <a:xfrm>
            <a:off x="2353459" y="4921614"/>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27"/>
            </p:custDataLst>
          </p:nvPr>
        </p:nvSpPr>
        <p:spPr>
          <a:xfrm>
            <a:off x="2452827" y="5173434"/>
            <a:ext cx="130180" cy="13018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28"/>
            </p:custDataLst>
          </p:nvPr>
        </p:nvSpPr>
        <p:spPr>
          <a:xfrm>
            <a:off x="1435242" y="517034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9"/>
            </p:custDataLst>
          </p:nvPr>
        </p:nvSpPr>
        <p:spPr>
          <a:xfrm>
            <a:off x="4631055" y="2460625"/>
            <a:ext cx="3237230" cy="906780"/>
          </a:xfrm>
          <a:prstGeom prst="rect">
            <a:avLst/>
          </a:prstGeom>
          <a:noFill/>
        </p:spPr>
        <p:txBody>
          <a:bodyPr wrap="square" rtlCol="0" anchor="ctr" anchorCtr="0">
            <a:normAutofit/>
          </a:bodyPr>
          <a:p>
            <a:pPr marL="0" indent="0" algn="l">
              <a:lnSpc>
                <a:spcPct val="120000"/>
              </a:lnSpc>
              <a:spcBef>
                <a:spcPts val="0"/>
              </a:spcBef>
              <a:spcAft>
                <a:spcPts val="0"/>
              </a:spcAft>
              <a:buSzPct val="100000"/>
            </a:pPr>
            <a:r>
              <a:rPr lang="zh-CN" sz="2000" spc="150">
                <a:solidFill>
                  <a:srgbClr val="C00000"/>
                </a:solidFill>
                <a:uFillTx/>
                <a:latin typeface="Arial" panose="020B0604020202020204" pitchFamily="34" charset="0"/>
                <a:ea typeface="微软雅黑" panose="020B0503020204020204" charset="-122"/>
                <a:sym typeface="+mn-ea"/>
              </a:rPr>
              <a:t>主次分明，</a:t>
            </a:r>
            <a:endParaRPr lang="zh-CN" sz="2000" spc="150">
              <a:solidFill>
                <a:srgbClr val="C00000"/>
              </a:solidFill>
              <a:uFillTx/>
              <a:latin typeface="Arial" panose="020B0604020202020204" pitchFamily="34" charset="0"/>
              <a:ea typeface="微软雅黑" panose="020B0503020204020204" charset="-122"/>
              <a:sym typeface="+mn-ea"/>
            </a:endParaRPr>
          </a:p>
          <a:p>
            <a:pPr marL="0" indent="0" algn="l">
              <a:lnSpc>
                <a:spcPct val="120000"/>
              </a:lnSpc>
              <a:spcBef>
                <a:spcPts val="0"/>
              </a:spcBef>
              <a:spcAft>
                <a:spcPts val="0"/>
              </a:spcAft>
              <a:buSzPct val="100000"/>
            </a:pPr>
            <a:r>
              <a:rPr lang="zh-CN" sz="2000" spc="150">
                <a:solidFill>
                  <a:srgbClr val="C00000"/>
                </a:solidFill>
                <a:uFillTx/>
                <a:latin typeface="Arial" panose="020B0604020202020204" pitchFamily="34" charset="0"/>
                <a:ea typeface="微软雅黑" panose="020B0503020204020204" charset="-122"/>
                <a:sym typeface="+mn-ea"/>
              </a:rPr>
              <a:t>宽度、数量、形状恰当</a:t>
            </a:r>
            <a:endParaRPr lang="zh-CN" sz="2000" spc="150">
              <a:solidFill>
                <a:srgbClr val="C00000"/>
              </a:solidFill>
              <a:uFillTx/>
              <a:latin typeface="Arial" panose="020B0604020202020204" pitchFamily="34" charset="0"/>
              <a:ea typeface="微软雅黑" panose="020B0503020204020204" charset="-122"/>
              <a:sym typeface="+mn-ea"/>
            </a:endParaRPr>
          </a:p>
          <a:p>
            <a:pPr marL="0" indent="0" algn="l">
              <a:lnSpc>
                <a:spcPct val="120000"/>
              </a:lnSpc>
              <a:spcBef>
                <a:spcPts val="0"/>
              </a:spcBef>
              <a:spcAft>
                <a:spcPts val="0"/>
              </a:spcAft>
              <a:buSzPct val="100000"/>
            </a:pPr>
            <a:endParaRPr lang="zh-CN" sz="2000" spc="150">
              <a:solidFill>
                <a:srgbClr val="C00000"/>
              </a:solidFill>
              <a:uFillTx/>
              <a:latin typeface="Arial" panose="020B0604020202020204" pitchFamily="34" charset="0"/>
              <a:ea typeface="微软雅黑" panose="020B0503020204020204" charset="-122"/>
              <a:sym typeface="+mn-ea"/>
            </a:endParaRPr>
          </a:p>
        </p:txBody>
      </p:sp>
      <p:sp>
        <p:nvSpPr>
          <p:cNvPr id="54" name="文本框 53"/>
          <p:cNvSpPr txBox="1"/>
          <p:nvPr>
            <p:custDataLst>
              <p:tags r:id="rId30"/>
            </p:custDataLst>
          </p:nvPr>
        </p:nvSpPr>
        <p:spPr>
          <a:xfrm>
            <a:off x="4630758" y="3285224"/>
            <a:ext cx="3237315" cy="522889"/>
          </a:xfrm>
          <a:prstGeom prst="rect">
            <a:avLst/>
          </a:prstGeom>
          <a:noFill/>
        </p:spPr>
        <p:txBody>
          <a:bodyPr wrap="square" rtlCol="0" anchor="ctr" anchorCtr="0">
            <a:normAutofit/>
          </a:bodyPr>
          <a:p>
            <a:pPr marL="0" indent="0" algn="l">
              <a:lnSpc>
                <a:spcPct val="120000"/>
              </a:lnSpc>
              <a:spcBef>
                <a:spcPts val="0"/>
              </a:spcBef>
              <a:spcAft>
                <a:spcPts val="0"/>
              </a:spcAft>
              <a:buSzPct val="100000"/>
            </a:pPr>
            <a:r>
              <a:rPr sz="2000" spc="150">
                <a:solidFill>
                  <a:schemeClr val="tx1">
                    <a:lumMod val="75000"/>
                    <a:lumOff val="25000"/>
                  </a:schemeClr>
                </a:solidFill>
                <a:uFillTx/>
                <a:latin typeface="Arial" panose="020B0604020202020204" pitchFamily="34" charset="0"/>
                <a:ea typeface="微软雅黑" panose="020B0503020204020204" charset="-122"/>
                <a:sym typeface="+mn-ea"/>
              </a:rPr>
              <a:t>笔直</a:t>
            </a:r>
            <a:r>
              <a:rPr lang="zh-CN" sz="2000" spc="150">
                <a:solidFill>
                  <a:schemeClr val="tx1">
                    <a:lumMod val="75000"/>
                    <a:lumOff val="25000"/>
                  </a:schemeClr>
                </a:solidFill>
                <a:uFillTx/>
                <a:latin typeface="Arial" panose="020B0604020202020204" pitchFamily="34" charset="0"/>
                <a:ea typeface="微软雅黑" panose="020B0503020204020204" charset="-122"/>
                <a:sym typeface="+mn-ea"/>
              </a:rPr>
              <a:t>、</a:t>
            </a:r>
            <a:r>
              <a:rPr sz="2000" spc="150">
                <a:solidFill>
                  <a:schemeClr val="tx1">
                    <a:lumMod val="75000"/>
                    <a:lumOff val="25000"/>
                  </a:schemeClr>
                </a:solidFill>
                <a:uFillTx/>
                <a:latin typeface="Arial" panose="020B0604020202020204" pitchFamily="34" charset="0"/>
                <a:ea typeface="微软雅黑" panose="020B0503020204020204" charset="-122"/>
                <a:sym typeface="+mn-ea"/>
              </a:rPr>
              <a:t>平坦</a:t>
            </a:r>
            <a:endParaRPr sz="2000" spc="150">
              <a:solidFill>
                <a:schemeClr val="tx1">
                  <a:lumMod val="75000"/>
                  <a:lumOff val="25000"/>
                </a:schemeClr>
              </a:solidFill>
              <a:uFillTx/>
              <a:latin typeface="Arial" panose="020B0604020202020204" pitchFamily="34" charset="0"/>
              <a:ea typeface="微软雅黑" panose="020B0503020204020204" charset="-122"/>
              <a:sym typeface="+mn-ea"/>
            </a:endParaRPr>
          </a:p>
        </p:txBody>
      </p:sp>
      <p:sp>
        <p:nvSpPr>
          <p:cNvPr id="55" name="文本框 54"/>
          <p:cNvSpPr txBox="1"/>
          <p:nvPr>
            <p:custDataLst>
              <p:tags r:id="rId31"/>
            </p:custDataLst>
          </p:nvPr>
        </p:nvSpPr>
        <p:spPr>
          <a:xfrm>
            <a:off x="4630758" y="4200280"/>
            <a:ext cx="3237315" cy="522889"/>
          </a:xfrm>
          <a:prstGeom prst="rect">
            <a:avLst/>
          </a:prstGeom>
          <a:noFill/>
        </p:spPr>
        <p:txBody>
          <a:bodyPr wrap="square" rtlCol="0" anchor="ctr" anchorCtr="0">
            <a:normAutofit/>
          </a:bodyPr>
          <a:p>
            <a:pPr marL="0" indent="0" algn="l">
              <a:lnSpc>
                <a:spcPct val="120000"/>
              </a:lnSpc>
              <a:spcBef>
                <a:spcPts val="0"/>
              </a:spcBef>
              <a:spcAft>
                <a:spcPts val="0"/>
              </a:spcAft>
              <a:buSzPct val="100000"/>
            </a:pPr>
            <a:r>
              <a:rPr lang="zh-CN" sz="2000" spc="150">
                <a:solidFill>
                  <a:schemeClr val="tx1">
                    <a:lumMod val="75000"/>
                    <a:lumOff val="25000"/>
                  </a:schemeClr>
                </a:solidFill>
                <a:uFillTx/>
                <a:latin typeface="Arial" panose="020B0604020202020204" pitchFamily="34" charset="0"/>
                <a:ea typeface="微软雅黑" panose="020B0503020204020204" charset="-122"/>
                <a:sym typeface="+mn-ea"/>
              </a:rPr>
              <a:t>多明亮、</a:t>
            </a:r>
            <a:r>
              <a:rPr sz="2000" spc="150">
                <a:solidFill>
                  <a:schemeClr val="tx1">
                    <a:lumMod val="75000"/>
                    <a:lumOff val="25000"/>
                  </a:schemeClr>
                </a:solidFill>
                <a:uFillTx/>
                <a:latin typeface="Arial" panose="020B0604020202020204" pitchFamily="34" charset="0"/>
                <a:ea typeface="微软雅黑" panose="020B0503020204020204" charset="-122"/>
                <a:sym typeface="+mn-ea"/>
              </a:rPr>
              <a:t>少拐角</a:t>
            </a:r>
            <a:endParaRPr sz="2000" spc="150">
              <a:solidFill>
                <a:schemeClr val="tx1">
                  <a:lumMod val="75000"/>
                  <a:lumOff val="25000"/>
                </a:schemeClr>
              </a:solidFill>
              <a:uFillTx/>
              <a:latin typeface="Arial" panose="020B0604020202020204" pitchFamily="34" charset="0"/>
              <a:ea typeface="微软雅黑" panose="020B0503020204020204" charset="-122"/>
              <a:sym typeface="+mn-ea"/>
            </a:endParaRPr>
          </a:p>
        </p:txBody>
      </p:sp>
      <p:sp>
        <p:nvSpPr>
          <p:cNvPr id="57" name="文本框 56"/>
          <p:cNvSpPr txBox="1"/>
          <p:nvPr>
            <p:custDataLst>
              <p:tags r:id="rId32"/>
            </p:custDataLst>
          </p:nvPr>
        </p:nvSpPr>
        <p:spPr>
          <a:xfrm>
            <a:off x="4631055" y="5115560"/>
            <a:ext cx="2166620" cy="872490"/>
          </a:xfrm>
          <a:prstGeom prst="rect">
            <a:avLst/>
          </a:prstGeom>
          <a:noFill/>
        </p:spPr>
        <p:txBody>
          <a:bodyPr wrap="square" rtlCol="0" anchor="ctr" anchorCtr="0">
            <a:normAutofit/>
          </a:bodyPr>
          <a:p>
            <a:pPr marL="0" indent="0" algn="l">
              <a:lnSpc>
                <a:spcPct val="120000"/>
              </a:lnSpc>
              <a:spcBef>
                <a:spcPts val="0"/>
              </a:spcBef>
              <a:spcAft>
                <a:spcPts val="0"/>
              </a:spcAft>
              <a:buSzPct val="100000"/>
            </a:pPr>
            <a:r>
              <a:rPr sz="2000" spc="150">
                <a:solidFill>
                  <a:schemeClr val="tx1">
                    <a:lumMod val="75000"/>
                    <a:lumOff val="25000"/>
                  </a:schemeClr>
                </a:solidFill>
                <a:uFillTx/>
                <a:latin typeface="Arial" panose="020B0604020202020204" pitchFamily="34" charset="0"/>
                <a:ea typeface="微软雅黑" panose="020B0503020204020204" charset="-122"/>
                <a:sym typeface="+mn-ea"/>
              </a:rPr>
              <a:t>没有障碍物</a:t>
            </a:r>
            <a:r>
              <a:rPr lang="zh-CN" sz="2000" spc="150">
                <a:solidFill>
                  <a:schemeClr val="tx1">
                    <a:lumMod val="75000"/>
                    <a:lumOff val="25000"/>
                  </a:schemeClr>
                </a:solidFill>
                <a:uFillTx/>
                <a:latin typeface="Arial" panose="020B0604020202020204" pitchFamily="34" charset="0"/>
                <a:ea typeface="微软雅黑" panose="020B0503020204020204" charset="-122"/>
                <a:sym typeface="+mn-ea"/>
              </a:rPr>
              <a:t>、</a:t>
            </a:r>
            <a:r>
              <a:rPr sz="2000" spc="150">
                <a:solidFill>
                  <a:schemeClr val="tx1">
                    <a:lumMod val="75000"/>
                    <a:lumOff val="25000"/>
                  </a:schemeClr>
                </a:solidFill>
                <a:uFillTx/>
                <a:latin typeface="Arial" panose="020B0604020202020204" pitchFamily="34" charset="0"/>
                <a:ea typeface="微软雅黑" panose="020B0503020204020204" charset="-122"/>
                <a:sym typeface="+mn-ea"/>
              </a:rPr>
              <a:t>不能留有“死角”</a:t>
            </a:r>
            <a:endParaRPr sz="2000" spc="150">
              <a:solidFill>
                <a:schemeClr val="tx1">
                  <a:lumMod val="75000"/>
                  <a:lumOff val="25000"/>
                </a:schemeClr>
              </a:solidFill>
              <a:uFillTx/>
              <a:latin typeface="Arial" panose="020B0604020202020204" pitchFamily="34" charset="0"/>
              <a:ea typeface="微软雅黑" panose="020B0503020204020204" charset="-122"/>
              <a:sym typeface="+mn-ea"/>
            </a:endParaRPr>
          </a:p>
        </p:txBody>
      </p:sp>
      <p:sp>
        <p:nvSpPr>
          <p:cNvPr id="46" name="椭圆 45"/>
          <p:cNvSpPr/>
          <p:nvPr>
            <p:custDataLst>
              <p:tags r:id="rId33"/>
            </p:custDataLst>
          </p:nvPr>
        </p:nvSpPr>
        <p:spPr>
          <a:xfrm>
            <a:off x="4302633" y="2499222"/>
            <a:ext cx="284061" cy="28406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34"/>
            </p:custDataLst>
          </p:nvPr>
        </p:nvSpPr>
        <p:spPr>
          <a:xfrm>
            <a:off x="4302633" y="3414277"/>
            <a:ext cx="284061" cy="284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3" name="椭圆 62"/>
          <p:cNvSpPr/>
          <p:nvPr>
            <p:custDataLst>
              <p:tags r:id="rId35"/>
            </p:custDataLst>
          </p:nvPr>
        </p:nvSpPr>
        <p:spPr>
          <a:xfrm>
            <a:off x="4302633" y="4329333"/>
            <a:ext cx="284061" cy="28406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36"/>
            </p:custDataLst>
          </p:nvPr>
        </p:nvSpPr>
        <p:spPr>
          <a:xfrm>
            <a:off x="4302633" y="5244387"/>
            <a:ext cx="284061" cy="2840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5180965" y="1838325"/>
            <a:ext cx="6718935" cy="4584700"/>
          </a:xfrm>
          <a:prstGeom prst="rect">
            <a:avLst/>
          </a:prstGeom>
          <a:noFill/>
          <a:ln w="9525">
            <a:noFill/>
          </a:ln>
        </p:spPr>
      </p:pic>
      <p:sp>
        <p:nvSpPr>
          <p:cNvPr id="2" name="文本框 1"/>
          <p:cNvSpPr txBox="1"/>
          <p:nvPr/>
        </p:nvSpPr>
        <p:spPr>
          <a:xfrm>
            <a:off x="85090" y="2161540"/>
            <a:ext cx="5190490" cy="2861310"/>
          </a:xfrm>
          <a:prstGeom prst="rect">
            <a:avLst/>
          </a:prstGeom>
          <a:noFill/>
        </p:spPr>
        <p:txBody>
          <a:bodyPr wrap="square" rtlCol="0" anchor="t">
            <a:spAutoFit/>
          </a:bodyPr>
          <a:p>
            <a:pPr>
              <a:lnSpc>
                <a:spcPct val="150000"/>
              </a:lnSpc>
            </a:pPr>
            <a:r>
              <a:rPr lang="zh-CN" altLang="en-US" sz="2400" dirty="0" smtClean="0">
                <a:solidFill>
                  <a:srgbClr val="FF0000"/>
                </a:solidFill>
                <a:sym typeface="+mn-ea"/>
              </a:rPr>
              <a:t>主通道</a:t>
            </a:r>
            <a:r>
              <a:rPr lang="zh-CN" altLang="en-US" sz="2400" dirty="0" smtClean="0">
                <a:sym typeface="+mn-ea"/>
              </a:rPr>
              <a:t>是诱导顾客行动的主线</a:t>
            </a:r>
            <a:endParaRPr lang="zh-CN" altLang="en-US" sz="2400" dirty="0" smtClean="0">
              <a:sym typeface="+mn-ea"/>
            </a:endParaRPr>
          </a:p>
          <a:p>
            <a:pPr>
              <a:lnSpc>
                <a:spcPct val="150000"/>
              </a:lnSpc>
            </a:pPr>
            <a:r>
              <a:rPr lang="zh-CN" altLang="en-US" sz="2400" dirty="0" smtClean="0">
                <a:sym typeface="+mn-ea"/>
              </a:rPr>
              <a:t>而</a:t>
            </a:r>
            <a:r>
              <a:rPr lang="zh-CN" altLang="en-US" sz="2400" dirty="0" smtClean="0">
                <a:solidFill>
                  <a:srgbClr val="FF0000"/>
                </a:solidFill>
                <a:sym typeface="+mn-ea"/>
              </a:rPr>
              <a:t>副通道</a:t>
            </a:r>
            <a:r>
              <a:rPr lang="zh-CN" altLang="en-US" sz="2400" dirty="0" smtClean="0">
                <a:sym typeface="+mn-ea"/>
              </a:rPr>
              <a:t>是指顾客在店内移动的支流</a:t>
            </a:r>
            <a:endParaRPr lang="zh-CN" altLang="en-US" sz="2400" dirty="0" smtClean="0">
              <a:sym typeface="+mn-ea"/>
            </a:endParaRPr>
          </a:p>
          <a:p>
            <a:pPr>
              <a:lnSpc>
                <a:spcPct val="150000"/>
              </a:lnSpc>
            </a:pPr>
            <a:r>
              <a:rPr lang="zh-CN" altLang="en-US" sz="2400" dirty="0" smtClean="0">
                <a:sym typeface="+mn-ea"/>
              </a:rPr>
              <a:t>主副通道的设置不是根据顾客的随意走动来设计的，而是根据卖场商品的配置位置与陈列来设计的。</a:t>
            </a:r>
            <a:endParaRPr lang="zh-CN" altLang="en-US" sz="2400" dirty="0" smtClean="0">
              <a:sym typeface="+mn-ea"/>
            </a:endParaRPr>
          </a:p>
        </p:txBody>
      </p:sp>
      <p:grpSp>
        <p:nvGrpSpPr>
          <p:cNvPr id="8" name="组合 7"/>
          <p:cNvGrpSpPr/>
          <p:nvPr/>
        </p:nvGrpSpPr>
        <p:grpSpPr>
          <a:xfrm>
            <a:off x="324485" y="330835"/>
            <a:ext cx="11092180" cy="654436"/>
            <a:chOff x="623" y="459"/>
            <a:chExt cx="14267" cy="607"/>
          </a:xfrm>
        </p:grpSpPr>
        <p:sp>
          <p:nvSpPr>
            <p:cNvPr id="3" name="燕尾形 2"/>
            <p:cNvSpPr/>
            <p:nvPr>
              <p:custDataLst>
                <p:tags r:id="rId3"/>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4"/>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5"/>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 name="文本框 1"/>
          <p:cNvSpPr txBox="1"/>
          <p:nvPr/>
        </p:nvSpPr>
        <p:spPr>
          <a:xfrm>
            <a:off x="1277620" y="1780540"/>
            <a:ext cx="10138410" cy="3753485"/>
          </a:xfrm>
          <a:prstGeom prst="rect">
            <a:avLst/>
          </a:prstGeom>
          <a:noFill/>
        </p:spPr>
        <p:txBody>
          <a:bodyPr wrap="square" rtlCol="0">
            <a:spAutoFit/>
          </a:bodyPr>
          <a:p>
            <a:pPr marL="457200" indent="-457200">
              <a:lnSpc>
                <a:spcPct val="150000"/>
              </a:lnSpc>
              <a:buFont typeface="Arial" panose="020B0604020202020204" pitchFamily="34" charset="0"/>
              <a:buChar char="•"/>
            </a:pPr>
            <a:r>
              <a:rPr lang="zh-CN" altLang="en-US" sz="2800"/>
              <a:t>主通道宽度</a:t>
            </a:r>
            <a:r>
              <a:rPr lang="en-US" altLang="zh-CN" sz="2800"/>
              <a:t>&gt;</a:t>
            </a:r>
            <a:r>
              <a:rPr lang="zh-CN" altLang="en-US" sz="2800"/>
              <a:t>副通道宽度</a:t>
            </a:r>
            <a:endParaRPr lang="zh-CN" altLang="en-US" sz="2800"/>
          </a:p>
          <a:p>
            <a:pPr marL="457200" indent="-457200">
              <a:lnSpc>
                <a:spcPct val="150000"/>
              </a:lnSpc>
              <a:buFont typeface="Arial" panose="020B0604020202020204" pitchFamily="34" charset="0"/>
              <a:buChar char="•"/>
            </a:pPr>
            <a:r>
              <a:rPr lang="zh-CN" altLang="en-US" sz="2800"/>
              <a:t>店铺面积与零售通道</a:t>
            </a:r>
            <a:r>
              <a:rPr lang="en-US" altLang="zh-CN" sz="2800"/>
              <a:t>——</a:t>
            </a:r>
            <a:r>
              <a:rPr lang="zh-CN" altLang="en-US" sz="2800"/>
              <a:t>主通道</a:t>
            </a:r>
            <a:r>
              <a:rPr lang="zh-CN" altLang="en-US" sz="2800">
                <a:sym typeface="+mn-ea"/>
              </a:rPr>
              <a:t>最少1米，副通道最少0.8米；店铺面积大于</a:t>
            </a:r>
            <a:r>
              <a:rPr lang="en-US" altLang="zh-CN" sz="2800">
                <a:sym typeface="+mn-ea"/>
              </a:rPr>
              <a:t>600</a:t>
            </a:r>
            <a:r>
              <a:rPr lang="zh-CN" altLang="en-US" sz="2800">
                <a:sym typeface="+mn-ea"/>
              </a:rPr>
              <a:t>平方米，主通道</a:t>
            </a:r>
            <a:r>
              <a:rPr lang="en-US" altLang="zh-CN" sz="2800">
                <a:sym typeface="+mn-ea"/>
              </a:rPr>
              <a:t>&gt;2</a:t>
            </a:r>
            <a:r>
              <a:rPr lang="zh-CN" altLang="en-US" sz="2800">
                <a:sym typeface="+mn-ea"/>
              </a:rPr>
              <a:t>米，副通道</a:t>
            </a:r>
            <a:r>
              <a:rPr lang="en-US" altLang="zh-CN" sz="2800">
                <a:sym typeface="+mn-ea"/>
              </a:rPr>
              <a:t>1.2-1.5</a:t>
            </a:r>
            <a:r>
              <a:rPr lang="zh-CN" altLang="en-US" sz="2800">
                <a:sym typeface="+mn-ea"/>
              </a:rPr>
              <a:t>米</a:t>
            </a:r>
            <a:endParaRPr lang="zh-CN" altLang="en-US" sz="2800">
              <a:sym typeface="+mn-ea"/>
            </a:endParaRPr>
          </a:p>
          <a:p>
            <a:pPr marL="457200" indent="-457200">
              <a:lnSpc>
                <a:spcPct val="150000"/>
              </a:lnSpc>
              <a:buFont typeface="Arial" panose="020B0604020202020204" pitchFamily="34" charset="0"/>
              <a:buChar char="•"/>
            </a:pPr>
            <a:r>
              <a:rPr lang="zh-CN" altLang="en-US" sz="2800">
                <a:sym typeface="+mn-ea"/>
              </a:rPr>
              <a:t>预计通行人数与零售通道：</a:t>
            </a:r>
            <a:r>
              <a:rPr lang="en-US" altLang="zh-CN" sz="2800">
                <a:sym typeface="+mn-ea"/>
              </a:rPr>
              <a:t>2</a:t>
            </a:r>
            <a:r>
              <a:rPr lang="zh-CN" altLang="en-US" sz="2800">
                <a:sym typeface="+mn-ea"/>
              </a:rPr>
              <a:t>人（</a:t>
            </a:r>
            <a:r>
              <a:rPr lang="en-US" altLang="zh-CN" sz="2800">
                <a:sym typeface="+mn-ea"/>
              </a:rPr>
              <a:t>&gt;1.2</a:t>
            </a:r>
            <a:r>
              <a:rPr lang="zh-CN" altLang="en-US" sz="2800">
                <a:sym typeface="+mn-ea"/>
              </a:rPr>
              <a:t>米）</a:t>
            </a:r>
            <a:r>
              <a:rPr lang="en-US" altLang="zh-CN" sz="2800">
                <a:sym typeface="+mn-ea"/>
              </a:rPr>
              <a:t>,3</a:t>
            </a:r>
            <a:r>
              <a:rPr lang="zh-CN" altLang="en-US" sz="2800">
                <a:sym typeface="+mn-ea"/>
              </a:rPr>
              <a:t>人（</a:t>
            </a:r>
            <a:r>
              <a:rPr lang="en-US" altLang="zh-CN" sz="2800">
                <a:sym typeface="+mn-ea"/>
              </a:rPr>
              <a:t>&gt;1.8</a:t>
            </a:r>
            <a:r>
              <a:rPr lang="zh-CN" altLang="en-US" sz="2800">
                <a:sym typeface="+mn-ea"/>
              </a:rPr>
              <a:t>米），</a:t>
            </a:r>
            <a:r>
              <a:rPr lang="en-US" altLang="zh-CN" sz="2800">
                <a:sym typeface="+mn-ea"/>
              </a:rPr>
              <a:t>4</a:t>
            </a:r>
            <a:r>
              <a:rPr lang="zh-CN" altLang="en-US" sz="2800">
                <a:sym typeface="+mn-ea"/>
              </a:rPr>
              <a:t>人（</a:t>
            </a:r>
            <a:r>
              <a:rPr lang="en-US" altLang="zh-CN" sz="2800">
                <a:sym typeface="+mn-ea"/>
              </a:rPr>
              <a:t>1.8—2.4</a:t>
            </a:r>
            <a:r>
              <a:rPr lang="zh-CN" altLang="en-US" sz="2800">
                <a:sym typeface="+mn-ea"/>
              </a:rPr>
              <a:t>米）</a:t>
            </a:r>
            <a:endParaRPr lang="zh-CN" altLang="en-US" sz="2800">
              <a:sym typeface="+mn-ea"/>
            </a:endParaRPr>
          </a:p>
          <a:p>
            <a:endParaRPr lang="zh-CN" altLang="en-US" sz="2800">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527381" y="452669"/>
            <a:ext cx="384043" cy="38404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燕尾形 27"/>
          <p:cNvSpPr/>
          <p:nvPr/>
        </p:nvSpPr>
        <p:spPr>
          <a:xfrm>
            <a:off x="815413" y="452669"/>
            <a:ext cx="384043" cy="3840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 name="文本框 37"/>
          <p:cNvSpPr txBox="1"/>
          <p:nvPr/>
        </p:nvSpPr>
        <p:spPr>
          <a:xfrm>
            <a:off x="1295467" y="374589"/>
            <a:ext cx="1612900" cy="538480"/>
          </a:xfrm>
          <a:prstGeom prst="rect">
            <a:avLst/>
          </a:prstGeom>
          <a:noFill/>
        </p:spPr>
        <p:txBody>
          <a:bodyPr wrap="none" lIns="128578" tIns="64289" rIns="128578" bIns="64289" rtlCol="0">
            <a:spAutoFit/>
          </a:bodyPr>
          <a:lstStyle/>
          <a:p>
            <a:pPr defTabSz="963930"/>
            <a:r>
              <a:rPr lang="zh-CN" altLang="en-US" sz="2665" b="1" dirty="0" smtClean="0">
                <a:latin typeface="微软雅黑" panose="020B0503020204020204" charset="-122"/>
                <a:ea typeface="微软雅黑" panose="020B0503020204020204" charset="-122"/>
                <a:cs typeface="+mn-ea"/>
                <a:sym typeface="+mn-lt"/>
              </a:rPr>
              <a:t>学习目标</a:t>
            </a:r>
            <a:endParaRPr lang="zh-CN" altLang="en-US" sz="2665" b="1" dirty="0">
              <a:latin typeface="微软雅黑" panose="020B0503020204020204" charset="-122"/>
              <a:ea typeface="微软雅黑" panose="020B0503020204020204" charset="-122"/>
              <a:cs typeface="+mn-ea"/>
              <a:sym typeface="+mn-lt"/>
            </a:endParaRPr>
          </a:p>
        </p:txBody>
      </p:sp>
      <p:sp>
        <p:nvSpPr>
          <p:cNvPr id="15" name="矩形 14"/>
          <p:cNvSpPr/>
          <p:nvPr>
            <p:custDataLst>
              <p:tags r:id="rId1"/>
            </p:custDataLst>
          </p:nvPr>
        </p:nvSpPr>
        <p:spPr bwMode="auto">
          <a:xfrm>
            <a:off x="2571952" y="1863513"/>
            <a:ext cx="1012005" cy="1065973"/>
          </a:xfrm>
          <a:prstGeom prst="rect">
            <a:avLst/>
          </a:prstGeom>
          <a:solidFill>
            <a:schemeClr val="accent1"/>
          </a:solidFill>
          <a:ln>
            <a:noFill/>
          </a:ln>
          <a:effectLst/>
        </p:spPr>
        <p:txBody>
          <a:bodyPr anchor="ctr"/>
          <a:lstStyle/>
          <a:p>
            <a:pPr algn="ctr"/>
            <a:endParaRPr sz="1800" dirty="0"/>
          </a:p>
        </p:txBody>
      </p:sp>
      <p:sp>
        <p:nvSpPr>
          <p:cNvPr id="16" name="矩形 15"/>
          <p:cNvSpPr/>
          <p:nvPr>
            <p:custDataLst>
              <p:tags r:id="rId2"/>
            </p:custDataLst>
          </p:nvPr>
        </p:nvSpPr>
        <p:spPr bwMode="auto">
          <a:xfrm>
            <a:off x="2574727" y="1920861"/>
            <a:ext cx="1006456" cy="4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ctr"/>
            <a:r>
              <a:rPr lang="en-US" sz="2400" dirty="0">
                <a:solidFill>
                  <a:schemeClr val="bg1"/>
                </a:solidFill>
              </a:rPr>
              <a:t>01</a:t>
            </a:r>
            <a:endParaRPr lang="en-US" sz="2400" dirty="0">
              <a:solidFill>
                <a:schemeClr val="bg1"/>
              </a:solidFill>
            </a:endParaRPr>
          </a:p>
        </p:txBody>
      </p:sp>
      <p:sp>
        <p:nvSpPr>
          <p:cNvPr id="17" name="矩形 16"/>
          <p:cNvSpPr/>
          <p:nvPr>
            <p:custDataLst>
              <p:tags r:id="rId3"/>
            </p:custDataLst>
          </p:nvPr>
        </p:nvSpPr>
        <p:spPr>
          <a:xfrm>
            <a:off x="2571952" y="2606139"/>
            <a:ext cx="1012005" cy="53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35" name="矩形 34"/>
          <p:cNvSpPr/>
          <p:nvPr>
            <p:custDataLst>
              <p:tags r:id="rId4"/>
            </p:custDataLst>
          </p:nvPr>
        </p:nvSpPr>
        <p:spPr bwMode="auto">
          <a:xfrm>
            <a:off x="5447573" y="2030315"/>
            <a:ext cx="1384067" cy="1458507"/>
          </a:xfrm>
          <a:prstGeom prst="rect">
            <a:avLst/>
          </a:prstGeom>
          <a:solidFill>
            <a:schemeClr val="accent1"/>
          </a:solidFill>
          <a:ln>
            <a:noFill/>
          </a:ln>
          <a:effectLst/>
        </p:spPr>
        <p:txBody>
          <a:bodyPr anchor="ctr"/>
          <a:lstStyle/>
          <a:p>
            <a:pPr algn="ctr"/>
            <a:endParaRPr sz="1800"/>
          </a:p>
        </p:txBody>
      </p:sp>
      <p:sp>
        <p:nvSpPr>
          <p:cNvPr id="36" name="矩形 35"/>
          <p:cNvSpPr/>
          <p:nvPr>
            <p:custDataLst>
              <p:tags r:id="rId5"/>
            </p:custDataLst>
          </p:nvPr>
        </p:nvSpPr>
        <p:spPr bwMode="auto">
          <a:xfrm>
            <a:off x="5444797" y="2225204"/>
            <a:ext cx="1379292" cy="4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ctr"/>
            <a:r>
              <a:rPr lang="en-US" sz="2400" dirty="0">
                <a:solidFill>
                  <a:schemeClr val="bg1"/>
                </a:solidFill>
              </a:rPr>
              <a:t>02</a:t>
            </a:r>
            <a:endParaRPr lang="en-US" sz="2400" dirty="0">
              <a:solidFill>
                <a:schemeClr val="bg1"/>
              </a:solidFill>
            </a:endParaRPr>
          </a:p>
        </p:txBody>
      </p:sp>
      <p:sp>
        <p:nvSpPr>
          <p:cNvPr id="37" name="矩形 36"/>
          <p:cNvSpPr/>
          <p:nvPr>
            <p:custDataLst>
              <p:tags r:id="rId6"/>
            </p:custDataLst>
          </p:nvPr>
        </p:nvSpPr>
        <p:spPr>
          <a:xfrm>
            <a:off x="5437023" y="3146319"/>
            <a:ext cx="1394617" cy="53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32" name="矩形 31"/>
          <p:cNvSpPr/>
          <p:nvPr>
            <p:custDataLst>
              <p:tags r:id="rId7"/>
            </p:custDataLst>
          </p:nvPr>
        </p:nvSpPr>
        <p:spPr bwMode="auto">
          <a:xfrm>
            <a:off x="8410157" y="1132264"/>
            <a:ext cx="1614745" cy="1702209"/>
          </a:xfrm>
          <a:prstGeom prst="rect">
            <a:avLst/>
          </a:prstGeom>
          <a:solidFill>
            <a:schemeClr val="accent3"/>
          </a:solidFill>
          <a:ln>
            <a:noFill/>
          </a:ln>
          <a:effectLst/>
        </p:spPr>
        <p:txBody>
          <a:bodyPr anchor="ctr"/>
          <a:lstStyle/>
          <a:p>
            <a:pPr algn="ctr"/>
            <a:endParaRPr sz="1800"/>
          </a:p>
        </p:txBody>
      </p:sp>
      <p:sp>
        <p:nvSpPr>
          <p:cNvPr id="33" name="矩形 32"/>
          <p:cNvSpPr/>
          <p:nvPr>
            <p:custDataLst>
              <p:tags r:id="rId8"/>
            </p:custDataLst>
          </p:nvPr>
        </p:nvSpPr>
        <p:spPr bwMode="auto">
          <a:xfrm>
            <a:off x="8407383" y="1500085"/>
            <a:ext cx="1617520" cy="4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ctr"/>
            <a:r>
              <a:rPr lang="en-US" sz="2400" spc="-113" dirty="0">
                <a:solidFill>
                  <a:schemeClr val="bg1"/>
                </a:solidFill>
              </a:rPr>
              <a:t>03</a:t>
            </a:r>
            <a:endParaRPr lang="en-US" sz="2400" spc="-113" dirty="0">
              <a:solidFill>
                <a:schemeClr val="bg1"/>
              </a:solidFill>
            </a:endParaRPr>
          </a:p>
        </p:txBody>
      </p:sp>
      <p:sp>
        <p:nvSpPr>
          <p:cNvPr id="34" name="矩形 33"/>
          <p:cNvSpPr/>
          <p:nvPr>
            <p:custDataLst>
              <p:tags r:id="rId9"/>
            </p:custDataLst>
          </p:nvPr>
        </p:nvSpPr>
        <p:spPr>
          <a:xfrm>
            <a:off x="8346687" y="2498683"/>
            <a:ext cx="1678215" cy="53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8" name="矩形 17"/>
          <p:cNvSpPr/>
          <p:nvPr>
            <p:custDataLst>
              <p:tags r:id="rId10"/>
            </p:custDataLst>
          </p:nvPr>
        </p:nvSpPr>
        <p:spPr bwMode="auto">
          <a:xfrm>
            <a:off x="7873809" y="4085828"/>
            <a:ext cx="2573223" cy="246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p>
            <a:pPr marL="285750" lvl="0" indent="-285750" algn="l" fontAlgn="ctr">
              <a:lnSpc>
                <a:spcPct val="130000"/>
              </a:lnSpc>
              <a:spcBef>
                <a:spcPts val="1000"/>
              </a:spcBef>
              <a:spcAft>
                <a:spcPts val="0"/>
              </a:spcAft>
              <a:buSzPct val="100000"/>
              <a:buFont typeface="Wingdings" panose="05000000000000000000" charset="0"/>
              <a:buChar char="l"/>
            </a:pPr>
            <a:r>
              <a:rPr lang="zh-CN" sz="1200" dirty="0">
                <a:solidFill>
                  <a:schemeClr val="tx1"/>
                </a:solidFill>
              </a:rPr>
              <a:t>培养</a:t>
            </a:r>
            <a:r>
              <a:rPr sz="1200" dirty="0">
                <a:solidFill>
                  <a:schemeClr val="tx1"/>
                </a:solidFill>
              </a:rPr>
              <a:t>系统性思维和辩证思维，教育学生合理组织利用门店资源</a:t>
            </a:r>
            <a:endParaRPr sz="1200"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sz="1200" dirty="0">
                <a:solidFill>
                  <a:schemeClr val="tx1"/>
                </a:solidFill>
              </a:rPr>
              <a:t>培养学生勤奋劳动的观念</a:t>
            </a:r>
            <a:r>
              <a:rPr altLang="zh-CN" sz="1200" dirty="0">
                <a:solidFill>
                  <a:schemeClr val="tx1"/>
                </a:solidFill>
              </a:rPr>
              <a:t>养成能够从宏观、微观等多角度分析问题、看待事物的良好思维习惯</a:t>
            </a:r>
            <a:endParaRPr altLang="zh-CN" sz="1200"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altLang="zh-CN" sz="1200" dirty="0">
                <a:solidFill>
                  <a:schemeClr val="tx1"/>
                </a:solidFill>
              </a:rPr>
              <a:t>培养学生的审美意识</a:t>
            </a:r>
            <a:endParaRPr altLang="zh-CN" sz="1200" dirty="0">
              <a:solidFill>
                <a:schemeClr val="tx1"/>
              </a:solidFill>
            </a:endParaRPr>
          </a:p>
          <a:p>
            <a:pPr lvl="0" algn="l" fontAlgn="ctr">
              <a:lnSpc>
                <a:spcPct val="130000"/>
              </a:lnSpc>
              <a:spcBef>
                <a:spcPts val="1000"/>
              </a:spcBef>
              <a:spcAft>
                <a:spcPts val="0"/>
              </a:spcAft>
              <a:buSzPct val="100000"/>
              <a:buFont typeface="Wingdings" panose="05000000000000000000" charset="0"/>
            </a:pPr>
            <a:endParaRPr altLang="zh-CN" sz="1200" dirty="0">
              <a:solidFill>
                <a:schemeClr val="tx1"/>
              </a:solidFill>
            </a:endParaRPr>
          </a:p>
        </p:txBody>
      </p:sp>
      <p:sp>
        <p:nvSpPr>
          <p:cNvPr id="19" name="文本框 18"/>
          <p:cNvSpPr txBox="1"/>
          <p:nvPr>
            <p:custDataLst>
              <p:tags r:id="rId11"/>
            </p:custDataLst>
          </p:nvPr>
        </p:nvSpPr>
        <p:spPr bwMode="auto">
          <a:xfrm>
            <a:off x="8010745" y="3511267"/>
            <a:ext cx="2359927" cy="4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ctr">
            <a:normAutofit/>
          </a:bodyPr>
          <a:lstStyle/>
          <a:p>
            <a:pPr marL="0" indent="0" algn="ctr">
              <a:lnSpc>
                <a:spcPct val="100000"/>
              </a:lnSpc>
              <a:spcBef>
                <a:spcPts val="0"/>
              </a:spcBef>
              <a:spcAft>
                <a:spcPts val="0"/>
              </a:spcAft>
              <a:buSzPct val="100000"/>
            </a:pPr>
            <a:r>
              <a:rPr lang="zh-CN" sz="1800" b="1" dirty="0">
                <a:solidFill>
                  <a:schemeClr val="accent3"/>
                </a:solidFill>
                <a:latin typeface="+mj-lt"/>
                <a:ea typeface="+mj-ea"/>
                <a:cs typeface="+mj-cs"/>
              </a:rPr>
              <a:t>思政</a:t>
            </a:r>
            <a:r>
              <a:rPr altLang="zh-CN" sz="1800" b="1" dirty="0">
                <a:solidFill>
                  <a:schemeClr val="accent3"/>
                </a:solidFill>
                <a:latin typeface="+mj-lt"/>
                <a:ea typeface="+mj-ea"/>
                <a:cs typeface="+mj-cs"/>
              </a:rPr>
              <a:t>目标:</a:t>
            </a:r>
            <a:endParaRPr altLang="zh-CN" sz="1800" b="1" dirty="0">
              <a:solidFill>
                <a:schemeClr val="accent3"/>
              </a:solidFill>
              <a:latin typeface="+mj-lt"/>
              <a:ea typeface="+mj-ea"/>
              <a:cs typeface="+mj-cs"/>
            </a:endParaRPr>
          </a:p>
        </p:txBody>
      </p:sp>
      <p:sp>
        <p:nvSpPr>
          <p:cNvPr id="20" name="任意多边形 19"/>
          <p:cNvSpPr/>
          <p:nvPr>
            <p:custDataLst>
              <p:tags r:id="rId12"/>
            </p:custDataLst>
          </p:nvPr>
        </p:nvSpPr>
        <p:spPr bwMode="auto">
          <a:xfrm>
            <a:off x="9018932" y="2976549"/>
            <a:ext cx="343549" cy="495528"/>
          </a:xfrm>
          <a:custGeom>
            <a:avLst/>
            <a:gdLst>
              <a:gd name="T0" fmla="*/ 958 w 4522"/>
              <a:gd name="T1" fmla="*/ 5339 h 6532"/>
              <a:gd name="T2" fmla="*/ 1274 w 4522"/>
              <a:gd name="T3" fmla="*/ 5052 h 6532"/>
              <a:gd name="T4" fmla="*/ 1646 w 4522"/>
              <a:gd name="T5" fmla="*/ 5261 h 6532"/>
              <a:gd name="T6" fmla="*/ 1560 w 4522"/>
              <a:gd name="T7" fmla="*/ 5677 h 6532"/>
              <a:gd name="T8" fmla="*/ 1136 w 4522"/>
              <a:gd name="T9" fmla="*/ 5725 h 6532"/>
              <a:gd name="T10" fmla="*/ 2381 w 4522"/>
              <a:gd name="T11" fmla="*/ 5245 h 6532"/>
              <a:gd name="T12" fmla="*/ 2140 w 4522"/>
              <a:gd name="T13" fmla="*/ 5245 h 6532"/>
              <a:gd name="T14" fmla="*/ 2065 w 4522"/>
              <a:gd name="T15" fmla="*/ 5473 h 6532"/>
              <a:gd name="T16" fmla="*/ 2260 w 4522"/>
              <a:gd name="T17" fmla="*/ 5615 h 6532"/>
              <a:gd name="T18" fmla="*/ 2454 w 4522"/>
              <a:gd name="T19" fmla="*/ 5473 h 6532"/>
              <a:gd name="T20" fmla="*/ 3538 w 4522"/>
              <a:gd name="T21" fmla="*/ 5260 h 6532"/>
              <a:gd name="T22" fmla="*/ 3166 w 4522"/>
              <a:gd name="T23" fmla="*/ 5051 h 6532"/>
              <a:gd name="T24" fmla="*/ 2850 w 4522"/>
              <a:gd name="T25" fmla="*/ 5337 h 6532"/>
              <a:gd name="T26" fmla="*/ 3028 w 4522"/>
              <a:gd name="T27" fmla="*/ 5725 h 6532"/>
              <a:gd name="T28" fmla="*/ 3452 w 4522"/>
              <a:gd name="T29" fmla="*/ 5677 h 6532"/>
              <a:gd name="T30" fmla="*/ 3538 w 4522"/>
              <a:gd name="T31" fmla="*/ 5260 h 6532"/>
              <a:gd name="T32" fmla="*/ 1456 w 4522"/>
              <a:gd name="T33" fmla="*/ 6045 h 6532"/>
              <a:gd name="T34" fmla="*/ 1541 w 4522"/>
              <a:gd name="T35" fmla="*/ 6463 h 6532"/>
              <a:gd name="T36" fmla="*/ 1965 w 4522"/>
              <a:gd name="T37" fmla="*/ 6511 h 6532"/>
              <a:gd name="T38" fmla="*/ 2142 w 4522"/>
              <a:gd name="T39" fmla="*/ 6123 h 6532"/>
              <a:gd name="T40" fmla="*/ 1826 w 4522"/>
              <a:gd name="T41" fmla="*/ 5836 h 6532"/>
              <a:gd name="T42" fmla="*/ 2614 w 4522"/>
              <a:gd name="T43" fmla="*/ 6031 h 6532"/>
              <a:gd name="T44" fmla="*/ 2540 w 4522"/>
              <a:gd name="T45" fmla="*/ 6259 h 6532"/>
              <a:gd name="T46" fmla="*/ 2734 w 4522"/>
              <a:gd name="T47" fmla="*/ 6400 h 6532"/>
              <a:gd name="T48" fmla="*/ 2929 w 4522"/>
              <a:gd name="T49" fmla="*/ 6259 h 6532"/>
              <a:gd name="T50" fmla="*/ 2854 w 4522"/>
              <a:gd name="T51" fmla="*/ 6031 h 6532"/>
              <a:gd name="T52" fmla="*/ 4368 w 4522"/>
              <a:gd name="T53" fmla="*/ 3957 h 6532"/>
              <a:gd name="T54" fmla="*/ 3573 w 4522"/>
              <a:gd name="T55" fmla="*/ 4572 h 6532"/>
              <a:gd name="T56" fmla="*/ 4153 w 4522"/>
              <a:gd name="T57" fmla="*/ 4253 h 6532"/>
              <a:gd name="T58" fmla="*/ 154 w 4522"/>
              <a:gd name="T59" fmla="*/ 4515 h 6532"/>
              <a:gd name="T60" fmla="*/ 949 w 4522"/>
              <a:gd name="T61" fmla="*/ 3900 h 6532"/>
              <a:gd name="T62" fmla="*/ 369 w 4522"/>
              <a:gd name="T63" fmla="*/ 4219 h 6532"/>
              <a:gd name="T64" fmla="*/ 0 w 4522"/>
              <a:gd name="T65" fmla="*/ 1135 h 6532"/>
              <a:gd name="T66" fmla="*/ 918 w 4522"/>
              <a:gd name="T67" fmla="*/ 0 h 6532"/>
              <a:gd name="T68" fmla="*/ 4522 w 4522"/>
              <a:gd name="T69" fmla="*/ 429 h 6532"/>
              <a:gd name="T70" fmla="*/ 3485 w 4522"/>
              <a:gd name="T71" fmla="*/ 2053 h 6532"/>
              <a:gd name="T72" fmla="*/ 2874 w 4522"/>
              <a:gd name="T73" fmla="*/ 3389 h 6532"/>
              <a:gd name="T74" fmla="*/ 3340 w 4522"/>
              <a:gd name="T75" fmla="*/ 3815 h 6532"/>
              <a:gd name="T76" fmla="*/ 1184 w 4522"/>
              <a:gd name="T77" fmla="*/ 3815 h 6532"/>
              <a:gd name="T78" fmla="*/ 1649 w 4522"/>
              <a:gd name="T79" fmla="*/ 3389 h 6532"/>
              <a:gd name="T80" fmla="*/ 1038 w 4522"/>
              <a:gd name="T81" fmla="*/ 2053 h 6532"/>
              <a:gd name="T82" fmla="*/ 3601 w 4522"/>
              <a:gd name="T83" fmla="*/ 1589 h 6532"/>
              <a:gd name="T84" fmla="*/ 4057 w 4522"/>
              <a:gd name="T85" fmla="*/ 896 h 6532"/>
              <a:gd name="T86" fmla="*/ 3601 w 4522"/>
              <a:gd name="T87" fmla="*/ 1589 h 6532"/>
              <a:gd name="T88" fmla="*/ 2634 w 4522"/>
              <a:gd name="T89" fmla="*/ 4320 h 6532"/>
              <a:gd name="T90" fmla="*/ 1642 w 4522"/>
              <a:gd name="T91" fmla="*/ 1317 h 6532"/>
              <a:gd name="T92" fmla="*/ 2338 w 4522"/>
              <a:gd name="T93" fmla="*/ 1545 h 6532"/>
              <a:gd name="T94" fmla="*/ 2104 w 4522"/>
              <a:gd name="T95" fmla="*/ 1309 h 6532"/>
              <a:gd name="T96" fmla="*/ 465 w 4522"/>
              <a:gd name="T97" fmla="*/ 1135 h 6532"/>
              <a:gd name="T98" fmla="*/ 918 w 4522"/>
              <a:gd name="T99" fmla="*/ 1500 h 6532"/>
              <a:gd name="T100" fmla="*/ 465 w 4522"/>
              <a:gd name="T101" fmla="*/ 1135 h 6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2" h="6532">
                <a:moveTo>
                  <a:pt x="1069" y="5679"/>
                </a:moveTo>
                <a:lnTo>
                  <a:pt x="1120" y="5475"/>
                </a:lnTo>
                <a:lnTo>
                  <a:pt x="958" y="5339"/>
                </a:lnTo>
                <a:cubicBezTo>
                  <a:pt x="928" y="5313"/>
                  <a:pt x="944" y="5264"/>
                  <a:pt x="984" y="5261"/>
                </a:cubicBezTo>
                <a:lnTo>
                  <a:pt x="1194" y="5247"/>
                </a:lnTo>
                <a:lnTo>
                  <a:pt x="1274" y="5052"/>
                </a:lnTo>
                <a:cubicBezTo>
                  <a:pt x="1289" y="5015"/>
                  <a:pt x="1341" y="5015"/>
                  <a:pt x="1356" y="5052"/>
                </a:cubicBezTo>
                <a:lnTo>
                  <a:pt x="1436" y="5247"/>
                </a:lnTo>
                <a:lnTo>
                  <a:pt x="1646" y="5261"/>
                </a:lnTo>
                <a:cubicBezTo>
                  <a:pt x="1686" y="5264"/>
                  <a:pt x="1702" y="5313"/>
                  <a:pt x="1672" y="5339"/>
                </a:cubicBezTo>
                <a:lnTo>
                  <a:pt x="1509" y="5473"/>
                </a:lnTo>
                <a:lnTo>
                  <a:pt x="1560" y="5677"/>
                </a:lnTo>
                <a:cubicBezTo>
                  <a:pt x="1569" y="5716"/>
                  <a:pt x="1528" y="5747"/>
                  <a:pt x="1493" y="5725"/>
                </a:cubicBezTo>
                <a:lnTo>
                  <a:pt x="1314" y="5615"/>
                </a:lnTo>
                <a:lnTo>
                  <a:pt x="1136" y="5725"/>
                </a:lnTo>
                <a:cubicBezTo>
                  <a:pt x="1101" y="5748"/>
                  <a:pt x="1058" y="5717"/>
                  <a:pt x="1069" y="5679"/>
                </a:cubicBezTo>
                <a:close/>
                <a:moveTo>
                  <a:pt x="2592" y="5260"/>
                </a:moveTo>
                <a:lnTo>
                  <a:pt x="2381" y="5245"/>
                </a:lnTo>
                <a:lnTo>
                  <a:pt x="2301" y="5051"/>
                </a:lnTo>
                <a:cubicBezTo>
                  <a:pt x="2286" y="5013"/>
                  <a:pt x="2234" y="5013"/>
                  <a:pt x="2220" y="5051"/>
                </a:cubicBezTo>
                <a:lnTo>
                  <a:pt x="2140" y="5245"/>
                </a:lnTo>
                <a:lnTo>
                  <a:pt x="1929" y="5260"/>
                </a:lnTo>
                <a:cubicBezTo>
                  <a:pt x="1889" y="5263"/>
                  <a:pt x="1873" y="5312"/>
                  <a:pt x="1904" y="5337"/>
                </a:cubicBezTo>
                <a:lnTo>
                  <a:pt x="2065" y="5473"/>
                </a:lnTo>
                <a:lnTo>
                  <a:pt x="2014" y="5677"/>
                </a:lnTo>
                <a:cubicBezTo>
                  <a:pt x="2005" y="5716"/>
                  <a:pt x="2046" y="5747"/>
                  <a:pt x="2081" y="5725"/>
                </a:cubicBezTo>
                <a:lnTo>
                  <a:pt x="2260" y="5615"/>
                </a:lnTo>
                <a:lnTo>
                  <a:pt x="2438" y="5725"/>
                </a:lnTo>
                <a:cubicBezTo>
                  <a:pt x="2472" y="5747"/>
                  <a:pt x="2514" y="5716"/>
                  <a:pt x="2505" y="5677"/>
                </a:cubicBezTo>
                <a:lnTo>
                  <a:pt x="2454" y="5473"/>
                </a:lnTo>
                <a:lnTo>
                  <a:pt x="2616" y="5337"/>
                </a:lnTo>
                <a:cubicBezTo>
                  <a:pt x="2648" y="5312"/>
                  <a:pt x="2632" y="5263"/>
                  <a:pt x="2592" y="5260"/>
                </a:cubicBezTo>
                <a:close/>
                <a:moveTo>
                  <a:pt x="3538" y="5260"/>
                </a:moveTo>
                <a:lnTo>
                  <a:pt x="3328" y="5245"/>
                </a:lnTo>
                <a:lnTo>
                  <a:pt x="3248" y="5051"/>
                </a:lnTo>
                <a:cubicBezTo>
                  <a:pt x="3233" y="5013"/>
                  <a:pt x="3181" y="5013"/>
                  <a:pt x="3166" y="5051"/>
                </a:cubicBezTo>
                <a:lnTo>
                  <a:pt x="3086" y="5245"/>
                </a:lnTo>
                <a:lnTo>
                  <a:pt x="2876" y="5260"/>
                </a:lnTo>
                <a:cubicBezTo>
                  <a:pt x="2836" y="5263"/>
                  <a:pt x="2820" y="5312"/>
                  <a:pt x="2850" y="5337"/>
                </a:cubicBezTo>
                <a:lnTo>
                  <a:pt x="3012" y="5473"/>
                </a:lnTo>
                <a:lnTo>
                  <a:pt x="2961" y="5677"/>
                </a:lnTo>
                <a:cubicBezTo>
                  <a:pt x="2952" y="5716"/>
                  <a:pt x="2993" y="5747"/>
                  <a:pt x="3028" y="5725"/>
                </a:cubicBezTo>
                <a:lnTo>
                  <a:pt x="3206" y="5615"/>
                </a:lnTo>
                <a:lnTo>
                  <a:pt x="3385" y="5725"/>
                </a:lnTo>
                <a:cubicBezTo>
                  <a:pt x="3418" y="5747"/>
                  <a:pt x="3461" y="5716"/>
                  <a:pt x="3452" y="5677"/>
                </a:cubicBezTo>
                <a:lnTo>
                  <a:pt x="3401" y="5473"/>
                </a:lnTo>
                <a:lnTo>
                  <a:pt x="3562" y="5337"/>
                </a:lnTo>
                <a:cubicBezTo>
                  <a:pt x="3594" y="5312"/>
                  <a:pt x="3578" y="5263"/>
                  <a:pt x="3538" y="5260"/>
                </a:cubicBezTo>
                <a:close/>
                <a:moveTo>
                  <a:pt x="1746" y="5836"/>
                </a:moveTo>
                <a:lnTo>
                  <a:pt x="1666" y="6031"/>
                </a:lnTo>
                <a:lnTo>
                  <a:pt x="1456" y="6045"/>
                </a:lnTo>
                <a:cubicBezTo>
                  <a:pt x="1416" y="6048"/>
                  <a:pt x="1400" y="6097"/>
                  <a:pt x="1430" y="6123"/>
                </a:cubicBezTo>
                <a:lnTo>
                  <a:pt x="1592" y="6259"/>
                </a:lnTo>
                <a:lnTo>
                  <a:pt x="1541" y="6463"/>
                </a:lnTo>
                <a:cubicBezTo>
                  <a:pt x="1532" y="6501"/>
                  <a:pt x="1573" y="6532"/>
                  <a:pt x="1608" y="6511"/>
                </a:cubicBezTo>
                <a:lnTo>
                  <a:pt x="1786" y="6400"/>
                </a:lnTo>
                <a:lnTo>
                  <a:pt x="1965" y="6511"/>
                </a:lnTo>
                <a:cubicBezTo>
                  <a:pt x="1998" y="6532"/>
                  <a:pt x="2041" y="6501"/>
                  <a:pt x="2032" y="6463"/>
                </a:cubicBezTo>
                <a:lnTo>
                  <a:pt x="1981" y="6259"/>
                </a:lnTo>
                <a:lnTo>
                  <a:pt x="2142" y="6123"/>
                </a:lnTo>
                <a:cubicBezTo>
                  <a:pt x="2173" y="6097"/>
                  <a:pt x="2157" y="6048"/>
                  <a:pt x="2117" y="6045"/>
                </a:cubicBezTo>
                <a:lnTo>
                  <a:pt x="1906" y="6031"/>
                </a:lnTo>
                <a:lnTo>
                  <a:pt x="1826" y="5836"/>
                </a:lnTo>
                <a:cubicBezTo>
                  <a:pt x="1813" y="5799"/>
                  <a:pt x="1761" y="5799"/>
                  <a:pt x="1746" y="5836"/>
                </a:cubicBezTo>
                <a:close/>
                <a:moveTo>
                  <a:pt x="2694" y="5836"/>
                </a:moveTo>
                <a:lnTo>
                  <a:pt x="2614" y="6031"/>
                </a:lnTo>
                <a:lnTo>
                  <a:pt x="2404" y="6045"/>
                </a:lnTo>
                <a:cubicBezTo>
                  <a:pt x="2364" y="6048"/>
                  <a:pt x="2348" y="6097"/>
                  <a:pt x="2378" y="6123"/>
                </a:cubicBezTo>
                <a:lnTo>
                  <a:pt x="2540" y="6259"/>
                </a:lnTo>
                <a:lnTo>
                  <a:pt x="2489" y="6463"/>
                </a:lnTo>
                <a:cubicBezTo>
                  <a:pt x="2480" y="6501"/>
                  <a:pt x="2521" y="6532"/>
                  <a:pt x="2556" y="6511"/>
                </a:cubicBezTo>
                <a:lnTo>
                  <a:pt x="2734" y="6400"/>
                </a:lnTo>
                <a:lnTo>
                  <a:pt x="2913" y="6511"/>
                </a:lnTo>
                <a:cubicBezTo>
                  <a:pt x="2946" y="6532"/>
                  <a:pt x="2989" y="6501"/>
                  <a:pt x="2980" y="6463"/>
                </a:cubicBezTo>
                <a:lnTo>
                  <a:pt x="2929" y="6259"/>
                </a:lnTo>
                <a:lnTo>
                  <a:pt x="3090" y="6123"/>
                </a:lnTo>
                <a:cubicBezTo>
                  <a:pt x="3121" y="6097"/>
                  <a:pt x="3105" y="6048"/>
                  <a:pt x="3065" y="6045"/>
                </a:cubicBezTo>
                <a:lnTo>
                  <a:pt x="2854" y="6031"/>
                </a:lnTo>
                <a:lnTo>
                  <a:pt x="2774" y="5836"/>
                </a:lnTo>
                <a:cubicBezTo>
                  <a:pt x="2761" y="5799"/>
                  <a:pt x="2709" y="5799"/>
                  <a:pt x="2694" y="5836"/>
                </a:cubicBezTo>
                <a:close/>
                <a:moveTo>
                  <a:pt x="4368" y="3957"/>
                </a:moveTo>
                <a:cubicBezTo>
                  <a:pt x="4386" y="3935"/>
                  <a:pt x="4370" y="3900"/>
                  <a:pt x="4341" y="3900"/>
                </a:cubicBezTo>
                <a:lnTo>
                  <a:pt x="3573" y="3900"/>
                </a:lnTo>
                <a:lnTo>
                  <a:pt x="3573" y="4572"/>
                </a:lnTo>
                <a:lnTo>
                  <a:pt x="4341" y="4572"/>
                </a:lnTo>
                <a:cubicBezTo>
                  <a:pt x="4370" y="4572"/>
                  <a:pt x="4386" y="4537"/>
                  <a:pt x="4368" y="4515"/>
                </a:cubicBezTo>
                <a:lnTo>
                  <a:pt x="4153" y="4253"/>
                </a:lnTo>
                <a:cubicBezTo>
                  <a:pt x="4146" y="4245"/>
                  <a:pt x="4146" y="4233"/>
                  <a:pt x="4153" y="4224"/>
                </a:cubicBezTo>
                <a:lnTo>
                  <a:pt x="4368" y="3957"/>
                </a:lnTo>
                <a:close/>
                <a:moveTo>
                  <a:pt x="154" y="4515"/>
                </a:moveTo>
                <a:cubicBezTo>
                  <a:pt x="136" y="4537"/>
                  <a:pt x="152" y="4572"/>
                  <a:pt x="181" y="4572"/>
                </a:cubicBezTo>
                <a:lnTo>
                  <a:pt x="949" y="4572"/>
                </a:lnTo>
                <a:lnTo>
                  <a:pt x="949" y="3900"/>
                </a:lnTo>
                <a:lnTo>
                  <a:pt x="181" y="3900"/>
                </a:lnTo>
                <a:cubicBezTo>
                  <a:pt x="152" y="3900"/>
                  <a:pt x="136" y="3935"/>
                  <a:pt x="154" y="3957"/>
                </a:cubicBezTo>
                <a:lnTo>
                  <a:pt x="369" y="4219"/>
                </a:lnTo>
                <a:cubicBezTo>
                  <a:pt x="376" y="4227"/>
                  <a:pt x="376" y="4239"/>
                  <a:pt x="369" y="4248"/>
                </a:cubicBezTo>
                <a:lnTo>
                  <a:pt x="154" y="4515"/>
                </a:lnTo>
                <a:close/>
                <a:moveTo>
                  <a:pt x="0" y="1135"/>
                </a:moveTo>
                <a:lnTo>
                  <a:pt x="0" y="431"/>
                </a:lnTo>
                <a:lnTo>
                  <a:pt x="918" y="431"/>
                </a:lnTo>
                <a:lnTo>
                  <a:pt x="918" y="0"/>
                </a:lnTo>
                <a:lnTo>
                  <a:pt x="3604" y="0"/>
                </a:lnTo>
                <a:lnTo>
                  <a:pt x="3604" y="429"/>
                </a:lnTo>
                <a:lnTo>
                  <a:pt x="4522" y="429"/>
                </a:lnTo>
                <a:lnTo>
                  <a:pt x="4522" y="1135"/>
                </a:lnTo>
                <a:cubicBezTo>
                  <a:pt x="4522" y="1641"/>
                  <a:pt x="4110" y="2053"/>
                  <a:pt x="3604" y="2053"/>
                </a:cubicBezTo>
                <a:lnTo>
                  <a:pt x="3485" y="2053"/>
                </a:lnTo>
                <a:cubicBezTo>
                  <a:pt x="3312" y="2436"/>
                  <a:pt x="2965" y="2723"/>
                  <a:pt x="2545" y="2813"/>
                </a:cubicBezTo>
                <a:lnTo>
                  <a:pt x="2545" y="3389"/>
                </a:lnTo>
                <a:lnTo>
                  <a:pt x="2874" y="3389"/>
                </a:lnTo>
                <a:cubicBezTo>
                  <a:pt x="2976" y="3389"/>
                  <a:pt x="3058" y="3472"/>
                  <a:pt x="3058" y="3573"/>
                </a:cubicBezTo>
                <a:lnTo>
                  <a:pt x="3058" y="3815"/>
                </a:lnTo>
                <a:lnTo>
                  <a:pt x="3340" y="3815"/>
                </a:lnTo>
                <a:lnTo>
                  <a:pt x="3340" y="4677"/>
                </a:lnTo>
                <a:lnTo>
                  <a:pt x="1184" y="4677"/>
                </a:lnTo>
                <a:lnTo>
                  <a:pt x="1184" y="3815"/>
                </a:lnTo>
                <a:lnTo>
                  <a:pt x="1465" y="3815"/>
                </a:lnTo>
                <a:lnTo>
                  <a:pt x="1465" y="3573"/>
                </a:lnTo>
                <a:cubicBezTo>
                  <a:pt x="1465" y="3472"/>
                  <a:pt x="1548" y="3389"/>
                  <a:pt x="1649" y="3389"/>
                </a:cubicBezTo>
                <a:lnTo>
                  <a:pt x="1978" y="3389"/>
                </a:lnTo>
                <a:lnTo>
                  <a:pt x="1978" y="2813"/>
                </a:lnTo>
                <a:cubicBezTo>
                  <a:pt x="1558" y="2723"/>
                  <a:pt x="1212" y="2436"/>
                  <a:pt x="1038" y="2053"/>
                </a:cubicBezTo>
                <a:lnTo>
                  <a:pt x="920" y="2053"/>
                </a:lnTo>
                <a:cubicBezTo>
                  <a:pt x="412" y="2053"/>
                  <a:pt x="0" y="1641"/>
                  <a:pt x="0" y="1135"/>
                </a:cubicBezTo>
                <a:close/>
                <a:moveTo>
                  <a:pt x="3601" y="1589"/>
                </a:moveTo>
                <a:lnTo>
                  <a:pt x="3604" y="1589"/>
                </a:lnTo>
                <a:cubicBezTo>
                  <a:pt x="3854" y="1589"/>
                  <a:pt x="4057" y="1385"/>
                  <a:pt x="4057" y="1136"/>
                </a:cubicBezTo>
                <a:lnTo>
                  <a:pt x="4057" y="896"/>
                </a:lnTo>
                <a:lnTo>
                  <a:pt x="3604" y="896"/>
                </a:lnTo>
                <a:lnTo>
                  <a:pt x="3604" y="1501"/>
                </a:lnTo>
                <a:cubicBezTo>
                  <a:pt x="3604" y="1531"/>
                  <a:pt x="3602" y="1560"/>
                  <a:pt x="3601" y="1589"/>
                </a:cubicBezTo>
                <a:close/>
                <a:moveTo>
                  <a:pt x="1888" y="3859"/>
                </a:moveTo>
                <a:lnTo>
                  <a:pt x="1888" y="4320"/>
                </a:lnTo>
                <a:lnTo>
                  <a:pt x="2634" y="4320"/>
                </a:lnTo>
                <a:lnTo>
                  <a:pt x="2634" y="3859"/>
                </a:lnTo>
                <a:lnTo>
                  <a:pt x="1888" y="3859"/>
                </a:lnTo>
                <a:close/>
                <a:moveTo>
                  <a:pt x="1642" y="1317"/>
                </a:moveTo>
                <a:lnTo>
                  <a:pt x="1868" y="1544"/>
                </a:lnTo>
                <a:lnTo>
                  <a:pt x="2102" y="1780"/>
                </a:lnTo>
                <a:lnTo>
                  <a:pt x="2338" y="1545"/>
                </a:lnTo>
                <a:lnTo>
                  <a:pt x="2878" y="1008"/>
                </a:lnTo>
                <a:lnTo>
                  <a:pt x="2644" y="772"/>
                </a:lnTo>
                <a:lnTo>
                  <a:pt x="2104" y="1309"/>
                </a:lnTo>
                <a:lnTo>
                  <a:pt x="1878" y="1083"/>
                </a:lnTo>
                <a:lnTo>
                  <a:pt x="1642" y="1317"/>
                </a:lnTo>
                <a:close/>
                <a:moveTo>
                  <a:pt x="465" y="1135"/>
                </a:moveTo>
                <a:cubicBezTo>
                  <a:pt x="465" y="1385"/>
                  <a:pt x="669" y="1588"/>
                  <a:pt x="918" y="1588"/>
                </a:cubicBezTo>
                <a:lnTo>
                  <a:pt x="921" y="1588"/>
                </a:lnTo>
                <a:cubicBezTo>
                  <a:pt x="920" y="1559"/>
                  <a:pt x="918" y="1529"/>
                  <a:pt x="918" y="1500"/>
                </a:cubicBezTo>
                <a:lnTo>
                  <a:pt x="918" y="895"/>
                </a:lnTo>
                <a:lnTo>
                  <a:pt x="465" y="895"/>
                </a:lnTo>
                <a:lnTo>
                  <a:pt x="465" y="1135"/>
                </a:lnTo>
                <a:close/>
              </a:path>
            </a:pathLst>
          </a:custGeom>
          <a:solidFill>
            <a:schemeClr val="accent3"/>
          </a:solidFill>
          <a:ln>
            <a:noFill/>
          </a:ln>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sp>
        <p:nvSpPr>
          <p:cNvPr id="21" name="矩形 20"/>
          <p:cNvSpPr/>
          <p:nvPr>
            <p:custDataLst>
              <p:tags r:id="rId13"/>
            </p:custDataLst>
          </p:nvPr>
        </p:nvSpPr>
        <p:spPr bwMode="auto">
          <a:xfrm>
            <a:off x="1761056" y="4178625"/>
            <a:ext cx="2573223" cy="234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lnSpcReduction="20000"/>
          </a:bodyPr>
          <a:lstStyle/>
          <a:p>
            <a:pPr marL="285750" lvl="0" indent="-285750" algn="l" fontAlgn="ctr">
              <a:lnSpc>
                <a:spcPct val="130000"/>
              </a:lnSpc>
              <a:spcBef>
                <a:spcPts val="1000"/>
              </a:spcBef>
              <a:spcAft>
                <a:spcPts val="0"/>
              </a:spcAft>
              <a:buSzPct val="100000"/>
              <a:buFont typeface="Wingdings" panose="05000000000000000000" charset="0"/>
              <a:buChar char="l"/>
            </a:pPr>
            <a:r>
              <a:rPr lang="zh-CN" sz="1200" dirty="0">
                <a:solidFill>
                  <a:schemeClr val="tx1"/>
                </a:solidFill>
              </a:rPr>
              <a:t>了解零售店铺布局的设计理念和原则</a:t>
            </a:r>
            <a:endParaRPr lang="zh-CN" sz="1200"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sz="1200" dirty="0">
                <a:solidFill>
                  <a:schemeClr val="tx1"/>
                </a:solidFill>
              </a:rPr>
              <a:t>掌握零售店铺内部布局的类型及磁石点理论</a:t>
            </a:r>
            <a:endParaRPr lang="zh-CN" sz="1200" dirty="0">
              <a:solidFill>
                <a:schemeClr val="tx1"/>
              </a:solidFill>
            </a:endParaRPr>
          </a:p>
          <a:p>
            <a:pPr marL="285750" lvl="0" indent="-285750" algn="l" fontAlgn="ctr">
              <a:lnSpc>
                <a:spcPct val="130000"/>
              </a:lnSpc>
              <a:spcBef>
                <a:spcPts val="1000"/>
              </a:spcBef>
              <a:spcAft>
                <a:spcPts val="0"/>
              </a:spcAft>
              <a:buSzPct val="100000"/>
              <a:buFont typeface="Wingdings" panose="05000000000000000000" charset="0"/>
              <a:buChar char="l"/>
            </a:pPr>
            <a:endParaRPr lang="zh-CN" sz="1200" dirty="0">
              <a:solidFill>
                <a:schemeClr val="tx1"/>
              </a:solidFill>
            </a:endParaRPr>
          </a:p>
        </p:txBody>
      </p:sp>
      <p:sp>
        <p:nvSpPr>
          <p:cNvPr id="22" name="文本框 21"/>
          <p:cNvSpPr txBox="1"/>
          <p:nvPr>
            <p:custDataLst>
              <p:tags r:id="rId14"/>
            </p:custDataLst>
          </p:nvPr>
        </p:nvSpPr>
        <p:spPr bwMode="auto">
          <a:xfrm>
            <a:off x="1897992" y="3609920"/>
            <a:ext cx="2359927" cy="4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ctr">
            <a:normAutofit/>
          </a:bodyPr>
          <a:lstStyle/>
          <a:p>
            <a:pPr marL="0" indent="0" algn="ctr">
              <a:lnSpc>
                <a:spcPct val="100000"/>
              </a:lnSpc>
              <a:spcBef>
                <a:spcPts val="0"/>
              </a:spcBef>
              <a:spcAft>
                <a:spcPts val="0"/>
              </a:spcAft>
              <a:buSzPct val="100000"/>
            </a:pPr>
            <a:r>
              <a:rPr altLang="zh-CN" sz="1800" b="1" dirty="0">
                <a:solidFill>
                  <a:schemeClr val="accent1"/>
                </a:solidFill>
                <a:latin typeface="+mj-lt"/>
                <a:ea typeface="+mj-ea"/>
                <a:cs typeface="+mj-cs"/>
              </a:rPr>
              <a:t>知识目标:</a:t>
            </a:r>
            <a:endParaRPr altLang="zh-CN" sz="1800" b="1" dirty="0">
              <a:solidFill>
                <a:schemeClr val="accent1"/>
              </a:solidFill>
              <a:latin typeface="+mj-lt"/>
              <a:ea typeface="+mj-ea"/>
              <a:cs typeface="+mj-cs"/>
            </a:endParaRPr>
          </a:p>
        </p:txBody>
      </p:sp>
      <p:sp>
        <p:nvSpPr>
          <p:cNvPr id="23" name="矩形 22"/>
          <p:cNvSpPr/>
          <p:nvPr>
            <p:custDataLst>
              <p:tags r:id="rId15"/>
            </p:custDataLst>
          </p:nvPr>
        </p:nvSpPr>
        <p:spPr bwMode="auto">
          <a:xfrm>
            <a:off x="4817745" y="4742180"/>
            <a:ext cx="2573020"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p>
            <a:pPr marL="285750" lvl="0" indent="-285750" algn="l" fontAlgn="ctr">
              <a:lnSpc>
                <a:spcPct val="130000"/>
              </a:lnSpc>
              <a:spcBef>
                <a:spcPts val="1000"/>
              </a:spcBef>
              <a:spcAft>
                <a:spcPts val="0"/>
              </a:spcAft>
              <a:buSzPct val="100000"/>
              <a:buFont typeface="Wingdings" panose="05000000000000000000" charset="0"/>
              <a:buChar char="l"/>
            </a:pPr>
            <a:r>
              <a:rPr lang="zh-CN" sz="1200" dirty="0">
                <a:solidFill>
                  <a:schemeClr val="tx1"/>
                </a:solidFill>
              </a:rPr>
              <a:t>能设计生动、个性的卖场，吸引、引导顾客</a:t>
            </a:r>
            <a:endParaRPr lang="zh-CN" sz="1200" dirty="0">
              <a:solidFill>
                <a:schemeClr val="tx1"/>
              </a:solidFill>
            </a:endParaRPr>
          </a:p>
        </p:txBody>
      </p:sp>
      <p:sp>
        <p:nvSpPr>
          <p:cNvPr id="24" name="任意多边形 23"/>
          <p:cNvSpPr/>
          <p:nvPr>
            <p:custDataLst>
              <p:tags r:id="rId16"/>
            </p:custDataLst>
          </p:nvPr>
        </p:nvSpPr>
        <p:spPr bwMode="auto">
          <a:xfrm>
            <a:off x="2906179" y="3075201"/>
            <a:ext cx="343549" cy="495528"/>
          </a:xfrm>
          <a:custGeom>
            <a:avLst/>
            <a:gdLst>
              <a:gd name="T0" fmla="*/ 958 w 4522"/>
              <a:gd name="T1" fmla="*/ 5339 h 6532"/>
              <a:gd name="T2" fmla="*/ 1274 w 4522"/>
              <a:gd name="T3" fmla="*/ 5052 h 6532"/>
              <a:gd name="T4" fmla="*/ 1646 w 4522"/>
              <a:gd name="T5" fmla="*/ 5261 h 6532"/>
              <a:gd name="T6" fmla="*/ 1560 w 4522"/>
              <a:gd name="T7" fmla="*/ 5677 h 6532"/>
              <a:gd name="T8" fmla="*/ 1136 w 4522"/>
              <a:gd name="T9" fmla="*/ 5725 h 6532"/>
              <a:gd name="T10" fmla="*/ 2381 w 4522"/>
              <a:gd name="T11" fmla="*/ 5245 h 6532"/>
              <a:gd name="T12" fmla="*/ 2140 w 4522"/>
              <a:gd name="T13" fmla="*/ 5245 h 6532"/>
              <a:gd name="T14" fmla="*/ 2065 w 4522"/>
              <a:gd name="T15" fmla="*/ 5473 h 6532"/>
              <a:gd name="T16" fmla="*/ 2260 w 4522"/>
              <a:gd name="T17" fmla="*/ 5615 h 6532"/>
              <a:gd name="T18" fmla="*/ 2454 w 4522"/>
              <a:gd name="T19" fmla="*/ 5473 h 6532"/>
              <a:gd name="T20" fmla="*/ 3538 w 4522"/>
              <a:gd name="T21" fmla="*/ 5260 h 6532"/>
              <a:gd name="T22" fmla="*/ 3166 w 4522"/>
              <a:gd name="T23" fmla="*/ 5051 h 6532"/>
              <a:gd name="T24" fmla="*/ 2850 w 4522"/>
              <a:gd name="T25" fmla="*/ 5337 h 6532"/>
              <a:gd name="T26" fmla="*/ 3028 w 4522"/>
              <a:gd name="T27" fmla="*/ 5725 h 6532"/>
              <a:gd name="T28" fmla="*/ 3452 w 4522"/>
              <a:gd name="T29" fmla="*/ 5677 h 6532"/>
              <a:gd name="T30" fmla="*/ 3538 w 4522"/>
              <a:gd name="T31" fmla="*/ 5260 h 6532"/>
              <a:gd name="T32" fmla="*/ 1456 w 4522"/>
              <a:gd name="T33" fmla="*/ 6045 h 6532"/>
              <a:gd name="T34" fmla="*/ 1541 w 4522"/>
              <a:gd name="T35" fmla="*/ 6463 h 6532"/>
              <a:gd name="T36" fmla="*/ 1965 w 4522"/>
              <a:gd name="T37" fmla="*/ 6511 h 6532"/>
              <a:gd name="T38" fmla="*/ 2142 w 4522"/>
              <a:gd name="T39" fmla="*/ 6123 h 6532"/>
              <a:gd name="T40" fmla="*/ 1826 w 4522"/>
              <a:gd name="T41" fmla="*/ 5836 h 6532"/>
              <a:gd name="T42" fmla="*/ 2614 w 4522"/>
              <a:gd name="T43" fmla="*/ 6031 h 6532"/>
              <a:gd name="T44" fmla="*/ 2540 w 4522"/>
              <a:gd name="T45" fmla="*/ 6259 h 6532"/>
              <a:gd name="T46" fmla="*/ 2734 w 4522"/>
              <a:gd name="T47" fmla="*/ 6400 h 6532"/>
              <a:gd name="T48" fmla="*/ 2929 w 4522"/>
              <a:gd name="T49" fmla="*/ 6259 h 6532"/>
              <a:gd name="T50" fmla="*/ 2854 w 4522"/>
              <a:gd name="T51" fmla="*/ 6031 h 6532"/>
              <a:gd name="T52" fmla="*/ 4368 w 4522"/>
              <a:gd name="T53" fmla="*/ 3957 h 6532"/>
              <a:gd name="T54" fmla="*/ 3573 w 4522"/>
              <a:gd name="T55" fmla="*/ 4572 h 6532"/>
              <a:gd name="T56" fmla="*/ 4153 w 4522"/>
              <a:gd name="T57" fmla="*/ 4253 h 6532"/>
              <a:gd name="T58" fmla="*/ 154 w 4522"/>
              <a:gd name="T59" fmla="*/ 4515 h 6532"/>
              <a:gd name="T60" fmla="*/ 949 w 4522"/>
              <a:gd name="T61" fmla="*/ 3900 h 6532"/>
              <a:gd name="T62" fmla="*/ 369 w 4522"/>
              <a:gd name="T63" fmla="*/ 4219 h 6532"/>
              <a:gd name="T64" fmla="*/ 0 w 4522"/>
              <a:gd name="T65" fmla="*/ 1135 h 6532"/>
              <a:gd name="T66" fmla="*/ 918 w 4522"/>
              <a:gd name="T67" fmla="*/ 0 h 6532"/>
              <a:gd name="T68" fmla="*/ 4522 w 4522"/>
              <a:gd name="T69" fmla="*/ 429 h 6532"/>
              <a:gd name="T70" fmla="*/ 3485 w 4522"/>
              <a:gd name="T71" fmla="*/ 2053 h 6532"/>
              <a:gd name="T72" fmla="*/ 2874 w 4522"/>
              <a:gd name="T73" fmla="*/ 3389 h 6532"/>
              <a:gd name="T74" fmla="*/ 3340 w 4522"/>
              <a:gd name="T75" fmla="*/ 3815 h 6532"/>
              <a:gd name="T76" fmla="*/ 1184 w 4522"/>
              <a:gd name="T77" fmla="*/ 3815 h 6532"/>
              <a:gd name="T78" fmla="*/ 1649 w 4522"/>
              <a:gd name="T79" fmla="*/ 3389 h 6532"/>
              <a:gd name="T80" fmla="*/ 1038 w 4522"/>
              <a:gd name="T81" fmla="*/ 2053 h 6532"/>
              <a:gd name="T82" fmla="*/ 3601 w 4522"/>
              <a:gd name="T83" fmla="*/ 1589 h 6532"/>
              <a:gd name="T84" fmla="*/ 4057 w 4522"/>
              <a:gd name="T85" fmla="*/ 896 h 6532"/>
              <a:gd name="T86" fmla="*/ 3601 w 4522"/>
              <a:gd name="T87" fmla="*/ 1589 h 6532"/>
              <a:gd name="T88" fmla="*/ 2634 w 4522"/>
              <a:gd name="T89" fmla="*/ 4320 h 6532"/>
              <a:gd name="T90" fmla="*/ 1642 w 4522"/>
              <a:gd name="T91" fmla="*/ 1317 h 6532"/>
              <a:gd name="T92" fmla="*/ 2338 w 4522"/>
              <a:gd name="T93" fmla="*/ 1545 h 6532"/>
              <a:gd name="T94" fmla="*/ 2104 w 4522"/>
              <a:gd name="T95" fmla="*/ 1309 h 6532"/>
              <a:gd name="T96" fmla="*/ 465 w 4522"/>
              <a:gd name="T97" fmla="*/ 1135 h 6532"/>
              <a:gd name="T98" fmla="*/ 918 w 4522"/>
              <a:gd name="T99" fmla="*/ 1500 h 6532"/>
              <a:gd name="T100" fmla="*/ 465 w 4522"/>
              <a:gd name="T101" fmla="*/ 1135 h 6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2" h="6532">
                <a:moveTo>
                  <a:pt x="1069" y="5679"/>
                </a:moveTo>
                <a:lnTo>
                  <a:pt x="1120" y="5475"/>
                </a:lnTo>
                <a:lnTo>
                  <a:pt x="958" y="5339"/>
                </a:lnTo>
                <a:cubicBezTo>
                  <a:pt x="928" y="5313"/>
                  <a:pt x="944" y="5264"/>
                  <a:pt x="984" y="5261"/>
                </a:cubicBezTo>
                <a:lnTo>
                  <a:pt x="1194" y="5247"/>
                </a:lnTo>
                <a:lnTo>
                  <a:pt x="1274" y="5052"/>
                </a:lnTo>
                <a:cubicBezTo>
                  <a:pt x="1289" y="5015"/>
                  <a:pt x="1341" y="5015"/>
                  <a:pt x="1356" y="5052"/>
                </a:cubicBezTo>
                <a:lnTo>
                  <a:pt x="1436" y="5247"/>
                </a:lnTo>
                <a:lnTo>
                  <a:pt x="1646" y="5261"/>
                </a:lnTo>
                <a:cubicBezTo>
                  <a:pt x="1686" y="5264"/>
                  <a:pt x="1702" y="5313"/>
                  <a:pt x="1672" y="5339"/>
                </a:cubicBezTo>
                <a:lnTo>
                  <a:pt x="1509" y="5473"/>
                </a:lnTo>
                <a:lnTo>
                  <a:pt x="1560" y="5677"/>
                </a:lnTo>
                <a:cubicBezTo>
                  <a:pt x="1569" y="5716"/>
                  <a:pt x="1528" y="5747"/>
                  <a:pt x="1493" y="5725"/>
                </a:cubicBezTo>
                <a:lnTo>
                  <a:pt x="1314" y="5615"/>
                </a:lnTo>
                <a:lnTo>
                  <a:pt x="1136" y="5725"/>
                </a:lnTo>
                <a:cubicBezTo>
                  <a:pt x="1101" y="5748"/>
                  <a:pt x="1058" y="5717"/>
                  <a:pt x="1069" y="5679"/>
                </a:cubicBezTo>
                <a:close/>
                <a:moveTo>
                  <a:pt x="2592" y="5260"/>
                </a:moveTo>
                <a:lnTo>
                  <a:pt x="2381" y="5245"/>
                </a:lnTo>
                <a:lnTo>
                  <a:pt x="2301" y="5051"/>
                </a:lnTo>
                <a:cubicBezTo>
                  <a:pt x="2286" y="5013"/>
                  <a:pt x="2234" y="5013"/>
                  <a:pt x="2220" y="5051"/>
                </a:cubicBezTo>
                <a:lnTo>
                  <a:pt x="2140" y="5245"/>
                </a:lnTo>
                <a:lnTo>
                  <a:pt x="1929" y="5260"/>
                </a:lnTo>
                <a:cubicBezTo>
                  <a:pt x="1889" y="5263"/>
                  <a:pt x="1873" y="5312"/>
                  <a:pt x="1904" y="5337"/>
                </a:cubicBezTo>
                <a:lnTo>
                  <a:pt x="2065" y="5473"/>
                </a:lnTo>
                <a:lnTo>
                  <a:pt x="2014" y="5677"/>
                </a:lnTo>
                <a:cubicBezTo>
                  <a:pt x="2005" y="5716"/>
                  <a:pt x="2046" y="5747"/>
                  <a:pt x="2081" y="5725"/>
                </a:cubicBezTo>
                <a:lnTo>
                  <a:pt x="2260" y="5615"/>
                </a:lnTo>
                <a:lnTo>
                  <a:pt x="2438" y="5725"/>
                </a:lnTo>
                <a:cubicBezTo>
                  <a:pt x="2472" y="5747"/>
                  <a:pt x="2514" y="5716"/>
                  <a:pt x="2505" y="5677"/>
                </a:cubicBezTo>
                <a:lnTo>
                  <a:pt x="2454" y="5473"/>
                </a:lnTo>
                <a:lnTo>
                  <a:pt x="2616" y="5337"/>
                </a:lnTo>
                <a:cubicBezTo>
                  <a:pt x="2648" y="5312"/>
                  <a:pt x="2632" y="5263"/>
                  <a:pt x="2592" y="5260"/>
                </a:cubicBezTo>
                <a:close/>
                <a:moveTo>
                  <a:pt x="3538" y="5260"/>
                </a:moveTo>
                <a:lnTo>
                  <a:pt x="3328" y="5245"/>
                </a:lnTo>
                <a:lnTo>
                  <a:pt x="3248" y="5051"/>
                </a:lnTo>
                <a:cubicBezTo>
                  <a:pt x="3233" y="5013"/>
                  <a:pt x="3181" y="5013"/>
                  <a:pt x="3166" y="5051"/>
                </a:cubicBezTo>
                <a:lnTo>
                  <a:pt x="3086" y="5245"/>
                </a:lnTo>
                <a:lnTo>
                  <a:pt x="2876" y="5260"/>
                </a:lnTo>
                <a:cubicBezTo>
                  <a:pt x="2836" y="5263"/>
                  <a:pt x="2820" y="5312"/>
                  <a:pt x="2850" y="5337"/>
                </a:cubicBezTo>
                <a:lnTo>
                  <a:pt x="3012" y="5473"/>
                </a:lnTo>
                <a:lnTo>
                  <a:pt x="2961" y="5677"/>
                </a:lnTo>
                <a:cubicBezTo>
                  <a:pt x="2952" y="5716"/>
                  <a:pt x="2993" y="5747"/>
                  <a:pt x="3028" y="5725"/>
                </a:cubicBezTo>
                <a:lnTo>
                  <a:pt x="3206" y="5615"/>
                </a:lnTo>
                <a:lnTo>
                  <a:pt x="3385" y="5725"/>
                </a:lnTo>
                <a:cubicBezTo>
                  <a:pt x="3418" y="5747"/>
                  <a:pt x="3461" y="5716"/>
                  <a:pt x="3452" y="5677"/>
                </a:cubicBezTo>
                <a:lnTo>
                  <a:pt x="3401" y="5473"/>
                </a:lnTo>
                <a:lnTo>
                  <a:pt x="3562" y="5337"/>
                </a:lnTo>
                <a:cubicBezTo>
                  <a:pt x="3594" y="5312"/>
                  <a:pt x="3578" y="5263"/>
                  <a:pt x="3538" y="5260"/>
                </a:cubicBezTo>
                <a:close/>
                <a:moveTo>
                  <a:pt x="1746" y="5836"/>
                </a:moveTo>
                <a:lnTo>
                  <a:pt x="1666" y="6031"/>
                </a:lnTo>
                <a:lnTo>
                  <a:pt x="1456" y="6045"/>
                </a:lnTo>
                <a:cubicBezTo>
                  <a:pt x="1416" y="6048"/>
                  <a:pt x="1400" y="6097"/>
                  <a:pt x="1430" y="6123"/>
                </a:cubicBezTo>
                <a:lnTo>
                  <a:pt x="1592" y="6259"/>
                </a:lnTo>
                <a:lnTo>
                  <a:pt x="1541" y="6463"/>
                </a:lnTo>
                <a:cubicBezTo>
                  <a:pt x="1532" y="6501"/>
                  <a:pt x="1573" y="6532"/>
                  <a:pt x="1608" y="6511"/>
                </a:cubicBezTo>
                <a:lnTo>
                  <a:pt x="1786" y="6400"/>
                </a:lnTo>
                <a:lnTo>
                  <a:pt x="1965" y="6511"/>
                </a:lnTo>
                <a:cubicBezTo>
                  <a:pt x="1998" y="6532"/>
                  <a:pt x="2041" y="6501"/>
                  <a:pt x="2032" y="6463"/>
                </a:cubicBezTo>
                <a:lnTo>
                  <a:pt x="1981" y="6259"/>
                </a:lnTo>
                <a:lnTo>
                  <a:pt x="2142" y="6123"/>
                </a:lnTo>
                <a:cubicBezTo>
                  <a:pt x="2173" y="6097"/>
                  <a:pt x="2157" y="6048"/>
                  <a:pt x="2117" y="6045"/>
                </a:cubicBezTo>
                <a:lnTo>
                  <a:pt x="1906" y="6031"/>
                </a:lnTo>
                <a:lnTo>
                  <a:pt x="1826" y="5836"/>
                </a:lnTo>
                <a:cubicBezTo>
                  <a:pt x="1813" y="5799"/>
                  <a:pt x="1761" y="5799"/>
                  <a:pt x="1746" y="5836"/>
                </a:cubicBezTo>
                <a:close/>
                <a:moveTo>
                  <a:pt x="2694" y="5836"/>
                </a:moveTo>
                <a:lnTo>
                  <a:pt x="2614" y="6031"/>
                </a:lnTo>
                <a:lnTo>
                  <a:pt x="2404" y="6045"/>
                </a:lnTo>
                <a:cubicBezTo>
                  <a:pt x="2364" y="6048"/>
                  <a:pt x="2348" y="6097"/>
                  <a:pt x="2378" y="6123"/>
                </a:cubicBezTo>
                <a:lnTo>
                  <a:pt x="2540" y="6259"/>
                </a:lnTo>
                <a:lnTo>
                  <a:pt x="2489" y="6463"/>
                </a:lnTo>
                <a:cubicBezTo>
                  <a:pt x="2480" y="6501"/>
                  <a:pt x="2521" y="6532"/>
                  <a:pt x="2556" y="6511"/>
                </a:cubicBezTo>
                <a:lnTo>
                  <a:pt x="2734" y="6400"/>
                </a:lnTo>
                <a:lnTo>
                  <a:pt x="2913" y="6511"/>
                </a:lnTo>
                <a:cubicBezTo>
                  <a:pt x="2946" y="6532"/>
                  <a:pt x="2989" y="6501"/>
                  <a:pt x="2980" y="6463"/>
                </a:cubicBezTo>
                <a:lnTo>
                  <a:pt x="2929" y="6259"/>
                </a:lnTo>
                <a:lnTo>
                  <a:pt x="3090" y="6123"/>
                </a:lnTo>
                <a:cubicBezTo>
                  <a:pt x="3121" y="6097"/>
                  <a:pt x="3105" y="6048"/>
                  <a:pt x="3065" y="6045"/>
                </a:cubicBezTo>
                <a:lnTo>
                  <a:pt x="2854" y="6031"/>
                </a:lnTo>
                <a:lnTo>
                  <a:pt x="2774" y="5836"/>
                </a:lnTo>
                <a:cubicBezTo>
                  <a:pt x="2761" y="5799"/>
                  <a:pt x="2709" y="5799"/>
                  <a:pt x="2694" y="5836"/>
                </a:cubicBezTo>
                <a:close/>
                <a:moveTo>
                  <a:pt x="4368" y="3957"/>
                </a:moveTo>
                <a:cubicBezTo>
                  <a:pt x="4386" y="3935"/>
                  <a:pt x="4370" y="3900"/>
                  <a:pt x="4341" y="3900"/>
                </a:cubicBezTo>
                <a:lnTo>
                  <a:pt x="3573" y="3900"/>
                </a:lnTo>
                <a:lnTo>
                  <a:pt x="3573" y="4572"/>
                </a:lnTo>
                <a:lnTo>
                  <a:pt x="4341" y="4572"/>
                </a:lnTo>
                <a:cubicBezTo>
                  <a:pt x="4370" y="4572"/>
                  <a:pt x="4386" y="4537"/>
                  <a:pt x="4368" y="4515"/>
                </a:cubicBezTo>
                <a:lnTo>
                  <a:pt x="4153" y="4253"/>
                </a:lnTo>
                <a:cubicBezTo>
                  <a:pt x="4146" y="4245"/>
                  <a:pt x="4146" y="4233"/>
                  <a:pt x="4153" y="4224"/>
                </a:cubicBezTo>
                <a:lnTo>
                  <a:pt x="4368" y="3957"/>
                </a:lnTo>
                <a:close/>
                <a:moveTo>
                  <a:pt x="154" y="4515"/>
                </a:moveTo>
                <a:cubicBezTo>
                  <a:pt x="136" y="4537"/>
                  <a:pt x="152" y="4572"/>
                  <a:pt x="181" y="4572"/>
                </a:cubicBezTo>
                <a:lnTo>
                  <a:pt x="949" y="4572"/>
                </a:lnTo>
                <a:lnTo>
                  <a:pt x="949" y="3900"/>
                </a:lnTo>
                <a:lnTo>
                  <a:pt x="181" y="3900"/>
                </a:lnTo>
                <a:cubicBezTo>
                  <a:pt x="152" y="3900"/>
                  <a:pt x="136" y="3935"/>
                  <a:pt x="154" y="3957"/>
                </a:cubicBezTo>
                <a:lnTo>
                  <a:pt x="369" y="4219"/>
                </a:lnTo>
                <a:cubicBezTo>
                  <a:pt x="376" y="4227"/>
                  <a:pt x="376" y="4239"/>
                  <a:pt x="369" y="4248"/>
                </a:cubicBezTo>
                <a:lnTo>
                  <a:pt x="154" y="4515"/>
                </a:lnTo>
                <a:close/>
                <a:moveTo>
                  <a:pt x="0" y="1135"/>
                </a:moveTo>
                <a:lnTo>
                  <a:pt x="0" y="431"/>
                </a:lnTo>
                <a:lnTo>
                  <a:pt x="918" y="431"/>
                </a:lnTo>
                <a:lnTo>
                  <a:pt x="918" y="0"/>
                </a:lnTo>
                <a:lnTo>
                  <a:pt x="3604" y="0"/>
                </a:lnTo>
                <a:lnTo>
                  <a:pt x="3604" y="429"/>
                </a:lnTo>
                <a:lnTo>
                  <a:pt x="4522" y="429"/>
                </a:lnTo>
                <a:lnTo>
                  <a:pt x="4522" y="1135"/>
                </a:lnTo>
                <a:cubicBezTo>
                  <a:pt x="4522" y="1641"/>
                  <a:pt x="4110" y="2053"/>
                  <a:pt x="3604" y="2053"/>
                </a:cubicBezTo>
                <a:lnTo>
                  <a:pt x="3485" y="2053"/>
                </a:lnTo>
                <a:cubicBezTo>
                  <a:pt x="3312" y="2436"/>
                  <a:pt x="2965" y="2723"/>
                  <a:pt x="2545" y="2813"/>
                </a:cubicBezTo>
                <a:lnTo>
                  <a:pt x="2545" y="3389"/>
                </a:lnTo>
                <a:lnTo>
                  <a:pt x="2874" y="3389"/>
                </a:lnTo>
                <a:cubicBezTo>
                  <a:pt x="2976" y="3389"/>
                  <a:pt x="3058" y="3472"/>
                  <a:pt x="3058" y="3573"/>
                </a:cubicBezTo>
                <a:lnTo>
                  <a:pt x="3058" y="3815"/>
                </a:lnTo>
                <a:lnTo>
                  <a:pt x="3340" y="3815"/>
                </a:lnTo>
                <a:lnTo>
                  <a:pt x="3340" y="4677"/>
                </a:lnTo>
                <a:lnTo>
                  <a:pt x="1184" y="4677"/>
                </a:lnTo>
                <a:lnTo>
                  <a:pt x="1184" y="3815"/>
                </a:lnTo>
                <a:lnTo>
                  <a:pt x="1465" y="3815"/>
                </a:lnTo>
                <a:lnTo>
                  <a:pt x="1465" y="3573"/>
                </a:lnTo>
                <a:cubicBezTo>
                  <a:pt x="1465" y="3472"/>
                  <a:pt x="1548" y="3389"/>
                  <a:pt x="1649" y="3389"/>
                </a:cubicBezTo>
                <a:lnTo>
                  <a:pt x="1978" y="3389"/>
                </a:lnTo>
                <a:lnTo>
                  <a:pt x="1978" y="2813"/>
                </a:lnTo>
                <a:cubicBezTo>
                  <a:pt x="1558" y="2723"/>
                  <a:pt x="1212" y="2436"/>
                  <a:pt x="1038" y="2053"/>
                </a:cubicBezTo>
                <a:lnTo>
                  <a:pt x="920" y="2053"/>
                </a:lnTo>
                <a:cubicBezTo>
                  <a:pt x="412" y="2053"/>
                  <a:pt x="0" y="1641"/>
                  <a:pt x="0" y="1135"/>
                </a:cubicBezTo>
                <a:close/>
                <a:moveTo>
                  <a:pt x="3601" y="1589"/>
                </a:moveTo>
                <a:lnTo>
                  <a:pt x="3604" y="1589"/>
                </a:lnTo>
                <a:cubicBezTo>
                  <a:pt x="3854" y="1589"/>
                  <a:pt x="4057" y="1385"/>
                  <a:pt x="4057" y="1136"/>
                </a:cubicBezTo>
                <a:lnTo>
                  <a:pt x="4057" y="896"/>
                </a:lnTo>
                <a:lnTo>
                  <a:pt x="3604" y="896"/>
                </a:lnTo>
                <a:lnTo>
                  <a:pt x="3604" y="1501"/>
                </a:lnTo>
                <a:cubicBezTo>
                  <a:pt x="3604" y="1531"/>
                  <a:pt x="3602" y="1560"/>
                  <a:pt x="3601" y="1589"/>
                </a:cubicBezTo>
                <a:close/>
                <a:moveTo>
                  <a:pt x="1888" y="3859"/>
                </a:moveTo>
                <a:lnTo>
                  <a:pt x="1888" y="4320"/>
                </a:lnTo>
                <a:lnTo>
                  <a:pt x="2634" y="4320"/>
                </a:lnTo>
                <a:lnTo>
                  <a:pt x="2634" y="3859"/>
                </a:lnTo>
                <a:lnTo>
                  <a:pt x="1888" y="3859"/>
                </a:lnTo>
                <a:close/>
                <a:moveTo>
                  <a:pt x="1642" y="1317"/>
                </a:moveTo>
                <a:lnTo>
                  <a:pt x="1868" y="1544"/>
                </a:lnTo>
                <a:lnTo>
                  <a:pt x="2102" y="1780"/>
                </a:lnTo>
                <a:lnTo>
                  <a:pt x="2338" y="1545"/>
                </a:lnTo>
                <a:lnTo>
                  <a:pt x="2878" y="1008"/>
                </a:lnTo>
                <a:lnTo>
                  <a:pt x="2644" y="772"/>
                </a:lnTo>
                <a:lnTo>
                  <a:pt x="2104" y="1309"/>
                </a:lnTo>
                <a:lnTo>
                  <a:pt x="1878" y="1083"/>
                </a:lnTo>
                <a:lnTo>
                  <a:pt x="1642" y="1317"/>
                </a:lnTo>
                <a:close/>
                <a:moveTo>
                  <a:pt x="465" y="1135"/>
                </a:moveTo>
                <a:cubicBezTo>
                  <a:pt x="465" y="1385"/>
                  <a:pt x="669" y="1588"/>
                  <a:pt x="918" y="1588"/>
                </a:cubicBezTo>
                <a:lnTo>
                  <a:pt x="921" y="1588"/>
                </a:lnTo>
                <a:cubicBezTo>
                  <a:pt x="920" y="1559"/>
                  <a:pt x="918" y="1529"/>
                  <a:pt x="918" y="1500"/>
                </a:cubicBezTo>
                <a:lnTo>
                  <a:pt x="918" y="895"/>
                </a:lnTo>
                <a:lnTo>
                  <a:pt x="465" y="895"/>
                </a:lnTo>
                <a:lnTo>
                  <a:pt x="465" y="1135"/>
                </a:lnTo>
                <a:close/>
              </a:path>
            </a:pathLst>
          </a:custGeom>
          <a:solidFill>
            <a:schemeClr val="accent1"/>
          </a:solidFill>
          <a:ln>
            <a:noFill/>
          </a:ln>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sp>
        <p:nvSpPr>
          <p:cNvPr id="25" name="文本框 24"/>
          <p:cNvSpPr txBox="1"/>
          <p:nvPr>
            <p:custDataLst>
              <p:tags r:id="rId17"/>
            </p:custDataLst>
          </p:nvPr>
        </p:nvSpPr>
        <p:spPr bwMode="auto">
          <a:xfrm>
            <a:off x="4954368" y="4169900"/>
            <a:ext cx="2359927" cy="4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ctr">
            <a:normAutofit/>
          </a:bodyPr>
          <a:lstStyle/>
          <a:p>
            <a:pPr marL="0" indent="0" algn="ctr">
              <a:lnSpc>
                <a:spcPct val="100000"/>
              </a:lnSpc>
              <a:spcBef>
                <a:spcPts val="0"/>
              </a:spcBef>
              <a:spcAft>
                <a:spcPts val="0"/>
              </a:spcAft>
              <a:buSzPct val="100000"/>
            </a:pPr>
            <a:r>
              <a:rPr altLang="zh-CN" sz="1800" b="1" dirty="0">
                <a:solidFill>
                  <a:schemeClr val="accent1"/>
                </a:solidFill>
                <a:latin typeface="+mj-lt"/>
                <a:ea typeface="+mj-ea"/>
                <a:cs typeface="+mj-cs"/>
              </a:rPr>
              <a:t>能力目标:</a:t>
            </a:r>
            <a:endParaRPr altLang="zh-CN" sz="1800" b="1" dirty="0">
              <a:solidFill>
                <a:schemeClr val="accent1"/>
              </a:solidFill>
              <a:latin typeface="+mj-lt"/>
              <a:ea typeface="+mj-ea"/>
              <a:cs typeface="+mj-cs"/>
            </a:endParaRPr>
          </a:p>
        </p:txBody>
      </p:sp>
      <p:sp>
        <p:nvSpPr>
          <p:cNvPr id="26" name="任意多边形 25"/>
          <p:cNvSpPr/>
          <p:nvPr>
            <p:custDataLst>
              <p:tags r:id="rId18"/>
            </p:custDataLst>
          </p:nvPr>
        </p:nvSpPr>
        <p:spPr bwMode="auto">
          <a:xfrm>
            <a:off x="5962557" y="3635184"/>
            <a:ext cx="343549" cy="495528"/>
          </a:xfrm>
          <a:custGeom>
            <a:avLst/>
            <a:gdLst>
              <a:gd name="T0" fmla="*/ 958 w 4522"/>
              <a:gd name="T1" fmla="*/ 5339 h 6532"/>
              <a:gd name="T2" fmla="*/ 1274 w 4522"/>
              <a:gd name="T3" fmla="*/ 5052 h 6532"/>
              <a:gd name="T4" fmla="*/ 1646 w 4522"/>
              <a:gd name="T5" fmla="*/ 5261 h 6532"/>
              <a:gd name="T6" fmla="*/ 1560 w 4522"/>
              <a:gd name="T7" fmla="*/ 5677 h 6532"/>
              <a:gd name="T8" fmla="*/ 1136 w 4522"/>
              <a:gd name="T9" fmla="*/ 5725 h 6532"/>
              <a:gd name="T10" fmla="*/ 2381 w 4522"/>
              <a:gd name="T11" fmla="*/ 5245 h 6532"/>
              <a:gd name="T12" fmla="*/ 2140 w 4522"/>
              <a:gd name="T13" fmla="*/ 5245 h 6532"/>
              <a:gd name="T14" fmla="*/ 2065 w 4522"/>
              <a:gd name="T15" fmla="*/ 5473 h 6532"/>
              <a:gd name="T16" fmla="*/ 2260 w 4522"/>
              <a:gd name="T17" fmla="*/ 5615 h 6532"/>
              <a:gd name="T18" fmla="*/ 2454 w 4522"/>
              <a:gd name="T19" fmla="*/ 5473 h 6532"/>
              <a:gd name="T20" fmla="*/ 3538 w 4522"/>
              <a:gd name="T21" fmla="*/ 5260 h 6532"/>
              <a:gd name="T22" fmla="*/ 3166 w 4522"/>
              <a:gd name="T23" fmla="*/ 5051 h 6532"/>
              <a:gd name="T24" fmla="*/ 2850 w 4522"/>
              <a:gd name="T25" fmla="*/ 5337 h 6532"/>
              <a:gd name="T26" fmla="*/ 3028 w 4522"/>
              <a:gd name="T27" fmla="*/ 5725 h 6532"/>
              <a:gd name="T28" fmla="*/ 3452 w 4522"/>
              <a:gd name="T29" fmla="*/ 5677 h 6532"/>
              <a:gd name="T30" fmla="*/ 3538 w 4522"/>
              <a:gd name="T31" fmla="*/ 5260 h 6532"/>
              <a:gd name="T32" fmla="*/ 1456 w 4522"/>
              <a:gd name="T33" fmla="*/ 6045 h 6532"/>
              <a:gd name="T34" fmla="*/ 1541 w 4522"/>
              <a:gd name="T35" fmla="*/ 6463 h 6532"/>
              <a:gd name="T36" fmla="*/ 1965 w 4522"/>
              <a:gd name="T37" fmla="*/ 6511 h 6532"/>
              <a:gd name="T38" fmla="*/ 2142 w 4522"/>
              <a:gd name="T39" fmla="*/ 6123 h 6532"/>
              <a:gd name="T40" fmla="*/ 1826 w 4522"/>
              <a:gd name="T41" fmla="*/ 5836 h 6532"/>
              <a:gd name="T42" fmla="*/ 2614 w 4522"/>
              <a:gd name="T43" fmla="*/ 6031 h 6532"/>
              <a:gd name="T44" fmla="*/ 2540 w 4522"/>
              <a:gd name="T45" fmla="*/ 6259 h 6532"/>
              <a:gd name="T46" fmla="*/ 2734 w 4522"/>
              <a:gd name="T47" fmla="*/ 6400 h 6532"/>
              <a:gd name="T48" fmla="*/ 2929 w 4522"/>
              <a:gd name="T49" fmla="*/ 6259 h 6532"/>
              <a:gd name="T50" fmla="*/ 2854 w 4522"/>
              <a:gd name="T51" fmla="*/ 6031 h 6532"/>
              <a:gd name="T52" fmla="*/ 4368 w 4522"/>
              <a:gd name="T53" fmla="*/ 3957 h 6532"/>
              <a:gd name="T54" fmla="*/ 3573 w 4522"/>
              <a:gd name="T55" fmla="*/ 4572 h 6532"/>
              <a:gd name="T56" fmla="*/ 4153 w 4522"/>
              <a:gd name="T57" fmla="*/ 4253 h 6532"/>
              <a:gd name="T58" fmla="*/ 154 w 4522"/>
              <a:gd name="T59" fmla="*/ 4515 h 6532"/>
              <a:gd name="T60" fmla="*/ 949 w 4522"/>
              <a:gd name="T61" fmla="*/ 3900 h 6532"/>
              <a:gd name="T62" fmla="*/ 369 w 4522"/>
              <a:gd name="T63" fmla="*/ 4219 h 6532"/>
              <a:gd name="T64" fmla="*/ 0 w 4522"/>
              <a:gd name="T65" fmla="*/ 1135 h 6532"/>
              <a:gd name="T66" fmla="*/ 918 w 4522"/>
              <a:gd name="T67" fmla="*/ 0 h 6532"/>
              <a:gd name="T68" fmla="*/ 4522 w 4522"/>
              <a:gd name="T69" fmla="*/ 429 h 6532"/>
              <a:gd name="T70" fmla="*/ 3485 w 4522"/>
              <a:gd name="T71" fmla="*/ 2053 h 6532"/>
              <a:gd name="T72" fmla="*/ 2874 w 4522"/>
              <a:gd name="T73" fmla="*/ 3389 h 6532"/>
              <a:gd name="T74" fmla="*/ 3340 w 4522"/>
              <a:gd name="T75" fmla="*/ 3815 h 6532"/>
              <a:gd name="T76" fmla="*/ 1184 w 4522"/>
              <a:gd name="T77" fmla="*/ 3815 h 6532"/>
              <a:gd name="T78" fmla="*/ 1649 w 4522"/>
              <a:gd name="T79" fmla="*/ 3389 h 6532"/>
              <a:gd name="T80" fmla="*/ 1038 w 4522"/>
              <a:gd name="T81" fmla="*/ 2053 h 6532"/>
              <a:gd name="T82" fmla="*/ 3601 w 4522"/>
              <a:gd name="T83" fmla="*/ 1589 h 6532"/>
              <a:gd name="T84" fmla="*/ 4057 w 4522"/>
              <a:gd name="T85" fmla="*/ 896 h 6532"/>
              <a:gd name="T86" fmla="*/ 3601 w 4522"/>
              <a:gd name="T87" fmla="*/ 1589 h 6532"/>
              <a:gd name="T88" fmla="*/ 2634 w 4522"/>
              <a:gd name="T89" fmla="*/ 4320 h 6532"/>
              <a:gd name="T90" fmla="*/ 1642 w 4522"/>
              <a:gd name="T91" fmla="*/ 1317 h 6532"/>
              <a:gd name="T92" fmla="*/ 2338 w 4522"/>
              <a:gd name="T93" fmla="*/ 1545 h 6532"/>
              <a:gd name="T94" fmla="*/ 2104 w 4522"/>
              <a:gd name="T95" fmla="*/ 1309 h 6532"/>
              <a:gd name="T96" fmla="*/ 465 w 4522"/>
              <a:gd name="T97" fmla="*/ 1135 h 6532"/>
              <a:gd name="T98" fmla="*/ 918 w 4522"/>
              <a:gd name="T99" fmla="*/ 1500 h 6532"/>
              <a:gd name="T100" fmla="*/ 465 w 4522"/>
              <a:gd name="T101" fmla="*/ 1135 h 6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2" h="6532">
                <a:moveTo>
                  <a:pt x="1069" y="5679"/>
                </a:moveTo>
                <a:lnTo>
                  <a:pt x="1120" y="5475"/>
                </a:lnTo>
                <a:lnTo>
                  <a:pt x="958" y="5339"/>
                </a:lnTo>
                <a:cubicBezTo>
                  <a:pt x="928" y="5313"/>
                  <a:pt x="944" y="5264"/>
                  <a:pt x="984" y="5261"/>
                </a:cubicBezTo>
                <a:lnTo>
                  <a:pt x="1194" y="5247"/>
                </a:lnTo>
                <a:lnTo>
                  <a:pt x="1274" y="5052"/>
                </a:lnTo>
                <a:cubicBezTo>
                  <a:pt x="1289" y="5015"/>
                  <a:pt x="1341" y="5015"/>
                  <a:pt x="1356" y="5052"/>
                </a:cubicBezTo>
                <a:lnTo>
                  <a:pt x="1436" y="5247"/>
                </a:lnTo>
                <a:lnTo>
                  <a:pt x="1646" y="5261"/>
                </a:lnTo>
                <a:cubicBezTo>
                  <a:pt x="1686" y="5264"/>
                  <a:pt x="1702" y="5313"/>
                  <a:pt x="1672" y="5339"/>
                </a:cubicBezTo>
                <a:lnTo>
                  <a:pt x="1509" y="5473"/>
                </a:lnTo>
                <a:lnTo>
                  <a:pt x="1560" y="5677"/>
                </a:lnTo>
                <a:cubicBezTo>
                  <a:pt x="1569" y="5716"/>
                  <a:pt x="1528" y="5747"/>
                  <a:pt x="1493" y="5725"/>
                </a:cubicBezTo>
                <a:lnTo>
                  <a:pt x="1314" y="5615"/>
                </a:lnTo>
                <a:lnTo>
                  <a:pt x="1136" y="5725"/>
                </a:lnTo>
                <a:cubicBezTo>
                  <a:pt x="1101" y="5748"/>
                  <a:pt x="1058" y="5717"/>
                  <a:pt x="1069" y="5679"/>
                </a:cubicBezTo>
                <a:close/>
                <a:moveTo>
                  <a:pt x="2592" y="5260"/>
                </a:moveTo>
                <a:lnTo>
                  <a:pt x="2381" y="5245"/>
                </a:lnTo>
                <a:lnTo>
                  <a:pt x="2301" y="5051"/>
                </a:lnTo>
                <a:cubicBezTo>
                  <a:pt x="2286" y="5013"/>
                  <a:pt x="2234" y="5013"/>
                  <a:pt x="2220" y="5051"/>
                </a:cubicBezTo>
                <a:lnTo>
                  <a:pt x="2140" y="5245"/>
                </a:lnTo>
                <a:lnTo>
                  <a:pt x="1929" y="5260"/>
                </a:lnTo>
                <a:cubicBezTo>
                  <a:pt x="1889" y="5263"/>
                  <a:pt x="1873" y="5312"/>
                  <a:pt x="1904" y="5337"/>
                </a:cubicBezTo>
                <a:lnTo>
                  <a:pt x="2065" y="5473"/>
                </a:lnTo>
                <a:lnTo>
                  <a:pt x="2014" y="5677"/>
                </a:lnTo>
                <a:cubicBezTo>
                  <a:pt x="2005" y="5716"/>
                  <a:pt x="2046" y="5747"/>
                  <a:pt x="2081" y="5725"/>
                </a:cubicBezTo>
                <a:lnTo>
                  <a:pt x="2260" y="5615"/>
                </a:lnTo>
                <a:lnTo>
                  <a:pt x="2438" y="5725"/>
                </a:lnTo>
                <a:cubicBezTo>
                  <a:pt x="2472" y="5747"/>
                  <a:pt x="2514" y="5716"/>
                  <a:pt x="2505" y="5677"/>
                </a:cubicBezTo>
                <a:lnTo>
                  <a:pt x="2454" y="5473"/>
                </a:lnTo>
                <a:lnTo>
                  <a:pt x="2616" y="5337"/>
                </a:lnTo>
                <a:cubicBezTo>
                  <a:pt x="2648" y="5312"/>
                  <a:pt x="2632" y="5263"/>
                  <a:pt x="2592" y="5260"/>
                </a:cubicBezTo>
                <a:close/>
                <a:moveTo>
                  <a:pt x="3538" y="5260"/>
                </a:moveTo>
                <a:lnTo>
                  <a:pt x="3328" y="5245"/>
                </a:lnTo>
                <a:lnTo>
                  <a:pt x="3248" y="5051"/>
                </a:lnTo>
                <a:cubicBezTo>
                  <a:pt x="3233" y="5013"/>
                  <a:pt x="3181" y="5013"/>
                  <a:pt x="3166" y="5051"/>
                </a:cubicBezTo>
                <a:lnTo>
                  <a:pt x="3086" y="5245"/>
                </a:lnTo>
                <a:lnTo>
                  <a:pt x="2876" y="5260"/>
                </a:lnTo>
                <a:cubicBezTo>
                  <a:pt x="2836" y="5263"/>
                  <a:pt x="2820" y="5312"/>
                  <a:pt x="2850" y="5337"/>
                </a:cubicBezTo>
                <a:lnTo>
                  <a:pt x="3012" y="5473"/>
                </a:lnTo>
                <a:lnTo>
                  <a:pt x="2961" y="5677"/>
                </a:lnTo>
                <a:cubicBezTo>
                  <a:pt x="2952" y="5716"/>
                  <a:pt x="2993" y="5747"/>
                  <a:pt x="3028" y="5725"/>
                </a:cubicBezTo>
                <a:lnTo>
                  <a:pt x="3206" y="5615"/>
                </a:lnTo>
                <a:lnTo>
                  <a:pt x="3385" y="5725"/>
                </a:lnTo>
                <a:cubicBezTo>
                  <a:pt x="3418" y="5747"/>
                  <a:pt x="3461" y="5716"/>
                  <a:pt x="3452" y="5677"/>
                </a:cubicBezTo>
                <a:lnTo>
                  <a:pt x="3401" y="5473"/>
                </a:lnTo>
                <a:lnTo>
                  <a:pt x="3562" y="5337"/>
                </a:lnTo>
                <a:cubicBezTo>
                  <a:pt x="3594" y="5312"/>
                  <a:pt x="3578" y="5263"/>
                  <a:pt x="3538" y="5260"/>
                </a:cubicBezTo>
                <a:close/>
                <a:moveTo>
                  <a:pt x="1746" y="5836"/>
                </a:moveTo>
                <a:lnTo>
                  <a:pt x="1666" y="6031"/>
                </a:lnTo>
                <a:lnTo>
                  <a:pt x="1456" y="6045"/>
                </a:lnTo>
                <a:cubicBezTo>
                  <a:pt x="1416" y="6048"/>
                  <a:pt x="1400" y="6097"/>
                  <a:pt x="1430" y="6123"/>
                </a:cubicBezTo>
                <a:lnTo>
                  <a:pt x="1592" y="6259"/>
                </a:lnTo>
                <a:lnTo>
                  <a:pt x="1541" y="6463"/>
                </a:lnTo>
                <a:cubicBezTo>
                  <a:pt x="1532" y="6501"/>
                  <a:pt x="1573" y="6532"/>
                  <a:pt x="1608" y="6511"/>
                </a:cubicBezTo>
                <a:lnTo>
                  <a:pt x="1786" y="6400"/>
                </a:lnTo>
                <a:lnTo>
                  <a:pt x="1965" y="6511"/>
                </a:lnTo>
                <a:cubicBezTo>
                  <a:pt x="1998" y="6532"/>
                  <a:pt x="2041" y="6501"/>
                  <a:pt x="2032" y="6463"/>
                </a:cubicBezTo>
                <a:lnTo>
                  <a:pt x="1981" y="6259"/>
                </a:lnTo>
                <a:lnTo>
                  <a:pt x="2142" y="6123"/>
                </a:lnTo>
                <a:cubicBezTo>
                  <a:pt x="2173" y="6097"/>
                  <a:pt x="2157" y="6048"/>
                  <a:pt x="2117" y="6045"/>
                </a:cubicBezTo>
                <a:lnTo>
                  <a:pt x="1906" y="6031"/>
                </a:lnTo>
                <a:lnTo>
                  <a:pt x="1826" y="5836"/>
                </a:lnTo>
                <a:cubicBezTo>
                  <a:pt x="1813" y="5799"/>
                  <a:pt x="1761" y="5799"/>
                  <a:pt x="1746" y="5836"/>
                </a:cubicBezTo>
                <a:close/>
                <a:moveTo>
                  <a:pt x="2694" y="5836"/>
                </a:moveTo>
                <a:lnTo>
                  <a:pt x="2614" y="6031"/>
                </a:lnTo>
                <a:lnTo>
                  <a:pt x="2404" y="6045"/>
                </a:lnTo>
                <a:cubicBezTo>
                  <a:pt x="2364" y="6048"/>
                  <a:pt x="2348" y="6097"/>
                  <a:pt x="2378" y="6123"/>
                </a:cubicBezTo>
                <a:lnTo>
                  <a:pt x="2540" y="6259"/>
                </a:lnTo>
                <a:lnTo>
                  <a:pt x="2489" y="6463"/>
                </a:lnTo>
                <a:cubicBezTo>
                  <a:pt x="2480" y="6501"/>
                  <a:pt x="2521" y="6532"/>
                  <a:pt x="2556" y="6511"/>
                </a:cubicBezTo>
                <a:lnTo>
                  <a:pt x="2734" y="6400"/>
                </a:lnTo>
                <a:lnTo>
                  <a:pt x="2913" y="6511"/>
                </a:lnTo>
                <a:cubicBezTo>
                  <a:pt x="2946" y="6532"/>
                  <a:pt x="2989" y="6501"/>
                  <a:pt x="2980" y="6463"/>
                </a:cubicBezTo>
                <a:lnTo>
                  <a:pt x="2929" y="6259"/>
                </a:lnTo>
                <a:lnTo>
                  <a:pt x="3090" y="6123"/>
                </a:lnTo>
                <a:cubicBezTo>
                  <a:pt x="3121" y="6097"/>
                  <a:pt x="3105" y="6048"/>
                  <a:pt x="3065" y="6045"/>
                </a:cubicBezTo>
                <a:lnTo>
                  <a:pt x="2854" y="6031"/>
                </a:lnTo>
                <a:lnTo>
                  <a:pt x="2774" y="5836"/>
                </a:lnTo>
                <a:cubicBezTo>
                  <a:pt x="2761" y="5799"/>
                  <a:pt x="2709" y="5799"/>
                  <a:pt x="2694" y="5836"/>
                </a:cubicBezTo>
                <a:close/>
                <a:moveTo>
                  <a:pt x="4368" y="3957"/>
                </a:moveTo>
                <a:cubicBezTo>
                  <a:pt x="4386" y="3935"/>
                  <a:pt x="4370" y="3900"/>
                  <a:pt x="4341" y="3900"/>
                </a:cubicBezTo>
                <a:lnTo>
                  <a:pt x="3573" y="3900"/>
                </a:lnTo>
                <a:lnTo>
                  <a:pt x="3573" y="4572"/>
                </a:lnTo>
                <a:lnTo>
                  <a:pt x="4341" y="4572"/>
                </a:lnTo>
                <a:cubicBezTo>
                  <a:pt x="4370" y="4572"/>
                  <a:pt x="4386" y="4537"/>
                  <a:pt x="4368" y="4515"/>
                </a:cubicBezTo>
                <a:lnTo>
                  <a:pt x="4153" y="4253"/>
                </a:lnTo>
                <a:cubicBezTo>
                  <a:pt x="4146" y="4245"/>
                  <a:pt x="4146" y="4233"/>
                  <a:pt x="4153" y="4224"/>
                </a:cubicBezTo>
                <a:lnTo>
                  <a:pt x="4368" y="3957"/>
                </a:lnTo>
                <a:close/>
                <a:moveTo>
                  <a:pt x="154" y="4515"/>
                </a:moveTo>
                <a:cubicBezTo>
                  <a:pt x="136" y="4537"/>
                  <a:pt x="152" y="4572"/>
                  <a:pt x="181" y="4572"/>
                </a:cubicBezTo>
                <a:lnTo>
                  <a:pt x="949" y="4572"/>
                </a:lnTo>
                <a:lnTo>
                  <a:pt x="949" y="3900"/>
                </a:lnTo>
                <a:lnTo>
                  <a:pt x="181" y="3900"/>
                </a:lnTo>
                <a:cubicBezTo>
                  <a:pt x="152" y="3900"/>
                  <a:pt x="136" y="3935"/>
                  <a:pt x="154" y="3957"/>
                </a:cubicBezTo>
                <a:lnTo>
                  <a:pt x="369" y="4219"/>
                </a:lnTo>
                <a:cubicBezTo>
                  <a:pt x="376" y="4227"/>
                  <a:pt x="376" y="4239"/>
                  <a:pt x="369" y="4248"/>
                </a:cubicBezTo>
                <a:lnTo>
                  <a:pt x="154" y="4515"/>
                </a:lnTo>
                <a:close/>
                <a:moveTo>
                  <a:pt x="0" y="1135"/>
                </a:moveTo>
                <a:lnTo>
                  <a:pt x="0" y="431"/>
                </a:lnTo>
                <a:lnTo>
                  <a:pt x="918" y="431"/>
                </a:lnTo>
                <a:lnTo>
                  <a:pt x="918" y="0"/>
                </a:lnTo>
                <a:lnTo>
                  <a:pt x="3604" y="0"/>
                </a:lnTo>
                <a:lnTo>
                  <a:pt x="3604" y="429"/>
                </a:lnTo>
                <a:lnTo>
                  <a:pt x="4522" y="429"/>
                </a:lnTo>
                <a:lnTo>
                  <a:pt x="4522" y="1135"/>
                </a:lnTo>
                <a:cubicBezTo>
                  <a:pt x="4522" y="1641"/>
                  <a:pt x="4110" y="2053"/>
                  <a:pt x="3604" y="2053"/>
                </a:cubicBezTo>
                <a:lnTo>
                  <a:pt x="3485" y="2053"/>
                </a:lnTo>
                <a:cubicBezTo>
                  <a:pt x="3312" y="2436"/>
                  <a:pt x="2965" y="2723"/>
                  <a:pt x="2545" y="2813"/>
                </a:cubicBezTo>
                <a:lnTo>
                  <a:pt x="2545" y="3389"/>
                </a:lnTo>
                <a:lnTo>
                  <a:pt x="2874" y="3389"/>
                </a:lnTo>
                <a:cubicBezTo>
                  <a:pt x="2976" y="3389"/>
                  <a:pt x="3058" y="3472"/>
                  <a:pt x="3058" y="3573"/>
                </a:cubicBezTo>
                <a:lnTo>
                  <a:pt x="3058" y="3815"/>
                </a:lnTo>
                <a:lnTo>
                  <a:pt x="3340" y="3815"/>
                </a:lnTo>
                <a:lnTo>
                  <a:pt x="3340" y="4677"/>
                </a:lnTo>
                <a:lnTo>
                  <a:pt x="1184" y="4677"/>
                </a:lnTo>
                <a:lnTo>
                  <a:pt x="1184" y="3815"/>
                </a:lnTo>
                <a:lnTo>
                  <a:pt x="1465" y="3815"/>
                </a:lnTo>
                <a:lnTo>
                  <a:pt x="1465" y="3573"/>
                </a:lnTo>
                <a:cubicBezTo>
                  <a:pt x="1465" y="3472"/>
                  <a:pt x="1548" y="3389"/>
                  <a:pt x="1649" y="3389"/>
                </a:cubicBezTo>
                <a:lnTo>
                  <a:pt x="1978" y="3389"/>
                </a:lnTo>
                <a:lnTo>
                  <a:pt x="1978" y="2813"/>
                </a:lnTo>
                <a:cubicBezTo>
                  <a:pt x="1558" y="2723"/>
                  <a:pt x="1212" y="2436"/>
                  <a:pt x="1038" y="2053"/>
                </a:cubicBezTo>
                <a:lnTo>
                  <a:pt x="920" y="2053"/>
                </a:lnTo>
                <a:cubicBezTo>
                  <a:pt x="412" y="2053"/>
                  <a:pt x="0" y="1641"/>
                  <a:pt x="0" y="1135"/>
                </a:cubicBezTo>
                <a:close/>
                <a:moveTo>
                  <a:pt x="3601" y="1589"/>
                </a:moveTo>
                <a:lnTo>
                  <a:pt x="3604" y="1589"/>
                </a:lnTo>
                <a:cubicBezTo>
                  <a:pt x="3854" y="1589"/>
                  <a:pt x="4057" y="1385"/>
                  <a:pt x="4057" y="1136"/>
                </a:cubicBezTo>
                <a:lnTo>
                  <a:pt x="4057" y="896"/>
                </a:lnTo>
                <a:lnTo>
                  <a:pt x="3604" y="896"/>
                </a:lnTo>
                <a:lnTo>
                  <a:pt x="3604" y="1501"/>
                </a:lnTo>
                <a:cubicBezTo>
                  <a:pt x="3604" y="1531"/>
                  <a:pt x="3602" y="1560"/>
                  <a:pt x="3601" y="1589"/>
                </a:cubicBezTo>
                <a:close/>
                <a:moveTo>
                  <a:pt x="1888" y="3859"/>
                </a:moveTo>
                <a:lnTo>
                  <a:pt x="1888" y="4320"/>
                </a:lnTo>
                <a:lnTo>
                  <a:pt x="2634" y="4320"/>
                </a:lnTo>
                <a:lnTo>
                  <a:pt x="2634" y="3859"/>
                </a:lnTo>
                <a:lnTo>
                  <a:pt x="1888" y="3859"/>
                </a:lnTo>
                <a:close/>
                <a:moveTo>
                  <a:pt x="1642" y="1317"/>
                </a:moveTo>
                <a:lnTo>
                  <a:pt x="1868" y="1544"/>
                </a:lnTo>
                <a:lnTo>
                  <a:pt x="2102" y="1780"/>
                </a:lnTo>
                <a:lnTo>
                  <a:pt x="2338" y="1545"/>
                </a:lnTo>
                <a:lnTo>
                  <a:pt x="2878" y="1008"/>
                </a:lnTo>
                <a:lnTo>
                  <a:pt x="2644" y="772"/>
                </a:lnTo>
                <a:lnTo>
                  <a:pt x="2104" y="1309"/>
                </a:lnTo>
                <a:lnTo>
                  <a:pt x="1878" y="1083"/>
                </a:lnTo>
                <a:lnTo>
                  <a:pt x="1642" y="1317"/>
                </a:lnTo>
                <a:close/>
                <a:moveTo>
                  <a:pt x="465" y="1135"/>
                </a:moveTo>
                <a:cubicBezTo>
                  <a:pt x="465" y="1385"/>
                  <a:pt x="669" y="1588"/>
                  <a:pt x="918" y="1588"/>
                </a:cubicBezTo>
                <a:lnTo>
                  <a:pt x="921" y="1588"/>
                </a:lnTo>
                <a:cubicBezTo>
                  <a:pt x="920" y="1559"/>
                  <a:pt x="918" y="1529"/>
                  <a:pt x="918" y="1500"/>
                </a:cubicBezTo>
                <a:lnTo>
                  <a:pt x="918" y="895"/>
                </a:lnTo>
                <a:lnTo>
                  <a:pt x="465" y="895"/>
                </a:lnTo>
                <a:lnTo>
                  <a:pt x="465" y="1135"/>
                </a:lnTo>
                <a:close/>
              </a:path>
            </a:pathLst>
          </a:custGeom>
          <a:solidFill>
            <a:schemeClr val="accent1"/>
          </a:solidFill>
          <a:ln>
            <a:noFill/>
          </a:ln>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cxnSp>
        <p:nvCxnSpPr>
          <p:cNvPr id="29" name="直接连接符 28"/>
          <p:cNvCxnSpPr>
            <a:endCxn id="35" idx="1"/>
          </p:cNvCxnSpPr>
          <p:nvPr>
            <p:custDataLst>
              <p:tags r:id="rId19"/>
            </p:custDataLst>
          </p:nvPr>
        </p:nvCxnSpPr>
        <p:spPr>
          <a:xfrm>
            <a:off x="3687897" y="2168939"/>
            <a:ext cx="1759677" cy="5906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35" idx="3"/>
            <a:endCxn id="32" idx="1"/>
          </p:cNvCxnSpPr>
          <p:nvPr>
            <p:custDataLst>
              <p:tags r:id="rId20"/>
            </p:custDataLst>
          </p:nvPr>
        </p:nvCxnSpPr>
        <p:spPr>
          <a:xfrm flipV="1">
            <a:off x="6831639" y="1983372"/>
            <a:ext cx="1578517" cy="776197"/>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custDataLst>
              <p:tags r:id="rId21"/>
            </p:custDataLst>
          </p:nvPr>
        </p:nvSpPr>
        <p:spPr>
          <a:xfrm rot="1175611">
            <a:off x="3688139" y="1950099"/>
            <a:ext cx="1625116" cy="628464"/>
          </a:xfrm>
          <a:prstGeom prst="rect">
            <a:avLst/>
          </a:prstGeom>
          <a:noFill/>
        </p:spPr>
        <p:txBody>
          <a:bodyPr wrap="square" lIns="0" tIns="0" rIns="0" bIns="0" anchor="ctr">
            <a:normAutofit/>
          </a:bodyPr>
          <a:lstStyle/>
          <a:p>
            <a:pPr algn="ctr"/>
            <a:r>
              <a:rPr lang="en-US" altLang="zh-CN" sz="1200" b="1">
                <a:solidFill>
                  <a:schemeClr val="tx2"/>
                </a:solidFill>
              </a:rPr>
              <a:t>key words</a:t>
            </a:r>
            <a:endParaRPr lang="en-US" altLang="zh-CN" sz="1200" b="1">
              <a:solidFill>
                <a:schemeClr val="tx2"/>
              </a:solidFill>
            </a:endParaRPr>
          </a:p>
        </p:txBody>
      </p:sp>
      <p:sp>
        <p:nvSpPr>
          <p:cNvPr id="38" name="文本框 37"/>
          <p:cNvSpPr txBox="1"/>
          <p:nvPr>
            <p:custDataLst>
              <p:tags r:id="rId22"/>
            </p:custDataLst>
          </p:nvPr>
        </p:nvSpPr>
        <p:spPr>
          <a:xfrm rot="19986513">
            <a:off x="6756180" y="1859896"/>
            <a:ext cx="1625116" cy="628464"/>
          </a:xfrm>
          <a:prstGeom prst="rect">
            <a:avLst/>
          </a:prstGeom>
          <a:noFill/>
        </p:spPr>
        <p:txBody>
          <a:bodyPr wrap="square" lIns="0" tIns="0" rIns="0" bIns="0" anchor="ctr">
            <a:normAutofit/>
          </a:bodyPr>
          <a:lstStyle/>
          <a:p>
            <a:pPr algn="ctr"/>
            <a:r>
              <a:rPr lang="en-US" altLang="zh-CN" sz="1200" b="1">
                <a:solidFill>
                  <a:schemeClr val="tx2"/>
                </a:solidFill>
              </a:rPr>
              <a:t>key words</a:t>
            </a:r>
            <a:endParaRPr lang="en-US" altLang="zh-CN" sz="1200" b="1">
              <a:solidFill>
                <a:schemeClr val="tx2"/>
              </a:solidFill>
            </a:endParaRPr>
          </a:p>
        </p:txBody>
      </p:sp>
      <p:cxnSp>
        <p:nvCxnSpPr>
          <p:cNvPr id="39" name="直接连接符 38"/>
          <p:cNvCxnSpPr/>
          <p:nvPr>
            <p:custDataLst>
              <p:tags r:id="rId23"/>
            </p:custDataLst>
          </p:nvPr>
        </p:nvCxnSpPr>
        <p:spPr>
          <a:xfrm>
            <a:off x="4500696" y="3675876"/>
            <a:ext cx="0" cy="235667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24"/>
            </p:custDataLst>
          </p:nvPr>
        </p:nvCxnSpPr>
        <p:spPr>
          <a:xfrm>
            <a:off x="7674809" y="3675876"/>
            <a:ext cx="0" cy="235667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ustDataLst>
      <p:tags r:id="rId2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6" name="矩形 5"/>
          <p:cNvSpPr/>
          <p:nvPr/>
        </p:nvSpPr>
        <p:spPr>
          <a:xfrm>
            <a:off x="627380" y="2059940"/>
            <a:ext cx="5278120" cy="190373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7" name="图片 6" descr="小孩"/>
          <p:cNvPicPr>
            <a:picLocks noChangeAspect="1"/>
          </p:cNvPicPr>
          <p:nvPr/>
        </p:nvPicPr>
        <p:blipFill>
          <a:blip/>
          <a:stretch>
            <a:fillRect/>
          </a:stretch>
        </p:blipFill>
        <p:spPr>
          <a:xfrm>
            <a:off x="5299710" y="2131695"/>
            <a:ext cx="605790" cy="605790"/>
          </a:xfrm>
          <a:prstGeom prst="rect">
            <a:avLst/>
          </a:prstGeom>
        </p:spPr>
      </p:pic>
      <p:sp>
        <p:nvSpPr>
          <p:cNvPr id="9" name="直角三角形 8"/>
          <p:cNvSpPr/>
          <p:nvPr/>
        </p:nvSpPr>
        <p:spPr>
          <a:xfrm>
            <a:off x="8848090" y="5249545"/>
            <a:ext cx="411480" cy="36004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1" name="直接箭头连接符 10"/>
          <p:cNvCxnSpPr/>
          <p:nvPr/>
        </p:nvCxnSpPr>
        <p:spPr>
          <a:xfrm flipV="1">
            <a:off x="1151890" y="3366770"/>
            <a:ext cx="0" cy="5969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2" name="矩形 11"/>
          <p:cNvSpPr/>
          <p:nvPr/>
        </p:nvSpPr>
        <p:spPr>
          <a:xfrm>
            <a:off x="6347460" y="1812925"/>
            <a:ext cx="5196205" cy="379666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直角三角形 12"/>
          <p:cNvSpPr/>
          <p:nvPr/>
        </p:nvSpPr>
        <p:spPr>
          <a:xfrm>
            <a:off x="941705" y="3600450"/>
            <a:ext cx="411480" cy="36004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14" name="图片 13" descr="小孩"/>
          <p:cNvPicPr>
            <a:picLocks noChangeAspect="1"/>
          </p:cNvPicPr>
          <p:nvPr/>
        </p:nvPicPr>
        <p:blipFill>
          <a:blip/>
          <a:stretch>
            <a:fillRect/>
          </a:stretch>
        </p:blipFill>
        <p:spPr>
          <a:xfrm>
            <a:off x="6452235" y="1946910"/>
            <a:ext cx="605790" cy="605790"/>
          </a:xfrm>
          <a:prstGeom prst="rect">
            <a:avLst/>
          </a:prstGeom>
        </p:spPr>
      </p:pic>
      <p:pic>
        <p:nvPicPr>
          <p:cNvPr id="15" name="图片 14" descr="小孩"/>
          <p:cNvPicPr>
            <a:picLocks noChangeAspect="1"/>
          </p:cNvPicPr>
          <p:nvPr/>
        </p:nvPicPr>
        <p:blipFill>
          <a:blip/>
          <a:stretch>
            <a:fillRect/>
          </a:stretch>
        </p:blipFill>
        <p:spPr>
          <a:xfrm>
            <a:off x="10937875" y="1895475"/>
            <a:ext cx="605790" cy="6057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6" name="矩形 5"/>
          <p:cNvSpPr/>
          <p:nvPr/>
        </p:nvSpPr>
        <p:spPr>
          <a:xfrm>
            <a:off x="627380" y="2059940"/>
            <a:ext cx="5278120" cy="197485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7" name="图片 6" descr="小孩"/>
          <p:cNvPicPr>
            <a:picLocks noChangeAspect="1"/>
          </p:cNvPicPr>
          <p:nvPr/>
        </p:nvPicPr>
        <p:blipFill>
          <a:blip/>
          <a:stretch>
            <a:fillRect/>
          </a:stretch>
        </p:blipFill>
        <p:spPr>
          <a:xfrm>
            <a:off x="5299710" y="2131695"/>
            <a:ext cx="605790" cy="605790"/>
          </a:xfrm>
          <a:prstGeom prst="rect">
            <a:avLst/>
          </a:prstGeom>
        </p:spPr>
      </p:pic>
      <p:sp>
        <p:nvSpPr>
          <p:cNvPr id="9" name="直角三角形 8"/>
          <p:cNvSpPr/>
          <p:nvPr/>
        </p:nvSpPr>
        <p:spPr>
          <a:xfrm>
            <a:off x="8848090" y="5249545"/>
            <a:ext cx="411480" cy="36004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矩形 11"/>
          <p:cNvSpPr/>
          <p:nvPr/>
        </p:nvSpPr>
        <p:spPr>
          <a:xfrm>
            <a:off x="6347460" y="1812925"/>
            <a:ext cx="5196205" cy="379666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直角三角形 12"/>
          <p:cNvSpPr/>
          <p:nvPr/>
        </p:nvSpPr>
        <p:spPr>
          <a:xfrm>
            <a:off x="941705" y="3671570"/>
            <a:ext cx="411480" cy="36004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14" name="图片 13" descr="小孩"/>
          <p:cNvPicPr>
            <a:picLocks noChangeAspect="1"/>
          </p:cNvPicPr>
          <p:nvPr/>
        </p:nvPicPr>
        <p:blipFill>
          <a:blip/>
          <a:stretch>
            <a:fillRect/>
          </a:stretch>
        </p:blipFill>
        <p:spPr>
          <a:xfrm>
            <a:off x="6452235" y="1946910"/>
            <a:ext cx="605790" cy="605790"/>
          </a:xfrm>
          <a:prstGeom prst="rect">
            <a:avLst/>
          </a:prstGeom>
        </p:spPr>
      </p:pic>
      <p:pic>
        <p:nvPicPr>
          <p:cNvPr id="15" name="图片 14" descr="小孩"/>
          <p:cNvPicPr>
            <a:picLocks noChangeAspect="1"/>
          </p:cNvPicPr>
          <p:nvPr/>
        </p:nvPicPr>
        <p:blipFill>
          <a:blip/>
          <a:stretch>
            <a:fillRect/>
          </a:stretch>
        </p:blipFill>
        <p:spPr>
          <a:xfrm>
            <a:off x="10937875" y="1895475"/>
            <a:ext cx="605790" cy="605790"/>
          </a:xfrm>
          <a:prstGeom prst="rect">
            <a:avLst/>
          </a:prstGeom>
        </p:spPr>
      </p:pic>
      <p:sp>
        <p:nvSpPr>
          <p:cNvPr id="2" name="矩形 1"/>
          <p:cNvSpPr/>
          <p:nvPr/>
        </p:nvSpPr>
        <p:spPr>
          <a:xfrm>
            <a:off x="1470660"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2798445"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3200400"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3632835"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4065270"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4497705"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4898390"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a:off x="1882775" y="2461260"/>
            <a:ext cx="396875" cy="5143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nvSpPr>
        <p:spPr>
          <a:xfrm>
            <a:off x="1861820" y="3109595"/>
            <a:ext cx="418465" cy="14668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矩形 24"/>
          <p:cNvSpPr/>
          <p:nvPr/>
        </p:nvSpPr>
        <p:spPr>
          <a:xfrm>
            <a:off x="2150110" y="3521075"/>
            <a:ext cx="740410" cy="2984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3379470" y="3521075"/>
            <a:ext cx="740410" cy="2984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0" name="肘形连接符 29"/>
          <p:cNvCxnSpPr/>
          <p:nvPr/>
        </p:nvCxnSpPr>
        <p:spPr>
          <a:xfrm flipV="1">
            <a:off x="1098550" y="2306320"/>
            <a:ext cx="4217035" cy="1085215"/>
          </a:xfrm>
          <a:prstGeom prst="bentConnector3">
            <a:avLst>
              <a:gd name="adj1" fmla="val 255"/>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1" name="直接箭头连接符 30"/>
          <p:cNvCxnSpPr/>
          <p:nvPr/>
        </p:nvCxnSpPr>
        <p:spPr>
          <a:xfrm>
            <a:off x="5304790" y="2306320"/>
            <a:ext cx="0" cy="1033145"/>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32" name="矩形 31"/>
          <p:cNvSpPr/>
          <p:nvPr/>
        </p:nvSpPr>
        <p:spPr>
          <a:xfrm>
            <a:off x="7058025"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nvSpPr>
        <p:spPr>
          <a:xfrm>
            <a:off x="8058150"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矩形 33"/>
          <p:cNvSpPr/>
          <p:nvPr/>
        </p:nvSpPr>
        <p:spPr>
          <a:xfrm>
            <a:off x="9058275"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nvSpPr>
        <p:spPr>
          <a:xfrm>
            <a:off x="10058400"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矩形 35"/>
          <p:cNvSpPr/>
          <p:nvPr/>
        </p:nvSpPr>
        <p:spPr>
          <a:xfrm>
            <a:off x="10483215" y="255270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矩形 36"/>
          <p:cNvSpPr/>
          <p:nvPr/>
        </p:nvSpPr>
        <p:spPr>
          <a:xfrm>
            <a:off x="9558020"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矩形 37"/>
          <p:cNvSpPr/>
          <p:nvPr/>
        </p:nvSpPr>
        <p:spPr>
          <a:xfrm>
            <a:off x="8558530" y="255270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矩形 38"/>
          <p:cNvSpPr/>
          <p:nvPr/>
        </p:nvSpPr>
        <p:spPr>
          <a:xfrm>
            <a:off x="7557770" y="25679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矩形 39"/>
          <p:cNvSpPr/>
          <p:nvPr/>
        </p:nvSpPr>
        <p:spPr>
          <a:xfrm>
            <a:off x="7233920"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矩形 40"/>
          <p:cNvSpPr/>
          <p:nvPr/>
        </p:nvSpPr>
        <p:spPr>
          <a:xfrm>
            <a:off x="7733665"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矩形 41"/>
          <p:cNvSpPr/>
          <p:nvPr/>
        </p:nvSpPr>
        <p:spPr>
          <a:xfrm>
            <a:off x="8233410"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矩形 42"/>
          <p:cNvSpPr/>
          <p:nvPr/>
        </p:nvSpPr>
        <p:spPr>
          <a:xfrm>
            <a:off x="9466580"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矩形 43"/>
          <p:cNvSpPr/>
          <p:nvPr/>
        </p:nvSpPr>
        <p:spPr>
          <a:xfrm>
            <a:off x="9966960"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矩形 44"/>
          <p:cNvSpPr/>
          <p:nvPr/>
        </p:nvSpPr>
        <p:spPr>
          <a:xfrm>
            <a:off x="10467340" y="420624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6" name="直接连接符 45"/>
          <p:cNvCxnSpPr/>
          <p:nvPr/>
        </p:nvCxnSpPr>
        <p:spPr>
          <a:xfrm flipH="1" flipV="1">
            <a:off x="8926830" y="3746500"/>
            <a:ext cx="20955" cy="117983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7" name="直接箭头连接符 46"/>
          <p:cNvCxnSpPr/>
          <p:nvPr/>
        </p:nvCxnSpPr>
        <p:spPr>
          <a:xfrm>
            <a:off x="8937625" y="3762375"/>
            <a:ext cx="1868170" cy="4699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48" name="直接箭头连接符 47"/>
          <p:cNvCxnSpPr/>
          <p:nvPr/>
        </p:nvCxnSpPr>
        <p:spPr>
          <a:xfrm flipH="1" flipV="1">
            <a:off x="7047865" y="3767455"/>
            <a:ext cx="1878965" cy="1651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49" name="矩形 48"/>
          <p:cNvSpPr/>
          <p:nvPr/>
        </p:nvSpPr>
        <p:spPr>
          <a:xfrm>
            <a:off x="2471420" y="2432050"/>
            <a:ext cx="175260" cy="8235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978015" y="2249805"/>
            <a:ext cx="4843145" cy="3336290"/>
          </a:xfrm>
          <a:prstGeom prst="rect">
            <a:avLst/>
          </a:prstGeom>
          <a:noFill/>
          <a:ln w="9525">
            <a:noFill/>
          </a:ln>
        </p:spPr>
      </p:pic>
      <p:grpSp>
        <p:nvGrpSpPr>
          <p:cNvPr id="8" name="组合 7"/>
          <p:cNvGrpSpPr/>
          <p:nvPr/>
        </p:nvGrpSpPr>
        <p:grpSpPr>
          <a:xfrm>
            <a:off x="324485" y="330835"/>
            <a:ext cx="11092180" cy="654436"/>
            <a:chOff x="623" y="459"/>
            <a:chExt cx="14267" cy="607"/>
          </a:xfrm>
        </p:grpSpPr>
        <p:sp>
          <p:nvSpPr>
            <p:cNvPr id="3" name="燕尾形 2"/>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4"/>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cxnSp>
        <p:nvCxnSpPr>
          <p:cNvPr id="2" name="直线连接符 22"/>
          <p:cNvCxnSpPr/>
          <p:nvPr>
            <p:custDataLst>
              <p:tags r:id="rId5"/>
            </p:custDataLst>
          </p:nvPr>
        </p:nvCxnSpPr>
        <p:spPr>
          <a:xfrm>
            <a:off x="1966823" y="2952284"/>
            <a:ext cx="214043" cy="468038"/>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线连接符 25"/>
          <p:cNvCxnSpPr/>
          <p:nvPr>
            <p:custDataLst>
              <p:tags r:id="rId6"/>
            </p:custDataLst>
          </p:nvPr>
        </p:nvCxnSpPr>
        <p:spPr>
          <a:xfrm flipH="1">
            <a:off x="2959424" y="3407880"/>
            <a:ext cx="632622" cy="471921"/>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31"/>
          <p:cNvCxnSpPr/>
          <p:nvPr>
            <p:custDataLst>
              <p:tags r:id="rId7"/>
            </p:custDataLst>
          </p:nvPr>
        </p:nvCxnSpPr>
        <p:spPr>
          <a:xfrm>
            <a:off x="2821332" y="4173416"/>
            <a:ext cx="224231" cy="541210"/>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36"/>
          <p:cNvCxnSpPr/>
          <p:nvPr>
            <p:custDataLst>
              <p:tags r:id="rId8"/>
            </p:custDataLst>
          </p:nvPr>
        </p:nvCxnSpPr>
        <p:spPr>
          <a:xfrm flipV="1">
            <a:off x="1147550" y="3976610"/>
            <a:ext cx="743526" cy="252576"/>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矩形 2"/>
          <p:cNvSpPr/>
          <p:nvPr>
            <p:custDataLst>
              <p:tags r:id="rId9"/>
            </p:custDataLst>
          </p:nvPr>
        </p:nvSpPr>
        <p:spPr>
          <a:xfrm>
            <a:off x="1693023" y="3361414"/>
            <a:ext cx="1418565" cy="812321"/>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2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10"/>
            </p:custDataLst>
          </p:nvPr>
        </p:nvSpPr>
        <p:spPr>
          <a:xfrm>
            <a:off x="1486366" y="2338622"/>
            <a:ext cx="694502" cy="6945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1"/>
            </p:custDataLst>
          </p:nvPr>
        </p:nvSpPr>
        <p:spPr>
          <a:xfrm>
            <a:off x="3495288" y="2942400"/>
            <a:ext cx="694502" cy="694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2"/>
            </p:custDataLst>
          </p:nvPr>
        </p:nvSpPr>
        <p:spPr>
          <a:xfrm>
            <a:off x="564565" y="3968599"/>
            <a:ext cx="694502" cy="6945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3"/>
            </p:custDataLst>
          </p:nvPr>
        </p:nvSpPr>
        <p:spPr>
          <a:xfrm>
            <a:off x="2755449" y="4609711"/>
            <a:ext cx="694502" cy="69450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4"/>
            </p:custDataLst>
          </p:nvPr>
        </p:nvSpPr>
        <p:spPr>
          <a:xfrm>
            <a:off x="1308151" y="3135779"/>
            <a:ext cx="408918" cy="40891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5"/>
            </p:custDataLst>
          </p:nvPr>
        </p:nvSpPr>
        <p:spPr>
          <a:xfrm>
            <a:off x="2180868" y="2878876"/>
            <a:ext cx="308494" cy="308494"/>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16"/>
            </p:custDataLst>
          </p:nvPr>
        </p:nvSpPr>
        <p:spPr>
          <a:xfrm>
            <a:off x="1996621" y="4663063"/>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5" name="椭圆 24"/>
          <p:cNvSpPr/>
          <p:nvPr>
            <p:custDataLst>
              <p:tags r:id="rId17"/>
            </p:custDataLst>
          </p:nvPr>
        </p:nvSpPr>
        <p:spPr>
          <a:xfrm>
            <a:off x="3146119" y="4068182"/>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6" name="椭圆 25"/>
          <p:cNvSpPr/>
          <p:nvPr>
            <p:custDataLst>
              <p:tags r:id="rId18"/>
            </p:custDataLst>
          </p:nvPr>
        </p:nvSpPr>
        <p:spPr>
          <a:xfrm>
            <a:off x="1609192" y="4310480"/>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9"/>
            </p:custDataLst>
          </p:nvPr>
        </p:nvSpPr>
        <p:spPr>
          <a:xfrm>
            <a:off x="2734833" y="3047553"/>
            <a:ext cx="425455" cy="42545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custDataLst>
              <p:tags r:id="rId20"/>
            </p:custDataLst>
          </p:nvPr>
        </p:nvSpPr>
        <p:spPr>
          <a:xfrm>
            <a:off x="1729370" y="4594397"/>
            <a:ext cx="124860" cy="1248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9" name="椭圆 28"/>
          <p:cNvSpPr/>
          <p:nvPr>
            <p:custDataLst>
              <p:tags r:id="rId21"/>
            </p:custDataLst>
          </p:nvPr>
        </p:nvSpPr>
        <p:spPr>
          <a:xfrm>
            <a:off x="1298999" y="2878876"/>
            <a:ext cx="154247" cy="15424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22"/>
            </p:custDataLst>
          </p:nvPr>
        </p:nvSpPr>
        <p:spPr>
          <a:xfrm>
            <a:off x="2514395" y="2303498"/>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23"/>
            </p:custDataLst>
          </p:nvPr>
        </p:nvSpPr>
        <p:spPr>
          <a:xfrm>
            <a:off x="2837842" y="2691437"/>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4"/>
            </p:custDataLst>
          </p:nvPr>
        </p:nvSpPr>
        <p:spPr>
          <a:xfrm>
            <a:off x="581022" y="332629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5"/>
            </p:custDataLst>
          </p:nvPr>
        </p:nvSpPr>
        <p:spPr>
          <a:xfrm>
            <a:off x="4027553" y="4212059"/>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6"/>
            </p:custDataLst>
          </p:nvPr>
        </p:nvSpPr>
        <p:spPr>
          <a:xfrm>
            <a:off x="2343299" y="4587604"/>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27"/>
            </p:custDataLst>
          </p:nvPr>
        </p:nvSpPr>
        <p:spPr>
          <a:xfrm>
            <a:off x="2442667" y="4839424"/>
            <a:ext cx="130180" cy="13018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28"/>
            </p:custDataLst>
          </p:nvPr>
        </p:nvSpPr>
        <p:spPr>
          <a:xfrm>
            <a:off x="1425082" y="483633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9"/>
            </p:custDataLst>
          </p:nvPr>
        </p:nvSpPr>
        <p:spPr>
          <a:xfrm>
            <a:off x="4620895" y="2126615"/>
            <a:ext cx="3237230" cy="906780"/>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主次分明，</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宽度恰当</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4" name="文本框 53"/>
          <p:cNvSpPr txBox="1"/>
          <p:nvPr>
            <p:custDataLst>
              <p:tags r:id="rId30"/>
            </p:custDataLst>
          </p:nvPr>
        </p:nvSpPr>
        <p:spPr>
          <a:xfrm>
            <a:off x="4620598" y="2951214"/>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rgbClr val="C00000"/>
                </a:solidFill>
                <a:latin typeface="Arial" panose="020B0604020202020204" pitchFamily="34" charset="0"/>
                <a:ea typeface="微软雅黑" panose="020B0503020204020204" charset="-122"/>
                <a:sym typeface="+mn-ea"/>
              </a:rPr>
              <a:t>笔直</a:t>
            </a:r>
            <a:r>
              <a:rPr lang="zh-CN" sz="2000" spc="150">
                <a:solidFill>
                  <a:srgbClr val="C00000"/>
                </a:solidFill>
                <a:latin typeface="Arial" panose="020B0604020202020204" pitchFamily="34" charset="0"/>
                <a:ea typeface="微软雅黑" panose="020B0503020204020204" charset="-122"/>
                <a:sym typeface="+mn-ea"/>
              </a:rPr>
              <a:t>、</a:t>
            </a:r>
            <a:r>
              <a:rPr sz="2000" spc="150">
                <a:solidFill>
                  <a:srgbClr val="C00000"/>
                </a:solidFill>
                <a:latin typeface="Arial" panose="020B0604020202020204" pitchFamily="34" charset="0"/>
                <a:ea typeface="微软雅黑" panose="020B0503020204020204" charset="-122"/>
                <a:sym typeface="+mn-ea"/>
              </a:rPr>
              <a:t>平坦</a:t>
            </a:r>
            <a:endParaRPr sz="2000" spc="150">
              <a:solidFill>
                <a:srgbClr val="C00000"/>
              </a:solidFill>
              <a:latin typeface="Arial" panose="020B0604020202020204" pitchFamily="34" charset="0"/>
              <a:ea typeface="微软雅黑" panose="020B0503020204020204" charset="-122"/>
              <a:sym typeface="+mn-ea"/>
            </a:endParaRPr>
          </a:p>
        </p:txBody>
      </p:sp>
      <p:sp>
        <p:nvSpPr>
          <p:cNvPr id="55" name="文本框 54"/>
          <p:cNvSpPr txBox="1"/>
          <p:nvPr>
            <p:custDataLst>
              <p:tags r:id="rId31"/>
            </p:custDataLst>
          </p:nvPr>
        </p:nvSpPr>
        <p:spPr>
          <a:xfrm>
            <a:off x="4620598" y="3866270"/>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solidFill>
                <a:latin typeface="Arial" panose="020B0604020202020204" pitchFamily="34" charset="0"/>
                <a:ea typeface="微软雅黑" panose="020B0503020204020204" charset="-122"/>
                <a:sym typeface="+mn-ea"/>
              </a:rPr>
              <a:t>多明亮、</a:t>
            </a:r>
            <a:r>
              <a:rPr sz="2000" spc="150">
                <a:solidFill>
                  <a:schemeClr val="tx1"/>
                </a:solidFill>
                <a:latin typeface="Arial" panose="020B0604020202020204" pitchFamily="34" charset="0"/>
                <a:ea typeface="微软雅黑" panose="020B0503020204020204" charset="-122"/>
                <a:sym typeface="+mn-ea"/>
              </a:rPr>
              <a:t>少拐角</a:t>
            </a:r>
            <a:endParaRPr sz="2000" spc="150">
              <a:solidFill>
                <a:schemeClr val="tx1"/>
              </a:solidFill>
              <a:latin typeface="Arial" panose="020B0604020202020204" pitchFamily="34" charset="0"/>
              <a:ea typeface="微软雅黑" panose="020B0503020204020204" charset="-122"/>
              <a:sym typeface="+mn-ea"/>
            </a:endParaRPr>
          </a:p>
        </p:txBody>
      </p:sp>
      <p:sp>
        <p:nvSpPr>
          <p:cNvPr id="57" name="文本框 56"/>
          <p:cNvSpPr txBox="1"/>
          <p:nvPr>
            <p:custDataLst>
              <p:tags r:id="rId32"/>
            </p:custDataLst>
          </p:nvPr>
        </p:nvSpPr>
        <p:spPr>
          <a:xfrm>
            <a:off x="4620895" y="4781550"/>
            <a:ext cx="2166620" cy="872490"/>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chemeClr val="tx1">
                    <a:lumMod val="75000"/>
                    <a:lumOff val="25000"/>
                  </a:schemeClr>
                </a:solidFill>
                <a:latin typeface="Arial" panose="020B0604020202020204" pitchFamily="34" charset="0"/>
                <a:ea typeface="微软雅黑" panose="020B0503020204020204" charset="-122"/>
                <a:sym typeface="+mn-ea"/>
              </a:rPr>
              <a:t>没有障碍物</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不能留有“死角”</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6" name="椭圆 45"/>
          <p:cNvSpPr/>
          <p:nvPr>
            <p:custDataLst>
              <p:tags r:id="rId33"/>
            </p:custDataLst>
          </p:nvPr>
        </p:nvSpPr>
        <p:spPr>
          <a:xfrm>
            <a:off x="4292473" y="2165212"/>
            <a:ext cx="284061" cy="28406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34"/>
            </p:custDataLst>
          </p:nvPr>
        </p:nvSpPr>
        <p:spPr>
          <a:xfrm>
            <a:off x="4292473" y="3080267"/>
            <a:ext cx="284061" cy="284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3" name="椭圆 62"/>
          <p:cNvSpPr/>
          <p:nvPr>
            <p:custDataLst>
              <p:tags r:id="rId35"/>
            </p:custDataLst>
          </p:nvPr>
        </p:nvSpPr>
        <p:spPr>
          <a:xfrm>
            <a:off x="4292473" y="3995323"/>
            <a:ext cx="284061" cy="28406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36"/>
            </p:custDataLst>
          </p:nvPr>
        </p:nvSpPr>
        <p:spPr>
          <a:xfrm>
            <a:off x="4292473" y="4910377"/>
            <a:ext cx="284061" cy="2840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33" name="TextBox 1"/>
          <p:cNvSpPr txBox="1"/>
          <p:nvPr/>
        </p:nvSpPr>
        <p:spPr>
          <a:xfrm>
            <a:off x="1282700" y="1328738"/>
            <a:ext cx="10133013" cy="461962"/>
          </a:xfrm>
          <a:prstGeom prst="rect">
            <a:avLst/>
          </a:prstGeom>
          <a:noFill/>
          <a:ln w="9525">
            <a:noFill/>
          </a:ln>
        </p:spPr>
        <p:txBody>
          <a:bodyPr>
            <a:spAutoFit/>
          </a:bodyPr>
          <a:p>
            <a:r>
              <a:rPr lang="zh-CN" altLang="en-US" sz="2400" dirty="0">
                <a:solidFill>
                  <a:srgbClr val="445469"/>
                </a:solidFill>
                <a:latin typeface="Arial" panose="020B0604020202020204" pitchFamily="34" charset="0"/>
                <a:ea typeface="微软雅黑" panose="020B0503020204020204" charset="-122"/>
              </a:rPr>
              <a:t>通道的设计不但涉及到购物的方便与否，还间接地起到</a:t>
            </a:r>
            <a:r>
              <a:rPr lang="zh-CN" altLang="en-US" sz="2400" dirty="0">
                <a:solidFill>
                  <a:srgbClr val="FF0000"/>
                </a:solidFill>
                <a:latin typeface="Arial" panose="020B0604020202020204" pitchFamily="34" charset="0"/>
                <a:ea typeface="微软雅黑" panose="020B0503020204020204" charset="-122"/>
              </a:rPr>
              <a:t>消费引导</a:t>
            </a:r>
            <a:r>
              <a:rPr lang="zh-CN" altLang="en-US" sz="2400" dirty="0">
                <a:solidFill>
                  <a:srgbClr val="445469"/>
                </a:solidFill>
                <a:latin typeface="Arial" panose="020B0604020202020204" pitchFamily="34" charset="0"/>
                <a:ea typeface="微软雅黑" panose="020B0503020204020204" charset="-122"/>
              </a:rPr>
              <a:t>的作用。</a:t>
            </a:r>
            <a:endParaRPr lang="zh-CN" altLang="en-US" sz="2400" dirty="0">
              <a:solidFill>
                <a:srgbClr val="445469"/>
              </a:solidFill>
              <a:latin typeface="Arial" panose="020B0604020202020204" pitchFamily="34" charset="0"/>
              <a:ea typeface="微软雅黑" panose="020B0503020204020204" charset="-122"/>
            </a:endParaRPr>
          </a:p>
        </p:txBody>
      </p:sp>
      <p:cxnSp>
        <p:nvCxnSpPr>
          <p:cNvPr id="2" name="直线连接符 22"/>
          <p:cNvCxnSpPr/>
          <p:nvPr>
            <p:custDataLst>
              <p:tags r:id="rId4"/>
            </p:custDataLst>
          </p:nvPr>
        </p:nvCxnSpPr>
        <p:spPr>
          <a:xfrm>
            <a:off x="1976983" y="3286294"/>
            <a:ext cx="214043" cy="468038"/>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线连接符 25"/>
          <p:cNvCxnSpPr/>
          <p:nvPr>
            <p:custDataLst>
              <p:tags r:id="rId5"/>
            </p:custDataLst>
          </p:nvPr>
        </p:nvCxnSpPr>
        <p:spPr>
          <a:xfrm flipH="1">
            <a:off x="2969584" y="3741890"/>
            <a:ext cx="632622" cy="471921"/>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31"/>
          <p:cNvCxnSpPr/>
          <p:nvPr>
            <p:custDataLst>
              <p:tags r:id="rId6"/>
            </p:custDataLst>
          </p:nvPr>
        </p:nvCxnSpPr>
        <p:spPr>
          <a:xfrm>
            <a:off x="2831492" y="4507426"/>
            <a:ext cx="224231" cy="541210"/>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36"/>
          <p:cNvCxnSpPr/>
          <p:nvPr>
            <p:custDataLst>
              <p:tags r:id="rId7"/>
            </p:custDataLst>
          </p:nvPr>
        </p:nvCxnSpPr>
        <p:spPr>
          <a:xfrm flipV="1">
            <a:off x="1157710" y="4310620"/>
            <a:ext cx="743526" cy="252576"/>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矩形 2"/>
          <p:cNvSpPr/>
          <p:nvPr>
            <p:custDataLst>
              <p:tags r:id="rId8"/>
            </p:custDataLst>
          </p:nvPr>
        </p:nvSpPr>
        <p:spPr>
          <a:xfrm>
            <a:off x="1703183" y="3695424"/>
            <a:ext cx="1418565" cy="812321"/>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2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9"/>
            </p:custDataLst>
          </p:nvPr>
        </p:nvSpPr>
        <p:spPr>
          <a:xfrm>
            <a:off x="1496526" y="2672632"/>
            <a:ext cx="694502" cy="6945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0"/>
            </p:custDataLst>
          </p:nvPr>
        </p:nvSpPr>
        <p:spPr>
          <a:xfrm>
            <a:off x="3505448" y="3276410"/>
            <a:ext cx="694502" cy="694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1"/>
            </p:custDataLst>
          </p:nvPr>
        </p:nvSpPr>
        <p:spPr>
          <a:xfrm>
            <a:off x="574725" y="4302609"/>
            <a:ext cx="694502" cy="6945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2"/>
            </p:custDataLst>
          </p:nvPr>
        </p:nvSpPr>
        <p:spPr>
          <a:xfrm>
            <a:off x="2765609" y="4943721"/>
            <a:ext cx="694502" cy="69450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3"/>
            </p:custDataLst>
          </p:nvPr>
        </p:nvSpPr>
        <p:spPr>
          <a:xfrm>
            <a:off x="1318311" y="3469789"/>
            <a:ext cx="408918" cy="40891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4"/>
            </p:custDataLst>
          </p:nvPr>
        </p:nvSpPr>
        <p:spPr>
          <a:xfrm>
            <a:off x="2191028" y="3212886"/>
            <a:ext cx="308494" cy="308494"/>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15"/>
            </p:custDataLst>
          </p:nvPr>
        </p:nvSpPr>
        <p:spPr>
          <a:xfrm>
            <a:off x="2006781" y="4997073"/>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5" name="椭圆 24"/>
          <p:cNvSpPr/>
          <p:nvPr>
            <p:custDataLst>
              <p:tags r:id="rId16"/>
            </p:custDataLst>
          </p:nvPr>
        </p:nvSpPr>
        <p:spPr>
          <a:xfrm>
            <a:off x="3156279" y="4402192"/>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6" name="椭圆 25"/>
          <p:cNvSpPr/>
          <p:nvPr>
            <p:custDataLst>
              <p:tags r:id="rId17"/>
            </p:custDataLst>
          </p:nvPr>
        </p:nvSpPr>
        <p:spPr>
          <a:xfrm>
            <a:off x="1619352" y="4644490"/>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8"/>
            </p:custDataLst>
          </p:nvPr>
        </p:nvSpPr>
        <p:spPr>
          <a:xfrm>
            <a:off x="2744993" y="3381563"/>
            <a:ext cx="425455" cy="42545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custDataLst>
              <p:tags r:id="rId19"/>
            </p:custDataLst>
          </p:nvPr>
        </p:nvSpPr>
        <p:spPr>
          <a:xfrm>
            <a:off x="1739530" y="4928407"/>
            <a:ext cx="124860" cy="1248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9" name="椭圆 28"/>
          <p:cNvSpPr/>
          <p:nvPr>
            <p:custDataLst>
              <p:tags r:id="rId20"/>
            </p:custDataLst>
          </p:nvPr>
        </p:nvSpPr>
        <p:spPr>
          <a:xfrm>
            <a:off x="1309159" y="3212886"/>
            <a:ext cx="154247" cy="15424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21"/>
            </p:custDataLst>
          </p:nvPr>
        </p:nvSpPr>
        <p:spPr>
          <a:xfrm>
            <a:off x="2524555" y="2637508"/>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22"/>
            </p:custDataLst>
          </p:nvPr>
        </p:nvSpPr>
        <p:spPr>
          <a:xfrm>
            <a:off x="2848002" y="3025447"/>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3"/>
            </p:custDataLst>
          </p:nvPr>
        </p:nvSpPr>
        <p:spPr>
          <a:xfrm>
            <a:off x="591182" y="366030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4"/>
            </p:custDataLst>
          </p:nvPr>
        </p:nvSpPr>
        <p:spPr>
          <a:xfrm>
            <a:off x="4037713" y="4546069"/>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5"/>
            </p:custDataLst>
          </p:nvPr>
        </p:nvSpPr>
        <p:spPr>
          <a:xfrm>
            <a:off x="2353459" y="4921614"/>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26"/>
            </p:custDataLst>
          </p:nvPr>
        </p:nvSpPr>
        <p:spPr>
          <a:xfrm>
            <a:off x="2452827" y="5173434"/>
            <a:ext cx="130180" cy="13018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27"/>
            </p:custDataLst>
          </p:nvPr>
        </p:nvSpPr>
        <p:spPr>
          <a:xfrm>
            <a:off x="1435242" y="517034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8"/>
            </p:custDataLst>
          </p:nvPr>
        </p:nvSpPr>
        <p:spPr>
          <a:xfrm>
            <a:off x="4631055" y="2460625"/>
            <a:ext cx="3237230" cy="906780"/>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主次分明，</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宽度恰当</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4" name="文本框 53"/>
          <p:cNvSpPr txBox="1"/>
          <p:nvPr>
            <p:custDataLst>
              <p:tags r:id="rId29"/>
            </p:custDataLst>
          </p:nvPr>
        </p:nvSpPr>
        <p:spPr>
          <a:xfrm>
            <a:off x="4630758" y="3285224"/>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chemeClr val="tx1">
                    <a:lumMod val="75000"/>
                    <a:lumOff val="25000"/>
                  </a:schemeClr>
                </a:solidFill>
                <a:latin typeface="Arial" panose="020B0604020202020204" pitchFamily="34" charset="0"/>
                <a:ea typeface="微软雅黑" panose="020B0503020204020204" charset="-122"/>
                <a:sym typeface="+mn-ea"/>
              </a:rPr>
              <a:t>笔直</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平坦</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5" name="文本框 54"/>
          <p:cNvSpPr txBox="1"/>
          <p:nvPr>
            <p:custDataLst>
              <p:tags r:id="rId30"/>
            </p:custDataLst>
          </p:nvPr>
        </p:nvSpPr>
        <p:spPr>
          <a:xfrm>
            <a:off x="4630758" y="4200280"/>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rgbClr val="C00000"/>
                </a:solidFill>
                <a:latin typeface="Arial" panose="020B0604020202020204" pitchFamily="34" charset="0"/>
                <a:ea typeface="微软雅黑" panose="020B0503020204020204" charset="-122"/>
                <a:sym typeface="+mn-ea"/>
              </a:rPr>
              <a:t>多明亮、</a:t>
            </a:r>
            <a:r>
              <a:rPr sz="2000" spc="150">
                <a:solidFill>
                  <a:srgbClr val="C00000"/>
                </a:solidFill>
                <a:latin typeface="Arial" panose="020B0604020202020204" pitchFamily="34" charset="0"/>
                <a:ea typeface="微软雅黑" panose="020B0503020204020204" charset="-122"/>
                <a:sym typeface="+mn-ea"/>
              </a:rPr>
              <a:t>少拐角</a:t>
            </a:r>
            <a:endParaRPr sz="2000" spc="150">
              <a:solidFill>
                <a:srgbClr val="C00000"/>
              </a:solidFill>
              <a:latin typeface="Arial" panose="020B0604020202020204" pitchFamily="34" charset="0"/>
              <a:ea typeface="微软雅黑" panose="020B0503020204020204" charset="-122"/>
              <a:sym typeface="+mn-ea"/>
            </a:endParaRPr>
          </a:p>
        </p:txBody>
      </p:sp>
      <p:sp>
        <p:nvSpPr>
          <p:cNvPr id="57" name="文本框 56"/>
          <p:cNvSpPr txBox="1"/>
          <p:nvPr>
            <p:custDataLst>
              <p:tags r:id="rId31"/>
            </p:custDataLst>
          </p:nvPr>
        </p:nvSpPr>
        <p:spPr>
          <a:xfrm>
            <a:off x="4631055" y="5115560"/>
            <a:ext cx="2166620" cy="872490"/>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chemeClr val="tx1">
                    <a:lumMod val="75000"/>
                    <a:lumOff val="25000"/>
                  </a:schemeClr>
                </a:solidFill>
                <a:latin typeface="Arial" panose="020B0604020202020204" pitchFamily="34" charset="0"/>
                <a:ea typeface="微软雅黑" panose="020B0503020204020204" charset="-122"/>
                <a:sym typeface="+mn-ea"/>
              </a:rPr>
              <a:t>没有障碍物</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不能留有“死角”</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6" name="椭圆 45"/>
          <p:cNvSpPr/>
          <p:nvPr>
            <p:custDataLst>
              <p:tags r:id="rId32"/>
            </p:custDataLst>
          </p:nvPr>
        </p:nvSpPr>
        <p:spPr>
          <a:xfrm>
            <a:off x="4302633" y="2499222"/>
            <a:ext cx="284061" cy="28406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33"/>
            </p:custDataLst>
          </p:nvPr>
        </p:nvSpPr>
        <p:spPr>
          <a:xfrm>
            <a:off x="4302633" y="3414277"/>
            <a:ext cx="284061" cy="284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3" name="椭圆 62"/>
          <p:cNvSpPr/>
          <p:nvPr>
            <p:custDataLst>
              <p:tags r:id="rId34"/>
            </p:custDataLst>
          </p:nvPr>
        </p:nvSpPr>
        <p:spPr>
          <a:xfrm>
            <a:off x="4302633" y="4329333"/>
            <a:ext cx="284061" cy="28406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35"/>
            </p:custDataLst>
          </p:nvPr>
        </p:nvSpPr>
        <p:spPr>
          <a:xfrm>
            <a:off x="4302633" y="5244387"/>
            <a:ext cx="284061" cy="2840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00" name="图片 99"/>
          <p:cNvPicPr/>
          <p:nvPr/>
        </p:nvPicPr>
        <p:blipFill>
          <a:blip r:embed="rId36"/>
          <a:stretch>
            <a:fillRect/>
          </a:stretch>
        </p:blipFill>
        <p:spPr>
          <a:xfrm>
            <a:off x="6876415" y="2149475"/>
            <a:ext cx="4876800" cy="36576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33" name="TextBox 1"/>
          <p:cNvSpPr txBox="1"/>
          <p:nvPr/>
        </p:nvSpPr>
        <p:spPr>
          <a:xfrm>
            <a:off x="1282700" y="1328738"/>
            <a:ext cx="10133013" cy="461962"/>
          </a:xfrm>
          <a:prstGeom prst="rect">
            <a:avLst/>
          </a:prstGeom>
          <a:noFill/>
          <a:ln w="9525">
            <a:noFill/>
          </a:ln>
        </p:spPr>
        <p:txBody>
          <a:bodyPr>
            <a:spAutoFit/>
          </a:bodyPr>
          <a:p>
            <a:r>
              <a:rPr lang="zh-CN" altLang="en-US" sz="2400" dirty="0">
                <a:solidFill>
                  <a:srgbClr val="445469"/>
                </a:solidFill>
                <a:latin typeface="Arial" panose="020B0604020202020204" pitchFamily="34" charset="0"/>
                <a:ea typeface="微软雅黑" panose="020B0503020204020204" charset="-122"/>
              </a:rPr>
              <a:t>通道的设计不但涉及到购物的方便与否，还间接地起到</a:t>
            </a:r>
            <a:r>
              <a:rPr lang="zh-CN" altLang="en-US" sz="2400" dirty="0">
                <a:solidFill>
                  <a:srgbClr val="FF0000"/>
                </a:solidFill>
                <a:latin typeface="Arial" panose="020B0604020202020204" pitchFamily="34" charset="0"/>
                <a:ea typeface="微软雅黑" panose="020B0503020204020204" charset="-122"/>
              </a:rPr>
              <a:t>消费引导</a:t>
            </a:r>
            <a:r>
              <a:rPr lang="zh-CN" altLang="en-US" sz="2400" dirty="0">
                <a:solidFill>
                  <a:srgbClr val="445469"/>
                </a:solidFill>
                <a:latin typeface="Arial" panose="020B0604020202020204" pitchFamily="34" charset="0"/>
                <a:ea typeface="微软雅黑" panose="020B0503020204020204" charset="-122"/>
              </a:rPr>
              <a:t>的作用。</a:t>
            </a:r>
            <a:endParaRPr lang="zh-CN" altLang="en-US" sz="2400" dirty="0">
              <a:solidFill>
                <a:srgbClr val="445469"/>
              </a:solidFill>
              <a:latin typeface="Arial" panose="020B0604020202020204" pitchFamily="34" charset="0"/>
              <a:ea typeface="微软雅黑" panose="020B0503020204020204" charset="-122"/>
            </a:endParaRPr>
          </a:p>
        </p:txBody>
      </p:sp>
      <p:cxnSp>
        <p:nvCxnSpPr>
          <p:cNvPr id="2" name="直线连接符 22"/>
          <p:cNvCxnSpPr/>
          <p:nvPr>
            <p:custDataLst>
              <p:tags r:id="rId4"/>
            </p:custDataLst>
          </p:nvPr>
        </p:nvCxnSpPr>
        <p:spPr>
          <a:xfrm>
            <a:off x="1976983" y="3286294"/>
            <a:ext cx="214043" cy="468038"/>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线连接符 25"/>
          <p:cNvCxnSpPr/>
          <p:nvPr>
            <p:custDataLst>
              <p:tags r:id="rId5"/>
            </p:custDataLst>
          </p:nvPr>
        </p:nvCxnSpPr>
        <p:spPr>
          <a:xfrm flipH="1">
            <a:off x="2969584" y="3741890"/>
            <a:ext cx="632622" cy="471921"/>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31"/>
          <p:cNvCxnSpPr/>
          <p:nvPr>
            <p:custDataLst>
              <p:tags r:id="rId6"/>
            </p:custDataLst>
          </p:nvPr>
        </p:nvCxnSpPr>
        <p:spPr>
          <a:xfrm>
            <a:off x="2831492" y="4507426"/>
            <a:ext cx="224231" cy="541210"/>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36"/>
          <p:cNvCxnSpPr/>
          <p:nvPr>
            <p:custDataLst>
              <p:tags r:id="rId7"/>
            </p:custDataLst>
          </p:nvPr>
        </p:nvCxnSpPr>
        <p:spPr>
          <a:xfrm flipV="1">
            <a:off x="1157710" y="4310620"/>
            <a:ext cx="743526" cy="252576"/>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矩形 2"/>
          <p:cNvSpPr/>
          <p:nvPr>
            <p:custDataLst>
              <p:tags r:id="rId8"/>
            </p:custDataLst>
          </p:nvPr>
        </p:nvSpPr>
        <p:spPr>
          <a:xfrm>
            <a:off x="1703183" y="3695424"/>
            <a:ext cx="1418565" cy="812321"/>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2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9"/>
            </p:custDataLst>
          </p:nvPr>
        </p:nvSpPr>
        <p:spPr>
          <a:xfrm>
            <a:off x="1496526" y="2672632"/>
            <a:ext cx="694502" cy="6945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0"/>
            </p:custDataLst>
          </p:nvPr>
        </p:nvSpPr>
        <p:spPr>
          <a:xfrm>
            <a:off x="3505448" y="3276410"/>
            <a:ext cx="694502" cy="694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1"/>
            </p:custDataLst>
          </p:nvPr>
        </p:nvSpPr>
        <p:spPr>
          <a:xfrm>
            <a:off x="574725" y="4302609"/>
            <a:ext cx="694502" cy="6945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2"/>
            </p:custDataLst>
          </p:nvPr>
        </p:nvSpPr>
        <p:spPr>
          <a:xfrm>
            <a:off x="2765609" y="4943721"/>
            <a:ext cx="694502" cy="69450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3"/>
            </p:custDataLst>
          </p:nvPr>
        </p:nvSpPr>
        <p:spPr>
          <a:xfrm>
            <a:off x="1318311" y="3469789"/>
            <a:ext cx="408918" cy="40891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4"/>
            </p:custDataLst>
          </p:nvPr>
        </p:nvSpPr>
        <p:spPr>
          <a:xfrm>
            <a:off x="2191028" y="3212886"/>
            <a:ext cx="308494" cy="308494"/>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15"/>
            </p:custDataLst>
          </p:nvPr>
        </p:nvSpPr>
        <p:spPr>
          <a:xfrm>
            <a:off x="2006781" y="4997073"/>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5" name="椭圆 24"/>
          <p:cNvSpPr/>
          <p:nvPr>
            <p:custDataLst>
              <p:tags r:id="rId16"/>
            </p:custDataLst>
          </p:nvPr>
        </p:nvSpPr>
        <p:spPr>
          <a:xfrm>
            <a:off x="3156279" y="4402192"/>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6" name="椭圆 25"/>
          <p:cNvSpPr/>
          <p:nvPr>
            <p:custDataLst>
              <p:tags r:id="rId17"/>
            </p:custDataLst>
          </p:nvPr>
        </p:nvSpPr>
        <p:spPr>
          <a:xfrm>
            <a:off x="1619352" y="4644490"/>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8"/>
            </p:custDataLst>
          </p:nvPr>
        </p:nvSpPr>
        <p:spPr>
          <a:xfrm>
            <a:off x="2744993" y="3381563"/>
            <a:ext cx="425455" cy="42545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custDataLst>
              <p:tags r:id="rId19"/>
            </p:custDataLst>
          </p:nvPr>
        </p:nvSpPr>
        <p:spPr>
          <a:xfrm>
            <a:off x="1739530" y="4928407"/>
            <a:ext cx="124860" cy="1248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9" name="椭圆 28"/>
          <p:cNvSpPr/>
          <p:nvPr>
            <p:custDataLst>
              <p:tags r:id="rId20"/>
            </p:custDataLst>
          </p:nvPr>
        </p:nvSpPr>
        <p:spPr>
          <a:xfrm>
            <a:off x="1309159" y="3212886"/>
            <a:ext cx="154247" cy="15424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21"/>
            </p:custDataLst>
          </p:nvPr>
        </p:nvSpPr>
        <p:spPr>
          <a:xfrm>
            <a:off x="2524555" y="2637508"/>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22"/>
            </p:custDataLst>
          </p:nvPr>
        </p:nvSpPr>
        <p:spPr>
          <a:xfrm>
            <a:off x="2848002" y="3025447"/>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3"/>
            </p:custDataLst>
          </p:nvPr>
        </p:nvSpPr>
        <p:spPr>
          <a:xfrm>
            <a:off x="591182" y="366030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4"/>
            </p:custDataLst>
          </p:nvPr>
        </p:nvSpPr>
        <p:spPr>
          <a:xfrm>
            <a:off x="4037713" y="4546069"/>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5"/>
            </p:custDataLst>
          </p:nvPr>
        </p:nvSpPr>
        <p:spPr>
          <a:xfrm>
            <a:off x="2353459" y="4921614"/>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26"/>
            </p:custDataLst>
          </p:nvPr>
        </p:nvSpPr>
        <p:spPr>
          <a:xfrm>
            <a:off x="2452827" y="5173434"/>
            <a:ext cx="130180" cy="13018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27"/>
            </p:custDataLst>
          </p:nvPr>
        </p:nvSpPr>
        <p:spPr>
          <a:xfrm>
            <a:off x="1435242" y="517034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8"/>
            </p:custDataLst>
          </p:nvPr>
        </p:nvSpPr>
        <p:spPr>
          <a:xfrm>
            <a:off x="4631055" y="2460625"/>
            <a:ext cx="3237230" cy="906780"/>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主次分明，</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宽度恰当</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4" name="文本框 53"/>
          <p:cNvSpPr txBox="1"/>
          <p:nvPr>
            <p:custDataLst>
              <p:tags r:id="rId29"/>
            </p:custDataLst>
          </p:nvPr>
        </p:nvSpPr>
        <p:spPr>
          <a:xfrm>
            <a:off x="4630758" y="3285224"/>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chemeClr val="tx1">
                    <a:lumMod val="75000"/>
                    <a:lumOff val="25000"/>
                  </a:schemeClr>
                </a:solidFill>
                <a:latin typeface="Arial" panose="020B0604020202020204" pitchFamily="34" charset="0"/>
                <a:ea typeface="微软雅黑" panose="020B0503020204020204" charset="-122"/>
                <a:sym typeface="+mn-ea"/>
              </a:rPr>
              <a:t>笔直</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平坦</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5" name="文本框 54"/>
          <p:cNvSpPr txBox="1"/>
          <p:nvPr>
            <p:custDataLst>
              <p:tags r:id="rId30"/>
            </p:custDataLst>
          </p:nvPr>
        </p:nvSpPr>
        <p:spPr>
          <a:xfrm>
            <a:off x="4630758" y="4200280"/>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latin typeface="Arial" panose="020B0604020202020204" pitchFamily="34" charset="0"/>
                <a:ea typeface="微软雅黑" panose="020B0503020204020204" charset="-122"/>
                <a:sym typeface="+mn-ea"/>
              </a:rPr>
              <a:t>多明亮、</a:t>
            </a:r>
            <a:r>
              <a:rPr sz="2000" spc="150">
                <a:latin typeface="Arial" panose="020B0604020202020204" pitchFamily="34" charset="0"/>
                <a:ea typeface="微软雅黑" panose="020B0503020204020204" charset="-122"/>
                <a:sym typeface="+mn-ea"/>
              </a:rPr>
              <a:t>少拐角</a:t>
            </a:r>
            <a:endParaRPr sz="2000" spc="150">
              <a:latin typeface="Arial" panose="020B0604020202020204" pitchFamily="34" charset="0"/>
              <a:ea typeface="微软雅黑" panose="020B0503020204020204" charset="-122"/>
              <a:sym typeface="+mn-ea"/>
            </a:endParaRPr>
          </a:p>
        </p:txBody>
      </p:sp>
      <p:sp>
        <p:nvSpPr>
          <p:cNvPr id="57" name="文本框 56"/>
          <p:cNvSpPr txBox="1"/>
          <p:nvPr>
            <p:custDataLst>
              <p:tags r:id="rId31"/>
            </p:custDataLst>
          </p:nvPr>
        </p:nvSpPr>
        <p:spPr>
          <a:xfrm>
            <a:off x="4631055" y="5115560"/>
            <a:ext cx="2166620" cy="872490"/>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rgbClr val="C00000"/>
                </a:solidFill>
                <a:latin typeface="Arial" panose="020B0604020202020204" pitchFamily="34" charset="0"/>
                <a:ea typeface="微软雅黑" panose="020B0503020204020204" charset="-122"/>
                <a:sym typeface="+mn-ea"/>
              </a:rPr>
              <a:t>没有障碍物</a:t>
            </a:r>
            <a:r>
              <a:rPr lang="zh-CN" sz="2000" spc="150">
                <a:solidFill>
                  <a:srgbClr val="C00000"/>
                </a:solidFill>
                <a:latin typeface="Arial" panose="020B0604020202020204" pitchFamily="34" charset="0"/>
                <a:ea typeface="微软雅黑" panose="020B0503020204020204" charset="-122"/>
                <a:sym typeface="+mn-ea"/>
              </a:rPr>
              <a:t>、</a:t>
            </a:r>
            <a:r>
              <a:rPr sz="2000" spc="150">
                <a:solidFill>
                  <a:srgbClr val="C00000"/>
                </a:solidFill>
                <a:latin typeface="Arial" panose="020B0604020202020204" pitchFamily="34" charset="0"/>
                <a:ea typeface="微软雅黑" panose="020B0503020204020204" charset="-122"/>
                <a:sym typeface="+mn-ea"/>
              </a:rPr>
              <a:t>不能留有“死角”</a:t>
            </a:r>
            <a:endParaRPr sz="2000" spc="150">
              <a:solidFill>
                <a:srgbClr val="C00000"/>
              </a:solidFill>
              <a:latin typeface="Arial" panose="020B0604020202020204" pitchFamily="34" charset="0"/>
              <a:ea typeface="微软雅黑" panose="020B0503020204020204" charset="-122"/>
              <a:sym typeface="+mn-ea"/>
            </a:endParaRPr>
          </a:p>
        </p:txBody>
      </p:sp>
      <p:sp>
        <p:nvSpPr>
          <p:cNvPr id="46" name="椭圆 45"/>
          <p:cNvSpPr/>
          <p:nvPr>
            <p:custDataLst>
              <p:tags r:id="rId32"/>
            </p:custDataLst>
          </p:nvPr>
        </p:nvSpPr>
        <p:spPr>
          <a:xfrm>
            <a:off x="4302633" y="2499222"/>
            <a:ext cx="284061" cy="28406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33"/>
            </p:custDataLst>
          </p:nvPr>
        </p:nvSpPr>
        <p:spPr>
          <a:xfrm>
            <a:off x="4302633" y="3414277"/>
            <a:ext cx="284061" cy="284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3" name="椭圆 62"/>
          <p:cNvSpPr/>
          <p:nvPr>
            <p:custDataLst>
              <p:tags r:id="rId34"/>
            </p:custDataLst>
          </p:nvPr>
        </p:nvSpPr>
        <p:spPr>
          <a:xfrm>
            <a:off x="4302633" y="4329333"/>
            <a:ext cx="284061" cy="28406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35"/>
            </p:custDataLst>
          </p:nvPr>
        </p:nvSpPr>
        <p:spPr>
          <a:xfrm>
            <a:off x="4302633" y="5244387"/>
            <a:ext cx="284061" cy="2840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 name="文本框 1"/>
          <p:cNvSpPr txBox="1"/>
          <p:nvPr/>
        </p:nvSpPr>
        <p:spPr>
          <a:xfrm>
            <a:off x="869315" y="2171065"/>
            <a:ext cx="5481320" cy="1908810"/>
          </a:xfrm>
          <a:prstGeom prst="rect">
            <a:avLst/>
          </a:prstGeom>
          <a:noFill/>
        </p:spPr>
        <p:txBody>
          <a:bodyPr wrap="square" rtlCol="0">
            <a:noAutofit/>
          </a:bodyPr>
          <a:p>
            <a:pPr>
              <a:lnSpc>
                <a:spcPct val="150000"/>
              </a:lnSpc>
            </a:pPr>
            <a:r>
              <a:rPr lang="zh-CN" altLang="en-US" sz="2400"/>
              <a:t>很多零售店铺经常会利用零售通道做商品突出陈列或促销展示，这样做要注意哪些问题？</a:t>
            </a:r>
            <a:endParaRPr lang="zh-CN" altLang="en-US" sz="2400"/>
          </a:p>
        </p:txBody>
      </p:sp>
      <p:pic>
        <p:nvPicPr>
          <p:cNvPr id="102" name="图片 101"/>
          <p:cNvPicPr/>
          <p:nvPr/>
        </p:nvPicPr>
        <p:blipFill>
          <a:blip r:embed="rId4"/>
          <a:stretch>
            <a:fillRect/>
          </a:stretch>
        </p:blipFill>
        <p:spPr>
          <a:xfrm>
            <a:off x="6350635" y="1852295"/>
            <a:ext cx="5631180" cy="3704590"/>
          </a:xfrm>
          <a:prstGeom prst="rect">
            <a:avLst/>
          </a:prstGeom>
          <a:noFill/>
          <a:ln w="9525">
            <a:noFill/>
          </a:ln>
        </p:spPr>
      </p:pic>
      <p:sp>
        <p:nvSpPr>
          <p:cNvPr id="6" name="文本框 5"/>
          <p:cNvSpPr txBox="1"/>
          <p:nvPr/>
        </p:nvSpPr>
        <p:spPr>
          <a:xfrm>
            <a:off x="1029335" y="4358005"/>
            <a:ext cx="4927600" cy="1198880"/>
          </a:xfrm>
          <a:prstGeom prst="rect">
            <a:avLst/>
          </a:prstGeom>
          <a:noFill/>
        </p:spPr>
        <p:txBody>
          <a:bodyPr wrap="square" rtlCol="0">
            <a:spAutoFit/>
          </a:bodyPr>
          <a:p>
            <a:pPr marL="342900" indent="-342900">
              <a:lnSpc>
                <a:spcPct val="150000"/>
              </a:lnSpc>
              <a:buFont typeface="Arial" panose="020B0604020202020204" pitchFamily="34" charset="0"/>
              <a:buChar char="•"/>
            </a:pPr>
            <a:r>
              <a:rPr lang="zh-CN" altLang="en-US" sz="2400"/>
              <a:t>不影响通道的基本功能</a:t>
            </a:r>
            <a:endParaRPr lang="zh-CN" altLang="en-US" sz="2400"/>
          </a:p>
          <a:p>
            <a:pPr marL="342900" indent="-342900">
              <a:lnSpc>
                <a:spcPct val="150000"/>
              </a:lnSpc>
              <a:buFont typeface="Arial" panose="020B0604020202020204" pitchFamily="34" charset="0"/>
              <a:buChar char="•"/>
            </a:pPr>
            <a:r>
              <a:rPr lang="zh-CN" altLang="en-US" sz="2400"/>
              <a:t>堆头或陈列的数量、位置、大小</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24485" y="330835"/>
            <a:ext cx="11092180" cy="654436"/>
            <a:chOff x="623" y="459"/>
            <a:chExt cx="14267"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360"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33" name="TextBox 1"/>
          <p:cNvSpPr txBox="1"/>
          <p:nvPr/>
        </p:nvSpPr>
        <p:spPr>
          <a:xfrm>
            <a:off x="1282700" y="1328738"/>
            <a:ext cx="10133013" cy="461962"/>
          </a:xfrm>
          <a:prstGeom prst="rect">
            <a:avLst/>
          </a:prstGeom>
          <a:noFill/>
          <a:ln w="9525">
            <a:noFill/>
          </a:ln>
        </p:spPr>
        <p:txBody>
          <a:bodyPr>
            <a:spAutoFit/>
          </a:bodyPr>
          <a:p>
            <a:r>
              <a:rPr lang="zh-CN" altLang="en-US" sz="2400" dirty="0">
                <a:solidFill>
                  <a:srgbClr val="445469"/>
                </a:solidFill>
                <a:latin typeface="Arial" panose="020B0604020202020204" pitchFamily="34" charset="0"/>
                <a:ea typeface="微软雅黑" panose="020B0503020204020204" charset="-122"/>
              </a:rPr>
              <a:t>通道的设计不但涉及到购物的方便与否，还间接地起到</a:t>
            </a:r>
            <a:r>
              <a:rPr lang="zh-CN" altLang="en-US" sz="2400" dirty="0">
                <a:solidFill>
                  <a:srgbClr val="FF0000"/>
                </a:solidFill>
                <a:latin typeface="Arial" panose="020B0604020202020204" pitchFamily="34" charset="0"/>
                <a:ea typeface="微软雅黑" panose="020B0503020204020204" charset="-122"/>
              </a:rPr>
              <a:t>消费引导</a:t>
            </a:r>
            <a:r>
              <a:rPr lang="zh-CN" altLang="en-US" sz="2400" dirty="0">
                <a:solidFill>
                  <a:srgbClr val="445469"/>
                </a:solidFill>
                <a:latin typeface="Arial" panose="020B0604020202020204" pitchFamily="34" charset="0"/>
                <a:ea typeface="微软雅黑" panose="020B0503020204020204" charset="-122"/>
              </a:rPr>
              <a:t>的作用。</a:t>
            </a:r>
            <a:endParaRPr lang="zh-CN" altLang="en-US" sz="2400" dirty="0">
              <a:solidFill>
                <a:srgbClr val="445469"/>
              </a:solidFill>
              <a:latin typeface="Arial" panose="020B0604020202020204" pitchFamily="34" charset="0"/>
              <a:ea typeface="微软雅黑" panose="020B0503020204020204" charset="-122"/>
            </a:endParaRPr>
          </a:p>
        </p:txBody>
      </p:sp>
      <p:cxnSp>
        <p:nvCxnSpPr>
          <p:cNvPr id="2" name="直线连接符 22"/>
          <p:cNvCxnSpPr/>
          <p:nvPr>
            <p:custDataLst>
              <p:tags r:id="rId4"/>
            </p:custDataLst>
          </p:nvPr>
        </p:nvCxnSpPr>
        <p:spPr>
          <a:xfrm>
            <a:off x="1976983" y="3286294"/>
            <a:ext cx="214043" cy="468038"/>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线连接符 25"/>
          <p:cNvCxnSpPr/>
          <p:nvPr>
            <p:custDataLst>
              <p:tags r:id="rId5"/>
            </p:custDataLst>
          </p:nvPr>
        </p:nvCxnSpPr>
        <p:spPr>
          <a:xfrm flipH="1">
            <a:off x="2969584" y="3741890"/>
            <a:ext cx="632622" cy="471921"/>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31"/>
          <p:cNvCxnSpPr/>
          <p:nvPr>
            <p:custDataLst>
              <p:tags r:id="rId6"/>
            </p:custDataLst>
          </p:nvPr>
        </p:nvCxnSpPr>
        <p:spPr>
          <a:xfrm>
            <a:off x="2831492" y="4507426"/>
            <a:ext cx="224231" cy="541210"/>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36"/>
          <p:cNvCxnSpPr/>
          <p:nvPr>
            <p:custDataLst>
              <p:tags r:id="rId7"/>
            </p:custDataLst>
          </p:nvPr>
        </p:nvCxnSpPr>
        <p:spPr>
          <a:xfrm flipV="1">
            <a:off x="1157710" y="4310620"/>
            <a:ext cx="743526" cy="252576"/>
          </a:xfrm>
          <a:prstGeom prst="line">
            <a:avLst/>
          </a:prstGeom>
          <a:solidFill>
            <a:srgbClr val="005896"/>
          </a:solidFill>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矩形 2"/>
          <p:cNvSpPr/>
          <p:nvPr>
            <p:custDataLst>
              <p:tags r:id="rId8"/>
            </p:custDataLst>
          </p:nvPr>
        </p:nvSpPr>
        <p:spPr>
          <a:xfrm>
            <a:off x="1703183" y="3695424"/>
            <a:ext cx="1418565" cy="812321"/>
          </a:xfrm>
          <a:custGeom>
            <a:avLst/>
            <a:gdLst/>
            <a:ahLst/>
            <a:cxnLst/>
            <a:rect l="l" t="t" r="r" b="b"/>
            <a:pathLst>
              <a:path w="3421550" h="1763487">
                <a:moveTo>
                  <a:pt x="1328648" y="0"/>
                </a:moveTo>
                <a:cubicBezTo>
                  <a:pt x="1584363" y="0"/>
                  <a:pt x="1809817" y="129561"/>
                  <a:pt x="1942948" y="326620"/>
                </a:cubicBezTo>
                <a:lnTo>
                  <a:pt x="1955795" y="350289"/>
                </a:lnTo>
                <a:lnTo>
                  <a:pt x="1961105" y="345908"/>
                </a:lnTo>
                <a:cubicBezTo>
                  <a:pt x="2042399" y="290987"/>
                  <a:pt x="2140401" y="258918"/>
                  <a:pt x="2245892" y="258918"/>
                </a:cubicBezTo>
                <a:cubicBezTo>
                  <a:pt x="2456875" y="258918"/>
                  <a:pt x="2637898" y="387194"/>
                  <a:pt x="2715222" y="570011"/>
                </a:cubicBezTo>
                <a:lnTo>
                  <a:pt x="2724181" y="598872"/>
                </a:lnTo>
                <a:lnTo>
                  <a:pt x="2833721" y="587829"/>
                </a:lnTo>
                <a:cubicBezTo>
                  <a:pt x="3158370" y="587829"/>
                  <a:pt x="3421550" y="851009"/>
                  <a:pt x="3421550" y="1175658"/>
                </a:cubicBezTo>
                <a:cubicBezTo>
                  <a:pt x="3421550" y="1500307"/>
                  <a:pt x="3158370" y="1763487"/>
                  <a:pt x="2833721" y="1763487"/>
                </a:cubicBezTo>
                <a:lnTo>
                  <a:pt x="2833711" y="1763486"/>
                </a:lnTo>
                <a:lnTo>
                  <a:pt x="629716" y="1763486"/>
                </a:lnTo>
                <a:lnTo>
                  <a:pt x="629716" y="1759265"/>
                </a:lnTo>
                <a:lnTo>
                  <a:pt x="587829" y="1763487"/>
                </a:lnTo>
                <a:cubicBezTo>
                  <a:pt x="263180" y="1763487"/>
                  <a:pt x="0" y="1500307"/>
                  <a:pt x="0" y="1175658"/>
                </a:cubicBezTo>
                <a:cubicBezTo>
                  <a:pt x="0" y="851009"/>
                  <a:pt x="263180" y="587829"/>
                  <a:pt x="587829" y="587829"/>
                </a:cubicBezTo>
                <a:lnTo>
                  <a:pt x="603652" y="589026"/>
                </a:lnTo>
                <a:lnTo>
                  <a:pt x="646045" y="452459"/>
                </a:lnTo>
                <a:cubicBezTo>
                  <a:pt x="758508" y="186568"/>
                  <a:pt x="1021790" y="0"/>
                  <a:pt x="1328648" y="0"/>
                </a:cubicBez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2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9"/>
            </p:custDataLst>
          </p:nvPr>
        </p:nvSpPr>
        <p:spPr>
          <a:xfrm>
            <a:off x="1496526" y="2672632"/>
            <a:ext cx="694502" cy="6945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0"/>
            </p:custDataLst>
          </p:nvPr>
        </p:nvSpPr>
        <p:spPr>
          <a:xfrm>
            <a:off x="3505448" y="3276410"/>
            <a:ext cx="694502" cy="694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1"/>
            </p:custDataLst>
          </p:nvPr>
        </p:nvSpPr>
        <p:spPr>
          <a:xfrm>
            <a:off x="574725" y="4302609"/>
            <a:ext cx="694502" cy="6945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2"/>
            </p:custDataLst>
          </p:nvPr>
        </p:nvSpPr>
        <p:spPr>
          <a:xfrm>
            <a:off x="2765609" y="4943721"/>
            <a:ext cx="694502" cy="69450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p>
            <a:pPr algn="ctr">
              <a:lnSpc>
                <a:spcPct val="120000"/>
              </a:lnSpc>
            </a:pPr>
            <a:r>
              <a:rPr kumimoji="1" lang="en-US" altLang="zh-CN" sz="14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zh-CN" altLang="en-US" sz="14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3"/>
            </p:custDataLst>
          </p:nvPr>
        </p:nvSpPr>
        <p:spPr>
          <a:xfrm>
            <a:off x="1318311" y="3469789"/>
            <a:ext cx="408918" cy="40891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4"/>
            </p:custDataLst>
          </p:nvPr>
        </p:nvSpPr>
        <p:spPr>
          <a:xfrm>
            <a:off x="2191028" y="3212886"/>
            <a:ext cx="308494" cy="308494"/>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15"/>
            </p:custDataLst>
          </p:nvPr>
        </p:nvSpPr>
        <p:spPr>
          <a:xfrm>
            <a:off x="2006781" y="4997073"/>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5" name="椭圆 24"/>
          <p:cNvSpPr/>
          <p:nvPr>
            <p:custDataLst>
              <p:tags r:id="rId16"/>
            </p:custDataLst>
          </p:nvPr>
        </p:nvSpPr>
        <p:spPr>
          <a:xfrm>
            <a:off x="3156279" y="4402192"/>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6" name="椭圆 25"/>
          <p:cNvSpPr/>
          <p:nvPr>
            <p:custDataLst>
              <p:tags r:id="rId17"/>
            </p:custDataLst>
          </p:nvPr>
        </p:nvSpPr>
        <p:spPr>
          <a:xfrm>
            <a:off x="1619352" y="4644490"/>
            <a:ext cx="210467" cy="21046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7" name="椭圆 26"/>
          <p:cNvSpPr/>
          <p:nvPr>
            <p:custDataLst>
              <p:tags r:id="rId18"/>
            </p:custDataLst>
          </p:nvPr>
        </p:nvSpPr>
        <p:spPr>
          <a:xfrm>
            <a:off x="2744993" y="3381563"/>
            <a:ext cx="425455" cy="42545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30000"/>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custDataLst>
              <p:tags r:id="rId19"/>
            </p:custDataLst>
          </p:nvPr>
        </p:nvSpPr>
        <p:spPr>
          <a:xfrm>
            <a:off x="1739530" y="4928407"/>
            <a:ext cx="124860" cy="12486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9" name="椭圆 28"/>
          <p:cNvSpPr/>
          <p:nvPr>
            <p:custDataLst>
              <p:tags r:id="rId20"/>
            </p:custDataLst>
          </p:nvPr>
        </p:nvSpPr>
        <p:spPr>
          <a:xfrm>
            <a:off x="1309159" y="3212886"/>
            <a:ext cx="154247" cy="15424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custDataLst>
              <p:tags r:id="rId21"/>
            </p:custDataLst>
          </p:nvPr>
        </p:nvSpPr>
        <p:spPr>
          <a:xfrm>
            <a:off x="2524555" y="2637508"/>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22"/>
            </p:custDataLst>
          </p:nvPr>
        </p:nvSpPr>
        <p:spPr>
          <a:xfrm>
            <a:off x="2848002" y="3025447"/>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23"/>
            </p:custDataLst>
          </p:nvPr>
        </p:nvSpPr>
        <p:spPr>
          <a:xfrm>
            <a:off x="591182" y="366030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custDataLst>
              <p:tags r:id="rId24"/>
            </p:custDataLst>
          </p:nvPr>
        </p:nvSpPr>
        <p:spPr>
          <a:xfrm>
            <a:off x="4037713" y="4546069"/>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custDataLst>
              <p:tags r:id="rId25"/>
            </p:custDataLst>
          </p:nvPr>
        </p:nvSpPr>
        <p:spPr>
          <a:xfrm>
            <a:off x="2353459" y="4921614"/>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26"/>
            </p:custDataLst>
          </p:nvPr>
        </p:nvSpPr>
        <p:spPr>
          <a:xfrm>
            <a:off x="2452827" y="5173434"/>
            <a:ext cx="130180" cy="13018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27"/>
            </p:custDataLst>
          </p:nvPr>
        </p:nvSpPr>
        <p:spPr>
          <a:xfrm>
            <a:off x="1435242" y="5170340"/>
            <a:ext cx="70248" cy="7024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p>
            <a:pPr algn="ctr">
              <a:lnSpc>
                <a:spcPct val="140000"/>
              </a:lnSpc>
            </a:pPr>
            <a:endParaRPr kumimoji="1"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28"/>
            </p:custDataLst>
          </p:nvPr>
        </p:nvSpPr>
        <p:spPr>
          <a:xfrm>
            <a:off x="4631055" y="2460625"/>
            <a:ext cx="3237230" cy="906780"/>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主次分明，</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r>
              <a:rPr lang="zh-CN" sz="2000" spc="150">
                <a:solidFill>
                  <a:schemeClr val="tx1">
                    <a:lumMod val="75000"/>
                    <a:lumOff val="25000"/>
                  </a:schemeClr>
                </a:solidFill>
                <a:latin typeface="Arial" panose="020B0604020202020204" pitchFamily="34" charset="0"/>
                <a:ea typeface="微软雅黑" panose="020B0503020204020204" charset="-122"/>
                <a:sym typeface="+mn-ea"/>
              </a:rPr>
              <a:t>宽度恰当</a:t>
            </a: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a:p>
            <a:pPr indent="0">
              <a:lnSpc>
                <a:spcPct val="120000"/>
              </a:lnSpc>
              <a:spcBef>
                <a:spcPts val="0"/>
              </a:spcBef>
              <a:spcAft>
                <a:spcPts val="0"/>
              </a:spcAft>
              <a:buSzPct val="100000"/>
            </a:pPr>
            <a:endParaRPr lang="zh-CN"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4" name="文本框 53"/>
          <p:cNvSpPr txBox="1"/>
          <p:nvPr>
            <p:custDataLst>
              <p:tags r:id="rId29"/>
            </p:custDataLst>
          </p:nvPr>
        </p:nvSpPr>
        <p:spPr>
          <a:xfrm>
            <a:off x="4630758" y="3285224"/>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chemeClr val="tx1">
                    <a:lumMod val="75000"/>
                    <a:lumOff val="25000"/>
                  </a:schemeClr>
                </a:solidFill>
                <a:latin typeface="Arial" panose="020B0604020202020204" pitchFamily="34" charset="0"/>
                <a:ea typeface="微软雅黑" panose="020B0503020204020204" charset="-122"/>
                <a:sym typeface="+mn-ea"/>
              </a:rPr>
              <a:t>笔直</a:t>
            </a:r>
            <a:r>
              <a:rPr lang="zh-CN" sz="2000" spc="150">
                <a:solidFill>
                  <a:schemeClr val="tx1">
                    <a:lumMod val="75000"/>
                    <a:lumOff val="25000"/>
                  </a:schemeClr>
                </a:solidFill>
                <a:latin typeface="Arial" panose="020B0604020202020204" pitchFamily="34" charset="0"/>
                <a:ea typeface="微软雅黑" panose="020B0503020204020204" charset="-122"/>
                <a:sym typeface="+mn-ea"/>
              </a:rPr>
              <a:t>、</a:t>
            </a:r>
            <a:r>
              <a:rPr sz="2000" spc="150">
                <a:solidFill>
                  <a:schemeClr val="tx1">
                    <a:lumMod val="75000"/>
                    <a:lumOff val="25000"/>
                  </a:schemeClr>
                </a:solidFill>
                <a:latin typeface="Arial" panose="020B0604020202020204" pitchFamily="34" charset="0"/>
                <a:ea typeface="微软雅黑" panose="020B0503020204020204" charset="-122"/>
                <a:sym typeface="+mn-ea"/>
              </a:rPr>
              <a:t>平坦</a:t>
            </a:r>
            <a:endParaRPr sz="2000" spc="15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5" name="文本框 54"/>
          <p:cNvSpPr txBox="1"/>
          <p:nvPr>
            <p:custDataLst>
              <p:tags r:id="rId30"/>
            </p:custDataLst>
          </p:nvPr>
        </p:nvSpPr>
        <p:spPr>
          <a:xfrm>
            <a:off x="4630758" y="4200280"/>
            <a:ext cx="3237315" cy="522889"/>
          </a:xfrm>
          <a:prstGeom prst="rect">
            <a:avLst/>
          </a:prstGeom>
          <a:noFill/>
        </p:spPr>
        <p:txBody>
          <a:bodyPr wrap="square" rtlCol="0" anchor="ctr" anchorCtr="0">
            <a:normAutofit/>
          </a:bodyPr>
          <a:p>
            <a:pPr indent="0">
              <a:lnSpc>
                <a:spcPct val="120000"/>
              </a:lnSpc>
              <a:spcBef>
                <a:spcPts val="0"/>
              </a:spcBef>
              <a:spcAft>
                <a:spcPts val="0"/>
              </a:spcAft>
              <a:buSzPct val="100000"/>
            </a:pPr>
            <a:r>
              <a:rPr lang="zh-CN" sz="2000" spc="150">
                <a:solidFill>
                  <a:schemeClr val="tx1"/>
                </a:solidFill>
                <a:latin typeface="Arial" panose="020B0604020202020204" pitchFamily="34" charset="0"/>
                <a:ea typeface="微软雅黑" panose="020B0503020204020204" charset="-122"/>
                <a:sym typeface="+mn-ea"/>
              </a:rPr>
              <a:t>多明亮、</a:t>
            </a:r>
            <a:r>
              <a:rPr sz="2000" spc="150">
                <a:solidFill>
                  <a:schemeClr val="tx1"/>
                </a:solidFill>
                <a:latin typeface="Arial" panose="020B0604020202020204" pitchFamily="34" charset="0"/>
                <a:ea typeface="微软雅黑" panose="020B0503020204020204" charset="-122"/>
                <a:sym typeface="+mn-ea"/>
              </a:rPr>
              <a:t>少拐角</a:t>
            </a:r>
            <a:endParaRPr sz="2000" spc="150">
              <a:solidFill>
                <a:schemeClr val="tx1"/>
              </a:solidFill>
              <a:latin typeface="Arial" panose="020B0604020202020204" pitchFamily="34" charset="0"/>
              <a:ea typeface="微软雅黑" panose="020B0503020204020204" charset="-122"/>
              <a:sym typeface="+mn-ea"/>
            </a:endParaRPr>
          </a:p>
        </p:txBody>
      </p:sp>
      <p:sp>
        <p:nvSpPr>
          <p:cNvPr id="57" name="文本框 56"/>
          <p:cNvSpPr txBox="1"/>
          <p:nvPr>
            <p:custDataLst>
              <p:tags r:id="rId31"/>
            </p:custDataLst>
          </p:nvPr>
        </p:nvSpPr>
        <p:spPr>
          <a:xfrm>
            <a:off x="4631055" y="5115560"/>
            <a:ext cx="2166620" cy="872490"/>
          </a:xfrm>
          <a:prstGeom prst="rect">
            <a:avLst/>
          </a:prstGeom>
          <a:noFill/>
        </p:spPr>
        <p:txBody>
          <a:bodyPr wrap="square" rtlCol="0" anchor="ctr" anchorCtr="0">
            <a:normAutofit/>
          </a:bodyPr>
          <a:p>
            <a:pPr indent="0">
              <a:lnSpc>
                <a:spcPct val="120000"/>
              </a:lnSpc>
              <a:spcBef>
                <a:spcPts val="0"/>
              </a:spcBef>
              <a:spcAft>
                <a:spcPts val="0"/>
              </a:spcAft>
              <a:buSzPct val="100000"/>
            </a:pPr>
            <a:r>
              <a:rPr sz="2000" spc="150">
                <a:solidFill>
                  <a:srgbClr val="C00000"/>
                </a:solidFill>
                <a:latin typeface="Arial" panose="020B0604020202020204" pitchFamily="34" charset="0"/>
                <a:ea typeface="微软雅黑" panose="020B0503020204020204" charset="-122"/>
                <a:sym typeface="+mn-ea"/>
              </a:rPr>
              <a:t>没有障碍物</a:t>
            </a:r>
            <a:r>
              <a:rPr lang="zh-CN" sz="2000" spc="150">
                <a:solidFill>
                  <a:srgbClr val="C00000"/>
                </a:solidFill>
                <a:latin typeface="Arial" panose="020B0604020202020204" pitchFamily="34" charset="0"/>
                <a:ea typeface="微软雅黑" panose="020B0503020204020204" charset="-122"/>
                <a:sym typeface="+mn-ea"/>
              </a:rPr>
              <a:t>、</a:t>
            </a:r>
            <a:r>
              <a:rPr sz="2000" spc="150">
                <a:solidFill>
                  <a:srgbClr val="C00000"/>
                </a:solidFill>
                <a:latin typeface="Arial" panose="020B0604020202020204" pitchFamily="34" charset="0"/>
                <a:ea typeface="微软雅黑" panose="020B0503020204020204" charset="-122"/>
                <a:sym typeface="+mn-ea"/>
              </a:rPr>
              <a:t>不能留有“死角”</a:t>
            </a:r>
            <a:endParaRPr sz="2000" spc="150">
              <a:solidFill>
                <a:srgbClr val="C00000"/>
              </a:solidFill>
              <a:latin typeface="Arial" panose="020B0604020202020204" pitchFamily="34" charset="0"/>
              <a:ea typeface="微软雅黑" panose="020B0503020204020204" charset="-122"/>
              <a:sym typeface="+mn-ea"/>
            </a:endParaRPr>
          </a:p>
        </p:txBody>
      </p:sp>
      <p:sp>
        <p:nvSpPr>
          <p:cNvPr id="46" name="椭圆 45"/>
          <p:cNvSpPr/>
          <p:nvPr>
            <p:custDataLst>
              <p:tags r:id="rId32"/>
            </p:custDataLst>
          </p:nvPr>
        </p:nvSpPr>
        <p:spPr>
          <a:xfrm>
            <a:off x="4302633" y="2499222"/>
            <a:ext cx="284061" cy="28406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1</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33"/>
            </p:custDataLst>
          </p:nvPr>
        </p:nvSpPr>
        <p:spPr>
          <a:xfrm>
            <a:off x="4302633" y="3414277"/>
            <a:ext cx="284061" cy="284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2</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3" name="椭圆 62"/>
          <p:cNvSpPr/>
          <p:nvPr>
            <p:custDataLst>
              <p:tags r:id="rId34"/>
            </p:custDataLst>
          </p:nvPr>
        </p:nvSpPr>
        <p:spPr>
          <a:xfrm>
            <a:off x="4302633" y="4329333"/>
            <a:ext cx="284061" cy="28406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3</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6" name="椭圆 65"/>
          <p:cNvSpPr/>
          <p:nvPr>
            <p:custDataLst>
              <p:tags r:id="rId35"/>
            </p:custDataLst>
          </p:nvPr>
        </p:nvSpPr>
        <p:spPr>
          <a:xfrm>
            <a:off x="4302633" y="5244387"/>
            <a:ext cx="284061" cy="28406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p>
            <a:pPr algn="ctr"/>
            <a:r>
              <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rPr>
              <a:t>4</a:t>
            </a:r>
            <a:endParaRPr kumimoji="1" lang="en-US" altLang="zh-CN" sz="20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02" name="图片 101"/>
          <p:cNvPicPr/>
          <p:nvPr/>
        </p:nvPicPr>
        <p:blipFill>
          <a:blip r:embed="rId36"/>
          <a:srcRect b="8463"/>
          <a:stretch>
            <a:fillRect/>
          </a:stretch>
        </p:blipFill>
        <p:spPr>
          <a:xfrm>
            <a:off x="7162165" y="3556635"/>
            <a:ext cx="4168140" cy="2431415"/>
          </a:xfrm>
          <a:prstGeom prst="rect">
            <a:avLst/>
          </a:prstGeom>
          <a:noFill/>
          <a:ln w="9525">
            <a:noFill/>
          </a:ln>
        </p:spPr>
      </p:pic>
      <p:sp>
        <p:nvSpPr>
          <p:cNvPr id="7" name="文本框 6"/>
          <p:cNvSpPr txBox="1"/>
          <p:nvPr/>
        </p:nvSpPr>
        <p:spPr>
          <a:xfrm>
            <a:off x="7162165" y="2351405"/>
            <a:ext cx="3663315" cy="645160"/>
          </a:xfrm>
          <a:prstGeom prst="rect">
            <a:avLst/>
          </a:prstGeom>
          <a:noFill/>
        </p:spPr>
        <p:txBody>
          <a:bodyPr wrap="square" rtlCol="0" anchor="t">
            <a:spAutoFit/>
          </a:bodyPr>
          <a:p>
            <a:r>
              <a:rPr lang="zh-CN" altLang="en-US"/>
              <a:t>顾客比较少去到的角落，叫死角区，也叫“冷区＂</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nvPicPr>
        <p:blipFill>
          <a:blip r:embed="rId1"/>
          <a:stretch>
            <a:fillRect/>
          </a:stretch>
        </p:blipFill>
        <p:spPr>
          <a:xfrm>
            <a:off x="6921500" y="1578610"/>
            <a:ext cx="4262755" cy="3532505"/>
          </a:xfrm>
          <a:prstGeom prst="rect">
            <a:avLst/>
          </a:prstGeom>
          <a:noFill/>
          <a:ln w="9525">
            <a:noFill/>
          </a:ln>
        </p:spPr>
      </p:pic>
      <p:pic>
        <p:nvPicPr>
          <p:cNvPr id="102" name="图片 101"/>
          <p:cNvPicPr/>
          <p:nvPr/>
        </p:nvPicPr>
        <p:blipFill>
          <a:blip r:embed="rId1"/>
          <a:srcRect b="8463"/>
          <a:stretch>
            <a:fillRect/>
          </a:stretch>
        </p:blipFill>
        <p:spPr>
          <a:xfrm>
            <a:off x="1707515" y="1148080"/>
            <a:ext cx="4168140" cy="2431415"/>
          </a:xfrm>
          <a:prstGeom prst="rect">
            <a:avLst/>
          </a:prstGeom>
          <a:noFill/>
          <a:ln w="9525">
            <a:noFill/>
          </a:ln>
        </p:spPr>
      </p:pic>
      <p:pic>
        <p:nvPicPr>
          <p:cNvPr id="100" name="图片 99"/>
          <p:cNvPicPr/>
          <p:nvPr/>
        </p:nvPicPr>
        <p:blipFill>
          <a:blip r:embed="rId1"/>
          <a:stretch>
            <a:fillRect/>
          </a:stretch>
        </p:blipFill>
        <p:spPr>
          <a:xfrm>
            <a:off x="1818958" y="3762375"/>
            <a:ext cx="4276725" cy="2438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95605" y="330018"/>
            <a:ext cx="10888277" cy="654428"/>
            <a:chOff x="623" y="459"/>
            <a:chExt cx="14841"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28" name="TextBox 13"/>
          <p:cNvSpPr txBox="1"/>
          <p:nvPr/>
        </p:nvSpPr>
        <p:spPr>
          <a:xfrm>
            <a:off x="1913255" y="2352040"/>
            <a:ext cx="5111115" cy="492125"/>
          </a:xfrm>
          <a:prstGeom prst="rect">
            <a:avLst/>
          </a:prstGeom>
          <a:noFill/>
          <a:ln w="9525">
            <a:noFill/>
          </a:ln>
        </p:spPr>
        <p:txBody>
          <a:bodyPr wrap="square" lIns="0" tIns="0" rIns="0" bIns="0">
            <a:spAutoFit/>
          </a:bodyPr>
          <a:p>
            <a:pPr defTabSz="1216025">
              <a:spcBef>
                <a:spcPct val="20000"/>
              </a:spcBef>
            </a:pPr>
            <a:r>
              <a:rPr lang="zh-CN" altLang="en-US" sz="3200" dirty="0">
                <a:solidFill>
                  <a:srgbClr val="445469"/>
                </a:solidFill>
                <a:latin typeface="Arial" panose="020B0604020202020204" pitchFamily="34" charset="0"/>
                <a:ea typeface="微软雅黑" panose="020B0503020204020204" charset="-122"/>
                <a:sym typeface="Arial" panose="020B0604020202020204" pitchFamily="34" charset="0"/>
              </a:rPr>
              <a:t>如何将店铺内的死角盘活？</a:t>
            </a:r>
            <a:endParaRPr lang="zh-CN" altLang="en-US" sz="32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8" name="组合 7"/>
          <p:cNvGrpSpPr/>
          <p:nvPr/>
        </p:nvGrpSpPr>
        <p:grpSpPr>
          <a:xfrm>
            <a:off x="395605" y="330018"/>
            <a:ext cx="10888277" cy="654428"/>
            <a:chOff x="623" y="459"/>
            <a:chExt cx="14841" cy="607"/>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5"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零售店铺通道设计：人流动线设计</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6628" name="TextBox 13"/>
          <p:cNvSpPr txBox="1"/>
          <p:nvPr/>
        </p:nvSpPr>
        <p:spPr>
          <a:xfrm>
            <a:off x="1541145" y="1322705"/>
            <a:ext cx="9370695" cy="492125"/>
          </a:xfrm>
          <a:prstGeom prst="rect">
            <a:avLst/>
          </a:prstGeom>
          <a:noFill/>
          <a:ln w="9525">
            <a:noFill/>
          </a:ln>
        </p:spPr>
        <p:txBody>
          <a:bodyPr wrap="square" lIns="0" tIns="0" rIns="0" bIns="0">
            <a:spAutoFit/>
          </a:bodyPr>
          <a:p>
            <a:pPr defTabSz="1216025">
              <a:spcBef>
                <a:spcPct val="20000"/>
              </a:spcBef>
            </a:pPr>
            <a:r>
              <a:rPr lang="zh-CN" altLang="en-US" sz="3200" dirty="0">
                <a:solidFill>
                  <a:srgbClr val="445469"/>
                </a:solidFill>
                <a:latin typeface="Arial" panose="020B0604020202020204" pitchFamily="34" charset="0"/>
                <a:ea typeface="微软雅黑" panose="020B0503020204020204" charset="-122"/>
                <a:sym typeface="Arial" panose="020B0604020202020204" pitchFamily="34" charset="0"/>
              </a:rPr>
              <a:t>如何将店铺内的死角盘活？</a:t>
            </a:r>
            <a:endParaRPr lang="zh-CN" altLang="en-US" sz="32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pic>
        <p:nvPicPr>
          <p:cNvPr id="104" name="图片 103"/>
          <p:cNvPicPr/>
          <p:nvPr/>
        </p:nvPicPr>
        <p:blipFill>
          <a:blip r:embed="rId4"/>
          <a:stretch>
            <a:fillRect/>
          </a:stretch>
        </p:blipFill>
        <p:spPr>
          <a:xfrm>
            <a:off x="320675" y="2575560"/>
            <a:ext cx="3670300" cy="2778125"/>
          </a:xfrm>
          <a:prstGeom prst="rect">
            <a:avLst/>
          </a:prstGeom>
          <a:noFill/>
          <a:ln w="9525">
            <a:noFill/>
          </a:ln>
        </p:spPr>
      </p:pic>
      <p:sp>
        <p:nvSpPr>
          <p:cNvPr id="6" name="文本框 5"/>
          <p:cNvSpPr txBox="1"/>
          <p:nvPr/>
        </p:nvSpPr>
        <p:spPr>
          <a:xfrm>
            <a:off x="825500" y="5724525"/>
            <a:ext cx="1477645" cy="368300"/>
          </a:xfrm>
          <a:prstGeom prst="rect">
            <a:avLst/>
          </a:prstGeom>
          <a:noFill/>
        </p:spPr>
        <p:txBody>
          <a:bodyPr wrap="square" rtlCol="0" anchor="t">
            <a:spAutoFit/>
          </a:bodyPr>
          <a:p>
            <a:r>
              <a:rPr lang="zh-CN" altLang="en-US"/>
              <a:t>活用醒目色</a:t>
            </a:r>
            <a:endParaRPr lang="zh-CN" altLang="en-US"/>
          </a:p>
        </p:txBody>
      </p:sp>
      <p:pic>
        <p:nvPicPr>
          <p:cNvPr id="105" name="图片 104"/>
          <p:cNvPicPr/>
          <p:nvPr/>
        </p:nvPicPr>
        <p:blipFill>
          <a:blip r:embed="rId4"/>
          <a:stretch>
            <a:fillRect/>
          </a:stretch>
        </p:blipFill>
        <p:spPr>
          <a:xfrm>
            <a:off x="4364990" y="2422525"/>
            <a:ext cx="3723005" cy="3083560"/>
          </a:xfrm>
          <a:prstGeom prst="rect">
            <a:avLst/>
          </a:prstGeom>
          <a:noFill/>
          <a:ln w="9525">
            <a:noFill/>
          </a:ln>
        </p:spPr>
      </p:pic>
      <p:sp>
        <p:nvSpPr>
          <p:cNvPr id="7" name="文本框 6"/>
          <p:cNvSpPr txBox="1"/>
          <p:nvPr/>
        </p:nvSpPr>
        <p:spPr>
          <a:xfrm>
            <a:off x="4648200" y="5791200"/>
            <a:ext cx="2496185" cy="368300"/>
          </a:xfrm>
          <a:prstGeom prst="rect">
            <a:avLst/>
          </a:prstGeom>
          <a:noFill/>
        </p:spPr>
        <p:txBody>
          <a:bodyPr wrap="square" rtlCol="0" anchor="t">
            <a:spAutoFit/>
          </a:bodyPr>
          <a:p>
            <a:r>
              <a:rPr lang="zh-CN" altLang="en-US"/>
              <a:t>把死角变成展示空间</a:t>
            </a:r>
            <a:endParaRPr lang="zh-CN" altLang="en-US"/>
          </a:p>
        </p:txBody>
      </p:sp>
      <p:sp>
        <p:nvSpPr>
          <p:cNvPr id="9" name="文本框 8"/>
          <p:cNvSpPr txBox="1"/>
          <p:nvPr/>
        </p:nvSpPr>
        <p:spPr>
          <a:xfrm>
            <a:off x="9172575" y="5873750"/>
            <a:ext cx="2443480" cy="368300"/>
          </a:xfrm>
          <a:prstGeom prst="rect">
            <a:avLst/>
          </a:prstGeom>
          <a:noFill/>
        </p:spPr>
        <p:txBody>
          <a:bodyPr wrap="square" rtlCol="0" anchor="t">
            <a:spAutoFit/>
          </a:bodyPr>
          <a:p>
            <a:r>
              <a:rPr lang="zh-CN" altLang="en-US"/>
              <a:t>把死角变成体验空间</a:t>
            </a:r>
            <a:endParaRPr lang="zh-CN" altLang="en-US"/>
          </a:p>
        </p:txBody>
      </p:sp>
      <p:pic>
        <p:nvPicPr>
          <p:cNvPr id="106" name="图片 105"/>
          <p:cNvPicPr/>
          <p:nvPr/>
        </p:nvPicPr>
        <p:blipFill>
          <a:blip r:embed="rId4"/>
          <a:stretch>
            <a:fillRect/>
          </a:stretch>
        </p:blipFill>
        <p:spPr>
          <a:xfrm>
            <a:off x="8571865" y="3070225"/>
            <a:ext cx="3180715" cy="22834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644244" y="2494683"/>
            <a:ext cx="3912870" cy="625475"/>
          </a:xfrm>
          <a:prstGeom prst="rect">
            <a:avLst/>
          </a:prstGeom>
          <a:noFill/>
        </p:spPr>
        <p:txBody>
          <a:bodyPr wrap="none">
            <a:spAutoFit/>
          </a:bodyPr>
          <a:lstStyle/>
          <a:p>
            <a:pPr marL="0" lvl="1" indent="0" algn="l">
              <a:lnSpc>
                <a:spcPct val="130000"/>
              </a:lnSpc>
            </a:pPr>
            <a:r>
              <a:rPr lang="zh-CN" sz="2665" b="1" dirty="0">
                <a:latin typeface="微软雅黑" panose="020B0503020204020204" charset="-122"/>
                <a:ea typeface="微软雅黑" panose="020B0503020204020204" charset="-122"/>
              </a:rPr>
              <a:t>零售店铺</a:t>
            </a: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内</a:t>
            </a:r>
            <a:r>
              <a:rPr lang="en-US" altLang="zh-CN" sz="2665" b="1" dirty="0">
                <a:latin typeface="微软雅黑" panose="020B0503020204020204" charset="-122"/>
                <a:ea typeface="微软雅黑" panose="020B0503020204020204" charset="-122"/>
              </a:rPr>
              <a:t>”</a:t>
            </a:r>
            <a:r>
              <a:rPr lang="zh-CN" sz="2665" b="1" dirty="0">
                <a:latin typeface="微软雅黑" panose="020B0503020204020204" charset="-122"/>
                <a:ea typeface="微软雅黑" panose="020B0503020204020204" charset="-122"/>
              </a:rPr>
              <a:t>空间布局</a:t>
            </a:r>
            <a:endParaRPr lang="zh-CN" sz="3735" b="1" dirty="0">
              <a:latin typeface="微软雅黑" panose="020B0503020204020204" charset="-122"/>
              <a:ea typeface="微软雅黑" panose="020B0503020204020204" charset="-122"/>
            </a:endParaRPr>
          </a:p>
        </p:txBody>
      </p:sp>
      <p:cxnSp>
        <p:nvCxnSpPr>
          <p:cNvPr id="26" name="直接连接符 25"/>
          <p:cNvCxnSpPr/>
          <p:nvPr/>
        </p:nvCxnSpPr>
        <p:spPr>
          <a:xfrm flipV="1">
            <a:off x="5356377" y="2301643"/>
            <a:ext cx="0" cy="25675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1559" y="4331103"/>
            <a:ext cx="1204384" cy="328930"/>
          </a:xfrm>
          <a:prstGeom prst="rect">
            <a:avLst/>
          </a:prstGeom>
          <a:noFill/>
        </p:spPr>
        <p:txBody>
          <a:bodyPr lIns="0" tIns="0" rIns="0" bIns="0">
            <a:spAutoFit/>
          </a:bodyPr>
          <a:lstStyle/>
          <a:p>
            <a:pPr>
              <a:defRPr/>
            </a:pPr>
            <a:r>
              <a:rPr lang="en-US" altLang="zh-CN" sz="2135" dirty="0">
                <a:solidFill>
                  <a:srgbClr val="080808"/>
                </a:solidFill>
                <a:latin typeface="微软雅黑" panose="020B0503020204020204" charset="-122"/>
                <a:ea typeface="微软雅黑" panose="020B0503020204020204" charset="-122"/>
              </a:rPr>
              <a:t>PART 01</a:t>
            </a:r>
            <a:endParaRPr lang="zh-CN" altLang="en-US" sz="2135" dirty="0">
              <a:solidFill>
                <a:srgbClr val="080808"/>
              </a:solidFill>
              <a:latin typeface="微软雅黑" panose="020B0503020204020204" charset="-122"/>
              <a:ea typeface="微软雅黑" panose="020B0503020204020204" charset="-122"/>
            </a:endParaRPr>
          </a:p>
        </p:txBody>
      </p:sp>
      <p:sp>
        <p:nvSpPr>
          <p:cNvPr id="30" name="椭圆 29"/>
          <p:cNvSpPr/>
          <p:nvPr/>
        </p:nvSpPr>
        <p:spPr>
          <a:xfrm>
            <a:off x="3407701" y="2433189"/>
            <a:ext cx="1526556" cy="15265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80808"/>
              </a:solidFill>
              <a:latin typeface="+mj-ea"/>
              <a:ea typeface="+mj-ea"/>
            </a:endParaRPr>
          </a:p>
        </p:txBody>
      </p:sp>
      <p:sp>
        <p:nvSpPr>
          <p:cNvPr id="37" name="TextBox 13"/>
          <p:cNvSpPr txBox="1"/>
          <p:nvPr/>
        </p:nvSpPr>
        <p:spPr>
          <a:xfrm>
            <a:off x="3706767" y="2764843"/>
            <a:ext cx="1202267" cy="902335"/>
          </a:xfrm>
          <a:prstGeom prst="rect">
            <a:avLst/>
          </a:prstGeom>
          <a:noFill/>
        </p:spPr>
        <p:txBody>
          <a:bodyPr lIns="0" tIns="0" rIns="0" bIns="0">
            <a:spAutoFit/>
          </a:bodyPr>
          <a:lstStyle/>
          <a:p>
            <a:pPr>
              <a:defRPr/>
            </a:pPr>
            <a:r>
              <a:rPr lang="en-US" altLang="zh-CN" sz="5865" dirty="0">
                <a:solidFill>
                  <a:schemeClr val="bg1"/>
                </a:solidFill>
                <a:latin typeface="微软雅黑" panose="020B0503020204020204" charset="-122"/>
                <a:ea typeface="微软雅黑" panose="020B0503020204020204" charset="-122"/>
              </a:rPr>
              <a:t>01</a:t>
            </a:r>
            <a:endParaRPr lang="zh-CN" altLang="en-US" sz="5865"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335360" y="260648"/>
            <a:ext cx="1536171" cy="76808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644244" y="2494683"/>
            <a:ext cx="3912870" cy="625475"/>
          </a:xfrm>
          <a:prstGeom prst="rect">
            <a:avLst/>
          </a:prstGeom>
          <a:noFill/>
        </p:spPr>
        <p:txBody>
          <a:bodyPr wrap="none">
            <a:spAutoFit/>
          </a:bodyPr>
          <a:lstStyle/>
          <a:p>
            <a:pPr marL="0" lvl="1" indent="0" algn="l">
              <a:lnSpc>
                <a:spcPct val="130000"/>
              </a:lnSpc>
            </a:pPr>
            <a:r>
              <a:rPr lang="zh-CN" sz="2665" b="1" dirty="0">
                <a:latin typeface="微软雅黑" panose="020B0503020204020204" charset="-122"/>
                <a:ea typeface="微软雅黑" panose="020B0503020204020204" charset="-122"/>
              </a:rPr>
              <a:t>零售店铺</a:t>
            </a: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内</a:t>
            </a: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商品布局</a:t>
            </a:r>
            <a:endParaRPr lang="zh-CN" altLang="en-US" sz="2665" b="1" dirty="0">
              <a:latin typeface="微软雅黑" panose="020B0503020204020204" charset="-122"/>
              <a:ea typeface="微软雅黑" panose="020B0503020204020204" charset="-122"/>
            </a:endParaRPr>
          </a:p>
        </p:txBody>
      </p:sp>
      <p:cxnSp>
        <p:nvCxnSpPr>
          <p:cNvPr id="26" name="直接连接符 25"/>
          <p:cNvCxnSpPr/>
          <p:nvPr/>
        </p:nvCxnSpPr>
        <p:spPr>
          <a:xfrm flipV="1">
            <a:off x="5356377" y="2301643"/>
            <a:ext cx="0" cy="25675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1559" y="4331103"/>
            <a:ext cx="1204384" cy="328930"/>
          </a:xfrm>
          <a:prstGeom prst="rect">
            <a:avLst/>
          </a:prstGeom>
          <a:noFill/>
        </p:spPr>
        <p:txBody>
          <a:bodyPr lIns="0" tIns="0" rIns="0" bIns="0">
            <a:spAutoFit/>
          </a:bodyPr>
          <a:lstStyle/>
          <a:p>
            <a:pPr>
              <a:defRPr/>
            </a:pPr>
            <a:r>
              <a:rPr lang="en-US" altLang="zh-CN" sz="2135" dirty="0">
                <a:solidFill>
                  <a:srgbClr val="080808"/>
                </a:solidFill>
                <a:latin typeface="微软雅黑" panose="020B0503020204020204" charset="-122"/>
                <a:ea typeface="微软雅黑" panose="020B0503020204020204" charset="-122"/>
              </a:rPr>
              <a:t>PART 02</a:t>
            </a:r>
            <a:endParaRPr lang="zh-CN" altLang="en-US" sz="2135" dirty="0">
              <a:solidFill>
                <a:srgbClr val="080808"/>
              </a:solidFill>
              <a:latin typeface="微软雅黑" panose="020B0503020204020204" charset="-122"/>
              <a:ea typeface="微软雅黑" panose="020B0503020204020204" charset="-122"/>
            </a:endParaRPr>
          </a:p>
        </p:txBody>
      </p:sp>
      <p:sp>
        <p:nvSpPr>
          <p:cNvPr id="30" name="椭圆 29"/>
          <p:cNvSpPr/>
          <p:nvPr/>
        </p:nvSpPr>
        <p:spPr>
          <a:xfrm>
            <a:off x="3407701" y="2433189"/>
            <a:ext cx="1526556" cy="15265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80808"/>
              </a:solidFill>
              <a:latin typeface="+mj-ea"/>
              <a:ea typeface="+mj-ea"/>
            </a:endParaRPr>
          </a:p>
        </p:txBody>
      </p:sp>
      <p:sp>
        <p:nvSpPr>
          <p:cNvPr id="37" name="TextBox 13"/>
          <p:cNvSpPr txBox="1"/>
          <p:nvPr/>
        </p:nvSpPr>
        <p:spPr>
          <a:xfrm>
            <a:off x="3706767" y="2764843"/>
            <a:ext cx="1202267" cy="902335"/>
          </a:xfrm>
          <a:prstGeom prst="rect">
            <a:avLst/>
          </a:prstGeom>
          <a:noFill/>
        </p:spPr>
        <p:txBody>
          <a:bodyPr lIns="0" tIns="0" rIns="0" bIns="0">
            <a:spAutoFit/>
          </a:bodyPr>
          <a:lstStyle/>
          <a:p>
            <a:pPr>
              <a:defRPr/>
            </a:pPr>
            <a:r>
              <a:rPr lang="en-US" altLang="zh-CN" sz="5865" dirty="0">
                <a:solidFill>
                  <a:schemeClr val="bg1"/>
                </a:solidFill>
                <a:latin typeface="微软雅黑" panose="020B0503020204020204" charset="-122"/>
                <a:ea typeface="微软雅黑" panose="020B0503020204020204" charset="-122"/>
              </a:rPr>
              <a:t>02</a:t>
            </a:r>
            <a:endParaRPr lang="zh-CN" altLang="en-US" sz="5865"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335360" y="260648"/>
            <a:ext cx="1536171" cy="76808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33" name="立方体 232"/>
          <p:cNvSpPr/>
          <p:nvPr>
            <p:custDataLst>
              <p:tags r:id="rId4"/>
            </p:custDataLst>
          </p:nvPr>
        </p:nvSpPr>
        <p:spPr>
          <a:xfrm>
            <a:off x="658813" y="2417763"/>
            <a:ext cx="5148957" cy="2601211"/>
          </a:xfrm>
          <a:prstGeom prst="cube">
            <a:avLst>
              <a:gd name="adj" fmla="val 1164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262" name="矩形 261"/>
          <p:cNvSpPr/>
          <p:nvPr>
            <p:custDataLst>
              <p:tags r:id="rId5"/>
            </p:custDataLst>
          </p:nvPr>
        </p:nvSpPr>
        <p:spPr>
          <a:xfrm>
            <a:off x="861378" y="2858453"/>
            <a:ext cx="4503281" cy="2008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latin typeface="+mn-ea"/>
            </a:endParaRPr>
          </a:p>
        </p:txBody>
      </p:sp>
      <p:sp>
        <p:nvSpPr>
          <p:cNvPr id="433" name="立方体 432"/>
          <p:cNvSpPr/>
          <p:nvPr>
            <p:custDataLst>
              <p:tags r:id="rId6"/>
            </p:custDataLst>
          </p:nvPr>
        </p:nvSpPr>
        <p:spPr>
          <a:xfrm>
            <a:off x="6384608" y="2417763"/>
            <a:ext cx="5148957" cy="2601211"/>
          </a:xfrm>
          <a:prstGeom prst="cube">
            <a:avLst>
              <a:gd name="adj" fmla="val 1164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434" name="矩形 433"/>
          <p:cNvSpPr/>
          <p:nvPr>
            <p:custDataLst>
              <p:tags r:id="rId7"/>
            </p:custDataLst>
          </p:nvPr>
        </p:nvSpPr>
        <p:spPr>
          <a:xfrm>
            <a:off x="6587173" y="2858453"/>
            <a:ext cx="4503281" cy="2008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latin typeface="+mn-ea"/>
            </a:endParaRPr>
          </a:p>
        </p:txBody>
      </p:sp>
      <p:sp>
        <p:nvSpPr>
          <p:cNvPr id="3" name="任意多边形: 形状 4"/>
          <p:cNvSpPr/>
          <p:nvPr>
            <p:custDataLst>
              <p:tags r:id="rId8"/>
            </p:custDataLst>
          </p:nvPr>
        </p:nvSpPr>
        <p:spPr>
          <a:xfrm>
            <a:off x="4271963" y="3774758"/>
            <a:ext cx="1092917" cy="1092917"/>
          </a:xfrm>
          <a:custGeom>
            <a:avLst/>
            <a:gdLst>
              <a:gd name="connsiteX0" fmla="*/ 202321 w 1092917"/>
              <a:gd name="connsiteY0" fmla="*/ 762815 h 1092917"/>
              <a:gd name="connsiteX1" fmla="*/ 239175 w 1092917"/>
              <a:gd name="connsiteY1" fmla="*/ 819805 h 1092917"/>
              <a:gd name="connsiteX2" fmla="*/ 102621 w 1092917"/>
              <a:gd name="connsiteY2" fmla="*/ 922312 h 1092917"/>
              <a:gd name="connsiteX3" fmla="*/ 546574 w 1092917"/>
              <a:gd name="connsiteY3" fmla="*/ 1024819 h 1092917"/>
              <a:gd name="connsiteX4" fmla="*/ 990525 w 1092917"/>
              <a:gd name="connsiteY4" fmla="*/ 922312 h 1092917"/>
              <a:gd name="connsiteX5" fmla="*/ 819805 w 1092917"/>
              <a:gd name="connsiteY5" fmla="*/ 819805 h 1092917"/>
              <a:gd name="connsiteX6" fmla="*/ 870691 w 1092917"/>
              <a:gd name="connsiteY6" fmla="*/ 757567 h 1092917"/>
              <a:gd name="connsiteX7" fmla="*/ 1093032 w 1092917"/>
              <a:gd name="connsiteY7" fmla="*/ 922187 h 1092917"/>
              <a:gd name="connsiteX8" fmla="*/ 546574 w 1092917"/>
              <a:gd name="connsiteY8" fmla="*/ 1093032 h 1092917"/>
              <a:gd name="connsiteX9" fmla="*/ 114 w 1092917"/>
              <a:gd name="connsiteY9" fmla="*/ 922187 h 1092917"/>
              <a:gd name="connsiteX10" fmla="*/ 202321 w 1092917"/>
              <a:gd name="connsiteY10" fmla="*/ 762815 h 1092917"/>
              <a:gd name="connsiteX11" fmla="*/ 546574 w 1092917"/>
              <a:gd name="connsiteY11" fmla="*/ 956356 h 1092917"/>
              <a:gd name="connsiteX12" fmla="*/ 136790 w 1092917"/>
              <a:gd name="connsiteY12" fmla="*/ 413194 h 1092917"/>
              <a:gd name="connsiteX13" fmla="*/ 546574 w 1092917"/>
              <a:gd name="connsiteY13" fmla="*/ 114 h 1092917"/>
              <a:gd name="connsiteX14" fmla="*/ 956356 w 1092917"/>
              <a:gd name="connsiteY14" fmla="*/ 413194 h 1092917"/>
              <a:gd name="connsiteX15" fmla="*/ 546574 w 1092917"/>
              <a:gd name="connsiteY15" fmla="*/ 956356 h 1092917"/>
              <a:gd name="connsiteX16" fmla="*/ 546574 w 1092917"/>
              <a:gd name="connsiteY16" fmla="*/ 477869 h 1092917"/>
              <a:gd name="connsiteX17" fmla="*/ 649081 w 1092917"/>
              <a:gd name="connsiteY17" fmla="*/ 375607 h 1092917"/>
              <a:gd name="connsiteX18" fmla="*/ 546574 w 1092917"/>
              <a:gd name="connsiteY18" fmla="*/ 273344 h 1092917"/>
              <a:gd name="connsiteX19" fmla="*/ 444067 w 1092917"/>
              <a:gd name="connsiteY19" fmla="*/ 375607 h 1092917"/>
              <a:gd name="connsiteX20" fmla="*/ 546574 w 1092917"/>
              <a:gd name="connsiteY20" fmla="*/ 477869 h 109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2917" h="1092917">
                <a:moveTo>
                  <a:pt x="202321" y="762815"/>
                </a:moveTo>
                <a:lnTo>
                  <a:pt x="239175" y="819805"/>
                </a:lnTo>
                <a:cubicBezTo>
                  <a:pt x="151068" y="850311"/>
                  <a:pt x="102621" y="886069"/>
                  <a:pt x="102621" y="922312"/>
                </a:cubicBezTo>
                <a:cubicBezTo>
                  <a:pt x="102621" y="995652"/>
                  <a:pt x="333140" y="1024819"/>
                  <a:pt x="546574" y="1024819"/>
                </a:cubicBezTo>
                <a:cubicBezTo>
                  <a:pt x="760007" y="1024819"/>
                  <a:pt x="990525" y="995773"/>
                  <a:pt x="990525" y="922312"/>
                </a:cubicBezTo>
                <a:cubicBezTo>
                  <a:pt x="990525" y="883383"/>
                  <a:pt x="918649" y="851166"/>
                  <a:pt x="819805" y="819805"/>
                </a:cubicBezTo>
                <a:lnTo>
                  <a:pt x="870691" y="757567"/>
                </a:lnTo>
                <a:cubicBezTo>
                  <a:pt x="1005536" y="791372"/>
                  <a:pt x="1093032" y="860929"/>
                  <a:pt x="1093032" y="922187"/>
                </a:cubicBezTo>
                <a:cubicBezTo>
                  <a:pt x="1093032" y="1024819"/>
                  <a:pt x="848359" y="1093032"/>
                  <a:pt x="546574" y="1093032"/>
                </a:cubicBezTo>
                <a:cubicBezTo>
                  <a:pt x="244788" y="1093032"/>
                  <a:pt x="114" y="1024819"/>
                  <a:pt x="114" y="922187"/>
                </a:cubicBezTo>
                <a:cubicBezTo>
                  <a:pt x="114" y="863979"/>
                  <a:pt x="78947" y="796984"/>
                  <a:pt x="202321" y="762815"/>
                </a:cubicBezTo>
                <a:moveTo>
                  <a:pt x="546574" y="956356"/>
                </a:moveTo>
                <a:cubicBezTo>
                  <a:pt x="546574" y="956356"/>
                  <a:pt x="136790" y="666654"/>
                  <a:pt x="136790" y="413194"/>
                </a:cubicBezTo>
                <a:cubicBezTo>
                  <a:pt x="136790" y="159732"/>
                  <a:pt x="320205" y="114"/>
                  <a:pt x="546574" y="114"/>
                </a:cubicBezTo>
                <a:cubicBezTo>
                  <a:pt x="772945" y="114"/>
                  <a:pt x="956356" y="164369"/>
                  <a:pt x="956356" y="413194"/>
                </a:cubicBezTo>
                <a:cubicBezTo>
                  <a:pt x="956356" y="662139"/>
                  <a:pt x="546574" y="956356"/>
                  <a:pt x="546574" y="956356"/>
                </a:cubicBezTo>
                <a:moveTo>
                  <a:pt x="546574" y="477869"/>
                </a:moveTo>
                <a:cubicBezTo>
                  <a:pt x="603076" y="477869"/>
                  <a:pt x="649081" y="432106"/>
                  <a:pt x="649081" y="375607"/>
                </a:cubicBezTo>
                <a:cubicBezTo>
                  <a:pt x="649081" y="319106"/>
                  <a:pt x="603197" y="273344"/>
                  <a:pt x="546574" y="273344"/>
                </a:cubicBezTo>
                <a:cubicBezTo>
                  <a:pt x="490072" y="273344"/>
                  <a:pt x="444067" y="319106"/>
                  <a:pt x="444067" y="375607"/>
                </a:cubicBezTo>
                <a:cubicBezTo>
                  <a:pt x="444067" y="432106"/>
                  <a:pt x="490072" y="477869"/>
                  <a:pt x="546574" y="477869"/>
                </a:cubicBezTo>
              </a:path>
            </a:pathLst>
          </a:custGeom>
          <a:gradFill flip="none" rotWithShape="0">
            <a:gsLst>
              <a:gs pos="0">
                <a:schemeClr val="accent1">
                  <a:lumMod val="20000"/>
                  <a:lumOff val="80000"/>
                  <a:alpha val="50000"/>
                </a:schemeClr>
              </a:gs>
              <a:gs pos="100000">
                <a:schemeClr val="accent1">
                  <a:lumMod val="20000"/>
                  <a:lumOff val="80000"/>
                  <a:alpha val="10000"/>
                </a:schemeClr>
              </a:gs>
            </a:gsLst>
            <a:lin ang="2700000" scaled="0"/>
            <a:tileRect/>
          </a:gradFill>
          <a:ln w="38801" cap="flat">
            <a:noFill/>
            <a:prstDash val="solid"/>
            <a:miter/>
          </a:ln>
        </p:spPr>
        <p:txBody>
          <a:bodyPr rtlCol="0" anchor="ctr"/>
          <a:p>
            <a:endParaRPr lang="zh-CN" altLang="en-US"/>
          </a:p>
        </p:txBody>
      </p:sp>
      <p:sp>
        <p:nvSpPr>
          <p:cNvPr id="6" name="任意多边形: 形状 5"/>
          <p:cNvSpPr/>
          <p:nvPr>
            <p:custDataLst>
              <p:tags r:id="rId9"/>
            </p:custDataLst>
          </p:nvPr>
        </p:nvSpPr>
        <p:spPr>
          <a:xfrm>
            <a:off x="9997758" y="3810318"/>
            <a:ext cx="1096004" cy="1018814"/>
          </a:xfrm>
          <a:custGeom>
            <a:avLst/>
            <a:gdLst>
              <a:gd name="connsiteX0" fmla="*/ 959679 w 1096004"/>
              <a:gd name="connsiteY0" fmla="*/ 285502 h 1018814"/>
              <a:gd name="connsiteX1" fmla="*/ 959679 w 1096004"/>
              <a:gd name="connsiteY1" fmla="*/ 213728 h 1018814"/>
              <a:gd name="connsiteX2" fmla="*/ 940739 w 1096004"/>
              <a:gd name="connsiteY2" fmla="*/ 162895 h 1018814"/>
              <a:gd name="connsiteX3" fmla="*/ 891496 w 1096004"/>
              <a:gd name="connsiteY3" fmla="*/ 140429 h 1018814"/>
              <a:gd name="connsiteX4" fmla="*/ 480304 w 1096004"/>
              <a:gd name="connsiteY4" fmla="*/ 140429 h 1018814"/>
              <a:gd name="connsiteX5" fmla="*/ 480304 w 1096004"/>
              <a:gd name="connsiteY5" fmla="*/ 73413 h 1018814"/>
              <a:gd name="connsiteX6" fmla="*/ 461363 w 1096004"/>
              <a:gd name="connsiteY6" fmla="*/ 22580 h 1018814"/>
              <a:gd name="connsiteX7" fmla="*/ 412120 w 1096004"/>
              <a:gd name="connsiteY7" fmla="*/ 115 h 1018814"/>
              <a:gd name="connsiteX8" fmla="*/ 68356 w 1096004"/>
              <a:gd name="connsiteY8" fmla="*/ 115 h 1018814"/>
              <a:gd name="connsiteX9" fmla="*/ 19112 w 1096004"/>
              <a:gd name="connsiteY9" fmla="*/ 22580 h 1018814"/>
              <a:gd name="connsiteX10" fmla="*/ 172 w 1096004"/>
              <a:gd name="connsiteY10" fmla="*/ 73413 h 1018814"/>
              <a:gd name="connsiteX11" fmla="*/ 172 w 1096004"/>
              <a:gd name="connsiteY11" fmla="*/ 958513 h 1018814"/>
              <a:gd name="connsiteX12" fmla="*/ 3202 w 1096004"/>
              <a:gd name="connsiteY12" fmla="*/ 943854 h 1018814"/>
              <a:gd name="connsiteX13" fmla="*/ 11347 w 1096004"/>
              <a:gd name="connsiteY13" fmla="*/ 903683 h 1018814"/>
              <a:gd name="connsiteX14" fmla="*/ 23468 w 1096004"/>
              <a:gd name="connsiteY14" fmla="*/ 843901 h 1018814"/>
              <a:gd name="connsiteX15" fmla="*/ 38431 w 1096004"/>
              <a:gd name="connsiteY15" fmla="*/ 770413 h 1018814"/>
              <a:gd name="connsiteX16" fmla="*/ 54909 w 1096004"/>
              <a:gd name="connsiteY16" fmla="*/ 688930 h 1018814"/>
              <a:gd name="connsiteX17" fmla="*/ 71955 w 1096004"/>
              <a:gd name="connsiteY17" fmla="*/ 605351 h 1018814"/>
              <a:gd name="connsiteX18" fmla="*/ 88243 w 1096004"/>
              <a:gd name="connsiteY18" fmla="*/ 525389 h 1018814"/>
              <a:gd name="connsiteX19" fmla="*/ 103774 w 1096004"/>
              <a:gd name="connsiteY19" fmla="*/ 449235 h 1018814"/>
              <a:gd name="connsiteX20" fmla="*/ 117222 w 1096004"/>
              <a:gd name="connsiteY20" fmla="*/ 376507 h 1018814"/>
              <a:gd name="connsiteX21" fmla="*/ 137488 w 1096004"/>
              <a:gd name="connsiteY21" fmla="*/ 315203 h 1018814"/>
              <a:gd name="connsiteX22" fmla="*/ 192225 w 1096004"/>
              <a:gd name="connsiteY22" fmla="*/ 285884 h 1018814"/>
              <a:gd name="connsiteX23" fmla="*/ 259462 w 1096004"/>
              <a:gd name="connsiteY23" fmla="*/ 285122 h 1018814"/>
              <a:gd name="connsiteX24" fmla="*/ 414583 w 1096004"/>
              <a:gd name="connsiteY24" fmla="*/ 285502 h 1018814"/>
              <a:gd name="connsiteX25" fmla="*/ 959487 w 1096004"/>
              <a:gd name="connsiteY25" fmla="*/ 285502 h 1018814"/>
              <a:gd name="connsiteX26" fmla="*/ 959679 w 1096004"/>
              <a:gd name="connsiteY26" fmla="*/ 285502 h 1018814"/>
              <a:gd name="connsiteX27" fmla="*/ 908539 w 1096004"/>
              <a:gd name="connsiteY27" fmla="*/ 1018675 h 1018814"/>
              <a:gd name="connsiteX28" fmla="*/ 882023 w 1096004"/>
              <a:gd name="connsiteY28" fmla="*/ 1018675 h 1018814"/>
              <a:gd name="connsiteX29" fmla="*/ 843197 w 1096004"/>
              <a:gd name="connsiteY29" fmla="*/ 1018487 h 1018814"/>
              <a:gd name="connsiteX30" fmla="*/ 810429 w 1096004"/>
              <a:gd name="connsiteY30" fmla="*/ 1018675 h 1018814"/>
              <a:gd name="connsiteX31" fmla="*/ 55287 w 1096004"/>
              <a:gd name="connsiteY31" fmla="*/ 1018675 h 1018814"/>
              <a:gd name="connsiteX32" fmla="*/ 57939 w 1096004"/>
              <a:gd name="connsiteY32" fmla="*/ 1005161 h 1018814"/>
              <a:gd name="connsiteX33" fmla="*/ 65136 w 1096004"/>
              <a:gd name="connsiteY33" fmla="*/ 968032 h 1018814"/>
              <a:gd name="connsiteX34" fmla="*/ 75743 w 1096004"/>
              <a:gd name="connsiteY34" fmla="*/ 912442 h 1018814"/>
              <a:gd name="connsiteX35" fmla="*/ 89001 w 1096004"/>
              <a:gd name="connsiteY35" fmla="*/ 843521 h 1018814"/>
              <a:gd name="connsiteX36" fmla="*/ 103774 w 1096004"/>
              <a:gd name="connsiteY36" fmla="*/ 766226 h 1018814"/>
              <a:gd name="connsiteX37" fmla="*/ 119305 w 1096004"/>
              <a:gd name="connsiteY37" fmla="*/ 685884 h 1018814"/>
              <a:gd name="connsiteX38" fmla="*/ 134457 w 1096004"/>
              <a:gd name="connsiteY38" fmla="*/ 607444 h 1018814"/>
              <a:gd name="connsiteX39" fmla="*/ 163057 w 1096004"/>
              <a:gd name="connsiteY39" fmla="*/ 453995 h 1018814"/>
              <a:gd name="connsiteX40" fmla="*/ 189573 w 1096004"/>
              <a:gd name="connsiteY40" fmla="*/ 365084 h 1018814"/>
              <a:gd name="connsiteX41" fmla="*/ 285978 w 1096004"/>
              <a:gd name="connsiteY41" fmla="*/ 340143 h 1018814"/>
              <a:gd name="connsiteX42" fmla="*/ 418750 w 1096004"/>
              <a:gd name="connsiteY42" fmla="*/ 340334 h 1018814"/>
              <a:gd name="connsiteX43" fmla="*/ 950776 w 1096004"/>
              <a:gd name="connsiteY43" fmla="*/ 340334 h 1018814"/>
              <a:gd name="connsiteX44" fmla="*/ 1024644 w 1096004"/>
              <a:gd name="connsiteY44" fmla="*/ 340714 h 1018814"/>
              <a:gd name="connsiteX45" fmla="*/ 1081654 w 1096004"/>
              <a:gd name="connsiteY45" fmla="*/ 366607 h 1018814"/>
              <a:gd name="connsiteX46" fmla="*/ 1095478 w 1096004"/>
              <a:gd name="connsiteY46" fmla="*/ 420677 h 1018814"/>
              <a:gd name="connsiteX47" fmla="*/ 1078812 w 1096004"/>
              <a:gd name="connsiteY47" fmla="*/ 494354 h 1018814"/>
              <a:gd name="connsiteX48" fmla="*/ 1061196 w 1096004"/>
              <a:gd name="connsiteY48" fmla="*/ 571272 h 1018814"/>
              <a:gd name="connsiteX49" fmla="*/ 1037331 w 1096004"/>
              <a:gd name="connsiteY49" fmla="*/ 675793 h 1018814"/>
              <a:gd name="connsiteX50" fmla="*/ 1016309 w 1096004"/>
              <a:gd name="connsiteY50" fmla="*/ 767367 h 1018814"/>
              <a:gd name="connsiteX51" fmla="*/ 982784 w 1096004"/>
              <a:gd name="connsiteY51" fmla="*/ 919295 h 1018814"/>
              <a:gd name="connsiteX52" fmla="*/ 963655 w 1096004"/>
              <a:gd name="connsiteY52" fmla="*/ 981170 h 1018814"/>
              <a:gd name="connsiteX53" fmla="*/ 920661 w 1096004"/>
              <a:gd name="connsiteY53" fmla="*/ 1017154 h 1018814"/>
              <a:gd name="connsiteX54" fmla="*/ 908539 w 1096004"/>
              <a:gd name="connsiteY54" fmla="*/ 1018675 h 101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004" h="1018814">
                <a:moveTo>
                  <a:pt x="959679" y="285502"/>
                </a:moveTo>
                <a:lnTo>
                  <a:pt x="959679" y="213728"/>
                </a:lnTo>
                <a:cubicBezTo>
                  <a:pt x="960248" y="194879"/>
                  <a:pt x="953430" y="176602"/>
                  <a:pt x="940739" y="162895"/>
                </a:cubicBezTo>
                <a:cubicBezTo>
                  <a:pt x="927860" y="149187"/>
                  <a:pt x="910244" y="141000"/>
                  <a:pt x="891496" y="140429"/>
                </a:cubicBezTo>
                <a:lnTo>
                  <a:pt x="480304" y="140429"/>
                </a:lnTo>
                <a:lnTo>
                  <a:pt x="480304" y="73413"/>
                </a:lnTo>
                <a:cubicBezTo>
                  <a:pt x="480873" y="54565"/>
                  <a:pt x="474055" y="36288"/>
                  <a:pt x="461363" y="22580"/>
                </a:cubicBezTo>
                <a:cubicBezTo>
                  <a:pt x="448484" y="8873"/>
                  <a:pt x="430869" y="686"/>
                  <a:pt x="412120" y="115"/>
                </a:cubicBezTo>
                <a:lnTo>
                  <a:pt x="68356" y="115"/>
                </a:lnTo>
                <a:cubicBezTo>
                  <a:pt x="49606" y="686"/>
                  <a:pt x="31991" y="8873"/>
                  <a:pt x="19112" y="22580"/>
                </a:cubicBezTo>
                <a:cubicBezTo>
                  <a:pt x="6238" y="36264"/>
                  <a:pt x="-592" y="54595"/>
                  <a:pt x="172" y="73413"/>
                </a:cubicBezTo>
                <a:lnTo>
                  <a:pt x="172" y="958513"/>
                </a:lnTo>
                <a:cubicBezTo>
                  <a:pt x="1119" y="953565"/>
                  <a:pt x="2255" y="948805"/>
                  <a:pt x="3202" y="943854"/>
                </a:cubicBezTo>
                <a:cubicBezTo>
                  <a:pt x="5854" y="930528"/>
                  <a:pt x="8695" y="917009"/>
                  <a:pt x="11347" y="903683"/>
                </a:cubicBezTo>
                <a:cubicBezTo>
                  <a:pt x="15324" y="883692"/>
                  <a:pt x="19491" y="863892"/>
                  <a:pt x="23468" y="843901"/>
                </a:cubicBezTo>
                <a:cubicBezTo>
                  <a:pt x="28393" y="819342"/>
                  <a:pt x="33507" y="794784"/>
                  <a:pt x="38431" y="770413"/>
                </a:cubicBezTo>
                <a:cubicBezTo>
                  <a:pt x="43924" y="743188"/>
                  <a:pt x="49416" y="716155"/>
                  <a:pt x="54909" y="688930"/>
                </a:cubicBezTo>
                <a:cubicBezTo>
                  <a:pt x="60591" y="661133"/>
                  <a:pt x="66273" y="633148"/>
                  <a:pt x="71955" y="605351"/>
                </a:cubicBezTo>
                <a:cubicBezTo>
                  <a:pt x="77448" y="578694"/>
                  <a:pt x="82751" y="552042"/>
                  <a:pt x="88243" y="525389"/>
                </a:cubicBezTo>
                <a:cubicBezTo>
                  <a:pt x="93357" y="500066"/>
                  <a:pt x="98661" y="474554"/>
                  <a:pt x="103774" y="449235"/>
                </a:cubicBezTo>
                <a:cubicBezTo>
                  <a:pt x="108509" y="425056"/>
                  <a:pt x="112865" y="400878"/>
                  <a:pt x="117222" y="376507"/>
                </a:cubicBezTo>
                <a:cubicBezTo>
                  <a:pt x="121010" y="355564"/>
                  <a:pt x="125177" y="333099"/>
                  <a:pt x="137488" y="315203"/>
                </a:cubicBezTo>
                <a:cubicBezTo>
                  <a:pt x="149799" y="297116"/>
                  <a:pt x="171012" y="288168"/>
                  <a:pt x="192225" y="285884"/>
                </a:cubicBezTo>
                <a:cubicBezTo>
                  <a:pt x="214574" y="283408"/>
                  <a:pt x="237113" y="284741"/>
                  <a:pt x="259462" y="285122"/>
                </a:cubicBezTo>
                <a:cubicBezTo>
                  <a:pt x="311168" y="285884"/>
                  <a:pt x="362875" y="285502"/>
                  <a:pt x="414583" y="285502"/>
                </a:cubicBezTo>
                <a:lnTo>
                  <a:pt x="959487" y="285502"/>
                </a:lnTo>
                <a:lnTo>
                  <a:pt x="959679" y="285502"/>
                </a:lnTo>
                <a:moveTo>
                  <a:pt x="908539" y="1018675"/>
                </a:moveTo>
                <a:cubicBezTo>
                  <a:pt x="899639" y="1019247"/>
                  <a:pt x="890359" y="1018675"/>
                  <a:pt x="882023" y="1018675"/>
                </a:cubicBezTo>
                <a:cubicBezTo>
                  <a:pt x="869144" y="1018675"/>
                  <a:pt x="856077" y="1018295"/>
                  <a:pt x="843197" y="1018487"/>
                </a:cubicBezTo>
                <a:cubicBezTo>
                  <a:pt x="832212" y="1018487"/>
                  <a:pt x="821414" y="1018675"/>
                  <a:pt x="810429" y="1018675"/>
                </a:cubicBezTo>
                <a:lnTo>
                  <a:pt x="55287" y="1018675"/>
                </a:lnTo>
                <a:cubicBezTo>
                  <a:pt x="56235" y="1014107"/>
                  <a:pt x="56992" y="1009728"/>
                  <a:pt x="57939" y="1005161"/>
                </a:cubicBezTo>
                <a:cubicBezTo>
                  <a:pt x="60402" y="992783"/>
                  <a:pt x="62674" y="980410"/>
                  <a:pt x="65136" y="968032"/>
                </a:cubicBezTo>
                <a:cubicBezTo>
                  <a:pt x="68735" y="949566"/>
                  <a:pt x="72334" y="930908"/>
                  <a:pt x="75743" y="912442"/>
                </a:cubicBezTo>
                <a:cubicBezTo>
                  <a:pt x="80099" y="889404"/>
                  <a:pt x="84645" y="866559"/>
                  <a:pt x="89001" y="843521"/>
                </a:cubicBezTo>
                <a:cubicBezTo>
                  <a:pt x="93926" y="817821"/>
                  <a:pt x="98850" y="792118"/>
                  <a:pt x="103774" y="766226"/>
                </a:cubicBezTo>
                <a:cubicBezTo>
                  <a:pt x="108888" y="739381"/>
                  <a:pt x="114002" y="712537"/>
                  <a:pt x="119305" y="685884"/>
                </a:cubicBezTo>
                <a:cubicBezTo>
                  <a:pt x="124419" y="659800"/>
                  <a:pt x="129343" y="633528"/>
                  <a:pt x="134457" y="607444"/>
                </a:cubicBezTo>
                <a:cubicBezTo>
                  <a:pt x="144306" y="556421"/>
                  <a:pt x="153776" y="505206"/>
                  <a:pt x="163057" y="453995"/>
                </a:cubicBezTo>
                <a:cubicBezTo>
                  <a:pt x="168550" y="424292"/>
                  <a:pt x="169497" y="389453"/>
                  <a:pt x="189573" y="365084"/>
                </a:cubicBezTo>
                <a:cubicBezTo>
                  <a:pt x="212491" y="337097"/>
                  <a:pt x="253212" y="338620"/>
                  <a:pt x="285978" y="340143"/>
                </a:cubicBezTo>
                <a:cubicBezTo>
                  <a:pt x="330109" y="342047"/>
                  <a:pt x="374618" y="340334"/>
                  <a:pt x="418750" y="340334"/>
                </a:cubicBezTo>
                <a:lnTo>
                  <a:pt x="950776" y="340334"/>
                </a:lnTo>
                <a:cubicBezTo>
                  <a:pt x="975209" y="340334"/>
                  <a:pt x="1000211" y="338811"/>
                  <a:pt x="1024644" y="340714"/>
                </a:cubicBezTo>
                <a:cubicBezTo>
                  <a:pt x="1045667" y="342428"/>
                  <a:pt x="1067638" y="350043"/>
                  <a:pt x="1081654" y="366607"/>
                </a:cubicBezTo>
                <a:cubicBezTo>
                  <a:pt x="1094153" y="381647"/>
                  <a:pt x="1097752" y="401639"/>
                  <a:pt x="1095478" y="420677"/>
                </a:cubicBezTo>
                <a:cubicBezTo>
                  <a:pt x="1092448" y="445428"/>
                  <a:pt x="1084493" y="470175"/>
                  <a:pt x="1078812" y="494354"/>
                </a:cubicBezTo>
                <a:cubicBezTo>
                  <a:pt x="1072750" y="519865"/>
                  <a:pt x="1066881" y="545569"/>
                  <a:pt x="1061196" y="571272"/>
                </a:cubicBezTo>
                <a:cubicBezTo>
                  <a:pt x="1053433" y="606111"/>
                  <a:pt x="1045286" y="640954"/>
                  <a:pt x="1037331" y="675793"/>
                </a:cubicBezTo>
                <a:cubicBezTo>
                  <a:pt x="1030325" y="706256"/>
                  <a:pt x="1023319" y="736907"/>
                  <a:pt x="1016309" y="767367"/>
                </a:cubicBezTo>
                <a:cubicBezTo>
                  <a:pt x="1004755" y="818009"/>
                  <a:pt x="993769" y="868652"/>
                  <a:pt x="982784" y="919295"/>
                </a:cubicBezTo>
                <a:cubicBezTo>
                  <a:pt x="978240" y="940239"/>
                  <a:pt x="973315" y="961944"/>
                  <a:pt x="963655" y="981170"/>
                </a:cubicBezTo>
                <a:cubicBezTo>
                  <a:pt x="955131" y="998115"/>
                  <a:pt x="939221" y="1012394"/>
                  <a:pt x="920661" y="1017154"/>
                </a:cubicBezTo>
                <a:cubicBezTo>
                  <a:pt x="916494" y="1017914"/>
                  <a:pt x="912518" y="1018487"/>
                  <a:pt x="908539" y="1018675"/>
                </a:cubicBezTo>
              </a:path>
            </a:pathLst>
          </a:custGeom>
          <a:gradFill flip="none" rotWithShape="0">
            <a:gsLst>
              <a:gs pos="0">
                <a:schemeClr val="accent3">
                  <a:lumMod val="20000"/>
                  <a:lumOff val="80000"/>
                  <a:alpha val="50000"/>
                </a:schemeClr>
              </a:gs>
              <a:gs pos="100000">
                <a:schemeClr val="accent3">
                  <a:lumMod val="20000"/>
                  <a:lumOff val="80000"/>
                  <a:alpha val="10000"/>
                </a:schemeClr>
              </a:gs>
            </a:gsLst>
            <a:lin ang="2700000" scaled="0"/>
            <a:tileRect/>
          </a:gradFill>
          <a:ln w="38801" cap="flat">
            <a:noFill/>
            <a:prstDash val="solid"/>
            <a:miter/>
          </a:ln>
        </p:spPr>
        <p:txBody>
          <a:bodyPr rtlCol="0" anchor="ctr"/>
          <a:p>
            <a:endParaRPr lang="zh-CN" altLang="en-US"/>
          </a:p>
        </p:txBody>
      </p:sp>
      <p:sp>
        <p:nvSpPr>
          <p:cNvPr id="7" name="矩形 6" descr="7b0a202020202262756c6c6574223a20227b5c2263617465676f727949645c223a5c225c222c5c2274656d706c61746549645c223a32303233313539317d220a7d0a"/>
          <p:cNvSpPr/>
          <p:nvPr>
            <p:custDataLst>
              <p:tags r:id="rId10"/>
            </p:custDataLst>
          </p:nvPr>
        </p:nvSpPr>
        <p:spPr>
          <a:xfrm>
            <a:off x="1208088" y="3036888"/>
            <a:ext cx="3890742" cy="1662513"/>
          </a:xfrm>
          <a:prstGeom prst="rect">
            <a:avLst/>
          </a:prstGeom>
          <a:noFill/>
        </p:spPr>
        <p:txBody>
          <a:bodyPr wrap="square" lIns="71755" tIns="71755" bIns="46990">
            <a:noAutofit/>
          </a:bodyPr>
          <a:p>
            <a:pPr>
              <a:lnSpc>
                <a:spcPct val="120000"/>
              </a:lnSpc>
              <a:spcBef>
                <a:spcPct val="0"/>
              </a:spcBef>
              <a:spcAft>
                <a:spcPct val="0"/>
              </a:spcAft>
            </a:pPr>
            <a:r>
              <a:rPr lang="zh-CN" altLang="en-US" sz="2400" kern="100" dirty="0">
                <a:solidFill>
                  <a:schemeClr val="dk1">
                    <a:lumMod val="100000"/>
                  </a:schemeClr>
                </a:solidFill>
                <a:latin typeface="+mn-ea"/>
                <a:cs typeface="+mn-ea"/>
                <a:sym typeface="+mn-ea"/>
              </a:rPr>
              <a:t>商品布局的面积分配</a:t>
            </a:r>
            <a:endParaRPr lang="zh-CN" altLang="en-US" sz="2400" kern="100" dirty="0">
              <a:solidFill>
                <a:schemeClr val="dk1">
                  <a:lumMod val="100000"/>
                </a:schemeClr>
              </a:solidFill>
              <a:latin typeface="+mn-ea"/>
              <a:cs typeface="+mn-ea"/>
              <a:sym typeface="+mn-ea"/>
            </a:endParaRPr>
          </a:p>
          <a:p>
            <a:pPr marL="342900" indent="-342900">
              <a:lnSpc>
                <a:spcPct val="120000"/>
              </a:lnSpc>
              <a:spcBef>
                <a:spcPct val="0"/>
              </a:spcBef>
              <a:spcAft>
                <a:spcPct val="0"/>
              </a:spcAft>
              <a:buFont typeface="Wingdings" panose="05000000000000000000" charset="0"/>
              <a:buBlip>
                <a:blip r:embed="rId11"/>
              </a:buBlip>
            </a:pPr>
            <a:r>
              <a:rPr lang="zh-CN" altLang="en-US" sz="2400" kern="100" dirty="0">
                <a:solidFill>
                  <a:schemeClr val="dk1">
                    <a:lumMod val="100000"/>
                  </a:schemeClr>
                </a:solidFill>
                <a:latin typeface="+mn-ea"/>
                <a:cs typeface="+mn-ea"/>
                <a:sym typeface="+mn-ea"/>
              </a:rPr>
              <a:t>需求法</a:t>
            </a:r>
            <a:endParaRPr lang="zh-CN" altLang="en-US" sz="2400" kern="100" dirty="0">
              <a:solidFill>
                <a:schemeClr val="dk1">
                  <a:lumMod val="100000"/>
                </a:schemeClr>
              </a:solidFill>
              <a:latin typeface="+mn-ea"/>
              <a:cs typeface="+mn-ea"/>
              <a:sym typeface="+mn-ea"/>
            </a:endParaRPr>
          </a:p>
          <a:p>
            <a:pPr marL="342900" indent="-342900">
              <a:lnSpc>
                <a:spcPct val="120000"/>
              </a:lnSpc>
              <a:spcBef>
                <a:spcPct val="0"/>
              </a:spcBef>
              <a:spcAft>
                <a:spcPct val="0"/>
              </a:spcAft>
              <a:buFont typeface="Wingdings" panose="05000000000000000000" charset="0"/>
              <a:buBlip>
                <a:blip r:embed="rId11"/>
              </a:buBlip>
            </a:pPr>
            <a:r>
              <a:rPr lang="zh-CN" altLang="en-US" sz="2400" kern="100" dirty="0">
                <a:solidFill>
                  <a:schemeClr val="dk1">
                    <a:lumMod val="100000"/>
                  </a:schemeClr>
                </a:solidFill>
                <a:latin typeface="+mn-ea"/>
                <a:cs typeface="+mn-ea"/>
                <a:sym typeface="+mn-ea"/>
              </a:rPr>
              <a:t>利润法</a:t>
            </a:r>
            <a:endParaRPr lang="zh-CN" altLang="en-US" sz="2400" kern="100" dirty="0">
              <a:solidFill>
                <a:schemeClr val="dk1">
                  <a:lumMod val="100000"/>
                </a:schemeClr>
              </a:solidFill>
              <a:latin typeface="+mn-ea"/>
              <a:cs typeface="+mn-ea"/>
              <a:sym typeface="+mn-ea"/>
            </a:endParaRPr>
          </a:p>
        </p:txBody>
      </p:sp>
      <p:sp>
        <p:nvSpPr>
          <p:cNvPr id="13" name="矩形 12"/>
          <p:cNvSpPr/>
          <p:nvPr>
            <p:custDataLst>
              <p:tags r:id="rId12"/>
            </p:custDataLst>
          </p:nvPr>
        </p:nvSpPr>
        <p:spPr>
          <a:xfrm>
            <a:off x="6933883" y="3036888"/>
            <a:ext cx="3890742" cy="1662513"/>
          </a:xfrm>
          <a:prstGeom prst="rect">
            <a:avLst/>
          </a:prstGeom>
          <a:noFill/>
        </p:spPr>
        <p:txBody>
          <a:bodyPr wrap="square" lIns="71755" tIns="71755" bIns="46990">
            <a:noAutofit/>
          </a:bodyPr>
          <a:p>
            <a:pPr>
              <a:lnSpc>
                <a:spcPct val="120000"/>
              </a:lnSpc>
              <a:spcBef>
                <a:spcPct val="0"/>
              </a:spcBef>
              <a:spcAft>
                <a:spcPct val="0"/>
              </a:spcAft>
            </a:pPr>
            <a:r>
              <a:rPr lang="zh-CN" altLang="en-US" sz="2400" kern="100">
                <a:solidFill>
                  <a:schemeClr val="dk1">
                    <a:lumMod val="100000"/>
                  </a:schemeClr>
                </a:solidFill>
                <a:latin typeface="+mn-ea"/>
                <a:cs typeface="+mn-ea"/>
                <a:sym typeface="+mn-ea"/>
              </a:rPr>
              <a:t>商品布局的位置确定</a:t>
            </a:r>
            <a:endParaRPr lang="zh-CN" altLang="en-US" sz="2400" kern="100">
              <a:solidFill>
                <a:schemeClr val="dk1">
                  <a:lumMod val="100000"/>
                </a:schemeClr>
              </a:solidFill>
              <a:latin typeface="+mn-ea"/>
              <a:cs typeface="+mn-ea"/>
              <a:sym typeface="+mn-ea"/>
            </a:endParaRPr>
          </a:p>
        </p:txBody>
      </p:sp>
      <p:sp>
        <p:nvSpPr>
          <p:cNvPr id="243" name="立方体 242"/>
          <p:cNvSpPr/>
          <p:nvPr>
            <p:custDataLst>
              <p:tags r:id="rId13"/>
            </p:custDataLst>
          </p:nvPr>
        </p:nvSpPr>
        <p:spPr>
          <a:xfrm>
            <a:off x="1081723" y="1839913"/>
            <a:ext cx="883178" cy="801954"/>
          </a:xfrm>
          <a:prstGeom prst="cube">
            <a:avLst>
              <a:gd name="adj" fmla="val 12058"/>
            </a:avLst>
          </a:prstGeom>
          <a:gradFill>
            <a:gsLst>
              <a:gs pos="0">
                <a:schemeClr val="accent1">
                  <a:lumMod val="10000"/>
                  <a:lumOff val="90000"/>
                </a:schemeClr>
              </a:gs>
              <a:gs pos="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r>
              <a:rPr lang="en-US" altLang="zh-CN" sz="2800" b="1" dirty="0">
                <a:solidFill>
                  <a:schemeClr val="accent1"/>
                </a:solidFill>
                <a:latin typeface="+mn-ea"/>
                <a:cs typeface="+mn-ea"/>
                <a:sym typeface="+mn-ea"/>
              </a:rPr>
              <a:t>01</a:t>
            </a:r>
            <a:endParaRPr lang="zh-CN" altLang="zh-CN" sz="2800" b="1" dirty="0">
              <a:solidFill>
                <a:schemeClr val="accent1"/>
              </a:solidFill>
              <a:latin typeface="+mn-ea"/>
              <a:cs typeface="+mn-ea"/>
              <a:sym typeface="+mn-ea"/>
            </a:endParaRPr>
          </a:p>
        </p:txBody>
      </p:sp>
      <p:sp>
        <p:nvSpPr>
          <p:cNvPr id="438" name="立方体 437"/>
          <p:cNvSpPr/>
          <p:nvPr>
            <p:custDataLst>
              <p:tags r:id="rId14"/>
            </p:custDataLst>
          </p:nvPr>
        </p:nvSpPr>
        <p:spPr>
          <a:xfrm>
            <a:off x="6807518" y="1839913"/>
            <a:ext cx="883178" cy="801954"/>
          </a:xfrm>
          <a:prstGeom prst="cube">
            <a:avLst>
              <a:gd name="adj" fmla="val 12058"/>
            </a:avLst>
          </a:prstGeom>
          <a:gradFill>
            <a:gsLst>
              <a:gs pos="0">
                <a:schemeClr val="accent3">
                  <a:lumMod val="10000"/>
                  <a:lumOff val="90000"/>
                </a:schemeClr>
              </a:gs>
              <a:gs pos="0">
                <a:schemeClr val="accent3">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r>
              <a:rPr lang="en-US" altLang="zh-CN" sz="2800" b="1">
                <a:solidFill>
                  <a:schemeClr val="accent3"/>
                </a:solidFill>
                <a:latin typeface="+mn-ea"/>
                <a:cs typeface="+mn-ea"/>
                <a:sym typeface="+mn-ea"/>
              </a:rPr>
              <a:t>02</a:t>
            </a:r>
            <a:endParaRPr lang="zh-CN" altLang="zh-CN" sz="2800" b="1">
              <a:solidFill>
                <a:schemeClr val="accent3"/>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32205" y="1169035"/>
            <a:ext cx="7858125" cy="460375"/>
          </a:xfrm>
          <a:prstGeom prst="rect">
            <a:avLst/>
          </a:prstGeom>
          <a:noFill/>
        </p:spPr>
        <p:txBody>
          <a:bodyPr wrap="square" rtlCol="0" anchor="t">
            <a:spAutoFit/>
          </a:bodyPr>
          <a:p>
            <a:r>
              <a:rPr lang="zh-CN" altLang="en-US" sz="2400"/>
              <a:t>商品的面积根据</a:t>
            </a:r>
            <a:r>
              <a:rPr lang="zh-CN" altLang="en-US" sz="2400">
                <a:solidFill>
                  <a:srgbClr val="FF0000"/>
                </a:solidFill>
              </a:rPr>
              <a:t>顾客在各项商品上消费比例分配</a:t>
            </a:r>
            <a:endParaRPr lang="zh-CN" altLang="en-US" sz="2400"/>
          </a:p>
        </p:txBody>
      </p:sp>
      <p:grpSp>
        <p:nvGrpSpPr>
          <p:cNvPr id="5" name="组合 4"/>
          <p:cNvGrpSpPr/>
          <p:nvPr/>
        </p:nvGrpSpPr>
        <p:grpSpPr>
          <a:xfrm>
            <a:off x="395605" y="330018"/>
            <a:ext cx="10888277" cy="654428"/>
            <a:chOff x="623" y="459"/>
            <a:chExt cx="14841" cy="607"/>
          </a:xfrm>
        </p:grpSpPr>
        <p:sp>
          <p:nvSpPr>
            <p:cNvPr id="6" name="燕尾形 5"/>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8" name="文本框 7"/>
          <p:cNvSpPr txBox="1"/>
          <p:nvPr/>
        </p:nvSpPr>
        <p:spPr>
          <a:xfrm>
            <a:off x="4810125" y="6248400"/>
            <a:ext cx="2753995" cy="368300"/>
          </a:xfrm>
          <a:prstGeom prst="rect">
            <a:avLst/>
          </a:prstGeom>
          <a:noFill/>
        </p:spPr>
        <p:txBody>
          <a:bodyPr wrap="square" rtlCol="0" anchor="t">
            <a:spAutoFit/>
          </a:bodyPr>
          <a:p>
            <a:r>
              <a:rPr lang="zh-CN" altLang="en-US">
                <a:sym typeface="+mn-ea"/>
              </a:rPr>
              <a:t>某超市商品面积分配</a:t>
            </a:r>
            <a:endParaRPr lang="zh-CN" altLang="en-US">
              <a:sym typeface="+mn-ea"/>
            </a:endParaRPr>
          </a:p>
        </p:txBody>
      </p:sp>
      <p:pic>
        <p:nvPicPr>
          <p:cNvPr id="10" name="图片 9"/>
          <p:cNvPicPr/>
          <p:nvPr/>
        </p:nvPicPr>
        <p:blipFill>
          <a:blip r:embed="rId6"/>
          <a:stretch>
            <a:fillRect/>
          </a:stretch>
        </p:blipFill>
        <p:spPr>
          <a:xfrm>
            <a:off x="1940560" y="1814195"/>
            <a:ext cx="8635365" cy="4359910"/>
          </a:xfrm>
          <a:prstGeom prst="rect">
            <a:avLst/>
          </a:prstGeom>
          <a:extLst>
            <wpswe:webExtensionRef xmlns:wpswe="http://www.wps.cn/officeDocument/2018/webExtension" r:id="rId5"/>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115322" y="1656333"/>
            <a:ext cx="4343307" cy="1034266"/>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3404823" y="2487719"/>
            <a:ext cx="1340530" cy="2390632"/>
            <a:chOff x="2210594" y="1810545"/>
            <a:chExt cx="1005703" cy="1981199"/>
          </a:xfrm>
        </p:grpSpPr>
        <p:cxnSp>
          <p:nvCxnSpPr>
            <p:cNvPr id="12" name="直接连接符 11"/>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575601" y="2645773"/>
            <a:ext cx="2268761" cy="2053835"/>
            <a:chOff x="304800" y="673100"/>
            <a:chExt cx="4000500" cy="4000500"/>
          </a:xfrm>
          <a:effectLst>
            <a:outerShdw blurRad="444500" dist="254000" dir="8100000" algn="tr" rotWithShape="0">
              <a:prstClr val="black">
                <a:alpha val="50000"/>
              </a:prstClr>
            </a:outerShdw>
          </a:effectLst>
        </p:grpSpPr>
        <p:sp>
          <p:nvSpPr>
            <p:cNvPr id="16"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21"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sp>
        <p:nvSpPr>
          <p:cNvPr id="31" name="文本框 37"/>
          <p:cNvSpPr>
            <a:spLocks noChangeArrowheads="1"/>
          </p:cNvSpPr>
          <p:nvPr/>
        </p:nvSpPr>
        <p:spPr bwMode="auto">
          <a:xfrm>
            <a:off x="2149983" y="3344169"/>
            <a:ext cx="1131570" cy="659130"/>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3500" b="1" dirty="0" smtClean="0">
                <a:solidFill>
                  <a:srgbClr val="EA6103"/>
                </a:solidFill>
                <a:sym typeface="微软雅黑" panose="020B0503020204020204" charset="-122"/>
              </a:rPr>
              <a:t>解决</a:t>
            </a:r>
            <a:endParaRPr lang="zh-CN" altLang="en-US" sz="3500" b="1" dirty="0">
              <a:solidFill>
                <a:srgbClr val="EA6103"/>
              </a:solidFill>
              <a:sym typeface="微软雅黑" panose="020B0503020204020204" charset="-122"/>
            </a:endParaRPr>
          </a:p>
        </p:txBody>
      </p:sp>
      <p:sp>
        <p:nvSpPr>
          <p:cNvPr id="35" name="文本1"/>
          <p:cNvSpPr>
            <a:spLocks noChangeArrowheads="1"/>
          </p:cNvSpPr>
          <p:nvPr/>
        </p:nvSpPr>
        <p:spPr bwMode="gray">
          <a:xfrm>
            <a:off x="5169516" y="1617741"/>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不同类</a:t>
            </a:r>
            <a:r>
              <a:rPr lang="zh-CN" altLang="en-US" dirty="0" smtClean="0">
                <a:latin typeface="微软雅黑" panose="020B0503020204020204" charset="-122"/>
                <a:ea typeface="微软雅黑" panose="020B0503020204020204" charset="-122"/>
              </a:rPr>
              <a:t>商品位置</a:t>
            </a:r>
            <a:endParaRPr lang="en-US" altLang="zh-CN" dirty="0" smtClean="0">
              <a:latin typeface="微软雅黑" panose="020B0503020204020204" charset="-122"/>
              <a:ea typeface="微软雅黑" panose="020B0503020204020204" charset="-122"/>
            </a:endParaRPr>
          </a:p>
        </p:txBody>
      </p:sp>
      <p:grpSp>
        <p:nvGrpSpPr>
          <p:cNvPr id="40" name="组合 39"/>
          <p:cNvGrpSpPr/>
          <p:nvPr/>
        </p:nvGrpSpPr>
        <p:grpSpPr>
          <a:xfrm>
            <a:off x="5169516" y="4622956"/>
            <a:ext cx="4343307" cy="1034266"/>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3" name="文本1"/>
          <p:cNvSpPr>
            <a:spLocks noChangeArrowheads="1"/>
          </p:cNvSpPr>
          <p:nvPr/>
        </p:nvSpPr>
        <p:spPr bwMode="gray">
          <a:xfrm>
            <a:off x="5348488" y="4597186"/>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en-US" altLang="zh-CN" sz="1600" dirty="0" smtClean="0">
                <a:latin typeface="微软雅黑" panose="020B0503020204020204" charset="-122"/>
                <a:ea typeface="微软雅黑" panose="020B0503020204020204" charset="-122"/>
              </a:rPr>
              <a:t>2.</a:t>
            </a:r>
            <a:r>
              <a:rPr lang="zh-CN" altLang="en-US" sz="1600" dirty="0" smtClean="0">
                <a:latin typeface="微软雅黑" panose="020B0503020204020204" charset="-122"/>
                <a:ea typeface="微软雅黑" panose="020B0503020204020204" charset="-122"/>
              </a:rPr>
              <a:t>同类商品的位置配置</a:t>
            </a:r>
            <a:endParaRPr lang="zh-CN" altLang="zh-CN" sz="1600" b="0" dirty="0">
              <a:latin typeface="微软雅黑" panose="020B0503020204020204" charset="-122"/>
              <a:ea typeface="微软雅黑" panose="020B0503020204020204" charset="-122"/>
            </a:endParaRPr>
          </a:p>
        </p:txBody>
      </p:sp>
      <p:grpSp>
        <p:nvGrpSpPr>
          <p:cNvPr id="4" name="组合 3"/>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5" grpId="0" bldLvl="0" animBg="1"/>
      <p:bldP spid="4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81705" y="2779264"/>
            <a:ext cx="3620289" cy="2031885"/>
            <a:chOff x="2937815" y="2278825"/>
            <a:chExt cx="2236683" cy="736853"/>
          </a:xfrm>
        </p:grpSpPr>
        <p:grpSp>
          <p:nvGrpSpPr>
            <p:cNvPr id="7" name="组合 6"/>
            <p:cNvGrpSpPr/>
            <p:nvPr/>
          </p:nvGrpSpPr>
          <p:grpSpPr>
            <a:xfrm>
              <a:off x="2937815" y="2278825"/>
              <a:ext cx="2236683" cy="73685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8" name="TextBox 7"/>
            <p:cNvSpPr txBox="1"/>
            <p:nvPr/>
          </p:nvSpPr>
          <p:spPr>
            <a:xfrm>
              <a:off x="3076274" y="2462585"/>
              <a:ext cx="1680856" cy="401608"/>
            </a:xfrm>
            <a:prstGeom prst="rect">
              <a:avLst/>
            </a:prstGeom>
            <a:noFill/>
          </p:spPr>
          <p:txBody>
            <a:bodyPr wrap="square" lIns="0" tIns="0" rIns="0" bIns="0" rtlCol="0">
              <a:spAutoFit/>
            </a:bodyPr>
            <a:lstStyle/>
            <a:p>
              <a:pPr algn="ctr">
                <a:lnSpc>
                  <a:spcPct val="150000"/>
                </a:lnSpc>
              </a:pPr>
              <a:r>
                <a:rPr lang="zh-CN" altLang="en-US" sz="2400" dirty="0" smtClean="0">
                  <a:solidFill>
                    <a:schemeClr val="tx1"/>
                  </a:solidFill>
                  <a:latin typeface="微软雅黑" panose="020B0503020204020204" charset="-122"/>
                  <a:ea typeface="微软雅黑" panose="020B0503020204020204" charset="-122"/>
                </a:rPr>
                <a:t>商品的位置</a:t>
              </a:r>
              <a:endParaRPr lang="en-US" altLang="zh-CN" sz="2400" dirty="0" smtClean="0">
                <a:solidFill>
                  <a:schemeClr val="tx1"/>
                </a:solidFill>
                <a:latin typeface="微软雅黑" panose="020B0503020204020204" charset="-122"/>
                <a:ea typeface="微软雅黑" panose="020B0503020204020204" charset="-122"/>
              </a:endParaRPr>
            </a:p>
            <a:p>
              <a:pPr algn="ctr">
                <a:lnSpc>
                  <a:spcPct val="150000"/>
                </a:lnSpc>
              </a:pPr>
              <a:r>
                <a:rPr lang="zh-CN" altLang="en-US" sz="2400" dirty="0">
                  <a:solidFill>
                    <a:schemeClr val="tx1"/>
                  </a:solidFill>
                  <a:latin typeface="微软雅黑" panose="020B0503020204020204" charset="-122"/>
                  <a:ea typeface="微软雅黑" panose="020B0503020204020204" charset="-122"/>
                </a:rPr>
                <a:t>由</a:t>
              </a:r>
              <a:r>
                <a:rPr lang="zh-CN" altLang="en-US" sz="2400" dirty="0" smtClean="0">
                  <a:solidFill>
                    <a:schemeClr val="tx1"/>
                  </a:solidFill>
                  <a:latin typeface="微软雅黑" panose="020B0503020204020204" charset="-122"/>
                  <a:ea typeface="微软雅黑" panose="020B0503020204020204" charset="-122"/>
                </a:rPr>
                <a:t>哪些因素</a:t>
              </a:r>
              <a:r>
                <a:rPr lang="zh-CN" altLang="en-US" sz="2400" dirty="0">
                  <a:solidFill>
                    <a:schemeClr val="tx1"/>
                  </a:solidFill>
                  <a:latin typeface="微软雅黑" panose="020B0503020204020204" charset="-122"/>
                  <a:ea typeface="微软雅黑" panose="020B0503020204020204" charset="-122"/>
                </a:rPr>
                <a:t>决定</a:t>
              </a:r>
              <a:r>
                <a:rPr lang="zh-CN" altLang="en-US" sz="2400" dirty="0" smtClean="0">
                  <a:solidFill>
                    <a:schemeClr val="tx1"/>
                  </a:solidFill>
                  <a:latin typeface="微软雅黑" panose="020B0503020204020204" charset="-122"/>
                  <a:ea typeface="微软雅黑" panose="020B0503020204020204" charset="-122"/>
                </a:rPr>
                <a:t>呢？</a:t>
              </a:r>
              <a:endParaRPr lang="zh-CN" altLang="en-US" sz="2400" dirty="0" smtClean="0">
                <a:solidFill>
                  <a:schemeClr val="tx1"/>
                </a:solidFill>
                <a:latin typeface="微软雅黑" panose="020B0503020204020204" charset="-122"/>
                <a:ea typeface="微软雅黑" panose="020B0503020204020204" charset="-122"/>
              </a:endParaRPr>
            </a:p>
          </p:txBody>
        </p:sp>
      </p:grpSp>
      <p:sp>
        <p:nvSpPr>
          <p:cNvPr id="11" name="TextBox 10"/>
          <p:cNvSpPr txBox="1"/>
          <p:nvPr/>
        </p:nvSpPr>
        <p:spPr>
          <a:xfrm>
            <a:off x="9213346" y="1196451"/>
            <a:ext cx="1529852" cy="415290"/>
          </a:xfrm>
          <a:prstGeom prst="rect">
            <a:avLst/>
          </a:prstGeom>
          <a:noFill/>
        </p:spPr>
        <p:txBody>
          <a:bodyPr wrap="square" lIns="0" tIns="0" rIns="0" bIns="0" rtlCol="0">
            <a:spAutoFit/>
          </a:bodyPr>
          <a:lstStyle/>
          <a:p>
            <a:r>
              <a:rPr lang="zh-CN" altLang="en-US" sz="2700" b="1" dirty="0" smtClean="0">
                <a:solidFill>
                  <a:schemeClr val="tx1">
                    <a:lumMod val="65000"/>
                    <a:lumOff val="35000"/>
                  </a:schemeClr>
                </a:solidFill>
                <a:latin typeface="微软雅黑" panose="020B0503020204020204" charset="-122"/>
                <a:ea typeface="微软雅黑" panose="020B0503020204020204" charset="-122"/>
              </a:rPr>
              <a:t>课堂提问</a:t>
            </a:r>
            <a:endParaRPr lang="zh-CN" altLang="en-US" sz="2700" b="1" dirty="0">
              <a:solidFill>
                <a:schemeClr val="tx1">
                  <a:lumMod val="65000"/>
                  <a:lumOff val="35000"/>
                </a:schemeClr>
              </a:solidFill>
              <a:latin typeface="微软雅黑" panose="020B0503020204020204" charset="-122"/>
              <a:ea typeface="微软雅黑" panose="020B0503020204020204" charset="-122"/>
            </a:endParaRPr>
          </a:p>
        </p:txBody>
      </p:sp>
      <p:pic>
        <p:nvPicPr>
          <p:cNvPr id="12"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66203" y="109002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3" name="Picture 4" descr="C:\Users\Administrator\Desktop\微立体创业计划\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18602" y="109940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4" name="Freeform 14"/>
          <p:cNvSpPr>
            <a:spLocks noEditPoints="1"/>
          </p:cNvSpPr>
          <p:nvPr/>
        </p:nvSpPr>
        <p:spPr bwMode="auto">
          <a:xfrm>
            <a:off x="6710968" y="2254782"/>
            <a:ext cx="2317235" cy="255636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3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4 h 107"/>
              <a:gd name="T86" fmla="*/ 2 w 73"/>
              <a:gd name="T87" fmla="*/ 27 h 107"/>
              <a:gd name="T88" fmla="*/ 8 w 73"/>
              <a:gd name="T89" fmla="*/ 52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FFC000"/>
          </a:solidFill>
          <a:ln>
            <a:noFill/>
          </a:ln>
        </p:spPr>
        <p:txBody>
          <a:bodyPr lIns="91436" tIns="45718" rIns="91436" bIns="45718"/>
          <a:lstStyle/>
          <a:p>
            <a:pPr defTabSz="685800" fontAlgn="base">
              <a:spcBef>
                <a:spcPct val="0"/>
              </a:spcBef>
              <a:spcAft>
                <a:spcPct val="0"/>
              </a:spcAft>
            </a:pPr>
            <a:endParaRPr lang="zh-CN" altLang="en-US">
              <a:solidFill>
                <a:srgbClr val="000000"/>
              </a:solidFill>
              <a:latin typeface="Arial" panose="020B0604020202020204" pitchFamily="34" charset="0"/>
            </a:endParaRPr>
          </a:p>
        </p:txBody>
      </p:sp>
      <p:grpSp>
        <p:nvGrpSpPr>
          <p:cNvPr id="4" name="组合 3"/>
          <p:cNvGrpSpPr/>
          <p:nvPr/>
        </p:nvGrpSpPr>
        <p:grpSpPr>
          <a:xfrm>
            <a:off x="395605" y="330018"/>
            <a:ext cx="10888277" cy="654428"/>
            <a:chOff x="623" y="459"/>
            <a:chExt cx="14841" cy="607"/>
          </a:xfrm>
        </p:grpSpPr>
        <p:sp>
          <p:nvSpPr>
            <p:cNvPr id="5" name="燕尾形 4"/>
            <p:cNvSpPr/>
            <p:nvPr>
              <p:custDataLst>
                <p:tags r:id="rId3"/>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4"/>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5"/>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50000">
                                          <p:cBhvr additive="base">
                                            <p:cTn id="12" dur="12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50000">
                                          <p:cBhvr additive="base">
                                            <p:cTn id="16" dur="12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200" fill="hold"/>
                                            <p:tgtEl>
                                              <p:spTgt spid="12"/>
                                            </p:tgtEl>
                                            <p:attrNameLst>
                                              <p:attrName>ppt_x</p:attrName>
                                            </p:attrNameLst>
                                          </p:cBhvr>
                                          <p:tavLst>
                                            <p:tav tm="0">
                                              <p:val>
                                                <p:strVal val="0-#ppt_w/2"/>
                                              </p:val>
                                            </p:tav>
                                            <p:tav tm="100000">
                                              <p:val>
                                                <p:strVal val="#ppt_x"/>
                                              </p:val>
                                            </p:tav>
                                          </p:tavLst>
                                        </p:anim>
                                        <p:anim calcmode="lin" valueType="num">
                                          <p:cBhvr additive="base">
                                            <p:cTn id="13" dur="12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200" fill="hold"/>
                                            <p:tgtEl>
                                              <p:spTgt spid="13"/>
                                            </p:tgtEl>
                                            <p:attrNameLst>
                                              <p:attrName>ppt_x</p:attrName>
                                            </p:attrNameLst>
                                          </p:cBhvr>
                                          <p:tavLst>
                                            <p:tav tm="0">
                                              <p:val>
                                                <p:strVal val="#ppt_x"/>
                                              </p:val>
                                            </p:tav>
                                            <p:tav tm="100000">
                                              <p:val>
                                                <p:strVal val="#ppt_x"/>
                                              </p:val>
                                            </p:tav>
                                          </p:tavLst>
                                        </p:anim>
                                        <p:anim calcmode="lin" valueType="num">
                                          <p:cBhvr additive="base">
                                            <p:cTn id="17" dur="12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 name="文本框 1"/>
          <p:cNvSpPr txBox="1"/>
          <p:nvPr/>
        </p:nvSpPr>
        <p:spPr>
          <a:xfrm>
            <a:off x="7071995" y="1739900"/>
            <a:ext cx="4086860" cy="584200"/>
          </a:xfrm>
          <a:prstGeom prst="rect">
            <a:avLst/>
          </a:prstGeom>
          <a:noFill/>
        </p:spPr>
        <p:txBody>
          <a:bodyPr wrap="square" rtlCol="0">
            <a:noAutofit/>
          </a:bodyPr>
          <a:p>
            <a:r>
              <a:rPr lang="zh-CN" altLang="en-US" sz="2800"/>
              <a:t>熟食、生鲜、速冻商品</a:t>
            </a:r>
            <a:endParaRPr lang="zh-CN" altLang="en-US" sz="2800"/>
          </a:p>
        </p:txBody>
      </p:sp>
      <p:sp>
        <p:nvSpPr>
          <p:cNvPr id="3" name="文本框 2"/>
          <p:cNvSpPr txBox="1"/>
          <p:nvPr/>
        </p:nvSpPr>
        <p:spPr>
          <a:xfrm>
            <a:off x="6828790" y="3195955"/>
            <a:ext cx="1673225" cy="584200"/>
          </a:xfrm>
          <a:prstGeom prst="rect">
            <a:avLst/>
          </a:prstGeom>
          <a:noFill/>
        </p:spPr>
        <p:txBody>
          <a:bodyPr wrap="square" rtlCol="0">
            <a:noAutofit/>
          </a:bodyPr>
          <a:p>
            <a:r>
              <a:rPr lang="zh-CN" altLang="en-US" sz="2800"/>
              <a:t>蔬菜水果</a:t>
            </a:r>
            <a:endParaRPr lang="zh-CN" altLang="en-US" sz="2800"/>
          </a:p>
        </p:txBody>
      </p:sp>
      <p:sp>
        <p:nvSpPr>
          <p:cNvPr id="6" name="文本框 5"/>
          <p:cNvSpPr txBox="1"/>
          <p:nvPr/>
        </p:nvSpPr>
        <p:spPr>
          <a:xfrm rot="16200000">
            <a:off x="5058410" y="3017520"/>
            <a:ext cx="2956560" cy="584200"/>
          </a:xfrm>
          <a:prstGeom prst="rect">
            <a:avLst/>
          </a:prstGeom>
          <a:noFill/>
        </p:spPr>
        <p:txBody>
          <a:bodyPr wrap="square" rtlCol="0">
            <a:noAutofit/>
          </a:bodyPr>
          <a:p>
            <a:r>
              <a:rPr lang="zh-CN" altLang="en-US" sz="2800"/>
              <a:t>奶制品、冷冻品</a:t>
            </a:r>
            <a:endParaRPr lang="zh-CN" altLang="en-US" sz="2800"/>
          </a:p>
        </p:txBody>
      </p:sp>
      <p:sp>
        <p:nvSpPr>
          <p:cNvPr id="7" name="文本框 6"/>
          <p:cNvSpPr txBox="1"/>
          <p:nvPr/>
        </p:nvSpPr>
        <p:spPr>
          <a:xfrm>
            <a:off x="10123805" y="3370580"/>
            <a:ext cx="1731645" cy="584200"/>
          </a:xfrm>
          <a:prstGeom prst="rect">
            <a:avLst/>
          </a:prstGeom>
          <a:noFill/>
        </p:spPr>
        <p:txBody>
          <a:bodyPr wrap="square" rtlCol="0">
            <a:noAutofit/>
          </a:bodyPr>
          <a:p>
            <a:r>
              <a:rPr lang="zh-CN" altLang="en-US" sz="2800"/>
              <a:t>烘焙商品</a:t>
            </a:r>
            <a:endParaRPr lang="zh-CN" altLang="en-US" sz="2800"/>
          </a:p>
        </p:txBody>
      </p:sp>
      <p:sp>
        <p:nvSpPr>
          <p:cNvPr id="8" name="文本框 7"/>
          <p:cNvSpPr txBox="1"/>
          <p:nvPr/>
        </p:nvSpPr>
        <p:spPr>
          <a:xfrm>
            <a:off x="7940675" y="2468245"/>
            <a:ext cx="1732280" cy="584200"/>
          </a:xfrm>
          <a:prstGeom prst="rect">
            <a:avLst/>
          </a:prstGeom>
          <a:noFill/>
        </p:spPr>
        <p:txBody>
          <a:bodyPr wrap="square" rtlCol="0">
            <a:noAutofit/>
          </a:bodyPr>
          <a:p>
            <a:r>
              <a:rPr lang="zh-CN" altLang="en-US" sz="2800"/>
              <a:t>日常用品</a:t>
            </a:r>
            <a:endParaRPr lang="zh-CN" altLang="en-US" sz="2800"/>
          </a:p>
        </p:txBody>
      </p:sp>
      <p:sp>
        <p:nvSpPr>
          <p:cNvPr id="9" name="矩形 8"/>
          <p:cNvSpPr/>
          <p:nvPr/>
        </p:nvSpPr>
        <p:spPr>
          <a:xfrm>
            <a:off x="6135370" y="1614805"/>
            <a:ext cx="5959475" cy="344614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直角三角形 10"/>
          <p:cNvSpPr/>
          <p:nvPr/>
        </p:nvSpPr>
        <p:spPr>
          <a:xfrm>
            <a:off x="11259185" y="4434840"/>
            <a:ext cx="580390" cy="63690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矩形 11"/>
          <p:cNvSpPr/>
          <p:nvPr/>
        </p:nvSpPr>
        <p:spPr>
          <a:xfrm>
            <a:off x="7233285" y="4344035"/>
            <a:ext cx="2536190" cy="44386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a:t>收银台</a:t>
            </a:r>
            <a:endParaRPr lang="zh-CN" altLang="en-US"/>
          </a:p>
        </p:txBody>
      </p:sp>
      <p:sp>
        <p:nvSpPr>
          <p:cNvPr id="13" name="直角三角形 12"/>
          <p:cNvSpPr/>
          <p:nvPr/>
        </p:nvSpPr>
        <p:spPr>
          <a:xfrm flipV="1">
            <a:off x="6652895" y="5071745"/>
            <a:ext cx="580390" cy="636905"/>
          </a:xfrm>
          <a:prstGeom prst="rtTriangl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7"/>
          <p:cNvSpPr/>
          <p:nvPr/>
        </p:nvSpPr>
        <p:spPr bwMode="auto">
          <a:xfrm>
            <a:off x="3048179" y="226766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3"/>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grpSp>
        <p:nvGrpSpPr>
          <p:cNvPr id="34" name="组合 33"/>
          <p:cNvGrpSpPr/>
          <p:nvPr/>
        </p:nvGrpSpPr>
        <p:grpSpPr>
          <a:xfrm>
            <a:off x="2921190" y="2278825"/>
            <a:ext cx="2236683" cy="736853"/>
            <a:chOff x="2937815" y="2278825"/>
            <a:chExt cx="2236683" cy="736853"/>
          </a:xfrm>
        </p:grpSpPr>
        <p:grpSp>
          <p:nvGrpSpPr>
            <p:cNvPr id="35" name="组合 34"/>
            <p:cNvGrpSpPr/>
            <p:nvPr/>
          </p:nvGrpSpPr>
          <p:grpSpPr>
            <a:xfrm>
              <a:off x="2937815" y="2278825"/>
              <a:ext cx="2236683" cy="736853"/>
              <a:chOff x="304800" y="673100"/>
              <a:chExt cx="4000500" cy="4000500"/>
            </a:xfrm>
            <a:effectLst>
              <a:outerShdw blurRad="444500" dist="254000" dir="8100000" algn="tr" rotWithShape="0">
                <a:prstClr val="black">
                  <a:alpha val="50000"/>
                </a:prstClr>
              </a:outerShdw>
            </a:effectLst>
          </p:grpSpPr>
          <p:sp>
            <p:nvSpPr>
              <p:cNvPr id="37"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TextBox 35"/>
            <p:cNvSpPr txBox="1"/>
            <p:nvPr/>
          </p:nvSpPr>
          <p:spPr>
            <a:xfrm>
              <a:off x="3076245" y="2462340"/>
              <a:ext cx="1967230" cy="368935"/>
            </a:xfrm>
            <a:prstGeom prst="rect">
              <a:avLst/>
            </a:prstGeom>
            <a:noFill/>
          </p:spPr>
          <p:txBody>
            <a:bodyPr wrap="square" lIns="0" tIns="0" rIns="0" bIns="0" rtlCol="0">
              <a:spAutoFit/>
            </a:bodyPr>
            <a:lstStyle/>
            <a:p>
              <a:pPr algn="ctr"/>
              <a:r>
                <a:rPr lang="zh-CN" altLang="en-US" sz="2400" b="1" dirty="0" smtClean="0">
                  <a:solidFill>
                    <a:schemeClr val="tx1"/>
                  </a:solidFill>
                  <a:latin typeface="微软雅黑" panose="020B0503020204020204" charset="-122"/>
                  <a:ea typeface="微软雅黑" panose="020B0503020204020204" charset="-122"/>
                </a:rPr>
                <a:t>位置的重要性</a:t>
              </a:r>
              <a:endParaRPr lang="zh-CN" altLang="en-US" sz="2400" b="1" dirty="0" smtClean="0">
                <a:solidFill>
                  <a:schemeClr val="tx1"/>
                </a:solidFill>
                <a:latin typeface="微软雅黑" panose="020B0503020204020204" charset="-122"/>
                <a:ea typeface="微软雅黑" panose="020B0503020204020204" charset="-122"/>
              </a:endParaRPr>
            </a:p>
          </p:txBody>
        </p:sp>
      </p:grpSp>
      <p:grpSp>
        <p:nvGrpSpPr>
          <p:cNvPr id="39" name="组合 38"/>
          <p:cNvGrpSpPr/>
          <p:nvPr/>
        </p:nvGrpSpPr>
        <p:grpSpPr>
          <a:xfrm>
            <a:off x="6100590" y="2978023"/>
            <a:ext cx="2374424" cy="1589643"/>
            <a:chOff x="5984215" y="2978023"/>
            <a:chExt cx="2374424" cy="1589643"/>
          </a:xfrm>
        </p:grpSpPr>
        <p:grpSp>
          <p:nvGrpSpPr>
            <p:cNvPr id="40" name="组合 39"/>
            <p:cNvGrpSpPr/>
            <p:nvPr/>
          </p:nvGrpSpPr>
          <p:grpSpPr>
            <a:xfrm flipH="1">
              <a:off x="5984215" y="2978023"/>
              <a:ext cx="2374424" cy="1589643"/>
              <a:chOff x="2651322" y="1663222"/>
              <a:chExt cx="4201117" cy="4201119"/>
            </a:xfrm>
          </p:grpSpPr>
          <p:sp>
            <p:nvSpPr>
              <p:cNvPr id="42" name="六边形 41"/>
              <p:cNvSpPr/>
              <p:nvPr/>
            </p:nvSpPr>
            <p:spPr>
              <a:xfrm>
                <a:off x="2651322" y="1663222"/>
                <a:ext cx="4201117" cy="4201119"/>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sp>
            <p:nvSpPr>
              <p:cNvPr id="43" name="六边形 42"/>
              <p:cNvSpPr/>
              <p:nvPr/>
            </p:nvSpPr>
            <p:spPr>
              <a:xfrm>
                <a:off x="3047096" y="2059005"/>
                <a:ext cx="3409559" cy="3409560"/>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grpSp>
        <p:sp>
          <p:nvSpPr>
            <p:cNvPr id="41" name="TextBox 40"/>
            <p:cNvSpPr txBox="1"/>
            <p:nvPr/>
          </p:nvSpPr>
          <p:spPr>
            <a:xfrm>
              <a:off x="6511007" y="3531011"/>
              <a:ext cx="1518364" cy="492443"/>
            </a:xfrm>
            <a:prstGeom prst="rect">
              <a:avLst/>
            </a:prstGeom>
            <a:noFill/>
          </p:spPr>
          <p:txBody>
            <a:bodyPr wrap="none" rtlCol="0">
              <a:spAutoFit/>
            </a:bodyPr>
            <a:lstStyle/>
            <a:p>
              <a:r>
                <a:rPr lang="zh-CN" altLang="en-US" sz="2600" b="1" dirty="0" smtClean="0">
                  <a:solidFill>
                    <a:schemeClr val="tx2"/>
                  </a:solidFill>
                  <a:latin typeface="微软雅黑" panose="020B0503020204020204" charset="-122"/>
                  <a:ea typeface="微软雅黑" panose="020B0503020204020204" charset="-122"/>
                </a:rPr>
                <a:t>位置布局</a:t>
              </a:r>
              <a:endParaRPr lang="zh-CN" altLang="en-US" sz="2600" b="1" dirty="0" smtClean="0">
                <a:solidFill>
                  <a:schemeClr val="tx2"/>
                </a:solidFill>
                <a:latin typeface="微软雅黑" panose="020B0503020204020204" charset="-122"/>
                <a:ea typeface="微软雅黑" panose="020B0503020204020204" charset="-122"/>
              </a:endParaRPr>
            </a:p>
          </p:txBody>
        </p:sp>
      </p:grpSp>
      <p:sp>
        <p:nvSpPr>
          <p:cNvPr id="45" name="Line 40"/>
          <p:cNvSpPr>
            <a:spLocks noChangeShapeType="1"/>
          </p:cNvSpPr>
          <p:nvPr/>
        </p:nvSpPr>
        <p:spPr bwMode="auto">
          <a:xfrm flipH="1">
            <a:off x="4728275" y="3818018"/>
            <a:ext cx="1241799" cy="1261"/>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5349175" y="3320391"/>
            <a:ext cx="690880" cy="1014730"/>
          </a:xfrm>
          <a:prstGeom prst="rect">
            <a:avLst/>
          </a:prstGeom>
          <a:noFill/>
        </p:spPr>
        <p:txBody>
          <a:bodyPr wrap="none" rtlCol="0">
            <a:spAutoFit/>
          </a:bodyPr>
          <a:lstStyle/>
          <a:p>
            <a:pPr>
              <a:lnSpc>
                <a:spcPct val="150000"/>
              </a:lnSpc>
            </a:pPr>
            <a:r>
              <a:rPr lang="zh-CN" altLang="en-US" sz="2000" dirty="0" smtClean="0">
                <a:latin typeface="微软雅黑" panose="020B0503020204020204" charset="-122"/>
                <a:ea typeface="微软雅黑" panose="020B0503020204020204" charset="-122"/>
              </a:rPr>
              <a:t>影响</a:t>
            </a:r>
            <a:endParaRPr lang="en-US" altLang="zh-CN" sz="2000" dirty="0" smtClean="0">
              <a:latin typeface="微软雅黑" panose="020B0503020204020204" charset="-122"/>
              <a:ea typeface="微软雅黑" panose="020B0503020204020204" charset="-122"/>
            </a:endParaRPr>
          </a:p>
          <a:p>
            <a:pPr>
              <a:lnSpc>
                <a:spcPct val="150000"/>
              </a:lnSpc>
            </a:pPr>
            <a:r>
              <a:rPr lang="zh-CN" altLang="en-US" sz="2000" dirty="0" smtClean="0">
                <a:latin typeface="微软雅黑" panose="020B0503020204020204" charset="-122"/>
                <a:ea typeface="微软雅黑" panose="020B0503020204020204" charset="-122"/>
              </a:rPr>
              <a:t>因素</a:t>
            </a:r>
            <a:endParaRPr lang="zh-CN" altLang="en-US" sz="2000" dirty="0" smtClean="0">
              <a:latin typeface="微软雅黑" panose="020B0503020204020204" charset="-122"/>
              <a:ea typeface="微软雅黑" panose="020B0503020204020204" charset="-122"/>
            </a:endParaRPr>
          </a:p>
        </p:txBody>
      </p:sp>
      <p:grpSp>
        <p:nvGrpSpPr>
          <p:cNvPr id="47" name="组合 46"/>
          <p:cNvGrpSpPr/>
          <p:nvPr/>
        </p:nvGrpSpPr>
        <p:grpSpPr>
          <a:xfrm>
            <a:off x="2921190" y="4727427"/>
            <a:ext cx="2236683" cy="736853"/>
            <a:chOff x="2937815" y="4727427"/>
            <a:chExt cx="2236683" cy="736853"/>
          </a:xfrm>
        </p:grpSpPr>
        <p:grpSp>
          <p:nvGrpSpPr>
            <p:cNvPr id="48" name="组合 47"/>
            <p:cNvGrpSpPr/>
            <p:nvPr/>
          </p:nvGrpSpPr>
          <p:grpSpPr>
            <a:xfrm>
              <a:off x="2937815" y="4727427"/>
              <a:ext cx="2236683" cy="736853"/>
              <a:chOff x="304800" y="673100"/>
              <a:chExt cx="4000500" cy="4000500"/>
            </a:xfrm>
            <a:effectLst>
              <a:outerShdw blurRad="444500" dist="254000" dir="8100000" algn="tr" rotWithShape="0">
                <a:prstClr val="black">
                  <a:alpha val="50000"/>
                </a:prstClr>
              </a:outerShdw>
            </a:effectLst>
          </p:grpSpPr>
          <p:sp>
            <p:nvSpPr>
              <p:cNvPr id="50"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TextBox 48"/>
            <p:cNvSpPr txBox="1"/>
            <p:nvPr/>
          </p:nvSpPr>
          <p:spPr>
            <a:xfrm>
              <a:off x="3076274" y="4911187"/>
              <a:ext cx="1680856" cy="368935"/>
            </a:xfrm>
            <a:prstGeom prst="rect">
              <a:avLst/>
            </a:prstGeom>
            <a:noFill/>
          </p:spPr>
          <p:txBody>
            <a:bodyPr wrap="square" lIns="0" tIns="0" rIns="0" bIns="0" rtlCol="0">
              <a:spAutoFit/>
            </a:bodyPr>
            <a:lstStyle/>
            <a:p>
              <a:pPr algn="ctr"/>
              <a:r>
                <a:rPr lang="zh-CN" altLang="en-US" sz="2400" b="1" dirty="0" smtClean="0">
                  <a:solidFill>
                    <a:schemeClr val="tx1"/>
                  </a:solidFill>
                  <a:latin typeface="微软雅黑" panose="020B0503020204020204" charset="-122"/>
                  <a:ea typeface="微软雅黑" panose="020B0503020204020204" charset="-122"/>
                </a:rPr>
                <a:t>商品定位</a:t>
              </a:r>
              <a:endParaRPr lang="zh-CN" altLang="en-US" sz="2400" b="1" dirty="0" smtClean="0">
                <a:solidFill>
                  <a:schemeClr val="tx1"/>
                </a:solidFill>
                <a:latin typeface="微软雅黑" panose="020B0503020204020204" charset="-122"/>
                <a:ea typeface="微软雅黑" panose="020B0503020204020204" charset="-122"/>
              </a:endParaRPr>
            </a:p>
          </p:txBody>
        </p:sp>
      </p:grpSp>
      <p:grpSp>
        <p:nvGrpSpPr>
          <p:cNvPr id="53" name="组合 52"/>
          <p:cNvGrpSpPr/>
          <p:nvPr/>
        </p:nvGrpSpPr>
        <p:grpSpPr>
          <a:xfrm>
            <a:off x="2106486" y="3486654"/>
            <a:ext cx="2236683" cy="736853"/>
            <a:chOff x="2937815" y="2278825"/>
            <a:chExt cx="2236683" cy="736853"/>
          </a:xfrm>
        </p:grpSpPr>
        <p:grpSp>
          <p:nvGrpSpPr>
            <p:cNvPr id="54" name="组合 53"/>
            <p:cNvGrpSpPr/>
            <p:nvPr/>
          </p:nvGrpSpPr>
          <p:grpSpPr>
            <a:xfrm>
              <a:off x="2937815" y="2278825"/>
              <a:ext cx="2236683" cy="736853"/>
              <a:chOff x="304800" y="673100"/>
              <a:chExt cx="4000500" cy="4000500"/>
            </a:xfrm>
            <a:effectLst>
              <a:outerShdw blurRad="444500" dist="254000" dir="8100000" algn="tr" rotWithShape="0">
                <a:prstClr val="black">
                  <a:alpha val="50000"/>
                </a:prstClr>
              </a:outerShdw>
            </a:effectLst>
          </p:grpSpPr>
          <p:sp>
            <p:nvSpPr>
              <p:cNvPr id="56"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9"/>
              <p:cNvSpPr/>
              <p:nvPr/>
            </p:nvSpPr>
            <p:spPr>
              <a:xfrm>
                <a:off x="392112" y="760412"/>
                <a:ext cx="3825874" cy="3825874"/>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3076274" y="2462585"/>
              <a:ext cx="1680856" cy="368935"/>
            </a:xfrm>
            <a:prstGeom prst="rect">
              <a:avLst/>
            </a:prstGeom>
            <a:noFill/>
          </p:spPr>
          <p:txBody>
            <a:bodyPr wrap="square" lIns="0" tIns="0" rIns="0" bIns="0" rtlCol="0">
              <a:spAutoFit/>
            </a:bodyPr>
            <a:lstStyle/>
            <a:p>
              <a:pPr algn="ctr"/>
              <a:r>
                <a:rPr lang="zh-CN" altLang="en-US" sz="2400" b="1" dirty="0" smtClean="0">
                  <a:solidFill>
                    <a:schemeClr val="tx1"/>
                  </a:solidFill>
                  <a:latin typeface="微软雅黑" panose="020B0503020204020204" charset="-122"/>
                  <a:ea typeface="微软雅黑" panose="020B0503020204020204" charset="-122"/>
                </a:rPr>
                <a:t>顾客的流动</a:t>
              </a:r>
              <a:endParaRPr lang="zh-CN" altLang="en-US" sz="2400" b="1" dirty="0" smtClean="0">
                <a:solidFill>
                  <a:schemeClr val="tx1"/>
                </a:solidFill>
                <a:latin typeface="微软雅黑" panose="020B0503020204020204" charset="-122"/>
                <a:ea typeface="微软雅黑" panose="020B0503020204020204" charset="-122"/>
              </a:endParaRPr>
            </a:p>
          </p:txBody>
        </p:sp>
      </p:grpSp>
      <p:grpSp>
        <p:nvGrpSpPr>
          <p:cNvPr id="4" name="组合 3"/>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par>
                          <p:cTn id="18" fill="hold">
                            <p:stCondLst>
                              <p:cond delay="1500"/>
                            </p:stCondLst>
                            <p:childTnLst>
                              <p:par>
                                <p:cTn id="19" presetID="16" presetClass="entr" presetSubtype="26"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Horizontal)">
                                      <p:cBhvr>
                                        <p:cTn id="21" dur="500"/>
                                        <p:tgtEl>
                                          <p:spTgt spid="3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ppt_x</p:attrName>
                                        </p:attrNameLst>
                                      </p:cBhvr>
                                      <p:tavLst>
                                        <p:tav tm="0">
                                          <p:val>
                                            <p:strVal val="#ppt_x-#ppt_w*1.125000"/>
                                          </p:val>
                                        </p:tav>
                                        <p:tav tm="100000">
                                          <p:val>
                                            <p:strVal val="#ppt_x"/>
                                          </p:val>
                                        </p:tav>
                                      </p:tavLst>
                                    </p:anim>
                                    <p:animEffect transition="in" filter="wipe(right)">
                                      <p:cBhvr>
                                        <p:cTn id="26" dur="500"/>
                                        <p:tgtEl>
                                          <p:spTgt spid="34"/>
                                        </p:tgtEl>
                                      </p:cBhvr>
                                    </p:animEffect>
                                  </p:childTnLst>
                                </p:cTn>
                              </p:par>
                              <p:par>
                                <p:cTn id="27" presetID="1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p:tgtEl>
                                          <p:spTgt spid="47"/>
                                        </p:tgtEl>
                                        <p:attrNameLst>
                                          <p:attrName>ppt_x</p:attrName>
                                        </p:attrNameLst>
                                      </p:cBhvr>
                                      <p:tavLst>
                                        <p:tav tm="0">
                                          <p:val>
                                            <p:strVal val="#ppt_x-#ppt_w*1.125000"/>
                                          </p:val>
                                        </p:tav>
                                        <p:tav tm="100000">
                                          <p:val>
                                            <p:strVal val="#ppt_x"/>
                                          </p:val>
                                        </p:tav>
                                      </p:tavLst>
                                    </p:anim>
                                    <p:animEffect transition="in" filter="wipe(right)">
                                      <p:cBhvr>
                                        <p:cTn id="30" dur="500"/>
                                        <p:tgtEl>
                                          <p:spTgt spid="47"/>
                                        </p:tgtEl>
                                      </p:cBhvr>
                                    </p:animEffect>
                                  </p:childTnLst>
                                </p:cTn>
                              </p:par>
                            </p:childTnLst>
                          </p:cTn>
                        </p:par>
                        <p:par>
                          <p:cTn id="31" fill="hold">
                            <p:stCondLst>
                              <p:cond delay="2500"/>
                            </p:stCondLst>
                            <p:childTnLst>
                              <p:par>
                                <p:cTn id="32" presetID="1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p:tgtEl>
                                          <p:spTgt spid="53"/>
                                        </p:tgtEl>
                                        <p:attrNameLst>
                                          <p:attrName>ppt_x</p:attrName>
                                        </p:attrNameLst>
                                      </p:cBhvr>
                                      <p:tavLst>
                                        <p:tav tm="0">
                                          <p:val>
                                            <p:strVal val="#ppt_x-#ppt_w*1.125000"/>
                                          </p:val>
                                        </p:tav>
                                        <p:tav tm="100000">
                                          <p:val>
                                            <p:strVal val="#ppt_x"/>
                                          </p:val>
                                        </p:tav>
                                      </p:tavLst>
                                    </p:anim>
                                    <p:animEffect transition="in" filter="wipe(right)">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5" grpId="0" bldLvl="0" animBg="1"/>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MH_SubTitle_1"/>
          <p:cNvSpPr>
            <a:spLocks noChangeArrowheads="1"/>
          </p:cNvSpPr>
          <p:nvPr>
            <p:custDataLst>
              <p:tags r:id="rId1"/>
            </p:custDataLst>
          </p:nvPr>
        </p:nvSpPr>
        <p:spPr bwMode="auto">
          <a:xfrm flipH="1">
            <a:off x="1543520" y="2230086"/>
            <a:ext cx="9112885" cy="1198880"/>
          </a:xfrm>
          <a:prstGeom prst="rect">
            <a:avLst/>
          </a:prstGeom>
          <a:noFill/>
        </p:spPr>
        <p:txBody>
          <a:bodyPr wrap="none" rtlCol="0">
            <a:spAutoFit/>
          </a:bodyPr>
          <a:p>
            <a:pPr algn="l"/>
            <a:r>
              <a:rPr lang="zh-CN" altLang="en-US" sz="2400" b="1" dirty="0" smtClean="0">
                <a:solidFill>
                  <a:srgbClr val="92D050"/>
                </a:solidFill>
                <a:latin typeface="微软雅黑" panose="020B0503020204020204" charset="-122"/>
                <a:ea typeface="微软雅黑" panose="020B0503020204020204" charset="-122"/>
              </a:rPr>
              <a:t>请思考：</a:t>
            </a:r>
            <a:endParaRPr lang="zh-CN" altLang="en-US" sz="2400" b="1" dirty="0" smtClean="0">
              <a:solidFill>
                <a:srgbClr val="92D050"/>
              </a:solidFill>
              <a:latin typeface="微软雅黑" panose="020B0503020204020204" charset="-122"/>
              <a:ea typeface="微软雅黑" panose="020B0503020204020204" charset="-122"/>
            </a:endParaRPr>
          </a:p>
          <a:p>
            <a:pPr algn="l"/>
            <a:r>
              <a:rPr lang="zh-CN" altLang="en-US" sz="2400" b="1" dirty="0" smtClean="0">
                <a:solidFill>
                  <a:srgbClr val="52CCD8"/>
                </a:solidFill>
                <a:latin typeface="微软雅黑" panose="020B0503020204020204" charset="-122"/>
                <a:ea typeface="微软雅黑" panose="020B0503020204020204" charset="-122"/>
              </a:rPr>
              <a:t>哪一层楼的位置是最好的 ？</a:t>
            </a:r>
            <a:r>
              <a:rPr lang="zh-CN" altLang="en-US" sz="2400" b="1" dirty="0" smtClean="0">
                <a:solidFill>
                  <a:srgbClr val="52CCD8"/>
                </a:solidFill>
                <a:latin typeface="微软雅黑" panose="020B0503020204020204" charset="-122"/>
                <a:ea typeface="微软雅黑" panose="020B0503020204020204" charset="-122"/>
                <a:sym typeface="+mn-ea"/>
              </a:rPr>
              <a:t>同一楼层中那些位置好，那些位置差？</a:t>
            </a:r>
            <a:endParaRPr lang="zh-CN" altLang="en-US" sz="2400" b="1" dirty="0">
              <a:solidFill>
                <a:srgbClr val="52CCD8"/>
              </a:solidFill>
              <a:latin typeface="微软雅黑" panose="020B0503020204020204" charset="-122"/>
              <a:ea typeface="微软雅黑" panose="020B0503020204020204" charset="-122"/>
            </a:endParaRPr>
          </a:p>
          <a:p>
            <a:endParaRPr lang="zh-CN" altLang="en-US" sz="2400" b="1" dirty="0">
              <a:solidFill>
                <a:srgbClr val="52CCD8"/>
              </a:solidFill>
              <a:latin typeface="微软雅黑" panose="020B0503020204020204" charset="-122"/>
              <a:ea typeface="微软雅黑" panose="020B0503020204020204" charset="-122"/>
            </a:endParaRPr>
          </a:p>
        </p:txBody>
      </p:sp>
      <p:sp>
        <p:nvSpPr>
          <p:cNvPr id="3" name="文本框 2"/>
          <p:cNvSpPr txBox="1"/>
          <p:nvPr/>
        </p:nvSpPr>
        <p:spPr>
          <a:xfrm>
            <a:off x="335280" y="1169670"/>
            <a:ext cx="6096000" cy="478155"/>
          </a:xfrm>
          <a:prstGeom prst="rect">
            <a:avLst/>
          </a:prstGeom>
          <a:noFill/>
        </p:spPr>
        <p:txBody>
          <a:bodyPr wrap="square" rtlCol="0" anchor="t">
            <a:spAutoFit/>
          </a:bodyPr>
          <a:p>
            <a:pPr marL="0" marR="0" lvl="0" indent="0" algn="l" defTabSz="914400" rtl="0" eaLnBrk="1" fontAlgn="auto" latinLnBrk="0" hangingPunct="1">
              <a:lnSpc>
                <a:spcPct val="90000"/>
              </a:lnSpc>
              <a:spcBef>
                <a:spcPct val="0"/>
              </a:spcBef>
              <a:spcAft>
                <a:spcPts val="0"/>
              </a:spcAft>
              <a:buClrTx/>
              <a:buSzTx/>
              <a:buFontTx/>
              <a:buNone/>
              <a:defRPr/>
            </a:pPr>
            <a:r>
              <a:rPr lang="zh-CN" altLang="en-US" sz="2800" b="1" noProof="0" dirty="0" smtClean="0">
                <a:ln>
                  <a:noFill/>
                </a:ln>
                <a:solidFill>
                  <a:srgbClr val="595959"/>
                </a:solidFill>
                <a:effectLst/>
                <a:uLnTx/>
                <a:uFillTx/>
                <a:latin typeface="微软雅黑" panose="020B0503020204020204" charset="-122"/>
                <a:ea typeface="微软雅黑" panose="020B0503020204020204" charset="-122"/>
                <a:cs typeface="+mj-cs"/>
                <a:sym typeface="+mn-ea"/>
              </a:rPr>
              <a:t>根据位置重要性进行布局</a:t>
            </a:r>
            <a:endParaRPr lang="zh-CN" altLang="en-US" sz="2800" b="1" noProof="0" dirty="0" smtClean="0">
              <a:ln>
                <a:noFill/>
              </a:ln>
              <a:solidFill>
                <a:srgbClr val="595959"/>
              </a:solidFill>
              <a:effectLst/>
              <a:uLnTx/>
              <a:uFillTx/>
              <a:latin typeface="微软雅黑" panose="020B0503020204020204" charset="-122"/>
              <a:ea typeface="微软雅黑" panose="020B0503020204020204" charset="-122"/>
              <a:cs typeface="+mj-cs"/>
              <a:sym typeface="+mn-ea"/>
            </a:endParaRPr>
          </a:p>
        </p:txBody>
      </p:sp>
      <p:grpSp>
        <p:nvGrpSpPr>
          <p:cNvPr id="2" name="组合 1"/>
          <p:cNvGrpSpPr/>
          <p:nvPr/>
        </p:nvGrpSpPr>
        <p:grpSpPr>
          <a:xfrm>
            <a:off x="395605" y="330018"/>
            <a:ext cx="10888277" cy="654428"/>
            <a:chOff x="623" y="459"/>
            <a:chExt cx="14841" cy="607"/>
          </a:xfrm>
        </p:grpSpPr>
        <p:sp>
          <p:nvSpPr>
            <p:cNvPr id="6" name="燕尾形 5"/>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4"/>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08195" y="365760"/>
            <a:ext cx="4474210" cy="5900420"/>
          </a:xfrm>
          <a:prstGeom prst="rect">
            <a:avLst/>
          </a:prstGeom>
        </p:spPr>
      </p:pic>
      <p:pic>
        <p:nvPicPr>
          <p:cNvPr id="100" name="图片 99"/>
          <p:cNvPicPr/>
          <p:nvPr/>
        </p:nvPicPr>
        <p:blipFill>
          <a:blip r:embed="rId1"/>
          <a:srcRect l="22565" t="15233" r="12502" b="16144"/>
          <a:stretch>
            <a:fillRect/>
          </a:stretch>
        </p:blipFill>
        <p:spPr>
          <a:xfrm>
            <a:off x="299720" y="365760"/>
            <a:ext cx="4308475" cy="6236970"/>
          </a:xfrm>
          <a:prstGeom prst="rect">
            <a:avLst/>
          </a:prstGeom>
          <a:noFill/>
          <a:ln w="9525">
            <a:noFill/>
          </a:ln>
        </p:spPr>
      </p:pic>
      <p:sp>
        <p:nvSpPr>
          <p:cNvPr id="3" name="文本框 2"/>
          <p:cNvSpPr txBox="1"/>
          <p:nvPr/>
        </p:nvSpPr>
        <p:spPr>
          <a:xfrm>
            <a:off x="9371965" y="586740"/>
            <a:ext cx="2646680" cy="3483610"/>
          </a:xfrm>
          <a:prstGeom prst="rect">
            <a:avLst/>
          </a:prstGeom>
          <a:noFill/>
        </p:spPr>
        <p:txBody>
          <a:bodyPr wrap="square" rtlCol="0">
            <a:noAutofit/>
          </a:bodyPr>
          <a:p>
            <a:pPr>
              <a:lnSpc>
                <a:spcPct val="150000"/>
              </a:lnSpc>
            </a:pPr>
            <a:r>
              <a:rPr lang="zh-CN" altLang="en-US" sz="3200"/>
              <a:t>随着楼层上升，客流量自下而上依次减少，楼层价值减少，商品布局遵循规律安排</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6211" t="7747"/>
          <a:stretch>
            <a:fillRect/>
          </a:stretch>
        </p:blipFill>
        <p:spPr>
          <a:xfrm>
            <a:off x="3566160" y="445135"/>
            <a:ext cx="8625840" cy="6101080"/>
          </a:xfrm>
          <a:prstGeom prst="rect">
            <a:avLst/>
          </a:prstGeom>
        </p:spPr>
      </p:pic>
      <p:sp>
        <p:nvSpPr>
          <p:cNvPr id="3" name="文本框 2"/>
          <p:cNvSpPr txBox="1"/>
          <p:nvPr/>
        </p:nvSpPr>
        <p:spPr>
          <a:xfrm>
            <a:off x="245745" y="1018540"/>
            <a:ext cx="4064000" cy="1568450"/>
          </a:xfrm>
          <a:prstGeom prst="rect">
            <a:avLst/>
          </a:prstGeom>
          <a:noFill/>
        </p:spPr>
        <p:txBody>
          <a:bodyPr wrap="square" rtlCol="0">
            <a:spAutoFit/>
          </a:bodyPr>
          <a:p>
            <a:r>
              <a:rPr lang="zh-CN" altLang="en-US" sz="2400"/>
              <a:t>优势位置：</a:t>
            </a:r>
            <a:endParaRPr lang="zh-CN" altLang="en-US" sz="2400"/>
          </a:p>
          <a:p>
            <a:r>
              <a:rPr lang="zh-CN" altLang="en-US" sz="2400"/>
              <a:t>主通道两侧，店铺出入口，货架两端，正对楼梯口等</a:t>
            </a:r>
            <a:endParaRPr lang="zh-CN" altLang="en-US" sz="2400"/>
          </a:p>
          <a:p>
            <a:endParaRPr lang="zh-CN" altLang="en-US" sz="2400"/>
          </a:p>
        </p:txBody>
      </p:sp>
      <p:sp>
        <p:nvSpPr>
          <p:cNvPr id="4" name="文本框 3"/>
          <p:cNvSpPr txBox="1"/>
          <p:nvPr/>
        </p:nvSpPr>
        <p:spPr>
          <a:xfrm>
            <a:off x="245745" y="3013075"/>
            <a:ext cx="4064000" cy="1568450"/>
          </a:xfrm>
          <a:prstGeom prst="rect">
            <a:avLst/>
          </a:prstGeom>
          <a:noFill/>
        </p:spPr>
        <p:txBody>
          <a:bodyPr wrap="square" rtlCol="0">
            <a:spAutoFit/>
          </a:bodyPr>
          <a:p>
            <a:r>
              <a:rPr lang="zh-CN" altLang="en-US" sz="2400"/>
              <a:t>死角或盲区：</a:t>
            </a:r>
            <a:endParaRPr lang="zh-CN" altLang="en-US" sz="2400"/>
          </a:p>
          <a:p>
            <a:r>
              <a:rPr lang="zh-CN" altLang="en-US" sz="2400"/>
              <a:t>楼梯下部，员工出入口、柱子里侧、</a:t>
            </a:r>
            <a:endParaRPr lang="zh-CN" altLang="en-US" sz="2400"/>
          </a:p>
          <a:p>
            <a:r>
              <a:rPr lang="zh-CN" altLang="en-US" sz="2400"/>
              <a:t>店铺凹凸的部分等</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Pentagon 21"/>
          <p:cNvSpPr/>
          <p:nvPr/>
        </p:nvSpPr>
        <p:spPr>
          <a:xfrm>
            <a:off x="903288" y="2141538"/>
            <a:ext cx="787400" cy="387350"/>
          </a:xfrm>
          <a:prstGeom prst="homePlate">
            <a:avLst>
              <a:gd name="adj" fmla="val 32844"/>
            </a:avLst>
          </a:prstGeom>
          <a:solidFill>
            <a:srgbClr val="442872"/>
          </a:solidFill>
          <a:ln w="9525">
            <a:noFill/>
          </a:ln>
        </p:spPr>
        <p:txBody>
          <a:bodyPr anchor="ctr" anchorCtr="0"/>
          <a:p>
            <a:pPr algn="ctr" defTabSz="1217930" eaLnBrk="1" hangingPunct="1"/>
            <a:endParaRPr lang="en-US" altLang="zh-CN" sz="1500" dirty="0">
              <a:solidFill>
                <a:srgbClr val="FFFFFF"/>
              </a:solidFill>
              <a:latin typeface="Calibri" panose="020F0502020204030204" charset="0"/>
            </a:endParaRPr>
          </a:p>
        </p:txBody>
      </p:sp>
      <p:sp>
        <p:nvSpPr>
          <p:cNvPr id="19460" name="Pentagon 29"/>
          <p:cNvSpPr/>
          <p:nvPr/>
        </p:nvSpPr>
        <p:spPr>
          <a:xfrm>
            <a:off x="938213" y="2146300"/>
            <a:ext cx="752475" cy="387350"/>
          </a:xfrm>
          <a:prstGeom prst="homePlate">
            <a:avLst>
              <a:gd name="adj" fmla="val 25056"/>
            </a:avLst>
          </a:prstGeom>
          <a:solidFill>
            <a:srgbClr val="513087"/>
          </a:solidFill>
          <a:ln w="9525">
            <a:noFill/>
          </a:ln>
        </p:spPr>
        <p:txBody>
          <a:bodyPr anchor="ctr" anchorCtr="0"/>
          <a:p>
            <a:pPr algn="ctr" defTabSz="1217930" eaLnBrk="1" hangingPunct="1"/>
            <a:endParaRPr lang="en-US" altLang="zh-CN" sz="1500" dirty="0">
              <a:solidFill>
                <a:srgbClr val="FFFFFF"/>
              </a:solidFill>
              <a:latin typeface="Calibri" panose="020F0502020204030204" charset="0"/>
            </a:endParaRPr>
          </a:p>
        </p:txBody>
      </p:sp>
      <p:sp>
        <p:nvSpPr>
          <p:cNvPr id="19461" name="Subtitle 2"/>
          <p:cNvSpPr txBox="1"/>
          <p:nvPr/>
        </p:nvSpPr>
        <p:spPr>
          <a:xfrm>
            <a:off x="936625" y="2098675"/>
            <a:ext cx="688975" cy="393700"/>
          </a:xfrm>
          <a:prstGeom prst="rect">
            <a:avLst/>
          </a:prstGeom>
          <a:noFill/>
          <a:ln w="9525">
            <a:noFill/>
          </a:ln>
        </p:spPr>
        <p:txBody>
          <a:bodyPr lIns="121682" tIns="60841" rIns="121682" bIns="60841"/>
          <a:p>
            <a:pPr eaLnBrk="1" hangingPunct="1">
              <a:spcBef>
                <a:spcPct val="20000"/>
              </a:spcBef>
            </a:pPr>
            <a:r>
              <a:rPr lang="en-US" altLang="zh-CN" sz="2400" dirty="0">
                <a:solidFill>
                  <a:srgbClr val="FFFFFF"/>
                </a:solidFill>
                <a:latin typeface="Arial" panose="020B0604020202020204" pitchFamily="34" charset="0"/>
                <a:ea typeface="Franchise"/>
              </a:rPr>
              <a:t>01.</a:t>
            </a:r>
            <a:endParaRPr lang="en-US" altLang="zh-CN" sz="2400" dirty="0">
              <a:solidFill>
                <a:srgbClr val="FFFFFF"/>
              </a:solidFill>
              <a:latin typeface="Arial" panose="020B0604020202020204" pitchFamily="34" charset="0"/>
              <a:ea typeface="Franchise"/>
            </a:endParaRPr>
          </a:p>
        </p:txBody>
      </p:sp>
      <p:sp>
        <p:nvSpPr>
          <p:cNvPr id="19462" name="TextBox 13"/>
          <p:cNvSpPr txBox="1"/>
          <p:nvPr/>
        </p:nvSpPr>
        <p:spPr>
          <a:xfrm>
            <a:off x="1876425" y="2160588"/>
            <a:ext cx="1952625" cy="368300"/>
          </a:xfrm>
          <a:prstGeom prst="rect">
            <a:avLst/>
          </a:prstGeom>
          <a:noFill/>
          <a:ln w="9525">
            <a:noFill/>
          </a:ln>
        </p:spPr>
        <p:txBody>
          <a:bodyPr lIns="0" tIns="0" rIns="0" bIns="0">
            <a:spAutoFit/>
          </a:bodyPr>
          <a:p>
            <a:pPr defTabSz="1216025" eaLnBrk="1" hangingPunct="1">
              <a:spcBef>
                <a:spcPct val="20000"/>
              </a:spcBef>
            </a:pPr>
            <a:r>
              <a:rPr lang="zh-CN" altLang="en-US" sz="2400" b="1" dirty="0">
                <a:solidFill>
                  <a:srgbClr val="445469"/>
                </a:solidFill>
                <a:latin typeface="Arial" panose="020B0604020202020204" pitchFamily="34" charset="0"/>
                <a:ea typeface="微软雅黑" panose="020B0503020204020204" charset="-122"/>
                <a:sym typeface="Arial" panose="020B0604020202020204" pitchFamily="34" charset="0"/>
              </a:rPr>
              <a:t>水平分割</a:t>
            </a:r>
            <a:endParaRPr lang="en-US" altLang="zh-CN" sz="2400" b="1"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19463" name="TextBox 27"/>
          <p:cNvSpPr txBox="1"/>
          <p:nvPr/>
        </p:nvSpPr>
        <p:spPr>
          <a:xfrm>
            <a:off x="1981200" y="1263650"/>
            <a:ext cx="8632825" cy="460375"/>
          </a:xfrm>
          <a:prstGeom prst="rect">
            <a:avLst/>
          </a:prstGeom>
          <a:noFill/>
          <a:ln w="9525">
            <a:noFill/>
          </a:ln>
        </p:spPr>
        <p:txBody>
          <a:bodyPr>
            <a:spAutoFit/>
          </a:bodyPr>
          <a:p>
            <a:r>
              <a:rPr lang="zh-CN" altLang="en-US" sz="2400" dirty="0">
                <a:latin typeface="微软雅黑" panose="020B0503020204020204" charset="-122"/>
                <a:ea typeface="微软雅黑" panose="020B0503020204020204" charset="-122"/>
              </a:rPr>
              <a:t>零售店铺内部空间划分有垂直分割和水平分割两种方法。</a:t>
            </a:r>
            <a:endParaRPr lang="zh-CN" altLang="zh-CN" sz="2400" dirty="0">
              <a:latin typeface="微软雅黑" panose="020B0503020204020204" charset="-122"/>
              <a:ea typeface="微软雅黑" panose="020B0503020204020204" charset="-122"/>
            </a:endParaRPr>
          </a:p>
        </p:txBody>
      </p:sp>
      <p:sp>
        <p:nvSpPr>
          <p:cNvPr id="19465" name="TextBox 7"/>
          <p:cNvSpPr txBox="1"/>
          <p:nvPr/>
        </p:nvSpPr>
        <p:spPr>
          <a:xfrm>
            <a:off x="903288" y="2784475"/>
            <a:ext cx="5902325" cy="3170238"/>
          </a:xfrm>
          <a:prstGeom prst="rect">
            <a:avLst/>
          </a:prstGeom>
          <a:noFill/>
          <a:ln w="9525">
            <a:noFill/>
          </a:ln>
        </p:spPr>
        <p:txBody>
          <a:bodyPr>
            <a:spAutoFit/>
          </a:bodyPr>
          <a:p>
            <a:pPr marL="342900" indent="-342900">
              <a:buFont typeface="Wingdings" panose="05000000000000000000" pitchFamily="2" charset="2"/>
              <a:buChar char="l"/>
            </a:pPr>
            <a:r>
              <a:rPr lang="zh-CN" altLang="en-US" sz="2000" dirty="0">
                <a:solidFill>
                  <a:srgbClr val="445469"/>
                </a:solidFill>
                <a:latin typeface="Arial" panose="020B0604020202020204" pitchFamily="34" charset="0"/>
                <a:ea typeface="微软雅黑" panose="020B0503020204020204" charset="-122"/>
              </a:rPr>
              <a:t>根据用途，零售店铺内部空间一般分为营业部分和服务部分。</a:t>
            </a: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r>
              <a:rPr lang="zh-CN" altLang="en-US" sz="2000" dirty="0">
                <a:solidFill>
                  <a:srgbClr val="7030A0"/>
                </a:solidFill>
                <a:latin typeface="Arial" panose="020B0604020202020204" pitchFamily="34" charset="0"/>
                <a:ea typeface="微软雅黑" panose="020B0503020204020204" charset="-122"/>
              </a:rPr>
              <a:t>营业部分</a:t>
            </a:r>
            <a:r>
              <a:rPr lang="zh-CN" altLang="en-US" sz="2000" dirty="0">
                <a:solidFill>
                  <a:srgbClr val="445469"/>
                </a:solidFill>
                <a:latin typeface="Arial" panose="020B0604020202020204" pitchFamily="34" charset="0"/>
                <a:ea typeface="微软雅黑" panose="020B0503020204020204" charset="-122"/>
              </a:rPr>
              <a:t>是直接进行产品销售活动的地方，也是卖场的核心。营业空间内主要有货架、柜台、展台等展示器具来进行商品的展示和销售。</a:t>
            </a: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r>
              <a:rPr lang="zh-CN" altLang="en-US" sz="2000" dirty="0">
                <a:solidFill>
                  <a:srgbClr val="0070C0"/>
                </a:solidFill>
                <a:latin typeface="Arial" panose="020B0604020202020204" pitchFamily="34" charset="0"/>
                <a:ea typeface="微软雅黑" panose="020B0503020204020204" charset="-122"/>
              </a:rPr>
              <a:t>服务部分</a:t>
            </a:r>
            <a:r>
              <a:rPr lang="zh-CN" altLang="en-US" sz="2000" dirty="0">
                <a:solidFill>
                  <a:srgbClr val="445469"/>
                </a:solidFill>
                <a:latin typeface="Arial" panose="020B0604020202020204" pitchFamily="34" charset="0"/>
                <a:ea typeface="微软雅黑" panose="020B0503020204020204" charset="-122"/>
              </a:rPr>
              <a:t>是为了辅助卖场的销售活动，且使顾客能更多地享受店铺的服务。通常包括收银台、仓库、消费者休息区、试衣间或体验区等。</a:t>
            </a:r>
            <a:endParaRPr lang="zh-CN" altLang="en-US" sz="2000" dirty="0">
              <a:solidFill>
                <a:srgbClr val="445469"/>
              </a:solidFill>
              <a:latin typeface="Arial" panose="020B0604020202020204" pitchFamily="34" charset="0"/>
              <a:ea typeface="微软雅黑" panose="020B0503020204020204" charset="-122"/>
            </a:endParaRPr>
          </a:p>
        </p:txBody>
      </p:sp>
      <p:pic>
        <p:nvPicPr>
          <p:cNvPr id="19466" name="图片 14"/>
          <p:cNvPicPr>
            <a:picLocks noChangeAspect="1"/>
          </p:cNvPicPr>
          <p:nvPr/>
        </p:nvPicPr>
        <p:blipFill>
          <a:blip r:embed="rId1"/>
          <a:stretch>
            <a:fillRect/>
          </a:stretch>
        </p:blipFill>
        <p:spPr>
          <a:xfrm>
            <a:off x="6972300" y="2784475"/>
            <a:ext cx="5019675" cy="3019425"/>
          </a:xfrm>
          <a:prstGeom prst="rect">
            <a:avLst/>
          </a:prstGeom>
          <a:noFill/>
          <a:ln w="9525">
            <a:noFill/>
          </a:ln>
        </p:spPr>
      </p:pic>
      <p:sp>
        <p:nvSpPr>
          <p:cNvPr id="19467" name="文本框 1"/>
          <p:cNvSpPr txBox="1"/>
          <p:nvPr/>
        </p:nvSpPr>
        <p:spPr>
          <a:xfrm>
            <a:off x="8262938" y="5840413"/>
            <a:ext cx="2617787" cy="307975"/>
          </a:xfrm>
          <a:prstGeom prst="rect">
            <a:avLst/>
          </a:prstGeom>
          <a:noFill/>
          <a:ln w="9525">
            <a:noFill/>
          </a:ln>
        </p:spPr>
        <p:txBody>
          <a:bodyPr>
            <a:spAutoFit/>
          </a:bodyPr>
          <a:p>
            <a:pPr algn="ctr"/>
            <a:r>
              <a:rPr lang="zh-CN" altLang="en-US" sz="1400" dirty="0">
                <a:latin typeface="Calibri" panose="020F0502020204030204" charset="0"/>
              </a:rPr>
              <a:t>某超市功能分区图</a:t>
            </a:r>
            <a:endParaRPr lang="zh-CN" altLang="en-US" sz="1400" dirty="0">
              <a:latin typeface="Calibri" panose="020F0502020204030204" charset="0"/>
            </a:endParaRPr>
          </a:p>
        </p:txBody>
      </p:sp>
      <p:grpSp>
        <p:nvGrpSpPr>
          <p:cNvPr id="8" name="组合 7"/>
          <p:cNvGrpSpPr/>
          <p:nvPr/>
        </p:nvGrpSpPr>
        <p:grpSpPr>
          <a:xfrm>
            <a:off x="395605" y="236220"/>
            <a:ext cx="6967220" cy="495300"/>
            <a:chOff x="623" y="372"/>
            <a:chExt cx="10972" cy="780"/>
          </a:xfrm>
        </p:grpSpPr>
        <p:sp>
          <p:nvSpPr>
            <p:cNvPr id="3" name="燕尾形 2"/>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4" name="燕尾形 3"/>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4"/>
              </p:custDataLst>
            </p:nvPr>
          </p:nvSpPr>
          <p:spPr>
            <a:xfrm>
              <a:off x="1530" y="372"/>
              <a:ext cx="10065" cy="780"/>
            </a:xfrm>
            <a:prstGeom prst="rect">
              <a:avLst/>
            </a:prstGeom>
            <a:noFill/>
          </p:spPr>
          <p:txBody>
            <a:bodyPr wrap="squar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内</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空间布局</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零售店铺空间划分</a:t>
              </a:r>
              <a:endParaRPr lang="zh-CN" altLang="en-US" sz="20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3365" y="2197100"/>
            <a:ext cx="11530965" cy="3900170"/>
          </a:xfrm>
          <a:prstGeom prst="rect">
            <a:avLst/>
          </a:prstGeom>
        </p:spPr>
      </p:pic>
      <p:sp>
        <p:nvSpPr>
          <p:cNvPr id="3" name="椭圆 2"/>
          <p:cNvSpPr/>
          <p:nvPr>
            <p:custDataLst>
              <p:tags r:id="rId3"/>
            </p:custDataLst>
          </p:nvPr>
        </p:nvSpPr>
        <p:spPr>
          <a:xfrm>
            <a:off x="328295" y="942340"/>
            <a:ext cx="1304925" cy="1343025"/>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9" name="文本框 162"/>
          <p:cNvSpPr txBox="1"/>
          <p:nvPr>
            <p:custDataLst>
              <p:tags r:id="rId4"/>
            </p:custDataLst>
          </p:nvPr>
        </p:nvSpPr>
        <p:spPr>
          <a:xfrm>
            <a:off x="1800976" y="1352391"/>
            <a:ext cx="3248238" cy="521970"/>
          </a:xfrm>
          <a:prstGeom prst="rect">
            <a:avLst/>
          </a:prstGeom>
          <a:noFill/>
        </p:spPr>
        <p:txBody>
          <a:bodyPr wrap="square" rtlCol="0">
            <a:spAutoFit/>
          </a:bodyPr>
          <a:p>
            <a:r>
              <a:rPr lang="zh-CN" altLang="en-US" sz="2800" b="1" dirty="0" smtClean="0">
                <a:solidFill>
                  <a:schemeClr val="tx1">
                    <a:lumMod val="75000"/>
                    <a:lumOff val="25000"/>
                  </a:schemeClr>
                </a:solidFill>
                <a:latin typeface="方正兰亭准黑_GBK" panose="02000000000000000000" pitchFamily="2" charset="-122"/>
                <a:ea typeface="方正兰亭准黑_GBK" panose="02000000000000000000" pitchFamily="2" charset="-122"/>
              </a:rPr>
              <a:t>根据顾客流动规律</a:t>
            </a:r>
            <a:endParaRPr lang="zh-CN" altLang="en-US" sz="2800" b="1" dirty="0">
              <a:solidFill>
                <a:schemeClr val="tx1">
                  <a:lumMod val="75000"/>
                  <a:lumOff val="25000"/>
                </a:schemeClr>
              </a:solidFill>
              <a:latin typeface="方正兰亭准黑_GBK" panose="02000000000000000000" pitchFamily="2" charset="-122"/>
              <a:ea typeface="方正兰亭准黑_GBK" panose="02000000000000000000" pitchFamily="2" charset="-122"/>
            </a:endParaRPr>
          </a:p>
        </p:txBody>
      </p:sp>
      <p:grpSp>
        <p:nvGrpSpPr>
          <p:cNvPr id="4" name="Group 4"/>
          <p:cNvGrpSpPr>
            <a:grpSpLocks noChangeAspect="1"/>
          </p:cNvGrpSpPr>
          <p:nvPr/>
        </p:nvGrpSpPr>
        <p:grpSpPr bwMode="auto">
          <a:xfrm>
            <a:off x="618490" y="1174750"/>
            <a:ext cx="723900" cy="848360"/>
            <a:chOff x="1776" y="1776"/>
            <a:chExt cx="64" cy="75"/>
          </a:xfrm>
          <a:solidFill>
            <a:schemeClr val="bg1"/>
          </a:solidFill>
          <a:effectLst/>
        </p:grpSpPr>
        <p:sp>
          <p:nvSpPr>
            <p:cNvPr id="5" name="Freeform 5"/>
            <p:cNvSpPr/>
            <p:nvPr>
              <p:custDataLst>
                <p:tags r:id="rId5"/>
              </p:custDataLst>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 name="Freeform 6"/>
            <p:cNvSpPr/>
            <p:nvPr>
              <p:custDataLst>
                <p:tags r:id="rId6"/>
              </p:custDataLst>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custDataLst>
                <p:tags r:id="rId7"/>
              </p:custDataLst>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custDataLst>
                <p:tags r:id="rId8"/>
              </p:custDataLst>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13" name="组合 12"/>
          <p:cNvGrpSpPr/>
          <p:nvPr/>
        </p:nvGrpSpPr>
        <p:grpSpPr>
          <a:xfrm>
            <a:off x="395605" y="330018"/>
            <a:ext cx="10888277" cy="654428"/>
            <a:chOff x="623" y="459"/>
            <a:chExt cx="14841" cy="607"/>
          </a:xfrm>
        </p:grpSpPr>
        <p:sp>
          <p:nvSpPr>
            <p:cNvPr id="14" name="燕尾形 13"/>
            <p:cNvSpPr/>
            <p:nvPr>
              <p:custDataLst>
                <p:tags r:id="rId9"/>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10"/>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11"/>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80515" y="2776220"/>
            <a:ext cx="1438275"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进入主通道</a:t>
            </a:r>
            <a:endParaRPr lang="zh-CN" altLang="en-US"/>
          </a:p>
        </p:txBody>
      </p:sp>
      <p:sp>
        <p:nvSpPr>
          <p:cNvPr id="3" name="文本框 2"/>
          <p:cNvSpPr txBox="1"/>
          <p:nvPr/>
        </p:nvSpPr>
        <p:spPr>
          <a:xfrm>
            <a:off x="3823335" y="2776220"/>
            <a:ext cx="181102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进入中间陈列区</a:t>
            </a:r>
            <a:endParaRPr lang="zh-CN" altLang="en-US"/>
          </a:p>
        </p:txBody>
      </p:sp>
      <p:sp>
        <p:nvSpPr>
          <p:cNvPr id="4" name="文本框 3"/>
          <p:cNvSpPr txBox="1"/>
          <p:nvPr/>
        </p:nvSpPr>
        <p:spPr>
          <a:xfrm>
            <a:off x="6153150" y="2162810"/>
            <a:ext cx="18986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收银台付款</a:t>
            </a:r>
            <a:endParaRPr lang="zh-CN" altLang="en-US"/>
          </a:p>
        </p:txBody>
      </p:sp>
      <p:sp>
        <p:nvSpPr>
          <p:cNvPr id="5" name="文本框 4"/>
          <p:cNvSpPr txBox="1"/>
          <p:nvPr/>
        </p:nvSpPr>
        <p:spPr>
          <a:xfrm>
            <a:off x="6153150" y="3144520"/>
            <a:ext cx="1668145"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回到主通道</a:t>
            </a:r>
            <a:endParaRPr lang="zh-CN" altLang="en-US"/>
          </a:p>
        </p:txBody>
      </p:sp>
      <p:sp>
        <p:nvSpPr>
          <p:cNvPr id="6" name="文本框 5"/>
          <p:cNvSpPr txBox="1"/>
          <p:nvPr/>
        </p:nvSpPr>
        <p:spPr>
          <a:xfrm>
            <a:off x="8673465" y="3144520"/>
            <a:ext cx="1898650"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t>收银台付款</a:t>
            </a:r>
            <a:endParaRPr lang="zh-CN" altLang="en-US"/>
          </a:p>
        </p:txBody>
      </p:sp>
      <p:cxnSp>
        <p:nvCxnSpPr>
          <p:cNvPr id="7" name="直接箭头连接符 6"/>
          <p:cNvCxnSpPr/>
          <p:nvPr/>
        </p:nvCxnSpPr>
        <p:spPr>
          <a:xfrm flipV="1">
            <a:off x="3018155" y="2939415"/>
            <a:ext cx="805180" cy="952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8" name="直接箭头连接符 7"/>
          <p:cNvCxnSpPr>
            <a:endCxn id="4" idx="1"/>
          </p:cNvCxnSpPr>
          <p:nvPr/>
        </p:nvCxnSpPr>
        <p:spPr>
          <a:xfrm flipV="1">
            <a:off x="5634990" y="2346960"/>
            <a:ext cx="518160" cy="48704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9" name="直接箭头连接符 8"/>
          <p:cNvCxnSpPr>
            <a:endCxn id="5" idx="1"/>
          </p:cNvCxnSpPr>
          <p:nvPr/>
        </p:nvCxnSpPr>
        <p:spPr>
          <a:xfrm>
            <a:off x="5587365" y="2977515"/>
            <a:ext cx="565785" cy="35115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0" name="直接箭头连接符 9"/>
          <p:cNvCxnSpPr/>
          <p:nvPr/>
        </p:nvCxnSpPr>
        <p:spPr>
          <a:xfrm flipV="1">
            <a:off x="7849235" y="3319145"/>
            <a:ext cx="805180" cy="952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1" name="文本框 10"/>
          <p:cNvSpPr txBox="1"/>
          <p:nvPr/>
        </p:nvSpPr>
        <p:spPr>
          <a:xfrm>
            <a:off x="1724660" y="1397000"/>
            <a:ext cx="6096000" cy="521970"/>
          </a:xfrm>
          <a:prstGeom prst="rect">
            <a:avLst/>
          </a:prstGeom>
          <a:noFill/>
        </p:spPr>
        <p:txBody>
          <a:bodyPr wrap="square" rtlCol="0" anchor="t">
            <a:spAutoFit/>
          </a:bodyPr>
          <a:p>
            <a:r>
              <a:rPr lang="zh-CN" altLang="en-US" sz="2800" b="1" dirty="0" smtClean="0">
                <a:solidFill>
                  <a:schemeClr val="tx1">
                    <a:lumMod val="75000"/>
                    <a:lumOff val="25000"/>
                  </a:schemeClr>
                </a:solidFill>
                <a:latin typeface="方正兰亭准黑_GBK" panose="02000000000000000000" pitchFamily="2" charset="-122"/>
                <a:ea typeface="方正兰亭准黑_GBK" panose="02000000000000000000" pitchFamily="2" charset="-122"/>
                <a:sym typeface="+mn-ea"/>
              </a:rPr>
              <a:t>顾客流动规律</a:t>
            </a:r>
            <a:endParaRPr lang="zh-CN" altLang="en-US" sz="2800" b="1" dirty="0" smtClean="0">
              <a:solidFill>
                <a:schemeClr val="tx1">
                  <a:lumMod val="75000"/>
                  <a:lumOff val="25000"/>
                </a:schemeClr>
              </a:solidFill>
              <a:latin typeface="方正兰亭准黑_GBK" panose="02000000000000000000" pitchFamily="2" charset="-122"/>
              <a:ea typeface="方正兰亭准黑_GBK" panose="02000000000000000000" pitchFamily="2" charset="-122"/>
              <a:sym typeface="+mn-ea"/>
            </a:endParaRPr>
          </a:p>
        </p:txBody>
      </p:sp>
      <p:sp>
        <p:nvSpPr>
          <p:cNvPr id="16" name="文本框 15"/>
          <p:cNvSpPr txBox="1"/>
          <p:nvPr/>
        </p:nvSpPr>
        <p:spPr>
          <a:xfrm>
            <a:off x="1695450" y="4578350"/>
            <a:ext cx="7869555" cy="368300"/>
          </a:xfrm>
          <a:prstGeom prst="rect">
            <a:avLst/>
          </a:prstGeom>
          <a:noFill/>
        </p:spPr>
        <p:txBody>
          <a:bodyPr wrap="square" rtlCol="0">
            <a:spAutoFit/>
          </a:bodyPr>
          <a:p>
            <a:r>
              <a:rPr lang="zh-CN" altLang="en-US"/>
              <a:t>主通道放置</a:t>
            </a:r>
            <a:r>
              <a:rPr lang="en-US" altLang="zh-CN"/>
              <a:t>____________</a:t>
            </a:r>
            <a:r>
              <a:rPr lang="zh-CN" altLang="en-US"/>
              <a:t>商品，中间陈列区放置</a:t>
            </a:r>
            <a:r>
              <a:rPr lang="en-US" altLang="zh-CN"/>
              <a:t>____________________</a:t>
            </a:r>
            <a:r>
              <a:rPr lang="zh-CN" altLang="en-US"/>
              <a:t>商品。</a:t>
            </a:r>
            <a:endParaRPr lang="zh-CN" altLang="en-US"/>
          </a:p>
        </p:txBody>
      </p:sp>
      <p:grpSp>
        <p:nvGrpSpPr>
          <p:cNvPr id="17" name="组合 16"/>
          <p:cNvGrpSpPr/>
          <p:nvPr/>
        </p:nvGrpSpPr>
        <p:grpSpPr>
          <a:xfrm>
            <a:off x="395605" y="330018"/>
            <a:ext cx="10888277" cy="654428"/>
            <a:chOff x="623" y="459"/>
            <a:chExt cx="14841" cy="607"/>
          </a:xfrm>
        </p:grpSpPr>
        <p:sp>
          <p:nvSpPr>
            <p:cNvPr id="18" name="燕尾形 17"/>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9" name="燕尾形 18"/>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20"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商品陈列</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48715" y="1965960"/>
            <a:ext cx="9893935" cy="2803525"/>
          </a:xfrm>
          <a:prstGeom prst="rect">
            <a:avLst/>
          </a:prstGeom>
          <a:noFill/>
        </p:spPr>
        <p:txBody>
          <a:bodyPr wrap="square" rtlCol="0" anchor="t">
            <a:spAutoFit/>
          </a:bodyPr>
          <a:p>
            <a:pPr lvl="0">
              <a:lnSpc>
                <a:spcPct val="105000"/>
              </a:lnSpc>
            </a:pPr>
            <a:r>
              <a:rPr kumimoji="1" sz="2800" b="1">
                <a:solidFill>
                  <a:srgbClr val="CC00CC"/>
                </a:solidFill>
                <a:latin typeface="楷体_GB2312" panose="02010609030101010101" pitchFamily="49" charset="-122"/>
                <a:ea typeface="楷体_GB2312" panose="02010609030101010101" pitchFamily="49" charset="-122"/>
                <a:sym typeface="+mn-ea"/>
              </a:rPr>
              <a:t>磁石</a:t>
            </a:r>
            <a:r>
              <a:rPr kumimoji="1" sz="2800" b="1">
                <a:latin typeface="楷体_GB2312" panose="02010609030101010101" pitchFamily="49" charset="-122"/>
                <a:ea typeface="楷体_GB2312" panose="02010609030101010101" pitchFamily="49" charset="-122"/>
                <a:sym typeface="+mn-ea"/>
              </a:rPr>
              <a:t>，是指</a:t>
            </a:r>
            <a:r>
              <a:rPr kumimoji="1" lang="zh-CN" sz="2800" b="1">
                <a:latin typeface="楷体_GB2312" panose="02010609030101010101" pitchFamily="49" charset="-122"/>
                <a:ea typeface="楷体_GB2312" panose="02010609030101010101" pitchFamily="49" charset="-122"/>
                <a:sym typeface="+mn-ea"/>
              </a:rPr>
              <a:t>比周围更醒目、更有魅力的产品或卖场区域，是</a:t>
            </a:r>
            <a:r>
              <a:rPr kumimoji="1" sz="2800" b="1">
                <a:latin typeface="楷体_GB2312" panose="02010609030101010101" pitchFamily="49" charset="-122"/>
                <a:ea typeface="楷体_GB2312" panose="02010609030101010101" pitchFamily="49" charset="-122"/>
                <a:sym typeface="+mn-ea"/>
              </a:rPr>
              <a:t>卖场中最能吸引顾客眼光注意力的地方</a:t>
            </a:r>
            <a:r>
              <a:rPr kumimoji="1" lang="zh-CN" sz="2800" b="1">
                <a:latin typeface="楷体_GB2312" panose="02010609030101010101" pitchFamily="49" charset="-122"/>
                <a:ea typeface="楷体_GB2312" panose="02010609030101010101" pitchFamily="49" charset="-122"/>
                <a:sym typeface="+mn-ea"/>
              </a:rPr>
              <a:t>。</a:t>
            </a:r>
            <a:endParaRPr kumimoji="1" lang="zh-CN" sz="2800" b="1">
              <a:latin typeface="楷体_GB2312" panose="02010609030101010101" pitchFamily="49" charset="-122"/>
              <a:ea typeface="楷体_GB2312" panose="02010609030101010101" pitchFamily="49" charset="-122"/>
              <a:sym typeface="+mn-ea"/>
            </a:endParaRPr>
          </a:p>
          <a:p>
            <a:pPr lvl="0">
              <a:lnSpc>
                <a:spcPct val="105000"/>
              </a:lnSpc>
            </a:pPr>
            <a:r>
              <a:rPr kumimoji="1" sz="2800" b="1">
                <a:latin typeface="楷体_GB2312" panose="02010609030101010101" pitchFamily="49" charset="-122"/>
                <a:ea typeface="楷体_GB2312" panose="02010609030101010101" pitchFamily="49" charset="-122"/>
                <a:sym typeface="+mn-ea"/>
              </a:rPr>
              <a:t>磁石点</a:t>
            </a:r>
            <a:r>
              <a:rPr kumimoji="1" lang="zh-CN" sz="2800" b="1">
                <a:latin typeface="楷体_GB2312" panose="02010609030101010101" pitchFamily="49" charset="-122"/>
                <a:ea typeface="楷体_GB2312" panose="02010609030101010101" pitchFamily="49" charset="-122"/>
                <a:sym typeface="+mn-ea"/>
              </a:rPr>
              <a:t>理论</a:t>
            </a:r>
            <a:r>
              <a:rPr kumimoji="1" sz="2800" b="1">
                <a:latin typeface="楷体_GB2312" panose="02010609030101010101" pitchFamily="49" charset="-122"/>
                <a:ea typeface="楷体_GB2312" panose="02010609030101010101" pitchFamily="49" charset="-122"/>
                <a:sym typeface="+mn-ea"/>
              </a:rPr>
              <a:t>就是</a:t>
            </a:r>
            <a:r>
              <a:rPr kumimoji="1" lang="zh-CN" sz="2800" b="1">
                <a:latin typeface="楷体_GB2312" panose="02010609030101010101" pitchFamily="49" charset="-122"/>
                <a:ea typeface="楷体_GB2312" panose="02010609030101010101" pitchFamily="49" charset="-122"/>
                <a:sym typeface="+mn-ea"/>
              </a:rPr>
              <a:t>在门店最吸引</a:t>
            </a:r>
            <a:r>
              <a:rPr kumimoji="1" sz="2800" b="1">
                <a:latin typeface="楷体_GB2312" panose="02010609030101010101" pitchFamily="49" charset="-122"/>
                <a:ea typeface="楷体_GB2312" panose="02010609030101010101" pitchFamily="49" charset="-122"/>
                <a:sym typeface="+mn-ea"/>
              </a:rPr>
              <a:t>顾客注意</a:t>
            </a:r>
            <a:r>
              <a:rPr kumimoji="1" lang="zh-CN" sz="2800" b="1">
                <a:latin typeface="楷体_GB2312" panose="02010609030101010101" pitchFamily="49" charset="-122"/>
                <a:ea typeface="楷体_GB2312" panose="02010609030101010101" pitchFamily="49" charset="-122"/>
                <a:sym typeface="+mn-ea"/>
              </a:rPr>
              <a:t>力的地方</a:t>
            </a:r>
            <a:r>
              <a:rPr kumimoji="1" sz="2800" b="1">
                <a:latin typeface="楷体_GB2312" panose="02010609030101010101" pitchFamily="49" charset="-122"/>
                <a:ea typeface="楷体_GB2312" panose="02010609030101010101" pitchFamily="49" charset="-122"/>
                <a:sym typeface="+mn-ea"/>
              </a:rPr>
              <a:t>，</a:t>
            </a:r>
            <a:r>
              <a:rPr kumimoji="1" sz="2800" b="1">
                <a:latin typeface="楷体_GB2312" panose="02010609030101010101" pitchFamily="49" charset="-122"/>
                <a:ea typeface="楷体_GB2312" panose="02010609030101010101" pitchFamily="49" charset="-122"/>
                <a:sym typeface="+mn-ea"/>
              </a:rPr>
              <a:t>配置</a:t>
            </a:r>
            <a:r>
              <a:rPr kumimoji="1" lang="zh-CN" sz="2800" b="1">
                <a:latin typeface="楷体_GB2312" panose="02010609030101010101" pitchFamily="49" charset="-122"/>
                <a:ea typeface="楷体_GB2312" panose="02010609030101010101" pitchFamily="49" charset="-122"/>
                <a:sym typeface="+mn-ea"/>
              </a:rPr>
              <a:t>合适</a:t>
            </a:r>
            <a:r>
              <a:rPr kumimoji="1" sz="2800" b="1">
                <a:latin typeface="楷体_GB2312" panose="02010609030101010101" pitchFamily="49" charset="-122"/>
                <a:ea typeface="楷体_GB2312" panose="02010609030101010101" pitchFamily="49" charset="-122"/>
                <a:sym typeface="+mn-ea"/>
              </a:rPr>
              <a:t>商品</a:t>
            </a:r>
            <a:r>
              <a:rPr kumimoji="1" lang="zh-CN" sz="2800" b="1">
                <a:latin typeface="楷体_GB2312" panose="02010609030101010101" pitchFamily="49" charset="-122"/>
                <a:ea typeface="楷体_GB2312" panose="02010609030101010101" pitchFamily="49" charset="-122"/>
                <a:sym typeface="+mn-ea"/>
              </a:rPr>
              <a:t>以促进销售，并能引导顾客逛完整个卖场，以提高顾客冲定性购买比重。</a:t>
            </a:r>
            <a:endParaRPr kumimoji="1" lang="zh-CN" sz="2800" b="1">
              <a:latin typeface="楷体_GB2312" panose="02010609030101010101" pitchFamily="49" charset="-122"/>
              <a:ea typeface="楷体_GB2312" panose="02010609030101010101" pitchFamily="49" charset="-122"/>
              <a:sym typeface="+mn-ea"/>
            </a:endParaRPr>
          </a:p>
          <a:p>
            <a:pPr lvl="0">
              <a:lnSpc>
                <a:spcPct val="105000"/>
              </a:lnSpc>
            </a:pPr>
            <a:r>
              <a:rPr kumimoji="1" lang="zh-CN" altLang="zh-CN" sz="2800" b="1">
                <a:latin typeface="楷体_GB2312" panose="02010609030101010101" pitchFamily="49" charset="-122"/>
                <a:ea typeface="楷体_GB2312" panose="02010609030101010101" pitchFamily="49" charset="-122"/>
                <a:sym typeface="+mn-ea"/>
              </a:rPr>
              <a:t>根据顾客购买过程中的心理特征设置，磁石点与通道设计结合</a:t>
            </a:r>
            <a:endParaRPr kumimoji="1" lang="zh-CN" altLang="zh-CN" sz="2800" b="1">
              <a:latin typeface="楷体_GB2312" panose="02010609030101010101" pitchFamily="49" charset="-122"/>
              <a:ea typeface="楷体_GB2312" panose="02010609030101010101" pitchFamily="49" charset="-122"/>
              <a:sym typeface="+mn-ea"/>
            </a:endParaRPr>
          </a:p>
        </p:txBody>
      </p:sp>
      <p:sp>
        <p:nvSpPr>
          <p:cNvPr id="5" name="文本框 4"/>
          <p:cNvSpPr txBox="1"/>
          <p:nvPr/>
        </p:nvSpPr>
        <p:spPr>
          <a:xfrm>
            <a:off x="971550" y="1248410"/>
            <a:ext cx="6096000" cy="521970"/>
          </a:xfrm>
          <a:prstGeom prst="rect">
            <a:avLst/>
          </a:prstGeom>
          <a:noFill/>
        </p:spPr>
        <p:txBody>
          <a:bodyPr wrap="square" rtlCol="0" anchor="t">
            <a:spAutoFit/>
          </a:bodyPr>
          <a:p>
            <a:r>
              <a:rPr kumimoji="1" sz="2800" b="1">
                <a:solidFill>
                  <a:srgbClr val="CC00CC"/>
                </a:solidFill>
                <a:latin typeface="楷体_GB2312" panose="02010609030101010101" pitchFamily="49" charset="-122"/>
                <a:ea typeface="楷体_GB2312" panose="02010609030101010101" pitchFamily="49" charset="-122"/>
                <a:sym typeface="+mn-ea"/>
              </a:rPr>
              <a:t>磁石</a:t>
            </a:r>
            <a:r>
              <a:rPr kumimoji="1" lang="zh-CN" sz="2800" b="1">
                <a:solidFill>
                  <a:srgbClr val="CC00CC"/>
                </a:solidFill>
                <a:latin typeface="楷体_GB2312" panose="02010609030101010101" pitchFamily="49" charset="-122"/>
                <a:ea typeface="楷体_GB2312" panose="02010609030101010101" pitchFamily="49" charset="-122"/>
                <a:sym typeface="+mn-ea"/>
              </a:rPr>
              <a:t>点理论</a:t>
            </a:r>
            <a:endParaRPr kumimoji="1" lang="zh-CN" sz="2800" b="1">
              <a:solidFill>
                <a:srgbClr val="CC00CC"/>
              </a:solidFill>
              <a:latin typeface="楷体_GB2312" panose="02010609030101010101" pitchFamily="49" charset="-122"/>
              <a:ea typeface="楷体_GB2312" panose="02010609030101010101" pitchFamily="49" charset="-122"/>
              <a:sym typeface="+mn-ea"/>
            </a:endParaRPr>
          </a:p>
        </p:txBody>
      </p:sp>
      <p:grpSp>
        <p:nvGrpSpPr>
          <p:cNvPr id="2" name="组合 1"/>
          <p:cNvGrpSpPr/>
          <p:nvPr/>
        </p:nvGrpSpPr>
        <p:grpSpPr>
          <a:xfrm>
            <a:off x="395605" y="330018"/>
            <a:ext cx="10888277" cy="654428"/>
            <a:chOff x="623" y="459"/>
            <a:chExt cx="14841" cy="607"/>
          </a:xfrm>
        </p:grpSpPr>
        <p:sp>
          <p:nvSpPr>
            <p:cNvPr id="6" name="燕尾形 5"/>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2" name="组合 186371"/>
          <p:cNvGrpSpPr/>
          <p:nvPr/>
        </p:nvGrpSpPr>
        <p:grpSpPr>
          <a:xfrm>
            <a:off x="2001520" y="1204595"/>
            <a:ext cx="6456680" cy="5051425"/>
            <a:chOff x="295" y="845"/>
            <a:chExt cx="3628" cy="3039"/>
          </a:xfrm>
        </p:grpSpPr>
        <p:sp>
          <p:nvSpPr>
            <p:cNvPr id="186373" name="矩形 186372"/>
            <p:cNvSpPr/>
            <p:nvPr/>
          </p:nvSpPr>
          <p:spPr>
            <a:xfrm>
              <a:off x="295" y="845"/>
              <a:ext cx="3627" cy="276"/>
            </a:xfrm>
            <a:prstGeom prst="rect">
              <a:avLst/>
            </a:prstGeom>
            <a:pattFill prst="ltVert">
              <a:fgClr>
                <a:schemeClr val="bg1"/>
              </a:fgClr>
              <a:bgClr>
                <a:srgbClr val="FF0000"/>
              </a:bgClr>
            </a:pattFill>
            <a:ln>
              <a:solidFill>
                <a:prstClr val="black"/>
              </a:solidFill>
              <a:miter lim="800000"/>
            </a:ln>
          </p:spPr>
        </p:sp>
        <p:sp>
          <p:nvSpPr>
            <p:cNvPr id="186374" name="矩形 186373"/>
            <p:cNvSpPr/>
            <p:nvPr/>
          </p:nvSpPr>
          <p:spPr>
            <a:xfrm>
              <a:off x="295" y="1120"/>
              <a:ext cx="337" cy="2764"/>
            </a:xfrm>
            <a:prstGeom prst="rect">
              <a:avLst/>
            </a:prstGeom>
            <a:pattFill prst="ltVert">
              <a:fgClr>
                <a:schemeClr val="bg1"/>
              </a:fgClr>
              <a:bgClr>
                <a:srgbClr val="FF3300"/>
              </a:bgClr>
            </a:pattFill>
            <a:ln>
              <a:solidFill>
                <a:prstClr val="black"/>
              </a:solidFill>
              <a:miter lim="800000"/>
            </a:ln>
          </p:spPr>
        </p:sp>
        <p:sp>
          <p:nvSpPr>
            <p:cNvPr id="186375" name="矩形 186374"/>
            <p:cNvSpPr/>
            <p:nvPr/>
          </p:nvSpPr>
          <p:spPr>
            <a:xfrm>
              <a:off x="971" y="1304"/>
              <a:ext cx="506" cy="184"/>
            </a:xfrm>
            <a:prstGeom prst="rect">
              <a:avLst/>
            </a:prstGeom>
            <a:pattFill prst="pct60">
              <a:fgClr>
                <a:schemeClr val="bg1"/>
              </a:fgClr>
              <a:bgClr>
                <a:srgbClr val="66FF66"/>
              </a:bgClr>
            </a:pattFill>
            <a:ln>
              <a:solidFill>
                <a:prstClr val="black"/>
              </a:solidFill>
              <a:miter lim="800000"/>
            </a:ln>
          </p:spPr>
        </p:sp>
        <p:sp>
          <p:nvSpPr>
            <p:cNvPr id="186376" name="矩形 186375"/>
            <p:cNvSpPr/>
            <p:nvPr/>
          </p:nvSpPr>
          <p:spPr>
            <a:xfrm>
              <a:off x="971" y="1488"/>
              <a:ext cx="253" cy="553"/>
            </a:xfrm>
            <a:prstGeom prst="rect">
              <a:avLst/>
            </a:prstGeom>
            <a:pattFill prst="ltVert">
              <a:fgClr>
                <a:schemeClr val="bg1"/>
              </a:fgClr>
              <a:bgClr>
                <a:srgbClr val="9966FF"/>
              </a:bgClr>
            </a:pattFill>
            <a:ln>
              <a:solidFill>
                <a:prstClr val="black"/>
              </a:solidFill>
              <a:miter lim="800000"/>
            </a:ln>
          </p:spPr>
        </p:sp>
        <p:sp>
          <p:nvSpPr>
            <p:cNvPr id="186377" name="矩形 186376"/>
            <p:cNvSpPr/>
            <p:nvPr/>
          </p:nvSpPr>
          <p:spPr>
            <a:xfrm>
              <a:off x="1224" y="1488"/>
              <a:ext cx="253" cy="553"/>
            </a:xfrm>
            <a:prstGeom prst="rect">
              <a:avLst/>
            </a:prstGeom>
            <a:solidFill>
              <a:srgbClr val="FFFF00"/>
            </a:solidFill>
            <a:ln>
              <a:solidFill>
                <a:prstClr val="black"/>
              </a:solidFill>
              <a:miter lim="800000"/>
            </a:ln>
          </p:spPr>
        </p:sp>
        <p:sp>
          <p:nvSpPr>
            <p:cNvPr id="186378" name="矩形 186377"/>
            <p:cNvSpPr/>
            <p:nvPr/>
          </p:nvSpPr>
          <p:spPr>
            <a:xfrm flipH="1">
              <a:off x="2742" y="1488"/>
              <a:ext cx="253" cy="553"/>
            </a:xfrm>
            <a:prstGeom prst="rect">
              <a:avLst/>
            </a:prstGeom>
            <a:solidFill>
              <a:srgbClr val="FFFF00"/>
            </a:solidFill>
            <a:ln>
              <a:solidFill>
                <a:prstClr val="black"/>
              </a:solidFill>
              <a:miter lim="800000"/>
            </a:ln>
          </p:spPr>
        </p:sp>
        <p:sp>
          <p:nvSpPr>
            <p:cNvPr id="186379" name="矩形 186378"/>
            <p:cNvSpPr/>
            <p:nvPr/>
          </p:nvSpPr>
          <p:spPr>
            <a:xfrm>
              <a:off x="1927" y="1488"/>
              <a:ext cx="253" cy="553"/>
            </a:xfrm>
            <a:prstGeom prst="rect">
              <a:avLst/>
            </a:prstGeom>
            <a:solidFill>
              <a:srgbClr val="FFFF00"/>
            </a:solidFill>
            <a:ln>
              <a:solidFill>
                <a:prstClr val="black"/>
              </a:solidFill>
              <a:miter lim="800000"/>
            </a:ln>
          </p:spPr>
        </p:sp>
        <p:sp>
          <p:nvSpPr>
            <p:cNvPr id="186380" name="矩形 186379"/>
            <p:cNvSpPr/>
            <p:nvPr/>
          </p:nvSpPr>
          <p:spPr>
            <a:xfrm>
              <a:off x="2173" y="1488"/>
              <a:ext cx="253" cy="553"/>
            </a:xfrm>
            <a:prstGeom prst="rect">
              <a:avLst/>
            </a:prstGeom>
            <a:solidFill>
              <a:srgbClr val="FFFF00"/>
            </a:solidFill>
            <a:ln>
              <a:solidFill>
                <a:prstClr val="black"/>
              </a:solidFill>
              <a:miter lim="800000"/>
            </a:ln>
          </p:spPr>
        </p:sp>
        <p:sp>
          <p:nvSpPr>
            <p:cNvPr id="186381" name="矩形 186380"/>
            <p:cNvSpPr/>
            <p:nvPr/>
          </p:nvSpPr>
          <p:spPr>
            <a:xfrm>
              <a:off x="1140" y="2594"/>
              <a:ext cx="253" cy="553"/>
            </a:xfrm>
            <a:prstGeom prst="rect">
              <a:avLst/>
            </a:prstGeom>
            <a:solidFill>
              <a:srgbClr val="FFFF00"/>
            </a:solidFill>
            <a:ln>
              <a:solidFill>
                <a:prstClr val="black"/>
              </a:solidFill>
              <a:miter lim="800000"/>
            </a:ln>
          </p:spPr>
        </p:sp>
        <p:sp>
          <p:nvSpPr>
            <p:cNvPr id="186382" name="矩形 186381"/>
            <p:cNvSpPr/>
            <p:nvPr/>
          </p:nvSpPr>
          <p:spPr>
            <a:xfrm flipH="1">
              <a:off x="2880" y="2594"/>
              <a:ext cx="253" cy="553"/>
            </a:xfrm>
            <a:prstGeom prst="rect">
              <a:avLst/>
            </a:prstGeom>
            <a:solidFill>
              <a:srgbClr val="FFFF00"/>
            </a:solidFill>
            <a:ln>
              <a:solidFill>
                <a:prstClr val="black"/>
              </a:solidFill>
              <a:miter lim="800000"/>
            </a:ln>
          </p:spPr>
        </p:sp>
        <p:sp>
          <p:nvSpPr>
            <p:cNvPr id="186383" name="矩形 186382"/>
            <p:cNvSpPr/>
            <p:nvPr/>
          </p:nvSpPr>
          <p:spPr>
            <a:xfrm>
              <a:off x="1730" y="2410"/>
              <a:ext cx="338" cy="276"/>
            </a:xfrm>
            <a:prstGeom prst="rect">
              <a:avLst/>
            </a:prstGeom>
            <a:pattFill prst="dkDnDiag">
              <a:fgClr>
                <a:schemeClr val="bg1"/>
              </a:fgClr>
              <a:bgClr>
                <a:srgbClr val="FF00FF"/>
              </a:bgClr>
            </a:pattFill>
            <a:ln>
              <a:solidFill>
                <a:prstClr val="black"/>
              </a:solidFill>
              <a:miter lim="800000"/>
            </a:ln>
          </p:spPr>
        </p:sp>
        <p:sp>
          <p:nvSpPr>
            <p:cNvPr id="186384" name="椭圆 186383"/>
            <p:cNvSpPr/>
            <p:nvPr/>
          </p:nvSpPr>
          <p:spPr>
            <a:xfrm>
              <a:off x="634" y="935"/>
              <a:ext cx="337" cy="185"/>
            </a:xfrm>
            <a:prstGeom prst="ellipse">
              <a:avLst/>
            </a:prstGeom>
            <a:solidFill>
              <a:srgbClr val="FFFFFF"/>
            </a:solidFill>
            <a:ln>
              <a:solidFill>
                <a:prstClr val="black"/>
              </a:solidFill>
              <a:miter lim="800000"/>
            </a:ln>
          </p:spPr>
        </p:sp>
        <p:sp>
          <p:nvSpPr>
            <p:cNvPr id="186385" name="椭圆 186384"/>
            <p:cNvSpPr/>
            <p:nvPr/>
          </p:nvSpPr>
          <p:spPr>
            <a:xfrm>
              <a:off x="3248" y="935"/>
              <a:ext cx="338" cy="185"/>
            </a:xfrm>
            <a:prstGeom prst="ellipse">
              <a:avLst/>
            </a:prstGeom>
            <a:solidFill>
              <a:srgbClr val="FFFFFF"/>
            </a:solidFill>
            <a:ln>
              <a:solidFill>
                <a:prstClr val="black"/>
              </a:solidFill>
              <a:miter lim="800000"/>
            </a:ln>
          </p:spPr>
        </p:sp>
        <p:sp>
          <p:nvSpPr>
            <p:cNvPr id="186386" name="椭圆 186385"/>
            <p:cNvSpPr/>
            <p:nvPr/>
          </p:nvSpPr>
          <p:spPr>
            <a:xfrm rot="5220000">
              <a:off x="325" y="3470"/>
              <a:ext cx="425" cy="146"/>
            </a:xfrm>
            <a:prstGeom prst="ellipse">
              <a:avLst/>
            </a:prstGeom>
            <a:noFill/>
            <a:ln>
              <a:solidFill>
                <a:prstClr val="black"/>
              </a:solidFill>
              <a:miter lim="800000"/>
            </a:ln>
          </p:spPr>
        </p:sp>
        <p:sp>
          <p:nvSpPr>
            <p:cNvPr id="186387" name="流程图: 手动输入 186386"/>
            <p:cNvSpPr/>
            <p:nvPr/>
          </p:nvSpPr>
          <p:spPr>
            <a:xfrm rot="5400000">
              <a:off x="1194" y="3544"/>
              <a:ext cx="213" cy="438"/>
            </a:xfrm>
            <a:prstGeom prst="flowChartManualInput">
              <a:avLst/>
            </a:prstGeom>
            <a:gradFill rotWithShape="1">
              <a:gsLst>
                <a:gs pos="0">
                  <a:srgbClr val="FFFFFF"/>
                </a:gs>
                <a:gs pos="100000">
                  <a:srgbClr val="FF00FF"/>
                </a:gs>
              </a:gsLst>
              <a:path path="rect">
                <a:fillToRect l="100000" t="100000"/>
              </a:path>
            </a:gradFill>
            <a:ln>
              <a:solidFill>
                <a:prstClr val="black"/>
              </a:solidFill>
              <a:miter lim="800000"/>
            </a:ln>
          </p:spPr>
        </p:sp>
        <p:sp>
          <p:nvSpPr>
            <p:cNvPr id="186388" name="矩形 186387"/>
            <p:cNvSpPr/>
            <p:nvPr>
              <p:custDataLst>
                <p:tags r:id="rId1"/>
              </p:custDataLst>
            </p:nvPr>
          </p:nvSpPr>
          <p:spPr>
            <a:xfrm>
              <a:off x="3586" y="1117"/>
              <a:ext cx="337" cy="2764"/>
            </a:xfrm>
            <a:prstGeom prst="rect">
              <a:avLst/>
            </a:prstGeom>
            <a:pattFill prst="ltVert">
              <a:fgClr>
                <a:schemeClr val="bg1"/>
              </a:fgClr>
              <a:bgClr>
                <a:srgbClr val="FF3300"/>
              </a:bgClr>
            </a:pattFill>
            <a:ln>
              <a:solidFill>
                <a:prstClr val="black"/>
              </a:solidFill>
              <a:miter lim="800000"/>
            </a:ln>
          </p:spPr>
        </p:sp>
        <p:sp>
          <p:nvSpPr>
            <p:cNvPr id="186389" name="椭圆 186388"/>
            <p:cNvSpPr/>
            <p:nvPr/>
          </p:nvSpPr>
          <p:spPr>
            <a:xfrm rot="5220000">
              <a:off x="3446" y="1259"/>
              <a:ext cx="425" cy="146"/>
            </a:xfrm>
            <a:prstGeom prst="ellipse">
              <a:avLst/>
            </a:prstGeom>
            <a:noFill/>
            <a:ln>
              <a:solidFill>
                <a:prstClr val="black"/>
              </a:solidFill>
              <a:miter lim="800000"/>
            </a:ln>
          </p:spPr>
        </p:sp>
        <p:sp>
          <p:nvSpPr>
            <p:cNvPr id="186390" name="椭圆 186389"/>
            <p:cNvSpPr/>
            <p:nvPr/>
          </p:nvSpPr>
          <p:spPr>
            <a:xfrm rot="5220000">
              <a:off x="3446" y="3470"/>
              <a:ext cx="425" cy="146"/>
            </a:xfrm>
            <a:prstGeom prst="ellipse">
              <a:avLst/>
            </a:prstGeom>
            <a:noFill/>
            <a:ln>
              <a:solidFill>
                <a:prstClr val="black"/>
              </a:solidFill>
              <a:miter lim="800000"/>
            </a:ln>
          </p:spPr>
        </p:sp>
        <p:sp>
          <p:nvSpPr>
            <p:cNvPr id="186391" name="矩形 186390"/>
            <p:cNvSpPr/>
            <p:nvPr/>
          </p:nvSpPr>
          <p:spPr>
            <a:xfrm>
              <a:off x="975" y="2024"/>
              <a:ext cx="506" cy="184"/>
            </a:xfrm>
            <a:prstGeom prst="rect">
              <a:avLst/>
            </a:prstGeom>
            <a:pattFill prst="pct60">
              <a:fgClr>
                <a:schemeClr val="bg1"/>
              </a:fgClr>
              <a:bgClr>
                <a:srgbClr val="66FF66"/>
              </a:bgClr>
            </a:pattFill>
            <a:ln>
              <a:solidFill>
                <a:prstClr val="black"/>
              </a:solidFill>
              <a:miter lim="800000"/>
            </a:ln>
          </p:spPr>
        </p:sp>
        <p:sp>
          <p:nvSpPr>
            <p:cNvPr id="186392" name="矩形 186391"/>
            <p:cNvSpPr/>
            <p:nvPr/>
          </p:nvSpPr>
          <p:spPr>
            <a:xfrm>
              <a:off x="2880" y="3158"/>
              <a:ext cx="506" cy="184"/>
            </a:xfrm>
            <a:prstGeom prst="rect">
              <a:avLst/>
            </a:prstGeom>
            <a:pattFill prst="pct60">
              <a:fgClr>
                <a:schemeClr val="bg1"/>
              </a:fgClr>
              <a:bgClr>
                <a:srgbClr val="66FF66"/>
              </a:bgClr>
            </a:pattFill>
            <a:ln>
              <a:solidFill>
                <a:prstClr val="black"/>
              </a:solidFill>
              <a:miter lim="800000"/>
            </a:ln>
          </p:spPr>
        </p:sp>
        <p:sp>
          <p:nvSpPr>
            <p:cNvPr id="186393" name="矩形 186392"/>
            <p:cNvSpPr/>
            <p:nvPr/>
          </p:nvSpPr>
          <p:spPr>
            <a:xfrm>
              <a:off x="2880" y="2432"/>
              <a:ext cx="506" cy="184"/>
            </a:xfrm>
            <a:prstGeom prst="rect">
              <a:avLst/>
            </a:prstGeom>
            <a:pattFill prst="pct60">
              <a:fgClr>
                <a:schemeClr val="bg1"/>
              </a:fgClr>
              <a:bgClr>
                <a:srgbClr val="66FF66"/>
              </a:bgClr>
            </a:pattFill>
            <a:ln>
              <a:solidFill>
                <a:prstClr val="black"/>
              </a:solidFill>
              <a:miter lim="800000"/>
            </a:ln>
          </p:spPr>
        </p:sp>
        <p:sp>
          <p:nvSpPr>
            <p:cNvPr id="186394" name="矩形 186393"/>
            <p:cNvSpPr/>
            <p:nvPr/>
          </p:nvSpPr>
          <p:spPr>
            <a:xfrm>
              <a:off x="2744" y="1298"/>
              <a:ext cx="506" cy="184"/>
            </a:xfrm>
            <a:prstGeom prst="rect">
              <a:avLst/>
            </a:prstGeom>
            <a:pattFill prst="pct60">
              <a:fgClr>
                <a:schemeClr val="bg1"/>
              </a:fgClr>
              <a:bgClr>
                <a:srgbClr val="66FF66"/>
              </a:bgClr>
            </a:pattFill>
            <a:ln>
              <a:solidFill>
                <a:prstClr val="black"/>
              </a:solidFill>
              <a:miter lim="800000"/>
            </a:ln>
          </p:spPr>
        </p:sp>
        <p:sp>
          <p:nvSpPr>
            <p:cNvPr id="186395" name="矩形 186394"/>
            <p:cNvSpPr/>
            <p:nvPr/>
          </p:nvSpPr>
          <p:spPr>
            <a:xfrm>
              <a:off x="1920" y="1298"/>
              <a:ext cx="506" cy="184"/>
            </a:xfrm>
            <a:prstGeom prst="rect">
              <a:avLst/>
            </a:prstGeom>
            <a:pattFill prst="pct60">
              <a:fgClr>
                <a:schemeClr val="bg1"/>
              </a:fgClr>
              <a:bgClr>
                <a:srgbClr val="66FF66"/>
              </a:bgClr>
            </a:pattFill>
            <a:ln>
              <a:solidFill>
                <a:prstClr val="black"/>
              </a:solidFill>
              <a:miter lim="800000"/>
            </a:ln>
          </p:spPr>
        </p:sp>
        <p:sp>
          <p:nvSpPr>
            <p:cNvPr id="186396" name="矩形 186395"/>
            <p:cNvSpPr/>
            <p:nvPr/>
          </p:nvSpPr>
          <p:spPr>
            <a:xfrm>
              <a:off x="1927" y="2024"/>
              <a:ext cx="506" cy="184"/>
            </a:xfrm>
            <a:prstGeom prst="rect">
              <a:avLst/>
            </a:prstGeom>
            <a:pattFill prst="pct60">
              <a:fgClr>
                <a:schemeClr val="bg1"/>
              </a:fgClr>
              <a:bgClr>
                <a:srgbClr val="66FF66"/>
              </a:bgClr>
            </a:pattFill>
            <a:ln>
              <a:solidFill>
                <a:prstClr val="black"/>
              </a:solidFill>
              <a:miter lim="800000"/>
            </a:ln>
          </p:spPr>
        </p:sp>
        <p:sp>
          <p:nvSpPr>
            <p:cNvPr id="186397" name="矩形 186396"/>
            <p:cNvSpPr/>
            <p:nvPr/>
          </p:nvSpPr>
          <p:spPr>
            <a:xfrm>
              <a:off x="2744" y="2024"/>
              <a:ext cx="506" cy="184"/>
            </a:xfrm>
            <a:prstGeom prst="rect">
              <a:avLst/>
            </a:prstGeom>
            <a:pattFill prst="pct60">
              <a:fgClr>
                <a:schemeClr val="bg1"/>
              </a:fgClr>
              <a:bgClr>
                <a:srgbClr val="66FF66"/>
              </a:bgClr>
            </a:pattFill>
            <a:ln>
              <a:solidFill>
                <a:prstClr val="black"/>
              </a:solidFill>
              <a:miter lim="800000"/>
            </a:ln>
          </p:spPr>
        </p:sp>
        <p:sp>
          <p:nvSpPr>
            <p:cNvPr id="186398" name="矩形 186397"/>
            <p:cNvSpPr/>
            <p:nvPr/>
          </p:nvSpPr>
          <p:spPr>
            <a:xfrm>
              <a:off x="884" y="3158"/>
              <a:ext cx="506" cy="184"/>
            </a:xfrm>
            <a:prstGeom prst="rect">
              <a:avLst/>
            </a:prstGeom>
            <a:pattFill prst="pct60">
              <a:fgClr>
                <a:schemeClr val="bg1"/>
              </a:fgClr>
              <a:bgClr>
                <a:srgbClr val="66FF66"/>
              </a:bgClr>
            </a:pattFill>
            <a:ln>
              <a:solidFill>
                <a:prstClr val="black"/>
              </a:solidFill>
              <a:miter lim="800000"/>
            </a:ln>
          </p:spPr>
        </p:sp>
        <p:sp>
          <p:nvSpPr>
            <p:cNvPr id="186399" name="矩形 186398"/>
            <p:cNvSpPr/>
            <p:nvPr/>
          </p:nvSpPr>
          <p:spPr>
            <a:xfrm>
              <a:off x="884" y="2432"/>
              <a:ext cx="506" cy="184"/>
            </a:xfrm>
            <a:prstGeom prst="rect">
              <a:avLst/>
            </a:prstGeom>
            <a:pattFill prst="pct60">
              <a:fgClr>
                <a:schemeClr val="bg1"/>
              </a:fgClr>
              <a:bgClr>
                <a:srgbClr val="66FF66"/>
              </a:bgClr>
            </a:pattFill>
            <a:ln>
              <a:solidFill>
                <a:prstClr val="black"/>
              </a:solidFill>
              <a:miter lim="800000"/>
            </a:ln>
          </p:spPr>
        </p:sp>
        <p:sp>
          <p:nvSpPr>
            <p:cNvPr id="186400" name="矩形 186399"/>
            <p:cNvSpPr/>
            <p:nvPr/>
          </p:nvSpPr>
          <p:spPr>
            <a:xfrm>
              <a:off x="884" y="2614"/>
              <a:ext cx="253" cy="553"/>
            </a:xfrm>
            <a:prstGeom prst="rect">
              <a:avLst/>
            </a:prstGeom>
            <a:pattFill prst="ltVert">
              <a:fgClr>
                <a:schemeClr val="bg1"/>
              </a:fgClr>
              <a:bgClr>
                <a:srgbClr val="9966FF"/>
              </a:bgClr>
            </a:pattFill>
            <a:ln>
              <a:solidFill>
                <a:prstClr val="black"/>
              </a:solidFill>
              <a:miter lim="800000"/>
            </a:ln>
          </p:spPr>
        </p:sp>
        <p:sp>
          <p:nvSpPr>
            <p:cNvPr id="186401" name="矩形 186400"/>
            <p:cNvSpPr/>
            <p:nvPr/>
          </p:nvSpPr>
          <p:spPr>
            <a:xfrm>
              <a:off x="3126" y="2614"/>
              <a:ext cx="253" cy="553"/>
            </a:xfrm>
            <a:prstGeom prst="rect">
              <a:avLst/>
            </a:prstGeom>
            <a:pattFill prst="ltVert">
              <a:fgClr>
                <a:schemeClr val="bg1"/>
              </a:fgClr>
              <a:bgClr>
                <a:srgbClr val="9966FF"/>
              </a:bgClr>
            </a:pattFill>
            <a:ln>
              <a:solidFill>
                <a:schemeClr val="tx1"/>
              </a:solid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marL="342900" lvl="0" indent="-114300" algn="just">
                <a:spcBef>
                  <a:spcPct val="20000"/>
                </a:spcBef>
                <a:buChar char="•"/>
              </a:pPr>
              <a:endParaRPr sz="3200" b="1">
                <a:solidFill>
                  <a:schemeClr val="tx2"/>
                </a:solidFill>
                <a:latin typeface="Comic Sans MS" panose="030F0702030302020204" pitchFamily="66" charset="0"/>
                <a:ea typeface="楷体_GB2312" panose="02010609030101010101" pitchFamily="49" charset="-122"/>
              </a:endParaRPr>
            </a:p>
          </p:txBody>
        </p:sp>
        <p:sp>
          <p:nvSpPr>
            <p:cNvPr id="186402" name="矩形 186401"/>
            <p:cNvSpPr/>
            <p:nvPr/>
          </p:nvSpPr>
          <p:spPr>
            <a:xfrm>
              <a:off x="2990" y="1480"/>
              <a:ext cx="253" cy="553"/>
            </a:xfrm>
            <a:prstGeom prst="rect">
              <a:avLst/>
            </a:prstGeom>
            <a:pattFill prst="ltVert">
              <a:fgClr>
                <a:schemeClr val="bg1"/>
              </a:fgClr>
              <a:bgClr>
                <a:srgbClr val="9966FF"/>
              </a:bgClr>
            </a:pattFill>
            <a:ln>
              <a:solidFill>
                <a:prstClr val="black"/>
              </a:solidFill>
              <a:miter lim="800000"/>
            </a:ln>
          </p:spPr>
        </p:sp>
        <p:sp>
          <p:nvSpPr>
            <p:cNvPr id="186403" name="矩形 186402"/>
            <p:cNvSpPr/>
            <p:nvPr/>
          </p:nvSpPr>
          <p:spPr>
            <a:xfrm>
              <a:off x="2245" y="2432"/>
              <a:ext cx="338" cy="276"/>
            </a:xfrm>
            <a:prstGeom prst="rect">
              <a:avLst/>
            </a:prstGeom>
            <a:pattFill prst="dkDnDiag">
              <a:fgClr>
                <a:schemeClr val="bg1"/>
              </a:fgClr>
              <a:bgClr>
                <a:srgbClr val="FF00FF"/>
              </a:bgClr>
            </a:pattFill>
            <a:ln>
              <a:solidFill>
                <a:prstClr val="black"/>
              </a:solidFill>
              <a:miter lim="800000"/>
            </a:ln>
          </p:spPr>
        </p:sp>
        <p:sp>
          <p:nvSpPr>
            <p:cNvPr id="186404" name="矩形 186403"/>
            <p:cNvSpPr/>
            <p:nvPr/>
          </p:nvSpPr>
          <p:spPr>
            <a:xfrm>
              <a:off x="2245" y="2795"/>
              <a:ext cx="338" cy="276"/>
            </a:xfrm>
            <a:prstGeom prst="rect">
              <a:avLst/>
            </a:prstGeom>
            <a:pattFill prst="dkDnDiag">
              <a:fgClr>
                <a:schemeClr val="bg1"/>
              </a:fgClr>
              <a:bgClr>
                <a:srgbClr val="FF00FF"/>
              </a:bgClr>
            </a:pattFill>
            <a:ln>
              <a:solidFill>
                <a:prstClr val="black"/>
              </a:solidFill>
              <a:miter lim="800000"/>
            </a:ln>
          </p:spPr>
        </p:sp>
        <p:sp>
          <p:nvSpPr>
            <p:cNvPr id="186405" name="矩形 186404"/>
            <p:cNvSpPr/>
            <p:nvPr/>
          </p:nvSpPr>
          <p:spPr>
            <a:xfrm>
              <a:off x="2245" y="3158"/>
              <a:ext cx="338" cy="276"/>
            </a:xfrm>
            <a:prstGeom prst="rect">
              <a:avLst/>
            </a:prstGeom>
            <a:pattFill prst="dkDnDiag">
              <a:fgClr>
                <a:schemeClr val="bg1"/>
              </a:fgClr>
              <a:bgClr>
                <a:srgbClr val="FF00FF"/>
              </a:bgClr>
            </a:pattFill>
            <a:ln>
              <a:solidFill>
                <a:prstClr val="black"/>
              </a:solidFill>
              <a:miter lim="800000"/>
            </a:ln>
          </p:spPr>
        </p:sp>
        <p:sp>
          <p:nvSpPr>
            <p:cNvPr id="186406" name="矩形 186405"/>
            <p:cNvSpPr/>
            <p:nvPr/>
          </p:nvSpPr>
          <p:spPr>
            <a:xfrm>
              <a:off x="1726" y="2791"/>
              <a:ext cx="338" cy="276"/>
            </a:xfrm>
            <a:prstGeom prst="rect">
              <a:avLst/>
            </a:prstGeom>
            <a:pattFill prst="dkDnDiag">
              <a:fgClr>
                <a:schemeClr val="bg1"/>
              </a:fgClr>
              <a:bgClr>
                <a:srgbClr val="FF00FF"/>
              </a:bgClr>
            </a:pattFill>
            <a:ln>
              <a:solidFill>
                <a:prstClr val="black"/>
              </a:solidFill>
              <a:miter lim="800000"/>
            </a:ln>
          </p:spPr>
        </p:sp>
        <p:sp>
          <p:nvSpPr>
            <p:cNvPr id="186407" name="矩形 186406"/>
            <p:cNvSpPr/>
            <p:nvPr/>
          </p:nvSpPr>
          <p:spPr>
            <a:xfrm>
              <a:off x="1726" y="3154"/>
              <a:ext cx="338" cy="276"/>
            </a:xfrm>
            <a:prstGeom prst="rect">
              <a:avLst/>
            </a:prstGeom>
            <a:pattFill prst="dkDnDiag">
              <a:fgClr>
                <a:schemeClr val="bg1"/>
              </a:fgClr>
              <a:bgClr>
                <a:srgbClr val="FF00FF"/>
              </a:bgClr>
            </a:pattFill>
            <a:ln>
              <a:solidFill>
                <a:prstClr val="black"/>
              </a:solidFill>
              <a:miter lim="800000"/>
            </a:ln>
          </p:spPr>
        </p:sp>
        <p:sp>
          <p:nvSpPr>
            <p:cNvPr id="186408" name="流程图: 手动输入 186407"/>
            <p:cNvSpPr/>
            <p:nvPr/>
          </p:nvSpPr>
          <p:spPr>
            <a:xfrm rot="5400000">
              <a:off x="2856" y="3544"/>
              <a:ext cx="213" cy="438"/>
            </a:xfrm>
            <a:prstGeom prst="flowChartManualInput">
              <a:avLst/>
            </a:prstGeom>
            <a:gradFill rotWithShape="1">
              <a:gsLst>
                <a:gs pos="0">
                  <a:srgbClr val="FFFFFF"/>
                </a:gs>
                <a:gs pos="100000">
                  <a:srgbClr val="FF00FF"/>
                </a:gs>
              </a:gsLst>
              <a:path path="rect">
                <a:fillToRect l="100000" t="100000"/>
              </a:path>
            </a:gradFill>
            <a:ln>
              <a:solidFill>
                <a:prstClr val="black"/>
              </a:solidFill>
              <a:miter lim="800000"/>
            </a:ln>
          </p:spPr>
        </p:sp>
        <p:sp>
          <p:nvSpPr>
            <p:cNvPr id="186409" name="流程图: 手动输入 186408"/>
            <p:cNvSpPr/>
            <p:nvPr/>
          </p:nvSpPr>
          <p:spPr>
            <a:xfrm rot="5400000">
              <a:off x="2039" y="3544"/>
              <a:ext cx="213" cy="438"/>
            </a:xfrm>
            <a:prstGeom prst="flowChartManualInput">
              <a:avLst/>
            </a:prstGeom>
            <a:gradFill rotWithShape="1">
              <a:gsLst>
                <a:gs pos="0">
                  <a:srgbClr val="FFFFFF"/>
                </a:gs>
                <a:gs pos="100000">
                  <a:srgbClr val="FF00FF"/>
                </a:gs>
              </a:gsLst>
              <a:path path="rect">
                <a:fillToRect l="100000" t="100000"/>
              </a:path>
            </a:gradFill>
            <a:ln>
              <a:solidFill>
                <a:prstClr val="black"/>
              </a:solidFill>
              <a:miter lim="800000"/>
            </a:ln>
          </p:spPr>
        </p:sp>
      </p:grpSp>
      <p:grpSp>
        <p:nvGrpSpPr>
          <p:cNvPr id="186410" name="组合 186409"/>
          <p:cNvGrpSpPr/>
          <p:nvPr/>
        </p:nvGrpSpPr>
        <p:grpSpPr>
          <a:xfrm>
            <a:off x="8856980" y="1354455"/>
            <a:ext cx="1811020" cy="4877435"/>
            <a:chOff x="4332" y="890"/>
            <a:chExt cx="1315" cy="2319"/>
          </a:xfrm>
        </p:grpSpPr>
        <p:sp>
          <p:nvSpPr>
            <p:cNvPr id="186411" name="矩形 186410"/>
            <p:cNvSpPr/>
            <p:nvPr/>
          </p:nvSpPr>
          <p:spPr>
            <a:xfrm>
              <a:off x="4332" y="936"/>
              <a:ext cx="360" cy="187"/>
            </a:xfrm>
            <a:prstGeom prst="rect">
              <a:avLst/>
            </a:prstGeom>
            <a:pattFill prst="ltVert">
              <a:fgClr>
                <a:schemeClr val="bg1"/>
              </a:fgClr>
              <a:bgClr>
                <a:srgbClr val="FF0000"/>
              </a:bgClr>
            </a:pattFill>
            <a:ln>
              <a:solidFill>
                <a:prstClr val="black"/>
              </a:solidFill>
              <a:miter lim="800000"/>
            </a:ln>
          </p:spPr>
        </p:sp>
        <p:sp>
          <p:nvSpPr>
            <p:cNvPr id="186412" name="矩形 186411"/>
            <p:cNvSpPr/>
            <p:nvPr/>
          </p:nvSpPr>
          <p:spPr>
            <a:xfrm>
              <a:off x="4740" y="890"/>
              <a:ext cx="907" cy="187"/>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第一磁石点</a:t>
              </a:r>
              <a:endParaRPr sz="3200" b="1">
                <a:solidFill>
                  <a:srgbClr val="000066"/>
                </a:solidFill>
                <a:ea typeface="楷体_GB2312" panose="02010609030101010101" pitchFamily="49" charset="-122"/>
              </a:endParaRPr>
            </a:p>
          </p:txBody>
        </p:sp>
        <p:sp>
          <p:nvSpPr>
            <p:cNvPr id="186413" name="矩形 186412"/>
            <p:cNvSpPr/>
            <p:nvPr/>
          </p:nvSpPr>
          <p:spPr>
            <a:xfrm>
              <a:off x="4332" y="2206"/>
              <a:ext cx="360" cy="188"/>
            </a:xfrm>
            <a:prstGeom prst="rect">
              <a:avLst/>
            </a:prstGeom>
            <a:solidFill>
              <a:srgbClr val="FFFF00"/>
            </a:solidFill>
            <a:ln>
              <a:solidFill>
                <a:prstClr val="black"/>
              </a:solidFill>
              <a:miter lim="800000"/>
            </a:ln>
          </p:spPr>
        </p:sp>
        <p:sp>
          <p:nvSpPr>
            <p:cNvPr id="186414" name="矩形 186413"/>
            <p:cNvSpPr/>
            <p:nvPr/>
          </p:nvSpPr>
          <p:spPr>
            <a:xfrm>
              <a:off x="4740" y="2205"/>
              <a:ext cx="862" cy="318"/>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第四磁石点</a:t>
              </a:r>
              <a:endParaRPr b="1">
                <a:solidFill>
                  <a:srgbClr val="000066"/>
                </a:solidFill>
                <a:latin typeface="Times New Roman" panose="02020603050405020304" pitchFamily="18" charset="0"/>
                <a:ea typeface="楷体_GB2312" panose="02010609030101010101" pitchFamily="49" charset="-122"/>
              </a:endParaRPr>
            </a:p>
          </p:txBody>
        </p:sp>
        <p:sp>
          <p:nvSpPr>
            <p:cNvPr id="186415" name="矩形 186414"/>
            <p:cNvSpPr/>
            <p:nvPr/>
          </p:nvSpPr>
          <p:spPr>
            <a:xfrm>
              <a:off x="4332" y="2607"/>
              <a:ext cx="360" cy="188"/>
            </a:xfrm>
            <a:prstGeom prst="rect">
              <a:avLst/>
            </a:prstGeom>
            <a:pattFill prst="dkDnDiag">
              <a:fgClr>
                <a:schemeClr val="bg1"/>
              </a:fgClr>
              <a:bgClr>
                <a:srgbClr val="FF00FF"/>
              </a:bgClr>
            </a:pattFill>
            <a:ln>
              <a:solidFill>
                <a:prstClr val="black"/>
              </a:solidFill>
              <a:miter lim="800000"/>
            </a:ln>
          </p:spPr>
        </p:sp>
        <p:sp>
          <p:nvSpPr>
            <p:cNvPr id="186416" name="矩形 186415"/>
            <p:cNvSpPr/>
            <p:nvPr/>
          </p:nvSpPr>
          <p:spPr>
            <a:xfrm>
              <a:off x="4739" y="2606"/>
              <a:ext cx="908" cy="234"/>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第五磁石点</a:t>
              </a:r>
              <a:endParaRPr b="1">
                <a:solidFill>
                  <a:srgbClr val="000066"/>
                </a:solidFill>
                <a:latin typeface="Times New Roman" panose="02020603050405020304" pitchFamily="18" charset="0"/>
                <a:ea typeface="楷体_GB2312" panose="02010609030101010101" pitchFamily="49" charset="-122"/>
              </a:endParaRPr>
            </a:p>
          </p:txBody>
        </p:sp>
        <p:sp>
          <p:nvSpPr>
            <p:cNvPr id="186417" name="矩形 186416"/>
            <p:cNvSpPr/>
            <p:nvPr/>
          </p:nvSpPr>
          <p:spPr>
            <a:xfrm>
              <a:off x="4740" y="1298"/>
              <a:ext cx="862" cy="226"/>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第二磁石点</a:t>
              </a:r>
              <a:endParaRPr b="1">
                <a:solidFill>
                  <a:srgbClr val="000066"/>
                </a:solidFill>
                <a:latin typeface="Times New Roman" panose="02020603050405020304" pitchFamily="18" charset="0"/>
                <a:ea typeface="楷体_GB2312" panose="02010609030101010101" pitchFamily="49" charset="-122"/>
              </a:endParaRPr>
            </a:p>
          </p:txBody>
        </p:sp>
        <p:sp>
          <p:nvSpPr>
            <p:cNvPr id="186418" name="椭圆 186417"/>
            <p:cNvSpPr/>
            <p:nvPr/>
          </p:nvSpPr>
          <p:spPr>
            <a:xfrm>
              <a:off x="4332" y="1344"/>
              <a:ext cx="360" cy="187"/>
            </a:xfrm>
            <a:prstGeom prst="ellipse">
              <a:avLst/>
            </a:prstGeom>
            <a:solidFill>
              <a:srgbClr val="FFFFFF"/>
            </a:solidFill>
            <a:ln>
              <a:solidFill>
                <a:prstClr val="black"/>
              </a:solidFill>
              <a:miter lim="800000"/>
            </a:ln>
          </p:spPr>
        </p:sp>
        <p:sp>
          <p:nvSpPr>
            <p:cNvPr id="186419" name="流程图: 手动输入 186418"/>
            <p:cNvSpPr/>
            <p:nvPr/>
          </p:nvSpPr>
          <p:spPr>
            <a:xfrm rot="5400000">
              <a:off x="4418" y="2935"/>
              <a:ext cx="187" cy="360"/>
            </a:xfrm>
            <a:prstGeom prst="flowChartManualInput">
              <a:avLst/>
            </a:prstGeom>
            <a:gradFill rotWithShape="1">
              <a:gsLst>
                <a:gs pos="0">
                  <a:srgbClr val="FFFFFF"/>
                </a:gs>
                <a:gs pos="100000">
                  <a:srgbClr val="FF00FF"/>
                </a:gs>
              </a:gsLst>
              <a:path path="rect">
                <a:fillToRect l="100000" t="100000"/>
              </a:path>
            </a:gradFill>
            <a:ln>
              <a:solidFill>
                <a:prstClr val="black"/>
              </a:solidFill>
              <a:miter lim="800000"/>
            </a:ln>
          </p:spPr>
        </p:sp>
        <p:sp>
          <p:nvSpPr>
            <p:cNvPr id="186420" name="矩形 186419"/>
            <p:cNvSpPr/>
            <p:nvPr/>
          </p:nvSpPr>
          <p:spPr>
            <a:xfrm>
              <a:off x="4740" y="2976"/>
              <a:ext cx="576" cy="227"/>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收银台</a:t>
              </a:r>
              <a:endParaRPr b="1">
                <a:solidFill>
                  <a:srgbClr val="000066"/>
                </a:solidFill>
                <a:latin typeface="Times New Roman" panose="02020603050405020304" pitchFamily="18" charset="0"/>
                <a:ea typeface="楷体_GB2312" panose="02010609030101010101" pitchFamily="49" charset="-122"/>
              </a:endParaRPr>
            </a:p>
          </p:txBody>
        </p:sp>
        <p:sp>
          <p:nvSpPr>
            <p:cNvPr id="186421" name="矩形 186420"/>
            <p:cNvSpPr/>
            <p:nvPr/>
          </p:nvSpPr>
          <p:spPr>
            <a:xfrm>
              <a:off x="4332" y="1797"/>
              <a:ext cx="360" cy="187"/>
            </a:xfrm>
            <a:prstGeom prst="rect">
              <a:avLst/>
            </a:prstGeom>
            <a:pattFill prst="pct60">
              <a:fgClr>
                <a:schemeClr val="bg1"/>
              </a:fgClr>
              <a:bgClr>
                <a:srgbClr val="66FF66"/>
              </a:bgClr>
            </a:pattFill>
            <a:ln>
              <a:solidFill>
                <a:prstClr val="black"/>
              </a:solidFill>
              <a:miter lim="800000"/>
            </a:ln>
          </p:spPr>
        </p:sp>
        <p:sp>
          <p:nvSpPr>
            <p:cNvPr id="186422" name="矩形 186421"/>
            <p:cNvSpPr/>
            <p:nvPr/>
          </p:nvSpPr>
          <p:spPr>
            <a:xfrm>
              <a:off x="4740" y="1797"/>
              <a:ext cx="862" cy="272"/>
            </a:xfrm>
            <a:prstGeom prst="rect">
              <a:avLst/>
            </a:prstGeom>
            <a:noFill/>
            <a:ln>
              <a:noFill/>
              <a:miter lim="800000"/>
            </a:ln>
          </p:spPr>
          <p:txBody>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a:solidFill>
                    <a:schemeClr val="tx1"/>
                  </a:solidFill>
                  <a:latin typeface="Arial" panose="020B0604020202020204" pitchFamily="34" charset="0"/>
                  <a:ea typeface="宋体" panose="02010600030101010101" pitchFamily="2" charset="-122"/>
                </a:defRPr>
              </a:lvl5pPr>
            </a:lstStyle>
            <a:p>
              <a:pPr lvl="0" algn="just"/>
              <a:r>
                <a:rPr b="1">
                  <a:solidFill>
                    <a:srgbClr val="000066"/>
                  </a:solidFill>
                  <a:latin typeface="Times New Roman" panose="02020603050405020304" pitchFamily="18" charset="0"/>
                  <a:ea typeface="楷体_GB2312" panose="02010609030101010101" pitchFamily="49" charset="-122"/>
                </a:rPr>
                <a:t>第三磁石点</a:t>
              </a:r>
              <a:endParaRPr b="1">
                <a:solidFill>
                  <a:srgbClr val="000066"/>
                </a:solidFill>
                <a:latin typeface="Times New Roman" panose="02020603050405020304" pitchFamily="18" charset="0"/>
                <a:ea typeface="楷体_GB2312" panose="02010609030101010101" pitchFamily="49" charset="-122"/>
              </a:endParaRPr>
            </a:p>
          </p:txBody>
        </p:sp>
      </p:grpSp>
      <p:sp>
        <p:nvSpPr>
          <p:cNvPr id="186423" name="Date Placeholder 3"/>
          <p:cNvSpPr>
            <a:spLocks noGrp="1"/>
          </p:cNvSpPr>
          <p:nvPr>
            <p:ph type="dt" sz="half" idx="2"/>
          </p:nvPr>
        </p:nvSpPr>
        <p:spPr>
          <a:xfrm>
            <a:off x="838200" y="6356350"/>
            <a:ext cx="2743200" cy="365125"/>
          </a:xfrm>
        </p:spPr>
        <p:txBody>
          <a:bodyPr/>
          <a:lstStyle/>
          <a:p>
            <a:pPr lvl="0"/>
            <a:endParaRPr sz="1400"/>
          </a:p>
        </p:txBody>
      </p:sp>
      <p:sp>
        <p:nvSpPr>
          <p:cNvPr id="186424" name="Footer Placeholder 4"/>
          <p:cNvSpPr>
            <a:spLocks noGrp="1"/>
          </p:cNvSpPr>
          <p:nvPr>
            <p:ph type="ftr" sz="quarter" idx="3"/>
          </p:nvPr>
        </p:nvSpPr>
        <p:spPr>
          <a:xfrm>
            <a:off x="4038600" y="6356350"/>
            <a:ext cx="4114800" cy="365125"/>
          </a:xfrm>
        </p:spPr>
        <p:txBody>
          <a:bodyPr/>
          <a:lstStyle/>
          <a:p>
            <a:pPr lvl="0" algn="ctr"/>
            <a:endParaRPr sz="1400"/>
          </a:p>
        </p:txBody>
      </p:sp>
      <p:grpSp>
        <p:nvGrpSpPr>
          <p:cNvPr id="2" name="组合 1"/>
          <p:cNvGrpSpPr/>
          <p:nvPr/>
        </p:nvGrpSpPr>
        <p:grpSpPr>
          <a:xfrm>
            <a:off x="395605" y="330018"/>
            <a:ext cx="10888277" cy="654428"/>
            <a:chOff x="623" y="459"/>
            <a:chExt cx="14841" cy="607"/>
          </a:xfrm>
        </p:grpSpPr>
        <p:sp>
          <p:nvSpPr>
            <p:cNvPr id="6" name="燕尾形 5"/>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4"/>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childTnLst>
                                    <p:set>
                                      <p:cBhvr additive="base">
                                        <p:cTn id="6" dur="1" fill="hold">
                                          <p:stCondLst>
                                            <p:cond delay="0"/>
                                          </p:stCondLst>
                                        </p:cTn>
                                        <p:tgtEl>
                                          <p:spTgt spid="186372"/>
                                        </p:tgtEl>
                                        <p:attrNameLst>
                                          <p:attrName>style.visibility</p:attrName>
                                        </p:attrNameLst>
                                      </p:cBhvr>
                                      <p:to>
                                        <p:strVal val="visible"/>
                                      </p:to>
                                    </p:set>
                                    <p:animEffect transition="in" filter="checkerboard(across)">
                                      <p:cBhvr additive="base">
                                        <p:cTn id="7" dur="500"/>
                                        <p:tgtEl>
                                          <p:spTgt spid="1863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childTnLst>
                                    <p:set>
                                      <p:cBhvr additive="base">
                                        <p:cTn id="11" dur="1" fill="hold">
                                          <p:stCondLst>
                                            <p:cond delay="0"/>
                                          </p:stCondLst>
                                        </p:cTn>
                                        <p:tgtEl>
                                          <p:spTgt spid="186410"/>
                                        </p:tgtEl>
                                        <p:attrNameLst>
                                          <p:attrName>style.visibility</p:attrName>
                                        </p:attrNameLst>
                                      </p:cBhvr>
                                      <p:to>
                                        <p:strVal val="visible"/>
                                      </p:to>
                                    </p:set>
                                    <p:animEffect transition="in" filter="wheel(8)">
                                      <p:cBhvr additive="base">
                                        <p:cTn id="12" dur="500"/>
                                        <p:tgtEl>
                                          <p:spTgt spid="18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1302385" y="1345565"/>
          <a:ext cx="10575290" cy="3400425"/>
        </p:xfrm>
        <a:graphic>
          <a:graphicData uri="http://schemas.openxmlformats.org/drawingml/2006/table">
            <a:tbl>
              <a:tblPr firstRow="1" bandRow="1">
                <a:tableStyleId>{5C22544A-7EE6-4342-B048-85BDC9FD1C3A}</a:tableStyleId>
              </a:tblPr>
              <a:tblGrid>
                <a:gridCol w="2035175"/>
                <a:gridCol w="3346450"/>
                <a:gridCol w="5193665"/>
              </a:tblGrid>
              <a:tr h="389890">
                <a:tc>
                  <a:txBody>
                    <a:bodyPr/>
                    <a:p>
                      <a:pPr>
                        <a:buNone/>
                      </a:pPr>
                      <a:r>
                        <a:rPr lang="zh-CN" altLang="en-US"/>
                        <a:t>磁石点</a:t>
                      </a:r>
                      <a:endParaRPr lang="zh-CN" altLang="en-US"/>
                    </a:p>
                  </a:txBody>
                  <a:tcPr/>
                </a:tc>
                <a:tc>
                  <a:txBody>
                    <a:bodyPr/>
                    <a:p>
                      <a:pPr>
                        <a:buNone/>
                      </a:pPr>
                      <a:r>
                        <a:rPr lang="zh-CN" altLang="en-US"/>
                        <a:t>店铺位置</a:t>
                      </a:r>
                      <a:endParaRPr lang="zh-CN" altLang="en-US"/>
                    </a:p>
                  </a:txBody>
                  <a:tcPr/>
                </a:tc>
                <a:tc>
                  <a:txBody>
                    <a:bodyPr/>
                    <a:p>
                      <a:pPr>
                        <a:buNone/>
                      </a:pPr>
                      <a:r>
                        <a:rPr lang="zh-CN" altLang="en-US"/>
                        <a:t>配置商品</a:t>
                      </a:r>
                      <a:endParaRPr lang="zh-CN" altLang="en-US"/>
                    </a:p>
                  </a:txBody>
                  <a:tcPr/>
                </a:tc>
              </a:tr>
              <a:tr h="389890">
                <a:tc>
                  <a:txBody>
                    <a:bodyPr/>
                    <a:p>
                      <a:pPr>
                        <a:buNone/>
                      </a:pPr>
                      <a:r>
                        <a:rPr lang="zh-CN" altLang="en-US"/>
                        <a:t>第一磁石点</a:t>
                      </a:r>
                      <a:endParaRPr lang="zh-CN" altLang="en-US"/>
                    </a:p>
                  </a:txBody>
                  <a:tcPr/>
                </a:tc>
                <a:tc>
                  <a:txBody>
                    <a:bodyPr/>
                    <a:p>
                      <a:pPr>
                        <a:buNone/>
                      </a:pPr>
                      <a:endParaRPr lang="zh-CN" altLang="en-US" sz="1600"/>
                    </a:p>
                  </a:txBody>
                  <a:tcPr/>
                </a:tc>
                <a:tc>
                  <a:txBody>
                    <a:bodyPr/>
                    <a:p>
                      <a:pPr>
                        <a:buNone/>
                      </a:pPr>
                      <a:endParaRPr lang="zh-CN" altLang="en-US" sz="1600"/>
                    </a:p>
                  </a:txBody>
                  <a:tcPr/>
                </a:tc>
              </a:tr>
              <a:tr h="655320">
                <a:tc>
                  <a:txBody>
                    <a:bodyPr/>
                    <a:p>
                      <a:pPr>
                        <a:buNone/>
                      </a:pPr>
                      <a:r>
                        <a:rPr lang="zh-CN" altLang="en-US" sz="1800">
                          <a:sym typeface="+mn-ea"/>
                        </a:rPr>
                        <a:t>第二磁石点</a:t>
                      </a:r>
                      <a:endParaRPr lang="zh-CN" altLang="en-US" sz="1800"/>
                    </a:p>
                    <a:p>
                      <a:pPr>
                        <a:buNone/>
                      </a:pPr>
                      <a:endParaRPr lang="zh-CN" altLang="en-US"/>
                    </a:p>
                  </a:txBody>
                  <a:tcPr/>
                </a:tc>
                <a:tc>
                  <a:txBody>
                    <a:bodyPr/>
                    <a:p>
                      <a:pPr>
                        <a:buNone/>
                      </a:pPr>
                      <a:endParaRPr lang="zh-CN" altLang="en-US" sz="1600"/>
                    </a:p>
                  </a:txBody>
                  <a:tcPr/>
                </a:tc>
                <a:tc>
                  <a:txBody>
                    <a:bodyPr/>
                    <a:p>
                      <a:pPr>
                        <a:buNone/>
                      </a:pPr>
                      <a:endParaRPr lang="zh-CN" altLang="en-US" sz="1600"/>
                    </a:p>
                  </a:txBody>
                  <a:tcPr/>
                </a:tc>
              </a:tr>
              <a:tr h="655320">
                <a:tc>
                  <a:txBody>
                    <a:bodyPr/>
                    <a:p>
                      <a:pPr>
                        <a:buNone/>
                      </a:pPr>
                      <a:r>
                        <a:rPr lang="zh-CN" altLang="en-US" sz="1800">
                          <a:sym typeface="+mn-ea"/>
                        </a:rPr>
                        <a:t>第三磁石点</a:t>
                      </a:r>
                      <a:endParaRPr lang="zh-CN" altLang="en-US" sz="1800"/>
                    </a:p>
                    <a:p>
                      <a:pPr>
                        <a:buNone/>
                      </a:pPr>
                      <a:endParaRPr lang="zh-CN" altLang="en-US"/>
                    </a:p>
                  </a:txBody>
                  <a:tcPr/>
                </a:tc>
                <a:tc>
                  <a:txBody>
                    <a:bodyPr/>
                    <a:p>
                      <a:pPr>
                        <a:buNone/>
                      </a:pPr>
                      <a:endParaRPr lang="zh-CN" altLang="en-US" sz="1600"/>
                    </a:p>
                  </a:txBody>
                  <a:tcPr/>
                </a:tc>
                <a:tc>
                  <a:txBody>
                    <a:bodyPr/>
                    <a:p>
                      <a:pPr>
                        <a:buNone/>
                      </a:pPr>
                      <a:endParaRPr lang="zh-CN" altLang="en-US" sz="1600"/>
                    </a:p>
                  </a:txBody>
                  <a:tcPr/>
                </a:tc>
              </a:tr>
              <a:tr h="654685">
                <a:tc>
                  <a:txBody>
                    <a:bodyPr/>
                    <a:p>
                      <a:pPr>
                        <a:buNone/>
                      </a:pPr>
                      <a:r>
                        <a:rPr lang="zh-CN" altLang="en-US" sz="1800">
                          <a:sym typeface="+mn-ea"/>
                        </a:rPr>
                        <a:t>第四磁石点</a:t>
                      </a:r>
                      <a:endParaRPr lang="zh-CN" altLang="en-US" sz="1800"/>
                    </a:p>
                    <a:p>
                      <a:pPr>
                        <a:buNone/>
                      </a:pPr>
                      <a:endParaRPr lang="zh-CN" altLang="en-US"/>
                    </a:p>
                  </a:txBody>
                  <a:tcPr/>
                </a:tc>
                <a:tc>
                  <a:txBody>
                    <a:bodyPr/>
                    <a:p>
                      <a:pPr>
                        <a:buNone/>
                      </a:pPr>
                      <a:endParaRPr lang="zh-CN" altLang="en-US" sz="1600"/>
                    </a:p>
                  </a:txBody>
                  <a:tcPr/>
                </a:tc>
                <a:tc>
                  <a:txBody>
                    <a:bodyPr/>
                    <a:p>
                      <a:pPr>
                        <a:buNone/>
                      </a:pPr>
                      <a:endParaRPr lang="zh-CN" altLang="en-US" sz="1600"/>
                    </a:p>
                  </a:txBody>
                  <a:tcPr/>
                </a:tc>
              </a:tr>
              <a:tr h="655320">
                <a:tc>
                  <a:txBody>
                    <a:bodyPr/>
                    <a:p>
                      <a:pPr>
                        <a:buNone/>
                      </a:pPr>
                      <a:r>
                        <a:rPr lang="zh-CN" altLang="en-US" sz="1800">
                          <a:sym typeface="+mn-ea"/>
                        </a:rPr>
                        <a:t>第五磁石点</a:t>
                      </a:r>
                      <a:endParaRPr lang="zh-CN" altLang="en-US" sz="1800"/>
                    </a:p>
                    <a:p>
                      <a:pPr>
                        <a:buNone/>
                      </a:pPr>
                      <a:endParaRPr lang="zh-CN" altLang="en-US"/>
                    </a:p>
                  </a:txBody>
                  <a:tcPr/>
                </a:tc>
                <a:tc>
                  <a:txBody>
                    <a:bodyPr/>
                    <a:p>
                      <a:pPr>
                        <a:buNone/>
                      </a:pPr>
                      <a:endParaRPr lang="zh-CN" altLang="en-US" sz="1600"/>
                    </a:p>
                  </a:txBody>
                  <a:tcPr/>
                </a:tc>
                <a:tc>
                  <a:txBody>
                    <a:bodyPr/>
                    <a:p>
                      <a:pPr>
                        <a:buNone/>
                      </a:pPr>
                      <a:endParaRPr lang="zh-CN" altLang="en-US" sz="1600"/>
                    </a:p>
                  </a:txBody>
                  <a:tcPr/>
                </a:tc>
              </a:tr>
            </a:tbl>
          </a:graphicData>
        </a:graphic>
      </p:graphicFrame>
      <p:grpSp>
        <p:nvGrpSpPr>
          <p:cNvPr id="2" name="组合 1"/>
          <p:cNvGrpSpPr/>
          <p:nvPr/>
        </p:nvGrpSpPr>
        <p:grpSpPr>
          <a:xfrm>
            <a:off x="395605" y="330018"/>
            <a:ext cx="10888277" cy="654428"/>
            <a:chOff x="623" y="459"/>
            <a:chExt cx="14841" cy="607"/>
          </a:xfrm>
        </p:grpSpPr>
        <p:sp>
          <p:nvSpPr>
            <p:cNvPr id="6" name="燕尾形 5"/>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4"/>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六边形 9"/>
          <p:cNvSpPr/>
          <p:nvPr/>
        </p:nvSpPr>
        <p:spPr>
          <a:xfrm>
            <a:off x="5128162" y="3280349"/>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1" name="六边形 10"/>
          <p:cNvSpPr/>
          <p:nvPr/>
        </p:nvSpPr>
        <p:spPr>
          <a:xfrm>
            <a:off x="6781303" y="2455109"/>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2" name="六边形 11"/>
          <p:cNvSpPr/>
          <p:nvPr/>
        </p:nvSpPr>
        <p:spPr>
          <a:xfrm>
            <a:off x="8429121" y="3280349"/>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3" name="六边形 12"/>
          <p:cNvSpPr/>
          <p:nvPr/>
        </p:nvSpPr>
        <p:spPr>
          <a:xfrm>
            <a:off x="3480344" y="2455109"/>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4" name="六边形 13"/>
          <p:cNvSpPr/>
          <p:nvPr/>
        </p:nvSpPr>
        <p:spPr>
          <a:xfrm>
            <a:off x="1832525" y="3280350"/>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5" name="文本框 13"/>
          <p:cNvSpPr txBox="1"/>
          <p:nvPr/>
        </p:nvSpPr>
        <p:spPr>
          <a:xfrm>
            <a:off x="2104787" y="3890147"/>
            <a:ext cx="1370032" cy="706755"/>
          </a:xfrm>
          <a:prstGeom prst="rect">
            <a:avLst/>
          </a:prstGeom>
          <a:noFill/>
        </p:spPr>
        <p:txBody>
          <a:bodyPr>
            <a:spAutoFit/>
          </a:bodyPr>
          <a:lstStyle/>
          <a:p>
            <a:pPr algn="ctr" fontAlgn="auto">
              <a:spcBef>
                <a:spcPts val="0"/>
              </a:spcBef>
              <a:spcAft>
                <a:spcPts val="0"/>
              </a:spcAft>
              <a:defRPr/>
            </a:pPr>
            <a:r>
              <a:rPr lang="zh-CN" altLang="en-US" sz="2000" b="1" dirty="0" smtClean="0">
                <a:solidFill>
                  <a:srgbClr val="EA6103"/>
                </a:solidFill>
                <a:latin typeface="微软雅黑" panose="020B0503020204020204" charset="-122"/>
                <a:ea typeface="微软雅黑" panose="020B0503020204020204" charset="-122"/>
              </a:rPr>
              <a:t>第一</a:t>
            </a:r>
            <a:endParaRPr lang="en-US" altLang="zh-CN" sz="2000" b="1" dirty="0" smtClean="0">
              <a:solidFill>
                <a:srgbClr val="EA6103"/>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b="1" dirty="0" smtClean="0">
                <a:solidFill>
                  <a:srgbClr val="EA6103"/>
                </a:solidFill>
                <a:latin typeface="微软雅黑" panose="020B0503020204020204" charset="-122"/>
                <a:ea typeface="微软雅黑" panose="020B0503020204020204" charset="-122"/>
              </a:rPr>
              <a:t>磁石点</a:t>
            </a:r>
            <a:endParaRPr lang="zh-CN" altLang="en-US" sz="2000" b="1" dirty="0">
              <a:solidFill>
                <a:srgbClr val="EA6103"/>
              </a:solidFill>
              <a:latin typeface="微软雅黑" panose="020B0503020204020204" charset="-122"/>
              <a:ea typeface="微软雅黑" panose="020B0503020204020204" charset="-122"/>
            </a:endParaRPr>
          </a:p>
        </p:txBody>
      </p:sp>
      <p:sp>
        <p:nvSpPr>
          <p:cNvPr id="16" name="文本框 14"/>
          <p:cNvSpPr txBox="1"/>
          <p:nvPr/>
        </p:nvSpPr>
        <p:spPr>
          <a:xfrm>
            <a:off x="3789792" y="2951427"/>
            <a:ext cx="1370032" cy="768350"/>
          </a:xfrm>
          <a:prstGeom prst="rect">
            <a:avLst/>
          </a:prstGeom>
          <a:noFill/>
        </p:spPr>
        <p:txBody>
          <a:bodyPr>
            <a:spAutoFit/>
          </a:bodyPr>
          <a:lstStyle/>
          <a:p>
            <a:pPr algn="ctr" fontAlgn="auto">
              <a:spcBef>
                <a:spcPts val="0"/>
              </a:spcBef>
              <a:spcAft>
                <a:spcPts val="0"/>
              </a:spcAft>
              <a:defRPr/>
            </a:pPr>
            <a:r>
              <a:rPr lang="zh-CN" altLang="en-US" sz="2200" b="1" dirty="0" smtClean="0">
                <a:solidFill>
                  <a:srgbClr val="EA5E66"/>
                </a:solidFill>
                <a:latin typeface="微软雅黑" panose="020B0503020204020204" charset="-122"/>
                <a:ea typeface="微软雅黑" panose="020B0503020204020204" charset="-122"/>
              </a:rPr>
              <a:t>第二</a:t>
            </a:r>
            <a:endParaRPr lang="en-US" altLang="zh-CN" sz="2200" b="1" dirty="0" smtClean="0">
              <a:solidFill>
                <a:srgbClr val="EA5E66"/>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200" b="1" dirty="0" smtClean="0">
                <a:solidFill>
                  <a:srgbClr val="EA5E66"/>
                </a:solidFill>
                <a:latin typeface="微软雅黑" panose="020B0503020204020204" charset="-122"/>
                <a:ea typeface="微软雅黑" panose="020B0503020204020204" charset="-122"/>
              </a:rPr>
              <a:t>磁石点</a:t>
            </a:r>
            <a:endParaRPr lang="zh-CN" altLang="en-US" sz="2200" b="1" dirty="0">
              <a:solidFill>
                <a:srgbClr val="EA5E66"/>
              </a:solidFill>
              <a:latin typeface="微软雅黑" panose="020B0503020204020204" charset="-122"/>
              <a:ea typeface="微软雅黑" panose="020B0503020204020204" charset="-122"/>
            </a:endParaRPr>
          </a:p>
        </p:txBody>
      </p:sp>
      <p:sp>
        <p:nvSpPr>
          <p:cNvPr id="17" name="文本框 15"/>
          <p:cNvSpPr txBox="1"/>
          <p:nvPr/>
        </p:nvSpPr>
        <p:spPr>
          <a:xfrm>
            <a:off x="5403085" y="3626792"/>
            <a:ext cx="1370032" cy="768350"/>
          </a:xfrm>
          <a:prstGeom prst="rect">
            <a:avLst/>
          </a:prstGeom>
          <a:noFill/>
        </p:spPr>
        <p:txBody>
          <a:bodyPr>
            <a:spAutoFit/>
          </a:bodyPr>
          <a:lstStyle/>
          <a:p>
            <a:pPr algn="ctr" fontAlgn="auto">
              <a:spcBef>
                <a:spcPts val="0"/>
              </a:spcBef>
              <a:spcAft>
                <a:spcPts val="0"/>
              </a:spcAft>
              <a:defRPr/>
            </a:pPr>
            <a:r>
              <a:rPr lang="zh-CN" altLang="en-US" sz="2200" b="1" dirty="0" smtClean="0">
                <a:solidFill>
                  <a:srgbClr val="0099A9"/>
                </a:solidFill>
                <a:latin typeface="微软雅黑" panose="020B0503020204020204" charset="-122"/>
                <a:ea typeface="微软雅黑" panose="020B0503020204020204" charset="-122"/>
              </a:rPr>
              <a:t>第三</a:t>
            </a:r>
            <a:endParaRPr lang="en-US" altLang="zh-CN" sz="2200" b="1" dirty="0" smtClean="0">
              <a:solidFill>
                <a:srgbClr val="0099A9"/>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200" b="1" dirty="0" smtClean="0">
                <a:solidFill>
                  <a:srgbClr val="0099A9"/>
                </a:solidFill>
                <a:latin typeface="微软雅黑" panose="020B0503020204020204" charset="-122"/>
                <a:ea typeface="微软雅黑" panose="020B0503020204020204" charset="-122"/>
              </a:rPr>
              <a:t>磁石点</a:t>
            </a:r>
            <a:endParaRPr lang="zh-CN" altLang="en-US" sz="2200" b="1" dirty="0">
              <a:solidFill>
                <a:srgbClr val="0099A9"/>
              </a:solidFill>
              <a:latin typeface="微软雅黑" panose="020B0503020204020204" charset="-122"/>
              <a:ea typeface="微软雅黑" panose="020B0503020204020204" charset="-122"/>
            </a:endParaRPr>
          </a:p>
        </p:txBody>
      </p:sp>
      <p:sp>
        <p:nvSpPr>
          <p:cNvPr id="18" name="文本框 16"/>
          <p:cNvSpPr txBox="1"/>
          <p:nvPr/>
        </p:nvSpPr>
        <p:spPr>
          <a:xfrm>
            <a:off x="7059089" y="2807686"/>
            <a:ext cx="1370032" cy="768350"/>
          </a:xfrm>
          <a:prstGeom prst="rect">
            <a:avLst/>
          </a:prstGeom>
          <a:noFill/>
        </p:spPr>
        <p:txBody>
          <a:bodyPr>
            <a:spAutoFit/>
          </a:bodyPr>
          <a:lstStyle/>
          <a:p>
            <a:pPr algn="ctr" fontAlgn="auto">
              <a:spcBef>
                <a:spcPts val="0"/>
              </a:spcBef>
              <a:spcAft>
                <a:spcPts val="0"/>
              </a:spcAft>
              <a:defRPr/>
            </a:pPr>
            <a:r>
              <a:rPr lang="zh-CN" altLang="en-US" sz="2200" b="1" dirty="0" smtClean="0">
                <a:solidFill>
                  <a:srgbClr val="0070C0"/>
                </a:solidFill>
                <a:latin typeface="微软雅黑" panose="020B0503020204020204" charset="-122"/>
                <a:ea typeface="微软雅黑" panose="020B0503020204020204" charset="-122"/>
              </a:rPr>
              <a:t>第四</a:t>
            </a:r>
            <a:endParaRPr lang="en-US" altLang="zh-CN" sz="2200" b="1" dirty="0" smtClean="0">
              <a:solidFill>
                <a:srgbClr val="0070C0"/>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200" b="1" dirty="0" smtClean="0">
                <a:solidFill>
                  <a:srgbClr val="0070C0"/>
                </a:solidFill>
                <a:latin typeface="微软雅黑" panose="020B0503020204020204" charset="-122"/>
                <a:ea typeface="微软雅黑" panose="020B0503020204020204" charset="-122"/>
              </a:rPr>
              <a:t>磁石点</a:t>
            </a:r>
            <a:endParaRPr lang="zh-CN" altLang="en-US" sz="2200" b="1" dirty="0">
              <a:solidFill>
                <a:srgbClr val="0070C0"/>
              </a:solidFill>
              <a:latin typeface="微软雅黑" panose="020B0503020204020204" charset="-122"/>
              <a:ea typeface="微软雅黑" panose="020B0503020204020204" charset="-122"/>
            </a:endParaRPr>
          </a:p>
        </p:txBody>
      </p:sp>
      <p:sp>
        <p:nvSpPr>
          <p:cNvPr id="19" name="文本框 18"/>
          <p:cNvSpPr txBox="1"/>
          <p:nvPr/>
        </p:nvSpPr>
        <p:spPr>
          <a:xfrm>
            <a:off x="8723402" y="3720868"/>
            <a:ext cx="1370032" cy="768350"/>
          </a:xfrm>
          <a:prstGeom prst="rect">
            <a:avLst/>
          </a:prstGeom>
          <a:noFill/>
        </p:spPr>
        <p:txBody>
          <a:bodyPr>
            <a:spAutoFit/>
          </a:bodyPr>
          <a:lstStyle/>
          <a:p>
            <a:pPr algn="ctr" fontAlgn="auto">
              <a:spcBef>
                <a:spcPts val="0"/>
              </a:spcBef>
              <a:spcAft>
                <a:spcPts val="0"/>
              </a:spcAft>
              <a:defRPr/>
            </a:pPr>
            <a:r>
              <a:rPr lang="zh-CN" altLang="en-US" sz="2200" b="1" dirty="0" smtClean="0">
                <a:solidFill>
                  <a:srgbClr val="EA6103"/>
                </a:solidFill>
                <a:latin typeface="微软雅黑" panose="020B0503020204020204" charset="-122"/>
                <a:ea typeface="微软雅黑" panose="020B0503020204020204" charset="-122"/>
              </a:rPr>
              <a:t>第五</a:t>
            </a:r>
            <a:endParaRPr lang="en-US" altLang="zh-CN" sz="2200" b="1" dirty="0" smtClean="0">
              <a:solidFill>
                <a:srgbClr val="EA6103"/>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200" b="1" dirty="0" smtClean="0">
                <a:solidFill>
                  <a:srgbClr val="EA6103"/>
                </a:solidFill>
                <a:latin typeface="微软雅黑" panose="020B0503020204020204" charset="-122"/>
                <a:ea typeface="微软雅黑" panose="020B0503020204020204" charset="-122"/>
              </a:rPr>
              <a:t>磁石点</a:t>
            </a:r>
            <a:endParaRPr lang="zh-CN" altLang="en-US" sz="2200" b="1" dirty="0">
              <a:solidFill>
                <a:srgbClr val="EA6103"/>
              </a:solidFill>
              <a:latin typeface="微软雅黑" panose="020B0503020204020204" charset="-122"/>
              <a:ea typeface="微软雅黑" panose="020B0503020204020204" charset="-122"/>
            </a:endParaRPr>
          </a:p>
        </p:txBody>
      </p:sp>
      <p:sp>
        <p:nvSpPr>
          <p:cNvPr id="20" name="矩形 19"/>
          <p:cNvSpPr>
            <a:spLocks noChangeArrowheads="1"/>
          </p:cNvSpPr>
          <p:nvPr/>
        </p:nvSpPr>
        <p:spPr bwMode="auto">
          <a:xfrm>
            <a:off x="1846734" y="1387571"/>
            <a:ext cx="2052716" cy="975995"/>
          </a:xfrm>
          <a:prstGeom prst="rect">
            <a:avLst/>
          </a:prstGeom>
          <a:noFill/>
          <a:ln w="9525">
            <a:noFill/>
            <a:miter lim="800000"/>
          </a:ln>
        </p:spPr>
        <p:txBody>
          <a:bodyPr wrap="square">
            <a:spAutoFit/>
          </a:bodyPr>
          <a:lstStyle/>
          <a:p>
            <a:pPr defTabSz="1218565">
              <a:lnSpc>
                <a:spcPct val="120000"/>
              </a:lnSpc>
              <a:defRPr/>
            </a:pPr>
            <a:r>
              <a:rPr lang="zh-CN" altLang="en-US" sz="1600" dirty="0">
                <a:latin typeface="微软雅黑" panose="020B0503020204020204" charset="-122"/>
                <a:ea typeface="微软雅黑" panose="020B0503020204020204" charset="-122"/>
              </a:rPr>
              <a:t>①主力商品</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②</a:t>
            </a:r>
            <a:r>
              <a:rPr lang="zh-CN" altLang="en-US" sz="1600" dirty="0">
                <a:latin typeface="微软雅黑" panose="020B0503020204020204" charset="-122"/>
                <a:ea typeface="微软雅黑" panose="020B0503020204020204" charset="-122"/>
              </a:rPr>
              <a:t>购买频率高的商品</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③</a:t>
            </a:r>
            <a:r>
              <a:rPr lang="zh-CN" altLang="en-US" sz="1600" dirty="0">
                <a:latin typeface="微软雅黑" panose="020B0503020204020204" charset="-122"/>
                <a:ea typeface="微软雅黑" panose="020B0503020204020204" charset="-122"/>
              </a:rPr>
              <a:t>采购力强的商品</a:t>
            </a:r>
            <a:endParaRPr lang="zh-CN" altLang="zh-CN" sz="1600" dirty="0">
              <a:latin typeface="微软雅黑" panose="020B0503020204020204" charset="-122"/>
              <a:ea typeface="微软雅黑" panose="020B0503020204020204" charset="-122"/>
            </a:endParaRPr>
          </a:p>
        </p:txBody>
      </p:sp>
      <p:sp>
        <p:nvSpPr>
          <p:cNvPr id="21" name="矩形 20"/>
          <p:cNvSpPr>
            <a:spLocks noChangeArrowheads="1"/>
          </p:cNvSpPr>
          <p:nvPr/>
        </p:nvSpPr>
        <p:spPr bwMode="auto">
          <a:xfrm>
            <a:off x="3494558" y="5049162"/>
            <a:ext cx="2245059" cy="1565910"/>
          </a:xfrm>
          <a:prstGeom prst="rect">
            <a:avLst/>
          </a:prstGeom>
          <a:noFill/>
          <a:ln w="9525">
            <a:noFill/>
            <a:miter lim="800000"/>
          </a:ln>
        </p:spPr>
        <p:txBody>
          <a:bodyPr wrap="square">
            <a:spAutoFit/>
          </a:bodyPr>
          <a:lstStyle/>
          <a:p>
            <a:pPr defTabSz="1218565">
              <a:lnSpc>
                <a:spcPct val="120000"/>
              </a:lnSpc>
              <a:defRPr/>
            </a:pPr>
            <a:r>
              <a:rPr lang="zh-CN" altLang="en-US" sz="1600" dirty="0">
                <a:latin typeface="微软雅黑" panose="020B0503020204020204" charset="-122"/>
                <a:ea typeface="微软雅黑" panose="020B0503020204020204" charset="-122"/>
              </a:rPr>
              <a:t>①流行商品；</a:t>
            </a:r>
            <a:endParaRPr lang="en-US" altLang="zh-CN" sz="1600" dirty="0">
              <a:latin typeface="微软雅黑" panose="020B0503020204020204" charset="-122"/>
              <a:ea typeface="微软雅黑" panose="020B0503020204020204" charset="-122"/>
            </a:endParaRPr>
          </a:p>
          <a:p>
            <a:pPr defTabSz="1218565">
              <a:lnSpc>
                <a:spcPct val="120000"/>
              </a:lnSpc>
              <a:defRPr/>
            </a:pPr>
            <a:r>
              <a:rPr lang="zh-CN" altLang="en-US" sz="1600" dirty="0">
                <a:latin typeface="微软雅黑" panose="020B0503020204020204" charset="-122"/>
                <a:ea typeface="微软雅黑" panose="020B0503020204020204" charset="-122"/>
              </a:rPr>
              <a:t>②色泽鲜艳</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引人注目</a:t>
            </a:r>
            <a:r>
              <a:rPr lang="zh-CN" altLang="en-US" sz="1600" dirty="0">
                <a:latin typeface="微软雅黑" panose="020B0503020204020204" charset="-122"/>
                <a:ea typeface="微软雅黑" panose="020B0503020204020204" charset="-122"/>
              </a:rPr>
              <a:t>的商品；</a:t>
            </a:r>
            <a:endParaRPr lang="en-US" altLang="zh-CN" sz="1600" dirty="0">
              <a:latin typeface="微软雅黑" panose="020B0503020204020204" charset="-122"/>
              <a:ea typeface="微软雅黑" panose="020B0503020204020204" charset="-122"/>
            </a:endParaRPr>
          </a:p>
          <a:p>
            <a:pPr defTabSz="1218565">
              <a:lnSpc>
                <a:spcPct val="120000"/>
              </a:lnSpc>
              <a:defRPr/>
            </a:pPr>
            <a:r>
              <a:rPr lang="zh-CN" altLang="en-US" sz="1600" dirty="0">
                <a:latin typeface="微软雅黑" panose="020B0503020204020204" charset="-122"/>
                <a:ea typeface="微软雅黑" panose="020B0503020204020204" charset="-122"/>
              </a:rPr>
              <a:t>③季节性强的商品。　</a:t>
            </a:r>
            <a:br>
              <a:rPr lang="zh-CN" altLang="en-US" sz="1600" dirty="0">
                <a:latin typeface="微软雅黑" panose="020B0503020204020204" charset="-122"/>
                <a:ea typeface="微软雅黑" panose="020B0503020204020204" charset="-122"/>
              </a:rPr>
            </a:br>
            <a:endParaRPr lang="zh-CN" altLang="zh-CN" sz="1600" dirty="0">
              <a:latin typeface="微软雅黑" panose="020B0503020204020204" charset="-122"/>
              <a:ea typeface="微软雅黑" panose="020B0503020204020204" charset="-122"/>
            </a:endParaRPr>
          </a:p>
        </p:txBody>
      </p:sp>
      <p:sp>
        <p:nvSpPr>
          <p:cNvPr id="22" name="上箭头标注 21"/>
          <p:cNvSpPr/>
          <p:nvPr/>
        </p:nvSpPr>
        <p:spPr>
          <a:xfrm>
            <a:off x="2251625" y="2527245"/>
            <a:ext cx="1076325" cy="665162"/>
          </a:xfrm>
          <a:prstGeom prst="upArrowCallout">
            <a:avLst>
              <a:gd name="adj1" fmla="val 12572"/>
              <a:gd name="adj2" fmla="val 12572"/>
              <a:gd name="adj3" fmla="val 25000"/>
              <a:gd name="adj4" fmla="val 11537"/>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anose="020B0503020204020204" charset="-122"/>
              <a:ea typeface="微软雅黑" panose="020B0503020204020204" charset="-122"/>
            </a:endParaRPr>
          </a:p>
        </p:txBody>
      </p:sp>
      <p:sp>
        <p:nvSpPr>
          <p:cNvPr id="23" name="上箭头标注 22"/>
          <p:cNvSpPr/>
          <p:nvPr/>
        </p:nvSpPr>
        <p:spPr>
          <a:xfrm>
            <a:off x="5545687" y="2527245"/>
            <a:ext cx="1074738" cy="665162"/>
          </a:xfrm>
          <a:prstGeom prst="upArrowCallout">
            <a:avLst>
              <a:gd name="adj1" fmla="val 12572"/>
              <a:gd name="adj2" fmla="val 12572"/>
              <a:gd name="adj3" fmla="val 25000"/>
              <a:gd name="adj4" fmla="val 11537"/>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anose="020B0503020204020204" charset="-122"/>
              <a:ea typeface="微软雅黑" panose="020B0503020204020204" charset="-122"/>
            </a:endParaRPr>
          </a:p>
        </p:txBody>
      </p:sp>
      <p:sp>
        <p:nvSpPr>
          <p:cNvPr id="24" name="上箭头标注 23"/>
          <p:cNvSpPr/>
          <p:nvPr/>
        </p:nvSpPr>
        <p:spPr>
          <a:xfrm>
            <a:off x="8849275" y="2527245"/>
            <a:ext cx="1074737" cy="665162"/>
          </a:xfrm>
          <a:prstGeom prst="upArrowCallout">
            <a:avLst>
              <a:gd name="adj1" fmla="val 12572"/>
              <a:gd name="adj2" fmla="val 12572"/>
              <a:gd name="adj3" fmla="val 25000"/>
              <a:gd name="adj4" fmla="val 11537"/>
            </a:avLst>
          </a:prstGeom>
          <a:solidFill>
            <a:srgbClr val="EA6103"/>
          </a:solidFill>
          <a:ln>
            <a:solidFill>
              <a:srgbClr val="EA6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anose="020B0503020204020204" charset="-122"/>
              <a:ea typeface="微软雅黑" panose="020B0503020204020204" charset="-122"/>
            </a:endParaRPr>
          </a:p>
        </p:txBody>
      </p:sp>
      <p:sp>
        <p:nvSpPr>
          <p:cNvPr id="25" name="上箭头标注 24"/>
          <p:cNvSpPr/>
          <p:nvPr/>
        </p:nvSpPr>
        <p:spPr>
          <a:xfrm flipV="1">
            <a:off x="3899450" y="4175070"/>
            <a:ext cx="1076325" cy="665162"/>
          </a:xfrm>
          <a:prstGeom prst="upArrowCallout">
            <a:avLst>
              <a:gd name="adj1" fmla="val 12572"/>
              <a:gd name="adj2" fmla="val 12572"/>
              <a:gd name="adj3" fmla="val 25000"/>
              <a:gd name="adj4" fmla="val 11537"/>
            </a:avLst>
          </a:prstGeom>
          <a:solidFill>
            <a:srgbClr val="EA5E66"/>
          </a:solidFill>
          <a:ln>
            <a:solidFill>
              <a:srgbClr val="EA5E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方正中等线简体" panose="03000509000000000000" pitchFamily="65" charset="-122"/>
              <a:ea typeface="方正中等线简体" panose="03000509000000000000" pitchFamily="65" charset="-122"/>
            </a:endParaRPr>
          </a:p>
        </p:txBody>
      </p:sp>
      <p:sp>
        <p:nvSpPr>
          <p:cNvPr id="26" name="上箭头标注 25"/>
          <p:cNvSpPr/>
          <p:nvPr/>
        </p:nvSpPr>
        <p:spPr>
          <a:xfrm flipV="1">
            <a:off x="7201450" y="4175070"/>
            <a:ext cx="1074737" cy="665162"/>
          </a:xfrm>
          <a:prstGeom prst="upArrowCallout">
            <a:avLst>
              <a:gd name="adj1" fmla="val 12572"/>
              <a:gd name="adj2" fmla="val 12572"/>
              <a:gd name="adj3" fmla="val 25000"/>
              <a:gd name="adj4" fmla="val 1153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方正中等线简体" panose="03000509000000000000" pitchFamily="65" charset="-122"/>
              <a:ea typeface="方正中等线简体" panose="03000509000000000000" pitchFamily="65" charset="-122"/>
            </a:endParaRPr>
          </a:p>
        </p:txBody>
      </p:sp>
      <p:sp>
        <p:nvSpPr>
          <p:cNvPr id="27" name="矩形 27"/>
          <p:cNvSpPr>
            <a:spLocks noChangeArrowheads="1"/>
          </p:cNvSpPr>
          <p:nvPr/>
        </p:nvSpPr>
        <p:spPr bwMode="auto">
          <a:xfrm>
            <a:off x="5159824" y="1476380"/>
            <a:ext cx="1882895" cy="975995"/>
          </a:xfrm>
          <a:prstGeom prst="rect">
            <a:avLst/>
          </a:prstGeom>
          <a:noFill/>
          <a:ln w="9525">
            <a:noFill/>
            <a:miter lim="800000"/>
          </a:ln>
        </p:spPr>
        <p:txBody>
          <a:bodyPr wrap="square">
            <a:spAutoFit/>
          </a:bodyPr>
          <a:lstStyle/>
          <a:p>
            <a:pPr defTabSz="1218565">
              <a:lnSpc>
                <a:spcPct val="120000"/>
              </a:lnSpc>
              <a:defRPr/>
            </a:pPr>
            <a:r>
              <a:rPr lang="zh-CN" altLang="en-US" sz="1600" dirty="0">
                <a:latin typeface="微软雅黑" panose="020B0503020204020204" charset="-122"/>
                <a:ea typeface="微软雅黑" panose="020B0503020204020204" charset="-122"/>
              </a:rPr>
              <a:t>①高利润商品； </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② </a:t>
            </a:r>
            <a:r>
              <a:rPr lang="zh-CN" altLang="en-US" sz="1600" dirty="0">
                <a:latin typeface="微软雅黑" panose="020B0503020204020204" charset="-122"/>
                <a:ea typeface="微软雅黑" panose="020B0503020204020204" charset="-122"/>
              </a:rPr>
              <a:t>季节性商品； ③厂家促销商</a:t>
            </a:r>
            <a:endParaRPr lang="zh-CN" altLang="zh-CN" sz="1600" dirty="0">
              <a:latin typeface="微软雅黑" panose="020B0503020204020204" charset="-122"/>
              <a:ea typeface="微软雅黑" panose="020B0503020204020204" charset="-122"/>
            </a:endParaRPr>
          </a:p>
        </p:txBody>
      </p:sp>
      <p:sp>
        <p:nvSpPr>
          <p:cNvPr id="28" name="矩形 28"/>
          <p:cNvSpPr>
            <a:spLocks noChangeArrowheads="1"/>
          </p:cNvSpPr>
          <p:nvPr/>
        </p:nvSpPr>
        <p:spPr bwMode="auto">
          <a:xfrm>
            <a:off x="8388272" y="1701602"/>
            <a:ext cx="1882894" cy="681355"/>
          </a:xfrm>
          <a:prstGeom prst="rect">
            <a:avLst/>
          </a:prstGeom>
          <a:noFill/>
          <a:ln w="9525">
            <a:noFill/>
            <a:miter lim="800000"/>
          </a:ln>
        </p:spPr>
        <p:txBody>
          <a:bodyPr wrap="square">
            <a:spAutoFit/>
          </a:bodyPr>
          <a:lstStyle/>
          <a:p>
            <a:pPr defTabSz="1218565">
              <a:lnSpc>
                <a:spcPct val="120000"/>
              </a:lnSpc>
              <a:defRPr/>
            </a:pPr>
            <a:r>
              <a:rPr lang="zh-CN" altLang="en-US" sz="1600" dirty="0">
                <a:latin typeface="微软雅黑" panose="020B0503020204020204" charset="-122"/>
                <a:ea typeface="微软雅黑" panose="020B0503020204020204" charset="-122"/>
              </a:rPr>
              <a:t>大型展销</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特</a:t>
            </a:r>
            <a:r>
              <a:rPr lang="zh-CN" altLang="en-US" sz="1600" dirty="0">
                <a:latin typeface="微软雅黑" panose="020B0503020204020204" charset="-122"/>
                <a:ea typeface="微软雅黑" panose="020B0503020204020204" charset="-122"/>
              </a:rPr>
              <a:t>卖</a:t>
            </a:r>
            <a:r>
              <a:rPr lang="zh-CN" altLang="en-US" sz="1600" dirty="0" smtClean="0">
                <a:latin typeface="微软雅黑" panose="020B0503020204020204" charset="-122"/>
                <a:ea typeface="微软雅黑" panose="020B0503020204020204" charset="-122"/>
              </a:rPr>
              <a:t>活动商品</a:t>
            </a:r>
            <a:endParaRPr lang="zh-CN" altLang="zh-CN" sz="1600" dirty="0">
              <a:latin typeface="微软雅黑" panose="020B0503020204020204" charset="-122"/>
              <a:ea typeface="微软雅黑" panose="020B0503020204020204" charset="-122"/>
            </a:endParaRPr>
          </a:p>
        </p:txBody>
      </p:sp>
      <p:sp>
        <p:nvSpPr>
          <p:cNvPr id="29" name="矩形 29"/>
          <p:cNvSpPr>
            <a:spLocks noChangeArrowheads="1"/>
          </p:cNvSpPr>
          <p:nvPr/>
        </p:nvSpPr>
        <p:spPr bwMode="auto">
          <a:xfrm>
            <a:off x="6740447" y="5049162"/>
            <a:ext cx="2287756" cy="975995"/>
          </a:xfrm>
          <a:prstGeom prst="rect">
            <a:avLst/>
          </a:prstGeom>
          <a:noFill/>
          <a:ln w="9525">
            <a:noFill/>
            <a:miter lim="800000"/>
          </a:ln>
        </p:spPr>
        <p:txBody>
          <a:bodyPr wrap="square">
            <a:spAutoFit/>
          </a:bodyPr>
          <a:lstStyle/>
          <a:p>
            <a:pPr defTabSz="1218565">
              <a:lnSpc>
                <a:spcPct val="120000"/>
              </a:lnSpc>
              <a:defRPr/>
            </a:pPr>
            <a:r>
              <a:rPr lang="zh-CN" altLang="en-US" sz="1600" dirty="0">
                <a:latin typeface="微软雅黑" panose="020B0503020204020204" charset="-122"/>
                <a:ea typeface="微软雅黑" panose="020B0503020204020204" charset="-122"/>
              </a:rPr>
              <a:t>①热门商品</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②</a:t>
            </a:r>
            <a:r>
              <a:rPr lang="zh-CN" altLang="en-US" sz="1600" dirty="0">
                <a:latin typeface="微软雅黑" panose="020B0503020204020204" charset="-122"/>
                <a:ea typeface="微软雅黑" panose="020B0503020204020204" charset="-122"/>
              </a:rPr>
              <a:t>有意大量陈列的商品</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defTabSz="1218565">
              <a:lnSpc>
                <a:spcPct val="120000"/>
              </a:lnSpc>
              <a:defRPr/>
            </a:pPr>
            <a:r>
              <a:rPr lang="zh-CN" altLang="en-US" sz="1600" dirty="0" smtClean="0">
                <a:latin typeface="微软雅黑" panose="020B0503020204020204" charset="-122"/>
                <a:ea typeface="微软雅黑" panose="020B0503020204020204" charset="-122"/>
              </a:rPr>
              <a:t>③</a:t>
            </a:r>
            <a:r>
              <a:rPr lang="zh-CN" altLang="en-US" sz="1600" dirty="0">
                <a:latin typeface="微软雅黑" panose="020B0503020204020204" charset="-122"/>
                <a:ea typeface="微软雅黑" panose="020B0503020204020204" charset="-122"/>
              </a:rPr>
              <a:t>广告宣传的商品</a:t>
            </a:r>
            <a:endParaRPr lang="zh-CN" altLang="zh-CN" sz="1600" dirty="0">
              <a:latin typeface="微软雅黑" panose="020B0503020204020204" charset="-122"/>
              <a:ea typeface="微软雅黑" panose="020B0503020204020204" charset="-122"/>
            </a:endParaRPr>
          </a:p>
        </p:txBody>
      </p:sp>
      <p:grpSp>
        <p:nvGrpSpPr>
          <p:cNvPr id="4" name="组合 3"/>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7" name="燕尾形 6"/>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fltVal val="0.5"/>
                                          </p:val>
                                        </p:tav>
                                        <p:tav tm="100000">
                                          <p:val>
                                            <p:strVal val="#ppt_x"/>
                                          </p:val>
                                        </p:tav>
                                      </p:tavLst>
                                    </p:anim>
                                    <p:anim calcmode="lin" valueType="num">
                                      <p:cBhvr>
                                        <p:cTn id="19" dur="500" fill="hold"/>
                                        <p:tgtEl>
                                          <p:spTgt spid="1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par>
                          <p:cTn id="58" fill="hold">
                            <p:stCondLst>
                              <p:cond delay="4500"/>
                            </p:stCondLst>
                            <p:childTnLst>
                              <p:par>
                                <p:cTn id="59" presetID="16" presetClass="entr" presetSubtype="2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childTnLst>
                          </p:cTn>
                        </p:par>
                        <p:par>
                          <p:cTn id="72" fill="hold">
                            <p:stCondLst>
                              <p:cond delay="6500"/>
                            </p:stCondLst>
                            <p:childTnLst>
                              <p:par>
                                <p:cTn id="73" presetID="16" presetClass="entr" presetSubtype="2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22" presetClass="entr" presetSubtype="4"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00"/>
                                        <p:tgtEl>
                                          <p:spTgt spid="27"/>
                                        </p:tgtEl>
                                      </p:cBhvr>
                                    </p:animEffect>
                                  </p:childTnLst>
                                </p:cTn>
                              </p:par>
                            </p:childTnLst>
                          </p:cTn>
                        </p:par>
                        <p:par>
                          <p:cTn id="86" fill="hold">
                            <p:stCondLst>
                              <p:cond delay="8500"/>
                            </p:stCondLst>
                            <p:childTnLst>
                              <p:par>
                                <p:cTn id="87" presetID="16" presetClass="entr" presetSubtype="2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arn(inVertical)">
                                      <p:cBhvr>
                                        <p:cTn id="89" dur="500"/>
                                        <p:tgtEl>
                                          <p:spTgt spid="18"/>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1"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up)">
                                      <p:cBhvr>
                                        <p:cTn id="99" dur="500"/>
                                        <p:tgtEl>
                                          <p:spTgt spid="29"/>
                                        </p:tgtEl>
                                      </p:cBhvr>
                                    </p:animEffect>
                                  </p:childTnLst>
                                </p:cTn>
                              </p:par>
                            </p:childTnLst>
                          </p:cTn>
                        </p:par>
                        <p:par>
                          <p:cTn id="100" fill="hold">
                            <p:stCondLst>
                              <p:cond delay="10500"/>
                            </p:stCondLst>
                            <p:childTnLst>
                              <p:par>
                                <p:cTn id="101" presetID="16" presetClass="entr" presetSubtype="21"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barn(inVertical)">
                                      <p:cBhvr>
                                        <p:cTn id="103" dur="500"/>
                                        <p:tgtEl>
                                          <p:spTgt spid="19"/>
                                        </p:tgtEl>
                                      </p:cBhvr>
                                    </p:animEffect>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down)">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bldLvl="0" animBg="1"/>
      <p:bldP spid="23" grpId="0" bldLvl="0" animBg="1"/>
      <p:bldP spid="24" grpId="0" bldLvl="0" animBg="1"/>
      <p:bldP spid="25" grpId="0" bldLvl="0" animBg="1"/>
      <p:bldP spid="26" grpId="0" bldLvl="0" animBg="1"/>
      <p:bldP spid="27"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1302385" y="1345565"/>
          <a:ext cx="9927590" cy="5250815"/>
        </p:xfrm>
        <a:graphic>
          <a:graphicData uri="http://schemas.openxmlformats.org/drawingml/2006/table">
            <a:tbl>
              <a:tblPr firstRow="1" bandRow="1">
                <a:tableStyleId>{5C22544A-7EE6-4342-B048-85BDC9FD1C3A}</a:tableStyleId>
              </a:tblPr>
              <a:tblGrid>
                <a:gridCol w="1418590"/>
                <a:gridCol w="3400425"/>
                <a:gridCol w="2553970"/>
                <a:gridCol w="2554605"/>
              </a:tblGrid>
              <a:tr h="365760">
                <a:tc>
                  <a:txBody>
                    <a:bodyPr/>
                    <a:p>
                      <a:pPr>
                        <a:buNone/>
                      </a:pPr>
                      <a:r>
                        <a:rPr lang="zh-CN" altLang="en-US"/>
                        <a:t>磁石点</a:t>
                      </a:r>
                      <a:endParaRPr lang="zh-CN" altLang="en-US"/>
                    </a:p>
                  </a:txBody>
                  <a:tcPr/>
                </a:tc>
                <a:tc>
                  <a:txBody>
                    <a:bodyPr/>
                    <a:p>
                      <a:pPr>
                        <a:buNone/>
                      </a:pPr>
                      <a:r>
                        <a:rPr lang="zh-CN" altLang="en-US"/>
                        <a:t>店铺位置</a:t>
                      </a:r>
                      <a:endParaRPr lang="zh-CN" altLang="en-US"/>
                    </a:p>
                  </a:txBody>
                  <a:tcPr/>
                </a:tc>
                <a:tc>
                  <a:txBody>
                    <a:bodyPr/>
                    <a:p>
                      <a:pPr>
                        <a:buNone/>
                      </a:pPr>
                      <a:r>
                        <a:rPr lang="zh-CN" altLang="en-US"/>
                        <a:t>配置商品</a:t>
                      </a:r>
                      <a:endParaRPr lang="zh-CN" altLang="en-US"/>
                    </a:p>
                  </a:txBody>
                  <a:tcPr/>
                </a:tc>
                <a:tc>
                  <a:txBody>
                    <a:bodyPr/>
                    <a:p>
                      <a:pPr>
                        <a:buNone/>
                      </a:pPr>
                      <a:r>
                        <a:rPr lang="zh-CN" altLang="en-US"/>
                        <a:t>配置要点</a:t>
                      </a:r>
                      <a:endParaRPr lang="zh-CN" altLang="en-US"/>
                    </a:p>
                  </a:txBody>
                  <a:tcPr/>
                </a:tc>
              </a:tr>
              <a:tr h="1180465">
                <a:tc>
                  <a:txBody>
                    <a:bodyPr/>
                    <a:p>
                      <a:pPr>
                        <a:buNone/>
                      </a:pPr>
                      <a:r>
                        <a:rPr lang="zh-CN" altLang="en-US"/>
                        <a:t>第一磁石点</a:t>
                      </a:r>
                      <a:endParaRPr lang="zh-CN" altLang="en-US"/>
                    </a:p>
                  </a:txBody>
                  <a:tcPr/>
                </a:tc>
                <a:tc>
                  <a:txBody>
                    <a:bodyPr/>
                    <a:p>
                      <a:pPr>
                        <a:buNone/>
                      </a:pPr>
                      <a:r>
                        <a:rPr lang="zh-CN" altLang="en-US" sz="1600"/>
                        <a:t>位于主通路的两侧，是消费者必经之地，能拉引顾客至内部卖场的商品，也是商品销售的最主要的地方</a:t>
                      </a:r>
                      <a:endParaRPr lang="zh-CN" altLang="en-US" sz="1600"/>
                    </a:p>
                  </a:txBody>
                  <a:tcPr/>
                </a:tc>
                <a:tc>
                  <a:txBody>
                    <a:bodyPr/>
                    <a:p>
                      <a:pPr>
                        <a:buNone/>
                      </a:pPr>
                      <a:r>
                        <a:rPr lang="zh-CN" altLang="en-US" sz="1600"/>
                        <a:t>主力商品；消费量多的商品；消费频度高的商品</a:t>
                      </a:r>
                      <a:endParaRPr lang="zh-CN" altLang="en-US" sz="1600"/>
                    </a:p>
                  </a:txBody>
                  <a:tcPr/>
                </a:tc>
                <a:tc>
                  <a:txBody>
                    <a:bodyPr/>
                    <a:p>
                      <a:pPr>
                        <a:buNone/>
                      </a:pPr>
                      <a:r>
                        <a:rPr lang="zh-CN" altLang="en-US" sz="1600"/>
                        <a:t>位置优势，不必刻意装饰体现即可达到很好的销售效果</a:t>
                      </a:r>
                      <a:endParaRPr lang="zh-CN" altLang="en-US" sz="1600"/>
                    </a:p>
                  </a:txBody>
                  <a:tcPr/>
                </a:tc>
              </a:tr>
              <a:tr h="960120">
                <a:tc>
                  <a:txBody>
                    <a:bodyPr/>
                    <a:p>
                      <a:pPr>
                        <a:buNone/>
                      </a:pPr>
                      <a:r>
                        <a:rPr lang="zh-CN" altLang="en-US" sz="1800">
                          <a:sym typeface="+mn-ea"/>
                        </a:rPr>
                        <a:t>第二磁石点</a:t>
                      </a:r>
                      <a:endParaRPr lang="zh-CN" altLang="en-US" sz="1800"/>
                    </a:p>
                    <a:p>
                      <a:pPr>
                        <a:buNone/>
                      </a:pPr>
                      <a:endParaRPr lang="zh-CN" altLang="en-US"/>
                    </a:p>
                  </a:txBody>
                  <a:tcPr/>
                </a:tc>
                <a:tc>
                  <a:txBody>
                    <a:bodyPr/>
                    <a:p>
                      <a:pPr>
                        <a:buNone/>
                      </a:pPr>
                      <a:r>
                        <a:rPr lang="zh-CN" altLang="en-US" sz="1600"/>
                        <a:t>穿插在第一磁石点中间，主通道入口处、电梯出口、主通道拐角、主通道尽头等位置</a:t>
                      </a:r>
                      <a:endParaRPr lang="zh-CN" altLang="en-US" sz="1600"/>
                    </a:p>
                  </a:txBody>
                  <a:tcPr/>
                </a:tc>
                <a:tc>
                  <a:txBody>
                    <a:bodyPr/>
                    <a:p>
                      <a:pPr>
                        <a:buNone/>
                      </a:pPr>
                      <a:r>
                        <a:rPr lang="zh-CN" altLang="en-US" sz="1600"/>
                        <a:t>流行商品；色泽鲜艳，容易庄主眼球的商品；季节性强的商品</a:t>
                      </a:r>
                      <a:endParaRPr lang="zh-CN" altLang="en-US" sz="1600"/>
                    </a:p>
                  </a:txBody>
                  <a:tcPr/>
                </a:tc>
                <a:tc>
                  <a:txBody>
                    <a:bodyPr/>
                    <a:p>
                      <a:pPr>
                        <a:buNone/>
                      </a:pPr>
                      <a:r>
                        <a:rPr lang="zh-CN" altLang="en-US" sz="1600">
                          <a:sym typeface="+mn-ea"/>
                        </a:rPr>
                        <a:t>诱导顾客在店内通行到卖场各个角落的位置，需要突出照明及陈列装饰</a:t>
                      </a:r>
                      <a:endParaRPr lang="zh-CN" altLang="en-US" sz="1600">
                        <a:sym typeface="+mn-ea"/>
                      </a:endParaRPr>
                    </a:p>
                  </a:txBody>
                  <a:tcPr/>
                </a:tc>
              </a:tr>
              <a:tr h="960755">
                <a:tc>
                  <a:txBody>
                    <a:bodyPr/>
                    <a:p>
                      <a:pPr>
                        <a:buNone/>
                      </a:pPr>
                      <a:r>
                        <a:rPr lang="zh-CN" altLang="en-US" sz="1800">
                          <a:sym typeface="+mn-ea"/>
                        </a:rPr>
                        <a:t>第三磁石点</a:t>
                      </a:r>
                      <a:endParaRPr lang="zh-CN" altLang="en-US" sz="1800"/>
                    </a:p>
                    <a:p>
                      <a:pPr>
                        <a:buNone/>
                      </a:pPr>
                      <a:endParaRPr lang="zh-CN" altLang="en-US"/>
                    </a:p>
                  </a:txBody>
                  <a:tcPr/>
                </a:tc>
                <a:tc>
                  <a:txBody>
                    <a:bodyPr/>
                    <a:p>
                      <a:pPr>
                        <a:buNone/>
                      </a:pPr>
                      <a:r>
                        <a:rPr lang="zh-CN" altLang="en-US" sz="1600"/>
                        <a:t>陈列架两头的端头位置</a:t>
                      </a:r>
                      <a:endParaRPr lang="zh-CN" altLang="en-US" sz="1600"/>
                    </a:p>
                  </a:txBody>
                  <a:tcPr/>
                </a:tc>
                <a:tc>
                  <a:txBody>
                    <a:bodyPr/>
                    <a:p>
                      <a:pPr>
                        <a:buNone/>
                      </a:pPr>
                      <a:r>
                        <a:rPr lang="zh-CN" altLang="en-US" sz="1600"/>
                        <a:t>特价品；高利润的商品季节商品；购买频率较高的商品；促销商品</a:t>
                      </a:r>
                      <a:endParaRPr lang="zh-CN" altLang="en-US" sz="1600"/>
                    </a:p>
                  </a:txBody>
                  <a:tcPr/>
                </a:tc>
                <a:tc>
                  <a:txBody>
                    <a:bodyPr/>
                    <a:p>
                      <a:pPr>
                        <a:buNone/>
                      </a:pPr>
                      <a:r>
                        <a:rPr lang="zh-CN" altLang="en-US" sz="1600"/>
                        <a:t>顾客接触频率最高的位置，重点配置；经常变化</a:t>
                      </a:r>
                      <a:endParaRPr lang="zh-CN" altLang="en-US" sz="1600"/>
                    </a:p>
                  </a:txBody>
                  <a:tcPr/>
                </a:tc>
              </a:tr>
              <a:tr h="822960">
                <a:tc>
                  <a:txBody>
                    <a:bodyPr/>
                    <a:p>
                      <a:pPr>
                        <a:buNone/>
                      </a:pPr>
                      <a:r>
                        <a:rPr lang="zh-CN" altLang="en-US" sz="1800">
                          <a:sym typeface="+mn-ea"/>
                        </a:rPr>
                        <a:t>第四磁石点</a:t>
                      </a:r>
                      <a:endParaRPr lang="zh-CN" altLang="en-US" sz="1800"/>
                    </a:p>
                    <a:p>
                      <a:pPr>
                        <a:buNone/>
                      </a:pPr>
                      <a:endParaRPr lang="zh-CN" altLang="en-US"/>
                    </a:p>
                  </a:txBody>
                  <a:tcPr/>
                </a:tc>
                <a:tc>
                  <a:txBody>
                    <a:bodyPr/>
                    <a:p>
                      <a:pPr>
                        <a:buNone/>
                      </a:pPr>
                      <a:r>
                        <a:rPr lang="zh-CN" altLang="en-US" sz="1600"/>
                        <a:t>副通道两侧</a:t>
                      </a:r>
                      <a:endParaRPr lang="zh-CN" altLang="en-US" sz="1600"/>
                    </a:p>
                  </a:txBody>
                  <a:tcPr/>
                </a:tc>
                <a:tc>
                  <a:txBody>
                    <a:bodyPr/>
                    <a:p>
                      <a:pPr>
                        <a:buNone/>
                      </a:pPr>
                      <a:r>
                        <a:rPr lang="zh-CN" altLang="en-US" sz="1600"/>
                        <a:t>热销商品，特意大量陈列的商品；广告宣传商品</a:t>
                      </a:r>
                      <a:endParaRPr lang="zh-CN" altLang="en-US" sz="1600"/>
                    </a:p>
                  </a:txBody>
                  <a:tcPr/>
                </a:tc>
                <a:tc>
                  <a:txBody>
                    <a:bodyPr/>
                    <a:p>
                      <a:pPr>
                        <a:buNone/>
                      </a:pPr>
                      <a:r>
                        <a:rPr lang="zh-CN" altLang="en-US" sz="1600"/>
                        <a:t>以单项商品吸引顾客，陈列方法和促销方式</a:t>
                      </a:r>
                      <a:endParaRPr lang="zh-CN" altLang="en-US" sz="1600"/>
                    </a:p>
                  </a:txBody>
                  <a:tcPr/>
                </a:tc>
              </a:tr>
              <a:tr h="960755">
                <a:tc>
                  <a:txBody>
                    <a:bodyPr/>
                    <a:p>
                      <a:pPr>
                        <a:buNone/>
                      </a:pPr>
                      <a:r>
                        <a:rPr lang="zh-CN" altLang="en-US" sz="1800">
                          <a:sym typeface="+mn-ea"/>
                        </a:rPr>
                        <a:t>第五磁石点</a:t>
                      </a:r>
                      <a:endParaRPr lang="zh-CN" altLang="en-US" sz="1800"/>
                    </a:p>
                    <a:p>
                      <a:pPr>
                        <a:buNone/>
                      </a:pPr>
                      <a:endParaRPr lang="zh-CN" altLang="en-US"/>
                    </a:p>
                  </a:txBody>
                  <a:tcPr/>
                </a:tc>
                <a:tc>
                  <a:txBody>
                    <a:bodyPr/>
                    <a:p>
                      <a:pPr>
                        <a:buNone/>
                      </a:pPr>
                      <a:r>
                        <a:rPr lang="zh-CN" altLang="en-US" sz="1600"/>
                        <a:t>结算区域前面的中间卖场，非固定卖场</a:t>
                      </a:r>
                      <a:endParaRPr lang="zh-CN" altLang="en-US" sz="1600"/>
                    </a:p>
                  </a:txBody>
                  <a:tcPr/>
                </a:tc>
                <a:tc>
                  <a:txBody>
                    <a:bodyPr/>
                    <a:p>
                      <a:pPr>
                        <a:buNone/>
                      </a:pPr>
                      <a:r>
                        <a:rPr lang="zh-CN" altLang="en-US" sz="1600"/>
                        <a:t>大型展销、特卖或节日促销商品</a:t>
                      </a:r>
                      <a:endParaRPr lang="zh-CN" altLang="en-US" sz="1600"/>
                    </a:p>
                  </a:txBody>
                  <a:tcPr/>
                </a:tc>
                <a:tc>
                  <a:txBody>
                    <a:bodyPr/>
                    <a:p>
                      <a:pPr>
                        <a:buNone/>
                      </a:pPr>
                      <a:r>
                        <a:rPr lang="zh-CN" altLang="en-US" sz="1600"/>
                        <a:t>能够引起一定程度的顾客集中，烘托门店气氛，商品不断变化</a:t>
                      </a:r>
                      <a:endParaRPr lang="zh-CN" altLang="en-US" sz="1600"/>
                    </a:p>
                  </a:txBody>
                  <a:tcPr/>
                </a:tc>
              </a:tr>
            </a:tbl>
          </a:graphicData>
        </a:graphic>
      </p:graphicFrame>
      <p:grpSp>
        <p:nvGrpSpPr>
          <p:cNvPr id="2" name="组合 1"/>
          <p:cNvGrpSpPr/>
          <p:nvPr/>
        </p:nvGrpSpPr>
        <p:grpSpPr>
          <a:xfrm>
            <a:off x="395605" y="330018"/>
            <a:ext cx="10888277" cy="654428"/>
            <a:chOff x="623" y="459"/>
            <a:chExt cx="14841" cy="607"/>
          </a:xfrm>
        </p:grpSpPr>
        <p:sp>
          <p:nvSpPr>
            <p:cNvPr id="6" name="燕尾形 5"/>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燕尾形 16"/>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8" name="文本框 37"/>
            <p:cNvSpPr txBox="1"/>
            <p:nvPr>
              <p:custDataLst>
                <p:tags r:id="rId4"/>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黑白磁石点理论.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62844" y="1755849"/>
            <a:ext cx="8972550" cy="49053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custDataLst>
              <p:tags r:id="rId2"/>
            </p:custDataLst>
          </p:nvPr>
        </p:nvSpPr>
        <p:spPr>
          <a:xfrm>
            <a:off x="1785371" y="937666"/>
            <a:ext cx="7897109" cy="689610"/>
          </a:xfrm>
          <a:prstGeom prst="rect">
            <a:avLst/>
          </a:prstGeom>
          <a:noFill/>
        </p:spPr>
        <p:txBody>
          <a:bodyPr wrap="square" lIns="121917" tIns="60958" rIns="121917" bIns="60958" rtlCol="0">
            <a:spAutoFit/>
          </a:bodyPr>
          <a:p>
            <a:pPr algn="ctr"/>
            <a:r>
              <a:rPr lang="en-US" altLang="zh-CN" sz="37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3700" b="1" dirty="0" smtClean="0">
                <a:solidFill>
                  <a:schemeClr val="tx1">
                    <a:lumMod val="65000"/>
                    <a:lumOff val="35000"/>
                  </a:schemeClr>
                </a:solidFill>
                <a:latin typeface="微软雅黑" panose="020B0503020204020204" charset="-122"/>
                <a:ea typeface="微软雅黑" panose="020B0503020204020204" charset="-122"/>
              </a:rPr>
              <a:t>根据磁石理论分析图中的磁石点</a:t>
            </a:r>
            <a:endParaRPr lang="zh-CN" altLang="en-US" sz="37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7" name="组合 6"/>
          <p:cNvGrpSpPr/>
          <p:nvPr/>
        </p:nvGrpSpPr>
        <p:grpSpPr>
          <a:xfrm>
            <a:off x="395605" y="330018"/>
            <a:ext cx="10888277" cy="654428"/>
            <a:chOff x="623" y="459"/>
            <a:chExt cx="14841" cy="607"/>
          </a:xfrm>
        </p:grpSpPr>
        <p:sp>
          <p:nvSpPr>
            <p:cNvPr id="8" name="燕尾形 7"/>
            <p:cNvSpPr/>
            <p:nvPr>
              <p:custDataLst>
                <p:tags r:id="rId3"/>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9" name="燕尾形 8"/>
            <p:cNvSpPr/>
            <p:nvPr>
              <p:custDataLst>
                <p:tags r:id="rId4"/>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2" name="文本框 37"/>
            <p:cNvSpPr txBox="1"/>
            <p:nvPr>
              <p:custDataLst>
                <p:tags r:id="rId5"/>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5754602" y="1884535"/>
            <a:ext cx="4343307" cy="1034266"/>
            <a:chOff x="4304043" y="1286668"/>
            <a:chExt cx="3837944" cy="2757793"/>
          </a:xfrm>
          <a:effectLst>
            <a:outerShdw blurRad="381000" dist="254000" dir="8100000" algn="tr" rotWithShape="0">
              <a:prstClr val="black">
                <a:alpha val="40000"/>
              </a:prstClr>
            </a:outerShdw>
          </a:effectLst>
        </p:grpSpPr>
        <p:sp>
          <p:nvSpPr>
            <p:cNvPr id="11" name="圆角矩形 10"/>
            <p:cNvSpPr/>
            <p:nvPr>
              <p:custDataLst>
                <p:tags r:id="rId2"/>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角矩形 11"/>
            <p:cNvSpPr/>
            <p:nvPr>
              <p:custDataLst>
                <p:tags r:id="rId3"/>
              </p:custDataLst>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2909944" y="2788436"/>
            <a:ext cx="1340530" cy="2390632"/>
            <a:chOff x="2210594" y="1810545"/>
            <a:chExt cx="1005703" cy="1981199"/>
          </a:xfrm>
        </p:grpSpPr>
        <p:cxnSp>
          <p:nvCxnSpPr>
            <p:cNvPr id="14" name="直接连接符 13"/>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346670" y="2801144"/>
              <a:ext cx="777103" cy="1"/>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080722" y="2946490"/>
            <a:ext cx="2268761" cy="2053835"/>
            <a:chOff x="304800" y="673100"/>
            <a:chExt cx="4000500" cy="4000500"/>
          </a:xfrm>
          <a:effectLst>
            <a:outerShdw blurRad="444500" dist="254000" dir="8100000" algn="tr" rotWithShape="0">
              <a:prstClr val="black">
                <a:alpha val="50000"/>
              </a:prstClr>
            </a:outerShdw>
          </a:effectLst>
        </p:grpSpPr>
        <p:sp>
          <p:nvSpPr>
            <p:cNvPr id="18"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19"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grpSp>
        <p:nvGrpSpPr>
          <p:cNvPr id="20" name="组合 19"/>
          <p:cNvGrpSpPr/>
          <p:nvPr>
            <p:custDataLst>
              <p:tags r:id="rId4"/>
            </p:custDataLst>
          </p:nvPr>
        </p:nvGrpSpPr>
        <p:grpSpPr>
          <a:xfrm>
            <a:off x="4213666" y="1809625"/>
            <a:ext cx="1255524" cy="1136583"/>
            <a:chOff x="304800" y="673100"/>
            <a:chExt cx="4000500" cy="4000500"/>
          </a:xfrm>
          <a:effectLst>
            <a:outerShdw blurRad="444500" dist="254000" dir="8100000" algn="tr" rotWithShape="0">
              <a:prstClr val="black">
                <a:alpha val="50000"/>
              </a:prstClr>
            </a:outerShdw>
          </a:effectLst>
        </p:grpSpPr>
        <p:sp>
          <p:nvSpPr>
            <p:cNvPr id="21" name="同心圆 21"/>
            <p:cNvSpPr/>
            <p:nvPr>
              <p:custDataLst>
                <p:tags r:id="rId5"/>
              </p:custDataLst>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solidFill>
                  <a:srgbClr val="EA5E66"/>
                </a:solidFill>
                <a:latin typeface="微软雅黑" panose="020B0503020204020204" charset="-122"/>
                <a:ea typeface="微软雅黑" panose="020B0503020204020204" charset="-122"/>
              </a:endParaRPr>
            </a:p>
          </p:txBody>
        </p:sp>
        <p:sp>
          <p:nvSpPr>
            <p:cNvPr id="22" name="椭圆 22"/>
            <p:cNvSpPr/>
            <p:nvPr>
              <p:custDataLst>
                <p:tags r:id="rId6"/>
              </p:custDataLst>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solidFill>
                  <a:srgbClr val="EA5E66"/>
                </a:solidFill>
                <a:latin typeface="微软雅黑" panose="020B0503020204020204" charset="-122"/>
                <a:ea typeface="微软雅黑" panose="020B0503020204020204" charset="-122"/>
              </a:endParaRPr>
            </a:p>
          </p:txBody>
        </p:sp>
      </p:grpSp>
      <p:grpSp>
        <p:nvGrpSpPr>
          <p:cNvPr id="23" name="组合 22"/>
          <p:cNvGrpSpPr/>
          <p:nvPr>
            <p:custDataLst>
              <p:tags r:id="rId7"/>
            </p:custDataLst>
          </p:nvPr>
        </p:nvGrpSpPr>
        <p:grpSpPr>
          <a:xfrm>
            <a:off x="4213666" y="3394463"/>
            <a:ext cx="1255524" cy="1136583"/>
            <a:chOff x="304800" y="673100"/>
            <a:chExt cx="4000500" cy="4000500"/>
          </a:xfrm>
          <a:effectLst>
            <a:outerShdw blurRad="444500" dist="254000" dir="8100000" algn="tr" rotWithShape="0">
              <a:prstClr val="black">
                <a:alpha val="50000"/>
              </a:prstClr>
            </a:outerShdw>
          </a:effectLst>
        </p:grpSpPr>
        <p:sp>
          <p:nvSpPr>
            <p:cNvPr id="24" name="同心圆 24"/>
            <p:cNvSpPr/>
            <p:nvPr>
              <p:custDataLst>
                <p:tags r:id="rId8"/>
              </p:custDataLst>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latin typeface="微软雅黑" panose="020B0503020204020204" charset="-122"/>
                <a:ea typeface="微软雅黑" panose="020B0503020204020204" charset="-122"/>
              </a:endParaRPr>
            </a:p>
          </p:txBody>
        </p:sp>
        <p:sp>
          <p:nvSpPr>
            <p:cNvPr id="25" name="椭圆 25"/>
            <p:cNvSpPr/>
            <p:nvPr>
              <p:custDataLst>
                <p:tags r:id="rId9"/>
              </p:custDataLst>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latin typeface="微软雅黑" panose="020B0503020204020204" charset="-122"/>
                <a:ea typeface="微软雅黑" panose="020B0503020204020204" charset="-122"/>
              </a:endParaRPr>
            </a:p>
          </p:txBody>
        </p:sp>
      </p:grpSp>
      <p:grpSp>
        <p:nvGrpSpPr>
          <p:cNvPr id="26" name="组合 25"/>
          <p:cNvGrpSpPr/>
          <p:nvPr>
            <p:custDataLst>
              <p:tags r:id="rId10"/>
            </p:custDataLst>
          </p:nvPr>
        </p:nvGrpSpPr>
        <p:grpSpPr>
          <a:xfrm>
            <a:off x="4213666" y="4918345"/>
            <a:ext cx="1255524" cy="1136583"/>
            <a:chOff x="304800" y="673100"/>
            <a:chExt cx="4000500" cy="4000500"/>
          </a:xfrm>
          <a:effectLst>
            <a:outerShdw blurRad="444500" dist="254000" dir="8100000" algn="tr" rotWithShape="0">
              <a:prstClr val="black">
                <a:alpha val="50000"/>
              </a:prstClr>
            </a:outerShdw>
          </a:effectLst>
        </p:grpSpPr>
        <p:sp>
          <p:nvSpPr>
            <p:cNvPr id="27" name="同心圆 27"/>
            <p:cNvSpPr/>
            <p:nvPr>
              <p:custDataLst>
                <p:tags r:id="rId11"/>
              </p:custDataLst>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latin typeface="微软雅黑" panose="020B0503020204020204" charset="-122"/>
                <a:ea typeface="微软雅黑" panose="020B0503020204020204" charset="-122"/>
              </a:endParaRPr>
            </a:p>
          </p:txBody>
        </p:sp>
        <p:sp>
          <p:nvSpPr>
            <p:cNvPr id="28" name="椭圆 28"/>
            <p:cNvSpPr/>
            <p:nvPr>
              <p:custDataLst>
                <p:tags r:id="rId12"/>
              </p:custDataLst>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1" kern="0">
                <a:latin typeface="微软雅黑" panose="020B0503020204020204" charset="-122"/>
                <a:ea typeface="微软雅黑" panose="020B0503020204020204" charset="-122"/>
              </a:endParaRPr>
            </a:p>
          </p:txBody>
        </p:sp>
      </p:grpSp>
      <p:sp>
        <p:nvSpPr>
          <p:cNvPr id="29" name="文本框 37"/>
          <p:cNvSpPr>
            <a:spLocks noChangeArrowheads="1"/>
          </p:cNvSpPr>
          <p:nvPr/>
        </p:nvSpPr>
        <p:spPr bwMode="auto">
          <a:xfrm>
            <a:off x="1620179" y="3618851"/>
            <a:ext cx="1131570" cy="659130"/>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3500" b="1" dirty="0" smtClean="0">
                <a:solidFill>
                  <a:srgbClr val="EA6103"/>
                </a:solidFill>
                <a:sym typeface="微软雅黑" panose="020B0503020204020204" charset="-122"/>
              </a:rPr>
              <a:t>商品</a:t>
            </a:r>
            <a:endParaRPr lang="zh-CN" altLang="en-US" sz="3500" b="1" dirty="0">
              <a:solidFill>
                <a:srgbClr val="EA6103"/>
              </a:solidFill>
              <a:sym typeface="微软雅黑" panose="020B0503020204020204" charset="-122"/>
            </a:endParaRPr>
          </a:p>
        </p:txBody>
      </p:sp>
      <p:sp>
        <p:nvSpPr>
          <p:cNvPr id="30" name="文本框 37"/>
          <p:cNvSpPr>
            <a:spLocks noChangeArrowheads="1"/>
          </p:cNvSpPr>
          <p:nvPr>
            <p:custDataLst>
              <p:tags r:id="rId13"/>
            </p:custDataLst>
          </p:nvPr>
        </p:nvSpPr>
        <p:spPr bwMode="auto">
          <a:xfrm>
            <a:off x="4516944" y="2097657"/>
            <a:ext cx="648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dirty="0" smtClean="0">
                <a:solidFill>
                  <a:srgbClr val="EA5E66"/>
                </a:solidFill>
                <a:sym typeface="微软雅黑" panose="020B0503020204020204" charset="-122"/>
              </a:rPr>
              <a:t>方便</a:t>
            </a:r>
            <a:endParaRPr lang="en-US" altLang="zh-CN" sz="1600" b="1" dirty="0" smtClean="0">
              <a:solidFill>
                <a:srgbClr val="EA5E66"/>
              </a:solidFill>
              <a:sym typeface="微软雅黑" panose="020B0503020204020204" charset="-122"/>
            </a:endParaRPr>
          </a:p>
          <a:p>
            <a:pPr algn="ctr" eaLnBrk="1" hangingPunct="1">
              <a:spcBef>
                <a:spcPct val="0"/>
              </a:spcBef>
              <a:buFont typeface="Arial" panose="020B0604020202020204" pitchFamily="34" charset="0"/>
              <a:buNone/>
            </a:pPr>
            <a:r>
              <a:rPr lang="zh-CN" altLang="en-US" sz="1600" b="1" dirty="0" smtClean="0">
                <a:solidFill>
                  <a:srgbClr val="EA5E66"/>
                </a:solidFill>
                <a:sym typeface="微软雅黑" panose="020B0503020204020204" charset="-122"/>
              </a:rPr>
              <a:t>商品</a:t>
            </a:r>
            <a:endParaRPr lang="zh-CN" altLang="en-US" sz="1600" b="1" dirty="0">
              <a:solidFill>
                <a:srgbClr val="EA5E66"/>
              </a:solidFill>
              <a:sym typeface="微软雅黑" panose="020B0503020204020204" charset="-122"/>
            </a:endParaRPr>
          </a:p>
        </p:txBody>
      </p:sp>
      <p:sp>
        <p:nvSpPr>
          <p:cNvPr id="31" name="文本框 37"/>
          <p:cNvSpPr>
            <a:spLocks noChangeArrowheads="1"/>
          </p:cNvSpPr>
          <p:nvPr>
            <p:custDataLst>
              <p:tags r:id="rId14"/>
            </p:custDataLst>
          </p:nvPr>
        </p:nvSpPr>
        <p:spPr bwMode="auto">
          <a:xfrm>
            <a:off x="4516944" y="3619041"/>
            <a:ext cx="648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dirty="0" smtClean="0">
                <a:solidFill>
                  <a:srgbClr val="0099A9"/>
                </a:solidFill>
                <a:sym typeface="微软雅黑" panose="020B0503020204020204" charset="-122"/>
              </a:rPr>
              <a:t>选购</a:t>
            </a:r>
            <a:endParaRPr lang="en-US" altLang="zh-CN" sz="1600" b="1" dirty="0" smtClean="0">
              <a:solidFill>
                <a:srgbClr val="0099A9"/>
              </a:solidFill>
              <a:sym typeface="微软雅黑" panose="020B0503020204020204" charset="-122"/>
            </a:endParaRPr>
          </a:p>
          <a:p>
            <a:pPr algn="ctr" eaLnBrk="1" hangingPunct="1">
              <a:spcBef>
                <a:spcPct val="0"/>
              </a:spcBef>
              <a:buFont typeface="Arial" panose="020B0604020202020204" pitchFamily="34" charset="0"/>
              <a:buNone/>
            </a:pPr>
            <a:r>
              <a:rPr lang="zh-CN" altLang="en-US" sz="1600" b="1" dirty="0" smtClean="0">
                <a:solidFill>
                  <a:srgbClr val="0099A9"/>
                </a:solidFill>
                <a:sym typeface="微软雅黑" panose="020B0503020204020204" charset="-122"/>
              </a:rPr>
              <a:t>商品</a:t>
            </a:r>
            <a:endParaRPr lang="zh-CN" altLang="en-US" sz="1600" b="1" dirty="0">
              <a:solidFill>
                <a:srgbClr val="0099A9"/>
              </a:solidFill>
              <a:sym typeface="微软雅黑" panose="020B0503020204020204" charset="-122"/>
            </a:endParaRPr>
          </a:p>
        </p:txBody>
      </p:sp>
      <p:sp>
        <p:nvSpPr>
          <p:cNvPr id="32" name="文本框 37"/>
          <p:cNvSpPr>
            <a:spLocks noChangeArrowheads="1"/>
          </p:cNvSpPr>
          <p:nvPr>
            <p:custDataLst>
              <p:tags r:id="rId15"/>
            </p:custDataLst>
          </p:nvPr>
        </p:nvSpPr>
        <p:spPr bwMode="auto">
          <a:xfrm>
            <a:off x="4516944" y="5151390"/>
            <a:ext cx="648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dirty="0" smtClean="0">
                <a:solidFill>
                  <a:srgbClr val="F69F1E"/>
                </a:solidFill>
                <a:sym typeface="微软雅黑" panose="020B0503020204020204" charset="-122"/>
              </a:rPr>
              <a:t>特殊</a:t>
            </a:r>
            <a:endParaRPr lang="en-US" altLang="zh-CN" sz="1600" b="1" dirty="0" smtClean="0">
              <a:solidFill>
                <a:srgbClr val="F69F1E"/>
              </a:solidFill>
              <a:sym typeface="微软雅黑" panose="020B0503020204020204" charset="-122"/>
            </a:endParaRPr>
          </a:p>
          <a:p>
            <a:pPr algn="ctr" eaLnBrk="1" hangingPunct="1">
              <a:spcBef>
                <a:spcPct val="0"/>
              </a:spcBef>
              <a:buFont typeface="Arial" panose="020B0604020202020204" pitchFamily="34" charset="0"/>
              <a:buNone/>
            </a:pPr>
            <a:r>
              <a:rPr lang="zh-CN" altLang="en-US" sz="1600" b="1" dirty="0" smtClean="0">
                <a:solidFill>
                  <a:srgbClr val="F69F1E"/>
                </a:solidFill>
                <a:sym typeface="微软雅黑" panose="020B0503020204020204" charset="-122"/>
              </a:rPr>
              <a:t>商品</a:t>
            </a:r>
            <a:endParaRPr lang="zh-CN" altLang="en-US" sz="1600" b="1" dirty="0">
              <a:solidFill>
                <a:srgbClr val="F69F1E"/>
              </a:solidFill>
              <a:sym typeface="微软雅黑" panose="020B0503020204020204" charset="-122"/>
            </a:endParaRPr>
          </a:p>
        </p:txBody>
      </p:sp>
      <p:sp>
        <p:nvSpPr>
          <p:cNvPr id="33" name="文本1"/>
          <p:cNvSpPr>
            <a:spLocks noChangeArrowheads="1"/>
          </p:cNvSpPr>
          <p:nvPr>
            <p:custDataLst>
              <p:tags r:id="rId16"/>
            </p:custDataLst>
          </p:nvPr>
        </p:nvSpPr>
        <p:spPr bwMode="gray">
          <a:xfrm>
            <a:off x="5933574" y="1858764"/>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zh-CN" sz="1400" dirty="0"/>
              <a:t>日常生活用品，价值较低，需求弹性不大，顾客比较</a:t>
            </a:r>
            <a:r>
              <a:rPr lang="zh-CN" altLang="zh-CN" sz="1400" dirty="0" smtClean="0"/>
              <a:t>熟悉</a:t>
            </a:r>
            <a:r>
              <a:rPr lang="zh-CN" altLang="en-US" sz="1400" dirty="0" smtClean="0"/>
              <a:t>，</a:t>
            </a:r>
            <a:r>
              <a:rPr lang="zh-CN" altLang="zh-CN" sz="1400" dirty="0"/>
              <a:t>顾客大多希望方便快捷地</a:t>
            </a:r>
            <a:r>
              <a:rPr lang="zh-CN" altLang="zh-CN" sz="1400" dirty="0" smtClean="0"/>
              <a:t>成交</a:t>
            </a:r>
            <a:r>
              <a:rPr lang="zh-CN" altLang="en-US" sz="1400" dirty="0" smtClean="0"/>
              <a:t>。</a:t>
            </a:r>
            <a:endParaRPr lang="zh-CN" altLang="zh-CN" sz="1300" b="0" dirty="0">
              <a:latin typeface="微软雅黑" panose="020B0503020204020204" charset="-122"/>
              <a:ea typeface="微软雅黑" panose="020B0503020204020204" charset="-122"/>
            </a:endParaRPr>
          </a:p>
        </p:txBody>
      </p:sp>
      <p:grpSp>
        <p:nvGrpSpPr>
          <p:cNvPr id="34" name="组合 33"/>
          <p:cNvGrpSpPr/>
          <p:nvPr>
            <p:custDataLst>
              <p:tags r:id="rId17"/>
            </p:custDataLst>
          </p:nvPr>
        </p:nvGrpSpPr>
        <p:grpSpPr>
          <a:xfrm>
            <a:off x="5754602" y="3438575"/>
            <a:ext cx="4343307" cy="1034266"/>
            <a:chOff x="4304043" y="1286668"/>
            <a:chExt cx="3837944" cy="2757793"/>
          </a:xfrm>
          <a:effectLst>
            <a:outerShdw blurRad="381000" dist="254000" dir="8100000" algn="tr" rotWithShape="0">
              <a:prstClr val="black">
                <a:alpha val="40000"/>
              </a:prstClr>
            </a:outerShdw>
          </a:effectLst>
        </p:grpSpPr>
        <p:sp>
          <p:nvSpPr>
            <p:cNvPr id="35" name="圆角矩形 34"/>
            <p:cNvSpPr/>
            <p:nvPr>
              <p:custDataLst>
                <p:tags r:id="rId18"/>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圆角矩形 35"/>
            <p:cNvSpPr/>
            <p:nvPr>
              <p:custDataLst>
                <p:tags r:id="rId19"/>
              </p:custDataLst>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文本1"/>
          <p:cNvSpPr>
            <a:spLocks noChangeArrowheads="1"/>
          </p:cNvSpPr>
          <p:nvPr>
            <p:custDataLst>
              <p:tags r:id="rId20"/>
            </p:custDataLst>
          </p:nvPr>
        </p:nvSpPr>
        <p:spPr bwMode="gray">
          <a:xfrm>
            <a:off x="5933574" y="3412804"/>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zh-CN" sz="1400" dirty="0"/>
              <a:t>价值高、需求弹性较大、挑选性强、顾客对商品掌握</a:t>
            </a:r>
            <a:r>
              <a:rPr lang="zh-CN" altLang="zh-CN" sz="1400" dirty="0" smtClean="0"/>
              <a:t>不够</a:t>
            </a:r>
            <a:r>
              <a:rPr lang="zh-CN" altLang="en-US" sz="1400" dirty="0" smtClean="0"/>
              <a:t>，</a:t>
            </a:r>
            <a:r>
              <a:rPr lang="zh-CN" altLang="zh-CN" sz="1400" dirty="0"/>
              <a:t>顾客希望获得更多的选择</a:t>
            </a:r>
            <a:r>
              <a:rPr lang="zh-CN" altLang="zh-CN" sz="1400" dirty="0" smtClean="0"/>
              <a:t>机会</a:t>
            </a:r>
            <a:r>
              <a:rPr lang="zh-CN" altLang="en-US" sz="1400" dirty="0" smtClean="0"/>
              <a:t>，</a:t>
            </a:r>
            <a:r>
              <a:rPr lang="zh-CN" altLang="zh-CN" sz="1400" dirty="0" smtClean="0"/>
              <a:t>进行</a:t>
            </a:r>
            <a:r>
              <a:rPr lang="zh-CN" altLang="zh-CN" sz="1400" dirty="0"/>
              <a:t>详细比较</a:t>
            </a:r>
            <a:endParaRPr lang="zh-CN" altLang="zh-CN" sz="1300" b="0" dirty="0">
              <a:latin typeface="微软雅黑" panose="020B0503020204020204" charset="-122"/>
              <a:ea typeface="微软雅黑" panose="020B0503020204020204" charset="-122"/>
            </a:endParaRPr>
          </a:p>
        </p:txBody>
      </p:sp>
      <p:grpSp>
        <p:nvGrpSpPr>
          <p:cNvPr id="38" name="组合 37"/>
          <p:cNvGrpSpPr/>
          <p:nvPr>
            <p:custDataLst>
              <p:tags r:id="rId21"/>
            </p:custDataLst>
          </p:nvPr>
        </p:nvGrpSpPr>
        <p:grpSpPr>
          <a:xfrm>
            <a:off x="5754602" y="4957697"/>
            <a:ext cx="4343307" cy="1034266"/>
            <a:chOff x="4304043" y="1286668"/>
            <a:chExt cx="3837944" cy="2757793"/>
          </a:xfrm>
          <a:effectLst>
            <a:outerShdw blurRad="381000" dist="254000" dir="8100000" algn="tr" rotWithShape="0">
              <a:prstClr val="black">
                <a:alpha val="40000"/>
              </a:prstClr>
            </a:outerShdw>
          </a:effectLst>
        </p:grpSpPr>
        <p:sp>
          <p:nvSpPr>
            <p:cNvPr id="39" name="圆角矩形 38"/>
            <p:cNvSpPr/>
            <p:nvPr>
              <p:custDataLst>
                <p:tags r:id="rId22"/>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圆角矩形 39"/>
            <p:cNvSpPr/>
            <p:nvPr>
              <p:custDataLst>
                <p:tags r:id="rId23"/>
              </p:custDataLst>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文本1"/>
          <p:cNvSpPr>
            <a:spLocks noChangeArrowheads="1"/>
          </p:cNvSpPr>
          <p:nvPr>
            <p:custDataLst>
              <p:tags r:id="rId24"/>
            </p:custDataLst>
          </p:nvPr>
        </p:nvSpPr>
        <p:spPr bwMode="gray">
          <a:xfrm>
            <a:off x="5933574" y="4931927"/>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zh-CN" sz="1400" dirty="0"/>
              <a:t>有独特功能的商品或名贵商品，如珠宝、名人字画、工艺品</a:t>
            </a:r>
            <a:r>
              <a:rPr lang="zh-CN" altLang="zh-CN" sz="1400" dirty="0" smtClean="0"/>
              <a:t>等</a:t>
            </a:r>
            <a:r>
              <a:rPr lang="zh-CN" altLang="en-US" sz="1400" dirty="0" smtClean="0"/>
              <a:t>，</a:t>
            </a:r>
            <a:r>
              <a:rPr lang="zh-CN" altLang="zh-CN" sz="1400" dirty="0"/>
              <a:t>顾客往往经过了周密考虑，确定购买计划才采取购买行为</a:t>
            </a:r>
            <a:endParaRPr lang="zh-CN" altLang="zh-CN" sz="1300" b="0" dirty="0">
              <a:latin typeface="微软雅黑" panose="020B0503020204020204" charset="-122"/>
              <a:ea typeface="微软雅黑" panose="020B0503020204020204" charset="-122"/>
            </a:endParaRPr>
          </a:p>
        </p:txBody>
      </p:sp>
      <p:grpSp>
        <p:nvGrpSpPr>
          <p:cNvPr id="4" name="组合 3"/>
          <p:cNvGrpSpPr/>
          <p:nvPr/>
        </p:nvGrpSpPr>
        <p:grpSpPr>
          <a:xfrm>
            <a:off x="395605" y="330018"/>
            <a:ext cx="10888277" cy="654428"/>
            <a:chOff x="623" y="459"/>
            <a:chExt cx="14841" cy="607"/>
          </a:xfrm>
        </p:grpSpPr>
        <p:sp>
          <p:nvSpPr>
            <p:cNvPr id="5" name="燕尾形 4"/>
            <p:cNvSpPr/>
            <p:nvPr>
              <p:custDataLst>
                <p:tags r:id="rId25"/>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7" name="燕尾形 6"/>
            <p:cNvSpPr/>
            <p:nvPr>
              <p:custDataLst>
                <p:tags r:id="rId26"/>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27"/>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4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anim calcmode="lin" valueType="num">
                                      <p:cBhvr>
                                        <p:cTn id="53" dur="500" fill="hold"/>
                                        <p:tgtEl>
                                          <p:spTgt spid="10"/>
                                        </p:tgtEl>
                                        <p:attrNameLst>
                                          <p:attrName>ppt_x</p:attrName>
                                        </p:attrNameLst>
                                      </p:cBhvr>
                                      <p:tavLst>
                                        <p:tav tm="0">
                                          <p:val>
                                            <p:strVal val="#ppt_x"/>
                                          </p:val>
                                        </p:tav>
                                        <p:tav tm="100000">
                                          <p:val>
                                            <p:strVal val="#ppt_x"/>
                                          </p:val>
                                        </p:tav>
                                      </p:tavLst>
                                    </p:anim>
                                    <p:anim calcmode="lin" valueType="num">
                                      <p:cBhvr>
                                        <p:cTn id="54" dur="500" fill="hold"/>
                                        <p:tgtEl>
                                          <p:spTgt spid="1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anim calcmode="lin" valueType="num">
                                      <p:cBhvr>
                                        <p:cTn id="63" dur="500" fill="hold"/>
                                        <p:tgtEl>
                                          <p:spTgt spid="34"/>
                                        </p:tgtEl>
                                        <p:attrNameLst>
                                          <p:attrName>ppt_x</p:attrName>
                                        </p:attrNameLst>
                                      </p:cBhvr>
                                      <p:tavLst>
                                        <p:tav tm="0">
                                          <p:val>
                                            <p:strVal val="#ppt_x"/>
                                          </p:val>
                                        </p:tav>
                                        <p:tav tm="100000">
                                          <p:val>
                                            <p:strVal val="#ppt_x"/>
                                          </p:val>
                                        </p:tav>
                                      </p:tavLst>
                                    </p:anim>
                                    <p:anim calcmode="lin" valueType="num">
                                      <p:cBhvr>
                                        <p:cTn id="64" dur="5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left)">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1" grpId="0"/>
      <p:bldP spid="32" grpId="0"/>
      <p:bldP spid="33" grpId="0" bldLvl="0" animBg="1"/>
      <p:bldP spid="37" grpId="0" bldLvl="0" animBg="1"/>
      <p:bldP spid="41"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椭圆 9"/>
          <p:cNvSpPr/>
          <p:nvPr>
            <p:custDataLst>
              <p:tags r:id="rId1"/>
            </p:custDataLst>
          </p:nvPr>
        </p:nvSpPr>
        <p:spPr>
          <a:xfrm>
            <a:off x="684058" y="2449533"/>
            <a:ext cx="1423450" cy="1423450"/>
          </a:xfrm>
          <a:prstGeom prst="ellipse">
            <a:avLst/>
          </a:prstGeom>
          <a:solidFill>
            <a:srgbClr val="52CCD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11" name="组合 10"/>
          <p:cNvGrpSpPr/>
          <p:nvPr/>
        </p:nvGrpSpPr>
        <p:grpSpPr>
          <a:xfrm>
            <a:off x="2799813" y="1738512"/>
            <a:ext cx="2846358" cy="2846358"/>
            <a:chOff x="304800" y="673100"/>
            <a:chExt cx="4000500" cy="4000500"/>
          </a:xfrm>
          <a:effectLst>
            <a:outerShdw blurRad="444500" dist="254000" dir="8100000" algn="tr" rotWithShape="0">
              <a:prstClr val="black">
                <a:alpha val="50000"/>
              </a:prstClr>
            </a:outerShdw>
          </a:effectLst>
        </p:grpSpPr>
        <p:sp>
          <p:nvSpPr>
            <p:cNvPr id="12" name="同心圆 11"/>
            <p:cNvSpPr/>
            <p:nvPr>
              <p:custDataLst>
                <p:tags r:id="rId2"/>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3" name="椭圆 12"/>
            <p:cNvSpPr/>
            <p:nvPr>
              <p:custDataLst>
                <p:tags r:id="rId3"/>
              </p:custDataLst>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2" name="Half Frame 12"/>
          <p:cNvSpPr/>
          <p:nvPr>
            <p:custDataLst>
              <p:tags r:id="rId4"/>
            </p:custDataLst>
          </p:nvPr>
        </p:nvSpPr>
        <p:spPr>
          <a:xfrm rot="8097294">
            <a:off x="2119577" y="2963928"/>
            <a:ext cx="360168" cy="395798"/>
          </a:xfrm>
          <a:prstGeom prst="halfFrame">
            <a:avLst/>
          </a:prstGeom>
          <a:solidFill>
            <a:srgbClr val="52CCD8"/>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TextBox 19"/>
          <p:cNvSpPr txBox="1"/>
          <p:nvPr>
            <p:custDataLst>
              <p:tags r:id="rId5"/>
            </p:custDataLst>
          </p:nvPr>
        </p:nvSpPr>
        <p:spPr>
          <a:xfrm>
            <a:off x="967880" y="2974669"/>
            <a:ext cx="769442" cy="307777"/>
          </a:xfrm>
          <a:prstGeom prst="rect">
            <a:avLst/>
          </a:prstGeom>
          <a:solidFill>
            <a:srgbClr val="52CCD8"/>
          </a:solidFill>
        </p:spPr>
        <p:txBody>
          <a:bodyPr wrap="none" lIns="0" tIns="0" rIns="0" bIns="0" rtlCol="0">
            <a:spAutoFit/>
          </a:bodyPr>
          <a:p>
            <a:pPr algn="ctr"/>
            <a:r>
              <a:rPr lang="zh-CN" altLang="en-US" sz="2000" b="1" dirty="0" smtClean="0">
                <a:solidFill>
                  <a:schemeClr val="bg1"/>
                </a:solidFill>
                <a:latin typeface="微软雅黑" panose="020B0503020204020204" charset="-122"/>
                <a:ea typeface="微软雅黑" panose="020B0503020204020204" charset="-122"/>
              </a:rPr>
              <a:t>请思考</a:t>
            </a:r>
            <a:endParaRPr lang="zh-CN" altLang="en-US" sz="2000" b="1" dirty="0" smtClean="0">
              <a:solidFill>
                <a:schemeClr val="bg1"/>
              </a:solidFill>
              <a:latin typeface="微软雅黑" panose="020B0503020204020204" charset="-122"/>
              <a:ea typeface="微软雅黑" panose="020B0503020204020204" charset="-122"/>
            </a:endParaRPr>
          </a:p>
        </p:txBody>
      </p:sp>
      <p:sp>
        <p:nvSpPr>
          <p:cNvPr id="21" name="TextBox 20"/>
          <p:cNvSpPr txBox="1"/>
          <p:nvPr>
            <p:custDataLst>
              <p:tags r:id="rId6"/>
            </p:custDataLst>
          </p:nvPr>
        </p:nvSpPr>
        <p:spPr>
          <a:xfrm>
            <a:off x="3216910" y="2649220"/>
            <a:ext cx="2038985" cy="958850"/>
          </a:xfrm>
          <a:prstGeom prst="rect">
            <a:avLst/>
          </a:prstGeom>
          <a:noFill/>
        </p:spPr>
        <p:txBody>
          <a:bodyPr wrap="square" lIns="0" tIns="0" rIns="0" bIns="0" rtlCol="0">
            <a:spAutoFit/>
          </a:bodyPr>
          <a:p>
            <a:pPr algn="just">
              <a:lnSpc>
                <a:spcPct val="130000"/>
              </a:lnSpc>
            </a:pPr>
            <a:r>
              <a:rPr lang="zh-CN" altLang="en-US" sz="2400" dirty="0" smtClean="0">
                <a:latin typeface="微软雅黑" panose="020B0503020204020204" charset="-122"/>
                <a:ea typeface="微软雅黑" panose="020B0503020204020204" charset="-122"/>
              </a:rPr>
              <a:t>同类商品如何布局？</a:t>
            </a:r>
            <a:endParaRPr lang="zh-CN" altLang="en-US" sz="2400" dirty="0" smtClean="0">
              <a:latin typeface="微软雅黑" panose="020B0503020204020204" charset="-122"/>
              <a:ea typeface="微软雅黑" panose="020B0503020204020204" charset="-122"/>
            </a:endParaRPr>
          </a:p>
        </p:txBody>
      </p:sp>
      <p:pic>
        <p:nvPicPr>
          <p:cNvPr id="100" name="图片 99"/>
          <p:cNvPicPr/>
          <p:nvPr>
            <p:custDataLst>
              <p:tags r:id="rId7"/>
            </p:custDataLst>
          </p:nvPr>
        </p:nvPicPr>
        <p:blipFill>
          <a:blip r:embed="rId8"/>
          <a:stretch>
            <a:fillRect/>
          </a:stretch>
        </p:blipFill>
        <p:spPr>
          <a:xfrm>
            <a:off x="5808345" y="236220"/>
            <a:ext cx="4953000" cy="3192780"/>
          </a:xfrm>
          <a:prstGeom prst="rect">
            <a:avLst/>
          </a:prstGeom>
          <a:noFill/>
          <a:ln w="9525">
            <a:noFill/>
          </a:ln>
        </p:spPr>
      </p:pic>
      <p:pic>
        <p:nvPicPr>
          <p:cNvPr id="101" name="图片 100"/>
          <p:cNvPicPr/>
          <p:nvPr>
            <p:custDataLst>
              <p:tags r:id="rId9"/>
            </p:custDataLst>
          </p:nvPr>
        </p:nvPicPr>
        <p:blipFill>
          <a:blip r:embed="rId8"/>
          <a:stretch>
            <a:fillRect/>
          </a:stretch>
        </p:blipFill>
        <p:spPr>
          <a:xfrm>
            <a:off x="5808980" y="3608070"/>
            <a:ext cx="4952365" cy="2898140"/>
          </a:xfrm>
          <a:prstGeom prst="rect">
            <a:avLst/>
          </a:prstGeom>
          <a:noFill/>
          <a:ln w="9525">
            <a:noFill/>
          </a:ln>
        </p:spPr>
      </p:pic>
      <p:grpSp>
        <p:nvGrpSpPr>
          <p:cNvPr id="4" name="组合 3"/>
          <p:cNvGrpSpPr/>
          <p:nvPr/>
        </p:nvGrpSpPr>
        <p:grpSpPr>
          <a:xfrm>
            <a:off x="395605" y="330018"/>
            <a:ext cx="10888277" cy="1215058"/>
            <a:chOff x="623" y="459"/>
            <a:chExt cx="14841" cy="1127"/>
          </a:xfrm>
        </p:grpSpPr>
        <p:sp>
          <p:nvSpPr>
            <p:cNvPr id="5" name="燕尾形 4"/>
            <p:cNvSpPr/>
            <p:nvPr>
              <p:custDataLst>
                <p:tags r:id="rId10"/>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7" name="燕尾形 6"/>
            <p:cNvSpPr/>
            <p:nvPr>
              <p:custDataLst>
                <p:tags r:id="rId11"/>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12"/>
              </p:custDataLst>
            </p:nvPr>
          </p:nvSpPr>
          <p:spPr>
            <a:xfrm>
              <a:off x="1530" y="459"/>
              <a:ext cx="13934" cy="112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a:p>
              <a:pPr marL="0" lvl="1" indent="0" algn="l">
                <a:lnSpc>
                  <a:spcPct val="130000"/>
                </a:lnSpc>
              </a:pP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27125" y="847090"/>
            <a:ext cx="10289540" cy="5631180"/>
          </a:xfrm>
          <a:prstGeom prst="rect">
            <a:avLst/>
          </a:prstGeom>
        </p:spPr>
      </p:pic>
      <p:grpSp>
        <p:nvGrpSpPr>
          <p:cNvPr id="6" name="组合 5"/>
          <p:cNvGrpSpPr/>
          <p:nvPr/>
        </p:nvGrpSpPr>
        <p:grpSpPr>
          <a:xfrm>
            <a:off x="395605" y="236220"/>
            <a:ext cx="6967220" cy="495300"/>
            <a:chOff x="623" y="372"/>
            <a:chExt cx="10972" cy="780"/>
          </a:xfrm>
        </p:grpSpPr>
        <p:sp>
          <p:nvSpPr>
            <p:cNvPr id="7" name="燕尾形 6"/>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9" name="燕尾形 8"/>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10" name="文本框 37"/>
            <p:cNvSpPr txBox="1"/>
            <p:nvPr>
              <p:custDataLst>
                <p:tags r:id="rId4"/>
              </p:custDataLst>
            </p:nvPr>
          </p:nvSpPr>
          <p:spPr>
            <a:xfrm>
              <a:off x="1530" y="372"/>
              <a:ext cx="10065" cy="780"/>
            </a:xfrm>
            <a:prstGeom prst="rect">
              <a:avLst/>
            </a:prstGeom>
            <a:noFill/>
          </p:spPr>
          <p:txBody>
            <a:bodyPr wrap="squar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内</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空间布局</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零售店铺空间划分</a:t>
              </a:r>
              <a:endParaRPr lang="zh-CN" altLang="en-US" sz="20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a:grpSpLocks noChangeAspect="1"/>
          </p:cNvGrpSpPr>
          <p:nvPr/>
        </p:nvGrpSpPr>
        <p:grpSpPr bwMode="auto">
          <a:xfrm>
            <a:off x="1778922" y="2263928"/>
            <a:ext cx="7315200" cy="3484563"/>
            <a:chOff x="1800" y="2766"/>
            <a:chExt cx="8100" cy="3276"/>
          </a:xfrm>
        </p:grpSpPr>
        <p:sp>
          <p:nvSpPr>
            <p:cNvPr id="11" name="AutoShape 4"/>
            <p:cNvSpPr>
              <a:spLocks noChangeAspect="1" noChangeArrowheads="1"/>
            </p:cNvSpPr>
            <p:nvPr/>
          </p:nvSpPr>
          <p:spPr bwMode="auto">
            <a:xfrm>
              <a:off x="1800" y="2766"/>
              <a:ext cx="8100" cy="3276"/>
            </a:xfrm>
            <a:prstGeom prst="rect">
              <a:avLst/>
            </a:prstGeom>
            <a:noFill/>
            <a:ln w="9525">
              <a:noFill/>
              <a:miter lim="800000"/>
            </a:ln>
          </p:spPr>
          <p:txBody>
            <a:bodyPr/>
            <a:lstStyle/>
            <a:p>
              <a:pPr algn="ctr"/>
              <a:endParaRPr lang="zh-CN" altLang="en-US"/>
            </a:p>
          </p:txBody>
        </p:sp>
        <p:sp>
          <p:nvSpPr>
            <p:cNvPr id="12" name="Rectangle 5"/>
            <p:cNvSpPr>
              <a:spLocks noChangeArrowheads="1"/>
            </p:cNvSpPr>
            <p:nvPr/>
          </p:nvSpPr>
          <p:spPr bwMode="auto">
            <a:xfrm>
              <a:off x="1800" y="2922"/>
              <a:ext cx="1620"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1</a:t>
              </a:r>
              <a:r>
                <a:rPr lang="zh-CN" altLang="en-US">
                  <a:latin typeface="Times New Roman" panose="02020603050405020304" pitchFamily="18" charset="0"/>
                </a:rPr>
                <a:t>、品牌</a:t>
              </a:r>
              <a:endParaRPr lang="zh-CN" altLang="en-US" b="1"/>
            </a:p>
          </p:txBody>
        </p:sp>
        <p:sp>
          <p:nvSpPr>
            <p:cNvPr id="13" name="Rectangle 6"/>
            <p:cNvSpPr>
              <a:spLocks noChangeArrowheads="1"/>
            </p:cNvSpPr>
            <p:nvPr/>
          </p:nvSpPr>
          <p:spPr bwMode="auto">
            <a:xfrm>
              <a:off x="3960"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2</a:t>
              </a:r>
              <a:r>
                <a:rPr lang="zh-CN" altLang="en-US">
                  <a:latin typeface="Times New Roman" panose="02020603050405020304" pitchFamily="18" charset="0"/>
                </a:rPr>
                <a:t>、功能</a:t>
              </a:r>
              <a:endParaRPr lang="zh-CN" altLang="en-US" b="1"/>
            </a:p>
          </p:txBody>
        </p:sp>
        <p:sp>
          <p:nvSpPr>
            <p:cNvPr id="14" name="Rectangle 7"/>
            <p:cNvSpPr>
              <a:spLocks noChangeArrowheads="1"/>
            </p:cNvSpPr>
            <p:nvPr/>
          </p:nvSpPr>
          <p:spPr bwMode="auto">
            <a:xfrm>
              <a:off x="6121"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3</a:t>
              </a:r>
              <a:r>
                <a:rPr lang="zh-CN" altLang="en-US">
                  <a:latin typeface="Times New Roman" panose="02020603050405020304" pitchFamily="18" charset="0"/>
                </a:rPr>
                <a:t>、价格</a:t>
              </a:r>
              <a:endParaRPr lang="zh-CN" altLang="en-US" b="1"/>
            </a:p>
          </p:txBody>
        </p:sp>
        <p:sp>
          <p:nvSpPr>
            <p:cNvPr id="15" name="Rectangle 8"/>
            <p:cNvSpPr>
              <a:spLocks noChangeArrowheads="1"/>
            </p:cNvSpPr>
            <p:nvPr/>
          </p:nvSpPr>
          <p:spPr bwMode="auto">
            <a:xfrm>
              <a:off x="8280"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4</a:t>
              </a:r>
              <a:r>
                <a:rPr lang="zh-CN" altLang="en-US">
                  <a:latin typeface="Times New Roman" panose="02020603050405020304" pitchFamily="18" charset="0"/>
                </a:rPr>
                <a:t>、包装</a:t>
              </a:r>
              <a:endParaRPr lang="zh-CN" altLang="en-US" b="1"/>
            </a:p>
          </p:txBody>
        </p:sp>
        <p:grpSp>
          <p:nvGrpSpPr>
            <p:cNvPr id="16" name="Group 9"/>
            <p:cNvGrpSpPr/>
            <p:nvPr/>
          </p:nvGrpSpPr>
          <p:grpSpPr bwMode="auto">
            <a:xfrm>
              <a:off x="1980" y="3702"/>
              <a:ext cx="5760" cy="2028"/>
              <a:chOff x="1980" y="3702"/>
              <a:chExt cx="5760" cy="2028"/>
            </a:xfrm>
          </p:grpSpPr>
          <p:sp>
            <p:nvSpPr>
              <p:cNvPr id="18" name="AutoShape 10"/>
              <p:cNvSpPr>
                <a:spLocks noChangeArrowheads="1"/>
              </p:cNvSpPr>
              <p:nvPr/>
            </p:nvSpPr>
            <p:spPr bwMode="auto">
              <a:xfrm>
                <a:off x="6120"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just"/>
                <a:r>
                  <a:rPr lang="zh-CN" altLang="en-US">
                    <a:latin typeface="Times New Roman" panose="02020603050405020304" pitchFamily="18" charset="0"/>
                  </a:rPr>
                  <a:t>高价位</a:t>
                </a:r>
                <a:endParaRPr lang="zh-CN" altLang="en-US">
                  <a:latin typeface="Times New Roman" panose="02020603050405020304" pitchFamily="18" charset="0"/>
                </a:endParaRPr>
              </a:p>
              <a:p>
                <a:pPr algn="just"/>
                <a:r>
                  <a:rPr lang="zh-CN" altLang="en-US">
                    <a:latin typeface="Times New Roman" panose="02020603050405020304" pitchFamily="18" charset="0"/>
                  </a:rPr>
                  <a:t>中价位</a:t>
                </a:r>
                <a:endParaRPr lang="zh-CN" altLang="en-US">
                  <a:latin typeface="Times New Roman" panose="02020603050405020304" pitchFamily="18" charset="0"/>
                </a:endParaRPr>
              </a:p>
              <a:p>
                <a:pPr algn="just"/>
                <a:r>
                  <a:rPr lang="zh-CN" altLang="en-US">
                    <a:latin typeface="Times New Roman" panose="02020603050405020304" pitchFamily="18" charset="0"/>
                  </a:rPr>
                  <a:t>低价位</a:t>
                </a:r>
                <a:endParaRPr lang="zh-CN" altLang="en-US">
                  <a:latin typeface="Times New Roman" panose="02020603050405020304" pitchFamily="18" charset="0"/>
                </a:endParaRPr>
              </a:p>
              <a:p>
                <a:pPr algn="ctr"/>
                <a:endParaRPr lang="en-US" altLang="zh-CN" b="1"/>
              </a:p>
            </p:txBody>
          </p:sp>
          <p:sp>
            <p:nvSpPr>
              <p:cNvPr id="19" name="AutoShape 11"/>
              <p:cNvSpPr>
                <a:spLocks noChangeArrowheads="1"/>
              </p:cNvSpPr>
              <p:nvPr/>
            </p:nvSpPr>
            <p:spPr bwMode="auto">
              <a:xfrm>
                <a:off x="1980"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just"/>
                <a:r>
                  <a:rPr lang="zh-CN" altLang="en-US">
                    <a:latin typeface="Times New Roman" panose="02020603050405020304" pitchFamily="18" charset="0"/>
                  </a:rPr>
                  <a:t>飘柔</a:t>
                </a:r>
                <a:endParaRPr lang="zh-CN" altLang="en-US">
                  <a:latin typeface="Times New Roman" panose="02020603050405020304" pitchFamily="18" charset="0"/>
                </a:endParaRPr>
              </a:p>
              <a:p>
                <a:pPr algn="just"/>
                <a:r>
                  <a:rPr lang="zh-CN" altLang="en-US">
                    <a:latin typeface="Times New Roman" panose="02020603050405020304" pitchFamily="18" charset="0"/>
                  </a:rPr>
                  <a:t>舒蕾</a:t>
                </a:r>
                <a:endParaRPr lang="zh-CN" altLang="en-US">
                  <a:latin typeface="Times New Roman" panose="02020603050405020304" pitchFamily="18" charset="0"/>
                </a:endParaRPr>
              </a:p>
              <a:p>
                <a:pPr algn="just"/>
                <a:r>
                  <a:rPr lang="zh-CN" altLang="en-US">
                    <a:latin typeface="Times New Roman" panose="02020603050405020304" pitchFamily="18" charset="0"/>
                  </a:rPr>
                  <a:t>夏士莲</a:t>
                </a:r>
                <a:endParaRPr lang="zh-CN" altLang="en-US">
                  <a:latin typeface="Times New Roman" panose="02020603050405020304" pitchFamily="18" charset="0"/>
                </a:endParaRPr>
              </a:p>
              <a:p>
                <a:pPr algn="ctr"/>
                <a:endParaRPr lang="en-US" altLang="zh-CN" b="1"/>
              </a:p>
            </p:txBody>
          </p:sp>
          <p:sp>
            <p:nvSpPr>
              <p:cNvPr id="20" name="AutoShape 12"/>
              <p:cNvSpPr>
                <a:spLocks noChangeArrowheads="1"/>
              </p:cNvSpPr>
              <p:nvPr/>
            </p:nvSpPr>
            <p:spPr bwMode="auto">
              <a:xfrm>
                <a:off x="3960"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just"/>
                <a:r>
                  <a:rPr lang="zh-CN" altLang="en-US">
                    <a:latin typeface="Times New Roman" panose="02020603050405020304" pitchFamily="18" charset="0"/>
                  </a:rPr>
                  <a:t>去屑</a:t>
                </a:r>
                <a:endParaRPr lang="zh-CN" altLang="en-US">
                  <a:latin typeface="Times New Roman" panose="02020603050405020304" pitchFamily="18" charset="0"/>
                </a:endParaRPr>
              </a:p>
              <a:p>
                <a:pPr algn="just"/>
                <a:r>
                  <a:rPr lang="zh-CN" altLang="en-US">
                    <a:latin typeface="Times New Roman" panose="02020603050405020304" pitchFamily="18" charset="0"/>
                  </a:rPr>
                  <a:t>黑发</a:t>
                </a:r>
                <a:endParaRPr lang="zh-CN" altLang="en-US">
                  <a:latin typeface="Times New Roman" panose="02020603050405020304" pitchFamily="18" charset="0"/>
                </a:endParaRPr>
              </a:p>
              <a:p>
                <a:pPr algn="just"/>
                <a:r>
                  <a:rPr lang="zh-CN" altLang="en-US">
                    <a:latin typeface="Times New Roman" panose="02020603050405020304" pitchFamily="18" charset="0"/>
                  </a:rPr>
                  <a:t>营养</a:t>
                </a:r>
                <a:endParaRPr lang="zh-CN" altLang="en-US">
                  <a:latin typeface="Times New Roman" panose="02020603050405020304" pitchFamily="18" charset="0"/>
                </a:endParaRPr>
              </a:p>
              <a:p>
                <a:pPr algn="ctr"/>
                <a:endParaRPr lang="en-US" altLang="zh-CN" b="1"/>
              </a:p>
            </p:txBody>
          </p:sp>
        </p:grpSp>
        <p:sp>
          <p:nvSpPr>
            <p:cNvPr id="17" name="AutoShape 13"/>
            <p:cNvSpPr>
              <a:spLocks noChangeArrowheads="1"/>
            </p:cNvSpPr>
            <p:nvPr/>
          </p:nvSpPr>
          <p:spPr bwMode="auto">
            <a:xfrm>
              <a:off x="8280" y="3702"/>
              <a:ext cx="1620" cy="2028"/>
            </a:xfrm>
            <a:prstGeom prst="rightArrow">
              <a:avLst>
                <a:gd name="adj1" fmla="val 50000"/>
                <a:gd name="adj2" fmla="val 25000"/>
              </a:avLst>
            </a:prstGeom>
            <a:solidFill>
              <a:srgbClr val="FFFF00">
                <a:alpha val="50980"/>
              </a:srgbClr>
            </a:solidFill>
            <a:ln w="9525">
              <a:solidFill>
                <a:srgbClr val="000000"/>
              </a:solidFill>
              <a:miter lim="800000"/>
            </a:ln>
          </p:spPr>
          <p:txBody>
            <a:bodyPr/>
            <a:lstStyle/>
            <a:p>
              <a:pPr algn="just"/>
              <a:r>
                <a:rPr lang="en-US" altLang="zh-CN">
                  <a:latin typeface="Times New Roman" panose="02020603050405020304" pitchFamily="18" charset="0"/>
                </a:rPr>
                <a:t>200</a:t>
              </a:r>
              <a:r>
                <a:rPr lang="zh-CN" altLang="en-US">
                  <a:latin typeface="Times New Roman" panose="02020603050405020304" pitchFamily="18" charset="0"/>
                </a:rPr>
                <a:t>毫升</a:t>
              </a:r>
              <a:endParaRPr lang="zh-CN" altLang="en-US">
                <a:latin typeface="Times New Roman" panose="02020603050405020304" pitchFamily="18" charset="0"/>
              </a:endParaRPr>
            </a:p>
            <a:p>
              <a:pPr algn="just"/>
              <a:r>
                <a:rPr lang="en-US" altLang="zh-CN">
                  <a:latin typeface="Times New Roman" panose="02020603050405020304" pitchFamily="18" charset="0"/>
                </a:rPr>
                <a:t>400</a:t>
              </a:r>
              <a:r>
                <a:rPr lang="zh-CN" altLang="en-US">
                  <a:latin typeface="Times New Roman" panose="02020603050405020304" pitchFamily="18" charset="0"/>
                </a:rPr>
                <a:t>毫升</a:t>
              </a:r>
              <a:endParaRPr lang="zh-CN" altLang="en-US">
                <a:latin typeface="Times New Roman" panose="02020603050405020304" pitchFamily="18" charset="0"/>
              </a:endParaRPr>
            </a:p>
            <a:p>
              <a:pPr algn="just"/>
              <a:r>
                <a:rPr lang="en-US" altLang="zh-CN">
                  <a:latin typeface="Times New Roman" panose="02020603050405020304" pitchFamily="18" charset="0"/>
                </a:rPr>
                <a:t>750</a:t>
              </a:r>
              <a:r>
                <a:rPr lang="zh-CN" altLang="en-US">
                  <a:latin typeface="Times New Roman" panose="02020603050405020304" pitchFamily="18" charset="0"/>
                </a:rPr>
                <a:t>毫升</a:t>
              </a:r>
              <a:endParaRPr lang="zh-CN" altLang="en-US">
                <a:latin typeface="Times New Roman" panose="02020603050405020304" pitchFamily="18" charset="0"/>
              </a:endParaRPr>
            </a:p>
            <a:p>
              <a:pPr algn="ctr"/>
              <a:endParaRPr lang="en-US" altLang="zh-CN" b="1"/>
            </a:p>
          </p:txBody>
        </p:sp>
      </p:grpSp>
      <p:sp>
        <p:nvSpPr>
          <p:cNvPr id="4" name="文本框 3"/>
          <p:cNvSpPr txBox="1"/>
          <p:nvPr/>
        </p:nvSpPr>
        <p:spPr>
          <a:xfrm>
            <a:off x="507365" y="1262380"/>
            <a:ext cx="3306445" cy="368300"/>
          </a:xfrm>
          <a:prstGeom prst="rect">
            <a:avLst/>
          </a:prstGeom>
          <a:noFill/>
        </p:spPr>
        <p:txBody>
          <a:bodyPr wrap="square" rtlCol="0">
            <a:spAutoFit/>
          </a:bodyPr>
          <a:p>
            <a:r>
              <a:rPr lang="zh-CN" altLang="en-US"/>
              <a:t>购买者选择商品的决策过程</a:t>
            </a:r>
            <a:endParaRPr lang="zh-CN" altLang="en-US"/>
          </a:p>
        </p:txBody>
      </p:sp>
      <p:grpSp>
        <p:nvGrpSpPr>
          <p:cNvPr id="5" name="组合 4"/>
          <p:cNvGrpSpPr/>
          <p:nvPr/>
        </p:nvGrpSpPr>
        <p:grpSpPr>
          <a:xfrm>
            <a:off x="395605" y="330018"/>
            <a:ext cx="10888277" cy="1215058"/>
            <a:chOff x="623" y="459"/>
            <a:chExt cx="14841" cy="1127"/>
          </a:xfrm>
        </p:grpSpPr>
        <p:sp>
          <p:nvSpPr>
            <p:cNvPr id="7" name="燕尾形 6"/>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燕尾形 7"/>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9" name="文本框 37"/>
            <p:cNvSpPr txBox="1"/>
            <p:nvPr>
              <p:custDataLst>
                <p:tags r:id="rId3"/>
              </p:custDataLst>
            </p:nvPr>
          </p:nvSpPr>
          <p:spPr>
            <a:xfrm>
              <a:off x="1530" y="459"/>
              <a:ext cx="13934" cy="112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a:p>
              <a:pPr marL="0" lvl="1" indent="0" algn="l">
                <a:lnSpc>
                  <a:spcPct val="130000"/>
                </a:lnSpc>
              </a:pP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a:grpSpLocks noChangeAspect="1"/>
          </p:cNvGrpSpPr>
          <p:nvPr/>
        </p:nvGrpSpPr>
        <p:grpSpPr bwMode="auto">
          <a:xfrm>
            <a:off x="1778922" y="2263928"/>
            <a:ext cx="8960668" cy="3484563"/>
            <a:chOff x="1800" y="2766"/>
            <a:chExt cx="9922" cy="3276"/>
          </a:xfrm>
        </p:grpSpPr>
        <p:sp>
          <p:nvSpPr>
            <p:cNvPr id="11" name="AutoShape 4"/>
            <p:cNvSpPr>
              <a:spLocks noChangeAspect="1" noChangeArrowheads="1"/>
            </p:cNvSpPr>
            <p:nvPr/>
          </p:nvSpPr>
          <p:spPr bwMode="auto">
            <a:xfrm>
              <a:off x="1800" y="2766"/>
              <a:ext cx="8100" cy="3276"/>
            </a:xfrm>
            <a:prstGeom prst="rect">
              <a:avLst/>
            </a:prstGeom>
            <a:noFill/>
            <a:ln w="9525">
              <a:noFill/>
              <a:miter lim="800000"/>
            </a:ln>
          </p:spPr>
          <p:txBody>
            <a:bodyPr/>
            <a:lstStyle/>
            <a:p>
              <a:pPr algn="ctr"/>
              <a:endParaRPr lang="zh-CN" altLang="en-US"/>
            </a:p>
          </p:txBody>
        </p:sp>
        <p:sp>
          <p:nvSpPr>
            <p:cNvPr id="12" name="Rectangle 5"/>
            <p:cNvSpPr>
              <a:spLocks noChangeArrowheads="1"/>
            </p:cNvSpPr>
            <p:nvPr/>
          </p:nvSpPr>
          <p:spPr bwMode="auto">
            <a:xfrm>
              <a:off x="1800" y="2922"/>
              <a:ext cx="1620"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1</a:t>
              </a:r>
              <a:r>
                <a:rPr lang="zh-CN" altLang="en-US">
                  <a:latin typeface="Times New Roman" panose="02020603050405020304" pitchFamily="18" charset="0"/>
                </a:rPr>
                <a:t>、人群</a:t>
              </a:r>
              <a:endParaRPr lang="en-US" altLang="zh-CN" b="1">
                <a:latin typeface="Times New Roman" panose="02020603050405020304" pitchFamily="18" charset="0"/>
              </a:endParaRPr>
            </a:p>
          </p:txBody>
        </p:sp>
        <p:sp>
          <p:nvSpPr>
            <p:cNvPr id="13" name="Rectangle 6"/>
            <p:cNvSpPr>
              <a:spLocks noChangeArrowheads="1"/>
            </p:cNvSpPr>
            <p:nvPr/>
          </p:nvSpPr>
          <p:spPr bwMode="auto">
            <a:xfrm>
              <a:off x="3960"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2</a:t>
              </a:r>
              <a:r>
                <a:rPr lang="zh-CN" altLang="en-US">
                  <a:latin typeface="Times New Roman" panose="02020603050405020304" pitchFamily="18" charset="0"/>
                </a:rPr>
                <a:t>、品牌</a:t>
              </a:r>
              <a:endParaRPr lang="zh-CN" altLang="en-US" b="1"/>
            </a:p>
          </p:txBody>
        </p:sp>
        <p:sp>
          <p:nvSpPr>
            <p:cNvPr id="14" name="Rectangle 7"/>
            <p:cNvSpPr>
              <a:spLocks noChangeArrowheads="1"/>
            </p:cNvSpPr>
            <p:nvPr/>
          </p:nvSpPr>
          <p:spPr bwMode="auto">
            <a:xfrm>
              <a:off x="7943"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3</a:t>
              </a:r>
              <a:r>
                <a:rPr lang="zh-CN" altLang="en-US">
                  <a:latin typeface="Times New Roman" panose="02020603050405020304" pitchFamily="18" charset="0"/>
                </a:rPr>
                <a:t>、价格</a:t>
              </a:r>
              <a:endParaRPr lang="zh-CN" altLang="en-US" b="1"/>
            </a:p>
          </p:txBody>
        </p:sp>
        <p:sp>
          <p:nvSpPr>
            <p:cNvPr id="15" name="Rectangle 8"/>
            <p:cNvSpPr>
              <a:spLocks noChangeArrowheads="1"/>
            </p:cNvSpPr>
            <p:nvPr/>
          </p:nvSpPr>
          <p:spPr bwMode="auto">
            <a:xfrm>
              <a:off x="10102" y="2922"/>
              <a:ext cx="1619" cy="468"/>
            </a:xfrm>
            <a:prstGeom prst="rect">
              <a:avLst/>
            </a:prstGeom>
            <a:solidFill>
              <a:srgbClr val="008000">
                <a:alpha val="20000"/>
              </a:srgbClr>
            </a:solidFill>
            <a:ln w="9525">
              <a:solidFill>
                <a:srgbClr val="000000"/>
              </a:solidFill>
              <a:miter lim="800000"/>
            </a:ln>
          </p:spPr>
          <p:txBody>
            <a:bodyPr/>
            <a:lstStyle/>
            <a:p>
              <a:pPr algn="ctr"/>
              <a:r>
                <a:rPr lang="en-US" altLang="zh-CN">
                  <a:latin typeface="Times New Roman" panose="02020603050405020304" pitchFamily="18" charset="0"/>
                </a:rPr>
                <a:t>4</a:t>
              </a:r>
              <a:r>
                <a:rPr lang="zh-CN" altLang="en-US">
                  <a:latin typeface="Times New Roman" panose="02020603050405020304" pitchFamily="18" charset="0"/>
                </a:rPr>
                <a:t>、包装</a:t>
              </a:r>
              <a:endParaRPr lang="zh-CN" altLang="en-US" b="1"/>
            </a:p>
          </p:txBody>
        </p:sp>
        <p:grpSp>
          <p:nvGrpSpPr>
            <p:cNvPr id="16" name="Group 9"/>
            <p:cNvGrpSpPr/>
            <p:nvPr/>
          </p:nvGrpSpPr>
          <p:grpSpPr bwMode="auto">
            <a:xfrm>
              <a:off x="1980" y="3702"/>
              <a:ext cx="7582" cy="2029"/>
              <a:chOff x="1980" y="3702"/>
              <a:chExt cx="7582" cy="2029"/>
            </a:xfrm>
          </p:grpSpPr>
          <p:sp>
            <p:nvSpPr>
              <p:cNvPr id="18" name="AutoShape 10"/>
              <p:cNvSpPr>
                <a:spLocks noChangeArrowheads="1"/>
              </p:cNvSpPr>
              <p:nvPr/>
            </p:nvSpPr>
            <p:spPr bwMode="auto">
              <a:xfrm>
                <a:off x="7942"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just"/>
                <a:r>
                  <a:rPr lang="zh-CN" altLang="en-US">
                    <a:latin typeface="Times New Roman" panose="02020603050405020304" pitchFamily="18" charset="0"/>
                  </a:rPr>
                  <a:t>高价位</a:t>
                </a:r>
                <a:endParaRPr lang="zh-CN" altLang="en-US">
                  <a:latin typeface="Times New Roman" panose="02020603050405020304" pitchFamily="18" charset="0"/>
                </a:endParaRPr>
              </a:p>
              <a:p>
                <a:pPr algn="just"/>
                <a:r>
                  <a:rPr lang="zh-CN" altLang="en-US">
                    <a:latin typeface="Times New Roman" panose="02020603050405020304" pitchFamily="18" charset="0"/>
                  </a:rPr>
                  <a:t>中价位</a:t>
                </a:r>
                <a:endParaRPr lang="zh-CN" altLang="en-US">
                  <a:latin typeface="Times New Roman" panose="02020603050405020304" pitchFamily="18" charset="0"/>
                </a:endParaRPr>
              </a:p>
              <a:p>
                <a:pPr algn="just"/>
                <a:r>
                  <a:rPr lang="zh-CN" altLang="en-US">
                    <a:latin typeface="Times New Roman" panose="02020603050405020304" pitchFamily="18" charset="0"/>
                  </a:rPr>
                  <a:t>低价位</a:t>
                </a:r>
                <a:endParaRPr lang="zh-CN" altLang="en-US">
                  <a:latin typeface="Times New Roman" panose="02020603050405020304" pitchFamily="18" charset="0"/>
                </a:endParaRPr>
              </a:p>
              <a:p>
                <a:pPr algn="ctr"/>
                <a:endParaRPr lang="en-US" altLang="zh-CN" b="1"/>
              </a:p>
            </p:txBody>
          </p:sp>
          <p:sp>
            <p:nvSpPr>
              <p:cNvPr id="19" name="AutoShape 11"/>
              <p:cNvSpPr>
                <a:spLocks noChangeArrowheads="1"/>
              </p:cNvSpPr>
              <p:nvPr/>
            </p:nvSpPr>
            <p:spPr bwMode="auto">
              <a:xfrm>
                <a:off x="1980"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ctr"/>
                <a:r>
                  <a:rPr lang="zh-CN" altLang="en-US" b="1">
                    <a:sym typeface="+mn-ea"/>
                  </a:rPr>
                  <a:t>婴幼儿</a:t>
                </a:r>
                <a:endParaRPr lang="zh-CN" altLang="en-US" b="1"/>
              </a:p>
              <a:p>
                <a:pPr algn="ctr"/>
                <a:r>
                  <a:rPr lang="zh-CN" altLang="en-US" b="1"/>
                  <a:t>普通奶粉</a:t>
                </a:r>
                <a:endParaRPr lang="zh-CN" altLang="en-US" b="1"/>
              </a:p>
              <a:p>
                <a:pPr algn="ctr"/>
                <a:endParaRPr lang="zh-CN" altLang="en-US" b="1"/>
              </a:p>
              <a:p>
                <a:pPr algn="ctr"/>
                <a:endParaRPr lang="zh-CN" altLang="en-US" b="1"/>
              </a:p>
            </p:txBody>
          </p:sp>
          <p:sp>
            <p:nvSpPr>
              <p:cNvPr id="20" name="AutoShape 12"/>
              <p:cNvSpPr>
                <a:spLocks noChangeArrowheads="1"/>
              </p:cNvSpPr>
              <p:nvPr/>
            </p:nvSpPr>
            <p:spPr bwMode="auto">
              <a:xfrm>
                <a:off x="3960" y="3702"/>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lstStyle/>
              <a:p>
                <a:pPr algn="ctr"/>
                <a:r>
                  <a:rPr lang="zh-CN" altLang="en-US">
                    <a:latin typeface="Times New Roman" panose="02020603050405020304" pitchFamily="18" charset="0"/>
                  </a:rPr>
                  <a:t>伊利</a:t>
                </a:r>
                <a:endParaRPr lang="zh-CN" altLang="en-US">
                  <a:latin typeface="Times New Roman" panose="02020603050405020304" pitchFamily="18" charset="0"/>
                </a:endParaRPr>
              </a:p>
              <a:p>
                <a:pPr algn="ctr"/>
                <a:r>
                  <a:rPr lang="zh-CN" altLang="en-US" b="1"/>
                  <a:t>蒙牛</a:t>
                </a:r>
                <a:endParaRPr lang="zh-CN" altLang="en-US" b="1"/>
              </a:p>
              <a:p>
                <a:pPr algn="ctr"/>
                <a:r>
                  <a:rPr lang="zh-CN" altLang="en-US" b="1"/>
                  <a:t>雀巢</a:t>
                </a:r>
                <a:endParaRPr lang="zh-CN" altLang="en-US" b="1"/>
              </a:p>
              <a:p>
                <a:pPr algn="ctr"/>
                <a:r>
                  <a:rPr lang="zh-CN" altLang="en-US" b="1"/>
                  <a:t>飞鹤</a:t>
                </a:r>
                <a:endParaRPr lang="zh-CN" altLang="en-US" b="1"/>
              </a:p>
            </p:txBody>
          </p:sp>
          <p:sp>
            <p:nvSpPr>
              <p:cNvPr id="7" name="AutoShape 12"/>
              <p:cNvSpPr>
                <a:spLocks noChangeArrowheads="1"/>
              </p:cNvSpPr>
              <p:nvPr/>
            </p:nvSpPr>
            <p:spPr bwMode="auto">
              <a:xfrm>
                <a:off x="5952" y="3703"/>
                <a:ext cx="1620" cy="2028"/>
              </a:xfrm>
              <a:prstGeom prst="rightArrow">
                <a:avLst>
                  <a:gd name="adj1" fmla="val 50000"/>
                  <a:gd name="adj2" fmla="val 25000"/>
                </a:avLst>
              </a:prstGeom>
              <a:solidFill>
                <a:srgbClr val="FFFF00">
                  <a:alpha val="49019"/>
                </a:srgbClr>
              </a:solidFill>
              <a:ln w="9525">
                <a:solidFill>
                  <a:srgbClr val="000000"/>
                </a:solidFill>
                <a:miter lim="800000"/>
              </a:ln>
            </p:spPr>
            <p:txBody>
              <a:bodyPr/>
              <a:p>
                <a:pPr algn="ctr"/>
                <a:r>
                  <a:rPr lang="zh-CN" altLang="en-US">
                    <a:latin typeface="Times New Roman" panose="02020603050405020304" pitchFamily="18" charset="0"/>
                  </a:rPr>
                  <a:t>婴幼儿：</a:t>
                </a:r>
                <a:r>
                  <a:rPr lang="en-US" altLang="zh-CN">
                    <a:latin typeface="Times New Roman" panose="02020603050405020304" pitchFamily="18" charset="0"/>
                  </a:rPr>
                  <a:t>1</a:t>
                </a:r>
                <a:r>
                  <a:rPr lang="zh-CN" altLang="en-US">
                    <a:latin typeface="Times New Roman" panose="02020603050405020304" pitchFamily="18" charset="0"/>
                  </a:rPr>
                  <a:t>段、</a:t>
                </a:r>
                <a:r>
                  <a:rPr lang="en-US" altLang="zh-CN">
                    <a:latin typeface="Times New Roman" panose="02020603050405020304" pitchFamily="18" charset="0"/>
                  </a:rPr>
                  <a:t>2</a:t>
                </a:r>
                <a:r>
                  <a:rPr lang="zh-CN" altLang="en-US">
                    <a:latin typeface="Times New Roman" panose="02020603050405020304" pitchFamily="18" charset="0"/>
                  </a:rPr>
                  <a:t>段、</a:t>
                </a:r>
                <a:r>
                  <a:rPr lang="en-US" altLang="zh-CN">
                    <a:latin typeface="Times New Roman" panose="02020603050405020304" pitchFamily="18" charset="0"/>
                  </a:rPr>
                  <a:t>3</a:t>
                </a:r>
                <a:r>
                  <a:rPr lang="zh-CN" altLang="en-US">
                    <a:latin typeface="Times New Roman" panose="02020603050405020304" pitchFamily="18" charset="0"/>
                  </a:rPr>
                  <a:t>段</a:t>
                </a:r>
                <a:r>
                  <a:rPr lang="en-US" altLang="zh-CN">
                    <a:latin typeface="Times New Roman" panose="02020603050405020304" pitchFamily="18" charset="0"/>
                  </a:rPr>
                  <a:t>……</a:t>
                </a:r>
                <a:endParaRPr lang="en-US" altLang="zh-CN">
                  <a:latin typeface="Times New Roman" panose="02020603050405020304" pitchFamily="18" charset="0"/>
                </a:endParaRPr>
              </a:p>
              <a:p>
                <a:pPr algn="ctr"/>
                <a:r>
                  <a:rPr lang="zh-CN" altLang="en-US" b="1">
                    <a:latin typeface="Times New Roman" panose="02020603050405020304" pitchFamily="18" charset="0"/>
                  </a:rPr>
                  <a:t>普通奶粉：中老年、儿童、学生、女士</a:t>
                </a:r>
                <a:endParaRPr lang="zh-CN" altLang="en-US" b="1">
                  <a:latin typeface="Times New Roman" panose="02020603050405020304" pitchFamily="18" charset="0"/>
                </a:endParaRPr>
              </a:p>
            </p:txBody>
          </p:sp>
        </p:grpSp>
        <p:sp>
          <p:nvSpPr>
            <p:cNvPr id="17" name="AutoShape 13"/>
            <p:cNvSpPr>
              <a:spLocks noChangeArrowheads="1"/>
            </p:cNvSpPr>
            <p:nvPr/>
          </p:nvSpPr>
          <p:spPr bwMode="auto">
            <a:xfrm>
              <a:off x="10102" y="3702"/>
              <a:ext cx="1620" cy="2028"/>
            </a:xfrm>
            <a:prstGeom prst="rightArrow">
              <a:avLst>
                <a:gd name="adj1" fmla="val 50000"/>
                <a:gd name="adj2" fmla="val 25000"/>
              </a:avLst>
            </a:prstGeom>
            <a:solidFill>
              <a:srgbClr val="FFFF00">
                <a:alpha val="50980"/>
              </a:srgbClr>
            </a:solidFill>
            <a:ln w="9525">
              <a:solidFill>
                <a:srgbClr val="000000"/>
              </a:solidFill>
              <a:miter lim="800000"/>
            </a:ln>
          </p:spPr>
          <p:txBody>
            <a:bodyPr/>
            <a:lstStyle/>
            <a:p>
              <a:pPr algn="just"/>
              <a:r>
                <a:rPr lang="en-US" altLang="zh-CN">
                  <a:latin typeface="Times New Roman" panose="02020603050405020304" pitchFamily="18" charset="0"/>
                </a:rPr>
                <a:t>300g</a:t>
              </a:r>
              <a:endParaRPr lang="en-US" altLang="zh-CN">
                <a:latin typeface="Times New Roman" panose="02020603050405020304" pitchFamily="18" charset="0"/>
              </a:endParaRPr>
            </a:p>
            <a:p>
              <a:pPr algn="just"/>
              <a:r>
                <a:rPr lang="en-US" altLang="zh-CN">
                  <a:latin typeface="Times New Roman" panose="02020603050405020304" pitchFamily="18" charset="0"/>
                </a:rPr>
                <a:t>400g</a:t>
              </a:r>
              <a:endParaRPr lang="zh-CN" altLang="en-US">
                <a:latin typeface="Times New Roman" panose="02020603050405020304" pitchFamily="18" charset="0"/>
              </a:endParaRPr>
            </a:p>
            <a:p>
              <a:pPr algn="just"/>
              <a:r>
                <a:rPr lang="en-US" altLang="zh-CN">
                  <a:latin typeface="Times New Roman" panose="02020603050405020304" pitchFamily="18" charset="0"/>
                </a:rPr>
                <a:t>750g</a:t>
              </a:r>
              <a:endParaRPr lang="en-US" altLang="zh-CN" b="1"/>
            </a:p>
          </p:txBody>
        </p:sp>
        <p:sp>
          <p:nvSpPr>
            <p:cNvPr id="5" name="Rectangle 6"/>
            <p:cNvSpPr>
              <a:spLocks noChangeArrowheads="1"/>
            </p:cNvSpPr>
            <p:nvPr/>
          </p:nvSpPr>
          <p:spPr bwMode="auto">
            <a:xfrm>
              <a:off x="5952" y="2922"/>
              <a:ext cx="1619" cy="468"/>
            </a:xfrm>
            <a:prstGeom prst="rect">
              <a:avLst/>
            </a:prstGeom>
            <a:solidFill>
              <a:srgbClr val="008000">
                <a:alpha val="20000"/>
              </a:srgbClr>
            </a:solidFill>
            <a:ln w="9525">
              <a:solidFill>
                <a:srgbClr val="000000"/>
              </a:solidFill>
              <a:miter lim="800000"/>
            </a:ln>
          </p:spPr>
          <p:txBody>
            <a:bodyPr/>
            <a:p>
              <a:pPr algn="ctr"/>
              <a:r>
                <a:rPr lang="en-US" altLang="zh-CN">
                  <a:latin typeface="Times New Roman" panose="02020603050405020304" pitchFamily="18" charset="0"/>
                </a:rPr>
                <a:t>3</a:t>
              </a:r>
              <a:r>
                <a:rPr lang="zh-CN" altLang="en-US">
                  <a:latin typeface="Times New Roman" panose="02020603050405020304" pitchFamily="18" charset="0"/>
                </a:rPr>
                <a:t>、功能</a:t>
              </a:r>
              <a:r>
                <a:rPr lang="en-US" altLang="zh-CN">
                  <a:latin typeface="Times New Roman" panose="02020603050405020304" pitchFamily="18" charset="0"/>
                </a:rPr>
                <a:t>/</a:t>
              </a:r>
              <a:r>
                <a:rPr lang="zh-CN" altLang="en-US">
                  <a:latin typeface="Times New Roman" panose="02020603050405020304" pitchFamily="18" charset="0"/>
                </a:rPr>
                <a:t>人群</a:t>
              </a:r>
              <a:endParaRPr lang="zh-CN" altLang="en-US" b="1">
                <a:latin typeface="Times New Roman" panose="02020603050405020304" pitchFamily="18" charset="0"/>
              </a:endParaRPr>
            </a:p>
          </p:txBody>
        </p:sp>
      </p:grpSp>
      <p:sp>
        <p:nvSpPr>
          <p:cNvPr id="4" name="文本框 3"/>
          <p:cNvSpPr txBox="1"/>
          <p:nvPr/>
        </p:nvSpPr>
        <p:spPr>
          <a:xfrm>
            <a:off x="507365" y="1262380"/>
            <a:ext cx="3306445" cy="368300"/>
          </a:xfrm>
          <a:prstGeom prst="rect">
            <a:avLst/>
          </a:prstGeom>
          <a:noFill/>
        </p:spPr>
        <p:txBody>
          <a:bodyPr wrap="square" rtlCol="0">
            <a:spAutoFit/>
          </a:bodyPr>
          <a:p>
            <a:r>
              <a:rPr lang="zh-CN" altLang="en-US"/>
              <a:t>购买者选择商品的决策过程</a:t>
            </a:r>
            <a:endParaRPr lang="zh-CN" altLang="en-US"/>
          </a:p>
        </p:txBody>
      </p:sp>
      <p:grpSp>
        <p:nvGrpSpPr>
          <p:cNvPr id="8" name="组合 7"/>
          <p:cNvGrpSpPr/>
          <p:nvPr/>
        </p:nvGrpSpPr>
        <p:grpSpPr>
          <a:xfrm>
            <a:off x="395605" y="330018"/>
            <a:ext cx="10888277" cy="654428"/>
            <a:chOff x="623" y="459"/>
            <a:chExt cx="14841" cy="607"/>
          </a:xfrm>
        </p:grpSpPr>
        <p:sp>
          <p:nvSpPr>
            <p:cNvPr id="9" name="燕尾形 8"/>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21" name="燕尾形 20"/>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22"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custDataLst>
              <p:tags r:id="rId1"/>
            </p:custDataLst>
          </p:nvPr>
        </p:nvPicPr>
        <p:blipFill>
          <a:blip r:embed="rId2"/>
          <a:stretch>
            <a:fillRect/>
          </a:stretch>
        </p:blipFill>
        <p:spPr>
          <a:xfrm>
            <a:off x="263525" y="1327150"/>
            <a:ext cx="6055995" cy="4589145"/>
          </a:xfrm>
          <a:prstGeom prst="rect">
            <a:avLst/>
          </a:prstGeom>
          <a:noFill/>
          <a:ln w="9525">
            <a:noFill/>
          </a:ln>
        </p:spPr>
      </p:pic>
      <p:pic>
        <p:nvPicPr>
          <p:cNvPr id="100" name="图片 99"/>
          <p:cNvPicPr/>
          <p:nvPr>
            <p:custDataLst>
              <p:tags r:id="rId3"/>
            </p:custDataLst>
          </p:nvPr>
        </p:nvPicPr>
        <p:blipFill>
          <a:blip r:embed="rId2"/>
          <a:stretch>
            <a:fillRect/>
          </a:stretch>
        </p:blipFill>
        <p:spPr>
          <a:xfrm>
            <a:off x="6522720" y="1327785"/>
            <a:ext cx="5386070" cy="4588510"/>
          </a:xfrm>
          <a:prstGeom prst="rect">
            <a:avLst/>
          </a:prstGeom>
          <a:noFill/>
          <a:ln w="9525">
            <a:noFill/>
          </a:ln>
        </p:spPr>
      </p:pic>
      <p:grpSp>
        <p:nvGrpSpPr>
          <p:cNvPr id="4" name="组合 3"/>
          <p:cNvGrpSpPr/>
          <p:nvPr/>
        </p:nvGrpSpPr>
        <p:grpSpPr>
          <a:xfrm>
            <a:off x="395605" y="330018"/>
            <a:ext cx="10888277" cy="1215058"/>
            <a:chOff x="623" y="459"/>
            <a:chExt cx="14841" cy="1127"/>
          </a:xfrm>
        </p:grpSpPr>
        <p:sp>
          <p:nvSpPr>
            <p:cNvPr id="5" name="燕尾形 4"/>
            <p:cNvSpPr/>
            <p:nvPr>
              <p:custDataLst>
                <p:tags r:id="rId4"/>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7" name="燕尾形 6"/>
            <p:cNvSpPr/>
            <p:nvPr>
              <p:custDataLst>
                <p:tags r:id="rId5"/>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6"/>
              </p:custDataLst>
            </p:nvPr>
          </p:nvSpPr>
          <p:spPr>
            <a:xfrm>
              <a:off x="1530" y="459"/>
              <a:ext cx="13934" cy="112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a:t>
              </a:r>
              <a:r>
                <a:rPr lang="zh-CN" altLang="en-US" sz="2800" b="1" dirty="0">
                  <a:latin typeface="微软雅黑" panose="020B0503020204020204" charset="-122"/>
                  <a:ea typeface="微软雅黑" panose="020B0503020204020204" charset="-122"/>
                  <a:sym typeface="+mn-ea"/>
                </a:rPr>
                <a:t>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a:p>
              <a:pPr marL="0" lvl="1" indent="0" algn="l">
                <a:lnSpc>
                  <a:spcPct val="130000"/>
                </a:lnSpc>
              </a:pP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644244" y="2494683"/>
            <a:ext cx="3912870" cy="625475"/>
          </a:xfrm>
          <a:prstGeom prst="rect">
            <a:avLst/>
          </a:prstGeom>
          <a:noFill/>
        </p:spPr>
        <p:txBody>
          <a:bodyPr wrap="none">
            <a:spAutoFit/>
          </a:bodyPr>
          <a:lstStyle/>
          <a:p>
            <a:pPr marL="0" lvl="1" indent="0" algn="l">
              <a:lnSpc>
                <a:spcPct val="130000"/>
              </a:lnSpc>
            </a:pPr>
            <a:r>
              <a:rPr lang="zh-CN" sz="2665" b="1" dirty="0">
                <a:latin typeface="微软雅黑" panose="020B0503020204020204" charset="-122"/>
                <a:ea typeface="微软雅黑" panose="020B0503020204020204" charset="-122"/>
              </a:rPr>
              <a:t>零售店铺</a:t>
            </a: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内</a:t>
            </a: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商品陈列</a:t>
            </a:r>
            <a:endParaRPr lang="en-US" altLang="zh-CN" sz="2665" b="1" dirty="0">
              <a:latin typeface="微软雅黑" panose="020B0503020204020204" charset="-122"/>
              <a:ea typeface="微软雅黑" panose="020B0503020204020204" charset="-122"/>
            </a:endParaRPr>
          </a:p>
        </p:txBody>
      </p:sp>
      <p:cxnSp>
        <p:nvCxnSpPr>
          <p:cNvPr id="26" name="直接连接符 25"/>
          <p:cNvCxnSpPr/>
          <p:nvPr/>
        </p:nvCxnSpPr>
        <p:spPr>
          <a:xfrm flipV="1">
            <a:off x="5356377" y="2301643"/>
            <a:ext cx="0" cy="25675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1559" y="4331103"/>
            <a:ext cx="1204384" cy="328930"/>
          </a:xfrm>
          <a:prstGeom prst="rect">
            <a:avLst/>
          </a:prstGeom>
          <a:noFill/>
        </p:spPr>
        <p:txBody>
          <a:bodyPr lIns="0" tIns="0" rIns="0" bIns="0">
            <a:spAutoFit/>
          </a:bodyPr>
          <a:lstStyle/>
          <a:p>
            <a:pPr>
              <a:defRPr/>
            </a:pPr>
            <a:r>
              <a:rPr lang="en-US" altLang="zh-CN" sz="2135" dirty="0">
                <a:solidFill>
                  <a:srgbClr val="080808"/>
                </a:solidFill>
                <a:latin typeface="微软雅黑" panose="020B0503020204020204" charset="-122"/>
                <a:ea typeface="微软雅黑" panose="020B0503020204020204" charset="-122"/>
              </a:rPr>
              <a:t>PART 03</a:t>
            </a:r>
            <a:endParaRPr lang="zh-CN" altLang="en-US" sz="2135" dirty="0">
              <a:solidFill>
                <a:srgbClr val="080808"/>
              </a:solidFill>
              <a:latin typeface="微软雅黑" panose="020B0503020204020204" charset="-122"/>
              <a:ea typeface="微软雅黑" panose="020B0503020204020204" charset="-122"/>
            </a:endParaRPr>
          </a:p>
        </p:txBody>
      </p:sp>
      <p:sp>
        <p:nvSpPr>
          <p:cNvPr id="30" name="椭圆 29"/>
          <p:cNvSpPr/>
          <p:nvPr/>
        </p:nvSpPr>
        <p:spPr>
          <a:xfrm>
            <a:off x="3407701" y="2433189"/>
            <a:ext cx="1526556" cy="15265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80808"/>
              </a:solidFill>
              <a:latin typeface="+mj-ea"/>
              <a:ea typeface="+mj-ea"/>
            </a:endParaRPr>
          </a:p>
        </p:txBody>
      </p:sp>
      <p:sp>
        <p:nvSpPr>
          <p:cNvPr id="37" name="TextBox 13"/>
          <p:cNvSpPr txBox="1"/>
          <p:nvPr/>
        </p:nvSpPr>
        <p:spPr>
          <a:xfrm>
            <a:off x="3706767" y="2764843"/>
            <a:ext cx="1202267" cy="902335"/>
          </a:xfrm>
          <a:prstGeom prst="rect">
            <a:avLst/>
          </a:prstGeom>
          <a:noFill/>
        </p:spPr>
        <p:txBody>
          <a:bodyPr lIns="0" tIns="0" rIns="0" bIns="0">
            <a:spAutoFit/>
          </a:bodyPr>
          <a:lstStyle/>
          <a:p>
            <a:pPr>
              <a:defRPr/>
            </a:pPr>
            <a:r>
              <a:rPr lang="en-US" altLang="zh-CN" sz="5865" dirty="0">
                <a:solidFill>
                  <a:schemeClr val="bg1"/>
                </a:solidFill>
                <a:latin typeface="微软雅黑" panose="020B0503020204020204" charset="-122"/>
                <a:ea typeface="微软雅黑" panose="020B0503020204020204" charset="-122"/>
              </a:rPr>
              <a:t>03</a:t>
            </a:r>
            <a:endParaRPr lang="zh-CN" altLang="en-US" sz="5865"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335360" y="260648"/>
            <a:ext cx="1536171" cy="76808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animBg="1"/>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6" name="燕尾形 5"/>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商品陈列</a:t>
              </a:r>
              <a:r>
                <a:rPr lang="en-US" altLang="zh-CN" sz="2800" b="1" dirty="0">
                  <a:latin typeface="微软雅黑" panose="020B0503020204020204" charset="-122"/>
                  <a:ea typeface="微软雅黑" panose="020B0503020204020204" charset="-122"/>
                  <a:sym typeface="+mn-ea"/>
                </a:rPr>
                <a:t>——</a:t>
              </a:r>
              <a:r>
                <a:rPr lang="zh-CN" altLang="en-US" sz="2800">
                  <a:sym typeface="+mn-ea"/>
                </a:rPr>
                <a:t>烘托卖气氛的重要手段</a:t>
              </a:r>
              <a:endParaRPr lang="en-US" altLang="zh-CN"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9" name="文本框 8"/>
          <p:cNvSpPr txBox="1"/>
          <p:nvPr/>
        </p:nvSpPr>
        <p:spPr>
          <a:xfrm>
            <a:off x="1254125" y="1628140"/>
            <a:ext cx="9152255" cy="2030095"/>
          </a:xfrm>
          <a:prstGeom prst="rect">
            <a:avLst/>
          </a:prstGeom>
          <a:noFill/>
        </p:spPr>
        <p:txBody>
          <a:bodyPr wrap="square" rtlCol="0">
            <a:spAutoFit/>
          </a:bodyPr>
          <a:p>
            <a:pPr>
              <a:lnSpc>
                <a:spcPct val="150000"/>
              </a:lnSpc>
            </a:pPr>
            <a:r>
              <a:rPr lang="zh-CN" altLang="en-US" sz="2800"/>
              <a:t>商品销售需要陈列技巧，有效的商品陈列可以刺激消费者的购买欲，并促使他们实施购买行动。</a:t>
            </a:r>
            <a:endParaRPr lang="zh-CN" altLang="en-US" sz="2800"/>
          </a:p>
          <a:p>
            <a:pPr>
              <a:lnSpc>
                <a:spcPct val="150000"/>
              </a:lnSpc>
            </a:pPr>
            <a:r>
              <a:rPr lang="zh-CN" altLang="en-US" sz="2800"/>
              <a:t>零售店铺内商品的陈列有哪些方法？</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占位符 3"/>
          <p:cNvSpPr>
            <a:spLocks noGrp="1"/>
          </p:cNvSpPr>
          <p:nvPr/>
        </p:nvSpPr>
        <p:spPr>
          <a:xfrm>
            <a:off x="1981200" y="1535113"/>
            <a:ext cx="4329113" cy="639763"/>
          </a:xfrm>
          <a:prstGeom prst="rect">
            <a:avLst/>
          </a:prstGeom>
          <a:noFill/>
          <a:ln w="9525">
            <a:noFill/>
          </a:ln>
        </p:spPr>
        <p:txBody>
          <a:bodyPr vert="horz" wrap="square" lIns="91440" tIns="45720" rIns="91440" bIns="45720" numCol="1" anchor="b" anchorCtr="0" compatLnSpc="1"/>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ea typeface="+mn-ea"/>
              </a:defRPr>
            </a:lvl2pPr>
            <a:lvl3pPr marL="914400" indent="0" algn="l" rtl="0" eaLnBrk="1" fontAlgn="base" hangingPunct="1">
              <a:spcBef>
                <a:spcPct val="20000"/>
              </a:spcBef>
              <a:spcAft>
                <a:spcPct val="0"/>
              </a:spcAft>
              <a:buNone/>
              <a:defRPr sz="1800" b="1">
                <a:solidFill>
                  <a:schemeClr val="tx1"/>
                </a:solidFill>
                <a:latin typeface="+mn-lt"/>
                <a:ea typeface="+mn-ea"/>
              </a:defRPr>
            </a:lvl3pPr>
            <a:lvl4pPr marL="1371600" indent="0" algn="l" rtl="0" eaLnBrk="1" fontAlgn="base" hangingPunct="1">
              <a:spcBef>
                <a:spcPct val="20000"/>
              </a:spcBef>
              <a:spcAft>
                <a:spcPct val="0"/>
              </a:spcAft>
              <a:buNone/>
              <a:defRPr sz="1600" b="1">
                <a:solidFill>
                  <a:schemeClr val="tx1"/>
                </a:solidFill>
                <a:latin typeface="+mn-lt"/>
                <a:ea typeface="+mn-ea"/>
              </a:defRPr>
            </a:lvl4pPr>
            <a:lvl5pPr marL="1828800" indent="0" algn="l" rtl="0" eaLnBrk="1" fontAlgn="base" hangingPunct="1">
              <a:spcBef>
                <a:spcPct val="20000"/>
              </a:spcBef>
              <a:spcAft>
                <a:spcPct val="0"/>
              </a:spcAft>
              <a:buNone/>
              <a:defRPr sz="1600" b="1">
                <a:solidFill>
                  <a:schemeClr val="tx1"/>
                </a:solidFill>
                <a:latin typeface="+mn-lt"/>
                <a:ea typeface="+mn-ea"/>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你更喜欢哪一个？</a:t>
            </a:r>
            <a:endParaRPr kumimoji="0" lang="zh-CN" altLang="en-US" sz="3200" b="1" i="0" u="none" strike="noStrike" kern="0" cap="none" spc="0" normalizeH="0" baseline="0" noProof="0" dirty="0">
              <a:ln>
                <a:noFill/>
              </a:ln>
              <a:solidFill>
                <a:schemeClr val="tx1"/>
              </a:solidFill>
              <a:effectLst/>
              <a:uLnTx/>
              <a:uFillTx/>
              <a:latin typeface="+mn-ea"/>
              <a:ea typeface="+mn-ea"/>
              <a:cs typeface="+mn-cs"/>
            </a:endParaRPr>
          </a:p>
        </p:txBody>
      </p:sp>
      <p:pic>
        <p:nvPicPr>
          <p:cNvPr id="14" name="内容占位符 7" descr="生鲜超市好.jpg"/>
          <p:cNvPicPr>
            <a:picLocks noGrp="1" noChangeAspect="1"/>
          </p:cNvPicPr>
          <p:nvPr/>
        </p:nvPicPr>
        <p:blipFill>
          <a:blip r:embed="rId1"/>
          <a:stretch>
            <a:fillRect/>
          </a:stretch>
        </p:blipFill>
        <p:spPr>
          <a:xfrm>
            <a:off x="1981200" y="2635250"/>
            <a:ext cx="4040188" cy="3030538"/>
          </a:xfrm>
          <a:prstGeom prst="rect">
            <a:avLst/>
          </a:prstGeom>
          <a:noFill/>
          <a:ln w="9525">
            <a:noFill/>
          </a:ln>
        </p:spPr>
      </p:pic>
      <p:pic>
        <p:nvPicPr>
          <p:cNvPr id="15" name="内容占位符 8" descr="生鲜图片差.jpg"/>
          <p:cNvPicPr>
            <a:picLocks noGrp="1" noChangeAspect="1"/>
          </p:cNvPicPr>
          <p:nvPr/>
        </p:nvPicPr>
        <p:blipFill>
          <a:blip r:embed="rId1"/>
          <a:stretch>
            <a:fillRect/>
          </a:stretch>
        </p:blipFill>
        <p:spPr>
          <a:xfrm>
            <a:off x="6170613" y="2647950"/>
            <a:ext cx="4038600" cy="3005138"/>
          </a:xfrm>
          <a:prstGeom prst="rect">
            <a:avLst/>
          </a:prstGeom>
          <a:noFill/>
          <a:ln w="9525">
            <a:noFill/>
          </a:ln>
        </p:spPr>
      </p:pic>
      <p:grpSp>
        <p:nvGrpSpPr>
          <p:cNvPr id="3" name="组合 2"/>
          <p:cNvGrpSpPr/>
          <p:nvPr/>
        </p:nvGrpSpPr>
        <p:grpSpPr>
          <a:xfrm>
            <a:off x="395605" y="236220"/>
            <a:ext cx="4120515" cy="574675"/>
            <a:chOff x="623" y="372"/>
            <a:chExt cx="6489" cy="905"/>
          </a:xfrm>
        </p:grpSpPr>
        <p:sp>
          <p:nvSpPr>
            <p:cNvPr id="4" name="燕尾形 3"/>
            <p:cNvSpPr/>
            <p:nvPr>
              <p:custDataLst>
                <p:tags r:id="rId2"/>
              </p:custDataLst>
            </p:nvPr>
          </p:nvSpPr>
          <p:spPr>
            <a:xfrm>
              <a:off x="623" y="663"/>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6" name="燕尾形 5"/>
            <p:cNvSpPr/>
            <p:nvPr>
              <p:custDataLst>
                <p:tags r:id="rId3"/>
              </p:custDataLst>
            </p:nvPr>
          </p:nvSpPr>
          <p:spPr>
            <a:xfrm>
              <a:off x="963" y="663"/>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4"/>
              </p:custDataLst>
            </p:nvPr>
          </p:nvSpPr>
          <p:spPr>
            <a:xfrm>
              <a:off x="1530" y="372"/>
              <a:ext cx="5582" cy="905"/>
            </a:xfrm>
            <a:prstGeom prst="rect">
              <a:avLst/>
            </a:prstGeom>
            <a:noFill/>
          </p:spPr>
          <p:txBody>
            <a:bodyPr wrap="none" lIns="96434" tIns="48217" rIns="96434" bIns="48217" rtlCol="0">
              <a:spAutoFit/>
            </a:bodyPr>
            <a:p>
              <a:pPr marL="0" lvl="1" indent="0" algn="l">
                <a:lnSpc>
                  <a:spcPct val="130000"/>
                </a:lnSpc>
              </a:pPr>
              <a:r>
                <a:rPr lang="zh-CN" sz="2400" b="1" dirty="0">
                  <a:latin typeface="微软雅黑" panose="020B0503020204020204" charset="-122"/>
                  <a:ea typeface="微软雅黑" panose="020B0503020204020204" charset="-122"/>
                  <a:sym typeface="+mn-ea"/>
                </a:rPr>
                <a:t>零售店铺</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内</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商品陈列</a:t>
              </a:r>
              <a:endParaRPr lang="zh-CN" altLang="en-US" sz="24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nvSpPr>
        <p:spPr>
          <a:xfrm>
            <a:off x="1981200" y="1535113"/>
            <a:ext cx="4329113" cy="639763"/>
          </a:xfrm>
          <a:prstGeom prst="rect">
            <a:avLst/>
          </a:prstGeom>
          <a:noFill/>
          <a:ln w="9525">
            <a:noFill/>
          </a:ln>
        </p:spPr>
        <p:txBody>
          <a:bodyPr vert="horz" wrap="square" lIns="91440" tIns="45720" rIns="91440" bIns="45720" numCol="1" anchor="b" anchorCtr="0" compatLnSpc="1"/>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ea typeface="+mn-ea"/>
              </a:defRPr>
            </a:lvl2pPr>
            <a:lvl3pPr marL="914400" indent="0" algn="l" rtl="0" eaLnBrk="1" fontAlgn="base" hangingPunct="1">
              <a:spcBef>
                <a:spcPct val="20000"/>
              </a:spcBef>
              <a:spcAft>
                <a:spcPct val="0"/>
              </a:spcAft>
              <a:buNone/>
              <a:defRPr sz="1800" b="1">
                <a:solidFill>
                  <a:schemeClr val="tx1"/>
                </a:solidFill>
                <a:latin typeface="+mn-lt"/>
                <a:ea typeface="+mn-ea"/>
              </a:defRPr>
            </a:lvl3pPr>
            <a:lvl4pPr marL="1371600" indent="0" algn="l" rtl="0" eaLnBrk="1" fontAlgn="base" hangingPunct="1">
              <a:spcBef>
                <a:spcPct val="20000"/>
              </a:spcBef>
              <a:spcAft>
                <a:spcPct val="0"/>
              </a:spcAft>
              <a:buNone/>
              <a:defRPr sz="1600" b="1">
                <a:solidFill>
                  <a:schemeClr val="tx1"/>
                </a:solidFill>
                <a:latin typeface="+mn-lt"/>
                <a:ea typeface="+mn-ea"/>
              </a:defRPr>
            </a:lvl4pPr>
            <a:lvl5pPr marL="1828800" indent="0" algn="l" rtl="0" eaLnBrk="1" fontAlgn="base" hangingPunct="1">
              <a:spcBef>
                <a:spcPct val="20000"/>
              </a:spcBef>
              <a:spcAft>
                <a:spcPct val="0"/>
              </a:spcAft>
              <a:buNone/>
              <a:defRPr sz="1600" b="1">
                <a:solidFill>
                  <a:schemeClr val="tx1"/>
                </a:solidFill>
                <a:latin typeface="+mn-lt"/>
                <a:ea typeface="+mn-ea"/>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3200" b="1" i="0" u="none" strike="noStrike" kern="0" cap="none" spc="0" normalizeH="0" baseline="0" noProof="0" dirty="0" smtClean="0">
                <a:ln>
                  <a:noFill/>
                </a:ln>
                <a:solidFill>
                  <a:schemeClr val="tx1"/>
                </a:solidFill>
                <a:effectLst/>
                <a:uLnTx/>
                <a:uFillTx/>
                <a:latin typeface="+mn-ea"/>
                <a:ea typeface="+mn-ea"/>
                <a:cs typeface="+mn-cs"/>
              </a:rPr>
              <a:t>你更喜欢哪一个？</a:t>
            </a:r>
            <a:endParaRPr kumimoji="0" lang="zh-CN" altLang="en-US" sz="3200" b="1" i="0" u="none" strike="noStrike" kern="0" cap="none" spc="0" normalizeH="0" baseline="0" noProof="0" dirty="0">
              <a:ln>
                <a:noFill/>
              </a:ln>
              <a:solidFill>
                <a:schemeClr val="tx1"/>
              </a:solidFill>
              <a:effectLst/>
              <a:uLnTx/>
              <a:uFillTx/>
              <a:latin typeface="+mn-ea"/>
              <a:ea typeface="+mn-ea"/>
              <a:cs typeface="+mn-cs"/>
            </a:endParaRPr>
          </a:p>
        </p:txBody>
      </p:sp>
      <p:pic>
        <p:nvPicPr>
          <p:cNvPr id="12292" name="内容占位符 10" descr="果汁好.jpg"/>
          <p:cNvPicPr>
            <a:picLocks noGrp="1" noChangeAspect="1"/>
          </p:cNvPicPr>
          <p:nvPr/>
        </p:nvPicPr>
        <p:blipFill>
          <a:blip r:embed="rId1"/>
          <a:stretch>
            <a:fillRect/>
          </a:stretch>
        </p:blipFill>
        <p:spPr>
          <a:xfrm>
            <a:off x="1981200" y="2635250"/>
            <a:ext cx="4040188" cy="3030538"/>
          </a:xfrm>
          <a:prstGeom prst="rect">
            <a:avLst/>
          </a:prstGeom>
          <a:noFill/>
          <a:ln w="9525">
            <a:noFill/>
          </a:ln>
        </p:spPr>
      </p:pic>
      <p:pic>
        <p:nvPicPr>
          <p:cNvPr id="12293" name="内容占位符 12" descr="超市空排面.jpg"/>
          <p:cNvPicPr>
            <a:picLocks noGrp="1" noChangeAspect="1"/>
          </p:cNvPicPr>
          <p:nvPr/>
        </p:nvPicPr>
        <p:blipFill>
          <a:blip r:embed="rId1"/>
          <a:stretch>
            <a:fillRect/>
          </a:stretch>
        </p:blipFill>
        <p:spPr>
          <a:xfrm>
            <a:off x="6284913" y="2392363"/>
            <a:ext cx="3810000" cy="3514725"/>
          </a:xfrm>
          <a:prstGeom prst="rect">
            <a:avLst/>
          </a:prstGeom>
          <a:noFill/>
          <a:ln w="9525">
            <a:noFill/>
          </a:ln>
        </p:spPr>
      </p:pic>
      <p:grpSp>
        <p:nvGrpSpPr>
          <p:cNvPr id="3" name="组合 2"/>
          <p:cNvGrpSpPr/>
          <p:nvPr/>
        </p:nvGrpSpPr>
        <p:grpSpPr>
          <a:xfrm>
            <a:off x="395605" y="236220"/>
            <a:ext cx="4120515" cy="574675"/>
            <a:chOff x="623" y="372"/>
            <a:chExt cx="6489" cy="905"/>
          </a:xfrm>
        </p:grpSpPr>
        <p:sp>
          <p:nvSpPr>
            <p:cNvPr id="2" name="燕尾形 1"/>
            <p:cNvSpPr/>
            <p:nvPr>
              <p:custDataLst>
                <p:tags r:id="rId2"/>
              </p:custDataLst>
            </p:nvPr>
          </p:nvSpPr>
          <p:spPr>
            <a:xfrm>
              <a:off x="623" y="663"/>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6" name="燕尾形 5"/>
            <p:cNvSpPr/>
            <p:nvPr>
              <p:custDataLst>
                <p:tags r:id="rId3"/>
              </p:custDataLst>
            </p:nvPr>
          </p:nvSpPr>
          <p:spPr>
            <a:xfrm>
              <a:off x="963" y="663"/>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4"/>
              </p:custDataLst>
            </p:nvPr>
          </p:nvSpPr>
          <p:spPr>
            <a:xfrm>
              <a:off x="1530" y="372"/>
              <a:ext cx="5582" cy="905"/>
            </a:xfrm>
            <a:prstGeom prst="rect">
              <a:avLst/>
            </a:prstGeom>
            <a:noFill/>
          </p:spPr>
          <p:txBody>
            <a:bodyPr wrap="none" lIns="96434" tIns="48217" rIns="96434" bIns="48217" rtlCol="0">
              <a:spAutoFit/>
            </a:bodyPr>
            <a:p>
              <a:pPr marL="0" lvl="1" indent="0" algn="l">
                <a:lnSpc>
                  <a:spcPct val="130000"/>
                </a:lnSpc>
              </a:pPr>
              <a:r>
                <a:rPr lang="zh-CN" sz="2400" b="1" dirty="0">
                  <a:latin typeface="微软雅黑" panose="020B0503020204020204" charset="-122"/>
                  <a:ea typeface="微软雅黑" panose="020B0503020204020204" charset="-122"/>
                  <a:sym typeface="+mn-ea"/>
                </a:rPr>
                <a:t>零售店铺</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内</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商品陈列</a:t>
              </a:r>
              <a:endParaRPr lang="zh-CN" altLang="en-US" sz="24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552575" y="1185545"/>
            <a:ext cx="9086850" cy="4486275"/>
          </a:xfrm>
          <a:prstGeom prst="rect">
            <a:avLst/>
          </a:prstGeom>
        </p:spPr>
      </p:pic>
      <p:grpSp>
        <p:nvGrpSpPr>
          <p:cNvPr id="3" name="组合 2"/>
          <p:cNvGrpSpPr/>
          <p:nvPr/>
        </p:nvGrpSpPr>
        <p:grpSpPr>
          <a:xfrm>
            <a:off x="395605" y="236220"/>
            <a:ext cx="5387975" cy="574675"/>
            <a:chOff x="623" y="372"/>
            <a:chExt cx="8485" cy="905"/>
          </a:xfrm>
        </p:grpSpPr>
        <p:sp>
          <p:nvSpPr>
            <p:cNvPr id="4" name="燕尾形 3"/>
            <p:cNvSpPr/>
            <p:nvPr>
              <p:custDataLst>
                <p:tags r:id="rId3"/>
              </p:custDataLst>
            </p:nvPr>
          </p:nvSpPr>
          <p:spPr>
            <a:xfrm>
              <a:off x="623" y="663"/>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6" name="燕尾形 5"/>
            <p:cNvSpPr/>
            <p:nvPr>
              <p:custDataLst>
                <p:tags r:id="rId4"/>
              </p:custDataLst>
            </p:nvPr>
          </p:nvSpPr>
          <p:spPr>
            <a:xfrm>
              <a:off x="963" y="663"/>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5"/>
              </p:custDataLst>
            </p:nvPr>
          </p:nvSpPr>
          <p:spPr>
            <a:xfrm>
              <a:off x="1530" y="372"/>
              <a:ext cx="7578" cy="905"/>
            </a:xfrm>
            <a:prstGeom prst="rect">
              <a:avLst/>
            </a:prstGeom>
            <a:noFill/>
          </p:spPr>
          <p:txBody>
            <a:bodyPr wrap="none" lIns="96434" tIns="48217" rIns="96434" bIns="48217" rtlCol="0">
              <a:spAutoFit/>
            </a:bodyPr>
            <a:p>
              <a:pPr marL="0" lvl="1" indent="0" algn="l">
                <a:lnSpc>
                  <a:spcPct val="130000"/>
                </a:lnSpc>
              </a:pPr>
              <a:r>
                <a:rPr lang="zh-CN" sz="2400" b="1" dirty="0">
                  <a:latin typeface="微软雅黑" panose="020B0503020204020204" charset="-122"/>
                  <a:ea typeface="微软雅黑" panose="020B0503020204020204" charset="-122"/>
                  <a:sym typeface="+mn-ea"/>
                </a:rPr>
                <a:t>零售店铺</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内</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商品陈列</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原则</a:t>
              </a:r>
              <a:endParaRPr lang="zh-CN" altLang="en-US" sz="24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7" name="文本框 6"/>
          <p:cNvSpPr txBox="1"/>
          <p:nvPr/>
        </p:nvSpPr>
        <p:spPr>
          <a:xfrm>
            <a:off x="1706880" y="2479040"/>
            <a:ext cx="2347595" cy="521970"/>
          </a:xfrm>
          <a:prstGeom prst="rect">
            <a:avLst/>
          </a:prstGeom>
          <a:solidFill>
            <a:srgbClr val="0070C0"/>
          </a:solidFill>
        </p:spPr>
        <p:txBody>
          <a:bodyPr wrap="square" rtlCol="0">
            <a:spAutoFit/>
          </a:bodyPr>
          <a:p>
            <a:r>
              <a:rPr lang="zh-CN" altLang="en-US" sz="2800" b="1">
                <a:solidFill>
                  <a:schemeClr val="bg1"/>
                </a:solidFill>
              </a:rPr>
              <a:t>商品陈列原则</a:t>
            </a:r>
            <a:endParaRPr lang="zh-CN" altLang="en-US" sz="2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95605" y="236220"/>
            <a:ext cx="5387975" cy="574675"/>
            <a:chOff x="623" y="372"/>
            <a:chExt cx="8485" cy="905"/>
          </a:xfrm>
        </p:grpSpPr>
        <p:sp>
          <p:nvSpPr>
            <p:cNvPr id="4" name="燕尾形 3"/>
            <p:cNvSpPr/>
            <p:nvPr>
              <p:custDataLst>
                <p:tags r:id="rId1"/>
              </p:custDataLst>
            </p:nvPr>
          </p:nvSpPr>
          <p:spPr>
            <a:xfrm>
              <a:off x="623" y="663"/>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6" name="燕尾形 5"/>
            <p:cNvSpPr/>
            <p:nvPr>
              <p:custDataLst>
                <p:tags r:id="rId2"/>
              </p:custDataLst>
            </p:nvPr>
          </p:nvSpPr>
          <p:spPr>
            <a:xfrm>
              <a:off x="963" y="663"/>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3"/>
              </p:custDataLst>
            </p:nvPr>
          </p:nvSpPr>
          <p:spPr>
            <a:xfrm>
              <a:off x="1530" y="372"/>
              <a:ext cx="7578" cy="905"/>
            </a:xfrm>
            <a:prstGeom prst="rect">
              <a:avLst/>
            </a:prstGeom>
            <a:noFill/>
          </p:spPr>
          <p:txBody>
            <a:bodyPr wrap="none" lIns="96434" tIns="48217" rIns="96434" bIns="48217" rtlCol="0">
              <a:spAutoFit/>
            </a:bodyPr>
            <a:p>
              <a:pPr marL="0" lvl="1" indent="0" algn="l">
                <a:lnSpc>
                  <a:spcPct val="130000"/>
                </a:lnSpc>
              </a:pPr>
              <a:r>
                <a:rPr lang="zh-CN" sz="2400" b="1" dirty="0">
                  <a:latin typeface="微软雅黑" panose="020B0503020204020204" charset="-122"/>
                  <a:ea typeface="微软雅黑" panose="020B0503020204020204" charset="-122"/>
                  <a:sym typeface="+mn-ea"/>
                </a:rPr>
                <a:t>零售店铺</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内</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商品陈列</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原则</a:t>
              </a:r>
              <a:endParaRPr lang="zh-CN" altLang="en-US" sz="24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8" name="标题 1"/>
          <p:cNvSpPr>
            <a:spLocks noGrp="1"/>
          </p:cNvSpPr>
          <p:nvPr>
            <p:custDataLst>
              <p:tags r:id="rId4"/>
            </p:custDataLst>
          </p:nvPr>
        </p:nvSpPr>
        <p:spPr>
          <a:xfrm>
            <a:off x="1288015" y="117861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显而易见的陈列原则</a:t>
            </a:r>
            <a:endParaRPr lang="zh-CN" altLang="en-US" dirty="0"/>
          </a:p>
        </p:txBody>
      </p:sp>
      <p:sp>
        <p:nvSpPr>
          <p:cNvPr id="9" name="文本占位符 4"/>
          <p:cNvSpPr>
            <a:spLocks noGrp="1"/>
          </p:cNvSpPr>
          <p:nvPr>
            <p:custDataLst>
              <p:tags r:id="rId5"/>
            </p:custDataLst>
          </p:nvPr>
        </p:nvSpPr>
        <p:spPr>
          <a:xfrm>
            <a:off x="514191" y="1394118"/>
            <a:ext cx="649288" cy="650875"/>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01</a:t>
            </a:r>
            <a:endParaRPr lang="zh-CN" altLang="en-US" dirty="0"/>
          </a:p>
        </p:txBody>
      </p:sp>
      <p:sp>
        <p:nvSpPr>
          <p:cNvPr id="10" name="文本占位符 5"/>
          <p:cNvSpPr>
            <a:spLocks noGrp="1"/>
          </p:cNvSpPr>
          <p:nvPr/>
        </p:nvSpPr>
        <p:spPr>
          <a:xfrm>
            <a:off x="1428115" y="2007870"/>
            <a:ext cx="9639300" cy="152082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t>标识商品陈列位置</a:t>
            </a:r>
            <a:endParaRPr lang="zh-CN" altLang="en-US" b="1" dirty="0"/>
          </a:p>
          <a:p>
            <a:r>
              <a:rPr lang="zh-CN" altLang="en-US" b="1" dirty="0">
                <a:sym typeface="+mn-ea"/>
              </a:rPr>
              <a:t>商品正面面向顾客</a:t>
            </a:r>
            <a:endParaRPr lang="zh-CN" altLang="en-US" dirty="0"/>
          </a:p>
          <a:p>
            <a:r>
              <a:rPr lang="zh-CN" altLang="en-US" b="1" dirty="0">
                <a:sym typeface="+mn-ea"/>
              </a:rPr>
              <a:t>商品标识清晰易懂</a:t>
            </a:r>
            <a:endParaRPr lang="zh-CN" altLang="en-US" b="1" dirty="0"/>
          </a:p>
          <a:p>
            <a:endParaRPr lang="zh-CN" altLang="en-US" b="1" dirty="0"/>
          </a:p>
          <a:p>
            <a:endParaRPr lang="zh-CN" altLang="en-US" dirty="0"/>
          </a:p>
        </p:txBody>
      </p:sp>
      <p:sp>
        <p:nvSpPr>
          <p:cNvPr id="11" name="标题 1"/>
          <p:cNvSpPr>
            <a:spLocks noGrp="1"/>
          </p:cNvSpPr>
          <p:nvPr>
            <p:custDataLst>
              <p:tags r:id="rId6"/>
            </p:custDataLst>
          </p:nvPr>
        </p:nvSpPr>
        <p:spPr>
          <a:xfrm>
            <a:off x="1287380" y="3930070"/>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容易挑选的原则</a:t>
            </a:r>
            <a:endParaRPr lang="zh-CN" altLang="en-US" dirty="0"/>
          </a:p>
        </p:txBody>
      </p:sp>
      <p:sp>
        <p:nvSpPr>
          <p:cNvPr id="12" name="文本占位符 4"/>
          <p:cNvSpPr>
            <a:spLocks noGrp="1"/>
          </p:cNvSpPr>
          <p:nvPr>
            <p:custDataLst>
              <p:tags r:id="rId7"/>
            </p:custDataLst>
          </p:nvPr>
        </p:nvSpPr>
        <p:spPr>
          <a:xfrm>
            <a:off x="513556" y="4145573"/>
            <a:ext cx="649288" cy="650875"/>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02</a:t>
            </a:r>
            <a:endParaRPr lang="zh-CN" altLang="en-US" dirty="0"/>
          </a:p>
        </p:txBody>
      </p:sp>
      <p:sp>
        <p:nvSpPr>
          <p:cNvPr id="13" name="文本框 12"/>
          <p:cNvSpPr txBox="1"/>
          <p:nvPr/>
        </p:nvSpPr>
        <p:spPr>
          <a:xfrm>
            <a:off x="1428115" y="4725670"/>
            <a:ext cx="6096000" cy="2230120"/>
          </a:xfrm>
          <a:prstGeom prst="rect">
            <a:avLst/>
          </a:prstGeom>
          <a:noFill/>
        </p:spPr>
        <p:txBody>
          <a:bodyPr wrap="square" rtlCol="0" anchor="t">
            <a:spAutoFit/>
          </a:bodyPr>
          <a:p>
            <a:pPr algn="l">
              <a:spcBef>
                <a:spcPts val="1000"/>
              </a:spcBef>
              <a:buClrTx/>
              <a:buSzTx/>
            </a:pPr>
            <a:r>
              <a:rPr lang="zh-CN" altLang="en-US" sz="2400" b="1" dirty="0">
                <a:solidFill>
                  <a:srgbClr val="FF0000"/>
                </a:solidFill>
                <a:latin typeface="微软雅黑" panose="020B0503020204020204" charset="-122"/>
                <a:ea typeface="微软雅黑" panose="020B0503020204020204" charset="-122"/>
                <a:sym typeface="+mn-ea"/>
              </a:rPr>
              <a:t>分区定位</a:t>
            </a:r>
            <a:r>
              <a:rPr lang="zh-CN" altLang="en-US" sz="2400" b="1" dirty="0">
                <a:latin typeface="微软雅黑" panose="020B0503020204020204" charset="-122"/>
                <a:ea typeface="微软雅黑" panose="020B0503020204020204" charset="-122"/>
                <a:sym typeface="+mn-ea"/>
              </a:rPr>
              <a:t>陈列</a:t>
            </a:r>
            <a:endParaRPr lang="zh-CN" altLang="en-US" sz="2400" b="1" dirty="0">
              <a:latin typeface="微软雅黑" panose="020B0503020204020204" charset="-122"/>
              <a:ea typeface="微软雅黑" panose="020B0503020204020204" charset="-122"/>
              <a:sym typeface="+mn-ea"/>
            </a:endParaRPr>
          </a:p>
          <a:p>
            <a:pPr algn="l">
              <a:spcBef>
                <a:spcPts val="1000"/>
              </a:spcBef>
              <a:buClrTx/>
              <a:buSzTx/>
            </a:pPr>
            <a:r>
              <a:rPr lang="zh-CN" altLang="en-US" sz="2400" b="1" dirty="0">
                <a:latin typeface="微软雅黑" panose="020B0503020204020204" charset="-122"/>
                <a:ea typeface="微软雅黑" panose="020B0503020204020204" charset="-122"/>
                <a:sym typeface="+mn-ea"/>
              </a:rPr>
              <a:t>购物者购买决策树原则</a:t>
            </a:r>
            <a:endParaRPr lang="zh-CN" altLang="en-US" sz="2400" b="1" dirty="0">
              <a:latin typeface="微软雅黑" panose="020B0503020204020204" charset="-122"/>
              <a:ea typeface="微软雅黑" panose="020B0503020204020204" charset="-122"/>
              <a:sym typeface="+mn-ea"/>
            </a:endParaRPr>
          </a:p>
          <a:p>
            <a:pPr algn="l">
              <a:spcBef>
                <a:spcPts val="1000"/>
              </a:spcBef>
              <a:buClrTx/>
              <a:buSzTx/>
            </a:pPr>
            <a:r>
              <a:rPr lang="zh-CN" altLang="en-US" sz="2400" b="1" dirty="0">
                <a:latin typeface="微软雅黑" panose="020B0503020204020204" charset="-122"/>
                <a:ea typeface="微软雅黑" panose="020B0503020204020204" charset="-122"/>
                <a:sym typeface="+mn-ea"/>
              </a:rPr>
              <a:t>同类商品</a:t>
            </a:r>
            <a:r>
              <a:rPr lang="zh-CN" altLang="en-US" sz="2400" b="1" dirty="0">
                <a:solidFill>
                  <a:srgbClr val="FF0000"/>
                </a:solidFill>
                <a:latin typeface="微软雅黑" panose="020B0503020204020204" charset="-122"/>
                <a:ea typeface="微软雅黑" panose="020B0503020204020204" charset="-122"/>
                <a:sym typeface="+mn-ea"/>
              </a:rPr>
              <a:t>集中陈列</a:t>
            </a:r>
            <a:endParaRPr lang="zh-CN" altLang="en-US" sz="2400" b="1" dirty="0">
              <a:solidFill>
                <a:srgbClr val="FF0000"/>
              </a:solidFill>
              <a:latin typeface="微软雅黑" panose="020B0503020204020204" charset="-122"/>
              <a:ea typeface="微软雅黑" panose="020B0503020204020204" charset="-122"/>
              <a:sym typeface="+mn-ea"/>
            </a:endParaRPr>
          </a:p>
          <a:p>
            <a:pPr algn="l">
              <a:spcBef>
                <a:spcPts val="1000"/>
              </a:spcBef>
              <a:buClrTx/>
              <a:buSzTx/>
            </a:pPr>
            <a:r>
              <a:rPr lang="zh-CN" altLang="en-US" sz="2400" b="1" dirty="0">
                <a:latin typeface="微软雅黑" panose="020B0503020204020204" charset="-122"/>
                <a:ea typeface="微软雅黑" panose="020B0503020204020204" charset="-122"/>
                <a:sym typeface="+mn-ea"/>
              </a:rPr>
              <a:t>同类商品</a:t>
            </a:r>
            <a:r>
              <a:rPr lang="zh-CN" altLang="en-US" sz="2400" b="1" dirty="0">
                <a:solidFill>
                  <a:srgbClr val="FF0000"/>
                </a:solidFill>
                <a:latin typeface="微软雅黑" panose="020B0503020204020204" charset="-122"/>
                <a:ea typeface="微软雅黑" panose="020B0503020204020204" charset="-122"/>
                <a:sym typeface="+mn-ea"/>
              </a:rPr>
              <a:t>垂直纵向</a:t>
            </a:r>
            <a:r>
              <a:rPr lang="zh-CN" altLang="en-US" sz="2400" b="1" dirty="0">
                <a:latin typeface="微软雅黑" panose="020B0503020204020204" charset="-122"/>
                <a:ea typeface="微软雅黑" panose="020B0503020204020204" charset="-122"/>
                <a:sym typeface="+mn-ea"/>
              </a:rPr>
              <a:t>陈列的原则</a:t>
            </a:r>
            <a:endParaRPr lang="zh-CN" altLang="en-US" sz="2400" b="1" dirty="0">
              <a:latin typeface="微软雅黑" panose="020B0503020204020204" charset="-122"/>
              <a:ea typeface="微软雅黑" panose="020B0503020204020204" charset="-122"/>
            </a:endParaRPr>
          </a:p>
          <a:p>
            <a:endParaRPr lang="zh-CN" altLang="en-US" b="1" dirty="0">
              <a:sym typeface="+mn-ea"/>
            </a:endParaRPr>
          </a:p>
        </p:txBody>
      </p:sp>
      <p:pic>
        <p:nvPicPr>
          <p:cNvPr id="16" name="图片 15"/>
          <p:cNvPicPr>
            <a:picLocks noChangeAspect="1"/>
          </p:cNvPicPr>
          <p:nvPr/>
        </p:nvPicPr>
        <p:blipFill>
          <a:blip r:embed="rId8"/>
          <a:stretch>
            <a:fillRect/>
          </a:stretch>
        </p:blipFill>
        <p:spPr>
          <a:xfrm>
            <a:off x="5826125" y="645795"/>
            <a:ext cx="5767705" cy="43281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0" grpId="1"/>
      <p:bldP spid="13"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custDataLst>
              <p:tags r:id="rId1"/>
            </p:custDataLst>
          </p:nvPr>
        </p:nvSpPr>
        <p:spPr>
          <a:xfrm>
            <a:off x="1162920" y="215320"/>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便于取放的原则 </a:t>
            </a:r>
            <a:endParaRPr lang="zh-CN" altLang="en-US" dirty="0"/>
          </a:p>
        </p:txBody>
      </p:sp>
      <p:sp>
        <p:nvSpPr>
          <p:cNvPr id="6" name="文本占位符 4"/>
          <p:cNvSpPr>
            <a:spLocks noGrp="1"/>
          </p:cNvSpPr>
          <p:nvPr>
            <p:custDataLst>
              <p:tags r:id="rId2"/>
            </p:custDataLst>
          </p:nvPr>
        </p:nvSpPr>
        <p:spPr>
          <a:xfrm>
            <a:off x="257651" y="227623"/>
            <a:ext cx="649288" cy="650875"/>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03</a:t>
            </a:r>
            <a:endParaRPr lang="zh-CN" altLang="en-US" dirty="0"/>
          </a:p>
        </p:txBody>
      </p:sp>
      <p:sp>
        <p:nvSpPr>
          <p:cNvPr id="7" name="文本占位符 5"/>
          <p:cNvSpPr>
            <a:spLocks noGrp="1"/>
          </p:cNvSpPr>
          <p:nvPr/>
        </p:nvSpPr>
        <p:spPr>
          <a:xfrm>
            <a:off x="1376680" y="982345"/>
            <a:ext cx="9639300" cy="111823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t>商品陈列的</a:t>
            </a:r>
            <a:r>
              <a:rPr lang="zh-CN" altLang="en-US" b="1" dirty="0">
                <a:solidFill>
                  <a:srgbClr val="FF0000"/>
                </a:solidFill>
              </a:rPr>
              <a:t>最佳高度</a:t>
            </a:r>
            <a:endParaRPr lang="zh-CN" altLang="en-US" b="1" dirty="0">
              <a:solidFill>
                <a:srgbClr val="FF0000"/>
              </a:solidFill>
            </a:endParaRPr>
          </a:p>
          <a:p>
            <a:r>
              <a:rPr lang="zh-CN" altLang="en-US" b="1" dirty="0"/>
              <a:t>留一点空隙</a:t>
            </a:r>
            <a:endParaRPr lang="zh-CN" altLang="en-US" b="1" dirty="0"/>
          </a:p>
          <a:p>
            <a:endParaRPr lang="zh-CN" altLang="en-US" dirty="0"/>
          </a:p>
        </p:txBody>
      </p:sp>
      <p:pic>
        <p:nvPicPr>
          <p:cNvPr id="8" name="图片 7"/>
          <p:cNvPicPr>
            <a:picLocks noChangeAspect="1"/>
          </p:cNvPicPr>
          <p:nvPr/>
        </p:nvPicPr>
        <p:blipFill>
          <a:blip r:embed="rId3"/>
          <a:stretch>
            <a:fillRect/>
          </a:stretch>
        </p:blipFill>
        <p:spPr>
          <a:xfrm>
            <a:off x="5503545" y="107315"/>
            <a:ext cx="3131185" cy="2557780"/>
          </a:xfrm>
          <a:prstGeom prst="rect">
            <a:avLst/>
          </a:prstGeom>
        </p:spPr>
      </p:pic>
      <p:pic>
        <p:nvPicPr>
          <p:cNvPr id="103" name="图片 102"/>
          <p:cNvPicPr/>
          <p:nvPr/>
        </p:nvPicPr>
        <p:blipFill>
          <a:blip r:embed="rId3"/>
          <a:stretch>
            <a:fillRect/>
          </a:stretch>
        </p:blipFill>
        <p:spPr>
          <a:xfrm>
            <a:off x="4958080" y="3315970"/>
            <a:ext cx="3246755" cy="2856865"/>
          </a:xfrm>
          <a:prstGeom prst="rect">
            <a:avLst/>
          </a:prstGeom>
          <a:noFill/>
          <a:ln w="9525">
            <a:noFill/>
          </a:ln>
        </p:spPr>
      </p:pic>
      <p:sp>
        <p:nvSpPr>
          <p:cNvPr id="9" name="标题 1"/>
          <p:cNvSpPr>
            <a:spLocks noGrp="1"/>
          </p:cNvSpPr>
          <p:nvPr>
            <p:custDataLst>
              <p:tags r:id="rId4"/>
            </p:custDataLst>
          </p:nvPr>
        </p:nvSpPr>
        <p:spPr>
          <a:xfrm>
            <a:off x="1162920" y="244988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丰富丰满的原则</a:t>
            </a:r>
            <a:endParaRPr lang="zh-CN" altLang="en-US" dirty="0"/>
          </a:p>
        </p:txBody>
      </p:sp>
      <p:sp>
        <p:nvSpPr>
          <p:cNvPr id="10" name="文本占位符 4"/>
          <p:cNvSpPr>
            <a:spLocks noGrp="1"/>
          </p:cNvSpPr>
          <p:nvPr>
            <p:custDataLst>
              <p:tags r:id="rId5"/>
            </p:custDataLst>
          </p:nvPr>
        </p:nvSpPr>
        <p:spPr>
          <a:xfrm>
            <a:off x="389096" y="2665388"/>
            <a:ext cx="649288" cy="650875"/>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04</a:t>
            </a:r>
            <a:endParaRPr lang="zh-CN" altLang="en-US" dirty="0"/>
          </a:p>
        </p:txBody>
      </p:sp>
      <p:sp>
        <p:nvSpPr>
          <p:cNvPr id="100" name="文本框 99"/>
          <p:cNvSpPr txBox="1"/>
          <p:nvPr/>
        </p:nvSpPr>
        <p:spPr>
          <a:xfrm>
            <a:off x="1294130" y="3630295"/>
            <a:ext cx="5080000" cy="2306955"/>
          </a:xfrm>
          <a:prstGeom prst="rect">
            <a:avLst/>
          </a:prstGeom>
          <a:noFill/>
          <a:ln w="9525">
            <a:noFill/>
          </a:ln>
        </p:spPr>
        <p:txBody>
          <a:bodyPr>
            <a:spAutoFit/>
          </a:bodyPr>
          <a:p>
            <a:pPr>
              <a:lnSpc>
                <a:spcPct val="150000"/>
              </a:lnSpc>
            </a:pPr>
            <a:r>
              <a:rPr lang="zh-CN" sz="2400" b="1">
                <a:latin typeface="微软雅黑" panose="020B0503020204020204" charset="-122"/>
                <a:ea typeface="微软雅黑" panose="020B0503020204020204" charset="-122"/>
              </a:rPr>
              <a:t>货架上商品数量要充足避免货架内出现空缺货架上商品品种要丰富促销商品满陈列</a:t>
            </a:r>
            <a:endParaRPr lang="zh-CN" altLang="en-US" sz="2400" b="1">
              <a:latin typeface="微软雅黑" panose="020B0503020204020204" charset="-122"/>
              <a:ea typeface="微软雅黑" panose="020B0503020204020204" charset="-122"/>
            </a:endParaRPr>
          </a:p>
        </p:txBody>
      </p:sp>
      <p:pic>
        <p:nvPicPr>
          <p:cNvPr id="5122" name="Picture 2" descr="E:\2017资源共享课\视频\PPT\商品陈列\陈列原则图片\图片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2751455"/>
            <a:ext cx="2837180" cy="380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P spid="7" grpId="1"/>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6329045" y="1644650"/>
            <a:ext cx="5674995" cy="4040505"/>
          </a:xfrm>
          <a:prstGeom prst="rect">
            <a:avLst/>
          </a:prstGeom>
          <a:noFill/>
          <a:ln w="9525">
            <a:noFill/>
          </a:ln>
        </p:spPr>
      </p:pic>
      <p:grpSp>
        <p:nvGrpSpPr>
          <p:cNvPr id="11" name="组合 10"/>
          <p:cNvGrpSpPr/>
          <p:nvPr/>
        </p:nvGrpSpPr>
        <p:grpSpPr>
          <a:xfrm>
            <a:off x="395605" y="236220"/>
            <a:ext cx="6967220" cy="495300"/>
            <a:chOff x="623" y="372"/>
            <a:chExt cx="10972" cy="780"/>
          </a:xfrm>
        </p:grpSpPr>
        <p:sp>
          <p:nvSpPr>
            <p:cNvPr id="12" name="燕尾形 11"/>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13" name="燕尾形 12"/>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2" name="文本框 37"/>
            <p:cNvSpPr txBox="1"/>
            <p:nvPr>
              <p:custDataLst>
                <p:tags r:id="rId4"/>
              </p:custDataLst>
            </p:nvPr>
          </p:nvSpPr>
          <p:spPr>
            <a:xfrm>
              <a:off x="1530" y="372"/>
              <a:ext cx="10065" cy="780"/>
            </a:xfrm>
            <a:prstGeom prst="rect">
              <a:avLst/>
            </a:prstGeom>
            <a:noFill/>
          </p:spPr>
          <p:txBody>
            <a:bodyPr wrap="squar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内</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空间布局</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零售店铺空间划分</a:t>
              </a:r>
              <a:endParaRPr lang="zh-CN" altLang="en-US" sz="2000" b="1" dirty="0" smtClean="0">
                <a:latin typeface="微软雅黑" panose="020B0503020204020204" charset="-122"/>
                <a:ea typeface="微软雅黑" panose="020B0503020204020204" charset="-122"/>
                <a:cs typeface="宋体" panose="02010600030101010101" pitchFamily="2" charset="-122"/>
                <a:sym typeface="+mn-ea"/>
              </a:endParaRPr>
            </a:p>
          </p:txBody>
        </p:sp>
      </p:grpSp>
      <p:pic>
        <p:nvPicPr>
          <p:cNvPr id="101" name="图片 100"/>
          <p:cNvPicPr/>
          <p:nvPr/>
        </p:nvPicPr>
        <p:blipFill>
          <a:blip r:embed="rId5"/>
          <a:stretch>
            <a:fillRect/>
          </a:stretch>
        </p:blipFill>
        <p:spPr>
          <a:xfrm>
            <a:off x="147320" y="1644650"/>
            <a:ext cx="5789295" cy="4041140"/>
          </a:xfrm>
          <a:prstGeom prst="rect">
            <a:avLst/>
          </a:prstGeom>
          <a:noFill/>
          <a:ln w="9525">
            <a:noFill/>
          </a:ln>
        </p:spPr>
      </p:pic>
      <p:sp>
        <p:nvSpPr>
          <p:cNvPr id="3" name="文本框 2"/>
          <p:cNvSpPr txBox="1"/>
          <p:nvPr/>
        </p:nvSpPr>
        <p:spPr>
          <a:xfrm>
            <a:off x="4577080" y="6090920"/>
            <a:ext cx="2933700" cy="460375"/>
          </a:xfrm>
          <a:prstGeom prst="rect">
            <a:avLst/>
          </a:prstGeom>
          <a:noFill/>
        </p:spPr>
        <p:txBody>
          <a:bodyPr wrap="square" rtlCol="0">
            <a:spAutoFit/>
          </a:bodyPr>
          <a:p>
            <a:r>
              <a:rPr lang="zh-CN" altLang="en-US" sz="2400"/>
              <a:t>营业空间：商品展示</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custDataLst>
              <p:tags r:id="rId1"/>
            </p:custDataLst>
          </p:nvPr>
        </p:nvSpPr>
        <p:spPr>
          <a:xfrm>
            <a:off x="1162920" y="42423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先进先出的原则</a:t>
            </a:r>
            <a:endParaRPr lang="zh-CN" altLang="en-US" dirty="0"/>
          </a:p>
        </p:txBody>
      </p:sp>
      <p:sp>
        <p:nvSpPr>
          <p:cNvPr id="4" name="文本占位符 4"/>
          <p:cNvSpPr>
            <a:spLocks noGrp="1"/>
          </p:cNvSpPr>
          <p:nvPr>
            <p:custDataLst>
              <p:tags r:id="rId2"/>
            </p:custDataLst>
          </p:nvPr>
        </p:nvSpPr>
        <p:spPr>
          <a:xfrm>
            <a:off x="389096" y="639738"/>
            <a:ext cx="649288" cy="650875"/>
          </a:xfrm>
          <a:prstGeom prst="rect">
            <a:avLst/>
          </a:prstGeom>
          <a:solidFill>
            <a:schemeClr val="accent2"/>
          </a:solidFill>
        </p:spPr>
        <p:txBody>
          <a:bodyPr vert="horz" lIns="91440" tIns="45720" rIns="91440" bIns="45720" rtlCol="0" anchor="ctr">
            <a:normAutofit fontScale="90000"/>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05</a:t>
            </a:r>
            <a:endParaRPr lang="zh-CN" altLang="en-US" dirty="0"/>
          </a:p>
        </p:txBody>
      </p:sp>
      <p:sp>
        <p:nvSpPr>
          <p:cNvPr id="7" name="内容占位符 2"/>
          <p:cNvSpPr>
            <a:spLocks noGrp="1"/>
          </p:cNvSpPr>
          <p:nvPr>
            <p:custDataLst>
              <p:tags r:id="rId3"/>
            </p:custDataLst>
          </p:nvPr>
        </p:nvSpPr>
        <p:spPr>
          <a:xfrm>
            <a:off x="838200" y="1453357"/>
            <a:ext cx="10515600" cy="472360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indent="-508000">
              <a:lnSpc>
                <a:spcPct val="115000"/>
              </a:lnSpc>
            </a:pPr>
            <a:r>
              <a:rPr lang="en-US" altLang="zh-CN" dirty="0"/>
              <a:t>1</a:t>
            </a:r>
            <a:r>
              <a:rPr lang="zh-CN" altLang="en-US" dirty="0"/>
              <a:t>、检查补充商品是否与原货架上的商品生产日期或保质期相同。</a:t>
            </a:r>
            <a:endParaRPr lang="zh-CN" altLang="en-US" dirty="0"/>
          </a:p>
          <a:p>
            <a:pPr marL="508000" indent="-508000">
              <a:lnSpc>
                <a:spcPct val="115000"/>
              </a:lnSpc>
            </a:pPr>
            <a:r>
              <a:rPr lang="en-US" altLang="zh-CN" dirty="0" smtClean="0"/>
              <a:t>2</a:t>
            </a:r>
            <a:r>
              <a:rPr lang="zh-CN" altLang="en-US" dirty="0"/>
              <a:t>、若生产日期或保质期相同，且货架干净，则可以直接上货。</a:t>
            </a:r>
            <a:endParaRPr lang="zh-CN" altLang="en-US" dirty="0"/>
          </a:p>
          <a:p>
            <a:pPr marL="508000" indent="-508000">
              <a:lnSpc>
                <a:spcPct val="115000"/>
              </a:lnSpc>
            </a:pPr>
            <a:r>
              <a:rPr lang="en-US" altLang="zh-CN" dirty="0" smtClean="0"/>
              <a:t>3</a:t>
            </a:r>
            <a:r>
              <a:rPr lang="zh-CN" altLang="en-US" dirty="0"/>
              <a:t>、若生产日期不同，要将原先的陈列商品取下来，用干净的抹布擦干净货架。然后，将新补充的商品放在货架的后排，原先的商品放在前排面。因为商品的销售是从前排开始的，为了保证商品生产的有效期，补充新商品必须是从后排</a:t>
            </a:r>
            <a:r>
              <a:rPr lang="zh-CN" altLang="en-US" dirty="0" smtClean="0"/>
              <a:t>开始</a:t>
            </a:r>
            <a:endParaRPr lang="en-US" altLang="zh-CN" dirty="0"/>
          </a:p>
          <a:p>
            <a:pPr marL="508000" indent="-508000">
              <a:lnSpc>
                <a:spcPct val="115000"/>
              </a:lnSpc>
            </a:pPr>
            <a:r>
              <a:rPr lang="en-US" altLang="zh-CN" dirty="0" smtClean="0"/>
              <a:t>4</a:t>
            </a:r>
            <a:r>
              <a:rPr lang="zh-CN" altLang="en-US" dirty="0"/>
              <a:t>、当某一商品即将销售完毕时，暂未补充新商品，这时就必须将后面的商品移至前排面陈列（销售），决不允许出现前排面空缺的现象，这就是要作到前进陈列的原则。   </a:t>
            </a:r>
            <a:endParaRPr lang="zh-CN" altLang="en-US" dirty="0"/>
          </a:p>
          <a:p>
            <a:pPr marL="508000" indent="-508000">
              <a:lnSpc>
                <a:spcPct val="115000"/>
              </a:lnSpc>
            </a:pPr>
            <a:r>
              <a:rPr lang="en-US" altLang="zh-CN" dirty="0"/>
              <a:t> </a:t>
            </a:r>
            <a:r>
              <a:rPr lang="en-US" altLang="zh-CN" dirty="0" smtClean="0"/>
              <a:t>5</a:t>
            </a:r>
            <a:r>
              <a:rPr lang="zh-CN" altLang="en-US" dirty="0"/>
              <a:t>、对一些保质期要求很严的食品，如生鲜、冷冻冷藏等保质期较短的食品，更要严格执行先进先出的方法补充食品，这既保护了消费者的利益，确保顾客购买商品的新鲜度，又不会使排在后面的商品超过保质期，给商店造成损失。</a:t>
            </a:r>
            <a:endParaRPr lang="zh-CN" altLang="en-US"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custDataLst>
              <p:tags r:id="rId1"/>
            </p:custDataLst>
          </p:nvPr>
        </p:nvSpPr>
        <p:spPr>
          <a:xfrm>
            <a:off x="1162920" y="42423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安全原则</a:t>
            </a:r>
            <a:endParaRPr lang="zh-CN" altLang="en-US" dirty="0"/>
          </a:p>
        </p:txBody>
      </p:sp>
      <p:sp>
        <p:nvSpPr>
          <p:cNvPr id="4" name="文本占位符 4"/>
          <p:cNvSpPr>
            <a:spLocks noGrp="1"/>
          </p:cNvSpPr>
          <p:nvPr>
            <p:custDataLst>
              <p:tags r:id="rId2"/>
            </p:custDataLst>
          </p:nvPr>
        </p:nvSpPr>
        <p:spPr>
          <a:xfrm>
            <a:off x="389096" y="639738"/>
            <a:ext cx="649288" cy="650875"/>
          </a:xfrm>
          <a:prstGeom prst="rect">
            <a:avLst/>
          </a:prstGeom>
          <a:solidFill>
            <a:schemeClr val="accent2"/>
          </a:solidFill>
        </p:spPr>
        <p:txBody>
          <a:bodyPr vert="horz" lIns="91440" tIns="45720" rIns="91440" bIns="45720" rtlCol="0" anchor="ctr">
            <a:normAutofit fontScale="90000"/>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07</a:t>
            </a:r>
            <a:endParaRPr lang="zh-CN" altLang="en-US" dirty="0"/>
          </a:p>
        </p:txBody>
      </p:sp>
      <p:sp>
        <p:nvSpPr>
          <p:cNvPr id="2" name="文本框 1"/>
          <p:cNvSpPr txBox="1"/>
          <p:nvPr/>
        </p:nvSpPr>
        <p:spPr>
          <a:xfrm>
            <a:off x="954405" y="1932305"/>
            <a:ext cx="3399790" cy="645160"/>
          </a:xfrm>
          <a:prstGeom prst="rect">
            <a:avLst/>
          </a:prstGeom>
          <a:noFill/>
        </p:spPr>
        <p:txBody>
          <a:bodyPr wrap="square" rtlCol="0" anchor="t">
            <a:spAutoFit/>
          </a:bodyPr>
          <a:p>
            <a:pPr>
              <a:lnSpc>
                <a:spcPct val="150000"/>
              </a:lnSpc>
              <a:buClrTx/>
              <a:buSzTx/>
              <a:buFontTx/>
            </a:pPr>
            <a:r>
              <a:rPr lang="zh-CN" sz="2400" b="1">
                <a:latin typeface="微软雅黑" panose="020B0503020204020204" charset="-122"/>
                <a:ea typeface="微软雅黑" panose="020B0503020204020204" charset="-122"/>
              </a:rPr>
              <a:t>“上轻下重、上小下大”</a:t>
            </a:r>
            <a:endParaRPr lang="zh-CN" sz="2400" b="1">
              <a:latin typeface="微软雅黑" panose="020B0503020204020204" charset="-122"/>
              <a:ea typeface="微软雅黑" panose="020B0503020204020204" charset="-122"/>
            </a:endParaRPr>
          </a:p>
        </p:txBody>
      </p:sp>
      <p:pic>
        <p:nvPicPr>
          <p:cNvPr id="104" name="图片 103"/>
          <p:cNvPicPr/>
          <p:nvPr/>
        </p:nvPicPr>
        <p:blipFill>
          <a:blip r:embed="rId3"/>
          <a:srcRect r="5935"/>
          <a:stretch>
            <a:fillRect/>
          </a:stretch>
        </p:blipFill>
        <p:spPr>
          <a:xfrm>
            <a:off x="5654675" y="1361440"/>
            <a:ext cx="5655945" cy="47567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custDataLst>
              <p:tags r:id="rId1"/>
            </p:custDataLst>
          </p:nvPr>
        </p:nvSpPr>
        <p:spPr>
          <a:xfrm>
            <a:off x="1162920" y="42423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艺术性原则</a:t>
            </a:r>
            <a:endParaRPr lang="zh-CN" altLang="en-US" dirty="0"/>
          </a:p>
        </p:txBody>
      </p:sp>
      <p:sp>
        <p:nvSpPr>
          <p:cNvPr id="4" name="文本占位符 4"/>
          <p:cNvSpPr>
            <a:spLocks noGrp="1"/>
          </p:cNvSpPr>
          <p:nvPr>
            <p:custDataLst>
              <p:tags r:id="rId2"/>
            </p:custDataLst>
          </p:nvPr>
        </p:nvSpPr>
        <p:spPr>
          <a:xfrm>
            <a:off x="389096" y="639738"/>
            <a:ext cx="649288" cy="650875"/>
          </a:xfrm>
          <a:prstGeom prst="rect">
            <a:avLst/>
          </a:prstGeom>
          <a:solidFill>
            <a:schemeClr val="accent2"/>
          </a:solidFill>
        </p:spPr>
        <p:txBody>
          <a:bodyPr vert="horz" lIns="91440" tIns="45720" rIns="91440" bIns="45720" rtlCol="0" anchor="ctr">
            <a:normAutofit fontScale="90000"/>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07</a:t>
            </a:r>
            <a:endParaRPr lang="zh-CN" altLang="en-US" dirty="0"/>
          </a:p>
        </p:txBody>
      </p:sp>
      <p:sp>
        <p:nvSpPr>
          <p:cNvPr id="2" name="文本框 1"/>
          <p:cNvSpPr txBox="1"/>
          <p:nvPr/>
        </p:nvSpPr>
        <p:spPr>
          <a:xfrm>
            <a:off x="954405" y="1932305"/>
            <a:ext cx="3399790" cy="3415030"/>
          </a:xfrm>
          <a:prstGeom prst="rect">
            <a:avLst/>
          </a:prstGeom>
          <a:noFill/>
        </p:spPr>
        <p:txBody>
          <a:bodyPr wrap="square" rtlCol="0" anchor="t">
            <a:spAutoFit/>
          </a:bodyPr>
          <a:p>
            <a:pPr>
              <a:lnSpc>
                <a:spcPct val="150000"/>
              </a:lnSpc>
              <a:buClrTx/>
              <a:buSzTx/>
              <a:buFontTx/>
            </a:pPr>
            <a:r>
              <a:rPr lang="zh-CN" sz="2400" b="1">
                <a:latin typeface="微软雅黑" panose="020B0503020204020204" charset="-122"/>
                <a:ea typeface="微软雅黑" panose="020B0503020204020204" charset="-122"/>
              </a:rPr>
              <a:t>配色陈列</a:t>
            </a:r>
            <a:endParaRPr lang="zh-CN" sz="2400" b="1">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同类色陈列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近似色陈列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互补色陈列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对比色陈列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endParaRPr lang="zh-CN" sz="2400" b="1">
              <a:solidFill>
                <a:schemeClr val="tx1"/>
              </a:solidFill>
              <a:latin typeface="微软雅黑" panose="020B0503020204020204" charset="-122"/>
              <a:ea typeface="微软雅黑" panose="020B0503020204020204" charset="-122"/>
            </a:endParaRPr>
          </a:p>
        </p:txBody>
      </p:sp>
      <p:pic>
        <p:nvPicPr>
          <p:cNvPr id="105" name="图片 104"/>
          <p:cNvPicPr/>
          <p:nvPr/>
        </p:nvPicPr>
        <p:blipFill>
          <a:blip r:embed="rId3"/>
          <a:stretch>
            <a:fillRect/>
          </a:stretch>
        </p:blipFill>
        <p:spPr>
          <a:xfrm>
            <a:off x="5648960" y="210185"/>
            <a:ext cx="2581910" cy="2780030"/>
          </a:xfrm>
          <a:prstGeom prst="rect">
            <a:avLst/>
          </a:prstGeom>
          <a:noFill/>
          <a:ln w="9525">
            <a:noFill/>
          </a:ln>
        </p:spPr>
      </p:pic>
      <p:pic>
        <p:nvPicPr>
          <p:cNvPr id="106" name="图片 105"/>
          <p:cNvPicPr/>
          <p:nvPr/>
        </p:nvPicPr>
        <p:blipFill>
          <a:blip r:embed="rId3"/>
          <a:stretch>
            <a:fillRect/>
          </a:stretch>
        </p:blipFill>
        <p:spPr>
          <a:xfrm>
            <a:off x="8362315" y="305435"/>
            <a:ext cx="2581200" cy="2779200"/>
          </a:xfrm>
          <a:prstGeom prst="rect">
            <a:avLst/>
          </a:prstGeom>
          <a:noFill/>
          <a:ln w="9525">
            <a:noFill/>
          </a:ln>
        </p:spPr>
      </p:pic>
      <p:pic>
        <p:nvPicPr>
          <p:cNvPr id="107" name="图片 106"/>
          <p:cNvPicPr/>
          <p:nvPr/>
        </p:nvPicPr>
        <p:blipFill>
          <a:blip r:embed="rId3"/>
          <a:stretch>
            <a:fillRect/>
          </a:stretch>
        </p:blipFill>
        <p:spPr>
          <a:xfrm>
            <a:off x="5648960" y="3157220"/>
            <a:ext cx="2560320" cy="2812415"/>
          </a:xfrm>
          <a:prstGeom prst="rect">
            <a:avLst/>
          </a:prstGeom>
          <a:noFill/>
          <a:ln w="9525">
            <a:noFill/>
          </a:ln>
        </p:spPr>
      </p:pic>
      <p:pic>
        <p:nvPicPr>
          <p:cNvPr id="108" name="图片 107"/>
          <p:cNvPicPr/>
          <p:nvPr/>
        </p:nvPicPr>
        <p:blipFill>
          <a:blip r:embed="rId3"/>
          <a:stretch>
            <a:fillRect/>
          </a:stretch>
        </p:blipFill>
        <p:spPr>
          <a:xfrm>
            <a:off x="8361680" y="3239770"/>
            <a:ext cx="2581910" cy="2813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2085" y="1127760"/>
            <a:ext cx="6136640" cy="4602480"/>
          </a:xfrm>
          <a:prstGeom prst="rect">
            <a:avLst/>
          </a:prstGeom>
        </p:spPr>
      </p:pic>
      <p:pic>
        <p:nvPicPr>
          <p:cNvPr id="109" name="图片 108"/>
          <p:cNvPicPr/>
          <p:nvPr/>
        </p:nvPicPr>
        <p:blipFill>
          <a:blip r:embed="rId1"/>
          <a:stretch>
            <a:fillRect/>
          </a:stretch>
        </p:blipFill>
        <p:spPr>
          <a:xfrm>
            <a:off x="6703695" y="141605"/>
            <a:ext cx="4754245" cy="65747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 name="图片 109"/>
          <p:cNvPicPr/>
          <p:nvPr/>
        </p:nvPicPr>
        <p:blipFill>
          <a:blip r:embed="rId1"/>
          <a:stretch>
            <a:fillRect/>
          </a:stretch>
        </p:blipFill>
        <p:spPr>
          <a:xfrm>
            <a:off x="182245" y="1169670"/>
            <a:ext cx="6196330" cy="4860925"/>
          </a:xfrm>
          <a:prstGeom prst="rect">
            <a:avLst/>
          </a:prstGeom>
          <a:noFill/>
          <a:ln w="9525">
            <a:noFill/>
          </a:ln>
        </p:spPr>
      </p:pic>
      <p:pic>
        <p:nvPicPr>
          <p:cNvPr id="112" name="图片 111"/>
          <p:cNvPicPr/>
          <p:nvPr/>
        </p:nvPicPr>
        <p:blipFill>
          <a:blip r:embed="rId1"/>
          <a:stretch>
            <a:fillRect/>
          </a:stretch>
        </p:blipFill>
        <p:spPr>
          <a:xfrm>
            <a:off x="6532880" y="1169670"/>
            <a:ext cx="5351780" cy="48406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custDataLst>
              <p:tags r:id="rId1"/>
            </p:custDataLst>
          </p:nvPr>
        </p:nvSpPr>
        <p:spPr>
          <a:xfrm>
            <a:off x="1162920" y="424235"/>
            <a:ext cx="10066420" cy="6627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dirty="0"/>
              <a:t>艺术性原则</a:t>
            </a:r>
            <a:endParaRPr lang="zh-CN" altLang="en-US" dirty="0"/>
          </a:p>
        </p:txBody>
      </p:sp>
      <p:sp>
        <p:nvSpPr>
          <p:cNvPr id="4" name="文本占位符 4"/>
          <p:cNvSpPr>
            <a:spLocks noGrp="1"/>
          </p:cNvSpPr>
          <p:nvPr>
            <p:custDataLst>
              <p:tags r:id="rId2"/>
            </p:custDataLst>
          </p:nvPr>
        </p:nvSpPr>
        <p:spPr>
          <a:xfrm>
            <a:off x="389096" y="639738"/>
            <a:ext cx="649288" cy="650875"/>
          </a:xfrm>
          <a:prstGeom prst="rect">
            <a:avLst/>
          </a:prstGeom>
          <a:solidFill>
            <a:schemeClr val="accent2"/>
          </a:solidFill>
        </p:spPr>
        <p:txBody>
          <a:bodyPr vert="horz" lIns="91440" tIns="45720" rIns="91440" bIns="45720" rtlCol="0" anchor="ctr">
            <a:normAutofit fontScale="90000"/>
          </a:bodyP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bg1"/>
                </a:solidFill>
                <a:latin typeface="GulimChe" panose="020B0609000101010101" pitchFamily="49" charset="-127"/>
                <a:ea typeface="GulimChe" panose="020B0609000101010101" pitchFamily="49" charset="-127"/>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07</a:t>
            </a:r>
            <a:endParaRPr lang="zh-CN" altLang="en-US" dirty="0"/>
          </a:p>
        </p:txBody>
      </p:sp>
      <p:sp>
        <p:nvSpPr>
          <p:cNvPr id="2" name="文本框 1"/>
          <p:cNvSpPr txBox="1"/>
          <p:nvPr/>
        </p:nvSpPr>
        <p:spPr>
          <a:xfrm>
            <a:off x="954405" y="1932305"/>
            <a:ext cx="3399790" cy="2306955"/>
          </a:xfrm>
          <a:prstGeom prst="rect">
            <a:avLst/>
          </a:prstGeom>
          <a:noFill/>
        </p:spPr>
        <p:txBody>
          <a:bodyPr wrap="square" rtlCol="0" anchor="t">
            <a:spAutoFit/>
          </a:bodyPr>
          <a:p>
            <a:pPr indent="0">
              <a:lnSpc>
                <a:spcPct val="150000"/>
              </a:lnSpc>
              <a:buClrTx/>
              <a:buSzTx/>
              <a:buFontTx/>
              <a:buNone/>
            </a:pPr>
            <a:r>
              <a:rPr lang="zh-CN" sz="2400" b="1">
                <a:latin typeface="微软雅黑" panose="020B0503020204020204" charset="-122"/>
                <a:ea typeface="微软雅黑" panose="020B0503020204020204" charset="-122"/>
              </a:rPr>
              <a:t>明度陈列</a:t>
            </a:r>
            <a:endParaRPr lang="zh-CN" sz="2400" b="1">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左浅右深陈列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r>
              <a:rPr lang="zh-CN" sz="2400" b="1">
                <a:solidFill>
                  <a:schemeClr val="tx1"/>
                </a:solidFill>
                <a:latin typeface="微软雅黑" panose="020B0503020204020204" charset="-122"/>
                <a:ea typeface="微软雅黑" panose="020B0503020204020204" charset="-122"/>
              </a:rPr>
              <a:t>前浅后深陈列</a:t>
            </a:r>
            <a:endParaRPr lang="zh-CN" sz="2400" b="1">
              <a:solidFill>
                <a:schemeClr val="tx1"/>
              </a:solidFill>
              <a:latin typeface="微软雅黑" panose="020B0503020204020204" charset="-122"/>
              <a:ea typeface="微软雅黑" panose="020B0503020204020204" charset="-122"/>
            </a:endParaRPr>
          </a:p>
          <a:p>
            <a:pPr marL="457200" lvl="1" indent="0">
              <a:lnSpc>
                <a:spcPct val="150000"/>
              </a:lnSpc>
              <a:buClrTx/>
              <a:buSzTx/>
              <a:buFontTx/>
              <a:buNone/>
            </a:pPr>
            <a:endParaRPr lang="zh-CN" sz="2400" b="1">
              <a:solidFill>
                <a:schemeClr val="tx1"/>
              </a:solidFill>
              <a:latin typeface="微软雅黑" panose="020B0503020204020204" charset="-122"/>
              <a:ea typeface="微软雅黑" panose="020B0503020204020204" charset="-122"/>
            </a:endParaRPr>
          </a:p>
        </p:txBody>
      </p:sp>
      <p:pic>
        <p:nvPicPr>
          <p:cNvPr id="113" name="图片 112"/>
          <p:cNvPicPr/>
          <p:nvPr/>
        </p:nvPicPr>
        <p:blipFill>
          <a:blip r:embed="rId3"/>
          <a:stretch>
            <a:fillRect/>
          </a:stretch>
        </p:blipFill>
        <p:spPr>
          <a:xfrm>
            <a:off x="3836035" y="424180"/>
            <a:ext cx="3502025" cy="5864860"/>
          </a:xfrm>
          <a:prstGeom prst="rect">
            <a:avLst/>
          </a:prstGeom>
          <a:noFill/>
          <a:ln w="9525">
            <a:noFill/>
          </a:ln>
        </p:spPr>
      </p:pic>
      <p:pic>
        <p:nvPicPr>
          <p:cNvPr id="114" name="图片 113"/>
          <p:cNvPicPr/>
          <p:nvPr/>
        </p:nvPicPr>
        <p:blipFill>
          <a:blip r:embed="rId3"/>
          <a:stretch>
            <a:fillRect/>
          </a:stretch>
        </p:blipFill>
        <p:spPr>
          <a:xfrm>
            <a:off x="7628255" y="424180"/>
            <a:ext cx="3813175" cy="58654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6" name="燕尾形 5"/>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商品陈列</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方法</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5" name="矩形: 圆角 2"/>
          <p:cNvSpPr/>
          <p:nvPr>
            <p:custDataLst>
              <p:tags r:id="rId4"/>
            </p:custDataLst>
          </p:nvPr>
        </p:nvSpPr>
        <p:spPr>
          <a:xfrm>
            <a:off x="697230" y="2037398"/>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pPr>
            <a:r>
              <a:rPr lang="zh-CN" altLang="zh-CN" sz="1400" dirty="0">
                <a:solidFill>
                  <a:schemeClr val="tx1">
                    <a:lumMod val="85000"/>
                    <a:lumOff val="15000"/>
                  </a:schemeClr>
                </a:solidFill>
                <a:latin typeface="+mn-ea"/>
                <a:cs typeface="+mn-ea"/>
                <a:sym typeface="+mn-ea"/>
              </a:rPr>
              <a:t>把同一种商品集中陈列于一个地方</a:t>
            </a:r>
            <a:endParaRPr lang="zh-CN" altLang="zh-CN" sz="1400" dirty="0">
              <a:solidFill>
                <a:schemeClr val="tx1">
                  <a:lumMod val="85000"/>
                  <a:lumOff val="15000"/>
                </a:schemeClr>
              </a:solidFill>
              <a:latin typeface="+mn-ea"/>
              <a:cs typeface="+mn-ea"/>
              <a:sym typeface="+mn-ea"/>
            </a:endParaRPr>
          </a:p>
          <a:p>
            <a:pPr algn="just" fontAlgn="b">
              <a:lnSpc>
                <a:spcPct val="150000"/>
              </a:lnSpc>
            </a:pPr>
            <a:r>
              <a:rPr lang="zh-CN" altLang="zh-CN" sz="1400" dirty="0">
                <a:solidFill>
                  <a:schemeClr val="tx1">
                    <a:lumMod val="85000"/>
                    <a:lumOff val="15000"/>
                  </a:schemeClr>
                </a:solidFill>
                <a:latin typeface="+mn-ea"/>
                <a:cs typeface="+mn-ea"/>
                <a:sym typeface="+mn-ea"/>
              </a:rPr>
              <a:t>适用</a:t>
            </a:r>
            <a:r>
              <a:rPr lang="zh-CN" altLang="zh-CN" sz="1400" dirty="0">
                <a:solidFill>
                  <a:srgbClr val="FF0000"/>
                </a:solidFill>
                <a:latin typeface="+mn-ea"/>
                <a:cs typeface="+mn-ea"/>
                <a:sym typeface="+mn-ea"/>
              </a:rPr>
              <a:t>周转快的商品</a:t>
            </a:r>
            <a:endParaRPr lang="zh-CN" altLang="zh-CN" sz="1400" dirty="0">
              <a:solidFill>
                <a:srgbClr val="FF0000"/>
              </a:solidFill>
              <a:latin typeface="+mn-ea"/>
              <a:cs typeface="+mn-ea"/>
              <a:sym typeface="+mn-ea"/>
            </a:endParaRPr>
          </a:p>
        </p:txBody>
      </p:sp>
      <p:sp>
        <p:nvSpPr>
          <p:cNvPr id="27" name="矩形: 圆角 4"/>
          <p:cNvSpPr/>
          <p:nvPr>
            <p:custDataLst>
              <p:tags r:id="rId5"/>
            </p:custDataLst>
          </p:nvPr>
        </p:nvSpPr>
        <p:spPr>
          <a:xfrm>
            <a:off x="697230" y="165195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集中陈列</a:t>
            </a:r>
            <a:endParaRPr lang="zh-CN" altLang="en-US" b="1" dirty="0">
              <a:solidFill>
                <a:schemeClr val="lt1">
                  <a:lumMod val="100000"/>
                </a:schemeClr>
              </a:solidFill>
              <a:latin typeface="+mn-ea"/>
              <a:cs typeface="+mn-ea"/>
              <a:sym typeface="+mn-ea"/>
            </a:endParaRPr>
          </a:p>
        </p:txBody>
      </p:sp>
      <p:sp>
        <p:nvSpPr>
          <p:cNvPr id="28" name="矩形: 圆角 6"/>
          <p:cNvSpPr/>
          <p:nvPr>
            <p:custDataLst>
              <p:tags r:id="rId6"/>
            </p:custDataLst>
          </p:nvPr>
        </p:nvSpPr>
        <p:spPr>
          <a:xfrm>
            <a:off x="6456045" y="2037398"/>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pPr>
            <a:r>
              <a:rPr lang="zh-CN" altLang="zh-CN" sz="1400" dirty="0">
                <a:solidFill>
                  <a:schemeClr val="tx1">
                    <a:lumMod val="85000"/>
                    <a:lumOff val="15000"/>
                  </a:schemeClr>
                </a:solidFill>
                <a:latin typeface="+mn-ea"/>
                <a:cs typeface="+mn-ea"/>
                <a:sym typeface="+mn-ea"/>
              </a:rPr>
              <a:t>货架两端进行商品的陈列</a:t>
            </a:r>
            <a:endParaRPr lang="zh-CN" altLang="zh-CN" sz="1400" dirty="0">
              <a:solidFill>
                <a:schemeClr val="tx1">
                  <a:lumMod val="85000"/>
                  <a:lumOff val="15000"/>
                </a:schemeClr>
              </a:solidFill>
              <a:latin typeface="+mn-ea"/>
              <a:cs typeface="+mn-ea"/>
              <a:sym typeface="+mn-ea"/>
            </a:endParaRPr>
          </a:p>
          <a:p>
            <a:pPr algn="just" fontAlgn="b">
              <a:lnSpc>
                <a:spcPct val="150000"/>
              </a:lnSpc>
            </a:pPr>
            <a:r>
              <a:rPr lang="zh-CN" altLang="zh-CN" sz="1400" dirty="0">
                <a:solidFill>
                  <a:schemeClr val="tx1">
                    <a:lumMod val="85000"/>
                    <a:lumOff val="15000"/>
                  </a:schemeClr>
                </a:solidFill>
                <a:latin typeface="+mn-ea"/>
                <a:cs typeface="+mn-ea"/>
                <a:sym typeface="+mn-ea"/>
              </a:rPr>
              <a:t>适用于</a:t>
            </a:r>
            <a:r>
              <a:rPr lang="zh-CN" altLang="en-US" sz="1400" dirty="0">
                <a:solidFill>
                  <a:srgbClr val="98170A"/>
                </a:solidFill>
                <a:sym typeface="+mn-ea"/>
              </a:rPr>
              <a:t>高利润商品、特价品、新产品、全国性品牌产品</a:t>
            </a:r>
            <a:r>
              <a:rPr lang="en-US" altLang="zh-CN" sz="1400" dirty="0">
                <a:solidFill>
                  <a:srgbClr val="98170A"/>
                </a:solidFill>
                <a:sym typeface="+mn-ea"/>
              </a:rPr>
              <a:t>。</a:t>
            </a:r>
            <a:endParaRPr lang="en-US" altLang="zh-CN" sz="1400" dirty="0">
              <a:solidFill>
                <a:srgbClr val="98170A"/>
              </a:solidFill>
              <a:sym typeface="+mn-ea"/>
            </a:endParaRPr>
          </a:p>
          <a:p>
            <a:pPr algn="just" fontAlgn="b">
              <a:lnSpc>
                <a:spcPct val="150000"/>
              </a:lnSpc>
            </a:pPr>
            <a:endParaRPr lang="zh-CN" altLang="zh-CN" sz="1400" dirty="0">
              <a:solidFill>
                <a:schemeClr val="tx1">
                  <a:lumMod val="85000"/>
                  <a:lumOff val="15000"/>
                </a:schemeClr>
              </a:solidFill>
              <a:latin typeface="+mn-ea"/>
              <a:cs typeface="+mn-ea"/>
              <a:sym typeface="+mn-ea"/>
            </a:endParaRPr>
          </a:p>
        </p:txBody>
      </p:sp>
      <p:sp>
        <p:nvSpPr>
          <p:cNvPr id="29" name="矩形: 圆角 8"/>
          <p:cNvSpPr/>
          <p:nvPr>
            <p:custDataLst>
              <p:tags r:id="rId7"/>
            </p:custDataLst>
          </p:nvPr>
        </p:nvSpPr>
        <p:spPr>
          <a:xfrm>
            <a:off x="6456045" y="165195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a:solidFill>
                  <a:schemeClr val="lt1">
                    <a:lumMod val="100000"/>
                  </a:schemeClr>
                </a:solidFill>
                <a:latin typeface="+mn-ea"/>
                <a:cs typeface="+mn-ea"/>
                <a:sym typeface="+mn-ea"/>
              </a:rPr>
              <a:t>端头陈列：</a:t>
            </a:r>
            <a:endParaRPr lang="zh-CN" altLang="en-US" b="1">
              <a:solidFill>
                <a:schemeClr val="lt1">
                  <a:lumMod val="100000"/>
                </a:schemeClr>
              </a:solidFill>
              <a:latin typeface="+mn-ea"/>
              <a:cs typeface="+mn-ea"/>
              <a:sym typeface="+mn-ea"/>
            </a:endParaRPr>
          </a:p>
        </p:txBody>
      </p:sp>
      <p:sp>
        <p:nvSpPr>
          <p:cNvPr id="35" name="矩形: 圆角 13"/>
          <p:cNvSpPr/>
          <p:nvPr>
            <p:custDataLst>
              <p:tags r:id="rId8"/>
            </p:custDataLst>
          </p:nvPr>
        </p:nvSpPr>
        <p:spPr>
          <a:xfrm>
            <a:off x="6450330" y="4644073"/>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pPr>
            <a:r>
              <a:rPr lang="zh-CN" altLang="zh-CN" sz="1400" dirty="0">
                <a:solidFill>
                  <a:schemeClr val="tx1">
                    <a:lumMod val="85000"/>
                    <a:lumOff val="15000"/>
                  </a:schemeClr>
                </a:solidFill>
                <a:latin typeface="+mn-ea"/>
                <a:cs typeface="+mn-ea"/>
                <a:sym typeface="+mn-ea"/>
              </a:rPr>
              <a:t>即把非透明包装商品的包装箱的上部切除，将包装箱的底部切下作为商品陈列的托盘，以显示商品</a:t>
            </a:r>
            <a:r>
              <a:rPr lang="zh-CN" altLang="zh-CN" sz="1400" dirty="0">
                <a:solidFill>
                  <a:srgbClr val="FF0000"/>
                </a:solidFill>
                <a:latin typeface="+mn-ea"/>
                <a:cs typeface="+mn-ea"/>
                <a:sym typeface="+mn-ea"/>
              </a:rPr>
              <a:t>量感、促销</a:t>
            </a:r>
            <a:r>
              <a:rPr lang="zh-CN" altLang="zh-CN" sz="1400" dirty="0">
                <a:solidFill>
                  <a:schemeClr val="tx1">
                    <a:lumMod val="85000"/>
                    <a:lumOff val="15000"/>
                  </a:schemeClr>
                </a:solidFill>
                <a:latin typeface="+mn-ea"/>
                <a:cs typeface="+mn-ea"/>
                <a:sym typeface="+mn-ea"/>
              </a:rPr>
              <a:t>效果。</a:t>
            </a:r>
            <a:endParaRPr lang="zh-CN" altLang="zh-CN" sz="1400" dirty="0">
              <a:solidFill>
                <a:schemeClr val="tx1">
                  <a:lumMod val="85000"/>
                  <a:lumOff val="15000"/>
                </a:schemeClr>
              </a:solidFill>
              <a:latin typeface="+mn-ea"/>
              <a:cs typeface="+mn-ea"/>
              <a:sym typeface="+mn-ea"/>
            </a:endParaRPr>
          </a:p>
        </p:txBody>
      </p:sp>
      <p:sp>
        <p:nvSpPr>
          <p:cNvPr id="36" name="矩形: 圆角 14"/>
          <p:cNvSpPr/>
          <p:nvPr>
            <p:custDataLst>
              <p:tags r:id="rId9"/>
            </p:custDataLst>
          </p:nvPr>
        </p:nvSpPr>
        <p:spPr>
          <a:xfrm>
            <a:off x="6450330" y="425799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盘式陈列：</a:t>
            </a:r>
            <a:endParaRPr lang="zh-CN" altLang="en-US" b="1" dirty="0">
              <a:solidFill>
                <a:schemeClr val="lt1">
                  <a:lumMod val="100000"/>
                </a:schemeClr>
              </a:solidFill>
              <a:latin typeface="+mn-ea"/>
              <a:cs typeface="+mn-ea"/>
              <a:sym typeface="+mn-ea"/>
            </a:endParaRPr>
          </a:p>
        </p:txBody>
      </p:sp>
      <p:pic>
        <p:nvPicPr>
          <p:cNvPr id="115" name="图片 114"/>
          <p:cNvPicPr/>
          <p:nvPr/>
        </p:nvPicPr>
        <p:blipFill>
          <a:blip r:embed="rId10"/>
          <a:stretch>
            <a:fillRect/>
          </a:stretch>
        </p:blipFill>
        <p:spPr>
          <a:xfrm>
            <a:off x="3978275" y="1294765"/>
            <a:ext cx="1863725" cy="1254125"/>
          </a:xfrm>
          <a:prstGeom prst="rect">
            <a:avLst/>
          </a:prstGeom>
          <a:noFill/>
          <a:ln w="9525">
            <a:noFill/>
          </a:ln>
        </p:spPr>
      </p:pic>
      <p:pic>
        <p:nvPicPr>
          <p:cNvPr id="116" name="图片 115"/>
          <p:cNvPicPr/>
          <p:nvPr/>
        </p:nvPicPr>
        <p:blipFill>
          <a:blip r:embed="rId10"/>
          <a:srcRect r="27444"/>
          <a:stretch>
            <a:fillRect/>
          </a:stretch>
        </p:blipFill>
        <p:spPr>
          <a:xfrm>
            <a:off x="9613265" y="1302385"/>
            <a:ext cx="1578610" cy="1246505"/>
          </a:xfrm>
          <a:prstGeom prst="rect">
            <a:avLst/>
          </a:prstGeom>
          <a:noFill/>
          <a:ln w="9525">
            <a:noFill/>
          </a:ln>
        </p:spPr>
      </p:pic>
      <p:pic>
        <p:nvPicPr>
          <p:cNvPr id="119" name="图片 118"/>
          <p:cNvPicPr/>
          <p:nvPr/>
        </p:nvPicPr>
        <p:blipFill>
          <a:blip r:embed="rId10"/>
          <a:srcRect t="176" b="19481"/>
          <a:stretch>
            <a:fillRect/>
          </a:stretch>
        </p:blipFill>
        <p:spPr>
          <a:xfrm>
            <a:off x="9979660" y="3717925"/>
            <a:ext cx="1689735" cy="1384300"/>
          </a:xfrm>
          <a:prstGeom prst="rect">
            <a:avLst/>
          </a:prstGeom>
          <a:noFill/>
          <a:ln w="9525">
            <a:noFill/>
          </a:ln>
        </p:spPr>
      </p:pic>
      <p:sp>
        <p:nvSpPr>
          <p:cNvPr id="44" name="矩形: 圆角 2"/>
          <p:cNvSpPr/>
          <p:nvPr>
            <p:custDataLst>
              <p:tags r:id="rId11"/>
            </p:custDataLst>
          </p:nvPr>
        </p:nvSpPr>
        <p:spPr>
          <a:xfrm>
            <a:off x="728980" y="4678363"/>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buClrTx/>
              <a:buSzTx/>
              <a:buFontTx/>
            </a:pPr>
            <a:r>
              <a:rPr lang="zh-CN" altLang="zh-CN" sz="1400" dirty="0">
                <a:solidFill>
                  <a:schemeClr val="tx1">
                    <a:lumMod val="85000"/>
                    <a:lumOff val="15000"/>
                  </a:schemeClr>
                </a:solidFill>
                <a:latin typeface="+mn-ea"/>
                <a:cs typeface="+mn-ea"/>
                <a:sym typeface="+mn-ea"/>
              </a:rPr>
              <a:t>用固定的或可以转动的有挂钩的陈列架来陈列商品的一种方法</a:t>
            </a:r>
            <a:endParaRPr lang="zh-CN" altLang="zh-CN" sz="1400" dirty="0">
              <a:solidFill>
                <a:schemeClr val="tx1">
                  <a:lumMod val="85000"/>
                  <a:lumOff val="15000"/>
                </a:schemeClr>
              </a:solidFill>
              <a:latin typeface="+mn-ea"/>
              <a:cs typeface="+mn-ea"/>
              <a:sym typeface="+mn-ea"/>
            </a:endParaRPr>
          </a:p>
          <a:p>
            <a:pPr algn="just" fontAlgn="b">
              <a:lnSpc>
                <a:spcPct val="150000"/>
              </a:lnSpc>
            </a:pPr>
            <a:r>
              <a:rPr lang="zh-CN" altLang="zh-CN" sz="1400" dirty="0">
                <a:solidFill>
                  <a:schemeClr val="tx1">
                    <a:lumMod val="85000"/>
                    <a:lumOff val="15000"/>
                  </a:schemeClr>
                </a:solidFill>
                <a:latin typeface="+mn-ea"/>
                <a:cs typeface="+mn-ea"/>
                <a:sym typeface="+mn-ea"/>
              </a:rPr>
              <a:t>适用</a:t>
            </a:r>
            <a:r>
              <a:rPr lang="zh-CN" altLang="zh-CN" sz="1400" dirty="0">
                <a:solidFill>
                  <a:srgbClr val="FF0000"/>
                </a:solidFill>
                <a:latin typeface="+mn-ea"/>
                <a:cs typeface="+mn-ea"/>
                <a:sym typeface="+mn-ea"/>
              </a:rPr>
              <a:t>小商品或需立体陈列的商品</a:t>
            </a:r>
            <a:endParaRPr lang="zh-CN" altLang="zh-CN" sz="1400" dirty="0">
              <a:solidFill>
                <a:srgbClr val="FF0000"/>
              </a:solidFill>
              <a:latin typeface="+mn-ea"/>
              <a:cs typeface="+mn-ea"/>
              <a:sym typeface="+mn-ea"/>
            </a:endParaRPr>
          </a:p>
        </p:txBody>
      </p:sp>
      <p:sp>
        <p:nvSpPr>
          <p:cNvPr id="45" name="矩形: 圆角 4"/>
          <p:cNvSpPr/>
          <p:nvPr>
            <p:custDataLst>
              <p:tags r:id="rId12"/>
            </p:custDataLst>
          </p:nvPr>
        </p:nvSpPr>
        <p:spPr>
          <a:xfrm>
            <a:off x="728980" y="428593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悬挂陈列</a:t>
            </a:r>
            <a:endParaRPr lang="zh-CN" altLang="en-US" b="1" dirty="0">
              <a:solidFill>
                <a:schemeClr val="lt1">
                  <a:lumMod val="100000"/>
                </a:schemeClr>
              </a:solidFill>
              <a:latin typeface="+mn-ea"/>
              <a:cs typeface="+mn-ea"/>
              <a:sym typeface="+mn-ea"/>
            </a:endParaRPr>
          </a:p>
        </p:txBody>
      </p:sp>
      <p:pic>
        <p:nvPicPr>
          <p:cNvPr id="237570" name="图片 237569" descr="图片4"/>
          <p:cNvPicPr>
            <a:picLocks noChangeAspect="1"/>
          </p:cNvPicPr>
          <p:nvPr/>
        </p:nvPicPr>
        <p:blipFill>
          <a:blip r:embed="rId10">
            <a:lum bright="-12000"/>
          </a:blip>
          <a:stretch>
            <a:fillRect/>
          </a:stretch>
        </p:blipFill>
        <p:spPr>
          <a:xfrm>
            <a:off x="3978275" y="3590925"/>
            <a:ext cx="1747520" cy="13271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6" name="燕尾形 5"/>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商品陈列</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方法</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5" name="矩形: 圆角 2"/>
          <p:cNvSpPr/>
          <p:nvPr>
            <p:custDataLst>
              <p:tags r:id="rId4"/>
            </p:custDataLst>
          </p:nvPr>
        </p:nvSpPr>
        <p:spPr>
          <a:xfrm>
            <a:off x="697230" y="2037398"/>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buClrTx/>
              <a:buSzTx/>
              <a:buFontTx/>
            </a:pPr>
            <a:r>
              <a:rPr lang="zh-CN" altLang="zh-CN" sz="1400" dirty="0">
                <a:solidFill>
                  <a:schemeClr val="tx1">
                    <a:lumMod val="85000"/>
                    <a:lumOff val="15000"/>
                  </a:schemeClr>
                </a:solidFill>
                <a:latin typeface="+mn-ea"/>
                <a:cs typeface="+mn-ea"/>
                <a:sym typeface="+mn-ea"/>
              </a:rPr>
              <a:t>进口处、中部或底部不设置中央陈列架，而配置特殊陈列用的展台。</a:t>
            </a:r>
            <a:endParaRPr lang="zh-CN" altLang="zh-CN" sz="1400" dirty="0">
              <a:solidFill>
                <a:schemeClr val="tx1">
                  <a:lumMod val="85000"/>
                  <a:lumOff val="15000"/>
                </a:schemeClr>
              </a:solidFill>
              <a:latin typeface="+mn-ea"/>
              <a:cs typeface="+mn-ea"/>
            </a:endParaRPr>
          </a:p>
          <a:p>
            <a:pPr algn="just" fontAlgn="b">
              <a:lnSpc>
                <a:spcPct val="150000"/>
              </a:lnSpc>
            </a:pPr>
            <a:r>
              <a:rPr lang="zh-CN" altLang="zh-CN" sz="1400" dirty="0">
                <a:solidFill>
                  <a:schemeClr val="tx1">
                    <a:lumMod val="85000"/>
                    <a:lumOff val="15000"/>
                  </a:schemeClr>
                </a:solidFill>
                <a:latin typeface="+mn-ea"/>
                <a:cs typeface="+mn-ea"/>
                <a:sym typeface="+mn-ea"/>
              </a:rPr>
              <a:t>适用</a:t>
            </a:r>
            <a:r>
              <a:rPr lang="zh-CN" altLang="zh-CN" sz="1400" dirty="0">
                <a:solidFill>
                  <a:srgbClr val="FF0000"/>
                </a:solidFill>
                <a:latin typeface="+mn-ea"/>
                <a:cs typeface="+mn-ea"/>
                <a:sym typeface="+mn-ea"/>
              </a:rPr>
              <a:t>促销商品</a:t>
            </a:r>
            <a:endParaRPr lang="zh-CN" altLang="zh-CN" sz="1400" dirty="0">
              <a:solidFill>
                <a:srgbClr val="FF0000"/>
              </a:solidFill>
              <a:latin typeface="+mn-ea"/>
              <a:cs typeface="+mn-ea"/>
              <a:sym typeface="+mn-ea"/>
            </a:endParaRPr>
          </a:p>
        </p:txBody>
      </p:sp>
      <p:sp>
        <p:nvSpPr>
          <p:cNvPr id="27" name="矩形: 圆角 4"/>
          <p:cNvSpPr/>
          <p:nvPr>
            <p:custDataLst>
              <p:tags r:id="rId5"/>
            </p:custDataLst>
          </p:nvPr>
        </p:nvSpPr>
        <p:spPr>
          <a:xfrm>
            <a:off x="697230" y="165195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岛式陈列</a:t>
            </a:r>
            <a:endParaRPr lang="zh-CN" altLang="en-US" b="1" dirty="0">
              <a:solidFill>
                <a:schemeClr val="lt1">
                  <a:lumMod val="100000"/>
                </a:schemeClr>
              </a:solidFill>
              <a:latin typeface="+mn-ea"/>
              <a:cs typeface="+mn-ea"/>
              <a:sym typeface="+mn-ea"/>
            </a:endParaRPr>
          </a:p>
        </p:txBody>
      </p:sp>
      <p:sp>
        <p:nvSpPr>
          <p:cNvPr id="31" name="矩形: 圆角 7"/>
          <p:cNvSpPr/>
          <p:nvPr>
            <p:custDataLst>
              <p:tags r:id="rId6"/>
            </p:custDataLst>
          </p:nvPr>
        </p:nvSpPr>
        <p:spPr>
          <a:xfrm>
            <a:off x="700405" y="4644073"/>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pPr>
            <a:r>
              <a:rPr lang="zh-CN" altLang="zh-CN" sz="1400" dirty="0">
                <a:solidFill>
                  <a:schemeClr val="tx1">
                    <a:lumMod val="85000"/>
                    <a:lumOff val="15000"/>
                  </a:schemeClr>
                </a:solidFill>
                <a:latin typeface="+mn-ea"/>
                <a:cs typeface="+mn-ea"/>
                <a:sym typeface="+mn-ea"/>
              </a:rPr>
              <a:t>在确定的货架上随意地将商品堆积上去。</a:t>
            </a:r>
            <a:endParaRPr lang="zh-CN" altLang="zh-CN" sz="1400" dirty="0">
              <a:solidFill>
                <a:schemeClr val="tx1">
                  <a:lumMod val="85000"/>
                  <a:lumOff val="15000"/>
                </a:schemeClr>
              </a:solidFill>
              <a:latin typeface="+mn-ea"/>
              <a:cs typeface="+mn-ea"/>
              <a:sym typeface="+mn-ea"/>
            </a:endParaRPr>
          </a:p>
          <a:p>
            <a:pPr algn="just" fontAlgn="b">
              <a:lnSpc>
                <a:spcPct val="150000"/>
              </a:lnSpc>
            </a:pPr>
            <a:r>
              <a:rPr lang="zh-CN" altLang="zh-CN" sz="1400" dirty="0">
                <a:solidFill>
                  <a:schemeClr val="tx1">
                    <a:lumMod val="85000"/>
                    <a:lumOff val="15000"/>
                  </a:schemeClr>
                </a:solidFill>
                <a:latin typeface="+mn-ea"/>
                <a:cs typeface="+mn-ea"/>
                <a:sym typeface="+mn-ea"/>
              </a:rPr>
              <a:t>适用</a:t>
            </a:r>
            <a:r>
              <a:rPr lang="zh-CN" altLang="zh-CN" sz="1400" dirty="0">
                <a:solidFill>
                  <a:srgbClr val="FF0000"/>
                </a:solidFill>
                <a:latin typeface="+mn-ea"/>
                <a:cs typeface="+mn-ea"/>
                <a:sym typeface="+mn-ea"/>
              </a:rPr>
              <a:t>促销商品，操作简单，节省时间</a:t>
            </a:r>
            <a:endParaRPr lang="zh-CN" altLang="zh-CN" sz="1400" dirty="0">
              <a:solidFill>
                <a:srgbClr val="FF0000"/>
              </a:solidFill>
              <a:latin typeface="+mn-ea"/>
              <a:cs typeface="+mn-ea"/>
              <a:sym typeface="+mn-ea"/>
            </a:endParaRPr>
          </a:p>
        </p:txBody>
      </p:sp>
      <p:sp>
        <p:nvSpPr>
          <p:cNvPr id="32" name="矩形: 圆角 9"/>
          <p:cNvSpPr/>
          <p:nvPr>
            <p:custDataLst>
              <p:tags r:id="rId7"/>
            </p:custDataLst>
          </p:nvPr>
        </p:nvSpPr>
        <p:spPr>
          <a:xfrm>
            <a:off x="700405" y="425799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随机陈列：</a:t>
            </a:r>
            <a:endParaRPr lang="zh-CN" altLang="en-US" b="1" dirty="0">
              <a:solidFill>
                <a:schemeClr val="lt1">
                  <a:lumMod val="100000"/>
                </a:schemeClr>
              </a:solidFill>
              <a:latin typeface="+mn-ea"/>
              <a:cs typeface="+mn-ea"/>
              <a:sym typeface="+mn-ea"/>
            </a:endParaRPr>
          </a:p>
        </p:txBody>
      </p:sp>
      <p:pic>
        <p:nvPicPr>
          <p:cNvPr id="43" name="图片 42"/>
          <p:cNvPicPr>
            <a:picLocks noChangeAspect="1"/>
          </p:cNvPicPr>
          <p:nvPr/>
        </p:nvPicPr>
        <p:blipFill>
          <a:blip r:embed="rId8"/>
          <a:stretch>
            <a:fillRect/>
          </a:stretch>
        </p:blipFill>
        <p:spPr>
          <a:xfrm>
            <a:off x="7251700" y="3495675"/>
            <a:ext cx="4331970" cy="3253105"/>
          </a:xfrm>
          <a:prstGeom prst="rect">
            <a:avLst/>
          </a:prstGeom>
        </p:spPr>
      </p:pic>
      <p:pic>
        <p:nvPicPr>
          <p:cNvPr id="3" name="图片 2"/>
          <p:cNvPicPr>
            <a:picLocks noChangeAspect="1"/>
          </p:cNvPicPr>
          <p:nvPr/>
        </p:nvPicPr>
        <p:blipFill>
          <a:blip r:embed="rId8"/>
          <a:stretch>
            <a:fillRect/>
          </a:stretch>
        </p:blipFill>
        <p:spPr>
          <a:xfrm>
            <a:off x="7251700" y="254000"/>
            <a:ext cx="4331335" cy="32486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95605" y="330018"/>
            <a:ext cx="10888277" cy="654428"/>
            <a:chOff x="623" y="459"/>
            <a:chExt cx="14841" cy="607"/>
          </a:xfrm>
        </p:grpSpPr>
        <p:sp>
          <p:nvSpPr>
            <p:cNvPr id="5" name="燕尾形 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6" name="燕尾形 5"/>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8" name="文本框 37"/>
            <p:cNvSpPr txBox="1"/>
            <p:nvPr>
              <p:custDataLst>
                <p:tags r:id="rId3"/>
              </p:custDataLst>
            </p:nvPr>
          </p:nvSpPr>
          <p:spPr>
            <a:xfrm>
              <a:off x="1530" y="459"/>
              <a:ext cx="13934"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商品陈列</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方法</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25" name="矩形: 圆角 2"/>
          <p:cNvSpPr/>
          <p:nvPr>
            <p:custDataLst>
              <p:tags r:id="rId4"/>
            </p:custDataLst>
          </p:nvPr>
        </p:nvSpPr>
        <p:spPr>
          <a:xfrm>
            <a:off x="697230" y="2037398"/>
            <a:ext cx="4225925" cy="1250950"/>
          </a:xfrm>
          <a:prstGeom prst="roundRect">
            <a:avLst>
              <a:gd name="adj" fmla="val 7221"/>
            </a:avLst>
          </a:prstGeom>
          <a:solidFill>
            <a:schemeClr val="tx1">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7065" tIns="200025" rIns="752258" bIns="80962" rtlCol="0" anchor="ctr"/>
          <a:p>
            <a:pPr algn="just" fontAlgn="b">
              <a:lnSpc>
                <a:spcPct val="150000"/>
              </a:lnSpc>
            </a:pPr>
            <a:r>
              <a:rPr lang="en-US" altLang="zh-CN" sz="1400" dirty="0">
                <a:solidFill>
                  <a:schemeClr val="tx1"/>
                </a:solidFill>
                <a:sym typeface="+mn-ea"/>
              </a:rPr>
              <a:t>将商品陈列在一个主题环境中的一种形式。</a:t>
            </a:r>
            <a:endParaRPr lang="en-US" altLang="zh-CN" sz="1400" dirty="0">
              <a:solidFill>
                <a:schemeClr val="tx1"/>
              </a:solidFill>
              <a:sym typeface="+mn-ea"/>
            </a:endParaRPr>
          </a:p>
          <a:p>
            <a:pPr algn="just" fontAlgn="b">
              <a:lnSpc>
                <a:spcPct val="150000"/>
              </a:lnSpc>
            </a:pPr>
            <a:r>
              <a:rPr lang="zh-CN" altLang="en-US" sz="1400" dirty="0">
                <a:solidFill>
                  <a:schemeClr val="tx1">
                    <a:lumMod val="85000"/>
                    <a:lumOff val="15000"/>
                  </a:schemeClr>
                </a:solidFill>
                <a:latin typeface="+mn-ea"/>
                <a:cs typeface="+mn-ea"/>
                <a:sym typeface="+mn-ea"/>
              </a:rPr>
              <a:t>适用节假日促销</a:t>
            </a:r>
            <a:endParaRPr lang="zh-CN" altLang="en-US" sz="1400" dirty="0">
              <a:solidFill>
                <a:schemeClr val="tx1">
                  <a:lumMod val="85000"/>
                  <a:lumOff val="15000"/>
                </a:schemeClr>
              </a:solidFill>
              <a:latin typeface="+mn-ea"/>
              <a:cs typeface="+mn-ea"/>
              <a:sym typeface="+mn-ea"/>
            </a:endParaRPr>
          </a:p>
        </p:txBody>
      </p:sp>
      <p:sp>
        <p:nvSpPr>
          <p:cNvPr id="27" name="矩形: 圆角 4"/>
          <p:cNvSpPr/>
          <p:nvPr>
            <p:custDataLst>
              <p:tags r:id="rId5"/>
            </p:custDataLst>
          </p:nvPr>
        </p:nvSpPr>
        <p:spPr>
          <a:xfrm>
            <a:off x="697230" y="1651953"/>
            <a:ext cx="2217600" cy="539750"/>
          </a:xfrm>
          <a:prstGeom prst="roundRect">
            <a:avLst/>
          </a:prstGeom>
          <a:solidFill>
            <a:schemeClr val="accent1"/>
          </a:solidFill>
          <a:ln>
            <a:noFill/>
          </a:ln>
          <a:effectLst>
            <a:outerShdw blurRad="152400" dist="38100" dir="2700000" algn="tl" rotWithShape="0">
              <a:schemeClr val="accent1">
                <a:lumMod val="50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b="1" dirty="0">
                <a:solidFill>
                  <a:schemeClr val="lt1">
                    <a:lumMod val="100000"/>
                  </a:schemeClr>
                </a:solidFill>
                <a:latin typeface="+mn-ea"/>
                <a:cs typeface="+mn-ea"/>
                <a:sym typeface="+mn-ea"/>
              </a:rPr>
              <a:t>主题陈列</a:t>
            </a:r>
            <a:endParaRPr lang="zh-CN" altLang="en-US" b="1" dirty="0">
              <a:solidFill>
                <a:schemeClr val="lt1">
                  <a:lumMod val="100000"/>
                </a:schemeClr>
              </a:solidFill>
              <a:latin typeface="+mn-ea"/>
              <a:cs typeface="+mn-ea"/>
              <a:sym typeface="+mn-ea"/>
            </a:endParaRPr>
          </a:p>
        </p:txBody>
      </p:sp>
      <p:pic>
        <p:nvPicPr>
          <p:cNvPr id="120" name="图片 119"/>
          <p:cNvPicPr/>
          <p:nvPr/>
        </p:nvPicPr>
        <p:blipFill>
          <a:blip r:embed="rId6"/>
          <a:stretch>
            <a:fillRect/>
          </a:stretch>
        </p:blipFill>
        <p:spPr>
          <a:xfrm>
            <a:off x="7247255" y="330200"/>
            <a:ext cx="3653155" cy="3021965"/>
          </a:xfrm>
          <a:prstGeom prst="rect">
            <a:avLst/>
          </a:prstGeom>
          <a:noFill/>
          <a:ln w="9525">
            <a:noFill/>
          </a:ln>
        </p:spPr>
      </p:pic>
      <p:pic>
        <p:nvPicPr>
          <p:cNvPr id="121" name="图片 120"/>
          <p:cNvPicPr/>
          <p:nvPr/>
        </p:nvPicPr>
        <p:blipFill>
          <a:blip r:embed="rId6"/>
          <a:stretch>
            <a:fillRect/>
          </a:stretch>
        </p:blipFill>
        <p:spPr>
          <a:xfrm>
            <a:off x="6715125" y="3542665"/>
            <a:ext cx="4716780" cy="30219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644244" y="2494683"/>
            <a:ext cx="4930140" cy="1159510"/>
          </a:xfrm>
          <a:prstGeom prst="rect">
            <a:avLst/>
          </a:prstGeom>
          <a:noFill/>
        </p:spPr>
        <p:txBody>
          <a:bodyPr wrap="none">
            <a:spAutoFit/>
          </a:bodyPr>
          <a:lstStyle/>
          <a:p>
            <a:pPr marL="0" lvl="1" indent="0" algn="l">
              <a:lnSpc>
                <a:spcPct val="130000"/>
              </a:lnSpc>
            </a:pPr>
            <a:r>
              <a:rPr lang="zh-CN" sz="2665" b="1" dirty="0">
                <a:latin typeface="微软雅黑" panose="020B0503020204020204" charset="-122"/>
                <a:ea typeface="微软雅黑" panose="020B0503020204020204" charset="-122"/>
              </a:rPr>
              <a:t>新零售门店内部“场”景的搭建</a:t>
            </a:r>
            <a:endParaRPr lang="zh-CN" sz="2665" b="1" dirty="0">
              <a:latin typeface="微软雅黑" panose="020B0503020204020204" charset="-122"/>
              <a:ea typeface="微软雅黑" panose="020B0503020204020204" charset="-122"/>
            </a:endParaRPr>
          </a:p>
          <a:p>
            <a:pPr marL="0" lvl="1" indent="0" algn="l">
              <a:lnSpc>
                <a:spcPct val="130000"/>
              </a:lnSpc>
            </a:pPr>
            <a:r>
              <a:rPr lang="en-US" altLang="zh-CN" sz="2665" b="1" dirty="0">
                <a:latin typeface="微软雅黑" panose="020B0503020204020204" charset="-122"/>
                <a:ea typeface="微软雅黑" panose="020B0503020204020204" charset="-122"/>
              </a:rPr>
              <a:t>——</a:t>
            </a:r>
            <a:r>
              <a:rPr lang="zh-CN" altLang="en-US" sz="2665" b="1" dirty="0">
                <a:latin typeface="微软雅黑" panose="020B0503020204020204" charset="-122"/>
                <a:ea typeface="微软雅黑" panose="020B0503020204020204" charset="-122"/>
              </a:rPr>
              <a:t>其他元素</a:t>
            </a:r>
            <a:endParaRPr lang="zh-CN" altLang="en-US" sz="2665" b="1" dirty="0">
              <a:latin typeface="微软雅黑" panose="020B0503020204020204" charset="-122"/>
              <a:ea typeface="微软雅黑" panose="020B0503020204020204" charset="-122"/>
            </a:endParaRPr>
          </a:p>
        </p:txBody>
      </p:sp>
      <p:cxnSp>
        <p:nvCxnSpPr>
          <p:cNvPr id="26" name="直接连接符 25"/>
          <p:cNvCxnSpPr/>
          <p:nvPr/>
        </p:nvCxnSpPr>
        <p:spPr>
          <a:xfrm flipV="1">
            <a:off x="5356377" y="2301643"/>
            <a:ext cx="0" cy="25675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1559" y="4331103"/>
            <a:ext cx="1204384" cy="328930"/>
          </a:xfrm>
          <a:prstGeom prst="rect">
            <a:avLst/>
          </a:prstGeom>
          <a:noFill/>
        </p:spPr>
        <p:txBody>
          <a:bodyPr lIns="0" tIns="0" rIns="0" bIns="0">
            <a:spAutoFit/>
          </a:bodyPr>
          <a:lstStyle/>
          <a:p>
            <a:pPr>
              <a:defRPr/>
            </a:pPr>
            <a:r>
              <a:rPr lang="en-US" altLang="zh-CN" sz="2135" dirty="0">
                <a:solidFill>
                  <a:srgbClr val="080808"/>
                </a:solidFill>
                <a:latin typeface="微软雅黑" panose="020B0503020204020204" charset="-122"/>
                <a:ea typeface="微软雅黑" panose="020B0503020204020204" charset="-122"/>
              </a:rPr>
              <a:t>PART 04</a:t>
            </a:r>
            <a:endParaRPr lang="zh-CN" altLang="en-US" sz="2135" dirty="0">
              <a:solidFill>
                <a:srgbClr val="080808"/>
              </a:solidFill>
              <a:latin typeface="微软雅黑" panose="020B0503020204020204" charset="-122"/>
              <a:ea typeface="微软雅黑" panose="020B0503020204020204" charset="-122"/>
            </a:endParaRPr>
          </a:p>
        </p:txBody>
      </p:sp>
      <p:sp>
        <p:nvSpPr>
          <p:cNvPr id="30" name="椭圆 29"/>
          <p:cNvSpPr/>
          <p:nvPr/>
        </p:nvSpPr>
        <p:spPr>
          <a:xfrm>
            <a:off x="3407701" y="2433189"/>
            <a:ext cx="1526556" cy="15265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80808"/>
              </a:solidFill>
              <a:latin typeface="+mj-ea"/>
              <a:ea typeface="+mj-ea"/>
            </a:endParaRPr>
          </a:p>
        </p:txBody>
      </p:sp>
      <p:sp>
        <p:nvSpPr>
          <p:cNvPr id="37" name="TextBox 13"/>
          <p:cNvSpPr txBox="1"/>
          <p:nvPr/>
        </p:nvSpPr>
        <p:spPr>
          <a:xfrm>
            <a:off x="3706767" y="2764843"/>
            <a:ext cx="1202267" cy="902335"/>
          </a:xfrm>
          <a:prstGeom prst="rect">
            <a:avLst/>
          </a:prstGeom>
          <a:noFill/>
        </p:spPr>
        <p:txBody>
          <a:bodyPr lIns="0" tIns="0" rIns="0" bIns="0">
            <a:spAutoFit/>
          </a:bodyPr>
          <a:lstStyle/>
          <a:p>
            <a:pPr>
              <a:defRPr/>
            </a:pPr>
            <a:r>
              <a:rPr lang="en-US" altLang="zh-CN" sz="5865" dirty="0">
                <a:solidFill>
                  <a:schemeClr val="bg1"/>
                </a:solidFill>
                <a:latin typeface="微软雅黑" panose="020B0503020204020204" charset="-122"/>
                <a:ea typeface="微软雅黑" panose="020B0503020204020204" charset="-122"/>
              </a:rPr>
              <a:t>04</a:t>
            </a:r>
            <a:endParaRPr lang="zh-CN" altLang="en-US" sz="5865"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335360" y="260648"/>
            <a:ext cx="1536171" cy="76808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334010" y="1609090"/>
            <a:ext cx="5662930" cy="4000500"/>
          </a:xfrm>
          <a:prstGeom prst="rect">
            <a:avLst/>
          </a:prstGeom>
          <a:noFill/>
          <a:ln w="9525">
            <a:noFill/>
          </a:ln>
        </p:spPr>
      </p:pic>
      <p:pic>
        <p:nvPicPr>
          <p:cNvPr id="2" name="图片 1"/>
          <p:cNvPicPr>
            <a:picLocks noChangeAspect="1"/>
          </p:cNvPicPr>
          <p:nvPr/>
        </p:nvPicPr>
        <p:blipFill>
          <a:blip r:embed="rId2"/>
          <a:stretch>
            <a:fillRect/>
          </a:stretch>
        </p:blipFill>
        <p:spPr>
          <a:xfrm>
            <a:off x="6116955" y="1609090"/>
            <a:ext cx="5499735" cy="4094480"/>
          </a:xfrm>
          <a:prstGeom prst="rect">
            <a:avLst/>
          </a:prstGeom>
        </p:spPr>
      </p:pic>
      <p:grpSp>
        <p:nvGrpSpPr>
          <p:cNvPr id="11" name="组合 10"/>
          <p:cNvGrpSpPr/>
          <p:nvPr/>
        </p:nvGrpSpPr>
        <p:grpSpPr>
          <a:xfrm>
            <a:off x="395605" y="236220"/>
            <a:ext cx="6967220" cy="495300"/>
            <a:chOff x="623" y="372"/>
            <a:chExt cx="10972" cy="780"/>
          </a:xfrm>
        </p:grpSpPr>
        <p:sp>
          <p:nvSpPr>
            <p:cNvPr id="12" name="燕尾形 11"/>
            <p:cNvSpPr/>
            <p:nvPr>
              <p:custDataLst>
                <p:tags r:id="rId3"/>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13" name="燕尾形 12"/>
            <p:cNvSpPr/>
            <p:nvPr>
              <p:custDataLst>
                <p:tags r:id="rId4"/>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14" name="文本框 37"/>
            <p:cNvSpPr txBox="1"/>
            <p:nvPr>
              <p:custDataLst>
                <p:tags r:id="rId5"/>
              </p:custDataLst>
            </p:nvPr>
          </p:nvSpPr>
          <p:spPr>
            <a:xfrm>
              <a:off x="1530" y="372"/>
              <a:ext cx="10065" cy="780"/>
            </a:xfrm>
            <a:prstGeom prst="rect">
              <a:avLst/>
            </a:prstGeom>
            <a:noFill/>
          </p:spPr>
          <p:txBody>
            <a:bodyPr wrap="squar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内</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空间布局</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零售店铺空间划分</a:t>
              </a:r>
              <a:endParaRPr lang="zh-CN" altLang="en-US" sz="2000" b="1" dirty="0" smtClean="0">
                <a:latin typeface="微软雅黑" panose="020B0503020204020204" charset="-122"/>
                <a:ea typeface="微软雅黑" panose="020B0503020204020204" charset="-122"/>
                <a:cs typeface="宋体" panose="02010600030101010101" pitchFamily="2" charset="-122"/>
                <a:sym typeface="+mn-ea"/>
              </a:endParaRPr>
            </a:p>
          </p:txBody>
        </p:sp>
      </p:grpSp>
      <p:sp>
        <p:nvSpPr>
          <p:cNvPr id="4" name="文本框 3"/>
          <p:cNvSpPr txBox="1"/>
          <p:nvPr/>
        </p:nvSpPr>
        <p:spPr>
          <a:xfrm>
            <a:off x="4577080" y="6090920"/>
            <a:ext cx="2933700" cy="460375"/>
          </a:xfrm>
          <a:prstGeom prst="rect">
            <a:avLst/>
          </a:prstGeom>
          <a:noFill/>
        </p:spPr>
        <p:txBody>
          <a:bodyPr wrap="square" rtlCol="0">
            <a:spAutoFit/>
          </a:bodyPr>
          <a:p>
            <a:pPr algn="ctr"/>
            <a:r>
              <a:rPr lang="zh-CN" altLang="en-US" sz="2400"/>
              <a:t>服务空间</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95605" y="330018"/>
            <a:ext cx="8759190" cy="654428"/>
            <a:chOff x="623" y="459"/>
            <a:chExt cx="11939" cy="607"/>
          </a:xfrm>
        </p:grpSpPr>
        <p:sp>
          <p:nvSpPr>
            <p:cNvPr id="37" name="燕尾形 36"/>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8" name="燕尾形 37"/>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9" name="文本框 37"/>
            <p:cNvSpPr txBox="1"/>
            <p:nvPr>
              <p:custDataLst>
                <p:tags r:id="rId3"/>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空间设计</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收银区</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pic>
        <p:nvPicPr>
          <p:cNvPr id="100" name="图片 99"/>
          <p:cNvPicPr/>
          <p:nvPr/>
        </p:nvPicPr>
        <p:blipFill>
          <a:blip r:embed="rId4"/>
          <a:stretch>
            <a:fillRect/>
          </a:stretch>
        </p:blipFill>
        <p:spPr>
          <a:xfrm>
            <a:off x="7614285" y="1465580"/>
            <a:ext cx="3736340" cy="4578985"/>
          </a:xfrm>
          <a:prstGeom prst="rect">
            <a:avLst/>
          </a:prstGeom>
          <a:noFill/>
          <a:ln w="9525">
            <a:noFill/>
          </a:ln>
        </p:spPr>
      </p:pic>
      <p:sp>
        <p:nvSpPr>
          <p:cNvPr id="14" name="文本框 13"/>
          <p:cNvSpPr txBox="1"/>
          <p:nvPr/>
        </p:nvSpPr>
        <p:spPr>
          <a:xfrm>
            <a:off x="645160" y="1895475"/>
            <a:ext cx="6298565" cy="3477895"/>
          </a:xfrm>
          <a:prstGeom prst="rect">
            <a:avLst/>
          </a:prstGeom>
          <a:noFill/>
        </p:spPr>
        <p:txBody>
          <a:bodyPr wrap="square" rtlCol="0">
            <a:noAutofit/>
          </a:bodyPr>
          <a:p>
            <a:pPr>
              <a:lnSpc>
                <a:spcPct val="150000"/>
              </a:lnSpc>
            </a:pPr>
            <a:r>
              <a:rPr lang="zh-CN" altLang="en-US" sz="2000"/>
              <a:t>根据</a:t>
            </a:r>
            <a:r>
              <a:rPr lang="zh-CN" altLang="en-US" sz="2000">
                <a:solidFill>
                  <a:srgbClr val="FF0000"/>
                </a:solidFill>
              </a:rPr>
              <a:t>顾客流动、购买习惯</a:t>
            </a:r>
            <a:r>
              <a:rPr lang="zh-CN" altLang="en-US" sz="2000"/>
              <a:t>确定收银区位置：出入口的位置；死角位置</a:t>
            </a:r>
            <a:endParaRPr lang="zh-CN" altLang="en-US" sz="2000"/>
          </a:p>
          <a:p>
            <a:pPr>
              <a:lnSpc>
                <a:spcPct val="150000"/>
              </a:lnSpc>
            </a:pPr>
            <a:r>
              <a:rPr lang="zh-CN" altLang="en-US" sz="2000">
                <a:solidFill>
                  <a:srgbClr val="FF0000"/>
                </a:solidFill>
              </a:rPr>
              <a:t>空间限制和商品展示</a:t>
            </a:r>
            <a:r>
              <a:rPr lang="zh-CN" altLang="en-US" sz="2000"/>
              <a:t>：</a:t>
            </a:r>
            <a:r>
              <a:rPr lang="zh-CN" altLang="en-US" sz="2000">
                <a:sym typeface="+mn-ea"/>
              </a:rPr>
              <a:t>不宜放置过大或易碎的商品；展示冲动性购买的商品</a:t>
            </a:r>
            <a:endParaRPr lang="zh-CN" altLang="en-US" sz="2000">
              <a:sym typeface="+mn-ea"/>
            </a:endParaRPr>
          </a:p>
          <a:p>
            <a:pPr>
              <a:lnSpc>
                <a:spcPct val="150000"/>
              </a:lnSpc>
            </a:pPr>
            <a:r>
              <a:rPr lang="zh-CN" altLang="en-US" sz="2000">
                <a:solidFill>
                  <a:srgbClr val="FF0000"/>
                </a:solidFill>
              </a:rPr>
              <a:t>收银台高度</a:t>
            </a:r>
            <a:r>
              <a:rPr lang="zh-CN" altLang="en-US" sz="2000"/>
              <a:t>：应确保员工能够与顾客进行有效的眼神交流，同时满足顾客快速付款的需求</a:t>
            </a:r>
            <a:endParaRPr lang="zh-CN" altLang="en-US" sz="2000"/>
          </a:p>
          <a:p>
            <a:pPr>
              <a:lnSpc>
                <a:spcPct val="150000"/>
              </a:lnSpc>
            </a:pPr>
            <a:r>
              <a:rPr lang="zh-CN" altLang="en-US" sz="2000">
                <a:solidFill>
                  <a:srgbClr val="FF0000"/>
                </a:solidFill>
              </a:rPr>
              <a:t>自助收银区</a:t>
            </a:r>
            <a:r>
              <a:rPr lang="zh-CN" altLang="en-US" sz="2000"/>
              <a:t>：减少人工款台排队等候时间，体验方便购物</a:t>
            </a:r>
            <a:endParaRPr lang="zh-CN" altLang="en-US" sz="200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7174865" y="984250"/>
            <a:ext cx="4457700" cy="5589270"/>
          </a:xfrm>
          <a:prstGeom prst="rect">
            <a:avLst/>
          </a:prstGeom>
          <a:noFill/>
          <a:ln w="9525">
            <a:noFill/>
          </a:ln>
        </p:spPr>
      </p:pic>
      <p:grpSp>
        <p:nvGrpSpPr>
          <p:cNvPr id="36" name="组合 35"/>
          <p:cNvGrpSpPr/>
          <p:nvPr/>
        </p:nvGrpSpPr>
        <p:grpSpPr>
          <a:xfrm>
            <a:off x="395605" y="330018"/>
            <a:ext cx="8759190" cy="654428"/>
            <a:chOff x="623" y="459"/>
            <a:chExt cx="11939" cy="607"/>
          </a:xfrm>
        </p:grpSpPr>
        <p:sp>
          <p:nvSpPr>
            <p:cNvPr id="37" name="燕尾形 36"/>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8" name="燕尾形 37"/>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39" name="文本框 37"/>
            <p:cNvSpPr txBox="1"/>
            <p:nvPr>
              <p:custDataLst>
                <p:tags r:id="rId4"/>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空间设计</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收银区</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pic>
        <p:nvPicPr>
          <p:cNvPr id="102" name="图片 101"/>
          <p:cNvPicPr/>
          <p:nvPr/>
        </p:nvPicPr>
        <p:blipFill>
          <a:blip r:embed="rId1"/>
          <a:stretch>
            <a:fillRect/>
          </a:stretch>
        </p:blipFill>
        <p:spPr>
          <a:xfrm>
            <a:off x="324485" y="1313180"/>
            <a:ext cx="6621780" cy="49314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a:off x="3485416" y="3075841"/>
            <a:ext cx="1954703" cy="1969616"/>
          </a:xfrm>
          <a:prstGeom prst="ellipse">
            <a:avLst/>
          </a:prstGeom>
          <a:solidFill>
            <a:schemeClr val="accent2">
              <a:alpha val="100000"/>
            </a:schemeClr>
          </a:solidFill>
        </p:spPr>
      </p:sp>
      <p:sp>
        <p:nvSpPr>
          <p:cNvPr id="3" name="AutoShape 3"/>
          <p:cNvSpPr/>
          <p:nvPr>
            <p:custDataLst>
              <p:tags r:id="rId2"/>
            </p:custDataLst>
          </p:nvPr>
        </p:nvSpPr>
        <p:spPr>
          <a:xfrm>
            <a:off x="5660673" y="3426081"/>
            <a:ext cx="2699191" cy="2719784"/>
          </a:xfrm>
          <a:prstGeom prst="ellipse">
            <a:avLst/>
          </a:prstGeom>
          <a:solidFill>
            <a:schemeClr val="accent2">
              <a:alpha val="100000"/>
            </a:schemeClr>
          </a:solidFill>
        </p:spPr>
      </p:sp>
      <p:sp>
        <p:nvSpPr>
          <p:cNvPr id="4" name="AutoShape 4"/>
          <p:cNvSpPr/>
          <p:nvPr>
            <p:custDataLst>
              <p:tags r:id="rId3"/>
            </p:custDataLst>
          </p:nvPr>
        </p:nvSpPr>
        <p:spPr>
          <a:xfrm>
            <a:off x="5288494" y="1513149"/>
            <a:ext cx="1721774" cy="1721774"/>
          </a:xfrm>
          <a:prstGeom prst="ellipse">
            <a:avLst/>
          </a:prstGeom>
          <a:solidFill>
            <a:schemeClr val="accent2">
              <a:alpha val="100000"/>
            </a:schemeClr>
          </a:solidFill>
        </p:spPr>
      </p:sp>
      <p:sp>
        <p:nvSpPr>
          <p:cNvPr id="5" name="TextBox 5"/>
          <p:cNvSpPr txBox="1"/>
          <p:nvPr>
            <p:custDataLst>
              <p:tags r:id="rId4"/>
            </p:custDataLst>
          </p:nvPr>
        </p:nvSpPr>
        <p:spPr>
          <a:xfrm>
            <a:off x="280421" y="2711491"/>
            <a:ext cx="3039989" cy="1257300"/>
          </a:xfrm>
          <a:prstGeom prst="rect">
            <a:avLst/>
          </a:prstGeom>
        </p:spPr>
        <p:txBody>
          <a:bodyPr vert="horz" wrap="square" lIns="114300" tIns="57150" rIns="114300" bIns="57150" rtlCol="0" anchor="t" anchorCtr="0">
            <a:spAutoFit/>
          </a:bodyPr>
          <a:lstStyle/>
          <a:p>
            <a:pPr algn="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利用传感器和自动化技术，根据卖场内的光线和人流动态调节照明亮度，提高购物体验和节能环保。</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custDataLst>
              <p:tags r:id="rId5"/>
            </p:custDataLst>
          </p:nvPr>
        </p:nvPicPr>
        <p:blipFill>
          <a:blip r:embed="rId6"/>
          <a:srcRect l="16667" r="16667"/>
          <a:stretch>
            <a:fillRect/>
          </a:stretch>
        </p:blipFill>
        <p:spPr>
          <a:xfrm>
            <a:off x="5399254" y="1623909"/>
            <a:ext cx="1500254" cy="1500254"/>
          </a:xfrm>
          <a:prstGeom prst="ellipse">
            <a:avLst/>
          </a:prstGeom>
        </p:spPr>
      </p:pic>
      <p:sp>
        <p:nvSpPr>
          <p:cNvPr id="7" name="TextBox 7"/>
          <p:cNvSpPr txBox="1"/>
          <p:nvPr>
            <p:custDataLst>
              <p:tags r:id="rId7"/>
            </p:custDataLst>
          </p:nvPr>
        </p:nvSpPr>
        <p:spPr>
          <a:xfrm>
            <a:off x="613814" y="2226284"/>
            <a:ext cx="2703493" cy="398526"/>
          </a:xfrm>
          <a:prstGeom prst="rect">
            <a:avLst/>
          </a:prstGeom>
        </p:spPr>
        <p:txBody>
          <a:bodyPr vert="horz" wrap="square" lIns="114300" tIns="57150" rIns="114300" bIns="57150" rtlCol="0" anchor="t" anchorCtr="0">
            <a:spAutoFit/>
          </a:bodyPr>
          <a:lstStyle/>
          <a:p>
            <a:pPr algn="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智能化照明系统</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7300757" y="1971492"/>
            <a:ext cx="3121877" cy="1287399"/>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通过人工智能和大数据分析，提供个性化的导购服务，帮助顾客快速找到所需商品，提升购物效率。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7300757" y="1513149"/>
            <a:ext cx="2703493"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智能化导购服务</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custDataLst>
              <p:tags r:id="rId10"/>
            </p:custDataLst>
          </p:nvPr>
        </p:nvPicPr>
        <p:blipFill>
          <a:blip r:embed="rId6"/>
          <a:srcRect l="15250" r="15250"/>
          <a:stretch>
            <a:fillRect/>
          </a:stretch>
        </p:blipFill>
        <p:spPr>
          <a:xfrm>
            <a:off x="5820153" y="3595858"/>
            <a:ext cx="2380229" cy="2380229"/>
          </a:xfrm>
          <a:prstGeom prst="ellipse">
            <a:avLst/>
          </a:prstGeom>
        </p:spPr>
      </p:pic>
      <p:pic>
        <p:nvPicPr>
          <p:cNvPr id="11" name="Picture 11"/>
          <p:cNvPicPr>
            <a:picLocks noChangeAspect="1"/>
          </p:cNvPicPr>
          <p:nvPr>
            <p:custDataLst>
              <p:tags r:id="rId11"/>
            </p:custDataLst>
          </p:nvPr>
        </p:nvPicPr>
        <p:blipFill>
          <a:blip r:embed="rId6"/>
          <a:srcRect l="16708" r="16708"/>
          <a:stretch>
            <a:fillRect/>
          </a:stretch>
        </p:blipFill>
        <p:spPr>
          <a:xfrm>
            <a:off x="3637042" y="3234923"/>
            <a:ext cx="1651452" cy="1651452"/>
          </a:xfrm>
          <a:prstGeom prst="ellipse">
            <a:avLst/>
          </a:prstGeom>
        </p:spPr>
      </p:pic>
      <p:sp>
        <p:nvSpPr>
          <p:cNvPr id="12" name="TextBox 12"/>
          <p:cNvSpPr txBox="1"/>
          <p:nvPr>
            <p:custDataLst>
              <p:tags r:id="rId12"/>
            </p:custDataLst>
          </p:nvPr>
        </p:nvSpPr>
        <p:spPr>
          <a:xfrm>
            <a:off x="8621512" y="4777233"/>
            <a:ext cx="3219450" cy="1257300"/>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采用人脸识别、智能监控等技术，提高卖场的安全防范能力，保障顾客和员工的人身财产安全。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8621512" y="4318890"/>
            <a:ext cx="2703493"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智能化安防系统</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395605" y="330018"/>
            <a:ext cx="8759190" cy="654428"/>
            <a:chOff x="623" y="459"/>
            <a:chExt cx="11939" cy="607"/>
          </a:xfrm>
        </p:grpSpPr>
        <p:sp>
          <p:nvSpPr>
            <p:cNvPr id="15" name="燕尾形 14"/>
            <p:cNvSpPr/>
            <p:nvPr>
              <p:custDataLst>
                <p:tags r:id="rId14"/>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6" name="燕尾形 15"/>
            <p:cNvSpPr/>
            <p:nvPr>
              <p:custDataLst>
                <p:tags r:id="rId15"/>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文本框 37"/>
            <p:cNvSpPr txBox="1"/>
            <p:nvPr>
              <p:custDataLst>
                <p:tags r:id="rId16"/>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空间设计</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其他元素</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2" name="图片 1"/>
          <p:cNvPicPr>
            <a:picLocks noChangeAspect="1"/>
          </p:cNvPicPr>
          <p:nvPr/>
        </p:nvPicPr>
        <p:blipFill>
          <a:blip r:embed="rId1"/>
          <a:stretch>
            <a:fillRect/>
          </a:stretch>
        </p:blipFill>
        <p:spPr>
          <a:xfrm flipH="1">
            <a:off x="426720" y="1571625"/>
            <a:ext cx="4687570" cy="3515995"/>
          </a:xfrm>
          <a:prstGeom prst="rect">
            <a:avLst/>
          </a:prstGeom>
        </p:spPr>
      </p:pic>
      <p:sp>
        <p:nvSpPr>
          <p:cNvPr id="3" name="文本框 2"/>
          <p:cNvSpPr txBox="1"/>
          <p:nvPr/>
        </p:nvSpPr>
        <p:spPr>
          <a:xfrm>
            <a:off x="1918970" y="5516245"/>
            <a:ext cx="1286510" cy="368300"/>
          </a:xfrm>
          <a:prstGeom prst="rect">
            <a:avLst/>
          </a:prstGeom>
          <a:noFill/>
        </p:spPr>
        <p:txBody>
          <a:bodyPr wrap="square" rtlCol="0">
            <a:spAutoFit/>
          </a:bodyPr>
          <a:p>
            <a:pPr algn="ctr"/>
            <a:r>
              <a:rPr lang="zh-CN" altLang="en-US"/>
              <a:t>商品展示</a:t>
            </a:r>
            <a:endParaRPr lang="zh-CN" altLang="en-US"/>
          </a:p>
        </p:txBody>
      </p:sp>
      <p:pic>
        <p:nvPicPr>
          <p:cNvPr id="4" name="图片 3"/>
          <p:cNvPicPr>
            <a:picLocks noChangeAspect="1"/>
          </p:cNvPicPr>
          <p:nvPr/>
        </p:nvPicPr>
        <p:blipFill>
          <a:blip r:embed="rId1"/>
          <a:stretch>
            <a:fillRect/>
          </a:stretch>
        </p:blipFill>
        <p:spPr>
          <a:xfrm>
            <a:off x="5492750" y="1776095"/>
            <a:ext cx="6371590" cy="3106420"/>
          </a:xfrm>
          <a:prstGeom prst="rect">
            <a:avLst/>
          </a:prstGeom>
        </p:spPr>
      </p:pic>
      <p:sp>
        <p:nvSpPr>
          <p:cNvPr id="5" name="文本框 4"/>
          <p:cNvSpPr txBox="1"/>
          <p:nvPr/>
        </p:nvSpPr>
        <p:spPr>
          <a:xfrm>
            <a:off x="7934325" y="5516245"/>
            <a:ext cx="1286510" cy="368300"/>
          </a:xfrm>
          <a:prstGeom prst="rect">
            <a:avLst/>
          </a:prstGeom>
          <a:noFill/>
        </p:spPr>
        <p:txBody>
          <a:bodyPr wrap="square" rtlCol="0">
            <a:spAutoFit/>
          </a:bodyPr>
          <a:p>
            <a:pPr algn="ctr"/>
            <a:r>
              <a:rPr lang="en-US" altLang="zh-CN"/>
              <a:t>VR</a:t>
            </a:r>
            <a:r>
              <a:rPr lang="zh-CN" altLang="en-US"/>
              <a:t>看衣</a:t>
            </a:r>
            <a:endParaRPr lang="zh-CN" altLang="en-US"/>
          </a:p>
        </p:txBody>
      </p:sp>
      <p:grpSp>
        <p:nvGrpSpPr>
          <p:cNvPr id="14" name="组合 13"/>
          <p:cNvGrpSpPr/>
          <p:nvPr/>
        </p:nvGrpSpPr>
        <p:grpSpPr>
          <a:xfrm>
            <a:off x="395605" y="330018"/>
            <a:ext cx="8759190" cy="654428"/>
            <a:chOff x="623" y="459"/>
            <a:chExt cx="11939" cy="607"/>
          </a:xfrm>
        </p:grpSpPr>
        <p:sp>
          <p:nvSpPr>
            <p:cNvPr id="15" name="燕尾形 14"/>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6" name="燕尾形 15"/>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文本框 37"/>
            <p:cNvSpPr txBox="1"/>
            <p:nvPr>
              <p:custDataLst>
                <p:tags r:id="rId4"/>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空间设计</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其他元素</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14" name="组合 13"/>
          <p:cNvGrpSpPr/>
          <p:nvPr/>
        </p:nvGrpSpPr>
        <p:grpSpPr>
          <a:xfrm>
            <a:off x="395605" y="330018"/>
            <a:ext cx="8759190" cy="654428"/>
            <a:chOff x="623" y="459"/>
            <a:chExt cx="11939" cy="607"/>
          </a:xfrm>
        </p:grpSpPr>
        <p:sp>
          <p:nvSpPr>
            <p:cNvPr id="15" name="燕尾形 14"/>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6" name="燕尾形 15"/>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7" name="文本框 37"/>
            <p:cNvSpPr txBox="1"/>
            <p:nvPr>
              <p:custDataLst>
                <p:tags r:id="rId3"/>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空间设计</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五感元素</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95605" y="236220"/>
            <a:ext cx="3053715" cy="495300"/>
            <a:chOff x="623" y="372"/>
            <a:chExt cx="4809" cy="780"/>
          </a:xfrm>
        </p:grpSpPr>
        <p:sp>
          <p:nvSpPr>
            <p:cNvPr id="3" name="燕尾形 2"/>
            <p:cNvSpPr/>
            <p:nvPr>
              <p:custDataLst>
                <p:tags r:id="rId1"/>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4" name="燕尾形 3"/>
            <p:cNvSpPr/>
            <p:nvPr>
              <p:custDataLst>
                <p:tags r:id="rId2"/>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5" name="文本框 37"/>
            <p:cNvSpPr txBox="1"/>
            <p:nvPr>
              <p:custDataLst>
                <p:tags r:id="rId3"/>
              </p:custDataLst>
            </p:nvPr>
          </p:nvSpPr>
          <p:spPr>
            <a:xfrm>
              <a:off x="1530" y="372"/>
              <a:ext cx="3902" cy="780"/>
            </a:xfrm>
            <a:prstGeom prst="rect">
              <a:avLst/>
            </a:prstGeom>
            <a:noFill/>
          </p:spPr>
          <p:txBody>
            <a:bodyPr wrap="non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零售店铺设计与布局</a:t>
              </a:r>
              <a:endParaRPr lang="zh-CN" altLang="en-US" sz="2000" b="1" dirty="0" smtClean="0">
                <a:latin typeface="微软雅黑" panose="020B0503020204020204" charset="-122"/>
                <a:ea typeface="微软雅黑" panose="020B0503020204020204" charset="-122"/>
                <a:cs typeface="宋体" panose="02010600030101010101" pitchFamily="2" charset="-122"/>
                <a:sym typeface="Calibri" panose="020F0502020204030204" charset="0"/>
              </a:endParaRPr>
            </a:p>
          </p:txBody>
        </p:sp>
      </p:grpSp>
      <p:cxnSp>
        <p:nvCxnSpPr>
          <p:cNvPr id="6" name="连接符: 肘形 3"/>
          <p:cNvCxnSpPr>
            <a:endCxn id="13" idx="2"/>
          </p:cNvCxnSpPr>
          <p:nvPr>
            <p:custDataLst>
              <p:tags r:id="rId4"/>
            </p:custDataLst>
          </p:nvPr>
        </p:nvCxnSpPr>
        <p:spPr>
          <a:xfrm rot="16200000" flipH="1">
            <a:off x="7515658" y="1916811"/>
            <a:ext cx="742413" cy="3957649"/>
          </a:xfrm>
          <a:prstGeom prst="bentConnector2">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连接符: 肘形 15"/>
          <p:cNvCxnSpPr>
            <a:stCxn id="31" idx="4"/>
            <a:endCxn id="11" idx="6"/>
          </p:cNvCxnSpPr>
          <p:nvPr>
            <p:custDataLst>
              <p:tags r:id="rId5"/>
            </p:custDataLst>
          </p:nvPr>
        </p:nvCxnSpPr>
        <p:spPr>
          <a:xfrm rot="5400000">
            <a:off x="3562985" y="1921510"/>
            <a:ext cx="732155" cy="3957955"/>
          </a:xfrm>
          <a:prstGeom prst="bentConnector2">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椭圆 13"/>
          <p:cNvSpPr/>
          <p:nvPr>
            <p:custDataLst>
              <p:tags r:id="rId6"/>
            </p:custDataLst>
          </p:nvPr>
        </p:nvSpPr>
        <p:spPr>
          <a:xfrm>
            <a:off x="1124228" y="3853130"/>
            <a:ext cx="826163" cy="826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p>
            <a:pPr algn="ctr">
              <a:lnSpc>
                <a:spcPct val="13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2" name="文本框 21"/>
          <p:cNvSpPr txBox="1"/>
          <p:nvPr>
            <p:custDataLst>
              <p:tags r:id="rId7"/>
            </p:custDataLst>
          </p:nvPr>
        </p:nvSpPr>
        <p:spPr>
          <a:xfrm>
            <a:off x="1316916" y="3957030"/>
            <a:ext cx="440788" cy="557282"/>
          </a:xfrm>
          <a:prstGeom prst="rect">
            <a:avLst/>
          </a:prstGeom>
          <a:noFill/>
        </p:spPr>
        <p:txBody>
          <a:bodyPr wrap="square" rtlCol="0">
            <a:normAutofit fontScale="90000"/>
          </a:bodyPr>
          <a:p>
            <a:pPr algn="ctr">
              <a:lnSpc>
                <a:spcPct val="120000"/>
              </a:lnSpc>
            </a:pPr>
            <a:r>
              <a:rPr lang="en-US" altLang="zh-CN" sz="2800" b="1" spc="150" dirty="0">
                <a:solidFill>
                  <a:schemeClr val="bg1"/>
                </a:solidFill>
                <a:latin typeface="Arial" panose="020B0604020202020204" pitchFamily="34" charset="0"/>
                <a:ea typeface="微软雅黑" panose="020B0503020204020204" charset="-122"/>
                <a:sym typeface="Arial" panose="020B0604020202020204" pitchFamily="34" charset="0"/>
              </a:rPr>
              <a:t>A</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椭圆 14"/>
          <p:cNvSpPr/>
          <p:nvPr>
            <p:custDataLst>
              <p:tags r:id="rId8"/>
            </p:custDataLst>
          </p:nvPr>
        </p:nvSpPr>
        <p:spPr>
          <a:xfrm>
            <a:off x="9865689" y="3853130"/>
            <a:ext cx="826163" cy="8261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p>
            <a:pPr algn="ctr">
              <a:lnSpc>
                <a:spcPct val="13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8" name="文本框 24"/>
          <p:cNvSpPr txBox="1"/>
          <p:nvPr>
            <p:custDataLst>
              <p:tags r:id="rId9"/>
            </p:custDataLst>
          </p:nvPr>
        </p:nvSpPr>
        <p:spPr>
          <a:xfrm>
            <a:off x="10068451" y="3957030"/>
            <a:ext cx="420008" cy="557282"/>
          </a:xfrm>
          <a:prstGeom prst="rect">
            <a:avLst/>
          </a:prstGeom>
          <a:noFill/>
        </p:spPr>
        <p:txBody>
          <a:bodyPr wrap="square" rtlCol="0">
            <a:normAutofit fontScale="90000"/>
          </a:bodyPr>
          <a:p>
            <a:pPr algn="ctr">
              <a:lnSpc>
                <a:spcPct val="120000"/>
              </a:lnSpc>
            </a:pPr>
            <a:r>
              <a:rPr lang="en-US" altLang="zh-CN" sz="2800" b="1" spc="150" dirty="0">
                <a:solidFill>
                  <a:schemeClr val="bg1"/>
                </a:solidFill>
                <a:latin typeface="Arial" panose="020B0604020202020204" pitchFamily="34" charset="0"/>
                <a:ea typeface="微软雅黑" panose="020B0503020204020204" charset="-122"/>
                <a:sym typeface="Arial" panose="020B0604020202020204" pitchFamily="34" charset="0"/>
              </a:rPr>
              <a:t>E</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4" name="椭圆 18"/>
          <p:cNvSpPr/>
          <p:nvPr>
            <p:custDataLst>
              <p:tags r:id="rId10"/>
            </p:custDataLst>
          </p:nvPr>
        </p:nvSpPr>
        <p:spPr>
          <a:xfrm>
            <a:off x="3309908" y="3853130"/>
            <a:ext cx="826163" cy="826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p>
            <a:pPr algn="ctr">
              <a:lnSpc>
                <a:spcPct val="13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28" name="文本框 19"/>
          <p:cNvSpPr txBox="1"/>
          <p:nvPr>
            <p:custDataLst>
              <p:tags r:id="rId11"/>
            </p:custDataLst>
          </p:nvPr>
        </p:nvSpPr>
        <p:spPr>
          <a:xfrm>
            <a:off x="3497558" y="3957030"/>
            <a:ext cx="440788" cy="557282"/>
          </a:xfrm>
          <a:prstGeom prst="rect">
            <a:avLst/>
          </a:prstGeom>
          <a:noFill/>
        </p:spPr>
        <p:txBody>
          <a:bodyPr wrap="square" rtlCol="0">
            <a:normAutofit fontScale="90000"/>
          </a:bodyPr>
          <a:p>
            <a:pPr algn="ctr">
              <a:lnSpc>
                <a:spcPct val="120000"/>
              </a:lnSpc>
            </a:pPr>
            <a:r>
              <a:rPr lang="en-US" altLang="zh-CN" sz="2800" b="1" spc="150" dirty="0">
                <a:solidFill>
                  <a:schemeClr val="bg1"/>
                </a:solidFill>
                <a:latin typeface="Arial" panose="020B0604020202020204" pitchFamily="34" charset="0"/>
                <a:ea typeface="微软雅黑" panose="020B0503020204020204" charset="-122"/>
                <a:sym typeface="Arial" panose="020B0604020202020204" pitchFamily="34" charset="0"/>
              </a:rPr>
              <a:t>B</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9" name="椭圆 26"/>
          <p:cNvSpPr/>
          <p:nvPr>
            <p:custDataLst>
              <p:tags r:id="rId12"/>
            </p:custDataLst>
          </p:nvPr>
        </p:nvSpPr>
        <p:spPr>
          <a:xfrm>
            <a:off x="7680009" y="3853130"/>
            <a:ext cx="826163" cy="8261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p>
            <a:pPr algn="ctr">
              <a:lnSpc>
                <a:spcPct val="13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30" name="文本框 27"/>
          <p:cNvSpPr txBox="1"/>
          <p:nvPr>
            <p:custDataLst>
              <p:tags r:id="rId13"/>
            </p:custDataLst>
          </p:nvPr>
        </p:nvSpPr>
        <p:spPr>
          <a:xfrm>
            <a:off x="7868288" y="3957030"/>
            <a:ext cx="440788" cy="557282"/>
          </a:xfrm>
          <a:prstGeom prst="rect">
            <a:avLst/>
          </a:prstGeom>
          <a:noFill/>
        </p:spPr>
        <p:txBody>
          <a:bodyPr wrap="square" rtlCol="0">
            <a:normAutofit fontScale="90000"/>
          </a:bodyPr>
          <a:p>
            <a:pPr algn="ctr">
              <a:lnSpc>
                <a:spcPct val="120000"/>
              </a:lnSpc>
            </a:pPr>
            <a:r>
              <a:rPr lang="en-US" altLang="zh-CN" sz="2800" b="1" spc="150" dirty="0">
                <a:solidFill>
                  <a:schemeClr val="bg1"/>
                </a:solidFill>
                <a:latin typeface="Arial" panose="020B0604020202020204" pitchFamily="34" charset="0"/>
                <a:ea typeface="微软雅黑" panose="020B0503020204020204" charset="-122"/>
                <a:sym typeface="Arial" panose="020B0604020202020204" pitchFamily="34" charset="0"/>
              </a:rPr>
              <a:t>D</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5" name="椭圆 34"/>
          <p:cNvSpPr/>
          <p:nvPr>
            <p:custDataLst>
              <p:tags r:id="rId14"/>
            </p:custDataLst>
          </p:nvPr>
        </p:nvSpPr>
        <p:spPr>
          <a:xfrm>
            <a:off x="5494958" y="3853130"/>
            <a:ext cx="826163" cy="826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p>
            <a:pPr algn="ctr">
              <a:lnSpc>
                <a:spcPct val="13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36" name="文本框 35"/>
          <p:cNvSpPr txBox="1"/>
          <p:nvPr>
            <p:custDataLst>
              <p:tags r:id="rId15"/>
            </p:custDataLst>
          </p:nvPr>
        </p:nvSpPr>
        <p:spPr>
          <a:xfrm>
            <a:off x="5683238" y="3957030"/>
            <a:ext cx="440788" cy="557282"/>
          </a:xfrm>
          <a:prstGeom prst="rect">
            <a:avLst/>
          </a:prstGeom>
          <a:noFill/>
        </p:spPr>
        <p:txBody>
          <a:bodyPr wrap="square" rtlCol="0">
            <a:normAutofit/>
          </a:bodyPr>
          <a:p>
            <a:pPr algn="ctr">
              <a:lnSpc>
                <a:spcPct val="120000"/>
              </a:lnSpc>
            </a:pPr>
            <a:r>
              <a:rPr lang="en-US" altLang="zh-CN" sz="2500" b="1" spc="150" dirty="0">
                <a:solidFill>
                  <a:schemeClr val="bg1"/>
                </a:solidFill>
                <a:latin typeface="Arial" panose="020B0604020202020204" pitchFamily="34" charset="0"/>
                <a:ea typeface="微软雅黑" panose="020B0503020204020204" charset="-122"/>
                <a:sym typeface="Arial" panose="020B0604020202020204" pitchFamily="34" charset="0"/>
              </a:rPr>
              <a:t>C</a:t>
            </a:r>
            <a:endParaRPr lang="zh-CN" altLang="en-US" sz="25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4" name="文本框 43"/>
          <p:cNvSpPr txBox="1"/>
          <p:nvPr>
            <p:custDataLst>
              <p:tags r:id="rId16"/>
            </p:custDataLst>
          </p:nvPr>
        </p:nvSpPr>
        <p:spPr>
          <a:xfrm>
            <a:off x="7164070" y="4834890"/>
            <a:ext cx="1857375" cy="544830"/>
          </a:xfrm>
          <a:prstGeom prst="rect">
            <a:avLst/>
          </a:prstGeom>
          <a:noFill/>
        </p:spPr>
        <p:txBody>
          <a:bodyPr wrap="square" rtlCol="0">
            <a:normAutofit/>
          </a:bodyPr>
          <a:p>
            <a:pPr algn="ctr">
              <a:lnSpc>
                <a:spcPct val="120000"/>
              </a:lnSpc>
            </a:pPr>
            <a:r>
              <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创造良好购物环境</a:t>
            </a:r>
            <a:endPar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5" name="文本框 44"/>
          <p:cNvSpPr txBox="1"/>
          <p:nvPr>
            <p:custDataLst>
              <p:tags r:id="rId17"/>
            </p:custDataLst>
          </p:nvPr>
        </p:nvSpPr>
        <p:spPr>
          <a:xfrm>
            <a:off x="9349740" y="4834890"/>
            <a:ext cx="1857375" cy="544830"/>
          </a:xfrm>
          <a:prstGeom prst="rect">
            <a:avLst/>
          </a:prstGeom>
          <a:noFill/>
        </p:spPr>
        <p:txBody>
          <a:bodyPr wrap="square" rtlCol="0">
            <a:normAutofit/>
          </a:bodyPr>
          <a:p>
            <a:pPr algn="ctr">
              <a:lnSpc>
                <a:spcPct val="120000"/>
              </a:lnSpc>
            </a:pPr>
            <a:r>
              <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安全性</a:t>
            </a:r>
            <a:endPar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31" name="椭圆 22"/>
          <p:cNvSpPr/>
          <p:nvPr>
            <p:custDataLst>
              <p:tags r:id="rId18"/>
            </p:custDataLst>
          </p:nvPr>
        </p:nvSpPr>
        <p:spPr>
          <a:xfrm>
            <a:off x="4933268" y="1584960"/>
            <a:ext cx="1949543" cy="1949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20000"/>
              </a:lnSpc>
            </a:pPr>
            <a:endParaRPr lang="zh-CN" altLang="en-US" sz="3200" b="1" dirty="0">
              <a:solidFill>
                <a:schemeClr val="bg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32" name="文本框 29"/>
          <p:cNvSpPr txBox="1"/>
          <p:nvPr>
            <p:custDataLst>
              <p:tags r:id="rId19"/>
            </p:custDataLst>
          </p:nvPr>
        </p:nvSpPr>
        <p:spPr>
          <a:xfrm>
            <a:off x="5494655" y="2023110"/>
            <a:ext cx="1096645" cy="1073150"/>
          </a:xfrm>
          <a:prstGeom prst="rect">
            <a:avLst/>
          </a:prstGeom>
          <a:noFill/>
        </p:spPr>
        <p:txBody>
          <a:bodyPr wrap="square" rtlCol="0">
            <a:normAutofit lnSpcReduction="10000"/>
          </a:bodyPr>
          <a:p>
            <a:pPr marL="0" indent="0" algn="l">
              <a:lnSpc>
                <a:spcPct val="120000"/>
              </a:lnSpc>
              <a:spcBef>
                <a:spcPts val="0"/>
              </a:spcBef>
              <a:spcAft>
                <a:spcPts val="0"/>
              </a:spcAft>
              <a:buSzPct val="100000"/>
            </a:pPr>
            <a:r>
              <a:rPr lang="zh-CN" altLang="en-US" sz="2800" b="1" spc="300">
                <a:solidFill>
                  <a:schemeClr val="bg1"/>
                </a:solidFill>
                <a:latin typeface="Arial" panose="020B0604020202020204" pitchFamily="34" charset="0"/>
                <a:ea typeface="微软雅黑" panose="020B0503020204020204" charset="-122"/>
              </a:rPr>
              <a:t>基本</a:t>
            </a:r>
            <a:endParaRPr lang="zh-CN" altLang="en-US" sz="2800" b="1" spc="300">
              <a:solidFill>
                <a:schemeClr val="bg1"/>
              </a:solidFill>
              <a:latin typeface="Arial" panose="020B0604020202020204" pitchFamily="34" charset="0"/>
              <a:ea typeface="微软雅黑" panose="020B0503020204020204" charset="-122"/>
            </a:endParaRPr>
          </a:p>
          <a:p>
            <a:pPr marL="0" indent="0" algn="l">
              <a:lnSpc>
                <a:spcPct val="120000"/>
              </a:lnSpc>
              <a:spcBef>
                <a:spcPts val="0"/>
              </a:spcBef>
              <a:spcAft>
                <a:spcPts val="0"/>
              </a:spcAft>
              <a:buSzPct val="100000"/>
            </a:pPr>
            <a:r>
              <a:rPr lang="zh-CN" altLang="en-US" sz="2800" b="1" spc="300">
                <a:solidFill>
                  <a:schemeClr val="bg1"/>
                </a:solidFill>
                <a:latin typeface="Arial" panose="020B0604020202020204" pitchFamily="34" charset="0"/>
                <a:ea typeface="微软雅黑" panose="020B0503020204020204" charset="-122"/>
              </a:rPr>
              <a:t>原则</a:t>
            </a:r>
            <a:endParaRPr lang="zh-CN" altLang="en-US" sz="2800" b="1" spc="300">
              <a:solidFill>
                <a:schemeClr val="bg1"/>
              </a:solidFill>
              <a:latin typeface="Arial" panose="020B0604020202020204" pitchFamily="34" charset="0"/>
              <a:ea typeface="微软雅黑" panose="020B0503020204020204" charset="-122"/>
            </a:endParaRPr>
          </a:p>
        </p:txBody>
      </p:sp>
      <p:sp>
        <p:nvSpPr>
          <p:cNvPr id="10" name="文本框 9"/>
          <p:cNvSpPr txBox="1"/>
          <p:nvPr>
            <p:custDataLst>
              <p:tags r:id="rId20"/>
            </p:custDataLst>
          </p:nvPr>
        </p:nvSpPr>
        <p:spPr>
          <a:xfrm>
            <a:off x="770890" y="4834255"/>
            <a:ext cx="1857375" cy="544830"/>
          </a:xfrm>
          <a:prstGeom prst="rect">
            <a:avLst/>
          </a:prstGeom>
          <a:noFill/>
        </p:spPr>
        <p:txBody>
          <a:bodyPr wrap="square" rtlCol="0">
            <a:normAutofit/>
          </a:bodyPr>
          <a:p>
            <a:pPr algn="ctr">
              <a:lnSpc>
                <a:spcPct val="120000"/>
              </a:lnSpc>
            </a:pPr>
            <a:r>
              <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刺激消费者</a:t>
            </a:r>
            <a:endPar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21"/>
            </p:custDataLst>
          </p:nvPr>
        </p:nvSpPr>
        <p:spPr>
          <a:xfrm>
            <a:off x="3001010" y="4838065"/>
            <a:ext cx="1857375" cy="544830"/>
          </a:xfrm>
          <a:prstGeom prst="rect">
            <a:avLst/>
          </a:prstGeom>
          <a:noFill/>
        </p:spPr>
        <p:txBody>
          <a:bodyPr wrap="square" rtlCol="0">
            <a:normAutofit/>
          </a:bodyPr>
          <a:p>
            <a:pPr algn="ctr">
              <a:lnSpc>
                <a:spcPct val="120000"/>
              </a:lnSpc>
            </a:pPr>
            <a:r>
              <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方便消费者</a:t>
            </a:r>
            <a:endPar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22"/>
            </p:custDataLst>
          </p:nvPr>
        </p:nvSpPr>
        <p:spPr>
          <a:xfrm>
            <a:off x="5129530" y="4838065"/>
            <a:ext cx="1857375" cy="544830"/>
          </a:xfrm>
          <a:prstGeom prst="rect">
            <a:avLst/>
          </a:prstGeom>
          <a:noFill/>
        </p:spPr>
        <p:txBody>
          <a:bodyPr wrap="square" rtlCol="0">
            <a:normAutofit/>
          </a:bodyPr>
          <a:p>
            <a:pPr algn="ctr">
              <a:lnSpc>
                <a:spcPct val="120000"/>
              </a:lnSpc>
            </a:pPr>
            <a:r>
              <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促进销售</a:t>
            </a:r>
            <a:endParaRPr lang="zh-CN" altLang="en-US" sz="14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Pentagon 28"/>
          <p:cNvSpPr/>
          <p:nvPr/>
        </p:nvSpPr>
        <p:spPr>
          <a:xfrm>
            <a:off x="1166813" y="1887538"/>
            <a:ext cx="787400" cy="387350"/>
          </a:xfrm>
          <a:prstGeom prst="homePlate">
            <a:avLst>
              <a:gd name="adj" fmla="val 32844"/>
            </a:avLst>
          </a:prstGeom>
          <a:solidFill>
            <a:srgbClr val="961A43"/>
          </a:solidFill>
          <a:ln w="9525">
            <a:noFill/>
          </a:ln>
        </p:spPr>
        <p:txBody>
          <a:bodyPr anchor="ctr" anchorCtr="0"/>
          <a:p>
            <a:pPr algn="ctr" defTabSz="1217930" eaLnBrk="1" hangingPunct="1"/>
            <a:endParaRPr lang="en-US" altLang="zh-CN" sz="1500" dirty="0">
              <a:solidFill>
                <a:srgbClr val="FFFFFF"/>
              </a:solidFill>
              <a:latin typeface="Calibri" panose="020F0502020204030204" charset="0"/>
            </a:endParaRPr>
          </a:p>
        </p:txBody>
      </p:sp>
      <p:sp>
        <p:nvSpPr>
          <p:cNvPr id="20484" name="Pentagon 31"/>
          <p:cNvSpPr/>
          <p:nvPr/>
        </p:nvSpPr>
        <p:spPr>
          <a:xfrm>
            <a:off x="1033463" y="1887538"/>
            <a:ext cx="754062" cy="387350"/>
          </a:xfrm>
          <a:prstGeom prst="homePlate">
            <a:avLst>
              <a:gd name="adj" fmla="val 25109"/>
            </a:avLst>
          </a:prstGeom>
          <a:solidFill>
            <a:srgbClr val="DE4477"/>
          </a:solidFill>
          <a:ln w="9525">
            <a:noFill/>
          </a:ln>
        </p:spPr>
        <p:txBody>
          <a:bodyPr anchor="ctr" anchorCtr="0"/>
          <a:p>
            <a:pPr algn="ctr" defTabSz="1217930" eaLnBrk="1" hangingPunct="1"/>
            <a:endParaRPr lang="en-US" altLang="zh-CN" sz="1500" dirty="0">
              <a:solidFill>
                <a:srgbClr val="FFFFFF"/>
              </a:solidFill>
              <a:latin typeface="Calibri" panose="020F0502020204030204" charset="0"/>
            </a:endParaRPr>
          </a:p>
        </p:txBody>
      </p:sp>
      <p:sp>
        <p:nvSpPr>
          <p:cNvPr id="20485" name="Subtitle 2"/>
          <p:cNvSpPr txBox="1"/>
          <p:nvPr/>
        </p:nvSpPr>
        <p:spPr>
          <a:xfrm>
            <a:off x="1098550" y="1866900"/>
            <a:ext cx="688975" cy="392113"/>
          </a:xfrm>
          <a:prstGeom prst="rect">
            <a:avLst/>
          </a:prstGeom>
          <a:noFill/>
          <a:ln w="9525">
            <a:noFill/>
          </a:ln>
        </p:spPr>
        <p:txBody>
          <a:bodyPr lIns="121682" tIns="60841" rIns="121682" bIns="60841"/>
          <a:p>
            <a:pPr eaLnBrk="1" hangingPunct="1">
              <a:spcBef>
                <a:spcPct val="20000"/>
              </a:spcBef>
            </a:pPr>
            <a:r>
              <a:rPr lang="en-US" altLang="zh-CN" sz="2400" dirty="0">
                <a:solidFill>
                  <a:srgbClr val="FFFFFF"/>
                </a:solidFill>
                <a:latin typeface="Arial" panose="020B0604020202020204" pitchFamily="34" charset="0"/>
                <a:ea typeface="Franchise"/>
              </a:rPr>
              <a:t>02.</a:t>
            </a:r>
            <a:endParaRPr lang="en-US" altLang="zh-CN" sz="2400" dirty="0">
              <a:solidFill>
                <a:srgbClr val="FFFFFF"/>
              </a:solidFill>
              <a:latin typeface="Arial" panose="020B0604020202020204" pitchFamily="34" charset="0"/>
              <a:ea typeface="Franchise"/>
            </a:endParaRPr>
          </a:p>
        </p:txBody>
      </p:sp>
      <p:sp>
        <p:nvSpPr>
          <p:cNvPr id="20487" name="TextBox 1"/>
          <p:cNvSpPr txBox="1"/>
          <p:nvPr/>
        </p:nvSpPr>
        <p:spPr>
          <a:xfrm>
            <a:off x="2087563" y="1866900"/>
            <a:ext cx="1811337" cy="461963"/>
          </a:xfrm>
          <a:prstGeom prst="rect">
            <a:avLst/>
          </a:prstGeom>
          <a:noFill/>
          <a:ln w="9525">
            <a:noFill/>
          </a:ln>
        </p:spPr>
        <p:txBody>
          <a:bodyPr>
            <a:spAutoFit/>
          </a:bodyPr>
          <a:p>
            <a:r>
              <a:rPr lang="zh-CN" altLang="en-US" sz="2400" b="1" dirty="0">
                <a:solidFill>
                  <a:srgbClr val="445469"/>
                </a:solidFill>
                <a:latin typeface="Arial" panose="020B0604020202020204" pitchFamily="34" charset="0"/>
                <a:ea typeface="微软雅黑" panose="020B0503020204020204" charset="-122"/>
              </a:rPr>
              <a:t>垂直分割</a:t>
            </a:r>
            <a:endParaRPr lang="zh-CN" altLang="en-US" sz="2400" b="1" dirty="0">
              <a:solidFill>
                <a:srgbClr val="445469"/>
              </a:solidFill>
              <a:latin typeface="Arial" panose="020B0604020202020204" pitchFamily="34" charset="0"/>
              <a:ea typeface="微软雅黑" panose="020B0503020204020204" charset="-122"/>
            </a:endParaRPr>
          </a:p>
        </p:txBody>
      </p:sp>
      <p:sp>
        <p:nvSpPr>
          <p:cNvPr id="20488" name="TextBox 6"/>
          <p:cNvSpPr txBox="1"/>
          <p:nvPr/>
        </p:nvSpPr>
        <p:spPr>
          <a:xfrm>
            <a:off x="1033463" y="2713038"/>
            <a:ext cx="5845175" cy="2247900"/>
          </a:xfrm>
          <a:prstGeom prst="rect">
            <a:avLst/>
          </a:prstGeom>
          <a:noFill/>
          <a:ln w="9525">
            <a:noFill/>
          </a:ln>
        </p:spPr>
        <p:txBody>
          <a:bodyPr>
            <a:spAutoFit/>
          </a:bodyPr>
          <a:p>
            <a:pPr marL="342900" indent="-342900">
              <a:buFont typeface="Wingdings" panose="05000000000000000000" pitchFamily="2" charset="2"/>
              <a:buChar char="l"/>
            </a:pPr>
            <a:r>
              <a:rPr lang="zh-CN" altLang="en-US" sz="2000" dirty="0">
                <a:solidFill>
                  <a:srgbClr val="445469"/>
                </a:solidFill>
                <a:latin typeface="Arial" panose="020B0604020202020204" pitchFamily="34" charset="0"/>
                <a:ea typeface="微软雅黑" panose="020B0503020204020204" charset="-122"/>
              </a:rPr>
              <a:t>垂直空间的分割是指对天（天花板）、地（地板）、中（天花板与地板之间）的合理运用与分割。</a:t>
            </a: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endParaRPr lang="en-US" altLang="zh-CN" sz="2000" dirty="0">
              <a:solidFill>
                <a:srgbClr val="445469"/>
              </a:solidFill>
              <a:latin typeface="Arial" panose="020B0604020202020204" pitchFamily="34" charset="0"/>
              <a:ea typeface="微软雅黑" panose="020B0503020204020204" charset="-122"/>
            </a:endParaRPr>
          </a:p>
          <a:p>
            <a:pPr marL="342900" indent="-342900">
              <a:buFont typeface="Wingdings" panose="05000000000000000000" pitchFamily="2" charset="2"/>
              <a:buChar char="l"/>
            </a:pPr>
            <a:r>
              <a:rPr lang="zh-CN" altLang="en-US" sz="2000" dirty="0">
                <a:solidFill>
                  <a:srgbClr val="445469"/>
                </a:solidFill>
                <a:latin typeface="Arial" panose="020B0604020202020204" pitchFamily="34" charset="0"/>
                <a:ea typeface="微软雅黑" panose="020B0503020204020204" charset="-122"/>
              </a:rPr>
              <a:t>零售店铺一般根据实际情况，运用吊顶、地板、隔断、柜台、吊架、道具等元素将垂直空间分割成一些区域。</a:t>
            </a:r>
            <a:endParaRPr lang="zh-CN" altLang="en-US" sz="2000" dirty="0">
              <a:solidFill>
                <a:srgbClr val="445469"/>
              </a:solidFill>
              <a:latin typeface="Arial" panose="020B0604020202020204" pitchFamily="34" charset="0"/>
              <a:ea typeface="微软雅黑" panose="020B0503020204020204" charset="-122"/>
            </a:endParaRPr>
          </a:p>
        </p:txBody>
      </p:sp>
      <p:pic>
        <p:nvPicPr>
          <p:cNvPr id="20489" name="图片 14"/>
          <p:cNvPicPr>
            <a:picLocks noChangeAspect="1"/>
          </p:cNvPicPr>
          <p:nvPr/>
        </p:nvPicPr>
        <p:blipFill>
          <a:blip r:embed="rId1"/>
          <a:stretch>
            <a:fillRect/>
          </a:stretch>
        </p:blipFill>
        <p:spPr>
          <a:xfrm>
            <a:off x="7566025" y="1016000"/>
            <a:ext cx="4056063" cy="5207000"/>
          </a:xfrm>
          <a:prstGeom prst="rect">
            <a:avLst/>
          </a:prstGeom>
          <a:noFill/>
          <a:ln w="9525">
            <a:noFill/>
          </a:ln>
        </p:spPr>
      </p:pic>
      <p:sp>
        <p:nvSpPr>
          <p:cNvPr id="20490" name="文本框 1"/>
          <p:cNvSpPr txBox="1"/>
          <p:nvPr/>
        </p:nvSpPr>
        <p:spPr>
          <a:xfrm>
            <a:off x="8680450" y="1089025"/>
            <a:ext cx="430213" cy="1239838"/>
          </a:xfrm>
          <a:prstGeom prst="rect">
            <a:avLst/>
          </a:prstGeom>
          <a:noFill/>
          <a:ln w="9525">
            <a:noFill/>
          </a:ln>
        </p:spPr>
        <p:txBody>
          <a:bodyPr vert="eaVert">
            <a:spAutoFit/>
          </a:bodyPr>
          <a:p>
            <a:r>
              <a:rPr lang="zh-CN" altLang="en-US" sz="1600" dirty="0">
                <a:latin typeface="微软雅黑" panose="020B0503020204020204" charset="-122"/>
                <a:ea typeface="微软雅黑" panose="020B0503020204020204" charset="-122"/>
              </a:rPr>
              <a:t>形象陈列区</a:t>
            </a:r>
            <a:endParaRPr lang="zh-CN" altLang="en-US" sz="1600" dirty="0">
              <a:latin typeface="微软雅黑" panose="020B0503020204020204" charset="-122"/>
              <a:ea typeface="微软雅黑" panose="020B0503020204020204" charset="-122"/>
            </a:endParaRPr>
          </a:p>
        </p:txBody>
      </p:sp>
      <p:sp>
        <p:nvSpPr>
          <p:cNvPr id="20491" name="文本框 2"/>
          <p:cNvSpPr txBox="1"/>
          <p:nvPr/>
        </p:nvSpPr>
        <p:spPr>
          <a:xfrm>
            <a:off x="8680450" y="3130550"/>
            <a:ext cx="430213" cy="1238250"/>
          </a:xfrm>
          <a:prstGeom prst="rect">
            <a:avLst/>
          </a:prstGeom>
          <a:noFill/>
          <a:ln w="9525">
            <a:noFill/>
          </a:ln>
        </p:spPr>
        <p:txBody>
          <a:bodyPr vert="eaVert">
            <a:spAutoFit/>
          </a:bodyPr>
          <a:p>
            <a:r>
              <a:rPr lang="zh-CN" altLang="en-US" sz="1600" dirty="0">
                <a:latin typeface="微软雅黑" panose="020B0503020204020204" charset="-122"/>
                <a:ea typeface="微软雅黑" panose="020B0503020204020204" charset="-122"/>
              </a:rPr>
              <a:t>重点陈列区</a:t>
            </a:r>
            <a:endParaRPr lang="zh-CN" altLang="en-US" sz="1600" dirty="0">
              <a:latin typeface="微软雅黑" panose="020B0503020204020204" charset="-122"/>
              <a:ea typeface="微软雅黑" panose="020B0503020204020204" charset="-122"/>
            </a:endParaRPr>
          </a:p>
        </p:txBody>
      </p:sp>
      <p:sp>
        <p:nvSpPr>
          <p:cNvPr id="20492" name="文本框 3"/>
          <p:cNvSpPr txBox="1"/>
          <p:nvPr/>
        </p:nvSpPr>
        <p:spPr>
          <a:xfrm>
            <a:off x="8680450" y="5149850"/>
            <a:ext cx="430213" cy="1238250"/>
          </a:xfrm>
          <a:prstGeom prst="rect">
            <a:avLst/>
          </a:prstGeom>
          <a:noFill/>
          <a:ln w="9525">
            <a:noFill/>
          </a:ln>
        </p:spPr>
        <p:txBody>
          <a:bodyPr vert="eaVert">
            <a:spAutoFit/>
          </a:bodyPr>
          <a:p>
            <a:r>
              <a:rPr lang="zh-CN" altLang="en-US" sz="1600" dirty="0">
                <a:latin typeface="微软雅黑" panose="020B0503020204020204" charset="-122"/>
                <a:ea typeface="微软雅黑" panose="020B0503020204020204" charset="-122"/>
              </a:rPr>
              <a:t>容量陈列区</a:t>
            </a:r>
            <a:endParaRPr lang="zh-CN" altLang="en-US" sz="1600" dirty="0">
              <a:latin typeface="微软雅黑" panose="020B0503020204020204" charset="-122"/>
              <a:ea typeface="微软雅黑" panose="020B0503020204020204" charset="-122"/>
            </a:endParaRPr>
          </a:p>
        </p:txBody>
      </p:sp>
      <p:sp>
        <p:nvSpPr>
          <p:cNvPr id="5" name="文本框 4"/>
          <p:cNvSpPr txBox="1"/>
          <p:nvPr/>
        </p:nvSpPr>
        <p:spPr>
          <a:xfrm>
            <a:off x="9061450" y="6483350"/>
            <a:ext cx="1978025" cy="30797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zh-CN" sz="1400" kern="0" cap="none" spc="0" normalizeH="0" baseline="0" noProof="0" dirty="0">
                <a:latin typeface="Calibri" panose="020F0502020204030204" charset="0"/>
                <a:ea typeface="宋体" panose="02010600030101010101" pitchFamily="2" charset="-122"/>
                <a:cs typeface="宋体" panose="02010600030101010101" pitchFamily="2" charset="-122"/>
              </a:rPr>
              <a:t>垂直空间划分</a:t>
            </a:r>
            <a:r>
              <a:rPr kumimoji="0" lang="zh-CN" altLang="en-US" sz="1400" kern="0" cap="none" spc="0" normalizeH="0" baseline="0" noProof="0" dirty="0">
                <a:latin typeface="Calibri" panose="020F0502020204030204" charset="0"/>
                <a:ea typeface="宋体" panose="02010600030101010101" pitchFamily="2" charset="-122"/>
                <a:cs typeface="宋体" panose="02010600030101010101" pitchFamily="2" charset="-122"/>
              </a:rPr>
              <a:t>示意图</a:t>
            </a:r>
            <a:endParaRPr kumimoji="0" lang="zh-CN" altLang="en-US" sz="1400" kern="1200" cap="none" spc="0" normalizeH="0" baseline="0" noProof="0" dirty="0">
              <a:latin typeface="Calibri" panose="020F0502020204030204" charset="0"/>
              <a:ea typeface="宋体" panose="02010600030101010101" pitchFamily="2" charset="-122"/>
              <a:cs typeface="+mn-cs"/>
            </a:endParaRPr>
          </a:p>
        </p:txBody>
      </p:sp>
      <p:grpSp>
        <p:nvGrpSpPr>
          <p:cNvPr id="8" name="组合 7"/>
          <p:cNvGrpSpPr/>
          <p:nvPr/>
        </p:nvGrpSpPr>
        <p:grpSpPr>
          <a:xfrm>
            <a:off x="395605" y="236220"/>
            <a:ext cx="6967220" cy="495300"/>
            <a:chOff x="623" y="372"/>
            <a:chExt cx="10972" cy="780"/>
          </a:xfrm>
        </p:grpSpPr>
        <p:sp>
          <p:nvSpPr>
            <p:cNvPr id="3" name="燕尾形 2"/>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4" name="燕尾形 3"/>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1800">
                <a:solidFill>
                  <a:sysClr val="windowText" lastClr="000000"/>
                </a:solidFill>
              </a:endParaRPr>
            </a:p>
          </p:txBody>
        </p:sp>
        <p:sp>
          <p:nvSpPr>
            <p:cNvPr id="2" name="文本框 37"/>
            <p:cNvSpPr txBox="1"/>
            <p:nvPr>
              <p:custDataLst>
                <p:tags r:id="rId4"/>
              </p:custDataLst>
            </p:nvPr>
          </p:nvSpPr>
          <p:spPr>
            <a:xfrm>
              <a:off x="1530" y="372"/>
              <a:ext cx="10065" cy="780"/>
            </a:xfrm>
            <a:prstGeom prst="rect">
              <a:avLst/>
            </a:prstGeom>
            <a:noFill/>
          </p:spPr>
          <p:txBody>
            <a:bodyPr wrap="square" lIns="96434" tIns="48217" rIns="96434" bIns="48217" rtlCol="0">
              <a:spAutoFit/>
            </a:bodyPr>
            <a:p>
              <a:pPr marL="0" lvl="1" indent="0" algn="l">
                <a:lnSpc>
                  <a:spcPct val="130000"/>
                </a:lnSpc>
              </a:pPr>
              <a:r>
                <a:rPr lang="zh-CN" sz="2000" b="1" dirty="0">
                  <a:latin typeface="微软雅黑" panose="020B0503020204020204" charset="-122"/>
                  <a:ea typeface="微软雅黑" panose="020B0503020204020204" charset="-122"/>
                  <a:sym typeface="+mn-ea"/>
                </a:rPr>
                <a:t>零售店铺</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内</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空间布局</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零售店铺空间划分</a:t>
              </a:r>
              <a:endParaRPr lang="zh-CN" altLang="en-US" sz="20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Freeform 6"/>
          <p:cNvSpPr>
            <a:spLocks noChangeAspect="1" noEditPoints="1"/>
          </p:cNvSpPr>
          <p:nvPr/>
        </p:nvSpPr>
        <p:spPr>
          <a:xfrm>
            <a:off x="4333875" y="3675063"/>
            <a:ext cx="225425" cy="241300"/>
          </a:xfrm>
          <a:custGeom>
            <a:avLst/>
            <a:gdLst>
              <a:gd name="txL" fmla="*/ 0 w 376"/>
              <a:gd name="txT" fmla="*/ 0 h 401"/>
              <a:gd name="txR" fmla="*/ 376 w 376"/>
              <a:gd name="txB" fmla="*/ 401 h 401"/>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w="9525">
            <a:noFill/>
          </a:ln>
        </p:spPr>
        <p:txBody>
          <a:bodyPr/>
          <a:p>
            <a:endParaRPr lang="zh-CN" altLang="en-US" dirty="0">
              <a:latin typeface="Calibri" panose="020F0502020204030204" charset="0"/>
            </a:endParaRPr>
          </a:p>
        </p:txBody>
      </p:sp>
      <p:sp>
        <p:nvSpPr>
          <p:cNvPr id="22532" name="Freeform 26"/>
          <p:cNvSpPr>
            <a:spLocks noChangeAspect="1"/>
          </p:cNvSpPr>
          <p:nvPr/>
        </p:nvSpPr>
        <p:spPr>
          <a:xfrm>
            <a:off x="7526338" y="3676650"/>
            <a:ext cx="242887" cy="250825"/>
          </a:xfrm>
          <a:custGeom>
            <a:avLst/>
            <a:gdLst>
              <a:gd name="txL" fmla="*/ 0 w 274"/>
              <a:gd name="txT" fmla="*/ 0 h 284"/>
              <a:gd name="txR" fmla="*/ 274 w 274"/>
              <a:gd name="txB" fmla="*/ 284 h 28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w="9525">
            <a:noFill/>
          </a:ln>
        </p:spPr>
        <p:txBody>
          <a:bodyPr/>
          <a:p>
            <a:endParaRPr lang="zh-CN" altLang="en-US" dirty="0">
              <a:latin typeface="Calibri" panose="020F0502020204030204" charset="0"/>
            </a:endParaRPr>
          </a:p>
        </p:txBody>
      </p:sp>
      <p:sp>
        <p:nvSpPr>
          <p:cNvPr id="22533" name="Freeform 442"/>
          <p:cNvSpPr>
            <a:spLocks noEditPoints="1"/>
          </p:cNvSpPr>
          <p:nvPr/>
        </p:nvSpPr>
        <p:spPr>
          <a:xfrm>
            <a:off x="5181600" y="3694113"/>
            <a:ext cx="258763" cy="222250"/>
          </a:xfrm>
          <a:custGeom>
            <a:avLst/>
            <a:gdLst>
              <a:gd name="txL" fmla="*/ 0 w 288"/>
              <a:gd name="txT" fmla="*/ 0 h 246"/>
              <a:gd name="txR" fmla="*/ 288 w 288"/>
              <a:gd name="txB" fmla="*/ 246 h 246"/>
            </a:gdLst>
            <a:ahLst/>
            <a:cxnLst>
              <a:cxn ang="0">
                <a:pos x="2147483647" y="0"/>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w="9525">
            <a:noFill/>
          </a:ln>
        </p:spPr>
        <p:txBody>
          <a:bodyPr/>
          <a:p>
            <a:endParaRPr lang="zh-CN" altLang="en-US" dirty="0">
              <a:latin typeface="Calibri" panose="020F0502020204030204" charset="0"/>
            </a:endParaRPr>
          </a:p>
        </p:txBody>
      </p:sp>
      <p:sp>
        <p:nvSpPr>
          <p:cNvPr id="22534" name="Rectangle 443"/>
          <p:cNvSpPr/>
          <p:nvPr/>
        </p:nvSpPr>
        <p:spPr>
          <a:xfrm>
            <a:off x="5254625" y="3730625"/>
            <a:ext cx="68263" cy="6826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5" name="Rectangle 444"/>
          <p:cNvSpPr/>
          <p:nvPr/>
        </p:nvSpPr>
        <p:spPr>
          <a:xfrm>
            <a:off x="5345113" y="3740150"/>
            <a:ext cx="57150"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6" name="Rectangle 445"/>
          <p:cNvSpPr/>
          <p:nvPr/>
        </p:nvSpPr>
        <p:spPr>
          <a:xfrm>
            <a:off x="5345113" y="3775075"/>
            <a:ext cx="57150"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7" name="Rectangle 446"/>
          <p:cNvSpPr/>
          <p:nvPr/>
        </p:nvSpPr>
        <p:spPr>
          <a:xfrm>
            <a:off x="5254625" y="3822700"/>
            <a:ext cx="147638" cy="11113"/>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8" name="Rectangle 447"/>
          <p:cNvSpPr/>
          <p:nvPr/>
        </p:nvSpPr>
        <p:spPr>
          <a:xfrm>
            <a:off x="5254625" y="3859213"/>
            <a:ext cx="147638" cy="11112"/>
          </a:xfrm>
          <a:prstGeom prst="rect">
            <a:avLst/>
          </a:prstGeom>
          <a:solidFill>
            <a:schemeClr val="bg1"/>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39" name="Oval 56"/>
          <p:cNvSpPr/>
          <p:nvPr/>
        </p:nvSpPr>
        <p:spPr>
          <a:xfrm>
            <a:off x="6272213" y="3654425"/>
            <a:ext cx="301625" cy="300038"/>
          </a:xfrm>
          <a:prstGeom prst="ellipse">
            <a:avLst/>
          </a:prstGeom>
          <a:noFill/>
          <a:ln w="30163" cap="rnd" cmpd="sng">
            <a:solidFill>
              <a:srgbClr val="FFFFFF"/>
            </a:solidFill>
            <a:prstDash val="solid"/>
            <a:headEnd type="none" w="med" len="med"/>
            <a:tailEnd type="none" w="med" len="med"/>
          </a:ln>
        </p:spPr>
        <p:txBody>
          <a:bodyPr lIns="80296" tIns="40148" rIns="80296" bIns="40148"/>
          <a:p>
            <a:pPr eaLnBrk="1" hangingPunct="1"/>
            <a:endParaRPr lang="zh-CN" altLang="en-US" sz="1500"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540" name="Freeform 57"/>
          <p:cNvSpPr/>
          <p:nvPr/>
        </p:nvSpPr>
        <p:spPr>
          <a:xfrm>
            <a:off x="6318250" y="3694113"/>
            <a:ext cx="155575" cy="141287"/>
          </a:xfrm>
          <a:custGeom>
            <a:avLst/>
            <a:gdLst>
              <a:gd name="txL" fmla="*/ 0 w 95"/>
              <a:gd name="txT" fmla="*/ 0 h 87"/>
              <a:gd name="txR" fmla="*/ 95 w 95"/>
              <a:gd name="txB" fmla="*/ 87 h 8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prstDash val="solid"/>
            <a:bevel/>
            <a:headEnd type="none" w="med" len="med"/>
            <a:tailEnd type="none" w="med" len="med"/>
          </a:ln>
        </p:spPr>
        <p:txBody>
          <a:bodyPr lIns="80296" tIns="40148" rIns="80296" bIns="40148"/>
          <a:p>
            <a:endParaRPr lang="zh-CN" altLang="en-US" dirty="0">
              <a:latin typeface="Calibri" panose="020F0502020204030204" charset="0"/>
            </a:endParaRPr>
          </a:p>
        </p:txBody>
      </p:sp>
      <p:sp>
        <p:nvSpPr>
          <p:cNvPr id="22541" name="Freeform 58"/>
          <p:cNvSpPr/>
          <p:nvPr/>
        </p:nvSpPr>
        <p:spPr>
          <a:xfrm>
            <a:off x="6402388" y="3803650"/>
            <a:ext cx="117475" cy="138113"/>
          </a:xfrm>
          <a:custGeom>
            <a:avLst/>
            <a:gdLst>
              <a:gd name="txL" fmla="*/ 0 w 73"/>
              <a:gd name="txT" fmla="*/ 0 h 85"/>
              <a:gd name="txR" fmla="*/ 73 w 73"/>
              <a:gd name="txB" fmla="*/ 85 h 8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prstDash val="solid"/>
            <a:bevel/>
            <a:headEnd type="none" w="med" len="med"/>
            <a:tailEnd type="none" w="med" len="med"/>
          </a:ln>
        </p:spPr>
        <p:txBody>
          <a:bodyPr lIns="80296" tIns="40148" rIns="80296" bIns="40148"/>
          <a:p>
            <a:endParaRPr lang="zh-CN" altLang="en-US" dirty="0">
              <a:latin typeface="Calibri" panose="020F0502020204030204" charset="0"/>
            </a:endParaRPr>
          </a:p>
        </p:txBody>
      </p:sp>
      <p:sp>
        <p:nvSpPr>
          <p:cNvPr id="22542" name="TextBox 13"/>
          <p:cNvSpPr txBox="1"/>
          <p:nvPr/>
        </p:nvSpPr>
        <p:spPr>
          <a:xfrm>
            <a:off x="990600" y="2678113"/>
            <a:ext cx="2493963" cy="368935"/>
          </a:xfrm>
          <a:prstGeom prst="rect">
            <a:avLst/>
          </a:prstGeom>
          <a:noFill/>
          <a:ln w="9525">
            <a:noFill/>
          </a:ln>
        </p:spPr>
        <p:txBody>
          <a:bodyPr lIns="0" tIns="0" rIns="0" bIns="0">
            <a:spAutoFit/>
          </a:bodyPr>
          <a:p>
            <a:pPr defTabSz="1216025" eaLnBrk="1" hangingPunct="1">
              <a:spcBef>
                <a:spcPct val="20000"/>
              </a:spcBef>
            </a:pPr>
            <a:r>
              <a:rPr lang="zh-CN" altLang="en-US" sz="2400" b="1" dirty="0">
                <a:solidFill>
                  <a:srgbClr val="445469"/>
                </a:solidFill>
                <a:latin typeface="Arial" panose="020B0604020202020204" pitchFamily="34" charset="0"/>
                <a:ea typeface="微软雅黑" panose="020B0503020204020204" charset="-122"/>
                <a:sym typeface="Arial" panose="020B0604020202020204" pitchFamily="34" charset="0"/>
              </a:rPr>
              <a:t>格子式布局</a:t>
            </a:r>
            <a:endParaRPr lang="en-US" altLang="zh-CN" sz="2400" b="1"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2543" name="TextBox 13"/>
          <p:cNvSpPr txBox="1"/>
          <p:nvPr/>
        </p:nvSpPr>
        <p:spPr>
          <a:xfrm>
            <a:off x="971550" y="3288030"/>
            <a:ext cx="5727700" cy="3048635"/>
          </a:xfrm>
          <a:prstGeom prst="rect">
            <a:avLst/>
          </a:prstGeom>
          <a:noFill/>
          <a:ln w="9525">
            <a:noFill/>
          </a:ln>
        </p:spPr>
        <p:txBody>
          <a:bodyPr lIns="0" tIns="0" rIns="0" bIns="0">
            <a:noAutofit/>
          </a:bodyPr>
          <a:p>
            <a:pPr marL="342900" indent="-342900" defTabSz="1216025" eaLnBrk="1" hangingPunct="1">
              <a:lnSpc>
                <a:spcPct val="150000"/>
              </a:lnSpc>
              <a:spcBef>
                <a:spcPct val="20000"/>
              </a:spcBef>
              <a:buFont typeface="Wingdings" panose="05000000000000000000" pitchFamily="2" charset="2"/>
              <a:buChar char="l"/>
            </a:pPr>
            <a:r>
              <a:rPr lang="zh-CN" altLang="zh-CN" sz="2000" dirty="0">
                <a:solidFill>
                  <a:srgbClr val="445469"/>
                </a:solidFill>
                <a:latin typeface="微软雅黑" panose="020B0503020204020204" charset="-122"/>
                <a:ea typeface="微软雅黑" panose="020B0503020204020204" charset="-122"/>
              </a:rPr>
              <a:t>也称为棋盘格布局，</a:t>
            </a:r>
            <a:r>
              <a:rPr lang="zh-CN" altLang="en-US" sz="2000" dirty="0">
                <a:latin typeface="楷体" panose="02010609060101010101" pitchFamily="49" charset="-122"/>
                <a:ea typeface="楷体" panose="02010609060101010101" pitchFamily="49" charset="-122"/>
                <a:sym typeface="+mn-ea"/>
              </a:rPr>
              <a:t>商品陈列架与顾客通道都呈长方形状分段安排，而且主通道与副通道各保持一致，所有货架相互成平行或直角排列，</a:t>
            </a:r>
            <a:r>
              <a:rPr lang="zh-CN" altLang="en-US" sz="2000" dirty="0">
                <a:solidFill>
                  <a:srgbClr val="445469"/>
                </a:solidFill>
                <a:latin typeface="微软雅黑" panose="020B0503020204020204" charset="-122"/>
                <a:ea typeface="微软雅黑" panose="020B0503020204020204" charset="-122"/>
                <a:sym typeface="Arial" panose="020B0604020202020204" pitchFamily="34" charset="0"/>
              </a:rPr>
              <a:t>呈格子状分布。</a:t>
            </a: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lnSpc>
                <a:spcPct val="150000"/>
              </a:lnSpc>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a:p>
            <a:pPr marL="342900" indent="-342900" defTabSz="1216025" eaLnBrk="1" hangingPunct="1">
              <a:spcBef>
                <a:spcPct val="20000"/>
              </a:spcBef>
              <a:buFont typeface="Wingdings" panose="05000000000000000000" pitchFamily="2" charset="2"/>
              <a:buChar char="l"/>
            </a:pPr>
            <a:endParaRPr lang="en-US" altLang="zh-CN" sz="2000" dirty="0">
              <a:solidFill>
                <a:srgbClr val="445469"/>
              </a:solidFill>
              <a:latin typeface="微软雅黑" panose="020B0503020204020204" charset="-122"/>
              <a:ea typeface="微软雅黑" panose="020B0503020204020204" charset="-122"/>
              <a:sym typeface="Arial" panose="020B0604020202020204" pitchFamily="34" charset="0"/>
            </a:endParaRPr>
          </a:p>
        </p:txBody>
      </p:sp>
      <p:sp>
        <p:nvSpPr>
          <p:cNvPr id="22545" name="TextBox 1"/>
          <p:cNvSpPr txBox="1"/>
          <p:nvPr/>
        </p:nvSpPr>
        <p:spPr>
          <a:xfrm>
            <a:off x="750888" y="1238250"/>
            <a:ext cx="11303000" cy="1198880"/>
          </a:xfrm>
          <a:prstGeom prst="rect">
            <a:avLst/>
          </a:prstGeom>
          <a:noFill/>
          <a:ln w="9525">
            <a:noFill/>
          </a:ln>
        </p:spPr>
        <p:txBody>
          <a:bodyPr>
            <a:spAutoFit/>
          </a:bodyPr>
          <a:p>
            <a:pPr>
              <a:lnSpc>
                <a:spcPct val="150000"/>
              </a:lnSpc>
            </a:pPr>
            <a:r>
              <a:rPr lang="zh-CN" altLang="en-US" sz="2400" dirty="0">
                <a:solidFill>
                  <a:srgbClr val="445469"/>
                </a:solidFill>
                <a:latin typeface="Arial" panose="020B0604020202020204" pitchFamily="34" charset="0"/>
                <a:ea typeface="微软雅黑" panose="020B0503020204020204" charset="-122"/>
              </a:rPr>
              <a:t>    根据商店类型、商品分类、商品数量和销售方式的不同，零售商采用的大多数布局设计都基于</a:t>
            </a:r>
            <a:r>
              <a:rPr lang="zh-CN" altLang="en-US" sz="2400" dirty="0">
                <a:solidFill>
                  <a:srgbClr val="0070C0"/>
                </a:solidFill>
                <a:latin typeface="Arial" panose="020B0604020202020204" pitchFamily="34" charset="0"/>
                <a:ea typeface="微软雅黑" panose="020B0503020204020204" charset="-122"/>
              </a:rPr>
              <a:t>格子式</a:t>
            </a:r>
            <a:r>
              <a:rPr lang="zh-CN" altLang="en-US" sz="2400" dirty="0">
                <a:solidFill>
                  <a:srgbClr val="445469"/>
                </a:solidFill>
                <a:latin typeface="Arial" panose="020B0604020202020204" pitchFamily="34" charset="0"/>
                <a:ea typeface="微软雅黑" panose="020B0503020204020204" charset="-122"/>
              </a:rPr>
              <a:t>、</a:t>
            </a:r>
            <a:r>
              <a:rPr lang="zh-CN" altLang="en-US" sz="2400" dirty="0">
                <a:solidFill>
                  <a:srgbClr val="0070C0"/>
                </a:solidFill>
                <a:latin typeface="Arial" panose="020B0604020202020204" pitchFamily="34" charset="0"/>
                <a:ea typeface="微软雅黑" panose="020B0503020204020204" charset="-122"/>
                <a:sym typeface="+mn-ea"/>
              </a:rPr>
              <a:t>环形式、</a:t>
            </a:r>
            <a:r>
              <a:rPr lang="zh-CN" altLang="en-US" sz="2400" dirty="0">
                <a:solidFill>
                  <a:srgbClr val="0070C0"/>
                </a:solidFill>
                <a:latin typeface="Arial" panose="020B0604020202020204" pitchFamily="34" charset="0"/>
                <a:ea typeface="微软雅黑" panose="020B0503020204020204" charset="-122"/>
              </a:rPr>
              <a:t>岛屿式</a:t>
            </a:r>
            <a:r>
              <a:rPr lang="zh-CN" altLang="en-US" sz="2400" dirty="0">
                <a:solidFill>
                  <a:srgbClr val="445469"/>
                </a:solidFill>
                <a:latin typeface="Arial" panose="020B0604020202020204" pitchFamily="34" charset="0"/>
                <a:ea typeface="微软雅黑" panose="020B0503020204020204" charset="-122"/>
              </a:rPr>
              <a:t>和</a:t>
            </a:r>
            <a:r>
              <a:rPr lang="zh-CN" altLang="en-US" sz="2400" dirty="0">
                <a:solidFill>
                  <a:srgbClr val="0070C0"/>
                </a:solidFill>
                <a:latin typeface="Arial" panose="020B0604020202020204" pitchFamily="34" charset="0"/>
                <a:ea typeface="微软雅黑" panose="020B0503020204020204" charset="-122"/>
                <a:sym typeface="+mn-ea"/>
              </a:rPr>
              <a:t>自由流动式</a:t>
            </a:r>
            <a:r>
              <a:rPr lang="zh-CN" altLang="en-US" sz="2400" dirty="0">
                <a:solidFill>
                  <a:srgbClr val="445469"/>
                </a:solidFill>
                <a:latin typeface="Arial" panose="020B0604020202020204" pitchFamily="34" charset="0"/>
                <a:ea typeface="微软雅黑" panose="020B0503020204020204" charset="-122"/>
              </a:rPr>
              <a:t>四种常见的布局设计。</a:t>
            </a:r>
            <a:endParaRPr lang="zh-CN" altLang="en-US" sz="2400" dirty="0">
              <a:solidFill>
                <a:srgbClr val="445469"/>
              </a:solidFill>
              <a:latin typeface="Arial" panose="020B0604020202020204" pitchFamily="34" charset="0"/>
              <a:ea typeface="微软雅黑" panose="020B0503020204020204" charset="-122"/>
            </a:endParaRPr>
          </a:p>
        </p:txBody>
      </p:sp>
      <p:pic>
        <p:nvPicPr>
          <p:cNvPr id="22546" name="图片 1"/>
          <p:cNvPicPr>
            <a:picLocks noChangeAspect="1"/>
          </p:cNvPicPr>
          <p:nvPr/>
        </p:nvPicPr>
        <p:blipFill>
          <a:blip r:embed="rId1"/>
          <a:stretch>
            <a:fillRect/>
          </a:stretch>
        </p:blipFill>
        <p:spPr>
          <a:xfrm>
            <a:off x="7134225" y="2573338"/>
            <a:ext cx="4919663" cy="2073275"/>
          </a:xfrm>
          <a:prstGeom prst="rect">
            <a:avLst/>
          </a:prstGeom>
          <a:noFill/>
          <a:ln w="9525">
            <a:noFill/>
          </a:ln>
        </p:spPr>
      </p:pic>
      <p:sp>
        <p:nvSpPr>
          <p:cNvPr id="22547" name="文本框 2"/>
          <p:cNvSpPr txBox="1"/>
          <p:nvPr/>
        </p:nvSpPr>
        <p:spPr>
          <a:xfrm>
            <a:off x="8788718" y="4646930"/>
            <a:ext cx="2222500" cy="307975"/>
          </a:xfrm>
          <a:prstGeom prst="rect">
            <a:avLst/>
          </a:prstGeom>
          <a:noFill/>
          <a:ln w="9525">
            <a:noFill/>
          </a:ln>
        </p:spPr>
        <p:txBody>
          <a:bodyPr>
            <a:spAutoFit/>
          </a:bodyPr>
          <a:p>
            <a:pPr algn="ctr"/>
            <a:r>
              <a:rPr lang="zh-CN" altLang="zh-CN" sz="1400" dirty="0">
                <a:latin typeface="Times New Roman" panose="02020603050405020304" pitchFamily="18" charset="0"/>
                <a:cs typeface="Times New Roman" panose="02020603050405020304" pitchFamily="18" charset="0"/>
              </a:rPr>
              <a:t>格子式布局示意图</a:t>
            </a:r>
            <a:endParaRPr lang="zh-CN" altLang="en-US" sz="1400" dirty="0">
              <a:latin typeface="Calibri" panose="020F0502020204030204" charset="0"/>
            </a:endParaRPr>
          </a:p>
        </p:txBody>
      </p:sp>
      <p:grpSp>
        <p:nvGrpSpPr>
          <p:cNvPr id="6" name="组合 5"/>
          <p:cNvGrpSpPr/>
          <p:nvPr/>
        </p:nvGrpSpPr>
        <p:grpSpPr>
          <a:xfrm>
            <a:off x="395605" y="330018"/>
            <a:ext cx="8759190" cy="654428"/>
            <a:chOff x="623" y="459"/>
            <a:chExt cx="11939" cy="607"/>
          </a:xfrm>
        </p:grpSpPr>
        <p:sp>
          <p:nvSpPr>
            <p:cNvPr id="7" name="燕尾形 6"/>
            <p:cNvSpPr/>
            <p:nvPr>
              <p:custDataLst>
                <p:tags r:id="rId2"/>
              </p:custDataLst>
            </p:nvPr>
          </p:nvSpPr>
          <p:spPr>
            <a:xfrm>
              <a:off x="623" y="535"/>
              <a:ext cx="454" cy="454"/>
            </a:xfrm>
            <a:prstGeom prst="chevron">
              <a:avLst/>
            </a:prstGeom>
            <a:solidFill>
              <a:srgbClr val="C00000"/>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9" name="燕尾形 8"/>
            <p:cNvSpPr/>
            <p:nvPr>
              <p:custDataLst>
                <p:tags r:id="rId3"/>
              </p:custDataLst>
            </p:nvPr>
          </p:nvSpPr>
          <p:spPr>
            <a:xfrm>
              <a:off x="963" y="535"/>
              <a:ext cx="454" cy="454"/>
            </a:xfrm>
            <a:prstGeom prst="chevron">
              <a:avLst/>
            </a:prstGeom>
            <a:solidFill>
              <a:srgbClr val="7F7F7F"/>
            </a:solidFill>
            <a:ln w="25400" cap="flat" cmpd="sng" algn="ctr">
              <a:noFill/>
              <a:prstDash val="solid"/>
            </a:ln>
            <a:effectLst/>
          </p:spPr>
          <p:txBody>
            <a:bodyPr rtlCol="0" anchor="ctr"/>
            <a:p>
              <a:pPr algn="ctr"/>
              <a:endParaRPr lang="zh-CN" altLang="en-US" sz="2400">
                <a:solidFill>
                  <a:sysClr val="windowText" lastClr="000000"/>
                </a:solidFill>
              </a:endParaRPr>
            </a:p>
          </p:txBody>
        </p:sp>
        <p:sp>
          <p:nvSpPr>
            <p:cNvPr id="10" name="文本框 37"/>
            <p:cNvSpPr txBox="1"/>
            <p:nvPr>
              <p:custDataLst>
                <p:tags r:id="rId4"/>
              </p:custDataLst>
            </p:nvPr>
          </p:nvSpPr>
          <p:spPr>
            <a:xfrm>
              <a:off x="1530" y="459"/>
              <a:ext cx="11032" cy="607"/>
            </a:xfrm>
            <a:prstGeom prst="rect">
              <a:avLst/>
            </a:prstGeom>
            <a:noFill/>
          </p:spPr>
          <p:txBody>
            <a:bodyPr wrap="square" lIns="96434" tIns="48217" rIns="96434" bIns="48217" rtlCol="0">
              <a:spAutoFit/>
            </a:bodyPr>
            <a:p>
              <a:pPr marL="0" lvl="1" indent="0" algn="l">
                <a:lnSpc>
                  <a:spcPct val="130000"/>
                </a:lnSpc>
              </a:pPr>
              <a:r>
                <a:rPr lang="zh-CN" sz="2800" b="1" dirty="0">
                  <a:latin typeface="微软雅黑" panose="020B0503020204020204" charset="-122"/>
                  <a:ea typeface="微软雅黑" panose="020B0503020204020204" charset="-122"/>
                  <a:sym typeface="+mn-ea"/>
                </a:rPr>
                <a:t>零售店铺</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内</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空间布局</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零售店铺空间布局</a:t>
              </a:r>
              <a:endParaRPr lang="zh-CN" altLang="en-US" sz="2800" b="1" dirty="0" smtClean="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60804_3*m_i*1_1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60804_3*m_i*1_1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0804_3*m_i*1_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60804_3*m_i*1_1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20160804_3*m_i*1_1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60804_3*m_i*1_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60804_3*m_i*1_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60804_3*m_i*1_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60804_3*m_i*1_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60804_3*m_i*1_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1_1"/>
  <p:tag name="KSO_WM_UNIT_ID" val="diagram20186250_2*m_h_i*1_1_1"/>
  <p:tag name="KSO_WM_UNIT_LAYERLEVEL" val="1_1_1"/>
  <p:tag name="KSO_WM_DIAGRAM_GROUP_CODE" val="m1-1"/>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1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0804_3*m_h_f*1_1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0804_3*m_h_f*1_2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0804_3*m_h_f*1_3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0804_3*m_h_f*1_4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60804_3*m_h_i*1_1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60804_3*m_h_i*1_2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160804_3*m_h_i*1_3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20160804_3*m_h_i*1_4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1_2"/>
  <p:tag name="KSO_WM_UNIT_ID" val="diagram20186250_2*m_h_i*1_1_2"/>
  <p:tag name="KSO_WM_UNIT_LAYERLEVEL" val="1_1_1"/>
  <p:tag name="KSO_WM_DIAGRAM_GROUP_CODE" val="m1-1"/>
  <p:tag name="KSO_WM_BEAUTIFY_FLAG" val="#wm#"/>
  <p:tag name="KSO_WM_UNIT_TEXT_FILL_FORE_SCHEMECOLOR_INDEX" val="14"/>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1_3"/>
  <p:tag name="KSO_WM_UNIT_ID" val="diagram20186250_2*m_h_i*1_1_3"/>
  <p:tag name="KSO_WM_UNIT_LAYERLEVEL" val="1_1_1"/>
  <p:tag name="KSO_WM_DIAGRAM_GROUP_CODE" val="m1-1"/>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0804_3*m_h_i*1_1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8.57700787401578,&quot;top&quot;:160.3274803149606,&quot;width&quot;:785.0770078740157}"/>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0804_3*m_h_i*1_2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8.57700787401578,&quot;top&quot;:160.3274803149606,&quot;width&quot;:785.0770078740157}"/>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0804_3*m_h_i*1_3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8.57700787401578,&quot;top&quot;:160.3274803149606,&quot;width&quot;:785.077007874015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0804_3*m_h_i*1_4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8.57700787401578,&quot;top&quot;:160.3274803149606,&quot;width&quot;:785.0770078740157}"/>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60804_3*m_i*1_7"/>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0804_3*m_h_i*1_1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1"/>
  <p:tag name="KSO_WM_UNIT_ID" val="diagram20186250_2*m_h_i*1_2_1"/>
  <p:tag name="KSO_WM_UNIT_LAYERLEVEL" val="1_1_1"/>
  <p:tag name="KSO_WM_DIAGRAM_GROUP_CODE" val="m1-1"/>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160804_3*m_h_i*1_2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0804_3*m_h_i*1_4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160804_3*m_h_i*1_3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60804_3*m_i*1_8"/>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60804_3*m_i*1_9"/>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60804_3*m_i*1_10"/>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60804_3*m_i*1_1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60804_3*m_i*1_1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60804_3*m_i*1_1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60804_3*m_i*1_1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2"/>
  <p:tag name="KSO_WM_UNIT_ID" val="diagram20186250_2*m_h_i*1_2_2"/>
  <p:tag name="KSO_WM_UNIT_LAYERLEVEL" val="1_1_1"/>
  <p:tag name="KSO_WM_DIAGRAM_GROUP_CODE" val="m1-1"/>
  <p:tag name="KSO_WM_BEAUTIFY_FLAG" val="#wm#"/>
  <p:tag name="KSO_WM_UNIT_TEXT_FILL_FORE_SCHEMECOLOR_INDEX" val="14"/>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0804_3*m_i*1_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60804_3*m_i*1_1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20160804_3*m_i*1_1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60804_3*m_i*1_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60804_3*m_i*1_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60804_3*m_i*1_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60804_3*m_i*1_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60804_3*m_i*1_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0804_3*m_h_f*1_1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5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0804_3*m_h_f*1_2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3"/>
  <p:tag name="KSO_WM_UNIT_ID" val="diagram20186250_2*m_h_i*1_2_3"/>
  <p:tag name="KSO_WM_UNIT_LAYERLEVEL" val="1_1_1"/>
  <p:tag name="KSO_WM_DIAGRAM_GROUP_CODE" val="m1-1"/>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6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0804_3*m_h_f*1_3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0804_3*m_h_f*1_4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60804_3*m_h_i*1_1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60804_3*m_h_i*1_2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160804_3*m_h_i*1_3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20160804_3*m_h_i*1_4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8.57700787401578,&quot;top&quot;:160.3274803149606,&quot;width&quot;:785.0770078740157}"/>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0804_3*m_h_i*1_1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17.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1"/>
  <p:tag name="KSO_WM_UNIT_ID" val="diagram20186250_2*m_h_i*1_3_1"/>
  <p:tag name="KSO_WM_UNIT_LAYERLEVEL" val="1_1_1"/>
  <p:tag name="KSO_WM_DIAGRAM_GROUP_CODE" val="m1-1"/>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0804_3*m_h_i*1_2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0804_3*m_h_i*1_3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0804_3*m_h_i*1_4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60804_3*m_i*1_7"/>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0804_3*m_h_i*1_1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160804_3*m_h_i*1_2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0804_3*m_h_i*1_4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160804_3*m_h_i*1_3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60804_3*m_i*1_8"/>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60804_3*m_i*1_9"/>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2"/>
  <p:tag name="KSO_WM_UNIT_ID" val="diagram20186250_2*m_h_i*1_3_2"/>
  <p:tag name="KSO_WM_UNIT_LAYERLEVEL" val="1_1_1"/>
  <p:tag name="KSO_WM_DIAGRAM_GROUP_CODE" val="m1-1"/>
  <p:tag name="KSO_WM_BEAUTIFY_FLAG" val="#wm#"/>
  <p:tag name="KSO_WM_UNIT_TEXT_FILL_FORE_SCHEMECOLOR_INDEX" val="14"/>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60804_3*m_i*1_10"/>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60804_3*m_i*1_1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60804_3*m_i*1_1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60804_3*m_i*1_1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60804_3*m_i*1_1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0804_3*m_i*1_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60804_3*m_i*1_1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20160804_3*m_i*1_1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60804_3*m_i*1_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60804_3*m_i*1_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3"/>
  <p:tag name="KSO_WM_UNIT_ID" val="diagram20186250_2*m_h_i*1_3_3"/>
  <p:tag name="KSO_WM_UNIT_LAYERLEVEL" val="1_1_1"/>
  <p:tag name="KSO_WM_DIAGRAM_GROUP_CODE" val="m1-1"/>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60804_3*m_i*1_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60804_3*m_i*1_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60804_3*m_i*1_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0804_3*m_h_f*1_1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0804_3*m_h_f*1_2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5.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0804_3*m_h_f*1_3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0804_3*m_h_f*1_4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60804_3*m_h_i*1_1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60804_3*m_h_i*1_2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160804_3*m_h_i*1_3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xml><?xml version="1.0" encoding="utf-8"?>
<p:tagLst xmlns:p="http://schemas.openxmlformats.org/presentationml/2006/main">
  <p:tag name="KSO_WM_TEMPLATE_CATEGORY" val="diagram"/>
  <p:tag name="KSO_WM_TEMPLATE_INDEX" val="20186250"/>
  <p:tag name="KSO_WM_UNIT_TYPE" val="m_h_f"/>
  <p:tag name="KSO_WM_UNIT_INDEX" val="1_3_1"/>
  <p:tag name="KSO_WM_UNIT_ID" val="diagram20186250_2*m_h_f*1_3_1"/>
  <p:tag name="KSO_WM_UNIT_LAYERLEVEL" val="1_1_1"/>
  <p:tag name="KSO_WM_UNIT_VALUE" val="120"/>
  <p:tag name="KSO_WM_UNIT_HIGHLIGHT" val="0"/>
  <p:tag name="KSO_WM_UNIT_COMPATIBLE" val="0"/>
  <p:tag name="KSO_WM_UNIT_CLEAR" val="0"/>
  <p:tag name="KSO_WM_BEAUTIFY_FLAG" val="#wm#"/>
  <p:tag name="KSO_WM_TAG_VERSION" val="1.0"/>
  <p:tag name="KSO_WM_DIAGRAM_GROUP_CODE" val="m1-1"/>
  <p:tag name="KSO_WM_UNIT_PRESET_TEXT" val="Unified fonts make reading more fluent.&#13;Theme color makes PPT more convenient to change.&#13;&#13;Adjust the spacing to adapt to Chinese typesetting, use the reference line in PPT."/>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20160804_3*m_h_i*1_4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0804_3*m_h_i*1_1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0804_3*m_h_i*1_2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0804_3*m_h_i*1_3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0804_3*m_h_i*1_4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60804_3*m_i*1_7"/>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0804_3*m_h_i*1_1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xml><?xml version="1.0" encoding="utf-8"?>
<p:tagLst xmlns:p="http://schemas.openxmlformats.org/presentationml/2006/main">
  <p:tag name="KSO_WM_TEMPLATE_CATEGORY" val="diagram"/>
  <p:tag name="KSO_WM_TEMPLATE_INDEX" val="20186250"/>
  <p:tag name="KSO_WM_UNIT_TYPE" val="m_h_a"/>
  <p:tag name="KSO_WM_UNIT_INDEX" val="1_3_1"/>
  <p:tag name="KSO_WM_UNIT_ID" val="diagram20186250_2*m_h_a*1_3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m1-1"/>
  <p:tag name="KSO_WM_UNIT_PRESET_TEXT" val="Text here"/>
  <p:tag name="KSO_WM_UNIT_TEXT_FILL_FORE_SCHEMECOLOR_INDEX" val="7"/>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160804_3*m_h_i*1_2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0804_3*m_h_i*1_4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160804_3*m_h_i*1_3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60804_3*m_i*1_8"/>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60804_3*m_i*1_9"/>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60804_3*m_i*1_10"/>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60804_3*m_i*1_1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60804_3*m_i*1_1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60804_3*m_i*1_1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60804_3*m_i*1_1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4"/>
  <p:tag name="KSO_WM_UNIT_ID" val="diagram20186250_2*m_h_i*1_3_4"/>
  <p:tag name="KSO_WM_UNIT_LAYERLEVEL" val="1_1_1"/>
  <p:tag name="KSO_WM_DIAGRAM_GROUP_CODE" val="m1-1"/>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0804_3*m_i*1_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60804_3*m_i*1_1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20160804_3*m_i*1_1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60804_3*m_i*1_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60804_3*m_i*1_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60804_3*m_i*1_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60804_3*m_i*1_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60804_3*m_i*1_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0804_3*m_h_f*1_1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2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0804_3*m_h_f*1_2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xml><?xml version="1.0" encoding="utf-8"?>
<p:tagLst xmlns:p="http://schemas.openxmlformats.org/presentationml/2006/main">
  <p:tag name="KSO_WM_TEMPLATE_CATEGORY" val="diagram"/>
  <p:tag name="KSO_WM_TEMPLATE_INDEX" val="20186250"/>
  <p:tag name="KSO_WM_UNIT_TYPE" val="m_h_f"/>
  <p:tag name="KSO_WM_UNIT_INDEX" val="1_1_1"/>
  <p:tag name="KSO_WM_UNIT_ID" val="diagram20186250_2*m_h_f*1_1_1"/>
  <p:tag name="KSO_WM_UNIT_LAYERLEVEL" val="1_1_1"/>
  <p:tag name="KSO_WM_UNIT_VALUE" val="120"/>
  <p:tag name="KSO_WM_UNIT_HIGHLIGHT" val="0"/>
  <p:tag name="KSO_WM_UNIT_COMPATIBLE" val="0"/>
  <p:tag name="KSO_WM_UNIT_CLEAR" val="0"/>
  <p:tag name="KSO_WM_BEAUTIFY_FLAG" val="#wm#"/>
  <p:tag name="KSO_WM_TAG_VERSION" val="1.0"/>
  <p:tag name="KSO_WM_DIAGRAM_GROUP_CODE" val="m1-1"/>
  <p:tag name="KSO_WM_UNIT_PRESET_TEXT" val="Unified fonts make reading more fluent.&#13;Theme color makes PPT more convenient to change.&#13;&#13;Adjust the spacing to adapt to Chinese typesetting, use the reference line in PPT."/>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3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0804_3*m_h_f*1_3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0804_3*m_h_f*1_4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60804_3*m_h_i*1_1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60804_3*m_h_i*1_2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160804_3*m_h_i*1_3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20160804_3*m_h_i*1_4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TEMPLATE_CATEGORY" val="diagram"/>
  <p:tag name="KSO_WM_TEMPLATE_INDEX" val="20186250"/>
  <p:tag name="KSO_WM_UNIT_TYPE" val="m_h_a"/>
  <p:tag name="KSO_WM_UNIT_INDEX" val="1_1_1"/>
  <p:tag name="KSO_WM_UNIT_ID" val="diagram20186250_2*m_h_a*1_1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m1-1"/>
  <p:tag name="KSO_WM_UNIT_PRESET_TEXT" val="Text here"/>
  <p:tag name="KSO_WM_UNIT_TEXT_FILL_FORE_SCHEMECOLOR_INDEX" val="5"/>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0804_3*m_h_i*1_1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0804_3*m_h_i*1_2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0804_3*m_h_i*1_3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0804_3*m_h_i*1_4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60804_3*m_i*1_7"/>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0804_3*m_h_i*1_1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160804_3*m_h_i*1_2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0804_3*m_h_i*1_4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xml><?xml version="1.0" encoding="utf-8"?>
<p:tagLst xmlns:p="http://schemas.openxmlformats.org/presentationml/2006/main">
  <p:tag name="KSO_WM_TEMPLATE_CATEGORY" val="diagram"/>
  <p:tag name="KSO_WM_TEMPLATE_INDEX" val="20186250"/>
  <p:tag name="KSO_WM_UNIT_TYPE" val="m_h_f"/>
  <p:tag name="KSO_WM_UNIT_INDEX" val="1_2_1"/>
  <p:tag name="KSO_WM_UNIT_ID" val="diagram20186250_2*m_h_f*1_2_1"/>
  <p:tag name="KSO_WM_UNIT_LAYERLEVEL" val="1_1_1"/>
  <p:tag name="KSO_WM_UNIT_VALUE" val="120"/>
  <p:tag name="KSO_WM_UNIT_HIGHLIGHT" val="0"/>
  <p:tag name="KSO_WM_UNIT_COMPATIBLE" val="0"/>
  <p:tag name="KSO_WM_UNIT_CLEAR" val="0"/>
  <p:tag name="KSO_WM_BEAUTIFY_FLAG" val="#wm#"/>
  <p:tag name="KSO_WM_TAG_VERSION" val="1.0"/>
  <p:tag name="KSO_WM_DIAGRAM_GROUP_CODE" val="m1-1"/>
  <p:tag name="KSO_WM_UNIT_PRESET_TEXT" val="Unified fonts make reading more fluent.&#13;Theme color makes PPT more convenient to change.&#13;&#13;Adjust the spacing to adapt to Chinese typesetting, use the reference line in PPT."/>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160804_3*m_h_i*1_3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60804_3*m_i*1_8"/>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60804_3*m_i*1_9"/>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60804_3*m_i*1_10"/>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60804_3*m_i*1_1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60804_3*m_i*1_1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60804_3*m_i*1_1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60804_3*m_i*1_1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0804_3*m_i*1_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60804_3*m_i*1_1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1_4"/>
  <p:tag name="KSO_WM_UNIT_ID" val="diagram20186250_2*m_h_i*1_1_4"/>
  <p:tag name="KSO_WM_UNIT_LAYERLEVEL" val="1_1_1"/>
  <p:tag name="KSO_WM_DIAGRAM_GROUP_CODE" val="m1-1"/>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20160804_3*m_i*1_1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60804_3*m_i*1_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60804_3*m_i*1_3"/>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60804_3*m_i*1_4"/>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60804_3*m_i*1_5"/>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60804_3*m_i*1_6"/>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0804_3*m_h_f*1_1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0804_3*m_h_f*1_2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0804_3*m_h_f*1_3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6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3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0804_3*m_h_f*1_4_1"/>
  <p:tag name="KSO_WM_TEMPLATE_CATEGORY" val="diagram"/>
  <p:tag name="KSO_WM_TEMPLATE_INDEX" val="20160804"/>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7.xml><?xml version="1.0" encoding="utf-8"?>
<p:tagLst xmlns:p="http://schemas.openxmlformats.org/presentationml/2006/main">
  <p:tag name="KSO_WM_TEMPLATE_CATEGORY" val="diagram"/>
  <p:tag name="KSO_WM_TEMPLATE_INDEX" val="20186250"/>
  <p:tag name="KSO_WM_UNIT_TYPE" val="m_h_a"/>
  <p:tag name="KSO_WM_UNIT_INDEX" val="1_2_1"/>
  <p:tag name="KSO_WM_UNIT_ID" val="diagram20186250_2*m_h_a*1_2_1"/>
  <p:tag name="KSO_WM_UNIT_LAYERLEVEL" val="1_1_1"/>
  <p:tag name="KSO_WM_UNIT_VALUE" val="8"/>
  <p:tag name="KSO_WM_UNIT_HIGHLIGHT" val="0"/>
  <p:tag name="KSO_WM_UNIT_COMPATIBLE" val="0"/>
  <p:tag name="KSO_WM_UNIT_CLEAR" val="0"/>
  <p:tag name="KSO_WM_BEAUTIFY_FLAG" val="#wm#"/>
  <p:tag name="KSO_WM_TAG_VERSION" val="1.0"/>
  <p:tag name="KSO_WM_DIAGRAM_GROUP_CODE" val="m1-1"/>
  <p:tag name="KSO_WM_UNIT_PRESET_TEXT" val="Text here"/>
  <p:tag name="KSO_WM_UNIT_TEXT_FILL_FORE_SCHEMECOLOR_INDEX" val="5"/>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60804_3*m_h_i*1_1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60804_3*m_h_i*1_2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160804_3*m_h_i*1_3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20160804_3*m_h_i*1_4_1"/>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4"/>
  <p:tag name="KSO_WM_UNIT_ID" val="diagram20186250_2*m_h_i*1_2_4"/>
  <p:tag name="KSO_WM_UNIT_LAYERLEVEL" val="1_1_1"/>
  <p:tag name="KSO_WM_DIAGRAM_GROUP_CODE" val="m1-1"/>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1_2"/>
  <p:tag name="KSO_WM_TEMPLATE_CATEGORY" val="diagram"/>
  <p:tag name="KSO_WM_TEMPLATE_INDEX" val="20231311"/>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4"/>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1_3"/>
  <p:tag name="KSO_WM_TEMPLATE_CATEGORY" val="diagram"/>
  <p:tag name="KSO_WM_TEMPLATE_INDEX" val="20231311"/>
  <p:tag name="KSO_WM_UNIT_LAYERLEVEL" val="1_1_1"/>
  <p:tag name="KSO_WM_TAG_VERSION" val="3.0"/>
  <p:tag name="KSO_WM_BEAUTIFY_FLAG" val="#wm#"/>
  <p:tag name="KSO_WM_DIAGRAM_GROUP_CODE" val="l1-1"/>
  <p:tag name="KSO_WM_UNIT_TYPE" val="l_h_i"/>
  <p:tag name="KSO_WM_UNIT_INDEX" val="1_1_3"/>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2_2"/>
  <p:tag name="KSO_WM_TEMPLATE_CATEGORY" val="diagram"/>
  <p:tag name="KSO_WM_TEMPLATE_INDEX" val="20231311"/>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solid&quot;:{&quot;brightness&quot;:0.400000005960464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7"/>
  <p:tag name="KSO_WM_UNIT_FILL_FORE_SCHEMECOLOR_INDEX_BRIGHTNESS" val="0.4"/>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2_3"/>
  <p:tag name="KSO_WM_TEMPLATE_CATEGORY" val="diagram"/>
  <p:tag name="KSO_WM_TEMPLATE_INDEX" val="20231311"/>
  <p:tag name="KSO_WM_UNIT_LAYERLEVEL" val="1_1_1"/>
  <p:tag name="KSO_WM_TAG_VERSION" val="3.0"/>
  <p:tag name="KSO_WM_BEAUTIFY_FLAG" val="#wm#"/>
  <p:tag name="KSO_WM_DIAGRAM_GROUP_CODE" val="l1-1"/>
  <p:tag name="KSO_WM_UNIT_TYPE" val="l_h_i"/>
  <p:tag name="KSO_WM_UNIT_INDEX" val="1_2_3"/>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Lst>
</file>

<file path=ppt/tags/tag287.xml><?xml version="1.0" encoding="utf-8"?>
<p:tagLst xmlns:p="http://schemas.openxmlformats.org/presentationml/2006/main">
  <p:tag name="KSO_WM_DIAGRAM_VERSION" val="3"/>
  <p:tag name="KSO_WM_DIAGRAM_COLOR_TEXT_CAN_REMOVE" val="n"/>
  <p:tag name="KSO_WM_UNIT_VALUE" val="303*303"/>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311_1*l_h_x*1_1_1"/>
  <p:tag name="KSO_WM_TEMPLATE_CATEGORY" val="diagram"/>
  <p:tag name="KSO_WM_TEMPLATE_INDEX" val="20231311"/>
  <p:tag name="KSO_WM_UNIT_LAYERLEVEL" val="1_1_1"/>
  <p:tag name="KSO_WM_TAG_VERSION" val="3.0"/>
  <p:tag name="KSO_WM_BEAUTIFY_FLAG" val="#wm#"/>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gradient&quot;:[{&quot;brightness&quot;:0.800000011920929,&quot;colorType&quot;:1,&quot;foreColorIndex&quot;:5,&quot;pos&quot;:0,&quot;transparency&quot;:0.5},{&quot;brightness&quot;:0.800000011920929,&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3"/>
</p:tagLst>
</file>

<file path=ppt/tags/tag288.xml><?xml version="1.0" encoding="utf-8"?>
<p:tagLst xmlns:p="http://schemas.openxmlformats.org/presentationml/2006/main">
  <p:tag name="KSO_WM_DIAGRAM_VERSION" val="3"/>
  <p:tag name="KSO_WM_DIAGRAM_COLOR_TEXT_CAN_REMOVE" val="n"/>
  <p:tag name="KSO_WM_UNIT_VALUE" val="283*30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311_1*l_h_x*1_2_1"/>
  <p:tag name="KSO_WM_TEMPLATE_CATEGORY" val="diagram"/>
  <p:tag name="KSO_WM_TEMPLATE_INDEX" val="20231311"/>
  <p:tag name="KSO_WM_UNIT_LAYERLEVEL" val="1_1_1"/>
  <p:tag name="KSO_WM_TAG_VERSION" val="3.0"/>
  <p:tag name="KSO_WM_BEAUTIFY_FLAG" val="#wm#"/>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gradient&quot;:[{&quot;brightness&quot;:0.800000011920929,&quot;colorType&quot;:1,&quot;foreColorIndex&quot;:7,&quot;pos&quot;:0,&quot;transparency&quot;:0.5},{&quot;brightness&quot;:0.800000011920929,&quot;colorType&quot;:1,&quot;foreColorIndex&quot;:7,&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3"/>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f*1_1_1"/>
  <p:tag name="KSO_WM_TEMPLATE_CATEGORY" val="diagram"/>
  <p:tag name="KSO_WM_TEMPLATE_INDEX" val="20231311"/>
  <p:tag name="KSO_WM_UNIT_LAYERLEVEL" val="1_1_1"/>
  <p:tag name="KSO_WM_TAG_VERSION" val="3.0"/>
  <p:tag name="KSO_WM_UNIT_SUBTYPE" val="a"/>
  <p:tag name="KSO_WM_UNIT_NOCLEAR" val="0"/>
  <p:tag name="KSO_WM_UNIT_VALUE" val="45"/>
  <p:tag name="KSO_WM_DIAGRAM_GROUP_CODE" val="l1-1"/>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正文文字是您思想的提炼"/>
  <p:tag name="KSO_WM_UNIT_TEXT_FILL_FORE_SCHEMECOLOR_INDEX" val="1"/>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6"/>
  <p:tag name="KSO_WM_UNIT_ID" val="diagram20186250_2*m_h_i*1_2_6"/>
  <p:tag name="KSO_WM_UNIT_LAYERLEVEL" val="1_1_1"/>
  <p:tag name="KSO_WM_DIAGRAM_GROUP_CODE" val="m1-1"/>
  <p:tag name="KSO_WM_BEAUTIFY_FLAG" val="#wm#"/>
  <p:tag name="KSO_WM_UNIT_LINE_FORE_SCHEMECOLOR_INDEX" val="14"/>
  <p:tag name="KSO_WM_UNIT_LINE_FILL_TYPE" val="2"/>
  <p:tag name="KSO_WM_UNIT_USESOURCEFORMAT_APPLY" val="0"/>
  <p:tag name="KSO_WM_DIAGRAM_VIRTUALLY_FRAME" val="{&quot;height&quot;:426.6104724409449,&quot;left&quot;:138.66582677165354,&quot;top&quot;:89.15464566929134,&quot;width&quot;:683.9351181102362}"/>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f*1_2_1"/>
  <p:tag name="KSO_WM_TEMPLATE_CATEGORY" val="diagram"/>
  <p:tag name="KSO_WM_TEMPLATE_INDEX" val="20231311"/>
  <p:tag name="KSO_WM_UNIT_LAYERLEVEL" val="1_1_1"/>
  <p:tag name="KSO_WM_TAG_VERSION" val="3.0"/>
  <p:tag name="KSO_WM_BEAUTIFY_FLAG" val="#wm#"/>
  <p:tag name="KSO_WM_UNIT_SUBTYPE" val="a"/>
  <p:tag name="KSO_WM_UNIT_NOCLEAR" val="0"/>
  <p:tag name="KSO_WM_UNIT_VALUE" val="45"/>
  <p:tag name="KSO_WM_DIAGRAM_GROUP_CODE" val="l1-1"/>
  <p:tag name="KSO_WM_UNIT_TYPE" val="l_h_f"/>
  <p:tag name="KSO_WM_UNIT_INDEX" val="1_2_1"/>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正文文字是您思想的提炼"/>
  <p:tag name="KSO_WM_UNIT_TEXT_FILL_FORE_SCHEMECOLOR_INDEX" val="1"/>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1_1"/>
  <p:tag name="KSO_WM_TEMPLATE_CATEGORY" val="diagram"/>
  <p:tag name="KSO_WM_TEMPLATE_INDEX" val="20231311"/>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COLOR_TRICK" val="2"/>
  <p:tag name="KSO_WM_UNIT_PRESET_TEXT" val="01"/>
  <p:tag name="KSO_WM_UNIT_FILL_TYPE" val="3"/>
  <p:tag name="KSO_WM_UNIT_TEXT_FILL_FORE_SCHEMECOLOR_INDEX" val="1"/>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1_2_1"/>
  <p:tag name="KSO_WM_TEMPLATE_CATEGORY" val="diagram"/>
  <p:tag name="KSO_WM_TEMPLATE_INDEX" val="20231311"/>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EXT_CAN_REMOVE" val="n"/>
  <p:tag name="KSO_WM_DIAGRAM_MAX_ITEMCNT" val="6"/>
  <p:tag name="KSO_WM_DIAGRAM_MIN_ITEMCNT" val="2"/>
  <p:tag name="KSO_WM_DIAGRAM_VIRTUALLY_FRAME" val="{&quot;height&quot;:372.19329833984375,&quot;left&quot;:48.92638091320132,&quot;top&quot;:83.93827208992062,&quot;width&quot;:862.177001953125}"/>
  <p:tag name="KSO_WM_DIAGRAM_COLOR_MATCH_VALUE" val="{&quot;shape&quot;:{&quot;fill&quot;:{&quot;gradient&quot;:[{&quot;brightness&quot;:0.8999999761581421,&quot;colorType&quot;:1,&quot;foreColorIndex&quot;:7,&quot;pos&quot;:0,&quot;transparency&quot;:0},{&quot;brightness&quot;:0.8999999761581421,&quot;colorType&quot;:1,&quot;foreColorIndex&quot;:7,&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COLOR_TRICK" val="2"/>
  <p:tag name="KSO_WM_UNIT_PRESET_TEXT" val="02"/>
  <p:tag name="KSO_WM_UNIT_FILL_TYPE" val="3"/>
  <p:tag name="KSO_WM_UNIT_TEXT_FILL_FORE_SCHEMECOLOR_INDEX" val="1"/>
  <p:tag name="KSO_WM_UNIT_TEXT_FILL_TYPE" val="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6"/>
  <p:tag name="KSO_WM_UNIT_ID" val="diagram20186250_2*m_h_i*1_3_6"/>
  <p:tag name="KSO_WM_UNIT_LAYERLEVEL" val="1_1_1"/>
  <p:tag name="KSO_WM_DIAGRAM_GROUP_CODE" val="m1-1"/>
  <p:tag name="KSO_WM_BEAUTIFY_FLAG" val="#wm#"/>
  <p:tag name="KSO_WM_UNIT_LINE_FORE_SCHEMECOLOR_INDEX" val="14"/>
  <p:tag name="KSO_WM_UNIT_LINE_FILL_TYPE" val="2"/>
  <p:tag name="KSO_WM_UNIT_USESOURCEFORMAT_APPLY" val="0"/>
  <p:tag name="KSO_WM_DIAGRAM_VIRTUALLY_FRAME" val="{&quot;height&quot;:426.6104724409449,&quot;left&quot;:138.66582677165354,&quot;top&quot;:89.15464566929134,&quot;width&quot;:683.9351181102362}"/>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TAG_VERSION" val="1.0"/>
  <p:tag name="KSO_WM_TEMPLATE_CATEGORY" val="diagram"/>
  <p:tag name="KSO_WM_TEMPLATE_INDEX" val="20186250"/>
  <p:tag name="KSO_WM_UNIT_TYPE" val="m_h_w"/>
  <p:tag name="KSO_WM_UNIT_INDEX" val="1_2_1"/>
  <p:tag name="KSO_WM_UNIT_ID" val="diagram20186250_2*m_h_w*1_2_1"/>
  <p:tag name="KSO_WM_UNIT_LAYERLEVEL" val="1_1_1"/>
  <p:tag name="KSO_WM_UNIT_VALUE" val="27"/>
  <p:tag name="KSO_WM_UNIT_HIGHLIGHT" val="0"/>
  <p:tag name="KSO_WM_UNIT_COMPATIBLE" val="1"/>
  <p:tag name="KSO_WM_UNIT_CLEAR" val="0"/>
  <p:tag name="KSO_WM_DIAGRAM_GROUP_CODE" val="m1-1"/>
  <p:tag name="KSO_WM_BEAUTIFY_FLAG" val="#wm#"/>
  <p:tag name="KSO_WM_UNIT_PRESET_TEXT" val="key words"/>
  <p:tag name="KSO_WM_UNIT_TEXT_FILL_FORE_SCHEMECOLOR_INDEX" val="15"/>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 name="KSO_WM_UNIT_PLACING_PICTURE_USER_VIEWPORT" val="{&quot;height&quot;:4845,&quot;width&quot;:14325}"/>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TAG_VERSION" val="1.0"/>
  <p:tag name="KSO_WM_TEMPLATE_CATEGORY" val="diagram"/>
  <p:tag name="KSO_WM_TEMPLATE_INDEX" val="20186250"/>
  <p:tag name="KSO_WM_UNIT_TYPE" val="m_h_w"/>
  <p:tag name="KSO_WM_UNIT_INDEX" val="1_3_1"/>
  <p:tag name="KSO_WM_UNIT_ID" val="diagram20186250_2*m_h_w*1_3_1"/>
  <p:tag name="KSO_WM_UNIT_LAYERLEVEL" val="1_1_1"/>
  <p:tag name="KSO_WM_UNIT_VALUE" val="27"/>
  <p:tag name="KSO_WM_UNIT_HIGHLIGHT" val="0"/>
  <p:tag name="KSO_WM_UNIT_COMPATIBLE" val="1"/>
  <p:tag name="KSO_WM_UNIT_CLEAR" val="0"/>
  <p:tag name="KSO_WM_DIAGRAM_GROUP_CODE" val="m1-1"/>
  <p:tag name="KSO_WM_BEAUTIFY_FLAG" val="#wm#"/>
  <p:tag name="KSO_WM_UNIT_PRESET_TEXT" val="key words"/>
  <p:tag name="KSO_WM_UNIT_TEXT_FILL_FORE_SCHEMECOLOR_INDEX" val="15"/>
  <p:tag name="KSO_WM_UNIT_TEXT_FILL_TYPE" val="1"/>
  <p:tag name="KSO_WM_UNIT_USESOURCEFORMAT_APPLY" val="0"/>
  <p:tag name="KSO_WM_DIAGRAM_VIRTUALLY_FRAME" val="{&quot;height&quot;:426.6104724409449,&quot;left&quot;:138.66582677165354,&quot;top&quot;:89.15464566929134,&quot;width&quot;:683.9351181102362}"/>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diagram"/>
  <p:tag name="KSO_WM_TEMPLATE_INDEX" val="160390"/>
</p:tagLst>
</file>

<file path=ppt/tags/tag329.xml><?xml version="1.0" encoding="utf-8"?>
<p:tagLst xmlns:p="http://schemas.openxmlformats.org/presentationml/2006/main">
  <p:tag name="KSO_WM_UNIT_PLACING_PICTURE_USER_VIEWPORT" val="{&quot;height&quot;:7235.149720302732,&quot;width&quot;:944.4917309812569}"/>
</p:tagLst>
</file>

<file path=ppt/tags/tag33.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2_5"/>
  <p:tag name="KSO_WM_UNIT_ID" val="diagram20186250_2*m_h_i*1_2_5"/>
  <p:tag name="KSO_WM_UNIT_LAYERLEVEL" val="1_1_1"/>
  <p:tag name="KSO_WM_DIAGRAM_GROUP_CODE" val="m1-1"/>
  <p:tag name="KSO_WM_BEAUTIFY_FLAG" val="#wm#"/>
  <p:tag name="KSO_WM_UNIT_LINE_FORE_SCHEMECOLOR_INDEX" val="14"/>
  <p:tag name="KSO_WM_UNIT_LINE_FILL_TYPE" val="2"/>
  <p:tag name="KSO_WM_UNIT_USESOURCEFORMAT_APPLY" val="0"/>
  <p:tag name="KSO_WM_DIAGRAM_VIRTUALLY_FRAME" val="{&quot;height&quot;:426.6104724409449,&quot;left&quot;:138.66582677165354,&quot;top&quot;:89.15464566929134,&quot;width&quot;:683.9351181102362}"/>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UNIT_TABLE_BEAUTIFY" val="smartTable{238ef57f-9ec5-482a-94b9-c2914cf40605}"/>
  <p:tag name="TABLE_ENDDRAG_ORIGIN_RECT" val="832*267"/>
  <p:tag name="TABLE_ENDDRAG_RECT" val="102*105*832*267"/>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TAG_VERSION" val="1.0"/>
  <p:tag name="KSO_WM_TEMPLATE_CATEGORY" val="diagram"/>
  <p:tag name="KSO_WM_TEMPLATE_INDEX" val="20186250"/>
  <p:tag name="KSO_WM_UNIT_TYPE" val="m_h_i"/>
  <p:tag name="KSO_WM_UNIT_INDEX" val="1_3_5"/>
  <p:tag name="KSO_WM_UNIT_ID" val="diagram20186250_2*m_h_i*1_3_5"/>
  <p:tag name="KSO_WM_UNIT_LAYERLEVEL" val="1_1_1"/>
  <p:tag name="KSO_WM_DIAGRAM_GROUP_CODE" val="m1-1"/>
  <p:tag name="KSO_WM_BEAUTIFY_FLAG" val="#wm#"/>
  <p:tag name="KSO_WM_UNIT_LINE_FORE_SCHEMECOLOR_INDEX" val="14"/>
  <p:tag name="KSO_WM_UNIT_LINE_FILL_TYPE" val="2"/>
  <p:tag name="KSO_WM_UNIT_USESOURCEFORMAT_APPLY" val="0"/>
  <p:tag name="KSO_WM_DIAGRAM_VIRTUALLY_FRAME" val="{&quot;height&quot;:426.6104724409449,&quot;left&quot;:138.66582677165354,&quot;top&quot;:89.15464566929134,&quot;width&quot;:683.9351181102362}"/>
</p:tagLst>
</file>

<file path=ppt/tags/tag340.xml><?xml version="1.0" encoding="utf-8"?>
<p:tagLst xmlns:p="http://schemas.openxmlformats.org/presentationml/2006/main">
  <p:tag name="KSO_WM_UNIT_TABLE_BEAUTIFY" val="smartTable{238ef57f-9ec5-482a-94b9-c2914cf40605}"/>
  <p:tag name="TABLE_ENDDRAG_ORIGIN_RECT" val="781*411"/>
  <p:tag name="TABLE_ENDDRAG_RECT" val="102*105*781*411"/>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49.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xml><?xml version="1.0" encoding="utf-8"?>
<p:tagLst xmlns:p="http://schemas.openxmlformats.org/presentationml/2006/main">
  <p:tag name="KSO_WM_SLIDE_ITEM_CNT" val="3"/>
</p:tagLst>
</file>

<file path=ppt/tags/tag350.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1.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2.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3.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4.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5.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6.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7.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8.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59.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1.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2.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3.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4.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5.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6.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7.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8.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69.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71.xml><?xml version="1.0" encoding="utf-8"?>
<p:tagLst xmlns:p="http://schemas.openxmlformats.org/presentationml/2006/main">
  <p:tag name="KSO_WM_DIAGRAM_VIRTUALLY_FRAME" val="{&quot;height&quot;:334.27582677165344,&quot;left&quot;:331.7847244094488,&quot;top&quot;:142.49015748031496,&quot;width&quot;:463.3262204724409}"/>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1_1"/>
  <p:tag name="KSO_WM_TEMPLATE_CATEGORY" val="diagram"/>
  <p:tag name="KSO_WM_TEMPLATE_INDEX" val="20233144"/>
  <p:tag name="KSO_WM_UNIT_LAYERLEVEL" val="1_1_1"/>
  <p:tag name="KSO_WM_TAG_VERSION" val="3.0"/>
  <p:tag name="KSO_WM_BEAUTIFY_FLAG" val="#wm#"/>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54"/>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1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2_1"/>
  <p:tag name="KSO_WM_TEMPLATE_CATEGORY" val="diagram"/>
  <p:tag name="KSO_WM_TEMPLATE_INDEX" val="20233144"/>
  <p:tag name="KSO_WM_UNIT_LAYERLEVEL" val="1_1_1"/>
  <p:tag name="KSO_WM_TAG_VERSION" val="3.0"/>
  <p:tag name="KSO_WM_BEAUTIFY_FLAG" val="#wm#"/>
  <p:tag name="KSO_WM_UNIT_TYPE" val="l_h_f"/>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2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4_1"/>
  <p:tag name="KSO_WM_TEMPLATE_CATEGORY" val="diagram"/>
  <p:tag name="KSO_WM_TEMPLATE_INDEX" val="20233144"/>
  <p:tag name="KSO_WM_UNIT_LAYERLEVEL" val="1_1_1"/>
  <p:tag name="KSO_WM_TAG_VERSION" val="3.0"/>
  <p:tag name="KSO_WM_BEAUTIFY_FLAG" val="#wm#"/>
  <p:tag name="KSO_WM_UNIT_TYPE" val="l_h_f"/>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4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1_1"/>
  <p:tag name="KSO_WM_TEMPLATE_CATEGORY" val="diagram"/>
  <p:tag name="KSO_WM_TEMPLATE_INDEX" val="20233144"/>
  <p:tag name="KSO_WM_UNIT_LAYERLEVEL" val="1_1_1"/>
  <p:tag name="KSO_WM_TAG_VERSION" val="3.0"/>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54"/>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1_1"/>
  <p:tag name="KSO_WM_TEMPLATE_CATEGORY" val="diagram"/>
  <p:tag name="KSO_WM_TEMPLATE_INDEX" val="20233144"/>
  <p:tag name="KSO_WM_UNIT_LAYERLEVEL" val="1_1_1"/>
  <p:tag name="KSO_WM_TAG_VERSION" val="3.0"/>
  <p:tag name="KSO_WM_UNIT_ISCONTENTSTITLE" val="0"/>
  <p:tag name="KSO_WM_UNIT_ISNUMDGMTITLE" val="0"/>
  <p:tag name="KSO_WM_UNIT_NOCLEAR" val="0"/>
  <p:tag name="KSO_WM_UNIT_VALUE" val="18"/>
  <p:tag name="KSO_WM_UNIT_TYPE" val="l_h_a"/>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1_1"/>
  <p:tag name="KSO_WM_TEMPLATE_CATEGORY" val="diagram"/>
  <p:tag name="KSO_WM_TEMPLATE_INDEX" val="20233144"/>
  <p:tag name="KSO_WM_UNIT_LAYERLEVEL" val="1_1_1"/>
  <p:tag name="KSO_WM_TAG_VERSION" val="3.0"/>
  <p:tag name="KSO_WM_BEAUTIFY_FLAG" val="#wm#"/>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54"/>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1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3_1"/>
  <p:tag name="KSO_WM_TEMPLATE_CATEGORY" val="diagram"/>
  <p:tag name="KSO_WM_TEMPLATE_INDEX" val="20233144"/>
  <p:tag name="KSO_WM_UNIT_LAYERLEVEL" val="1_1_1"/>
  <p:tag name="KSO_WM_TAG_VERSION" val="3.0"/>
  <p:tag name="KSO_WM_BEAUTIFY_FLAG" val="#wm#"/>
  <p:tag name="KSO_WM_UNIT_TYPE" val="l_h_f"/>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3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f*1_1_1"/>
  <p:tag name="KSO_WM_TEMPLATE_CATEGORY" val="diagram"/>
  <p:tag name="KSO_WM_TEMPLATE_INDEX" val="20233144"/>
  <p:tag name="KSO_WM_UNIT_LAYERLEVEL" val="1_1_1"/>
  <p:tag name="KSO_WM_TAG_VERSION" val="3.0"/>
  <p:tag name="KSO_WM_BEAUTIFY_FLAG" val="#wm#"/>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54"/>
  <p:tag name="KSO_WM_UNIT_PRESET_TEXT" val="单击此处添加文本具体内容，简明扼要地阐述您的观点。"/>
  <p:tag name="KSO_WM_UNIT_FILL_TYPE" val="1"/>
  <p:tag name="KSO_WM_UNIT_FILL_FORE_SCHEMECOLOR_INDEX" val="13"/>
  <p:tag name="KSO_WM_UNIT_FILL_FORE_SCHEMECOLOR_INDEX_BRIGHTNESS" val="0.6"/>
  <p:tag name="KSO_WM_UNIT_TEXT_FILL_FORE_SCHEMECOLOR_INDEX" val="1"/>
  <p:tag name="KSO_WM_UNIT_TEXT_FILL_TYPE"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a*1_1_1"/>
  <p:tag name="KSO_WM_TEMPLATE_CATEGORY" val="diagram"/>
  <p:tag name="KSO_WM_TEMPLATE_INDEX" val="20233144"/>
  <p:tag name="KSO_WM_UNIT_LAYERLEVEL" val="1_1_1"/>
  <p:tag name="KSO_WM_TAG_VERSION" val="3.0"/>
  <p:tag name="KSO_WM_BEAUTIFY_FLAG" val="#wm#"/>
  <p:tag name="KSO_WM_UNIT_ISCONTENTSTITLE" val="0"/>
  <p:tag name="KSO_WM_UNIT_ISNUMDGMTITLE" val="0"/>
  <p:tag name="KSO_WM_UNIT_NOCLEAR" val="0"/>
  <p:tag name="KSO_WM_UNIT_VALUE" val="18"/>
  <p:tag name="KSO_WM_UNIT_TYPE" val="l_h_a"/>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8.25000000000006,&quot;left&quot;:54.6587417722687,&quot;top&quot;:75.92503937007874,&quot;width&quot;:850.73291015625}"/>
  <p:tag name="KSO_WM_DIAGRAM_COLOR_MATCH_VALUE" val="{&quot;shape&quot;:{&quot;fill&quot;:{&quot;solid&quot;:{&quot;brightness&quot;:0,&quot;colorType&quot;:1,&quot;foreColorIndex&quot;:5,&quot;transparency&quot;:0},&quot;type&quot;:1},&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1.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2.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3.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4.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5.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6.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7.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8.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69.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DIAGRAM_VIRTUALLY_FRAME" val="{&quot;height&quot;:364.7807874015748,&quot;left&quot;:22.080393700787404,&quot;top&quot;:119.14559055118109,&quot;width&quot;:910.2788188976377}"/>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1182_4*n_i*1_1"/>
  <p:tag name="KSO_WM_TEMPLATE_CATEGORY" val="diagram"/>
  <p:tag name="KSO_WM_TEMPLATE_INDEX" val="20171182"/>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99.05,&quot;left&quot;:60.7,&quot;top&quot;:124.8,&quot;width&quot;:821.75}"/>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1182_4*n_i*1_2"/>
  <p:tag name="KSO_WM_TEMPLATE_CATEGORY" val="diagram"/>
  <p:tag name="KSO_WM_TEMPLATE_INDEX" val="20171182"/>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99.05,&quot;left&quot;:60.7,&quot;top&quot;:124.8,&quot;width&quot;:821.75}"/>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1182_4*n_h_h_i*1_2_1_1"/>
  <p:tag name="KSO_WM_TEMPLATE_CATEGORY" val="diagram"/>
  <p:tag name="KSO_WM_TEMPLATE_INDEX" val="20171182"/>
  <p:tag name="KSO_WM_UNIT_LAYERLEVEL" val="1_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2"/>
  <p:tag name="KSO_WM_UNIT_ID" val="diagram20171182_4*n_h_h_i*1_2_1_2"/>
  <p:tag name="KSO_WM_TEMPLATE_CATEGORY" val="diagram"/>
  <p:tag name="KSO_WM_TEMPLATE_INDEX" val="20171182"/>
  <p:tag name="KSO_WM_UNIT_LAYERLEVEL" val="1_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71182_4*n_h_h_i*1_2_5_1"/>
  <p:tag name="KSO_WM_TEMPLATE_CATEGORY" val="diagram"/>
  <p:tag name="KSO_WM_TEMPLATE_INDEX" val="20171182"/>
  <p:tag name="KSO_WM_UNIT_LAYERLEVEL" val="1_1_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5_2"/>
  <p:tag name="KSO_WM_UNIT_ID" val="diagram20171182_4*n_h_h_i*1_2_5_2"/>
  <p:tag name="KSO_WM_TEMPLATE_CATEGORY" val="diagram"/>
  <p:tag name="KSO_WM_TEMPLATE_INDEX" val="20171182"/>
  <p:tag name="KSO_WM_UNIT_LAYERLEVEL" val="1_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1182_4*n_h_h_i*1_2_2_1"/>
  <p:tag name="KSO_WM_TEMPLATE_CATEGORY" val="diagram"/>
  <p:tag name="KSO_WM_TEMPLATE_INDEX" val="20171182"/>
  <p:tag name="KSO_WM_UNIT_LAYERLEVEL" val="1_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2"/>
  <p:tag name="KSO_WM_UNIT_ID" val="diagram20171182_4*n_h_h_i*1_2_2_2"/>
  <p:tag name="KSO_WM_TEMPLATE_CATEGORY" val="diagram"/>
  <p:tag name="KSO_WM_TEMPLATE_INDEX" val="20171182"/>
  <p:tag name="KSO_WM_UNIT_LAYERLEVEL" val="1_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71182_4*n_h_h_i*1_2_4_1"/>
  <p:tag name="KSO_WM_TEMPLATE_CATEGORY" val="diagram"/>
  <p:tag name="KSO_WM_TEMPLATE_INDEX" val="20171182"/>
  <p:tag name="KSO_WM_UNIT_LAYERLEVEL" val="1_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4_2"/>
  <p:tag name="KSO_WM_UNIT_ID" val="diagram20171182_4*n_h_h_i*1_2_4_2"/>
  <p:tag name="KSO_WM_TEMPLATE_CATEGORY" val="diagram"/>
  <p:tag name="KSO_WM_TEMPLATE_INDEX" val="20171182"/>
  <p:tag name="KSO_WM_UNIT_LAYERLEVEL" val="1_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1182_4*n_h_h_i*1_2_3_1"/>
  <p:tag name="KSO_WM_TEMPLATE_CATEGORY" val="diagram"/>
  <p:tag name="KSO_WM_TEMPLATE_INDEX" val="20171182"/>
  <p:tag name="KSO_WM_UNIT_LAYERLEVEL" val="1_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2"/>
  <p:tag name="KSO_WM_UNIT_ID" val="diagram20171182_4*n_h_h_i*1_2_3_2"/>
  <p:tag name="KSO_WM_TEMPLATE_CATEGORY" val="diagram"/>
  <p:tag name="KSO_WM_TEMPLATE_INDEX" val="20171182"/>
  <p:tag name="KSO_WM_UNIT_LAYERLEVEL" val="1_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4*n_h_h_f*1_2_4_1"/>
  <p:tag name="KSO_WM_TEMPLATE_CATEGORY" val="diagram"/>
  <p:tag name="KSO_WM_TEMPLATE_INDEX" val="20171182"/>
  <p:tag name="KSO_WM_UNIT_LAYERLEVEL" val="1_1_1_1"/>
  <p:tag name="KSO_WM_TAG_VERSION" val="1.0"/>
  <p:tag name="KSO_WM_BEAUTIFY_FLAG" val="#wm#"/>
  <p:tag name="KSO_WM_UNIT_PRESET_TEXT" val="点击添加正文，文字是您思想的提炼，请您简单的阐述您的观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99.05,&quot;left&quot;:60.7,&quot;top&quot;:124.8,&quot;width&quot;:821.75}"/>
</p:tagLst>
</file>

<file path=ppt/tags/tag4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171182_4*n_h_h_f*1_2_5_1"/>
  <p:tag name="KSO_WM_TEMPLATE_CATEGORY" val="diagram"/>
  <p:tag name="KSO_WM_TEMPLATE_INDEX" val="20171182"/>
  <p:tag name="KSO_WM_UNIT_LAYERLEVEL" val="1_1_1_1"/>
  <p:tag name="KSO_WM_TAG_VERSION" val="1.0"/>
  <p:tag name="KSO_WM_BEAUTIFY_FLAG" val="#wm#"/>
  <p:tag name="KSO_WM_UNIT_PRESET_TEXT" val="点击添加正文，文字是您思想的提炼，请您简单的阐述您的观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99.05,&quot;left&quot;:60.7,&quot;top&quot;:124.8,&quot;width&quot;:821.75}"/>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1182_4*n_h_i*1_1_1"/>
  <p:tag name="KSO_WM_TEMPLATE_CATEGORY" val="diagram"/>
  <p:tag name="KSO_WM_TEMPLATE_INDEX" val="2017118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1182_4*n_h_a*1_1_1"/>
  <p:tag name="KSO_WM_TEMPLATE_CATEGORY" val="diagram"/>
  <p:tag name="KSO_WM_TEMPLATE_INDEX" val="20171182"/>
  <p:tag name="KSO_WM_UNIT_LAYERLEVEL" val="1_1_1"/>
  <p:tag name="KSO_WM_TAG_VERSION" val="1.0"/>
  <p:tag name="KSO_WM_BEAUTIFY_FLAG" val="#wm#"/>
  <p:tag name="KSO_WM_UNIT_PRESET_TEXT" val="点击输&#13;入标题"/>
  <p:tag name="KSO_WM_UNIT_TEXT_FILL_FORE_SCHEMECOLOR_INDEX_BRIGHTNESS" val="0"/>
  <p:tag name="KSO_WM_UNIT_TEXT_FILL_FORE_SCHEMECOLOR_INDEX" val="14"/>
  <p:tag name="KSO_WM_UNIT_TEXT_FILL_TYPE" val="1"/>
  <p:tag name="KSO_WM_UNIT_USESOURCEFORMAT_APPLY" val="1"/>
  <p:tag name="KSO_WM_DIAGRAM_VIRTUALLY_FRAME" val="{&quot;height&quot;:299.05,&quot;left&quot;:60.7,&quot;top&quot;:124.8,&quot;width&quot;:821.75}"/>
</p:tagLst>
</file>

<file path=ppt/tags/tag4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4*n_h_h_f*1_2_4_1"/>
  <p:tag name="KSO_WM_TEMPLATE_CATEGORY" val="diagram"/>
  <p:tag name="KSO_WM_TEMPLATE_INDEX" val="20171182"/>
  <p:tag name="KSO_WM_UNIT_LAYERLEVEL" val="1_1_1_1"/>
  <p:tag name="KSO_WM_TAG_VERSION" val="1.0"/>
  <p:tag name="KSO_WM_BEAUTIFY_FLAG" val="#wm#"/>
  <p:tag name="KSO_WM_UNIT_PRESET_TEXT" val="点击添加正文，文字是您思想的提炼，请您简单的阐述您的观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99.05,&quot;left&quot;:60.7,&quot;top&quot;:124.8,&quot;width&quot;:821.75}"/>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4*n_h_h_f*1_2_4_1"/>
  <p:tag name="KSO_WM_TEMPLATE_CATEGORY" val="diagram"/>
  <p:tag name="KSO_WM_TEMPLATE_INDEX" val="20171182"/>
  <p:tag name="KSO_WM_UNIT_LAYERLEVEL" val="1_1_1_1"/>
  <p:tag name="KSO_WM_TAG_VERSION" val="1.0"/>
  <p:tag name="KSO_WM_BEAUTIFY_FLAG" val="#wm#"/>
  <p:tag name="KSO_WM_UNIT_PRESET_TEXT" val="点击添加正文，文字是您思想的提炼，请您简单的阐述您的观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99.05,&quot;left&quot;:60.7,&quot;top&quot;:124.8,&quot;width&quot;:821.75}"/>
</p:tagLst>
</file>

<file path=ppt/tags/tag5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4*n_h_h_f*1_2_4_1"/>
  <p:tag name="KSO_WM_TEMPLATE_CATEGORY" val="diagram"/>
  <p:tag name="KSO_WM_TEMPLATE_INDEX" val="20171182"/>
  <p:tag name="KSO_WM_UNIT_LAYERLEVEL" val="1_1_1_1"/>
  <p:tag name="KSO_WM_TAG_VERSION" val="1.0"/>
  <p:tag name="KSO_WM_BEAUTIFY_FLAG" val="#wm#"/>
  <p:tag name="KSO_WM_UNIT_PRESET_TEXT" val="点击添加正文，文字是您思想的提炼，请您简单的阐述您的观点"/>
  <p:tag name="KSO_WM_UNIT_TEXT_FILL_FORE_SCHEMECOLOR_INDEX_BRIGHTNESS" val="0.35"/>
  <p:tag name="KSO_WM_UNIT_TEXT_FILL_FORE_SCHEMECOLOR_INDEX" val="13"/>
  <p:tag name="KSO_WM_UNIT_TEXT_FILL_TYPE" val="1"/>
  <p:tag name="KSO_WM_UNIT_USESOURCEFORMAT_APPLY" val="1"/>
  <p:tag name="KSO_WM_DIAGRAM_VIRTUALLY_FRAME" val="{&quot;height&quot;:299.05,&quot;left&quot;:60.7,&quot;top&quot;:124.8,&quot;width&quot;:821.75}"/>
</p:tagLst>
</file>

<file path=ppt/tags/tag502.xml><?xml version="1.0" encoding="utf-8"?>
<p:tagLst xmlns:p="http://schemas.openxmlformats.org/presentationml/2006/main">
  <p:tag name="KSO_WM_SLIDE_ITEM_CNT" val="5"/>
</p:tagLst>
</file>

<file path=ppt/tags/tag503.xml><?xml version="1.0" encoding="utf-8"?>
<p:tagLst xmlns:p="http://schemas.openxmlformats.org/presentationml/2006/main">
  <p:tag name="commondata" val="eyJoZGlkIjoiNWQzMGVmYzRlZDVkOWY0N2EwZWQ4YzFkZTNhMGQ0NmMifQ=="/>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RAINPROBLEM" val="ProblemBody"/>
</p:tagLst>
</file>

<file path=ppt/tags/tag64.xml><?xml version="1.0" encoding="utf-8"?>
<p:tagLst xmlns:p="http://schemas.openxmlformats.org/presentationml/2006/main">
  <p:tag name="RAINPROBLEM" val="ProblemSubmit"/>
  <p:tag name="RAINPROBLEMTYPE" val="ShortAnswer"/>
</p:tagLst>
</file>

<file path=ppt/tags/tag65.xml><?xml version="1.0" encoding="utf-8"?>
<p:tagLst xmlns:p="http://schemas.openxmlformats.org/presentationml/2006/main">
  <p:tag name="RAINPROBLEMTYPE" val="ProblemTypeMarker"/>
</p:tagLst>
</file>

<file path=ppt/tags/tag66.xml><?xml version="1.0" encoding="utf-8"?>
<p:tagLst xmlns:p="http://schemas.openxmlformats.org/presentationml/2006/main">
  <p:tag name="RAINPROBLEMTYPE" val="ProblemTypeMarker"/>
</p:tagLst>
</file>

<file path=ppt/tags/tag67.xml><?xml version="1.0" encoding="utf-8"?>
<p:tagLst xmlns:p="http://schemas.openxmlformats.org/presentationml/2006/main">
  <p:tag name="RAINPROBLEMTYPE" val="ProblemTypeMarker"/>
</p:tagLst>
</file>

<file path=ppt/tags/tag68.xml><?xml version="1.0" encoding="utf-8"?>
<p:tagLst xmlns:p="http://schemas.openxmlformats.org/presentationml/2006/main">
  <p:tag name="RAINPROBLEMTYPE" val="ProblemTypeMarker"/>
</p:tagLst>
</file>

<file path=ppt/tags/tag69.xml><?xml version="1.0" encoding="utf-8"?>
<p:tagLst xmlns:p="http://schemas.openxmlformats.org/presentationml/2006/main">
  <p:tag name="RAINPROBLEMTYPE" val="ProblemTypeMarker"/>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RAINPROBLEM" val="ProblemSetting"/>
  <p:tag name="RAINPROBLEMTYPE" val="ShortAnswer"/>
</p:tagLst>
</file>

<file path=ppt/tags/tag71.xml><?xml version="1.0" encoding="utf-8"?>
<p:tagLst xmlns:p="http://schemas.openxmlformats.org/presentationml/2006/main">
  <p:tag name="RAINPROBLEM" val="ShortAnswer"/>
  <p:tag name="PROBLEMSCORE" val="10.0"/>
  <p:tag name="PROBLEMVOICEALLOWED" val="False"/>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TABLE_ENDDRAG_ORIGIN_RECT" val="850*504"/>
  <p:tag name="TABLE_ENDDRAG_RECT" val="95*21*850*504"/>
</p:tagLst>
</file>

<file path=ppt/tags/tag76.xml><?xml version="1.0" encoding="utf-8"?>
<p:tagLst xmlns:p="http://schemas.openxmlformats.org/presentationml/2006/main">
  <p:tag name="KSO_WM_DIAGRAM_VIRTUALLY_FRAME" val="{&quot;height&quot;:318.09039370078744,&quot;left&quot;:661.9223622047244,&quot;top&quot;:147.18464566929134,&quot;width&quot;:213.25}"/>
</p:tagLst>
</file>

<file path=ppt/tags/tag77.xml><?xml version="1.0" encoding="utf-8"?>
<p:tagLst xmlns:p="http://schemas.openxmlformats.org/presentationml/2006/main">
  <p:tag name="KSO_WM_DIAGRAM_VIRTUALLY_FRAME" val="{&quot;height&quot;:318.09039370078744,&quot;left&quot;:661.9223622047244,&quot;top&quot;:147.18464566929134,&quot;width&quot;:213.25}"/>
</p:tagLst>
</file>

<file path=ppt/tags/tag78.xml><?xml version="1.0" encoding="utf-8"?>
<p:tagLst xmlns:p="http://schemas.openxmlformats.org/presentationml/2006/main">
  <p:tag name="KSO_WM_DIAGRAM_VIRTUALLY_FRAME" val="{&quot;height&quot;:318.09039370078744,&quot;left&quot;:661.9223622047244,&quot;top&quot;:147.18464566929134,&quot;width&quot;:213.25}"/>
</p:tagLst>
</file>

<file path=ppt/tags/tag79.xml><?xml version="1.0" encoding="utf-8"?>
<p:tagLst xmlns:p="http://schemas.openxmlformats.org/presentationml/2006/main">
  <p:tag name="KSO_WM_DIAGRAM_VIRTUALLY_FRAME" val="{&quot;height&quot;:318.09039370078744,&quot;left&quot;:661.9223622047244,&quot;top&quot;:147.18464566929134,&quot;width&quot;:213.25}"/>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0804_3*m_h_i*1_1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0804_3*m_h_i*1_2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0804_3*m_h_i*1_3_2"/>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0804_3*m_h_i*1_4_3"/>
  <p:tag name="KSO_WM_TEMPLATE_CATEGORY" val="diagram"/>
  <p:tag name="KSO_WM_TEMPLATE_INDEX" val="20160804"/>
  <p:tag name="KSO_WM_UNIT_LAYERLEVEL" val="1_1_1"/>
  <p:tag name="KSO_WM_TAG_VERSION" val="1.0"/>
  <p:tag name="KSO_WM_BEAUTIFY_FLAG" val="#wm#"/>
  <p:tag name="KSO_WM_UNIT_LINE_FORE_SCHEMECOLOR_INDEX_BRIGHTNESS" val="-0.15"/>
  <p:tag name="KSO_WM_UNIT_LINE_FORE_SCHEMECOLOR_INDEX" val="14"/>
  <p:tag name="KSO_WM_UNIT_LINE_FILL_TYPE" val="2"/>
  <p:tag name="KSO_WM_UNIT_USESOURCEFORMAT_APPLY" val="1"/>
  <p:tag name="KSO_WM_DIAGRAM_VIRTUALLY_FRAME" val="{&quot;height&quot;:284.8725196850394,&quot;left&quot;:-107.77700787401577,&quot;top&quot;:186.62748031496062,&quot;width&quot;:785.0770078740157}"/>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60804_3*m_i*1_7"/>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160804_3*m_h_i*1_1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160804_3*m_h_i*1_2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20160804_3*m_h_i*1_4_2"/>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160804_3*m_h_i*1_3_3"/>
  <p:tag name="KSO_WM_TEMPLATE_CATEGORY" val="diagram"/>
  <p:tag name="KSO_WM_TEMPLATE_INDEX" val="2016080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60804_3*m_i*1_8"/>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60804_3*m_i*1_9"/>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60804_3*m_i*1_10"/>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60804_3*m_i*1_11"/>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60804_3*m_i*1_12"/>
  <p:tag name="KSO_WM_TEMPLATE_CATEGORY" val="diagram"/>
  <p:tag name="KSO_WM_TEMPLATE_INDEX" val="20160804"/>
  <p:tag name="KSO_WM_UNIT_LAYERLEVEL" val="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4.8725196850394,&quot;left&quot;:-107.77700787401577,&quot;top&quot;:186.62748031496062,&quot;width&quot;:785.077007874015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webExtension1.xml><?xml version="1.0" encoding="utf-8"?>
<wpswe:webExtension xmlns:wpswe="http://www.wps.cn/officeDocument/2018/webExtension">
  <wpswe:extSource id="dschart" version="1.0"/>
  <wpswe:properties>
    <wpswe:property key="DiscardFirstCodeChange" value="0"/>
    <wpswe:property key="autoSnapshot" value="0"/>
    <wpswe:property key="dschart" value="{&quot;dschart_data&quot;:{&quot;blockId&quot;:&quot;164758982116793344&quot;,&quot;chart_type&quot;:&quot;饼图&quot;,&quot;classifty_type&quot;:[&quot;占比类&quot;],&quot;dataSrc&quot;:{&quot;data&quot;:[[[&quot;商品类型&quot;,&quot;比例&quot;],[&quot;水果蔬菜&quot;,&quot;17%&quot;],[&quot;肉食品&quot;,&quot;15%&quot;],[&quot;日配品&quot;,&quot;14%&quot;],[&quot;一般食品&quot;,&quot;12%&quot;],[&quot;糖果饼干&quot;,&quot;9%&quot;],[&quot;调味品南北干货&quot;,&quot;14%&quot;],[&quot;小百货与洗涤用品&quot;,&quot;14%&quot;],[&quot;其他用品&quot;,&quot;5%&quot;]]],&quot;dataType&quot;:&quot;obejct-table&quot;,&quot;download&quot;:false,&quot;srcType&quot;:&quot;local&quot;,&quot;url&quot;:&quot;&quot;},&quot;function_type&quot;:[&quot;饼图&quot;],&quot;gif&quot;:&quot;https://image.dycharts.com/444746070325460997.gif?imageView2/2/w/500/quality/90&quot;,&quot;isFree&quot;:&quot;0&quot;,&quot;label&quot;:&quot;&lt;e-piebasic-chart&gt;&quot;,&quot;position&quot;:{&quot;left&quot;:0,&quot;top&quot;:0},&quot;price&quot;:0,&quot;projectId&quot;:&quot;164759430046172228&quot;,&quot;props&quot;:{&quot;animation&quot;:{&quot;duration&quot;:&quot;1.5&quot;,&quot;easeStyle&quot;:&quot;&quot;,&quot;endPause&quot;:&quot;1&quot;,&quot;moveOptions&quot;:[&quot;轮子&quot;,&quot;百叶窗&quot;,&quot;折扇&quot;,&quot;径向展开&quot;],&quot;moveStyle&quot;:&quot;轮子&quot;,&quot;startDelay&quot;:&quot;0&quot;,&quot;transition&quot;:true},&quot;backgroundColor&quot;:&quot;&quot;,&quot;colors&quot;:{&quot;colorControlers&quot;:[&quot;multiple&quot;,&quot;linear&quot;],&quot;list&quot;:[0,1,2,3,4,5,6,7],&quot;type&quot;:&quot;multiple&quot;},&quot;display&quot;:{&quot;borderColor&quot;:&quot;#FFFFFF&quot;,&quot;borderWidth&quot;:2.5,&quot;cornerRadius&quot;:0,&quot;fillOpacity&quot;:1,&quot;gapPercentage&quot;:0.8,&quot;innerRadiusRatio&quot;:0.046},&quot;label&quot;:{&quot;contentChoice&quot;:[&quot;百分比&quot;,&quot;名称&quot;],&quot;contentOption&quot;:[&quot;名称&quot;,&quot;百分比&quot;,&quot;数值&quot;],&quot;display&quot;:true,&quot;positionChoice&quot;:&quot;外部&quot;,&quot;positionOptions&quot;:[&quot;内部周向&quot;,&quot;内部水平&quot;,&quot;外部&quot;],&quot;suffix&quot;:&quot;&quot;,&quot;textLabel&quot;:{&quot;color&quot;:&quot;#3f3f3fff&quot;,&quot;fontFamily&quot;:&quot;OPPOSans-M&quot;,&quot;fontSize&quot;:&quot;20&quot;}},&quot;legend&quot;:{&quot;color&quot;:[&quot;#545454&quot;],&quot;fontFamily&quot;:&quot;OPPOSans-M&quot;,&quot;fontSize&quot;:&quot;14&quot;,&quot;lineHeight&quot;:&quot;15&quot;,&quot;show&quot;:true,&quot;style&quot;:&quot;&quot;,&quot;styleOptions&quot;:&quot;&quot;,&quot;xPosition&quot;:&quot;center&quot;,&quot;yPosition&quot;:&quot;bottom&quot;},&quot;logoDisplay&quot;:{&quot;bottomLineHeight&quot;:&quot;15&quot;,&quot;imgHeight&quot;:&quot;32&quot;,&quot;imgUrl&quot;:&quot;https://ss1.dycharts.com/newchartLogo.png&quot;,&quot;show&quot;:false,&quot;topLineHeight&quot;:&quot;11&quot;},&quot;map&quot;:[[{&quot;allowType&quot;:[&quot;string&quot;],&quot;configurable&quot;:false,&quot;function&quot;:&quot;objCol&quot;,&quot;index&quot;:0,&quot;isLegend&quot;:true,&quot;name&quot;:&quot;名称&quot;},{&quot;allowType&quot;:[&quot;number&quot;],&quot;configurable&quot;:false,&quot;function&quot;:&quot;vCol&quot;,&quot;index&quot;:1,&quot;isLegend&quot;:false,&quot;name&quot;:&quot;值&quot;}]],&quot;numberFormat&quot;:{&quot;decimalPlaces&quot;:&quot;&quot;,&quot;style&quot;:&quot;1000.00&quot;},&quot;paddings&quot;:{&quot;bottom&quot;:&quot;23&quot;,&quot;chartBottom&quot;:&quot;5&quot;,&quot;left&quot;:&quot;24&quot;,&quot;right&quot;:&quot;24&quot;,&quot;top&quot;:&quot;20&quot;},&quot;publishDisplay&quot;:{&quot;color&quot;:&quot;#878787&quot;,&quot;fontFamily&quot;:&quot;阿里巴巴普惠体 常规&quot;,&quot;fontSize&quot;:&quot;14&quot;,&quot;show&quot;:false,&quot;text&quot;:&quot;镝数出品&quot;},&quot;shadow&quot;:{&quot;display&quot;:true,&quot;shadowAngle&quot;:&quot;45&quot;,&quot;shadowBlur&quot;:&quot;5&quot;,&quot;shadowColor&quot;:&quot;#a8a8a7cc&quot;,&quot;shadowOpacity&quot;:&quot;100&quot;,&quot;shadowRadius&quot;:&quot;3&quot;},&quot;size&quot;:{&quot;height&quot;:460.75949367088606,&quot;ratio&quot;:&quot;&quot;,&quot;rotate&quot;:0,&quot;width&quot;:913.9240506329114},&quot;sourceDisplay&quot;:{&quot;color&quot;:&quot;#878787&quot;,&quot;fontFamily&quot;:&quot;阿里巴巴普惠体 常规&quot;,&quot;fontSize&quot;:&quot;14&quot;,&quot;show&quot;:false,&quot;text&quot;:&quot;数据来源：示例数据&quot;,&quot;topLineHeight&quot;:&quot;15&quot;,&quot;xPosition&quot;:&quot;left&quot;,&quot;yPosition&quot;:&quot;bottom&quot;},&quot;titleDisplay&quot;:{&quot;color&quot;:&quot;#4c4c4c&quot;,&quot;fontFamily&quot;:&quot;OPPOSans-M&quot;,&quot;fontSize&quot;:&quot;30&quot;,&quot;lineHeight&quot;:&quot;10&quot;,&quot;show&quot;:false,&quot;text&quot;:&quot;中国网红受教育水平&quot;,&quot;totalHeight&quot;:&quot;39&quot;,&quot;xPosition&quot;:&quot;center&quot;,&quot;yPosition&quot;:&quot;top&quot;},&quot;tooltip&quot;:true,&quot;unitDisplay&quot;:{&quot;bottomLineHeight&quot;:&quot;15&quot;,&quot;color&quot;:&quot;#878787&quot;,&quot;fontFamily&quot;:&quot;阿里巴巴普惠体 常规&quot;,&quot;fontSize&quot;:&quot;14&quot;,&quot;show&quot;:false,&quot;text&quot;:&quot;单位：%&quot;,&quot;xPosition&quot;:&quot;left&quot;,&quot;yPosition&quot;:&quot;top&quot;},&quot;watermarkDisplay&quot;:{&quot;imgHeight&quot;:&quot;80&quot;,&quot;imgUrl&quot;:&quot;https://ss1.dycharts.com/newchartWatermark.png&quot;,&quot;imgWidth&quot;:&quot;80&quot;,&quot;show&quot;:false}},&quot;templateId&quot;:&quot;444746070325460997-7&quot;,&quot;templateSwitch&quot;:&quot;key-value&quot;,&quot;theme&quot;:{&quot;_id&quot;:18,&quot;axis&quot;:{&quot;color&quot;:&quot;#a1a1a1 &quot;},&quot;backgroundColor&quot;:&quot;#FFFFFF&quot;,&quot;colors&quot;:[&quot;#3F3F3Fff&quot;,&quot;#EC4233ff&quot;,&quot;#FBBB06ff&quot;,&quot;#3F3F3Fff&quot;,&quot;#EC4233ff&quot;,&quot;#FBBB06ff&quot;,&quot;#3F3F3Fff&quot;,&quot;#EC4233ff&quot;,&quot;#FBBB06ff&quot;,&quot;#3F3F3Fff&quot;,&quot;#EC4233ff&quot;,&quot;#FBBB06ff&quot;,&quot;#3F3F3Fff&quot;,&quot;#EC4233ff&quot;],&quot;fonts&quot;:{&quot;accessoryColor&quot;:&quot;#878787&quot;,&quot;color&quot;:&quot;#545454&quot;,&quot;fontFamily&quot;:&quot;阿里巴巴普惠体 常规&quot;,&quot;fontSize&quot;:&quot;14&quot;},&quot;grid&quot;:{&quot;color&quot;:&quot;#cccccc&quot;},&quot;id&quot;:&quot;17&quot;,&quot;name&quot;:&quot;默认主题&quot;,&quot;price&quot;:&quot;0.0&quot;,&quot;shapeColor&quot;:1,&quot;themeId&quot;:&quot;18&quot;,&quot;thumb&quot;:&quot;https://ss1.dydata.io/v2/themes/17.png&quot;,&quot;titleFont&quot;:{&quot;color&quot;:&quot;#4c4c4c&quot;,&quot;fontFamily&quot;:&quot;阿里巴巴普惠体 常规&quot;,&quot;fontSize&quot;:&quot;36&quot;}},&quot;thumb&quot;:&quot;./images/444746070325460997-7.png&quot;,&quot;title&quot;:&quot;基础饼图&quot;,&quot;type&quot;:&quot;chart&quot;},&quot;dschart_id&quot;:&quot;444746070325460997-7&quot;,&quot;id&quot;:&quot;99&quot;}"/>
    <wpswe:property key="isUseCommonErrorPage" value="false"/>
    <wpswe:property key="loadingImage" value="res:/icons/DsWebShapeDefaultPage.svg"/>
  </wpswe:properties>
  <wpswe:watchingCache>
    <wpswe:dataRange>
      <wpswe:key>data_source</wpswe:key>
      <wpswe:context>Sheet1!$A$1:$B$9</wpswe:context>
      <wpswe:count>9</wpswe:count>
      <wpswe:cells wpswe:idx="0">
        <wpswe:count>2</wpswe:count>
        <wpswe:formatCode>General</wpswe:formatCode>
        <wpswe:cell wpswe:idx="0">
          <wpswe:value>商品类型</wpswe:value>
        </wpswe:cell>
        <wpswe:cell wpswe:idx="1">
          <wpswe:value>比例</wpswe:value>
        </wpswe:cell>
      </wpswe:cells>
      <wpswe:cells wpswe:idx="1">
        <wpswe:count>2</wpswe:count>
        <wpswe:formatCode>General</wpswe:formatCode>
        <wpswe:cell wpswe:idx="0">
          <wpswe:value>水果蔬菜</wpswe:value>
        </wpswe:cell>
        <wpswe:cell wpswe:idx="1" wpswe:formatCode="0%">
          <wpswe:value>0.17</wpswe:value>
        </wpswe:cell>
      </wpswe:cells>
      <wpswe:cells wpswe:idx="2">
        <wpswe:count>2</wpswe:count>
        <wpswe:formatCode>General</wpswe:formatCode>
        <wpswe:cell wpswe:idx="0">
          <wpswe:value>肉食品</wpswe:value>
        </wpswe:cell>
        <wpswe:cell wpswe:idx="1" wpswe:formatCode="0%">
          <wpswe:value>0.15</wpswe:value>
        </wpswe:cell>
      </wpswe:cells>
      <wpswe:cells wpswe:idx="3">
        <wpswe:count>2</wpswe:count>
        <wpswe:formatCode>General</wpswe:formatCode>
        <wpswe:cell wpswe:idx="0">
          <wpswe:value>日配品</wpswe:value>
        </wpswe:cell>
        <wpswe:cell wpswe:idx="1" wpswe:formatCode="0%">
          <wpswe:value>0.14</wpswe:value>
        </wpswe:cell>
      </wpswe:cells>
      <wpswe:cells wpswe:idx="4">
        <wpswe:count>2</wpswe:count>
        <wpswe:formatCode>General</wpswe:formatCode>
        <wpswe:cell wpswe:idx="0">
          <wpswe:value>一般食品</wpswe:value>
        </wpswe:cell>
        <wpswe:cell wpswe:idx="1" wpswe:formatCode="0%">
          <wpswe:value>0.12</wpswe:value>
        </wpswe:cell>
      </wpswe:cells>
      <wpswe:cells wpswe:idx="5">
        <wpswe:count>2</wpswe:count>
        <wpswe:formatCode>General</wpswe:formatCode>
        <wpswe:cell wpswe:idx="0">
          <wpswe:value>糖果饼干</wpswe:value>
        </wpswe:cell>
        <wpswe:cell wpswe:idx="1" wpswe:formatCode="0%">
          <wpswe:value>0.09</wpswe:value>
        </wpswe:cell>
      </wpswe:cells>
      <wpswe:cells wpswe:idx="6">
        <wpswe:count>2</wpswe:count>
        <wpswe:formatCode>General</wpswe:formatCode>
        <wpswe:cell wpswe:idx="0">
          <wpswe:value>调味品南北干货</wpswe:value>
        </wpswe:cell>
        <wpswe:cell wpswe:idx="1" wpswe:formatCode="0%">
          <wpswe:value>0.14</wpswe:value>
        </wpswe:cell>
      </wpswe:cells>
      <wpswe:cells wpswe:idx="7">
        <wpswe:count>2</wpswe:count>
        <wpswe:formatCode>General</wpswe:formatCode>
        <wpswe:cell wpswe:idx="0">
          <wpswe:value>小百货与洗涤用品</wpswe:value>
        </wpswe:cell>
        <wpswe:cell wpswe:idx="1" wpswe:formatCode="0%">
          <wpswe:value>0.14</wpswe:value>
        </wpswe:cell>
      </wpswe:cells>
      <wpswe:cells wpswe:idx="8">
        <wpswe:count>2</wpswe:count>
        <wpswe:formatCode>General</wpswe:formatCode>
        <wpswe:cell wpswe:idx="0">
          <wpswe:value>其他用品</wpswe:value>
        </wpswe:cell>
        <wpswe:cell wpswe:idx="1" wpswe:formatCode="0%">
          <wpswe:value>0.05</wpswe:value>
        </wpswe:cell>
      </wpswe:cells>
    </wpswe:dataRange>
  </wpswe:watchingCache>
  <wpswe:snapshot xmlns:r="http://schemas.openxmlformats.org/officeDocument/2006/relationships" r:embed="rId1"/>
  <wpswe:url>https://clientweb.docer.wps.cn//docer-ds/web-shape-1.0.0/?id=99&amp;dschart_id=444746070325460997-7&amp;from=insert_Pie&amp;productEntry=dropwin&amp;sceneEntry=docrec-99</wpswe:url>
  <wpswe:constantSnapshot>false</wpswe:constantSnapshot>
</wpswe:webExtension>
</file>

<file path=docProps/app.xml><?xml version="1.0" encoding="utf-8"?>
<Properties xmlns="http://schemas.openxmlformats.org/officeDocument/2006/extended-properties" xmlns:vt="http://schemas.openxmlformats.org/officeDocument/2006/docPropsVTypes">
  <TotalTime>0</TotalTime>
  <Words>6017</Words>
  <Application>WPS 演示</Application>
  <PresentationFormat>宽屏</PresentationFormat>
  <Paragraphs>927</Paragraphs>
  <Slides>75</Slides>
  <Notes>0</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75</vt:i4>
      </vt:variant>
    </vt:vector>
  </HeadingPairs>
  <TitlesOfParts>
    <vt:vector size="105" baseType="lpstr">
      <vt:lpstr>Arial</vt:lpstr>
      <vt:lpstr>宋体</vt:lpstr>
      <vt:lpstr>Wingdings</vt:lpstr>
      <vt:lpstr>Open Sans</vt:lpstr>
      <vt:lpstr>Segoe Print</vt:lpstr>
      <vt:lpstr>冬青黑体简体中文 W3</vt:lpstr>
      <vt:lpstr>黑体</vt:lpstr>
      <vt:lpstr>微软雅黑</vt:lpstr>
      <vt:lpstr>Calibri Light</vt:lpstr>
      <vt:lpstr>Lato Light</vt:lpstr>
      <vt:lpstr>Roboto Regular</vt:lpstr>
      <vt:lpstr>隶书</vt:lpstr>
      <vt:lpstr>GulimChe</vt:lpstr>
      <vt:lpstr>Malgun Gothic</vt:lpstr>
      <vt:lpstr>汉仪综艺体简</vt:lpstr>
      <vt:lpstr>Wingdings</vt:lpstr>
      <vt:lpstr>Calibri</vt:lpstr>
      <vt:lpstr>Franchise</vt:lpstr>
      <vt:lpstr>楷体</vt:lpstr>
      <vt:lpstr>Times New Roman</vt:lpstr>
      <vt:lpstr>Arial Unicode MS</vt:lpstr>
      <vt:lpstr>汉仪中黑简</vt:lpstr>
      <vt:lpstr>Calibri</vt:lpstr>
      <vt:lpstr>方正兰亭准黑_GBK</vt:lpstr>
      <vt:lpstr>楷体_GB2312</vt:lpstr>
      <vt:lpstr>新宋体</vt:lpstr>
      <vt:lpstr>Comic Sans MS</vt:lpstr>
      <vt:lpstr>方正中等线简体</vt:lpstr>
      <vt:lpstr>WPS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胡亚</dc:creator>
  <cp:lastModifiedBy>Pipper</cp:lastModifiedBy>
  <cp:revision>41</cp:revision>
  <dcterms:created xsi:type="dcterms:W3CDTF">2023-08-09T12:44:00Z</dcterms:created>
  <dcterms:modified xsi:type="dcterms:W3CDTF">2024-04-12T07:40:11Z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2052-12.1.0.16417</vt:lpwstr>
  </property>
</Properties>
</file>