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dp" ContentType="image/vnd.ms-photo"/>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Lst>
  <p:notesMasterIdLst>
    <p:notesMasterId r:id="rId18"/>
  </p:notesMasterIdLst>
  <p:sldIdLst>
    <p:sldId id="256" r:id="rId15"/>
    <p:sldId id="303" r:id="rId16"/>
    <p:sldId id="311" r:id="rId17"/>
    <p:sldId id="330" r:id="rId19"/>
    <p:sldId id="355" r:id="rId20"/>
    <p:sldId id="332" r:id="rId21"/>
    <p:sldId id="312" r:id="rId22"/>
    <p:sldId id="356" r:id="rId23"/>
    <p:sldId id="357" r:id="rId24"/>
    <p:sldId id="335" r:id="rId25"/>
    <p:sldId id="359" r:id="rId26"/>
    <p:sldId id="339" r:id="rId27"/>
    <p:sldId id="362" r:id="rId28"/>
    <p:sldId id="361" r:id="rId29"/>
    <p:sldId id="358" r:id="rId30"/>
    <p:sldId id="343" r:id="rId31"/>
    <p:sldId id="394" r:id="rId32"/>
    <p:sldId id="395" r:id="rId33"/>
    <p:sldId id="393" r:id="rId34"/>
    <p:sldId id="396" r:id="rId35"/>
    <p:sldId id="366" r:id="rId36"/>
    <p:sldId id="397" r:id="rId37"/>
    <p:sldId id="399" r:id="rId38"/>
    <p:sldId id="380" r:id="rId39"/>
    <p:sldId id="314" r:id="rId40"/>
    <p:sldId id="348" r:id="rId41"/>
    <p:sldId id="400" r:id="rId42"/>
    <p:sldId id="349" r:id="rId43"/>
    <p:sldId id="350" r:id="rId44"/>
    <p:sldId id="351" r:id="rId45"/>
    <p:sldId id="352" r:id="rId46"/>
    <p:sldId id="315" r:id="rId47"/>
    <p:sldId id="353" r:id="rId48"/>
    <p:sldId id="367" r:id="rId49"/>
    <p:sldId id="392" r:id="rId50"/>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Calibri Light" panose="020F0302020204030204" pitchFamily="34" charset="0"/>
      <p:regular r:id="rId59"/>
      <p:italic r:id="rId60"/>
    </p:embeddedFont>
    <p:embeddedFont>
      <p:font typeface="黑体" panose="02010609060101010101" pitchFamily="2" charset="-122"/>
      <p:regular r:id="rId61"/>
    </p:embeddedFont>
    <p:embeddedFont>
      <p:font typeface="微软雅黑" panose="020B0503020204020204" charset="-122"/>
      <p:regular r:id="rId62"/>
    </p:embeddedFont>
    <p:embeddedFont>
      <p:font typeface="楷体" panose="02010609060101010101" charset="-122"/>
      <p:regular r:id="rId63"/>
    </p:embeddedFont>
  </p:embeddedFontLst>
  <p:custDataLst>
    <p:tags r:id="rId64"/>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3BFC8"/>
    <a:srgbClr val="AFEFC9"/>
    <a:srgbClr val="5FDF93"/>
    <a:srgbClr val="2F3350"/>
    <a:srgbClr val="EF4C4D"/>
    <a:srgbClr val="444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88" d="100"/>
          <a:sy n="88" d="100"/>
        </p:scale>
        <p:origin x="-120" y="-636"/>
      </p:cViewPr>
      <p:guideLst>
        <p:guide orient="horz" pos="2133"/>
        <p:guide pos="37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4" Type="http://schemas.openxmlformats.org/officeDocument/2006/relationships/tags" Target="tags/tag123.xml"/><Relationship Id="rId63" Type="http://schemas.openxmlformats.org/officeDocument/2006/relationships/font" Target="fonts/font9.fntdata"/><Relationship Id="rId62" Type="http://schemas.openxmlformats.org/officeDocument/2006/relationships/font" Target="fonts/font8.fntdata"/><Relationship Id="rId61" Type="http://schemas.openxmlformats.org/officeDocument/2006/relationships/font" Target="fonts/font7.fntdata"/><Relationship Id="rId60" Type="http://schemas.openxmlformats.org/officeDocument/2006/relationships/font" Target="fonts/font6.fntdata"/><Relationship Id="rId6" Type="http://schemas.openxmlformats.org/officeDocument/2006/relationships/slideMaster" Target="slideMasters/slideMaster5.xml"/><Relationship Id="rId59" Type="http://schemas.openxmlformats.org/officeDocument/2006/relationships/font" Target="fonts/font5.fntdata"/><Relationship Id="rId58" Type="http://schemas.openxmlformats.org/officeDocument/2006/relationships/font" Target="fonts/font4.fntdata"/><Relationship Id="rId57" Type="http://schemas.openxmlformats.org/officeDocument/2006/relationships/font" Target="fonts/font3.fntdata"/><Relationship Id="rId56" Type="http://schemas.openxmlformats.org/officeDocument/2006/relationships/font" Target="fonts/font2.fntdata"/><Relationship Id="rId55" Type="http://schemas.openxmlformats.org/officeDocument/2006/relationships/font" Target="fonts/font1.fntdata"/><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35.xml"/><Relationship Id="rId5" Type="http://schemas.openxmlformats.org/officeDocument/2006/relationships/slideMaster" Target="slideMasters/slideMaster4.xml"/><Relationship Id="rId49" Type="http://schemas.openxmlformats.org/officeDocument/2006/relationships/slide" Target="slides/slide34.xml"/><Relationship Id="rId48" Type="http://schemas.openxmlformats.org/officeDocument/2006/relationships/slide" Target="slides/slide33.xml"/><Relationship Id="rId47" Type="http://schemas.openxmlformats.org/officeDocument/2006/relationships/slide" Target="slides/slide32.xml"/><Relationship Id="rId46" Type="http://schemas.openxmlformats.org/officeDocument/2006/relationships/slide" Target="slides/slide31.xml"/><Relationship Id="rId45" Type="http://schemas.openxmlformats.org/officeDocument/2006/relationships/slide" Target="slides/slide30.xml"/><Relationship Id="rId44" Type="http://schemas.openxmlformats.org/officeDocument/2006/relationships/slide" Target="slides/slide29.xml"/><Relationship Id="rId43" Type="http://schemas.openxmlformats.org/officeDocument/2006/relationships/slide" Target="slides/slide28.xml"/><Relationship Id="rId42" Type="http://schemas.openxmlformats.org/officeDocument/2006/relationships/slide" Target="slides/slide27.xml"/><Relationship Id="rId41" Type="http://schemas.openxmlformats.org/officeDocument/2006/relationships/slide" Target="slides/slide26.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8671" y="438453"/>
            <a:ext cx="3734658" cy="3787171"/>
          </a:xfrm>
          <a:prstGeom prst="rect">
            <a:avLst/>
          </a:prstGeom>
        </p:spPr>
      </p:pic>
      <p:sp>
        <p:nvSpPr>
          <p:cNvPr id="2" name="Title 1"/>
          <p:cNvSpPr>
            <a:spLocks noGrp="1"/>
          </p:cNvSpPr>
          <p:nvPr>
            <p:ph type="ctrTitle"/>
          </p:nvPr>
        </p:nvSpPr>
        <p:spPr>
          <a:xfrm>
            <a:off x="1524000" y="4265380"/>
            <a:ext cx="9144000" cy="1184206"/>
          </a:xfrm>
        </p:spPr>
        <p:txBody>
          <a:bodyPr anchor="b">
            <a:normAutofit/>
          </a:bodyPr>
          <a:lstStyle>
            <a:lvl1pPr algn="ctr">
              <a:defRPr sz="4800" b="1"/>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5666289"/>
            <a:ext cx="9144000" cy="47335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FD9D9-0B58-43BA-BA5E-5D876579E969}" type="slidenum">
              <a:rPr lang="zh-CN" altLang="en-US" smtClean="0"/>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nvGrpSpPr>
        <p:grpSpPr>
          <a:xfrm>
            <a:off x="838200" y="5310613"/>
            <a:ext cx="10515600" cy="995369"/>
            <a:chOff x="-1476388" y="7702061"/>
            <a:chExt cx="8205552" cy="776708"/>
          </a:xfrm>
        </p:grpSpPr>
        <p:pic>
          <p:nvPicPr>
            <p:cNvPr id="8" name="图片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9" name="虚尾箭头 8"/>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0" name="虚尾箭头 9"/>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solidFill>
            <a:schemeClr val="accent1">
              <a:lumMod val="20000"/>
              <a:lumOff val="80000"/>
            </a:schemeClr>
          </a:solidFill>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solidFill>
            <a:schemeClr val="accent1">
              <a:lumMod val="20000"/>
              <a:lumOff val="80000"/>
            </a:schemeClr>
          </a:solidFill>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FD9D9-0B58-43BA-BA5E-5D876579E969}" type="slidenum">
              <a:rPr lang="zh-CN" altLang="en-US" smtClean="0"/>
            </a:fld>
            <a:endParaRPr lang="zh-CN" altLang="en-US"/>
          </a:p>
        </p:txBody>
      </p:sp>
      <p:cxnSp>
        <p:nvCxnSpPr>
          <p:cNvPr id="11" name="直接连接符 10"/>
          <p:cNvCxnSpPr/>
          <p:nvPr/>
        </p:nvCxnSpPr>
        <p:spPr>
          <a:xfrm>
            <a:off x="838200" y="1268362"/>
            <a:ext cx="105156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28" name="组合 27"/>
          <p:cNvGrpSpPr/>
          <p:nvPr/>
        </p:nvGrpSpPr>
        <p:grpSpPr>
          <a:xfrm>
            <a:off x="8455298" y="1181658"/>
            <a:ext cx="2271859" cy="2182510"/>
            <a:chOff x="8733594" y="1733507"/>
            <a:chExt cx="1577776" cy="1515724"/>
          </a:xfrm>
        </p:grpSpPr>
        <p:sp>
          <p:nvSpPr>
            <p:cNvPr id="18" name="等腰三角形 17"/>
            <p:cNvSpPr/>
            <p:nvPr>
              <p:custDataLst>
                <p:tags r:id="rId2"/>
              </p:custDataLst>
            </p:nvPr>
          </p:nvSpPr>
          <p:spPr>
            <a:xfrm rot="9233090">
              <a:off x="9241876" y="2106734"/>
              <a:ext cx="153306" cy="13231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19" name="等腰三角形 18"/>
            <p:cNvSpPr/>
            <p:nvPr>
              <p:custDataLst>
                <p:tags r:id="rId3"/>
              </p:custDataLst>
            </p:nvPr>
          </p:nvSpPr>
          <p:spPr>
            <a:xfrm rot="15569576">
              <a:off x="9039293" y="2494563"/>
              <a:ext cx="228134" cy="19710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40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0" name="等腰三角形 19"/>
            <p:cNvSpPr/>
            <p:nvPr>
              <p:custDataLst>
                <p:tags r:id="rId4"/>
              </p:custDataLst>
            </p:nvPr>
          </p:nvSpPr>
          <p:spPr>
            <a:xfrm rot="21371394">
              <a:off x="8963553" y="1733507"/>
              <a:ext cx="153306" cy="13231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1" name="等腰三角形 20"/>
            <p:cNvSpPr/>
            <p:nvPr>
              <p:custDataLst>
                <p:tags r:id="rId5"/>
              </p:custDataLst>
            </p:nvPr>
          </p:nvSpPr>
          <p:spPr>
            <a:xfrm rot="12912161">
              <a:off x="9562177" y="2700796"/>
              <a:ext cx="542959" cy="469044"/>
            </a:xfrm>
            <a:prstGeom prst="triangl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2" name="等腰三角形 21"/>
            <p:cNvSpPr/>
            <p:nvPr>
              <p:custDataLst>
                <p:tags r:id="rId6"/>
              </p:custDataLst>
            </p:nvPr>
          </p:nvSpPr>
          <p:spPr>
            <a:xfrm rot="12912161">
              <a:off x="9486436" y="2666120"/>
              <a:ext cx="676190" cy="583111"/>
            </a:xfrm>
            <a:prstGeom prst="triangle">
              <a:avLst/>
            </a:prstGeom>
            <a:noFill/>
            <a:ln w="12700" cap="flat" cmpd="sng" algn="ctr">
              <a:solidFill>
                <a:schemeClr val="accent1"/>
              </a:solidFill>
              <a:prstDash val="solid"/>
              <a:miter lim="800000"/>
            </a:ln>
            <a:effectLst/>
          </p:spPr>
          <p:txBody>
            <a:bodyPr anchor="ctr">
              <a:normAutofit/>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3" name="椭圆 22"/>
            <p:cNvSpPr/>
            <p:nvPr>
              <p:custDataLst>
                <p:tags r:id="rId7"/>
              </p:custDataLst>
            </p:nvPr>
          </p:nvSpPr>
          <p:spPr>
            <a:xfrm rot="9110320">
              <a:off x="10245667" y="2876003"/>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Arial" panose="020B0604020202020204" pitchFamily="34" charset="0"/>
                <a:ea typeface="黑体" panose="02010609060101010101" pitchFamily="2" charset="-122"/>
              </a:endParaRPr>
            </a:p>
          </p:txBody>
        </p:sp>
        <p:sp>
          <p:nvSpPr>
            <p:cNvPr id="24" name="椭圆 23"/>
            <p:cNvSpPr/>
            <p:nvPr>
              <p:custDataLst>
                <p:tags r:id="rId8"/>
              </p:custDataLst>
            </p:nvPr>
          </p:nvSpPr>
          <p:spPr>
            <a:xfrm rot="9110320">
              <a:off x="9619667" y="3165277"/>
              <a:ext cx="66615"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Arial" panose="020B0604020202020204" pitchFamily="34" charset="0"/>
                <a:ea typeface="黑体" panose="02010609060101010101" pitchFamily="2" charset="-122"/>
              </a:endParaRPr>
            </a:p>
          </p:txBody>
        </p:sp>
        <p:sp>
          <p:nvSpPr>
            <p:cNvPr id="25" name="椭圆 24"/>
            <p:cNvSpPr/>
            <p:nvPr>
              <p:custDataLst>
                <p:tags r:id="rId9"/>
              </p:custDataLst>
            </p:nvPr>
          </p:nvSpPr>
          <p:spPr>
            <a:xfrm rot="9110320">
              <a:off x="9687194" y="2496388"/>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Arial" panose="020B0604020202020204" pitchFamily="34" charset="0"/>
                <a:ea typeface="黑体" panose="02010609060101010101" pitchFamily="2" charset="-122"/>
              </a:endParaRPr>
            </a:p>
          </p:txBody>
        </p:sp>
        <p:sp>
          <p:nvSpPr>
            <p:cNvPr id="26" name="等腰三角形 25"/>
            <p:cNvSpPr/>
            <p:nvPr>
              <p:custDataLst>
                <p:tags r:id="rId10"/>
              </p:custDataLst>
            </p:nvPr>
          </p:nvSpPr>
          <p:spPr>
            <a:xfrm rot="18210217">
              <a:off x="8728575" y="1939284"/>
              <a:ext cx="73003" cy="62965"/>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7" name="等腰三角形 26"/>
            <p:cNvSpPr/>
            <p:nvPr>
              <p:custDataLst>
                <p:tags r:id="rId11"/>
              </p:custDataLst>
            </p:nvPr>
          </p:nvSpPr>
          <p:spPr>
            <a:xfrm rot="8748521">
              <a:off x="8934352" y="2026431"/>
              <a:ext cx="73915" cy="62965"/>
            </a:xfrm>
            <a:prstGeom prst="triangle">
              <a:avLst/>
            </a:prstGeom>
            <a:solidFill>
              <a:schemeClr val="accent1">
                <a:lumMod val="40000"/>
                <a:lumOff val="6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xfrm>
            <a:off x="1928191" y="2524539"/>
            <a:ext cx="7048592" cy="921592"/>
          </a:xfrm>
        </p:spPr>
        <p:txBody>
          <a:bodyPr anchor="b">
            <a:noAutofit/>
          </a:bodyPr>
          <a:lstStyle>
            <a:lvl1pPr>
              <a:defRPr sz="44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28191" y="3617630"/>
            <a:ext cx="7048592" cy="4574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FD9D9-0B58-43BA-BA5E-5D876579E969}" type="slidenum">
              <a:rPr lang="zh-CN" altLang="en-US" smtClean="0"/>
            </a:fld>
            <a:endParaRPr lang="zh-CN" altLang="en-US"/>
          </a:p>
        </p:txBody>
      </p:sp>
      <p:cxnSp>
        <p:nvCxnSpPr>
          <p:cNvPr id="17" name="Straight Connector 13"/>
          <p:cNvCxnSpPr>
            <a:cxnSpLocks noChangeShapeType="1"/>
          </p:cNvCxnSpPr>
          <p:nvPr>
            <p:custDataLst>
              <p:tags r:id="rId12"/>
            </p:custDataLst>
          </p:nvPr>
        </p:nvCxnSpPr>
        <p:spPr bwMode="auto">
          <a:xfrm flipH="1">
            <a:off x="1" y="3446131"/>
            <a:ext cx="8976783"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p:nvGrpSpPr>
        <p:grpSpPr>
          <a:xfrm>
            <a:off x="838200" y="5310613"/>
            <a:ext cx="10515600" cy="995369"/>
            <a:chOff x="-1476388" y="7702061"/>
            <a:chExt cx="8205552" cy="776708"/>
          </a:xfrm>
        </p:grpSpPr>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10" name="虚尾箭头 9"/>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1" name="虚尾箭头 10"/>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solidFill>
            <a:schemeClr val="accent1">
              <a:lumMod val="20000"/>
              <a:lumOff val="80000"/>
            </a:schemeClr>
          </a:solidFill>
        </p:spPr>
        <p:txBody>
          <a:body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838200" y="1544698"/>
            <a:ext cx="5181600" cy="3980387"/>
          </a:xfrm>
          <a:solidFill>
            <a:schemeClr val="accent1">
              <a:lumMod val="20000"/>
              <a:lumOff val="80000"/>
            </a:schemeClr>
          </a:solidFill>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544698"/>
            <a:ext cx="5181600" cy="3980387"/>
          </a:xfrm>
          <a:solidFill>
            <a:schemeClr val="accent1">
              <a:lumMod val="20000"/>
              <a:lumOff val="80000"/>
            </a:schemeClr>
          </a:solidFill>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AFD9D9-0B58-43BA-BA5E-5D876579E969}" type="slidenum">
              <a:rPr lang="zh-CN" altLang="en-US" smtClean="0"/>
            </a:fld>
            <a:endParaRPr lang="zh-CN" altLang="en-US"/>
          </a:p>
        </p:txBody>
      </p:sp>
      <p:cxnSp>
        <p:nvCxnSpPr>
          <p:cNvPr id="12" name="直接连接符 11"/>
          <p:cNvCxnSpPr/>
          <p:nvPr/>
        </p:nvCxnSpPr>
        <p:spPr>
          <a:xfrm>
            <a:off x="838200" y="1268362"/>
            <a:ext cx="105156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nvGrpSpPr>
        <p:grpSpPr>
          <a:xfrm>
            <a:off x="838200" y="5310613"/>
            <a:ext cx="10515600" cy="995369"/>
            <a:chOff x="-1476388" y="7702061"/>
            <a:chExt cx="8205552" cy="776708"/>
          </a:xfrm>
        </p:grpSpPr>
        <p:pic>
          <p:nvPicPr>
            <p:cNvPr id="11" name="图片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12" name="虚尾箭头 11"/>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3" name="虚尾箭头 12"/>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xfrm>
            <a:off x="839788" y="365126"/>
            <a:ext cx="10515600" cy="90708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48861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312528"/>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48861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312528"/>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AFD9D9-0B58-43BA-BA5E-5D876579E969}" type="slidenum">
              <a:rPr lang="zh-CN" altLang="en-US" smtClean="0"/>
            </a:fld>
            <a:endParaRPr lang="zh-CN" altLang="en-US"/>
          </a:p>
        </p:txBody>
      </p:sp>
      <p:cxnSp>
        <p:nvCxnSpPr>
          <p:cNvPr id="14" name="直接连接符 13"/>
          <p:cNvCxnSpPr/>
          <p:nvPr/>
        </p:nvCxnSpPr>
        <p:spPr>
          <a:xfrm>
            <a:off x="838200" y="1268362"/>
            <a:ext cx="105156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1" name="任意多边形 10"/>
          <p:cNvSpPr/>
          <p:nvPr/>
        </p:nvSpPr>
        <p:spPr>
          <a:xfrm>
            <a:off x="838200" y="2275563"/>
            <a:ext cx="1648313" cy="2417596"/>
          </a:xfrm>
          <a:custGeom>
            <a:avLst/>
            <a:gdLst>
              <a:gd name="connsiteX0" fmla="*/ 906780 w 1226820"/>
              <a:gd name="connsiteY0" fmla="*/ 0 h 2926080"/>
              <a:gd name="connsiteX1" fmla="*/ 1226820 w 1226820"/>
              <a:gd name="connsiteY1" fmla="*/ 2926080 h 2926080"/>
              <a:gd name="connsiteX2" fmla="*/ 22860 w 1226820"/>
              <a:gd name="connsiteY2" fmla="*/ 2049780 h 2926080"/>
              <a:gd name="connsiteX3" fmla="*/ 0 w 1226820"/>
              <a:gd name="connsiteY3" fmla="*/ 1036320 h 2926080"/>
              <a:gd name="connsiteX4" fmla="*/ 906780 w 1226820"/>
              <a:gd name="connsiteY4" fmla="*/ 0 h 2926080"/>
              <a:gd name="connsiteX0-1" fmla="*/ 929640 w 1226820"/>
              <a:gd name="connsiteY0-2" fmla="*/ 0 h 2948940"/>
              <a:gd name="connsiteX1-3" fmla="*/ 1226820 w 1226820"/>
              <a:gd name="connsiteY1-4" fmla="*/ 2948940 h 2948940"/>
              <a:gd name="connsiteX2-5" fmla="*/ 22860 w 1226820"/>
              <a:gd name="connsiteY2-6" fmla="*/ 2072640 h 2948940"/>
              <a:gd name="connsiteX3-7" fmla="*/ 0 w 1226820"/>
              <a:gd name="connsiteY3-8" fmla="*/ 1059180 h 2948940"/>
              <a:gd name="connsiteX4-9" fmla="*/ 929640 w 1226820"/>
              <a:gd name="connsiteY4-10" fmla="*/ 0 h 2948940"/>
              <a:gd name="connsiteX0-11" fmla="*/ 906780 w 1203960"/>
              <a:gd name="connsiteY0-12" fmla="*/ 0 h 2948940"/>
              <a:gd name="connsiteX1-13" fmla="*/ 1203960 w 1203960"/>
              <a:gd name="connsiteY1-14" fmla="*/ 2948940 h 2948940"/>
              <a:gd name="connsiteX2-15" fmla="*/ 0 w 1203960"/>
              <a:gd name="connsiteY2-16" fmla="*/ 2072640 h 2948940"/>
              <a:gd name="connsiteX3-17" fmla="*/ 30480 w 1203960"/>
              <a:gd name="connsiteY3-18" fmla="*/ 1135380 h 2948940"/>
              <a:gd name="connsiteX4-19" fmla="*/ 906780 w 1203960"/>
              <a:gd name="connsiteY4-20" fmla="*/ 0 h 2948940"/>
              <a:gd name="connsiteX0-21" fmla="*/ 900430 w 1203960"/>
              <a:gd name="connsiteY0-22" fmla="*/ 0 h 2936240"/>
              <a:gd name="connsiteX1-23" fmla="*/ 1203960 w 1203960"/>
              <a:gd name="connsiteY1-24" fmla="*/ 2936240 h 2936240"/>
              <a:gd name="connsiteX2-25" fmla="*/ 0 w 1203960"/>
              <a:gd name="connsiteY2-26" fmla="*/ 2059940 h 2936240"/>
              <a:gd name="connsiteX3-27" fmla="*/ 30480 w 1203960"/>
              <a:gd name="connsiteY3-28" fmla="*/ 1122680 h 2936240"/>
              <a:gd name="connsiteX4-29" fmla="*/ 900430 w 1203960"/>
              <a:gd name="connsiteY4-30" fmla="*/ 0 h 2936240"/>
              <a:gd name="connsiteX0-31" fmla="*/ 900430 w 1203960"/>
              <a:gd name="connsiteY0-32" fmla="*/ 0 h 2948940"/>
              <a:gd name="connsiteX1-33" fmla="*/ 1203960 w 1203960"/>
              <a:gd name="connsiteY1-34" fmla="*/ 2948940 h 2948940"/>
              <a:gd name="connsiteX2-35" fmla="*/ 0 w 1203960"/>
              <a:gd name="connsiteY2-36" fmla="*/ 2072640 h 2948940"/>
              <a:gd name="connsiteX3-37" fmla="*/ 30480 w 1203960"/>
              <a:gd name="connsiteY3-38" fmla="*/ 1135380 h 2948940"/>
              <a:gd name="connsiteX4-39" fmla="*/ 900430 w 1203960"/>
              <a:gd name="connsiteY4-40" fmla="*/ 0 h 294894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1203960" h="2948940">
                <a:moveTo>
                  <a:pt x="900430" y="0"/>
                </a:moveTo>
                <a:lnTo>
                  <a:pt x="1203960" y="2948940"/>
                </a:lnTo>
                <a:lnTo>
                  <a:pt x="0" y="2072640"/>
                </a:lnTo>
                <a:lnTo>
                  <a:pt x="30480" y="1135380"/>
                </a:lnTo>
                <a:lnTo>
                  <a:pt x="90043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zh-CN" altLang="en-US" sz="1035">
              <a:solidFill>
                <a:srgbClr val="FFFFFF"/>
              </a:solidFill>
            </a:endParaRPr>
          </a:p>
        </p:txBody>
      </p:sp>
      <p:sp>
        <p:nvSpPr>
          <p:cNvPr id="3" name="Date Placeholder 2"/>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AFD9D9-0B58-43BA-BA5E-5D876579E969}" type="slidenum">
              <a:rPr lang="zh-CN" altLang="en-US" smtClean="0"/>
            </a:fld>
            <a:endParaRPr lang="zh-CN" altLang="en-US"/>
          </a:p>
        </p:txBody>
      </p:sp>
      <p:sp>
        <p:nvSpPr>
          <p:cNvPr id="12" name="矩形 11"/>
          <p:cNvSpPr/>
          <p:nvPr/>
        </p:nvSpPr>
        <p:spPr>
          <a:xfrm>
            <a:off x="0" y="2831406"/>
            <a:ext cx="12192000" cy="130591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zh-CN" altLang="en-US" sz="1035">
              <a:solidFill>
                <a:srgbClr val="FFFFFF"/>
              </a:solidFill>
            </a:endParaRPr>
          </a:p>
        </p:txBody>
      </p:sp>
      <p:sp>
        <p:nvSpPr>
          <p:cNvPr id="13" name="任意多边形 12"/>
          <p:cNvSpPr/>
          <p:nvPr/>
        </p:nvSpPr>
        <p:spPr>
          <a:xfrm>
            <a:off x="10635339" y="4137317"/>
            <a:ext cx="1572066" cy="463577"/>
          </a:xfrm>
          <a:custGeom>
            <a:avLst/>
            <a:gdLst>
              <a:gd name="connsiteX0" fmla="*/ 1706880 w 1706880"/>
              <a:gd name="connsiteY0" fmla="*/ 7620 h 601980"/>
              <a:gd name="connsiteX1" fmla="*/ 121920 w 1706880"/>
              <a:gd name="connsiteY1" fmla="*/ 0 h 601980"/>
              <a:gd name="connsiteX2" fmla="*/ 0 w 1706880"/>
              <a:gd name="connsiteY2" fmla="*/ 601980 h 601980"/>
              <a:gd name="connsiteX3" fmla="*/ 1706880 w 1706880"/>
              <a:gd name="connsiteY3" fmla="*/ 7620 h 601980"/>
              <a:gd name="connsiteX0-1" fmla="*/ 1706880 w 1706880"/>
              <a:gd name="connsiteY0-2" fmla="*/ 0 h 601980"/>
              <a:gd name="connsiteX1-3" fmla="*/ 121920 w 1706880"/>
              <a:gd name="connsiteY1-4" fmla="*/ 0 h 601980"/>
              <a:gd name="connsiteX2-5" fmla="*/ 0 w 1706880"/>
              <a:gd name="connsiteY2-6" fmla="*/ 601980 h 601980"/>
              <a:gd name="connsiteX3-7" fmla="*/ 1706880 w 1706880"/>
              <a:gd name="connsiteY3-8" fmla="*/ 0 h 601980"/>
            </a:gdLst>
            <a:ahLst/>
            <a:cxnLst>
              <a:cxn ang="0">
                <a:pos x="connsiteX0-1" y="connsiteY0-2"/>
              </a:cxn>
              <a:cxn ang="0">
                <a:pos x="connsiteX1-3" y="connsiteY1-4"/>
              </a:cxn>
              <a:cxn ang="0">
                <a:pos x="connsiteX2-5" y="connsiteY2-6"/>
              </a:cxn>
              <a:cxn ang="0">
                <a:pos x="connsiteX3-7" y="connsiteY3-8"/>
              </a:cxn>
            </a:cxnLst>
            <a:rect l="l" t="t" r="r" b="b"/>
            <a:pathLst>
              <a:path w="1706880" h="601980">
                <a:moveTo>
                  <a:pt x="1706880" y="0"/>
                </a:moveTo>
                <a:lnTo>
                  <a:pt x="121920" y="0"/>
                </a:lnTo>
                <a:lnTo>
                  <a:pt x="0" y="601980"/>
                </a:lnTo>
                <a:lnTo>
                  <a:pt x="170688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zh-CN" altLang="en-US" sz="1035">
              <a:solidFill>
                <a:srgbClr val="FFFFFF"/>
              </a:solidFill>
            </a:endParaRPr>
          </a:p>
        </p:txBody>
      </p:sp>
      <p:sp>
        <p:nvSpPr>
          <p:cNvPr id="14" name="任意多边形 13"/>
          <p:cNvSpPr/>
          <p:nvPr/>
        </p:nvSpPr>
        <p:spPr>
          <a:xfrm>
            <a:off x="2058124" y="2281793"/>
            <a:ext cx="6095276" cy="2411366"/>
          </a:xfrm>
          <a:custGeom>
            <a:avLst/>
            <a:gdLst>
              <a:gd name="connsiteX0" fmla="*/ 0 w 4450080"/>
              <a:gd name="connsiteY0" fmla="*/ 0 h 2941320"/>
              <a:gd name="connsiteX1" fmla="*/ 304800 w 4450080"/>
              <a:gd name="connsiteY1" fmla="*/ 2941320 h 2941320"/>
              <a:gd name="connsiteX2" fmla="*/ 4236720 w 4450080"/>
              <a:gd name="connsiteY2" fmla="*/ 2735580 h 2941320"/>
              <a:gd name="connsiteX3" fmla="*/ 4450080 w 4450080"/>
              <a:gd name="connsiteY3" fmla="*/ 381000 h 2941320"/>
              <a:gd name="connsiteX4" fmla="*/ 0 w 4450080"/>
              <a:gd name="connsiteY4" fmla="*/ 0 h 294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080" h="2941320">
                <a:moveTo>
                  <a:pt x="0" y="0"/>
                </a:moveTo>
                <a:lnTo>
                  <a:pt x="304800" y="2941320"/>
                </a:lnTo>
                <a:lnTo>
                  <a:pt x="4236720" y="2735580"/>
                </a:lnTo>
                <a:lnTo>
                  <a:pt x="4450080" y="381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en-US" altLang="zh-CN" sz="4400" dirty="0">
              <a:solidFill>
                <a:srgbClr val="FFFFFF"/>
              </a:solidFill>
              <a:latin typeface="Arial" panose="020B0604020202020204" pitchFamily="34" charset="0"/>
              <a:ea typeface="黑体" panose="02010609060101010101" pitchFamily="2" charset="-122"/>
            </a:endParaRPr>
          </a:p>
        </p:txBody>
      </p:sp>
      <p:sp>
        <p:nvSpPr>
          <p:cNvPr id="15" name="任意多边形 14"/>
          <p:cNvSpPr/>
          <p:nvPr/>
        </p:nvSpPr>
        <p:spPr>
          <a:xfrm rot="21290535">
            <a:off x="10620716" y="4258696"/>
            <a:ext cx="1564754" cy="541084"/>
          </a:xfrm>
          <a:custGeom>
            <a:avLst/>
            <a:gdLst>
              <a:gd name="connsiteX0" fmla="*/ 1021080 w 1432560"/>
              <a:gd name="connsiteY0" fmla="*/ 0 h 617220"/>
              <a:gd name="connsiteX1" fmla="*/ 1432560 w 1432560"/>
              <a:gd name="connsiteY1" fmla="*/ 617220 h 617220"/>
              <a:gd name="connsiteX2" fmla="*/ 0 w 1432560"/>
              <a:gd name="connsiteY2" fmla="*/ 358140 h 617220"/>
              <a:gd name="connsiteX3" fmla="*/ 1021080 w 1432560"/>
              <a:gd name="connsiteY3" fmla="*/ 0 h 617220"/>
              <a:gd name="connsiteX0-1" fmla="*/ 1021080 w 1170934"/>
              <a:gd name="connsiteY0-2" fmla="*/ 0 h 702180"/>
              <a:gd name="connsiteX1-3" fmla="*/ 1170934 w 1170934"/>
              <a:gd name="connsiteY1-4" fmla="*/ 702180 h 702180"/>
              <a:gd name="connsiteX2-5" fmla="*/ 0 w 1170934"/>
              <a:gd name="connsiteY2-6" fmla="*/ 358140 h 702180"/>
              <a:gd name="connsiteX3-7" fmla="*/ 1021080 w 1170934"/>
              <a:gd name="connsiteY3-8" fmla="*/ 0 h 702180"/>
            </a:gdLst>
            <a:ahLst/>
            <a:cxnLst>
              <a:cxn ang="0">
                <a:pos x="connsiteX0-1" y="connsiteY0-2"/>
              </a:cxn>
              <a:cxn ang="0">
                <a:pos x="connsiteX1-3" y="connsiteY1-4"/>
              </a:cxn>
              <a:cxn ang="0">
                <a:pos x="connsiteX2-5" y="connsiteY2-6"/>
              </a:cxn>
              <a:cxn ang="0">
                <a:pos x="connsiteX3-7" y="connsiteY3-8"/>
              </a:cxn>
            </a:cxnLst>
            <a:rect l="l" t="t" r="r" b="b"/>
            <a:pathLst>
              <a:path w="1170934" h="702180">
                <a:moveTo>
                  <a:pt x="1021080" y="0"/>
                </a:moveTo>
                <a:lnTo>
                  <a:pt x="1170934" y="702180"/>
                </a:lnTo>
                <a:lnTo>
                  <a:pt x="0" y="358140"/>
                </a:lnTo>
                <a:lnTo>
                  <a:pt x="102108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zh-CN" altLang="en-US" sz="1035">
              <a:solidFill>
                <a:srgbClr val="FFFFFF"/>
              </a:solidFill>
            </a:endParaRPr>
          </a:p>
        </p:txBody>
      </p:sp>
      <p:sp>
        <p:nvSpPr>
          <p:cNvPr id="2" name="Title 1"/>
          <p:cNvSpPr>
            <a:spLocks noGrp="1"/>
          </p:cNvSpPr>
          <p:nvPr>
            <p:ph type="title"/>
          </p:nvPr>
        </p:nvSpPr>
        <p:spPr>
          <a:xfrm>
            <a:off x="2486512" y="2524538"/>
            <a:ext cx="5464791" cy="2076355"/>
          </a:xfrm>
        </p:spPr>
        <p:txBody>
          <a:bodyPr>
            <a:normAutofit/>
          </a:bodyPr>
          <a:lstStyle>
            <a:lvl1pPr algn="ctr">
              <a:defRPr sz="6000">
                <a:solidFill>
                  <a:schemeClr val="bg1"/>
                </a:solidFill>
              </a:defRPr>
            </a:lvl1pPr>
          </a:lstStyle>
          <a:p>
            <a:r>
              <a:rPr lang="zh-CN" altLang="en-US" smtClean="0"/>
              <a:t>单击此处编辑母版标题样式</a:t>
            </a:r>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AFD9D9-0B58-43BA-BA5E-5D876579E96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grpSp>
        <p:nvGrpSpPr>
          <p:cNvPr id="8" name="组合 7"/>
          <p:cNvGrpSpPr/>
          <p:nvPr/>
        </p:nvGrpSpPr>
        <p:grpSpPr>
          <a:xfrm>
            <a:off x="838200" y="5614985"/>
            <a:ext cx="10515600" cy="995369"/>
            <a:chOff x="-1476388" y="7702061"/>
            <a:chExt cx="8205552" cy="776708"/>
          </a:xfrm>
        </p:grpSpPr>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10" name="虚尾箭头 9"/>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1" name="虚尾箭头 10"/>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5183188" y="457200"/>
            <a:ext cx="6172200" cy="54036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7" y="2057400"/>
            <a:ext cx="4165200" cy="3811588"/>
          </a:xfrm>
          <a:noFill/>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AFD9D9-0B58-43BA-BA5E-5D876579E969}" type="slidenum">
              <a:rPr lang="zh-CN" altLang="en-US" smtClean="0"/>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A4F0C3-6A7F-4AFA-B564-55749A074A1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5FF4BE-257A-4B04-9424-6C747EA0A6DC}" type="slidenum">
              <a:rPr lang="zh-CN" altLang="en-US" smtClean="0"/>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grpSp>
        <p:nvGrpSpPr>
          <p:cNvPr id="6" name="组合 5"/>
          <p:cNvGrpSpPr/>
          <p:nvPr/>
        </p:nvGrpSpPr>
        <p:grpSpPr>
          <a:xfrm>
            <a:off x="838200" y="5310613"/>
            <a:ext cx="10515600" cy="995369"/>
            <a:chOff x="-1476388" y="7702061"/>
            <a:chExt cx="8205552" cy="776708"/>
          </a:xfrm>
        </p:grpSpPr>
        <p:pic>
          <p:nvPicPr>
            <p:cNvPr id="7" name="图片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8" name="虚尾箭头 7"/>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0" name="虚尾箭头 9"/>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9" name="文本占位符 8"/>
          <p:cNvSpPr>
            <a:spLocks noGrp="1"/>
          </p:cNvSpPr>
          <p:nvPr>
            <p:ph type="body" sz="quarter" idx="13"/>
          </p:nvPr>
        </p:nvSpPr>
        <p:spPr>
          <a:xfrm>
            <a:off x="839559" y="255122"/>
            <a:ext cx="10512884" cy="5817709"/>
          </a:xfrm>
        </p:spPr>
        <p:txBody>
          <a:bodyPr>
            <a:normAutofit/>
          </a:bodyPr>
          <a:lstStyle>
            <a:lvl1pPr marL="0" indent="0">
              <a:buFontTx/>
              <a:buNone/>
              <a:defRPr sz="2400">
                <a:solidFill>
                  <a:schemeClr val="tx1"/>
                </a:solidFill>
              </a:defRPr>
            </a:lvl1pPr>
            <a:lvl2pPr marL="393700" indent="0">
              <a:buFontTx/>
              <a:buNone/>
              <a:defRPr sz="2000">
                <a:solidFill>
                  <a:schemeClr val="tx1"/>
                </a:solidFill>
              </a:defRPr>
            </a:lvl2pPr>
            <a:lvl3pPr marL="661035" indent="0">
              <a:buFontTx/>
              <a:buNone/>
              <a:defRPr sz="1800">
                <a:solidFill>
                  <a:schemeClr val="tx1"/>
                </a:solidFill>
              </a:defRPr>
            </a:lvl3pPr>
            <a:lvl4pPr marL="851535" indent="0">
              <a:buFontTx/>
              <a:buNone/>
              <a:defRPr sz="1800">
                <a:solidFill>
                  <a:schemeClr val="tx1"/>
                </a:solidFill>
              </a:defRPr>
            </a:lvl4pPr>
            <a:lvl5pPr marL="1054735" indent="0">
              <a:buFontTx/>
              <a:buNone/>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43"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268"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69"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70"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1267"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2"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93"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94"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2291"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316"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7"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8"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838200" y="365126"/>
            <a:ext cx="10515600" cy="88848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2"/>
            </p:custDataLst>
          </p:nvPr>
        </p:nvSpPr>
        <p:spPr>
          <a:xfrm>
            <a:off x="838200" y="1610139"/>
            <a:ext cx="10515600" cy="385638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E227C-ED2E-4F54-A776-AACF6291641A}"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FD9D9-0B58-43BA-BA5E-5D876579E96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57505" indent="-357505"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205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205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6"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7"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8"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1"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2"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5123"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4"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5"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6"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6147"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8"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49"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50"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7171"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2" name="日期占位符 6"/>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3" name="页脚占位符 7"/>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4" name="灯片编号占位符 8"/>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8195"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196" name="日期占位符 2"/>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7" name="页脚占位符 3"/>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8" name="灯片编号占位符 4"/>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9219"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44"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5"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6"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39.xml"/><Relationship Id="rId2" Type="http://schemas.openxmlformats.org/officeDocument/2006/relationships/image" Target="../media/image8.wmf"/><Relationship Id="rId1"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3" Type="http://schemas.openxmlformats.org/officeDocument/2006/relationships/slideLayout" Target="../slideLayouts/slideLayout13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39.xml"/><Relationship Id="rId2" Type="http://schemas.openxmlformats.org/officeDocument/2006/relationships/image" Target="../media/image9.emf"/><Relationship Id="rId1"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5.xml"/><Relationship Id="rId2" Type="http://schemas.openxmlformats.org/officeDocument/2006/relationships/tags" Target="../tags/tag80.xml"/><Relationship Id="rId1" Type="http://schemas.openxmlformats.org/officeDocument/2006/relationships/tags" Target="../tags/tag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5" Type="http://schemas.openxmlformats.org/officeDocument/2006/relationships/slideLayout" Target="../slideLayouts/slideLayout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5.xml"/><Relationship Id="rId2" Type="http://schemas.openxmlformats.org/officeDocument/2006/relationships/tags" Target="../tags/tag98.xml"/><Relationship Id="rId1" Type="http://schemas.openxmlformats.org/officeDocument/2006/relationships/tags" Target="../tags/tag9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5.xml"/><Relationship Id="rId2" Type="http://schemas.openxmlformats.org/officeDocument/2006/relationships/tags" Target="../tags/tag15.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5.xml"/><Relationship Id="rId2" Type="http://schemas.openxmlformats.org/officeDocument/2006/relationships/tags" Target="../tags/tag100.xml"/><Relationship Id="rId1" Type="http://schemas.openxmlformats.org/officeDocument/2006/relationships/tags" Target="../tags/tag9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4.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3" Type="http://schemas.openxmlformats.org/officeDocument/2006/relationships/notesSlide" Target="../notesSlides/notesSlide6.xml"/><Relationship Id="rId22" Type="http://schemas.openxmlformats.org/officeDocument/2006/relationships/slideLayout" Target="../slideLayouts/slideLayout139.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tags" Target="../tags/tag102.xml"/><Relationship Id="rId19" Type="http://schemas.openxmlformats.org/officeDocument/2006/relationships/tags" Target="../tags/tag119.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122.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9.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slideLayout" Target="../slideLayouts/slideLayout139.xml"/><Relationship Id="rId10" Type="http://schemas.openxmlformats.org/officeDocument/2006/relationships/tags" Target="../tags/tag25.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39.xml"/><Relationship Id="rId2" Type="http://schemas.openxmlformats.org/officeDocument/2006/relationships/image" Target="../media/image7.emf"/><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5.xml"/><Relationship Id="rId2" Type="http://schemas.openxmlformats.org/officeDocument/2006/relationships/tags" Target="../tags/tag27.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7" Type="http://schemas.openxmlformats.org/officeDocument/2006/relationships/slideLayout" Target="../slideLayouts/slideLayout139.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4" Type="http://schemas.openxmlformats.org/officeDocument/2006/relationships/slideLayout" Target="../slideLayouts/slideLayout13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50"/>
        </a:solidFill>
        <a:effectLst/>
      </p:bgPr>
    </p:bg>
    <p:spTree>
      <p:nvGrpSpPr>
        <p:cNvPr id="1" name=""/>
        <p:cNvGrpSpPr/>
        <p:nvPr/>
      </p:nvGrpSpPr>
      <p:grpSpPr/>
      <p:sp>
        <p:nvSpPr>
          <p:cNvPr id="14338" name="矩形 8"/>
          <p:cNvSpPr/>
          <p:nvPr/>
        </p:nvSpPr>
        <p:spPr>
          <a:xfrm>
            <a:off x="0" y="4846320"/>
            <a:ext cx="12192000" cy="1993900"/>
          </a:xfrm>
          <a:prstGeom prst="rect">
            <a:avLst/>
          </a:prstGeom>
          <a:solidFill>
            <a:srgbClr val="FFFFFF"/>
          </a:solidFill>
          <a:ln w="9525">
            <a:noFill/>
          </a:ln>
        </p:spPr>
        <p:txBody>
          <a:bodyPr anchor="ctr"/>
          <a:p>
            <a:pPr algn="ctr"/>
            <a:endParaRPr lang="zh-CN" altLang="en-US" dirty="0">
              <a:solidFill>
                <a:srgbClr val="FFFFFF"/>
              </a:solidFill>
              <a:latin typeface="Calibri" panose="020F0502020204030204" pitchFamily="34" charset="0"/>
            </a:endParaRPr>
          </a:p>
        </p:txBody>
      </p:sp>
      <p:sp>
        <p:nvSpPr>
          <p:cNvPr id="14447" name="文本占位符 16"/>
          <p:cNvSpPr/>
          <p:nvPr/>
        </p:nvSpPr>
        <p:spPr>
          <a:xfrm>
            <a:off x="147955" y="150495"/>
            <a:ext cx="11865610" cy="4539615"/>
          </a:xfrm>
          <a:prstGeom prst="rect">
            <a:avLst/>
          </a:prstGeom>
          <a:noFill/>
          <a:ln w="9525">
            <a:noFill/>
          </a:ln>
        </p:spPr>
        <p:txBody>
          <a:bodyPr/>
          <a:lstStyle>
            <a:lvl1pPr marL="228600" lvl="0" indent="-228600" algn="l" rtl="0" eaLnBrk="0" fontAlgn="base" hangingPunct="0">
              <a:lnSpc>
                <a:spcPct val="90000"/>
              </a:lnSpc>
              <a:spcBef>
                <a:spcPts val="1000"/>
              </a:spcBef>
              <a:spcAft>
                <a:spcPct val="0"/>
              </a:spcAft>
              <a:buFont typeface="Arial" panose="020B0604020202020204" pitchFamily="34" charset="0"/>
              <a:buChar char="•"/>
              <a:defRPr sz="2400">
                <a:solidFill>
                  <a:schemeClr val="tx1"/>
                </a:solidFill>
                <a:latin typeface="+mn-lt"/>
                <a:ea typeface="+mn-ea"/>
                <a:cs typeface="+mn-cs"/>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1800">
                <a:solidFill>
                  <a:schemeClr val="tx1"/>
                </a:solidFill>
                <a:latin typeface="+mn-lt"/>
                <a:ea typeface="+mn-ea"/>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mn-lt"/>
                <a:ea typeface="+mn-ea"/>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mn-lt"/>
                <a:ea typeface="+mn-ea"/>
              </a:defRPr>
            </a:lvl5pPr>
          </a:lstStyle>
          <a:p>
            <a:pPr lvl="0" algn="l">
              <a:lnSpc>
                <a:spcPct val="200000"/>
              </a:lnSpc>
              <a:buNone/>
            </a:pPr>
            <a:r>
              <a:rPr lang="zh-CN" altLang="zh-CN" sz="2800" b="1" dirty="0">
                <a:solidFill>
                  <a:srgbClr val="F5F13D"/>
                </a:solidFill>
                <a:latin typeface="黑体" panose="02010609060101010101" pitchFamily="2" charset="-122"/>
                <a:ea typeface="黑体" panose="02010609060101010101" pitchFamily="2" charset="-122"/>
              </a:rPr>
              <a:t>《零售学》第</a:t>
            </a:r>
            <a:r>
              <a:rPr lang="en-US" altLang="zh-CN" sz="2800" b="1" dirty="0">
                <a:solidFill>
                  <a:srgbClr val="F5F13D"/>
                </a:solidFill>
                <a:latin typeface="黑体" panose="02010609060101010101" pitchFamily="2" charset="-122"/>
                <a:ea typeface="黑体" panose="02010609060101010101" pitchFamily="2" charset="-122"/>
              </a:rPr>
              <a:t>5</a:t>
            </a:r>
            <a:r>
              <a:rPr lang="zh-CN" altLang="en-US" sz="2800" b="1" dirty="0">
                <a:solidFill>
                  <a:srgbClr val="F5F13D"/>
                </a:solidFill>
                <a:latin typeface="黑体" panose="02010609060101010101" pitchFamily="2" charset="-122"/>
                <a:ea typeface="黑体" panose="02010609060101010101" pitchFamily="2" charset="-122"/>
              </a:rPr>
              <a:t>版</a:t>
            </a:r>
            <a:r>
              <a:rPr lang="en-US" altLang="zh-CN" sz="2800" b="1" dirty="0">
                <a:solidFill>
                  <a:srgbClr val="F5F13D"/>
                </a:solidFill>
                <a:latin typeface="黑体" panose="02010609060101010101" pitchFamily="2" charset="-122"/>
                <a:ea typeface="黑体" panose="02010609060101010101" pitchFamily="2" charset="-122"/>
              </a:rPr>
              <a:t>                                    </a:t>
            </a:r>
            <a:r>
              <a:rPr lang="zh-CN" altLang="en-US" sz="2800" b="1" dirty="0">
                <a:solidFill>
                  <a:srgbClr val="F5F13D"/>
                </a:solidFill>
                <a:latin typeface="黑体" panose="02010609060101010101" pitchFamily="2" charset="-122"/>
                <a:ea typeface="黑体" panose="02010609060101010101" pitchFamily="2" charset="-122"/>
                <a:sym typeface="+mn-ea"/>
              </a:rPr>
              <a:t>国家级一流课程</a:t>
            </a:r>
            <a:endParaRPr lang="zh-CN" altLang="zh-CN" sz="2800" b="1" dirty="0">
              <a:solidFill>
                <a:srgbClr val="F5F13D"/>
              </a:solidFill>
              <a:latin typeface="黑体" panose="02010609060101010101" pitchFamily="2" charset="-122"/>
              <a:ea typeface="黑体" panose="02010609060101010101" pitchFamily="2" charset="-122"/>
            </a:endParaRPr>
          </a:p>
          <a:p>
            <a:pPr lvl="0" algn="ctr">
              <a:lnSpc>
                <a:spcPct val="200000"/>
              </a:lnSpc>
              <a:buNone/>
            </a:pPr>
            <a:r>
              <a:rPr lang="zh-CN" altLang="en-US" sz="4800" b="1" dirty="0">
                <a:solidFill>
                  <a:srgbClr val="F5F13D"/>
                </a:solidFill>
                <a:latin typeface="黑体" panose="02010609060101010101" pitchFamily="2" charset="-122"/>
                <a:ea typeface="黑体" panose="02010609060101010101" pitchFamily="2" charset="-122"/>
              </a:rPr>
              <a:t>第九章  促销管理</a:t>
            </a:r>
            <a:endParaRPr lang="zh-CN" altLang="en-US" sz="4800" b="1" dirty="0">
              <a:solidFill>
                <a:srgbClr val="F5F13D"/>
              </a:solidFill>
              <a:latin typeface="黑体" panose="02010609060101010101" pitchFamily="2" charset="-122"/>
              <a:ea typeface="黑体" panose="02010609060101010101" pitchFamily="2" charset="-122"/>
            </a:endParaRPr>
          </a:p>
        </p:txBody>
      </p:sp>
      <p:pic>
        <p:nvPicPr>
          <p:cNvPr id="14449" name="图片 14448" descr="零售与连锁经营"/>
          <p:cNvPicPr>
            <a:picLocks noChangeAspect="1"/>
          </p:cNvPicPr>
          <p:nvPr/>
        </p:nvPicPr>
        <p:blipFill>
          <a:blip r:embed="rId1"/>
          <a:stretch>
            <a:fillRect/>
          </a:stretch>
        </p:blipFill>
        <p:spPr>
          <a:xfrm>
            <a:off x="227013" y="5150485"/>
            <a:ext cx="1782762" cy="1539875"/>
          </a:xfrm>
          <a:prstGeom prst="rect">
            <a:avLst/>
          </a:prstGeom>
          <a:noFill/>
          <a:ln w="9525">
            <a:noFill/>
          </a:ln>
        </p:spPr>
      </p:pic>
      <p:sp>
        <p:nvSpPr>
          <p:cNvPr id="160772" name="TextBox 4"/>
          <p:cNvSpPr txBox="1">
            <a:spLocks noChangeArrowheads="1"/>
          </p:cNvSpPr>
          <p:nvPr/>
        </p:nvSpPr>
        <p:spPr bwMode="auto">
          <a:xfrm>
            <a:off x="3038475" y="5340350"/>
            <a:ext cx="6273800" cy="1014730"/>
          </a:xfrm>
          <a:prstGeom prst="rect">
            <a:avLst/>
          </a:prstGeom>
          <a:noFill/>
          <a:ln w="9525">
            <a:noFill/>
            <a:miter lim="800000"/>
          </a:ln>
        </p:spPr>
        <p:txBody>
          <a:bodyPr wrap="square">
            <a:spAutoFit/>
          </a:bodyPr>
          <a:p>
            <a:pPr>
              <a:lnSpc>
                <a:spcPct val="150000"/>
              </a:lnSpc>
              <a:buFont typeface="Arial" panose="020B0604020202020204" pitchFamily="34" charset="0"/>
              <a:buNone/>
            </a:pPr>
            <a:r>
              <a:rPr lang="zh-CN" altLang="en-US" sz="2000" b="1">
                <a:latin typeface="黑体" panose="02010609060101010101" pitchFamily="2" charset="-122"/>
                <a:ea typeface="黑体" panose="02010609060101010101" pitchFamily="2" charset="-122"/>
              </a:rPr>
              <a:t>广东财经大学   肖怡</a:t>
            </a:r>
            <a:r>
              <a:rPr lang="en-US" altLang="zh-CN" sz="2000" b="1">
                <a:latin typeface="黑体" panose="02010609060101010101" pitchFamily="2" charset="-122"/>
                <a:ea typeface="黑体" panose="02010609060101010101" pitchFamily="2" charset="-122"/>
              </a:rPr>
              <a:t> </a:t>
            </a:r>
            <a:r>
              <a:rPr lang="zh-CN" altLang="en-US" sz="2000" b="1">
                <a:latin typeface="黑体" panose="02010609060101010101" pitchFamily="2" charset="-122"/>
                <a:ea typeface="黑体" panose="02010609060101010101" pitchFamily="2" charset="-122"/>
              </a:rPr>
              <a:t>教授   </a:t>
            </a:r>
            <a:r>
              <a:rPr lang="en-US" altLang="zh-CN" sz="2000" b="1">
                <a:latin typeface="黑体" panose="02010609060101010101" pitchFamily="2" charset="-122"/>
                <a:ea typeface="黑体" panose="02010609060101010101" pitchFamily="2" charset="-122"/>
              </a:rPr>
              <a:t>  </a:t>
            </a:r>
            <a:r>
              <a:rPr lang="zh-CN" altLang="en-US" sz="2000" b="1">
                <a:latin typeface="黑体" panose="02010609060101010101" pitchFamily="2" charset="-122"/>
                <a:ea typeface="黑体" panose="02010609060101010101" pitchFamily="2" charset="-122"/>
              </a:rPr>
              <a:t> </a:t>
            </a:r>
            <a:r>
              <a:rPr lang="en-US" altLang="zh-CN" sz="2000" b="1">
                <a:latin typeface="黑体" panose="02010609060101010101" pitchFamily="2" charset="-122"/>
                <a:ea typeface="黑体" panose="02010609060101010101" pitchFamily="2" charset="-122"/>
              </a:rPr>
              <a:t>xy_gd@126.com </a:t>
            </a:r>
            <a:endParaRPr lang="en-US" altLang="zh-CN" sz="2000" b="1">
              <a:latin typeface="黑体" panose="02010609060101010101" pitchFamily="2" charset="-122"/>
              <a:ea typeface="黑体" panose="02010609060101010101" pitchFamily="2" charset="-122"/>
            </a:endParaRPr>
          </a:p>
          <a:p>
            <a:pPr>
              <a:lnSpc>
                <a:spcPct val="150000"/>
              </a:lnSpc>
              <a:buFont typeface="Arial" panose="020B0604020202020204" pitchFamily="34" charset="0"/>
              <a:buNone/>
            </a:pPr>
            <a:r>
              <a:rPr lang="zh-CN" altLang="en-US" sz="2000" b="1">
                <a:latin typeface="黑体" panose="02010609060101010101" pitchFamily="2" charset="-122"/>
                <a:ea typeface="黑体" panose="02010609060101010101" pitchFamily="2" charset="-122"/>
              </a:rPr>
              <a:t>公众号： 零售与连锁经营</a:t>
            </a:r>
            <a:r>
              <a:rPr lang="en-US" altLang="zh-CN" sz="2000" b="1">
                <a:latin typeface="黑体" panose="02010609060101010101" pitchFamily="2" charset="-122"/>
                <a:ea typeface="黑体" panose="02010609060101010101" pitchFamily="2" charset="-122"/>
              </a:rPr>
              <a:t>     </a:t>
            </a:r>
            <a:r>
              <a:rPr lang="zh-CN" altLang="en-US" sz="2000" b="1">
                <a:latin typeface="黑体" panose="02010609060101010101" pitchFamily="2" charset="-122"/>
                <a:ea typeface="黑体" panose="02010609060101010101" pitchFamily="2" charset="-122"/>
              </a:rPr>
              <a:t>视频号：肖怡探店</a:t>
            </a:r>
            <a:endParaRPr lang="zh-CN" altLang="en-US" sz="2000" b="1">
              <a:latin typeface="黑体" panose="02010609060101010101" pitchFamily="2" charset="-122"/>
              <a:ea typeface="黑体" panose="02010609060101010101" pitchFamily="2" charset="-122"/>
            </a:endParaRPr>
          </a:p>
        </p:txBody>
      </p:sp>
      <p:pic>
        <p:nvPicPr>
          <p:cNvPr id="3" name="图片 2"/>
          <p:cNvPicPr>
            <a:picLocks noChangeAspect="1"/>
          </p:cNvPicPr>
          <p:nvPr/>
        </p:nvPicPr>
        <p:blipFill>
          <a:blip r:embed="rId2"/>
          <a:stretch>
            <a:fillRect/>
          </a:stretch>
        </p:blipFill>
        <p:spPr>
          <a:xfrm>
            <a:off x="10420350" y="5340350"/>
            <a:ext cx="1480185" cy="1313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586" name="Object 10"/>
          <p:cNvGraphicFramePr/>
          <p:nvPr/>
        </p:nvGraphicFramePr>
        <p:xfrm>
          <a:off x="2630170" y="1485900"/>
          <a:ext cx="7391400" cy="3886200"/>
        </p:xfrm>
        <a:graphic>
          <a:graphicData uri="http://schemas.openxmlformats.org/presentationml/2006/ole">
            <mc:AlternateContent xmlns:mc="http://schemas.openxmlformats.org/markup-compatibility/2006">
              <mc:Choice xmlns:v="urn:schemas-microsoft-com:vml" Requires="v">
                <p:oleObj spid="_x0000_s3078" name="" r:id="rId1" imgW="5384800" imgH="3220720" progId="Word.Document.8">
                  <p:embed/>
                </p:oleObj>
              </mc:Choice>
              <mc:Fallback>
                <p:oleObj name="" r:id="rId1" imgW="5384800" imgH="3220720" progId="Word.Document.8">
                  <p:embed/>
                  <p:pic>
                    <p:nvPicPr>
                      <p:cNvPr id="0" name="图片 3077"/>
                      <p:cNvPicPr/>
                      <p:nvPr/>
                    </p:nvPicPr>
                    <p:blipFill>
                      <a:blip r:embed="rId2"/>
                      <a:stretch>
                        <a:fillRect/>
                      </a:stretch>
                    </p:blipFill>
                    <p:spPr>
                      <a:xfrm>
                        <a:off x="2630170" y="1485900"/>
                        <a:ext cx="7391400" cy="3886200"/>
                      </a:xfrm>
                      <a:prstGeom prst="rect">
                        <a:avLst/>
                      </a:prstGeom>
                      <a:noFill/>
                      <a:ln w="38100">
                        <a:noFill/>
                        <a:miter/>
                      </a:ln>
                    </p:spPr>
                  </p:pic>
                </p:oleObj>
              </mc:Fallback>
            </mc:AlternateContent>
          </a:graphicData>
        </a:graphic>
      </p:graphicFrame>
      <p:sp>
        <p:nvSpPr>
          <p:cNvPr id="23555" name="Text Box 3"/>
          <p:cNvSpPr txBox="1"/>
          <p:nvPr/>
        </p:nvSpPr>
        <p:spPr>
          <a:xfrm>
            <a:off x="1038225" y="666750"/>
            <a:ext cx="10309225" cy="645160"/>
          </a:xfrm>
          <a:prstGeom prst="rect">
            <a:avLst/>
          </a:prstGeom>
          <a:noFill/>
          <a:ln w="9525">
            <a:noFill/>
          </a:ln>
        </p:spPr>
        <p:txBody>
          <a:bodyPr wrap="square">
            <a:spAutoFit/>
          </a:bodyPr>
          <a:p>
            <a:pPr>
              <a:lnSpc>
                <a:spcPct val="150000"/>
              </a:lnSpc>
            </a:pPr>
            <a:r>
              <a:rPr lang="zh-CN" altLang="en-US" sz="2400" b="1" dirty="0">
                <a:solidFill>
                  <a:schemeClr val="tx1">
                    <a:lumMod val="50000"/>
                  </a:schemeClr>
                </a:solidFill>
                <a:latin typeface="微软雅黑" panose="020B0503020204020204" charset="-122"/>
                <a:ea typeface="微软雅黑" panose="020B0503020204020204" charset="-122"/>
              </a:rPr>
              <a:t>案例：</a:t>
            </a:r>
            <a:r>
              <a:rPr lang="zh-CN" altLang="en-US" sz="2000" dirty="0">
                <a:solidFill>
                  <a:schemeClr val="tx1">
                    <a:lumMod val="50000"/>
                  </a:schemeClr>
                </a:solidFill>
                <a:latin typeface="微软雅黑" panose="020B0503020204020204" charset="-122"/>
                <a:ea typeface="微软雅黑" panose="020B0503020204020204" charset="-122"/>
              </a:rPr>
              <a:t>下图显示某超市通过调查发现，目标顾客所处的光顾商店决策过程阶段的情况。</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23556" name="Text Box 4"/>
          <p:cNvSpPr txBox="1"/>
          <p:nvPr/>
        </p:nvSpPr>
        <p:spPr>
          <a:xfrm>
            <a:off x="1038860" y="5600700"/>
            <a:ext cx="10082530" cy="1014730"/>
          </a:xfrm>
          <a:prstGeom prst="rect">
            <a:avLst/>
          </a:prstGeom>
          <a:noFill/>
          <a:ln w="9525">
            <a:noFill/>
          </a:ln>
        </p:spPr>
        <p:txBody>
          <a:bodyPr wrap="square">
            <a:spAutoFit/>
          </a:bodyPr>
          <a:p>
            <a:pPr>
              <a:lnSpc>
                <a:spcPct val="150000"/>
              </a:lnSpc>
            </a:pPr>
            <a:r>
              <a:rPr lang="zh-CN" altLang="en-US" sz="2000" b="1" dirty="0">
                <a:solidFill>
                  <a:srgbClr val="020202"/>
                </a:solidFill>
                <a:latin typeface="微软雅黑" panose="020B0503020204020204" charset="-122"/>
                <a:ea typeface="微软雅黑" panose="020B0503020204020204" charset="-122"/>
              </a:rPr>
              <a:t>说明：</a:t>
            </a:r>
            <a:r>
              <a:rPr lang="zh-CN" altLang="en-US" sz="2000" dirty="0">
                <a:solidFill>
                  <a:srgbClr val="020202"/>
                </a:solidFill>
                <a:latin typeface="微软雅黑" panose="020B0503020204020204" charset="-122"/>
                <a:ea typeface="微软雅黑" panose="020B0503020204020204" charset="-122"/>
              </a:rPr>
              <a:t>通过调查发现，目标市场中绝大多数顾客认识和了解该商店，但喜爱该商店的比例较低。因此，这家超级市场决定将促销目标重点放在建立顾客对该商店的喜爱上。</a:t>
            </a:r>
            <a:endParaRPr lang="zh-CN" altLang="en-US" sz="2000" dirty="0">
              <a:solidFill>
                <a:srgbClr val="02020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custDataLst>
              <p:tags r:id="rId1"/>
            </p:custDataLst>
          </p:nvPr>
        </p:nvSpPr>
        <p:spPr>
          <a:xfrm>
            <a:off x="1231900" y="735330"/>
            <a:ext cx="4413250" cy="665480"/>
          </a:xfrm>
          <a:prstGeom prst="rect">
            <a:avLst/>
          </a:prstGeom>
          <a:noFill/>
        </p:spPr>
        <p:txBody>
          <a:bodyPr wrap="square" rtlCol="0" anchor="ctr">
            <a:normAutofit/>
          </a:bodyPr>
          <a:p>
            <a:pPr algn="l">
              <a:lnSpc>
                <a:spcPct val="150000"/>
              </a:lnSpc>
            </a:pPr>
            <a:r>
              <a:rPr lang="en-US" altLang="zh-CN" sz="2400" b="1" dirty="0">
                <a:solidFill>
                  <a:schemeClr val="tx1">
                    <a:lumMod val="50000"/>
                  </a:schemeClr>
                </a:solidFill>
                <a:latin typeface="微软雅黑" panose="020B0503020204020204" charset="-122"/>
                <a:ea typeface="微软雅黑" panose="020B0503020204020204" charset="-122"/>
              </a:rPr>
              <a:t>2</a:t>
            </a:r>
            <a:r>
              <a:rPr lang="zh-CN" altLang="en-US" sz="2400" b="1" dirty="0">
                <a:solidFill>
                  <a:schemeClr val="tx1">
                    <a:lumMod val="50000"/>
                  </a:schemeClr>
                </a:solidFill>
                <a:latin typeface="微软雅黑" panose="020B0503020204020204" charset="-122"/>
                <a:ea typeface="微软雅黑" panose="020B0503020204020204" charset="-122"/>
              </a:rPr>
              <a:t>、制定总体促销预算</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grpSp>
        <p:nvGrpSpPr>
          <p:cNvPr id="37" name="组合 36"/>
          <p:cNvGrpSpPr/>
          <p:nvPr>
            <p:custDataLst>
              <p:tags r:id="rId2"/>
            </p:custDataLst>
          </p:nvPr>
        </p:nvGrpSpPr>
        <p:grpSpPr>
          <a:xfrm>
            <a:off x="1993190" y="2173605"/>
            <a:ext cx="2895076" cy="1531453"/>
            <a:chOff x="514350" y="3990975"/>
            <a:chExt cx="2628900" cy="1390650"/>
          </a:xfrm>
        </p:grpSpPr>
        <p:sp>
          <p:nvSpPr>
            <p:cNvPr id="8" name="矩形 7"/>
            <p:cNvSpPr/>
            <p:nvPr>
              <p:custDataLst>
                <p:tags r:id="rId3"/>
              </p:custDataLst>
            </p:nvPr>
          </p:nvSpPr>
          <p:spPr>
            <a:xfrm>
              <a:off x="514350" y="3990975"/>
              <a:ext cx="2152650" cy="1390650"/>
            </a:xfrm>
            <a:prstGeom prst="rect">
              <a:avLst/>
            </a:prstGeom>
            <a:solidFill>
              <a:schemeClr val="accent3">
                <a:lumMod val="75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Ins="180000" rtlCol="0" anchor="ctr">
              <a:normAutofit/>
            </a:bodyPr>
            <a:p>
              <a:pPr algn="ctr">
                <a:lnSpc>
                  <a:spcPct val="150000"/>
                </a:lnSpc>
              </a:pPr>
              <a:r>
                <a:rPr lang="zh-CN" altLang="en-US" sz="2400" b="1" dirty="0">
                  <a:solidFill>
                    <a:srgbClr val="FFFFFF"/>
                  </a:solidFill>
                  <a:latin typeface="微软雅黑" panose="020B0503020204020204" charset="-122"/>
                  <a:ea typeface="微软雅黑" panose="020B0503020204020204" charset="-122"/>
                </a:rPr>
                <a:t>量力而行法</a:t>
              </a:r>
              <a:endParaRPr lang="zh-CN" altLang="en-US" sz="2400" b="1" dirty="0">
                <a:solidFill>
                  <a:srgbClr val="FFFFFF"/>
                </a:solidFill>
                <a:latin typeface="微软雅黑" panose="020B0503020204020204" charset="-122"/>
                <a:ea typeface="微软雅黑" panose="020B0503020204020204" charset="-122"/>
              </a:endParaRPr>
            </a:p>
          </p:txBody>
        </p:sp>
        <p:sp>
          <p:nvSpPr>
            <p:cNvPr id="32" name="任意多边形 31"/>
            <p:cNvSpPr/>
            <p:nvPr>
              <p:custDataLst>
                <p:tags r:id="rId4"/>
              </p:custDataLst>
            </p:nvPr>
          </p:nvSpPr>
          <p:spPr>
            <a:xfrm>
              <a:off x="2667000" y="3990975"/>
              <a:ext cx="476250" cy="139065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chemeClr val="accent3">
                <a:lumMod val="20000"/>
                <a:lumOff val="80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endParaRPr lang="zh-CN" altLang="en-US">
                <a:solidFill>
                  <a:srgbClr val="FFFFFF"/>
                </a:solidFill>
              </a:endParaRPr>
            </a:p>
          </p:txBody>
        </p:sp>
        <p:sp>
          <p:nvSpPr>
            <p:cNvPr id="24" name="任意多边形 23"/>
            <p:cNvSpPr/>
            <p:nvPr>
              <p:custDataLst>
                <p:tags r:id="rId5"/>
              </p:custDataLst>
            </p:nvPr>
          </p:nvSpPr>
          <p:spPr>
            <a:xfrm>
              <a:off x="2490787" y="4283775"/>
              <a:ext cx="352425" cy="805051"/>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chemeClr val="accent3">
                <a:lumMod val="50000"/>
              </a:schemeClr>
            </a:solidFill>
            <a:ln w="3175">
              <a:solidFill>
                <a:srgbClr val="FFFFFF"/>
              </a:solid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r>
                <a:rPr lang="en-US" altLang="zh-CN" dirty="0">
                  <a:solidFill>
                    <a:srgbClr val="FFFFFF"/>
                  </a:solidFill>
                </a:rPr>
                <a:t>1</a:t>
              </a:r>
              <a:endParaRPr lang="en-US" altLang="zh-CN" dirty="0">
                <a:solidFill>
                  <a:srgbClr val="FFFFFF"/>
                </a:solidFill>
              </a:endParaRPr>
            </a:p>
          </p:txBody>
        </p:sp>
        <p:sp>
          <p:nvSpPr>
            <p:cNvPr id="36" name="任意多边形 35"/>
            <p:cNvSpPr/>
            <p:nvPr>
              <p:custDataLst>
                <p:tags r:id="rId6"/>
              </p:custDataLst>
            </p:nvPr>
          </p:nvSpPr>
          <p:spPr>
            <a:xfrm rot="5553511" flipV="1">
              <a:off x="2825839" y="4023245"/>
              <a:ext cx="268171" cy="271514"/>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chemeClr val="accent3">
                <a:lumMod val="50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fontScale="77500" lnSpcReduction="20000"/>
            </a:bodyPr>
            <a:p>
              <a:pPr algn="ctr"/>
              <a:endParaRPr lang="zh-CN" altLang="en-US">
                <a:solidFill>
                  <a:srgbClr val="FFFFFF"/>
                </a:solidFill>
              </a:endParaRPr>
            </a:p>
          </p:txBody>
        </p:sp>
      </p:grpSp>
      <p:grpSp>
        <p:nvGrpSpPr>
          <p:cNvPr id="38" name="组合 37"/>
          <p:cNvGrpSpPr/>
          <p:nvPr>
            <p:custDataLst>
              <p:tags r:id="rId7"/>
            </p:custDataLst>
          </p:nvPr>
        </p:nvGrpSpPr>
        <p:grpSpPr>
          <a:xfrm>
            <a:off x="6996637" y="2173605"/>
            <a:ext cx="2895076" cy="1531453"/>
            <a:chOff x="514350" y="3990975"/>
            <a:chExt cx="2628900" cy="1390650"/>
          </a:xfrm>
        </p:grpSpPr>
        <p:sp>
          <p:nvSpPr>
            <p:cNvPr id="39" name="矩形 38"/>
            <p:cNvSpPr/>
            <p:nvPr>
              <p:custDataLst>
                <p:tags r:id="rId8"/>
              </p:custDataLst>
            </p:nvPr>
          </p:nvSpPr>
          <p:spPr>
            <a:xfrm>
              <a:off x="514350" y="3990975"/>
              <a:ext cx="2152650" cy="1390650"/>
            </a:xfrm>
            <a:prstGeom prst="rect">
              <a:avLst/>
            </a:prstGeom>
            <a:solidFill>
              <a:schemeClr val="accent3">
                <a:lumMod val="75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Ins="180000" rtlCol="0" anchor="ctr">
              <a:normAutofit/>
            </a:bodyPr>
            <a:p>
              <a:pPr algn="ctr">
                <a:lnSpc>
                  <a:spcPct val="150000"/>
                </a:lnSpc>
              </a:pPr>
              <a:r>
                <a:rPr lang="zh-CN" altLang="en-US" sz="2400" b="1" dirty="0">
                  <a:solidFill>
                    <a:srgbClr val="FFFFFF"/>
                  </a:solidFill>
                  <a:latin typeface="微软雅黑" panose="020B0503020204020204" charset="-122"/>
                  <a:ea typeface="微软雅黑" panose="020B0503020204020204" charset="-122"/>
                </a:rPr>
                <a:t>销售百分比法</a:t>
              </a:r>
              <a:endParaRPr lang="zh-CN" altLang="en-US" sz="2400" b="1" dirty="0">
                <a:solidFill>
                  <a:srgbClr val="FFFFFF"/>
                </a:solidFill>
                <a:latin typeface="微软雅黑" panose="020B0503020204020204" charset="-122"/>
                <a:ea typeface="微软雅黑" panose="020B0503020204020204" charset="-122"/>
              </a:endParaRPr>
            </a:p>
          </p:txBody>
        </p:sp>
        <p:sp>
          <p:nvSpPr>
            <p:cNvPr id="40" name="任意多边形 39"/>
            <p:cNvSpPr/>
            <p:nvPr>
              <p:custDataLst>
                <p:tags r:id="rId9"/>
              </p:custDataLst>
            </p:nvPr>
          </p:nvSpPr>
          <p:spPr>
            <a:xfrm>
              <a:off x="2667000" y="3990975"/>
              <a:ext cx="476250" cy="139065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chemeClr val="accent3">
                <a:lumMod val="20000"/>
                <a:lumOff val="80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endParaRPr lang="zh-CN" altLang="en-US">
                <a:solidFill>
                  <a:srgbClr val="FFFFFF"/>
                </a:solidFill>
              </a:endParaRPr>
            </a:p>
          </p:txBody>
        </p:sp>
        <p:sp>
          <p:nvSpPr>
            <p:cNvPr id="41" name="任意多边形 40"/>
            <p:cNvSpPr/>
            <p:nvPr>
              <p:custDataLst>
                <p:tags r:id="rId10"/>
              </p:custDataLst>
            </p:nvPr>
          </p:nvSpPr>
          <p:spPr>
            <a:xfrm>
              <a:off x="2490787" y="4283775"/>
              <a:ext cx="352425" cy="805051"/>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chemeClr val="accent3">
                <a:lumMod val="50000"/>
              </a:schemeClr>
            </a:solidFill>
            <a:ln w="3175">
              <a:solidFill>
                <a:srgbClr val="FFFFFF"/>
              </a:solid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r>
                <a:rPr lang="en-US" altLang="zh-CN" dirty="0">
                  <a:solidFill>
                    <a:srgbClr val="FFFFFF"/>
                  </a:solidFill>
                </a:rPr>
                <a:t>2</a:t>
              </a:r>
              <a:endParaRPr lang="en-US" altLang="zh-CN" dirty="0">
                <a:solidFill>
                  <a:srgbClr val="FFFFFF"/>
                </a:solidFill>
              </a:endParaRPr>
            </a:p>
          </p:txBody>
        </p:sp>
        <p:sp>
          <p:nvSpPr>
            <p:cNvPr id="42" name="任意多边形 41"/>
            <p:cNvSpPr/>
            <p:nvPr>
              <p:custDataLst>
                <p:tags r:id="rId11"/>
              </p:custDataLst>
            </p:nvPr>
          </p:nvSpPr>
          <p:spPr>
            <a:xfrm rot="5553511" flipV="1">
              <a:off x="2825839" y="4023245"/>
              <a:ext cx="268171" cy="271514"/>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chemeClr val="accent3">
                <a:lumMod val="50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fontScale="77500" lnSpcReduction="20000"/>
            </a:bodyPr>
            <a:p>
              <a:pPr algn="ctr"/>
              <a:endParaRPr lang="zh-CN" altLang="en-US">
                <a:solidFill>
                  <a:srgbClr val="FFFFFF"/>
                </a:solidFill>
              </a:endParaRPr>
            </a:p>
          </p:txBody>
        </p:sp>
      </p:grpSp>
      <p:grpSp>
        <p:nvGrpSpPr>
          <p:cNvPr id="18" name="组合 17"/>
          <p:cNvGrpSpPr/>
          <p:nvPr>
            <p:custDataLst>
              <p:tags r:id="rId12"/>
            </p:custDataLst>
          </p:nvPr>
        </p:nvGrpSpPr>
        <p:grpSpPr>
          <a:xfrm>
            <a:off x="1993190" y="3998762"/>
            <a:ext cx="2895076" cy="1531453"/>
            <a:chOff x="514350" y="3990975"/>
            <a:chExt cx="2628900" cy="1390650"/>
          </a:xfrm>
        </p:grpSpPr>
        <p:sp>
          <p:nvSpPr>
            <p:cNvPr id="19" name="矩形 18"/>
            <p:cNvSpPr/>
            <p:nvPr>
              <p:custDataLst>
                <p:tags r:id="rId13"/>
              </p:custDataLst>
            </p:nvPr>
          </p:nvSpPr>
          <p:spPr>
            <a:xfrm>
              <a:off x="514350" y="3990975"/>
              <a:ext cx="2152650" cy="1390650"/>
            </a:xfrm>
            <a:prstGeom prst="rect">
              <a:avLst/>
            </a:prstGeom>
            <a:solidFill>
              <a:schemeClr val="accent3">
                <a:lumMod val="75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Ins="180000" rtlCol="0" anchor="ctr">
              <a:normAutofit/>
            </a:bodyPr>
            <a:p>
              <a:pPr algn="ctr">
                <a:lnSpc>
                  <a:spcPct val="150000"/>
                </a:lnSpc>
              </a:pPr>
              <a:r>
                <a:rPr lang="zh-CN" altLang="en-US" sz="2400" b="1" dirty="0">
                  <a:solidFill>
                    <a:srgbClr val="FFFFFF"/>
                  </a:solidFill>
                  <a:latin typeface="微软雅黑" panose="020B0503020204020204" charset="-122"/>
                  <a:ea typeface="微软雅黑" panose="020B0503020204020204" charset="-122"/>
                </a:rPr>
                <a:t>目标任务法</a:t>
              </a:r>
              <a:endParaRPr lang="zh-CN" altLang="en-US" sz="2400" b="1" dirty="0">
                <a:solidFill>
                  <a:srgbClr val="FFFFFF"/>
                </a:solidFill>
                <a:latin typeface="微软雅黑" panose="020B0503020204020204" charset="-122"/>
                <a:ea typeface="微软雅黑" panose="020B0503020204020204" charset="-122"/>
              </a:endParaRPr>
            </a:p>
          </p:txBody>
        </p:sp>
        <p:sp>
          <p:nvSpPr>
            <p:cNvPr id="20" name="任意多边形 19"/>
            <p:cNvSpPr/>
            <p:nvPr>
              <p:custDataLst>
                <p:tags r:id="rId14"/>
              </p:custDataLst>
            </p:nvPr>
          </p:nvSpPr>
          <p:spPr>
            <a:xfrm>
              <a:off x="2667000" y="3990975"/>
              <a:ext cx="476250" cy="139065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chemeClr val="accent3">
                <a:lumMod val="20000"/>
                <a:lumOff val="80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endParaRPr lang="zh-CN" altLang="en-US">
                <a:solidFill>
                  <a:srgbClr val="FFFFFF"/>
                </a:solidFill>
              </a:endParaRPr>
            </a:p>
          </p:txBody>
        </p:sp>
        <p:sp>
          <p:nvSpPr>
            <p:cNvPr id="21" name="任意多边形 20"/>
            <p:cNvSpPr/>
            <p:nvPr>
              <p:custDataLst>
                <p:tags r:id="rId15"/>
              </p:custDataLst>
            </p:nvPr>
          </p:nvSpPr>
          <p:spPr>
            <a:xfrm>
              <a:off x="2490787" y="4283775"/>
              <a:ext cx="352425" cy="805051"/>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chemeClr val="accent3">
                <a:lumMod val="50000"/>
              </a:schemeClr>
            </a:solidFill>
            <a:ln w="3175">
              <a:solidFill>
                <a:srgbClr val="FFFFFF"/>
              </a:solid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r>
                <a:rPr lang="en-US" altLang="zh-CN" dirty="0">
                  <a:solidFill>
                    <a:srgbClr val="FFFFFF"/>
                  </a:solidFill>
                </a:rPr>
                <a:t>3</a:t>
              </a:r>
              <a:endParaRPr lang="en-US" altLang="zh-CN" dirty="0">
                <a:solidFill>
                  <a:srgbClr val="FFFFFF"/>
                </a:solidFill>
              </a:endParaRPr>
            </a:p>
          </p:txBody>
        </p:sp>
        <p:sp>
          <p:nvSpPr>
            <p:cNvPr id="22" name="任意多边形 21"/>
            <p:cNvSpPr/>
            <p:nvPr>
              <p:custDataLst>
                <p:tags r:id="rId16"/>
              </p:custDataLst>
            </p:nvPr>
          </p:nvSpPr>
          <p:spPr>
            <a:xfrm rot="5553511" flipV="1">
              <a:off x="2825839" y="4023245"/>
              <a:ext cx="268171" cy="271514"/>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chemeClr val="accent3">
                <a:lumMod val="50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fontScale="77500" lnSpcReduction="20000"/>
            </a:bodyPr>
            <a:p>
              <a:pPr algn="ctr"/>
              <a:endParaRPr lang="zh-CN" altLang="en-US">
                <a:solidFill>
                  <a:srgbClr val="FFFFFF"/>
                </a:solidFill>
              </a:endParaRPr>
            </a:p>
          </p:txBody>
        </p:sp>
      </p:grpSp>
      <p:grpSp>
        <p:nvGrpSpPr>
          <p:cNvPr id="23" name="组合 22"/>
          <p:cNvGrpSpPr/>
          <p:nvPr>
            <p:custDataLst>
              <p:tags r:id="rId17"/>
            </p:custDataLst>
          </p:nvPr>
        </p:nvGrpSpPr>
        <p:grpSpPr>
          <a:xfrm>
            <a:off x="6996637" y="3998762"/>
            <a:ext cx="2895076" cy="1531453"/>
            <a:chOff x="514350" y="3990975"/>
            <a:chExt cx="2628900" cy="1390650"/>
          </a:xfrm>
        </p:grpSpPr>
        <p:sp>
          <p:nvSpPr>
            <p:cNvPr id="25" name="矩形 24"/>
            <p:cNvSpPr/>
            <p:nvPr>
              <p:custDataLst>
                <p:tags r:id="rId18"/>
              </p:custDataLst>
            </p:nvPr>
          </p:nvSpPr>
          <p:spPr>
            <a:xfrm>
              <a:off x="514350" y="3990975"/>
              <a:ext cx="2152650" cy="1390650"/>
            </a:xfrm>
            <a:prstGeom prst="rect">
              <a:avLst/>
            </a:prstGeom>
            <a:ln>
              <a:noFill/>
            </a:ln>
            <a:effectLst/>
          </p:spPr>
          <p:style>
            <a:lnRef idx="2">
              <a:srgbClr val="ADCE33">
                <a:shade val="50000"/>
              </a:srgbClr>
            </a:lnRef>
            <a:fillRef idx="1">
              <a:srgbClr val="ADCE33"/>
            </a:fillRef>
            <a:effectRef idx="0">
              <a:srgbClr val="ADCE33"/>
            </a:effectRef>
            <a:fontRef idx="minor">
              <a:srgbClr val="FFFFFF"/>
            </a:fontRef>
          </p:style>
          <p:txBody>
            <a:bodyPr rIns="180000" rtlCol="0" anchor="ctr">
              <a:normAutofit/>
            </a:bodyPr>
            <a:p>
              <a:pPr algn="ctr">
                <a:lnSpc>
                  <a:spcPct val="150000"/>
                </a:lnSpc>
              </a:pPr>
              <a:r>
                <a:rPr lang="zh-CN" altLang="en-US" sz="2400" b="1" dirty="0">
                  <a:solidFill>
                    <a:srgbClr val="FFFFFF"/>
                  </a:solidFill>
                  <a:latin typeface="微软雅黑" panose="020B0503020204020204" charset="-122"/>
                  <a:ea typeface="微软雅黑" panose="020B0503020204020204" charset="-122"/>
                </a:rPr>
                <a:t>竞争对等法</a:t>
              </a:r>
              <a:endParaRPr lang="zh-CN" altLang="en-US" sz="2400" b="1" dirty="0">
                <a:solidFill>
                  <a:srgbClr val="FFFFFF"/>
                </a:solidFill>
                <a:latin typeface="微软雅黑" panose="020B0503020204020204" charset="-122"/>
                <a:ea typeface="微软雅黑" panose="020B0503020204020204" charset="-122"/>
              </a:endParaRPr>
            </a:p>
          </p:txBody>
        </p:sp>
        <p:sp>
          <p:nvSpPr>
            <p:cNvPr id="26" name="任意多边形 25"/>
            <p:cNvSpPr/>
            <p:nvPr>
              <p:custDataLst>
                <p:tags r:id="rId19"/>
              </p:custDataLst>
            </p:nvPr>
          </p:nvSpPr>
          <p:spPr>
            <a:xfrm>
              <a:off x="2667000" y="3990975"/>
              <a:ext cx="476250" cy="139065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chemeClr val="accent3">
                <a:lumMod val="20000"/>
                <a:lumOff val="80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endParaRPr lang="zh-CN" altLang="en-US">
                <a:solidFill>
                  <a:srgbClr val="FFFFFF"/>
                </a:solidFill>
              </a:endParaRPr>
            </a:p>
          </p:txBody>
        </p:sp>
        <p:sp>
          <p:nvSpPr>
            <p:cNvPr id="27" name="任意多边形 26"/>
            <p:cNvSpPr/>
            <p:nvPr>
              <p:custDataLst>
                <p:tags r:id="rId20"/>
              </p:custDataLst>
            </p:nvPr>
          </p:nvSpPr>
          <p:spPr>
            <a:xfrm>
              <a:off x="2490787" y="4283775"/>
              <a:ext cx="352425" cy="805051"/>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chemeClr val="accent3">
                <a:lumMod val="50000"/>
              </a:schemeClr>
            </a:solidFill>
            <a:ln w="3175">
              <a:solidFill>
                <a:srgbClr val="FFFFFF"/>
              </a:solid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r>
                <a:rPr lang="en-US" altLang="zh-CN" dirty="0">
                  <a:solidFill>
                    <a:srgbClr val="FFFFFF"/>
                  </a:solidFill>
                </a:rPr>
                <a:t>4</a:t>
              </a:r>
              <a:endParaRPr lang="en-US" altLang="zh-CN" dirty="0">
                <a:solidFill>
                  <a:srgbClr val="FFFFFF"/>
                </a:solidFill>
              </a:endParaRPr>
            </a:p>
          </p:txBody>
        </p:sp>
        <p:sp>
          <p:nvSpPr>
            <p:cNvPr id="28" name="任意多边形 27"/>
            <p:cNvSpPr/>
            <p:nvPr>
              <p:custDataLst>
                <p:tags r:id="rId21"/>
              </p:custDataLst>
            </p:nvPr>
          </p:nvSpPr>
          <p:spPr>
            <a:xfrm rot="5553511" flipV="1">
              <a:off x="2825839" y="4023245"/>
              <a:ext cx="268171" cy="271514"/>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chemeClr val="accent3">
                <a:lumMod val="50000"/>
              </a:scheme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fontScale="77500" lnSpcReduction="20000"/>
            </a:bodyPr>
            <a:p>
              <a:pPr algn="ctr"/>
              <a:endParaRPr lang="zh-CN" altLang="en-US">
                <a:solidFill>
                  <a:srgbClr val="FFFFFF"/>
                </a:solidFill>
              </a:endParaRPr>
            </a:p>
          </p:txBody>
        </p:sp>
      </p:grpSp>
    </p:spTree>
    <p:custDataLst>
      <p:tags r:id="rId2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61" name="Object 13"/>
          <p:cNvGraphicFramePr/>
          <p:nvPr/>
        </p:nvGraphicFramePr>
        <p:xfrm>
          <a:off x="1062990" y="752793"/>
          <a:ext cx="9425305" cy="4933315"/>
        </p:xfrm>
        <a:graphic>
          <a:graphicData uri="http://schemas.openxmlformats.org/presentationml/2006/ole">
            <mc:AlternateContent xmlns:mc="http://schemas.openxmlformats.org/markup-compatibility/2006">
              <mc:Choice xmlns:v="urn:schemas-microsoft-com:vml" Requires="v">
                <p:oleObj spid="_x0000_s3076" name="" r:id="rId1" imgW="5676900" imgH="3562350" progId="Word.Document.8">
                  <p:embed/>
                </p:oleObj>
              </mc:Choice>
              <mc:Fallback>
                <p:oleObj name="" r:id="rId1" imgW="5676900" imgH="3562350" progId="Word.Document.8">
                  <p:embed/>
                  <p:pic>
                    <p:nvPicPr>
                      <p:cNvPr id="0" name="图片 3075"/>
                      <p:cNvPicPr/>
                      <p:nvPr/>
                    </p:nvPicPr>
                    <p:blipFill>
                      <a:blip r:embed="rId2"/>
                      <a:stretch>
                        <a:fillRect/>
                      </a:stretch>
                    </p:blipFill>
                    <p:spPr>
                      <a:xfrm>
                        <a:off x="1062990" y="752793"/>
                        <a:ext cx="9425305" cy="4933315"/>
                      </a:xfrm>
                      <a:prstGeom prst="rect">
                        <a:avLst/>
                      </a:prstGeom>
                      <a:noFill/>
                      <a:ln w="38100">
                        <a:noFill/>
                        <a:miter/>
                      </a:ln>
                    </p:spPr>
                  </p:pic>
                </p:oleObj>
              </mc:Fallback>
            </mc:AlternateContent>
          </a:graphicData>
        </a:graphic>
      </p:graphicFrame>
      <p:sp>
        <p:nvSpPr>
          <p:cNvPr id="2" name="文本框 1"/>
          <p:cNvSpPr txBox="1"/>
          <p:nvPr/>
        </p:nvSpPr>
        <p:spPr>
          <a:xfrm>
            <a:off x="1568450" y="6028055"/>
            <a:ext cx="9580880" cy="398780"/>
          </a:xfrm>
          <a:prstGeom prst="rect">
            <a:avLst/>
          </a:prstGeom>
          <a:noFill/>
        </p:spPr>
        <p:txBody>
          <a:bodyPr wrap="none" rtlCol="0">
            <a:spAutoFit/>
          </a:bodyPr>
          <a:p>
            <a:r>
              <a:rPr lang="zh-CN" altLang="en-US" sz="2000">
                <a:solidFill>
                  <a:schemeClr val="tx1">
                    <a:lumMod val="50000"/>
                  </a:schemeClr>
                </a:solidFill>
                <a:latin typeface="微软雅黑" panose="020B0503020204020204" charset="-122"/>
                <a:ea typeface="微软雅黑" panose="020B0503020204020204" charset="-122"/>
              </a:rPr>
              <a:t>选择促销方式主要考虑如下因素：促销目标、零售商类型及竞争环境、促销预算等。</a:t>
            </a:r>
            <a:endParaRPr lang="zh-CN" altLang="en-US" sz="200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41300"/>
            <a:ext cx="5133340" cy="864870"/>
          </a:xfrm>
        </p:spPr>
        <p:txBody>
          <a:bodyPr/>
          <a:p>
            <a:r>
              <a:rPr lang="zh-CN" altLang="en-US" sz="2400" b="1">
                <a:solidFill>
                  <a:schemeClr val="tx1">
                    <a:lumMod val="50000"/>
                  </a:schemeClr>
                </a:solidFill>
                <a:latin typeface="微软雅黑" panose="020B0503020204020204" charset="-122"/>
                <a:ea typeface="微软雅黑" panose="020B0503020204020204" charset="-122"/>
              </a:rPr>
              <a:t>资料：超市实施52MD的由来及应用</a:t>
            </a:r>
            <a:endParaRPr lang="zh-CN" altLang="en-US" sz="2400" b="1">
              <a:solidFill>
                <a:schemeClr val="tx1">
                  <a:lumMod val="50000"/>
                </a:schemeClr>
              </a:solidFill>
              <a:latin typeface="微软雅黑" panose="020B0503020204020204" charset="-122"/>
              <a:ea typeface="微软雅黑" panose="020B0503020204020204" charset="-122"/>
            </a:endParaRPr>
          </a:p>
        </p:txBody>
      </p:sp>
      <p:sp>
        <p:nvSpPr>
          <p:cNvPr id="100" name="文本框 99"/>
          <p:cNvSpPr txBox="1"/>
          <p:nvPr/>
        </p:nvSpPr>
        <p:spPr>
          <a:xfrm>
            <a:off x="549275" y="1080770"/>
            <a:ext cx="11071860" cy="5668645"/>
          </a:xfrm>
          <a:prstGeom prst="rect">
            <a:avLst/>
          </a:prstGeom>
          <a:noFill/>
          <a:ln w="9525">
            <a:noFill/>
          </a:ln>
        </p:spPr>
        <p:txBody>
          <a:bodyPr wrap="square">
            <a:noAutofit/>
          </a:bodyPr>
          <a:p>
            <a:pPr>
              <a:lnSpc>
                <a:spcPct val="150000"/>
              </a:lnSpc>
            </a:pPr>
            <a:r>
              <a:rPr lang="en-US" altLang="zh-CN" sz="1800">
                <a:solidFill>
                  <a:srgbClr val="0C0C0C"/>
                </a:solidFill>
                <a:ea typeface="宋体" panose="02010600030101010101" pitchFamily="2" charset="-122"/>
              </a:rPr>
              <a:t>      </a:t>
            </a:r>
            <a:r>
              <a:rPr lang="en-US" altLang="zh-CN" sz="2000">
                <a:solidFill>
                  <a:srgbClr val="0C0C0C"/>
                </a:solidFill>
                <a:latin typeface="微软雅黑" panose="020B0503020204020204" charset="-122"/>
                <a:ea typeface="微软雅黑" panose="020B0503020204020204" charset="-122"/>
                <a:cs typeface="微软雅黑" panose="020B0503020204020204" charset="-122"/>
              </a:rPr>
              <a:t> </a:t>
            </a:r>
            <a:r>
              <a:rPr lang="zh-CN" sz="2000">
                <a:solidFill>
                  <a:srgbClr val="0C0C0C"/>
                </a:solidFill>
                <a:latin typeface="微软雅黑" panose="020B0503020204020204" charset="-122"/>
                <a:ea typeface="微软雅黑" panose="020B0503020204020204" charset="-122"/>
                <a:cs typeface="微软雅黑" panose="020B0503020204020204" charset="-122"/>
              </a:rPr>
              <a:t>1989年，日本陷入泡沫经济，实体零售行业生死存亡，超市纷纷倒闭。为一改零售业颓态，日本零售资深从业者铃木哲男结合生产实践经验及综合考量大量成功案例，提出了52周商品计划（即52MD，其中MD指的是Merchandise）。</a:t>
            </a:r>
            <a:endParaRPr lang="zh-CN" sz="2000">
              <a:solidFill>
                <a:srgbClr val="0C0C0C"/>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a:solidFill>
                  <a:srgbClr val="0C0C0C"/>
                </a:solidFill>
                <a:latin typeface="微软雅黑" panose="020B0503020204020204" charset="-122"/>
                <a:ea typeface="微软雅黑" panose="020B0503020204020204" charset="-122"/>
                <a:cs typeface="微软雅黑" panose="020B0503020204020204" charset="-122"/>
              </a:rPr>
              <a:t>        </a:t>
            </a:r>
            <a:r>
              <a:rPr lang="zh-CN" altLang="en-US" sz="2000">
                <a:solidFill>
                  <a:srgbClr val="0C0C0C"/>
                </a:solidFill>
                <a:latin typeface="微软雅黑" panose="020B0503020204020204" charset="-122"/>
                <a:ea typeface="微软雅黑" panose="020B0503020204020204" charset="-122"/>
                <a:cs typeface="微软雅黑" panose="020B0503020204020204" charset="-122"/>
              </a:rPr>
              <a:t>52MD，即根据消费者的生活周期，以全年每周的重点商品为重心，按照PDCA循环的管理思想，建立商品计划、销售计划、促销计划，并严格实施和效果检查的有组织营销活动。具体来说，首先选出每周重点产品，针对重点产品进行营销企划，采购、销售、门店等配套部门进行适应性调整，并持续不断的现场改进。也就是说，超市通过向消费者免费提供（文化、生活）咨询的软服务，来诱导消费者进行商品消费。</a:t>
            </a:r>
            <a:endParaRPr lang="zh-CN" altLang="en-US" sz="2000">
              <a:solidFill>
                <a:srgbClr val="0C0C0C"/>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a:solidFill>
                  <a:srgbClr val="0C0C0C"/>
                </a:solidFill>
                <a:latin typeface="微软雅黑" panose="020B0503020204020204" charset="-122"/>
                <a:ea typeface="微软雅黑" panose="020B0503020204020204" charset="-122"/>
                <a:cs typeface="微软雅黑" panose="020B0503020204020204" charset="-122"/>
              </a:rPr>
              <a:t>        </a:t>
            </a:r>
            <a:r>
              <a:rPr lang="zh-CN" altLang="en-US" sz="2000">
                <a:solidFill>
                  <a:srgbClr val="0C0C0C"/>
                </a:solidFill>
                <a:latin typeface="微软雅黑" panose="020B0503020204020204" charset="-122"/>
                <a:ea typeface="微软雅黑" panose="020B0503020204020204" charset="-122"/>
                <a:cs typeface="微软雅黑" panose="020B0503020204020204" charset="-122"/>
              </a:rPr>
              <a:t>实施</a:t>
            </a:r>
            <a:r>
              <a:rPr lang="zh-CN" altLang="en-US" sz="2000">
                <a:solidFill>
                  <a:srgbClr val="0C0C0C"/>
                </a:solidFill>
                <a:latin typeface="微软雅黑" panose="020B0503020204020204" charset="-122"/>
                <a:ea typeface="微软雅黑" panose="020B0503020204020204" charset="-122"/>
                <a:cs typeface="微软雅黑" panose="020B0503020204020204" charset="-122"/>
                <a:sym typeface="+mn-ea"/>
              </a:rPr>
              <a:t>52MD计划，</a:t>
            </a:r>
            <a:r>
              <a:rPr lang="zh-CN" altLang="en-US" sz="2000">
                <a:solidFill>
                  <a:srgbClr val="0C0C0C"/>
                </a:solidFill>
                <a:latin typeface="微软雅黑" panose="020B0503020204020204" charset="-122"/>
                <a:ea typeface="微软雅黑" panose="020B0503020204020204" charset="-122"/>
                <a:cs typeface="微软雅黑" panose="020B0503020204020204" charset="-122"/>
              </a:rPr>
              <a:t>零售业者需要锚定主要消费人群，深耕其消费需求，解决其生活痛点问题。线下零售商店均可借鉴52MD，围绕向消费者提出生活提案，每周推出新的营销方案，门店布置相应更新，形成引流主力，长此以往打造自己的品牌文化。这样，实体店就会将线下经营的劣势转化为产品即时性和可触达性的经营优势，进而形成与电商错位竞争的强大优势。</a:t>
            </a:r>
            <a:endParaRPr lang="zh-CN" altLang="en-US" sz="2000">
              <a:solidFill>
                <a:srgbClr val="0C0C0C"/>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6096000" y="0"/>
            <a:ext cx="6096000" cy="6858000"/>
          </a:xfrm>
          <a:prstGeom prst="rect">
            <a:avLst/>
          </a:prstGeom>
          <a:gradFill>
            <a:gsLst>
              <a:gs pos="0">
                <a:srgbClr val="162F45"/>
              </a:gs>
              <a:gs pos="20000">
                <a:srgbClr val="152F46"/>
              </a:gs>
              <a:gs pos="40000">
                <a:srgbClr val="152B40"/>
              </a:gs>
              <a:gs pos="60000">
                <a:srgbClr val="122536"/>
              </a:gs>
              <a:gs pos="80000">
                <a:srgbClr val="0D1F2D"/>
              </a:gs>
              <a:gs pos="88000">
                <a:srgbClr val="0B1924"/>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等腰三角形 5"/>
          <p:cNvSpPr/>
          <p:nvPr/>
        </p:nvSpPr>
        <p:spPr>
          <a:xfrm rot="1805171">
            <a:off x="4625975" y="3300413"/>
            <a:ext cx="2058988" cy="1774825"/>
          </a:xfrm>
          <a:prstGeom prst="triangle">
            <a:avLst/>
          </a:prstGeom>
          <a:solidFill>
            <a:srgbClr val="F89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等腰三角形 6"/>
          <p:cNvSpPr/>
          <p:nvPr/>
        </p:nvSpPr>
        <p:spPr>
          <a:xfrm rot="1805171">
            <a:off x="4625975" y="1252538"/>
            <a:ext cx="2058988" cy="1773238"/>
          </a:xfrm>
          <a:prstGeom prst="triangle">
            <a:avLst/>
          </a:prstGeom>
          <a:solidFill>
            <a:srgbClr val="04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等腰三角形 7"/>
          <p:cNvSpPr/>
          <p:nvPr/>
        </p:nvSpPr>
        <p:spPr>
          <a:xfrm rot="19794829" flipH="1">
            <a:off x="5513388" y="3300413"/>
            <a:ext cx="2057400" cy="1774825"/>
          </a:xfrm>
          <a:prstGeom prst="triangle">
            <a:avLst/>
          </a:prstGeom>
          <a:solidFill>
            <a:srgbClr val="AF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等腰三角形 8"/>
          <p:cNvSpPr/>
          <p:nvPr/>
        </p:nvSpPr>
        <p:spPr>
          <a:xfrm rot="19794829" flipH="1">
            <a:off x="5513388" y="1252538"/>
            <a:ext cx="2057400" cy="1773238"/>
          </a:xfrm>
          <a:prstGeom prst="triangle">
            <a:avLst/>
          </a:prstGeom>
          <a:solidFill>
            <a:srgbClr val="A5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等腰三角形 9"/>
          <p:cNvSpPr/>
          <p:nvPr/>
        </p:nvSpPr>
        <p:spPr>
          <a:xfrm rot="1805171" flipH="1" flipV="1">
            <a:off x="3743325" y="2784475"/>
            <a:ext cx="2058988" cy="1774825"/>
          </a:xfrm>
          <a:prstGeom prst="triangle">
            <a:avLst/>
          </a:prstGeom>
          <a:solidFill>
            <a:srgbClr val="F9D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等腰三角形 10"/>
          <p:cNvSpPr/>
          <p:nvPr/>
        </p:nvSpPr>
        <p:spPr>
          <a:xfrm rot="1805171">
            <a:off x="6389688" y="2276475"/>
            <a:ext cx="2058988" cy="1774825"/>
          </a:xfrm>
          <a:prstGeom prst="triangle">
            <a:avLst/>
          </a:prstGeom>
          <a:solidFill>
            <a:srgbClr val="891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849" name="椭圆 11"/>
          <p:cNvSpPr/>
          <p:nvPr/>
        </p:nvSpPr>
        <p:spPr>
          <a:xfrm>
            <a:off x="5003800" y="2416175"/>
            <a:ext cx="2119313" cy="2089150"/>
          </a:xfrm>
          <a:prstGeom prst="ellipse">
            <a:avLst/>
          </a:prstGeom>
          <a:solidFill>
            <a:schemeClr val="hlink"/>
          </a:solidFill>
          <a:ln w="12700">
            <a:noFill/>
          </a:ln>
        </p:spPr>
        <p:txBody>
          <a:bodyPr anchor="ctr"/>
          <a:p>
            <a:pPr algn="ctr"/>
            <a:r>
              <a:rPr lang="zh-CN" altLang="en-US" sz="2800" b="1" dirty="0">
                <a:solidFill>
                  <a:schemeClr val="bg1"/>
                </a:solidFill>
                <a:latin typeface="黑体" panose="02010609060101010101" pitchFamily="2" charset="-122"/>
                <a:ea typeface="黑体" panose="02010609060101010101" pitchFamily="2" charset="-122"/>
              </a:rPr>
              <a:t>促销</a:t>
            </a:r>
            <a:endParaRPr lang="zh-CN" altLang="en-US" sz="2800" b="1" dirty="0">
              <a:solidFill>
                <a:schemeClr val="bg1"/>
              </a:solidFill>
              <a:latin typeface="黑体" panose="02010609060101010101" pitchFamily="2" charset="-122"/>
              <a:ea typeface="黑体" panose="02010609060101010101" pitchFamily="2" charset="-122"/>
            </a:endParaRPr>
          </a:p>
          <a:p>
            <a:pPr algn="ctr"/>
            <a:r>
              <a:rPr lang="zh-CN" altLang="en-US" sz="2800" b="1" dirty="0">
                <a:solidFill>
                  <a:schemeClr val="bg1"/>
                </a:solidFill>
                <a:latin typeface="黑体" panose="02010609060101010101" pitchFamily="2" charset="-122"/>
                <a:ea typeface="黑体" panose="02010609060101010101" pitchFamily="2" charset="-122"/>
              </a:rPr>
              <a:t>流程</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5852" name="文本框 31"/>
          <p:cNvSpPr txBox="1"/>
          <p:nvPr/>
        </p:nvSpPr>
        <p:spPr>
          <a:xfrm>
            <a:off x="628650" y="589280"/>
            <a:ext cx="3691255" cy="521970"/>
          </a:xfrm>
          <a:prstGeom prst="rect">
            <a:avLst/>
          </a:prstGeom>
          <a:noFill/>
          <a:ln w="9525">
            <a:noFill/>
          </a:ln>
        </p:spPr>
        <p:txBody>
          <a:bodyPr wrap="square">
            <a:spAutoFit/>
          </a:bodyPr>
          <a:p>
            <a:r>
              <a:rPr lang="zh-CN" altLang="en-US" sz="2800" b="1" dirty="0">
                <a:latin typeface="微软雅黑" panose="020B0503020204020204" charset="-122"/>
                <a:ea typeface="微软雅黑" panose="020B0503020204020204" charset="-122"/>
              </a:rPr>
              <a:t>二、促销活动实施</a:t>
            </a:r>
            <a:endParaRPr lang="zh-CN" altLang="en-US" sz="2800" b="1" dirty="0">
              <a:latin typeface="微软雅黑" panose="020B0503020204020204" charset="-122"/>
              <a:ea typeface="微软雅黑" panose="020B0503020204020204" charset="-122"/>
            </a:endParaRPr>
          </a:p>
        </p:txBody>
      </p:sp>
      <p:sp>
        <p:nvSpPr>
          <p:cNvPr id="35853" name="文本框 37"/>
          <p:cNvSpPr txBox="1"/>
          <p:nvPr/>
        </p:nvSpPr>
        <p:spPr>
          <a:xfrm>
            <a:off x="7876540" y="584200"/>
            <a:ext cx="3568065" cy="521970"/>
          </a:xfrm>
          <a:prstGeom prst="rect">
            <a:avLst/>
          </a:prstGeom>
          <a:noFill/>
          <a:ln w="9525">
            <a:noFill/>
          </a:ln>
        </p:spPr>
        <p:txBody>
          <a:bodyPr wrap="square">
            <a:spAutoFit/>
          </a:bodyPr>
          <a:p>
            <a:r>
              <a:rPr lang="zh-CN" altLang="en-US" sz="2800" b="1" dirty="0">
                <a:solidFill>
                  <a:schemeClr val="bg1"/>
                </a:solidFill>
                <a:latin typeface="微软雅黑" panose="020B0503020204020204" charset="-122"/>
                <a:ea typeface="微软雅黑" panose="020B0503020204020204" charset="-122"/>
              </a:rPr>
              <a:t>三、促销活动评估</a:t>
            </a:r>
            <a:endParaRPr lang="zh-CN" altLang="en-US" sz="2800" b="1" dirty="0">
              <a:solidFill>
                <a:schemeClr val="bg1"/>
              </a:solidFill>
              <a:latin typeface="微软雅黑" panose="020B0503020204020204" charset="-122"/>
              <a:ea typeface="微软雅黑" panose="020B0503020204020204" charset="-122"/>
            </a:endParaRPr>
          </a:p>
        </p:txBody>
      </p:sp>
      <p:sp>
        <p:nvSpPr>
          <p:cNvPr id="35854" name="文本框 39"/>
          <p:cNvSpPr txBox="1"/>
          <p:nvPr/>
        </p:nvSpPr>
        <p:spPr>
          <a:xfrm>
            <a:off x="8937625" y="3021013"/>
            <a:ext cx="1476375" cy="368300"/>
          </a:xfrm>
          <a:prstGeom prst="rect">
            <a:avLst/>
          </a:prstGeom>
          <a:noFill/>
          <a:ln w="9525">
            <a:noFill/>
          </a:ln>
        </p:spPr>
        <p:txBody>
          <a:bodyPr>
            <a:spAutoFit/>
          </a:bodyPr>
          <a:p>
            <a:endParaRPr lang="zh-CN" altLang="en-US" b="1" dirty="0">
              <a:solidFill>
                <a:schemeClr val="bg1"/>
              </a:solidFill>
              <a:latin typeface="微软雅黑" panose="020B0503020204020204" charset="-122"/>
              <a:ea typeface="微软雅黑" panose="020B0503020204020204" charset="-122"/>
            </a:endParaRPr>
          </a:p>
        </p:txBody>
      </p:sp>
      <p:sp>
        <p:nvSpPr>
          <p:cNvPr id="35855" name="文本框 40"/>
          <p:cNvSpPr txBox="1"/>
          <p:nvPr/>
        </p:nvSpPr>
        <p:spPr>
          <a:xfrm>
            <a:off x="8382000" y="2225675"/>
            <a:ext cx="3163570" cy="1938020"/>
          </a:xfrm>
          <a:prstGeom prst="rect">
            <a:avLst/>
          </a:prstGeom>
          <a:noFill/>
          <a:ln w="9525">
            <a:noFill/>
          </a:ln>
        </p:spPr>
        <p:txBody>
          <a:bodyPr wrap="square">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）目标评估法</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2400" b="1" dirty="0">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）前后比较法</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2400" b="1" dirty="0">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）消费者调查法</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5856" name="文本框 40"/>
          <p:cNvSpPr txBox="1"/>
          <p:nvPr/>
        </p:nvSpPr>
        <p:spPr>
          <a:xfrm>
            <a:off x="1009650" y="2219325"/>
            <a:ext cx="3295015" cy="2306955"/>
          </a:xfrm>
          <a:prstGeom prst="rect">
            <a:avLst/>
          </a:prstGeom>
          <a:noFill/>
          <a:ln w="9525">
            <a:noFill/>
          </a:ln>
        </p:spPr>
        <p:txBody>
          <a:bodyPr wrap="square">
            <a:spAutoFit/>
          </a:bodyPr>
          <a:p>
            <a:pPr>
              <a:lnSpc>
                <a:spcPct val="150000"/>
              </a:lnSpc>
            </a:pPr>
            <a:r>
              <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1</a:t>
            </a:r>
            <a:r>
              <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）人员方面</a:t>
            </a:r>
            <a:endParaRPr lang="en-US" altLang="zh-CN"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2</a:t>
            </a:r>
            <a:r>
              <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）商品方面</a:t>
            </a:r>
            <a:endParaRPr lang="en-US" altLang="zh-CN"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3</a:t>
            </a:r>
            <a:r>
              <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）广告宣传方面</a:t>
            </a:r>
            <a:endPar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4</a:t>
            </a:r>
            <a:r>
              <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）卖场氛围布置</a:t>
            </a:r>
            <a:endParaRPr lang="zh-CN" altLang="en-US" sz="2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pic>
        <p:nvPicPr>
          <p:cNvPr id="35857" name="图片 35856" descr="零售与连锁经营"/>
          <p:cNvPicPr>
            <a:picLocks noChangeAspect="1"/>
          </p:cNvPicPr>
          <p:nvPr/>
        </p:nvPicPr>
        <p:blipFill>
          <a:blip r:embed="rId1"/>
          <a:stretch>
            <a:fillRect/>
          </a:stretch>
        </p:blipFill>
        <p:spPr>
          <a:xfrm>
            <a:off x="10956925" y="5734050"/>
            <a:ext cx="1090613" cy="9858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70991" y="2524539"/>
            <a:ext cx="7048592" cy="921592"/>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第三节      零售广告</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454660" y="3152775"/>
            <a:ext cx="4994275" cy="2861310"/>
          </a:xfrm>
          <a:prstGeom prst="rect">
            <a:avLst/>
          </a:prstGeom>
          <a:noFill/>
          <a:ln w="9525">
            <a:noFill/>
          </a:ln>
        </p:spPr>
        <p:txBody>
          <a:bodyPr wrap="square">
            <a:spAutoFit/>
          </a:bodyPr>
          <a:p>
            <a:pPr>
              <a:lnSpc>
                <a:spcPct val="150000"/>
              </a:lnSpc>
            </a:pPr>
            <a:r>
              <a:rPr lang="en-US" altLang="zh-CN"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零售广告的优点：</a:t>
            </a:r>
            <a:endPar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）传播范围广，可吸引大量公众；</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）可供选择的媒体较多；</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）可控制信息内容；</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4</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）内容生动活泼，表现方式灵活多样；（</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5</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）使得自助服务或减少服务成为可能。</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30723" name="Text Box 3"/>
          <p:cNvSpPr txBox="1"/>
          <p:nvPr/>
        </p:nvSpPr>
        <p:spPr>
          <a:xfrm>
            <a:off x="5289550" y="3218180"/>
            <a:ext cx="6106160" cy="2861310"/>
          </a:xfrm>
          <a:prstGeom prst="rect">
            <a:avLst/>
          </a:prstGeom>
          <a:noFill/>
          <a:ln w="9525">
            <a:noFill/>
          </a:ln>
        </p:spPr>
        <p:txBody>
          <a:bodyPr wrap="square">
            <a:spAutoFit/>
          </a:bodyPr>
          <a:p>
            <a:pPr>
              <a:lnSpc>
                <a:spcPct val="150000"/>
              </a:lnSpc>
            </a:pPr>
            <a:r>
              <a:rPr lang="en-US" altLang="zh-CN"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零售广告的缺点：</a:t>
            </a:r>
            <a:endPar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）信息量有限，无法针对个别顾客设计广告内容；（</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）许多广告投入较大，中小型零售商承受不起；（</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）信息覆盖超出商圈范围，会浪费部分广告费用；（</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4</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）如果所采用媒体的广告较繁杂，容易被淹没；（</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5</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）一些媒体刊登广告的前置时间较长。</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755650" y="1249045"/>
            <a:ext cx="10637520" cy="1242060"/>
          </a:xfrm>
          <a:prstGeom prst="rect">
            <a:avLst/>
          </a:prstGeom>
          <a:noFill/>
        </p:spPr>
        <p:txBody>
          <a:bodyPr wrap="square" rtlCol="0" anchor="t">
            <a:spAutoFit/>
          </a:bodyPr>
          <a:p>
            <a:pPr>
              <a:lnSpc>
                <a:spcPct val="170000"/>
              </a:lnSpc>
              <a:spcBef>
                <a:spcPts val="0"/>
              </a:spcBef>
              <a:spcAft>
                <a:spcPts val="0"/>
              </a:spcAft>
            </a:pPr>
            <a:r>
              <a:rPr lang="zh-CN" altLang="en-US" sz="2400" b="1" dirty="0">
                <a:solidFill>
                  <a:srgbClr val="C00000"/>
                </a:solidFill>
                <a:latin typeface="微软雅黑" panose="020B0503020204020204" charset="-122"/>
                <a:ea typeface="微软雅黑" panose="020B0503020204020204" charset="-122"/>
                <a:sym typeface="+mn-ea"/>
              </a:rPr>
              <a:t>零售广告：</a:t>
            </a:r>
            <a:r>
              <a:rPr lang="zh-CN" altLang="en-US" sz="2000" dirty="0">
                <a:solidFill>
                  <a:schemeClr val="tx1">
                    <a:lumMod val="50000"/>
                  </a:schemeClr>
                </a:solidFill>
                <a:latin typeface="微软雅黑" panose="020B0503020204020204" charset="-122"/>
                <a:ea typeface="微软雅黑" panose="020B0503020204020204" charset="-122"/>
                <a:sym typeface="+mn-ea"/>
              </a:rPr>
              <a:t>零售商以付费的非人员方式，向最终消费者提供关于商店、商品、服务、观念等信息，以影响消费者对商店的态度和偏好，直接或间接地引起销售增长的沟通传达方式。</a:t>
            </a:r>
            <a:endParaRPr lang="zh-CN" altLang="en-US" sz="2000" dirty="0">
              <a:solidFill>
                <a:schemeClr val="tx1">
                  <a:lumMod val="50000"/>
                </a:schemeClr>
              </a:solidFill>
              <a:latin typeface="微软雅黑" panose="020B0503020204020204" charset="-122"/>
              <a:ea typeface="微软雅黑" panose="020B0503020204020204" charset="-122"/>
              <a:sym typeface="+mn-ea"/>
            </a:endParaRPr>
          </a:p>
        </p:txBody>
      </p:sp>
      <p:sp>
        <p:nvSpPr>
          <p:cNvPr id="19459" name="Text Box 4"/>
          <p:cNvSpPr txBox="1"/>
          <p:nvPr/>
        </p:nvSpPr>
        <p:spPr>
          <a:xfrm>
            <a:off x="701675" y="412750"/>
            <a:ext cx="3800475" cy="521970"/>
          </a:xfrm>
          <a:prstGeom prst="rect">
            <a:avLst/>
          </a:prstGeom>
          <a:noFill/>
          <a:ln w="9525">
            <a:noFill/>
          </a:ln>
        </p:spPr>
        <p:txBody>
          <a:bodyPr>
            <a:spAutoFit/>
          </a:bodyPr>
          <a:p>
            <a:r>
              <a:rPr lang="zh-CN" altLang="en-US" sz="2800" b="1" dirty="0">
                <a:solidFill>
                  <a:schemeClr val="tx1">
                    <a:lumMod val="50000"/>
                  </a:schemeClr>
                </a:solidFill>
                <a:latin typeface="微软雅黑" panose="020B0503020204020204" charset="-122"/>
                <a:ea typeface="微软雅黑" panose="020B0503020204020204" charset="-122"/>
              </a:rPr>
              <a:t>一、零售广告的特点</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1026"/>
          <p:cNvSpPr txBox="1"/>
          <p:nvPr/>
        </p:nvSpPr>
        <p:spPr>
          <a:xfrm>
            <a:off x="796925" y="430213"/>
            <a:ext cx="3810000"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二、零售广告媒体选择</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100" name="文本框 99"/>
          <p:cNvSpPr txBox="1"/>
          <p:nvPr/>
        </p:nvSpPr>
        <p:spPr>
          <a:xfrm>
            <a:off x="972820" y="1292860"/>
            <a:ext cx="6882130" cy="678180"/>
          </a:xfrm>
          <a:prstGeom prst="rect">
            <a:avLst/>
          </a:prstGeom>
          <a:noFill/>
          <a:ln w="9525">
            <a:noFill/>
          </a:ln>
        </p:spPr>
        <p:txBody>
          <a:bodyPr>
            <a:noAutofit/>
          </a:bodyPr>
          <a:p>
            <a:r>
              <a:rPr lang="zh-CN" sz="2400" b="1">
                <a:solidFill>
                  <a:schemeClr val="tx1">
                    <a:lumMod val="95000"/>
                    <a:lumOff val="5000"/>
                  </a:schemeClr>
                </a:solidFill>
                <a:latin typeface="微软雅黑" panose="020B0503020204020204" charset="-122"/>
                <a:ea typeface="微软雅黑" panose="020B0503020204020204" charset="-122"/>
              </a:rPr>
              <a:t>（一）新媒体广告</a:t>
            </a:r>
            <a:endParaRPr lang="zh-CN" altLang="en-US" sz="2400" b="1">
              <a:solidFill>
                <a:schemeClr val="tx1">
                  <a:lumMod val="95000"/>
                  <a:lumOff val="5000"/>
                </a:schemeClr>
              </a:solidFill>
              <a:latin typeface="微软雅黑" panose="020B0503020204020204" charset="-122"/>
              <a:ea typeface="微软雅黑" panose="020B0503020204020204" charset="-122"/>
            </a:endParaRPr>
          </a:p>
        </p:txBody>
      </p:sp>
      <p:sp>
        <p:nvSpPr>
          <p:cNvPr id="2" name="文本框 1"/>
          <p:cNvSpPr txBox="1"/>
          <p:nvPr/>
        </p:nvSpPr>
        <p:spPr>
          <a:xfrm>
            <a:off x="1124585" y="1862455"/>
            <a:ext cx="9836150" cy="2183765"/>
          </a:xfrm>
          <a:prstGeom prst="rect">
            <a:avLst/>
          </a:prstGeom>
          <a:noFill/>
          <a:ln w="9525">
            <a:noFill/>
          </a:ln>
        </p:spPr>
        <p:txBody>
          <a:bodyPr wrap="square">
            <a:spAutoFit/>
          </a:bodyPr>
          <a:p>
            <a:pPr>
              <a:lnSpc>
                <a:spcPct val="200000"/>
              </a:lnSpc>
            </a:pPr>
            <a:r>
              <a:rPr lang="zh-CN" sz="2400" b="1">
                <a:solidFill>
                  <a:srgbClr val="C00000"/>
                </a:solidFill>
                <a:latin typeface="微软雅黑" panose="020B0503020204020204" charset="-122"/>
                <a:ea typeface="微软雅黑" panose="020B0503020204020204" charset="-122"/>
                <a:cs typeface="微软雅黑" panose="020B0503020204020204" charset="-122"/>
              </a:rPr>
              <a:t>新媒体：</a:t>
            </a:r>
            <a:r>
              <a:rPr 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主要指基于数字化媒体，以微信（公众号、视频号、小程序等）、抖音、快手、B站、小红书、微博、Facebook等社交媒体和自媒体组合而成的一种新兴媒体。</a:t>
            </a:r>
            <a:endParaRPr 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zh-CN" sz="2400" b="1">
                <a:solidFill>
                  <a:srgbClr val="C00000"/>
                </a:solidFill>
                <a:latin typeface="微软雅黑" panose="020B0503020204020204" charset="-122"/>
                <a:ea typeface="微软雅黑" panose="020B0503020204020204" charset="-122"/>
                <a:cs typeface="微软雅黑" panose="020B0503020204020204" charset="-122"/>
                <a:sym typeface="+mn-ea"/>
              </a:rPr>
              <a:t>新媒体广告：</a:t>
            </a:r>
            <a:r>
              <a:rPr 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零售商运用新媒体所进行的一切宣传沟通活动。</a:t>
            </a:r>
            <a:endPar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19175" y="4314190"/>
            <a:ext cx="7945755" cy="2399665"/>
          </a:xfrm>
          <a:prstGeom prst="rect">
            <a:avLst/>
          </a:prstGeom>
          <a:noFill/>
          <a:ln w="9525">
            <a:noFill/>
          </a:ln>
        </p:spPr>
        <p:txBody>
          <a:bodyPr wrap="square">
            <a:spAutoFit/>
          </a:bodyPr>
          <a:p>
            <a:pPr indent="304800">
              <a:lnSpc>
                <a:spcPct val="150000"/>
              </a:lnSpc>
            </a:pPr>
            <a:r>
              <a:rPr 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新媒体广告具有如下特征：</a:t>
            </a:r>
            <a:r>
              <a:rPr lang="en-US" alt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（1）打破传统媒体信息传播的局限性，去中心化，传播迅速；</a:t>
            </a:r>
            <a:r>
              <a:rPr lang="en-US" alt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（2）信息传播渠道分散，传播主体多元化，分众定制算法推荐；</a:t>
            </a:r>
            <a:r>
              <a:rPr lang="en-US" alt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（3）消费者信息获取习惯碎片化、快阅读、移动化；</a:t>
            </a:r>
            <a:r>
              <a:rPr lang="en-US" alt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（4）信息内容丰富下沉、强互动、视频化。</a:t>
            </a:r>
            <a:endPar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449705" y="1729105"/>
          <a:ext cx="9292590" cy="4533900"/>
        </p:xfrm>
        <a:graphic>
          <a:graphicData uri="http://schemas.openxmlformats.org/drawingml/2006/table">
            <a:tbl>
              <a:tblPr firstRow="1" bandRow="1">
                <a:tableStyleId>{5940675A-B579-460E-94D1-54222C63F5DA}</a:tableStyleId>
              </a:tblPr>
              <a:tblGrid>
                <a:gridCol w="1707515"/>
                <a:gridCol w="1734820"/>
                <a:gridCol w="5850255"/>
              </a:tblGrid>
              <a:tr h="523875">
                <a:tc gridSpan="2">
                  <a:txBody>
                    <a:bodyPr/>
                    <a:p>
                      <a:pPr indent="0" algn="ctr">
                        <a:buNone/>
                      </a:pPr>
                      <a:r>
                        <a:rPr lang="en-US" sz="2000" b="1">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新媒体类型</a:t>
                      </a:r>
                      <a:endParaRPr lang="en-US" altLang="en-US" sz="2000" b="1">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000" b="1">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新媒体典型代表</a:t>
                      </a:r>
                      <a:endParaRPr lang="en-US" altLang="en-US" sz="2000" b="1">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8980">
                <a:tc gridSpan="2">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即时通信</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微信（朋友圈、微信群）、QQ（空间、QQ群、兴趣部落）、钉钉等</a:t>
                      </a:r>
                      <a:endParaRPr lang="en-US" altLang="en-US" sz="18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4490">
                <a:tc gridSpan="2">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微博</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新浪微博、腾讯微博</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gridSpan="2">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问答</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知乎、悟空问答、百度问答、搜狗问答</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4490">
                <a:tc gridSpan="2">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社区</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豆瓣、贴吧、简书、天涯论坛</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855">
                <a:tc gridSpan="2">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音频</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喜马拉雅、懒人听书、企鹅FM、蜻蜓FM</a:t>
                      </a:r>
                      <a:endParaRPr lang="en-US" altLang="en-US" sz="18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rowSpan="3">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视频</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长视频</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腾讯视频、优酷、芒果TV</a:t>
                      </a:r>
                      <a:endParaRPr lang="en-US" altLang="en-US" sz="18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449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短视频</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抖音、快手、B站、视频号、火山小视频、西瓜视频</a:t>
                      </a:r>
                      <a:endParaRPr lang="en-US" altLang="en-US" sz="18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8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直播</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斗鱼、虎牙、企鹅电竞、映客、花椒</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9615">
                <a:tc gridSpan="2">
                  <a:txBody>
                    <a:bodyPr/>
                    <a:p>
                      <a:pPr indent="0" algn="ctr">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自媒体</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rPr>
                        <a:t>微信公众号、头条号、一点号、百家号、搜狐号、凤凰号、网易号、大鱼号</a:t>
                      </a:r>
                      <a:endParaRPr lang="en-US" altLang="en-US" sz="1800" b="0">
                        <a:solidFill>
                          <a:schemeClr val="tx1">
                            <a:lumMod val="95000"/>
                            <a:lumOff val="5000"/>
                          </a:schemeClr>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301490" y="880745"/>
            <a:ext cx="4334510" cy="457835"/>
          </a:xfrm>
          <a:prstGeom prst="rect">
            <a:avLst/>
          </a:prstGeom>
          <a:noFill/>
          <a:ln w="9525">
            <a:noFill/>
          </a:ln>
        </p:spPr>
        <p:txBody>
          <a:bodyPr>
            <a:noAutofit/>
          </a:bodyPr>
          <a:p>
            <a:r>
              <a:rPr lang="zh-CN" sz="2400" b="1">
                <a:solidFill>
                  <a:schemeClr val="tx1">
                    <a:lumMod val="95000"/>
                    <a:lumOff val="5000"/>
                  </a:schemeClr>
                </a:solidFill>
                <a:latin typeface="微软雅黑" panose="020B0503020204020204" charset="-122"/>
                <a:ea typeface="微软雅黑" panose="020B0503020204020204" charset="-122"/>
              </a:rPr>
              <a:t>新媒体类型及代表一览</a:t>
            </a:r>
            <a:endParaRPr lang="zh-CN" altLang="en-US" sz="2400" b="1">
              <a:solidFill>
                <a:schemeClr val="tx1">
                  <a:lumMod val="95000"/>
                  <a:lumOff val="5000"/>
                </a:schemeClr>
              </a:solidFill>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1026"/>
          <p:cNvSpPr txBox="1"/>
          <p:nvPr/>
        </p:nvSpPr>
        <p:spPr>
          <a:xfrm>
            <a:off x="1096645" y="668655"/>
            <a:ext cx="4138930"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（二）传统媒体广告</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100" name="文本框 99"/>
          <p:cNvSpPr txBox="1"/>
          <p:nvPr/>
        </p:nvSpPr>
        <p:spPr>
          <a:xfrm>
            <a:off x="1425575" y="1551305"/>
            <a:ext cx="9370695" cy="1661160"/>
          </a:xfrm>
          <a:prstGeom prst="rect">
            <a:avLst/>
          </a:prstGeom>
          <a:noFill/>
          <a:ln w="9525">
            <a:noFill/>
          </a:ln>
        </p:spPr>
        <p:txBody>
          <a:bodyPr wrap="square">
            <a:noAutofit/>
          </a:bodyPr>
          <a:p>
            <a:pPr>
              <a:lnSpc>
                <a:spcPct val="200000"/>
              </a:lnSpc>
            </a:pPr>
            <a:r>
              <a:rPr lang="zh-CN" sz="2400" b="1">
                <a:solidFill>
                  <a:srgbClr val="C00000"/>
                </a:solidFill>
                <a:latin typeface="微软雅黑" panose="020B0503020204020204" charset="-122"/>
                <a:ea typeface="微软雅黑" panose="020B0503020204020204" charset="-122"/>
              </a:rPr>
              <a:t>传统媒体：</a:t>
            </a:r>
            <a:r>
              <a:rPr lang="zh-CN" sz="2000">
                <a:solidFill>
                  <a:schemeClr val="tx1">
                    <a:lumMod val="95000"/>
                    <a:lumOff val="5000"/>
                  </a:schemeClr>
                </a:solidFill>
                <a:latin typeface="微软雅黑" panose="020B0503020204020204" charset="-122"/>
                <a:ea typeface="微软雅黑" panose="020B0503020204020204" charset="-122"/>
              </a:rPr>
              <a:t>指区别于网络新兴媒体的大众媒体，如电视、广播、报纸、杂志等。</a:t>
            </a:r>
            <a:endParaRPr lang="zh-CN" sz="2000">
              <a:solidFill>
                <a:schemeClr val="tx1">
                  <a:lumMod val="95000"/>
                  <a:lumOff val="5000"/>
                </a:schemeClr>
              </a:solidFill>
              <a:latin typeface="微软雅黑" panose="020B0503020204020204" charset="-122"/>
              <a:ea typeface="微软雅黑" panose="020B0503020204020204" charset="-122"/>
            </a:endParaRPr>
          </a:p>
          <a:p>
            <a:pPr>
              <a:lnSpc>
                <a:spcPct val="200000"/>
              </a:lnSpc>
            </a:pPr>
            <a:r>
              <a:rPr lang="zh-CN" sz="2400" b="1">
                <a:solidFill>
                  <a:srgbClr val="C00000"/>
                </a:solidFill>
                <a:latin typeface="微软雅黑" panose="020B0503020204020204" charset="-122"/>
                <a:ea typeface="微软雅黑" panose="020B0503020204020204" charset="-122"/>
                <a:sym typeface="+mn-ea"/>
              </a:rPr>
              <a:t>传统媒体广告：</a:t>
            </a:r>
            <a:r>
              <a:rPr lang="zh-CN" sz="2000">
                <a:solidFill>
                  <a:schemeClr val="tx1">
                    <a:lumMod val="95000"/>
                    <a:lumOff val="5000"/>
                  </a:schemeClr>
                </a:solidFill>
                <a:latin typeface="微软雅黑" panose="020B0503020204020204" charset="-122"/>
                <a:ea typeface="微软雅黑" panose="020B0503020204020204" charset="-122"/>
                <a:sym typeface="+mn-ea"/>
              </a:rPr>
              <a:t>指</a:t>
            </a:r>
            <a:r>
              <a:rPr lang="zh-CN" sz="2000">
                <a:solidFill>
                  <a:schemeClr val="tx1">
                    <a:lumMod val="95000"/>
                    <a:lumOff val="5000"/>
                  </a:schemeClr>
                </a:solidFill>
                <a:latin typeface="微软雅黑" panose="020B0503020204020204" charset="-122"/>
                <a:ea typeface="微软雅黑" panose="020B0503020204020204" charset="-122"/>
              </a:rPr>
              <a:t>零售商运用传统媒体所进行的一切宣传沟通活动。</a:t>
            </a:r>
            <a:endParaRPr lang="zh-CN" altLang="en-US" sz="2000">
              <a:solidFill>
                <a:schemeClr val="tx1">
                  <a:lumMod val="95000"/>
                  <a:lumOff val="5000"/>
                </a:schemeClr>
              </a:solidFill>
              <a:latin typeface="微软雅黑" panose="020B0503020204020204" charset="-122"/>
              <a:ea typeface="微软雅黑" panose="020B0503020204020204" charset="-122"/>
            </a:endParaRPr>
          </a:p>
        </p:txBody>
      </p:sp>
      <p:sp>
        <p:nvSpPr>
          <p:cNvPr id="6" name="文本框 5"/>
          <p:cNvSpPr txBox="1"/>
          <p:nvPr/>
        </p:nvSpPr>
        <p:spPr>
          <a:xfrm>
            <a:off x="1426210" y="3787775"/>
            <a:ext cx="9080500" cy="2116455"/>
          </a:xfrm>
          <a:prstGeom prst="rect">
            <a:avLst/>
          </a:prstGeom>
          <a:noFill/>
          <a:ln w="9525">
            <a:noFill/>
          </a:ln>
        </p:spPr>
        <p:txBody>
          <a:bodyPr>
            <a:noAutofit/>
          </a:bodyPr>
          <a:p>
            <a:pPr>
              <a:lnSpc>
                <a:spcPct val="150000"/>
              </a:lnSpc>
            </a:pPr>
            <a:r>
              <a:rPr lang="zh-CN" sz="2400" b="1">
                <a:solidFill>
                  <a:schemeClr val="tx1">
                    <a:lumMod val="95000"/>
                    <a:lumOff val="5000"/>
                  </a:schemeClr>
                </a:solidFill>
                <a:latin typeface="微软雅黑" panose="020B0503020204020204" charset="-122"/>
                <a:ea typeface="微软雅黑" panose="020B0503020204020204" charset="-122"/>
              </a:rPr>
              <a:t>优点：</a:t>
            </a:r>
            <a:r>
              <a:rPr lang="zh-CN" sz="2000">
                <a:solidFill>
                  <a:schemeClr val="tx1">
                    <a:lumMod val="95000"/>
                    <a:lumOff val="5000"/>
                  </a:schemeClr>
                </a:solidFill>
                <a:latin typeface="微软雅黑" panose="020B0503020204020204" charset="-122"/>
                <a:ea typeface="微软雅黑" panose="020B0503020204020204" charset="-122"/>
              </a:rPr>
              <a:t>具有强大影响力、引导力和权威性。</a:t>
            </a:r>
            <a:endParaRPr lang="zh-CN" sz="2000">
              <a:solidFill>
                <a:schemeClr val="tx1">
                  <a:lumMod val="95000"/>
                  <a:lumOff val="5000"/>
                </a:schemeClr>
              </a:solidFill>
              <a:latin typeface="微软雅黑" panose="020B0503020204020204" charset="-122"/>
              <a:ea typeface="微软雅黑" panose="020B0503020204020204" charset="-122"/>
            </a:endParaRPr>
          </a:p>
          <a:p>
            <a:pPr>
              <a:lnSpc>
                <a:spcPct val="150000"/>
              </a:lnSpc>
            </a:pPr>
            <a:endParaRPr lang="zh-CN" sz="2000">
              <a:solidFill>
                <a:schemeClr val="tx1">
                  <a:lumMod val="95000"/>
                  <a:lumOff val="5000"/>
                </a:schemeClr>
              </a:solidFill>
              <a:latin typeface="微软雅黑" panose="020B0503020204020204" charset="-122"/>
              <a:ea typeface="微软雅黑" panose="020B0503020204020204" charset="-122"/>
            </a:endParaRPr>
          </a:p>
          <a:p>
            <a:pPr>
              <a:lnSpc>
                <a:spcPct val="150000"/>
              </a:lnSpc>
            </a:pPr>
            <a:r>
              <a:rPr lang="zh-CN" sz="2400" b="1">
                <a:solidFill>
                  <a:schemeClr val="tx1">
                    <a:lumMod val="95000"/>
                    <a:lumOff val="5000"/>
                  </a:schemeClr>
                </a:solidFill>
                <a:latin typeface="微软雅黑" panose="020B0503020204020204" charset="-122"/>
                <a:ea typeface="微软雅黑" panose="020B0503020204020204" charset="-122"/>
              </a:rPr>
              <a:t>缺点：</a:t>
            </a:r>
            <a:r>
              <a:rPr lang="zh-CN" sz="2000">
                <a:solidFill>
                  <a:schemeClr val="tx1">
                    <a:lumMod val="95000"/>
                    <a:lumOff val="5000"/>
                  </a:schemeClr>
                </a:solidFill>
                <a:latin typeface="微软雅黑" panose="020B0503020204020204" charset="-122"/>
                <a:ea typeface="微软雅黑" panose="020B0503020204020204" charset="-122"/>
              </a:rPr>
              <a:t>单向传播，受众选择性差，不能与受众进行互动、评论，停留时间较短，不便于记忆和比较等。</a:t>
            </a:r>
            <a:endParaRPr lang="zh-CN" altLang="en-US" sz="2000">
              <a:solidFill>
                <a:schemeClr val="tx1">
                  <a:lumMod val="95000"/>
                  <a:lumOff val="5000"/>
                </a:schemeClr>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标题 1"/>
          <p:cNvSpPr>
            <a:spLocks noGrp="1"/>
          </p:cNvSpPr>
          <p:nvPr>
            <p:ph type="title"/>
          </p:nvPr>
        </p:nvSpPr>
        <p:spPr>
          <a:xfrm>
            <a:off x="1295083" y="466408"/>
            <a:ext cx="5060950" cy="711200"/>
          </a:xfrm>
        </p:spPr>
        <p:txBody>
          <a:bodyPr vert="horz" wrap="square" lIns="91440" tIns="45720" rIns="91440" bIns="45720" anchor="ctr"/>
          <a:p>
            <a:r>
              <a:rPr lang="zh-CN" altLang="en-US" sz="4000" b="1" dirty="0">
                <a:latin typeface="黑体" panose="02010609060101010101" pitchFamily="2" charset="-122"/>
                <a:ea typeface="黑体" panose="02010609060101010101" pitchFamily="2" charset="-122"/>
              </a:rPr>
              <a:t>目 录</a:t>
            </a:r>
            <a:endParaRPr lang="zh-CN" altLang="en-US" sz="4000" b="1" dirty="0">
              <a:solidFill>
                <a:schemeClr val="bg1"/>
              </a:solidFill>
              <a:latin typeface="黑体" panose="02010609060101010101" pitchFamily="2" charset="-122"/>
              <a:ea typeface="黑体" panose="02010609060101010101" pitchFamily="2" charset="-122"/>
            </a:endParaRPr>
          </a:p>
        </p:txBody>
      </p:sp>
      <p:sp>
        <p:nvSpPr>
          <p:cNvPr id="197635" name="灯片编号占位符 3"/>
          <p:cNvSpPr txBox="1">
            <a:spLocks noGrp="1"/>
          </p:cNvSpPr>
          <p:nvPr/>
        </p:nvSpPr>
        <p:spPr>
          <a:xfrm>
            <a:off x="8355013" y="6519863"/>
            <a:ext cx="2133600" cy="365125"/>
          </a:xfrm>
          <a:prstGeom prst="rect">
            <a:avLst/>
          </a:prstGeom>
          <a:noFill/>
          <a:ln w="9525">
            <a:noFill/>
          </a:ln>
        </p:spPr>
        <p:txBody>
          <a:bodyPr anchor="ctr"/>
          <a:p>
            <a:pPr algn="r"/>
            <a:fld id="{9A0DB2DC-4C9A-4742-B13C-FB6460FD3503}" type="slidenum">
              <a:rPr lang="zh-CN" altLang="en-US" sz="1200" dirty="0">
                <a:solidFill>
                  <a:schemeClr val="bg1"/>
                </a:solidFill>
                <a:latin typeface="DFPYeaSong-B5"/>
                <a:ea typeface="DFPYeaSong-B5"/>
              </a:rPr>
            </a:fld>
            <a:endParaRPr lang="zh-CN" altLang="en-US" sz="1200" dirty="0">
              <a:solidFill>
                <a:schemeClr val="bg1"/>
              </a:solidFill>
              <a:latin typeface="DFPYeaSong-B5"/>
              <a:ea typeface="DFPYeaSong-B5"/>
            </a:endParaRPr>
          </a:p>
        </p:txBody>
      </p:sp>
      <p:grpSp>
        <p:nvGrpSpPr>
          <p:cNvPr id="197636" name="组合 12"/>
          <p:cNvGrpSpPr/>
          <p:nvPr/>
        </p:nvGrpSpPr>
        <p:grpSpPr>
          <a:xfrm>
            <a:off x="2871788" y="1989138"/>
            <a:ext cx="6280150" cy="521970"/>
            <a:chOff x="1187624" y="1988840"/>
            <a:chExt cx="6280462" cy="522819"/>
          </a:xfrm>
        </p:grpSpPr>
        <p:cxnSp>
          <p:nvCxnSpPr>
            <p:cNvPr id="8" name="直接连接符 7"/>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1"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rPr>
                <a:t>1</a:t>
              </a:r>
              <a:endParaRPr kumimoji="0" lang="zh-CN" altLang="en-US" sz="2800" b="0" i="1"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endParaRPr>
            </a:p>
          </p:txBody>
        </p:sp>
        <p:cxnSp>
          <p:nvCxnSpPr>
            <p:cNvPr id="9" name="直接连接符 8"/>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7640" name="TextBox 10"/>
            <p:cNvSpPr txBox="1"/>
            <p:nvPr/>
          </p:nvSpPr>
          <p:spPr>
            <a:xfrm>
              <a:off x="1835356" y="1988840"/>
              <a:ext cx="5185033" cy="522819"/>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促销及其组合要素</a:t>
              </a:r>
              <a:endParaRPr lang="en-US" altLang="zh-CN" sz="2800" b="1" dirty="0">
                <a:solidFill>
                  <a:schemeClr val="accent5">
                    <a:lumMod val="25000"/>
                  </a:schemeClr>
                </a:solidFill>
                <a:latin typeface="微软雅黑" panose="020B0503020204020204" charset="-122"/>
                <a:ea typeface="微软雅黑" panose="020B0503020204020204" charset="-122"/>
              </a:endParaRPr>
            </a:p>
          </p:txBody>
        </p:sp>
        <p:sp>
          <p:nvSpPr>
            <p:cNvPr id="12" name="TextBox 11"/>
            <p:cNvSpPr txBox="1"/>
            <p:nvPr/>
          </p:nvSpPr>
          <p:spPr>
            <a:xfrm>
              <a:off x="7036265" y="1988840"/>
              <a:ext cx="431821" cy="461124"/>
            </a:xfrm>
            <a:prstGeom prst="rect">
              <a:avLst/>
            </a:prstGeom>
            <a:noFill/>
          </p:spPr>
          <p:txBody>
            <a:bodyPr wrap="square" rtlCol="0">
              <a:spAutoFit/>
            </a:bodyPr>
            <a:p>
              <a:endParaRPr lang="en-US" altLang="zh-CN" sz="2400" dirty="0">
                <a:solidFill>
                  <a:schemeClr val="accent1"/>
                </a:solidFill>
                <a:effectLst>
                  <a:outerShdw blurRad="38100" dist="38100" dir="2700000">
                    <a:srgbClr val="C0C0C0"/>
                  </a:outerShdw>
                </a:effectLst>
                <a:latin typeface="DFPYeaSong-B5"/>
                <a:ea typeface="DFPYeaSong-B5"/>
              </a:endParaRPr>
            </a:p>
          </p:txBody>
        </p:sp>
      </p:grpSp>
      <p:grpSp>
        <p:nvGrpSpPr>
          <p:cNvPr id="197642" name="组合 13"/>
          <p:cNvGrpSpPr/>
          <p:nvPr/>
        </p:nvGrpSpPr>
        <p:grpSpPr>
          <a:xfrm>
            <a:off x="2895283" y="2962275"/>
            <a:ext cx="6280150" cy="521970"/>
            <a:chOff x="1187624" y="1988840"/>
            <a:chExt cx="6280462" cy="522818"/>
          </a:xfrm>
        </p:grpSpPr>
        <p:cxnSp>
          <p:nvCxnSpPr>
            <p:cNvPr id="15" name="直接连接符 14"/>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1"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rPr>
                <a:t>2</a:t>
              </a:r>
              <a:endParaRPr kumimoji="0" lang="zh-CN" altLang="en-US" sz="2800" b="0" i="1"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endParaRPr>
            </a:p>
          </p:txBody>
        </p:sp>
        <p:cxnSp>
          <p:nvCxnSpPr>
            <p:cNvPr id="17" name="直接连接符 16"/>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7646" name="TextBox 17"/>
            <p:cNvSpPr txBox="1"/>
            <p:nvPr/>
          </p:nvSpPr>
          <p:spPr>
            <a:xfrm>
              <a:off x="1835356" y="1988840"/>
              <a:ext cx="5185033" cy="522818"/>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促销活动流程管理</a:t>
              </a:r>
              <a:endParaRPr lang="zh-CN" altLang="en-US" sz="2800" b="1" dirty="0">
                <a:solidFill>
                  <a:schemeClr val="accent5">
                    <a:lumMod val="25000"/>
                  </a:schemeClr>
                </a:solidFill>
                <a:latin typeface="微软雅黑" panose="020B0503020204020204" charset="-122"/>
                <a:ea typeface="微软雅黑" panose="020B0503020204020204" charset="-122"/>
              </a:endParaRPr>
            </a:p>
          </p:txBody>
        </p:sp>
        <p:sp>
          <p:nvSpPr>
            <p:cNvPr id="19" name="TextBox 18"/>
            <p:cNvSpPr txBox="1"/>
            <p:nvPr/>
          </p:nvSpPr>
          <p:spPr>
            <a:xfrm>
              <a:off x="7036265" y="1988840"/>
              <a:ext cx="431821" cy="461123"/>
            </a:xfrm>
            <a:prstGeom prst="rect">
              <a:avLst/>
            </a:prstGeom>
            <a:noFill/>
          </p:spPr>
          <p:txBody>
            <a:bodyPr wrap="square" rtlCol="0">
              <a:spAutoFit/>
            </a:bodyPr>
            <a:p>
              <a:endParaRPr lang="en-US" altLang="zh-CN" sz="2400" dirty="0">
                <a:solidFill>
                  <a:schemeClr val="accent1"/>
                </a:solidFill>
                <a:effectLst>
                  <a:outerShdw blurRad="38100" dist="38100" dir="2700000">
                    <a:srgbClr val="C0C0C0"/>
                  </a:outerShdw>
                </a:effectLst>
                <a:latin typeface="DFPYeaSong-B5"/>
                <a:ea typeface="DFPYeaSong-B5"/>
              </a:endParaRPr>
            </a:p>
          </p:txBody>
        </p:sp>
      </p:grpSp>
      <p:grpSp>
        <p:nvGrpSpPr>
          <p:cNvPr id="197648" name="组合 19"/>
          <p:cNvGrpSpPr/>
          <p:nvPr/>
        </p:nvGrpSpPr>
        <p:grpSpPr>
          <a:xfrm>
            <a:off x="2855913" y="3933825"/>
            <a:ext cx="6319837" cy="521970"/>
            <a:chOff x="1187624" y="1988840"/>
            <a:chExt cx="6320938" cy="521175"/>
          </a:xfrm>
        </p:grpSpPr>
        <p:cxnSp>
          <p:nvCxnSpPr>
            <p:cNvPr id="21" name="直接连接符 20"/>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1"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rPr>
                <a:t>3</a:t>
              </a:r>
              <a:endParaRPr kumimoji="0" lang="zh-CN" altLang="en-US" sz="2800" b="0" i="1"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endParaRPr>
            </a:p>
          </p:txBody>
        </p:sp>
        <p:cxnSp>
          <p:nvCxnSpPr>
            <p:cNvPr id="23" name="直接连接符 22"/>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7652" name="TextBox 23"/>
            <p:cNvSpPr txBox="1"/>
            <p:nvPr/>
          </p:nvSpPr>
          <p:spPr>
            <a:xfrm>
              <a:off x="1835437" y="1988840"/>
              <a:ext cx="5184090" cy="521175"/>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零售广告</a:t>
              </a:r>
              <a:endParaRPr lang="zh-CN" altLang="en-US" sz="2800" b="1" dirty="0">
                <a:solidFill>
                  <a:schemeClr val="accent5">
                    <a:lumMod val="25000"/>
                  </a:schemeClr>
                </a:solidFill>
                <a:latin typeface="微软雅黑" panose="020B0503020204020204" charset="-122"/>
                <a:ea typeface="微软雅黑" panose="020B0503020204020204" charset="-122"/>
              </a:endParaRPr>
            </a:p>
          </p:txBody>
        </p:sp>
        <p:sp>
          <p:nvSpPr>
            <p:cNvPr id="25" name="TextBox 24"/>
            <p:cNvSpPr txBox="1"/>
            <p:nvPr/>
          </p:nvSpPr>
          <p:spPr>
            <a:xfrm>
              <a:off x="6948077" y="1988840"/>
              <a:ext cx="560485" cy="459674"/>
            </a:xfrm>
            <a:prstGeom prst="rect">
              <a:avLst/>
            </a:prstGeom>
            <a:noFill/>
          </p:spPr>
          <p:txBody>
            <a:bodyPr wrap="square" rtlCol="0">
              <a:spAutoFit/>
            </a:bodyPr>
            <a:p>
              <a:endParaRPr lang="zh-CN" altLang="en-US" sz="2400" dirty="0">
                <a:solidFill>
                  <a:schemeClr val="accent1"/>
                </a:solidFill>
                <a:effectLst>
                  <a:outerShdw blurRad="38100" dist="38100" dir="2700000">
                    <a:srgbClr val="C0C0C0"/>
                  </a:outerShdw>
                </a:effectLst>
                <a:latin typeface="DFPYeaSong-B5"/>
                <a:ea typeface="DFPYeaSong-B5"/>
              </a:endParaRPr>
            </a:p>
          </p:txBody>
        </p:sp>
      </p:grpSp>
      <p:grpSp>
        <p:nvGrpSpPr>
          <p:cNvPr id="197654" name="组合 19"/>
          <p:cNvGrpSpPr/>
          <p:nvPr/>
        </p:nvGrpSpPr>
        <p:grpSpPr>
          <a:xfrm>
            <a:off x="2855913" y="4868863"/>
            <a:ext cx="6319837" cy="521970"/>
            <a:chOff x="1187624" y="1988840"/>
            <a:chExt cx="6320938" cy="521175"/>
          </a:xfrm>
        </p:grpSpPr>
        <p:cxnSp>
          <p:nvCxnSpPr>
            <p:cNvPr id="2" name="直接连接符 20"/>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圆角矩形 21"/>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en-US" altLang="zh-CN" sz="2800" i="1" dirty="0">
                  <a:solidFill>
                    <a:srgbClr val="FFFF00"/>
                  </a:solidFill>
                  <a:effectLst>
                    <a:outerShdw blurRad="38100" dist="38100" dir="2700000">
                      <a:srgbClr val="C0C0C0"/>
                    </a:outerShdw>
                  </a:effectLst>
                  <a:latin typeface="DFPYeaSong-B5"/>
                  <a:ea typeface="DFPYeaSong-B5"/>
                </a:rPr>
                <a:t>4</a:t>
              </a:r>
              <a:endParaRPr lang="en-US" altLang="zh-CN" sz="2800" i="1" dirty="0">
                <a:solidFill>
                  <a:srgbClr val="FFFF00"/>
                </a:solidFill>
                <a:effectLst>
                  <a:outerShdw blurRad="38100" dist="38100" dir="2700000">
                    <a:srgbClr val="C0C0C0"/>
                  </a:outerShdw>
                </a:effectLst>
                <a:latin typeface="DFPYeaSong-B5"/>
                <a:ea typeface="DFPYeaSong-B5"/>
              </a:endParaRPr>
            </a:p>
          </p:txBody>
        </p:sp>
        <p:cxnSp>
          <p:nvCxnSpPr>
            <p:cNvPr id="4" name="直接连接符 22"/>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7658" name="TextBox 23"/>
            <p:cNvSpPr txBox="1"/>
            <p:nvPr/>
          </p:nvSpPr>
          <p:spPr>
            <a:xfrm>
              <a:off x="1835437" y="1988840"/>
              <a:ext cx="5184090" cy="521175"/>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销售促进</a:t>
              </a:r>
              <a:endParaRPr lang="zh-CN" altLang="en-US" sz="2800" b="1" dirty="0">
                <a:solidFill>
                  <a:schemeClr val="accent5">
                    <a:lumMod val="25000"/>
                  </a:schemeClr>
                </a:solidFill>
                <a:latin typeface="微软雅黑" panose="020B0503020204020204" charset="-122"/>
                <a:ea typeface="微软雅黑" panose="020B0503020204020204" charset="-122"/>
              </a:endParaRPr>
            </a:p>
          </p:txBody>
        </p:sp>
        <p:sp>
          <p:nvSpPr>
            <p:cNvPr id="5" name="TextBox 24"/>
            <p:cNvSpPr txBox="1"/>
            <p:nvPr/>
          </p:nvSpPr>
          <p:spPr>
            <a:xfrm>
              <a:off x="6948077" y="1988840"/>
              <a:ext cx="560485" cy="459674"/>
            </a:xfrm>
            <a:prstGeom prst="rect">
              <a:avLst/>
            </a:prstGeom>
            <a:noFill/>
          </p:spPr>
          <p:txBody>
            <a:bodyPr wrap="square" rtlCol="0">
              <a:spAutoFit/>
            </a:bodyPr>
            <a:p>
              <a:endParaRPr lang="zh-CN" altLang="en-US" sz="2400" dirty="0">
                <a:solidFill>
                  <a:schemeClr val="accent1"/>
                </a:solidFill>
                <a:effectLst>
                  <a:outerShdw blurRad="38100" dist="38100" dir="2700000">
                    <a:srgbClr val="C0C0C0"/>
                  </a:outerShdw>
                </a:effectLst>
                <a:latin typeface="DFPYeaSong-B5"/>
                <a:ea typeface="DFPYeaSong-B5"/>
              </a:endParaRPr>
            </a:p>
          </p:txBody>
        </p:sp>
      </p:grpSp>
      <p:sp>
        <p:nvSpPr>
          <p:cNvPr id="7" name="文本框 6"/>
          <p:cNvSpPr txBox="1"/>
          <p:nvPr/>
        </p:nvSpPr>
        <p:spPr>
          <a:xfrm>
            <a:off x="8691245" y="19704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3</a:t>
            </a:r>
            <a:endParaRPr lang="en-US" altLang="zh-CN" sz="2800" b="1">
              <a:latin typeface="楷体" panose="02010609060101010101" charset="-122"/>
              <a:ea typeface="楷体" panose="02010609060101010101" charset="-122"/>
            </a:endParaRPr>
          </a:p>
        </p:txBody>
      </p:sp>
      <p:grpSp>
        <p:nvGrpSpPr>
          <p:cNvPr id="10" name="组合 19"/>
          <p:cNvGrpSpPr/>
          <p:nvPr/>
        </p:nvGrpSpPr>
        <p:grpSpPr>
          <a:xfrm>
            <a:off x="2871788" y="5769610"/>
            <a:ext cx="6319837" cy="521970"/>
            <a:chOff x="1187624" y="1988840"/>
            <a:chExt cx="6320938" cy="521175"/>
          </a:xfrm>
        </p:grpSpPr>
        <p:cxnSp>
          <p:nvCxnSpPr>
            <p:cNvPr id="11" name="直接连接符 10"/>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1"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rPr>
                <a:t>5</a:t>
              </a:r>
              <a:endParaRPr kumimoji="0" lang="en-US" altLang="zh-CN" sz="2800" b="0" i="1"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endParaRPr>
            </a:p>
          </p:txBody>
        </p:sp>
        <p:cxnSp>
          <p:nvCxnSpPr>
            <p:cNvPr id="14" name="直接连接符 13"/>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23"/>
            <p:cNvSpPr txBox="1"/>
            <p:nvPr/>
          </p:nvSpPr>
          <p:spPr>
            <a:xfrm>
              <a:off x="1835437" y="1988840"/>
              <a:ext cx="5184090" cy="521175"/>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零售公共关系</a:t>
              </a:r>
              <a:endParaRPr lang="zh-CN" altLang="en-US" sz="2800" b="1" dirty="0">
                <a:solidFill>
                  <a:schemeClr val="accent5">
                    <a:lumMod val="25000"/>
                  </a:schemeClr>
                </a:solidFill>
                <a:latin typeface="微软雅黑" panose="020B0503020204020204" charset="-122"/>
                <a:ea typeface="微软雅黑" panose="020B0503020204020204" charset="-122"/>
              </a:endParaRPr>
            </a:p>
          </p:txBody>
        </p:sp>
        <p:sp>
          <p:nvSpPr>
            <p:cNvPr id="20" name="TextBox 24"/>
            <p:cNvSpPr txBox="1"/>
            <p:nvPr/>
          </p:nvSpPr>
          <p:spPr>
            <a:xfrm>
              <a:off x="6948077" y="1988840"/>
              <a:ext cx="560485" cy="459674"/>
            </a:xfrm>
            <a:prstGeom prst="rect">
              <a:avLst/>
            </a:prstGeom>
            <a:noFill/>
          </p:spPr>
          <p:txBody>
            <a:bodyPr wrap="square" rtlCol="0">
              <a:spAutoFit/>
            </a:bodyPr>
            <a:p>
              <a:endParaRPr lang="zh-CN" altLang="en-US" sz="2400" dirty="0">
                <a:solidFill>
                  <a:schemeClr val="accent1"/>
                </a:solidFill>
                <a:effectLst>
                  <a:outerShdw blurRad="38100" dist="38100" dir="2700000">
                    <a:srgbClr val="C0C0C0"/>
                  </a:outerShdw>
                </a:effectLst>
                <a:latin typeface="DFPYeaSong-B5"/>
                <a:ea typeface="DFPYeaSong-B5"/>
              </a:endParaRPr>
            </a:p>
          </p:txBody>
        </p:sp>
      </p:grpSp>
      <p:sp>
        <p:nvSpPr>
          <p:cNvPr id="24" name="文本框 23"/>
          <p:cNvSpPr txBox="1"/>
          <p:nvPr/>
        </p:nvSpPr>
        <p:spPr>
          <a:xfrm>
            <a:off x="8602345" y="57677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32</a:t>
            </a:r>
            <a:endParaRPr lang="en-US" altLang="zh-CN" sz="2800" b="1">
              <a:latin typeface="楷体" panose="02010609060101010101" charset="-122"/>
              <a:ea typeface="楷体" panose="02010609060101010101" charset="-122"/>
            </a:endParaRPr>
          </a:p>
        </p:txBody>
      </p:sp>
      <p:sp>
        <p:nvSpPr>
          <p:cNvPr id="26" name="文本框 25"/>
          <p:cNvSpPr txBox="1"/>
          <p:nvPr/>
        </p:nvSpPr>
        <p:spPr>
          <a:xfrm>
            <a:off x="8589645" y="48279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25</a:t>
            </a:r>
            <a:endParaRPr lang="en-US" altLang="zh-CN" sz="2800" b="1">
              <a:latin typeface="楷体" panose="02010609060101010101" charset="-122"/>
              <a:ea typeface="楷体" panose="02010609060101010101" charset="-122"/>
            </a:endParaRPr>
          </a:p>
        </p:txBody>
      </p:sp>
      <p:sp>
        <p:nvSpPr>
          <p:cNvPr id="27" name="文本框 26"/>
          <p:cNvSpPr txBox="1"/>
          <p:nvPr/>
        </p:nvSpPr>
        <p:spPr>
          <a:xfrm>
            <a:off x="8615045" y="39135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15</a:t>
            </a:r>
            <a:endParaRPr lang="en-US" altLang="zh-CN" sz="2800" b="1">
              <a:latin typeface="楷体" panose="02010609060101010101" charset="-122"/>
              <a:ea typeface="楷体" panose="02010609060101010101" charset="-122"/>
            </a:endParaRPr>
          </a:p>
        </p:txBody>
      </p:sp>
      <p:sp>
        <p:nvSpPr>
          <p:cNvPr id="28" name="文本框 27"/>
          <p:cNvSpPr txBox="1"/>
          <p:nvPr/>
        </p:nvSpPr>
        <p:spPr>
          <a:xfrm>
            <a:off x="8729345" y="29483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7</a:t>
            </a:r>
            <a:endParaRPr lang="en-US" altLang="zh-CN" sz="2800" b="1">
              <a:latin typeface="楷体" panose="02010609060101010101" charset="-122"/>
              <a:ea typeface="楷体" panose="02010609060101010101" charset="-122"/>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1026"/>
          <p:cNvSpPr txBox="1"/>
          <p:nvPr/>
        </p:nvSpPr>
        <p:spPr>
          <a:xfrm>
            <a:off x="1096645" y="668655"/>
            <a:ext cx="4138930"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（三）影响者广告</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100" name="文本框 99"/>
          <p:cNvSpPr txBox="1"/>
          <p:nvPr/>
        </p:nvSpPr>
        <p:spPr>
          <a:xfrm>
            <a:off x="1425575" y="1551305"/>
            <a:ext cx="9370695" cy="4208780"/>
          </a:xfrm>
          <a:prstGeom prst="rect">
            <a:avLst/>
          </a:prstGeom>
          <a:noFill/>
          <a:ln w="9525">
            <a:noFill/>
          </a:ln>
        </p:spPr>
        <p:txBody>
          <a:bodyPr wrap="square">
            <a:noAutofit/>
          </a:bodyPr>
          <a:p>
            <a:pPr>
              <a:lnSpc>
                <a:spcPct val="200000"/>
              </a:lnSpc>
            </a:pPr>
            <a:r>
              <a:rPr lang="zh-CN" sz="2400" b="1">
                <a:solidFill>
                  <a:srgbClr val="C00000"/>
                </a:solidFill>
                <a:latin typeface="微软雅黑" panose="020B0503020204020204" charset="-122"/>
                <a:ea typeface="微软雅黑" panose="020B0503020204020204" charset="-122"/>
              </a:rPr>
              <a:t>影响者：</a:t>
            </a:r>
            <a:r>
              <a:rPr lang="zh-CN" sz="2000">
                <a:solidFill>
                  <a:schemeClr val="tx1">
                    <a:lumMod val="95000"/>
                    <a:lumOff val="5000"/>
                  </a:schemeClr>
                </a:solidFill>
                <a:latin typeface="微软雅黑" panose="020B0503020204020204" charset="-122"/>
                <a:ea typeface="微软雅黑" panose="020B0503020204020204" charset="-122"/>
              </a:rPr>
              <a:t>指能对目标受众施加一定影响力的人，包括 KOL（Key Opinion Leader，关键意见领袖）、KOC（Key Opinion Consumer，关键意见顾客）、名人、明星、作家、专家、达人等。</a:t>
            </a:r>
            <a:endParaRPr lang="zh-CN" sz="2000">
              <a:solidFill>
                <a:schemeClr val="tx1">
                  <a:lumMod val="95000"/>
                  <a:lumOff val="5000"/>
                </a:schemeClr>
              </a:solidFill>
              <a:latin typeface="微软雅黑" panose="020B0503020204020204" charset="-122"/>
              <a:ea typeface="微软雅黑" panose="020B0503020204020204" charset="-122"/>
            </a:endParaRPr>
          </a:p>
          <a:p>
            <a:pPr>
              <a:lnSpc>
                <a:spcPct val="200000"/>
              </a:lnSpc>
            </a:pPr>
            <a:endParaRPr lang="zh-CN" altLang="en-US" sz="2000">
              <a:solidFill>
                <a:schemeClr val="tx1">
                  <a:lumMod val="95000"/>
                  <a:lumOff val="5000"/>
                </a:schemeClr>
              </a:solidFill>
              <a:latin typeface="微软雅黑" panose="020B0503020204020204" charset="-122"/>
              <a:ea typeface="微软雅黑" panose="020B0503020204020204" charset="-122"/>
            </a:endParaRPr>
          </a:p>
          <a:p>
            <a:pPr>
              <a:lnSpc>
                <a:spcPct val="200000"/>
              </a:lnSpc>
            </a:pPr>
            <a:r>
              <a:rPr lang="zh-CN" altLang="en-US" sz="2400" b="1">
                <a:solidFill>
                  <a:srgbClr val="C00000"/>
                </a:solidFill>
                <a:latin typeface="微软雅黑" panose="020B0503020204020204" charset="-122"/>
                <a:ea typeface="微软雅黑" panose="020B0503020204020204" charset="-122"/>
              </a:rPr>
              <a:t>影响者广告：</a:t>
            </a:r>
            <a:r>
              <a:rPr lang="zh-CN" altLang="en-US" sz="2000">
                <a:solidFill>
                  <a:schemeClr val="tx1">
                    <a:lumMod val="95000"/>
                    <a:lumOff val="5000"/>
                  </a:schemeClr>
                </a:solidFill>
                <a:latin typeface="微软雅黑" panose="020B0503020204020204" charset="-122"/>
                <a:ea typeface="微软雅黑" panose="020B0503020204020204" charset="-122"/>
              </a:rPr>
              <a:t>指零售商利用有影响力的人向目标受众进行宣传沟通的一种广告形式。</a:t>
            </a:r>
            <a:endParaRPr lang="zh-CN" altLang="en-US" sz="2000">
              <a:solidFill>
                <a:schemeClr val="tx1">
                  <a:lumMod val="95000"/>
                  <a:lumOff val="5000"/>
                </a:schemeClr>
              </a:solidFill>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4"/>
          <p:cNvSpPr/>
          <p:nvPr/>
        </p:nvSpPr>
        <p:spPr>
          <a:xfrm>
            <a:off x="6004560" y="542290"/>
            <a:ext cx="4812665" cy="368300"/>
          </a:xfrm>
          <a:prstGeom prst="rect">
            <a:avLst/>
          </a:prstGeom>
          <a:noFill/>
          <a:ln w="9525">
            <a:noFill/>
          </a:ln>
        </p:spPr>
        <p:txBody>
          <a:bodyPr wrap="square" anchor="ctr">
            <a:spAutoFit/>
          </a:bodyPr>
          <a:p>
            <a:pPr fontAlgn="b"/>
            <a:r>
              <a:rPr lang="en-US" altLang="zh-CN" sz="1800" b="1">
                <a:solidFill>
                  <a:srgbClr val="020202"/>
                </a:solidFill>
                <a:latin typeface="楷体_GB2312" pitchFamily="49" charset="-122"/>
                <a:ea typeface="楷体_GB2312" pitchFamily="49" charset="-122"/>
              </a:rPr>
              <a:t>   </a:t>
            </a:r>
            <a:r>
              <a:rPr lang="en-US" altLang="zh-CN" sz="1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POP</a:t>
            </a:r>
            <a:r>
              <a:rPr lang="zh-CN" altLang="en-US" sz="18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广告的种类和功能一览表</a:t>
            </a:r>
            <a:endParaRPr lang="zh-CN" altLang="en-US" sz="18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48323" name="Group 195"/>
          <p:cNvGraphicFramePr>
            <a:graphicFrameLocks noGrp="1"/>
          </p:cNvGraphicFramePr>
          <p:nvPr>
            <p:custDataLst>
              <p:tags r:id="rId1"/>
            </p:custDataLst>
          </p:nvPr>
        </p:nvGraphicFramePr>
        <p:xfrm>
          <a:off x="5171440" y="1170940"/>
          <a:ext cx="6312535" cy="5315585"/>
        </p:xfrm>
        <a:graphic>
          <a:graphicData uri="http://schemas.openxmlformats.org/drawingml/2006/table">
            <a:tbl>
              <a:tblPr/>
              <a:tblGrid>
                <a:gridCol w="563245"/>
                <a:gridCol w="2189480"/>
                <a:gridCol w="3559810"/>
              </a:tblGrid>
              <a:tr h="591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区分</a:t>
                      </a:r>
                      <a:endParaRPr kumimoji="1" lang="zh-CN" altLang="en-US" sz="18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种   类</a:t>
                      </a:r>
                      <a:endParaRPr kumimoji="1" lang="zh-CN" altLang="en-US" sz="18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功   能</a:t>
                      </a:r>
                      <a:endParaRPr kumimoji="1" lang="zh-CN" altLang="en-US" sz="18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r>
              <a:tr h="518160">
                <a:tc rowSpan="2">
                  <a:txBody>
                    <a:bodyPr/>
                    <a:lstStyle/>
                    <a:p>
                      <a:pPr marL="0" marR="0" lvl="0" indent="0" algn="l" defTabSz="914400" rtl="0" eaLnBrk="1" fontAlgn="b" latinLnBrk="0" hangingPunct="1">
                        <a:lnSpc>
                          <a:spcPct val="100000"/>
                        </a:lnSpc>
                        <a:spcBef>
                          <a:spcPct val="0"/>
                        </a:spcBef>
                        <a:spcAft>
                          <a:spcPct val="0"/>
                        </a:spcAft>
                        <a:buClrTx/>
                        <a:buSzTx/>
                        <a:buFontTx/>
                        <a:buNone/>
                        <a:tabLst>
                          <a:tab pos="2057400" algn="l"/>
                        </a:tabLst>
                      </a:pPr>
                      <a:r>
                        <a:rPr kumimoji="1" lang="zh-CN" altLang="en-US"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店头</a:t>
                      </a:r>
                      <a:endParaRPr kumimoji="1" lang="zh-CN" altLang="en-US"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 latinLnBrk="0" hangingPunct="0">
                        <a:lnSpc>
                          <a:spcPct val="100000"/>
                        </a:lnSpc>
                        <a:spcBef>
                          <a:spcPct val="0"/>
                        </a:spcBef>
                        <a:spcAft>
                          <a:spcPct val="0"/>
                        </a:spcAft>
                        <a:buClrTx/>
                        <a:buSzTx/>
                        <a:buFontTx/>
                        <a:buNone/>
                        <a:tabLst>
                          <a:tab pos="2057400" algn="l"/>
                        </a:tabLst>
                      </a:pPr>
                      <a:r>
                        <a:rPr kumimoji="1" lang="en-US" altLang="zh-CN"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endParaRPr kumimoji="1" lang="en-US" altLang="zh-CN"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店头看板（招牌）、商品名称</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告诉顾客这里有家商店及它是卖什么样的商品。</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29285">
                <a:tc vMerge="1">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橱窗展示、旗子、布帘</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通知顾客正在实施特价大拍卖，或造成气氛。另外，给整个商店带来季节感，制造气氛。</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89890">
                <a:tc rowSpan="4">
                  <a:txBody>
                    <a:bodyPr/>
                    <a:lstStyle/>
                    <a:p>
                      <a:pPr marL="0" marR="0" lvl="0" indent="0" algn="l" defTabSz="914400" rtl="0" eaLnBrk="1" fontAlgn="b" latinLnBrk="0" hangingPunct="1">
                        <a:lnSpc>
                          <a:spcPct val="100000"/>
                        </a:lnSpc>
                        <a:spcBef>
                          <a:spcPct val="0"/>
                        </a:spcBef>
                        <a:spcAft>
                          <a:spcPct val="0"/>
                        </a:spcAft>
                        <a:buClrTx/>
                        <a:buSzTx/>
                        <a:buFontTx/>
                        <a:buNone/>
                        <a:tabLst>
                          <a:tab pos="2057400" algn="l"/>
                        </a:tabLst>
                      </a:pPr>
                      <a:r>
                        <a:rPr kumimoji="1" lang="zh-CN" altLang="en-US"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店内</a:t>
                      </a:r>
                      <a:endParaRPr kumimoji="1" lang="zh-CN" altLang="en-US"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 latinLnBrk="0" hangingPunct="0">
                        <a:lnSpc>
                          <a:spcPct val="100000"/>
                        </a:lnSpc>
                        <a:spcBef>
                          <a:spcPct val="0"/>
                        </a:spcBef>
                        <a:spcAft>
                          <a:spcPct val="0"/>
                        </a:spcAft>
                        <a:buClrTx/>
                        <a:buSzTx/>
                        <a:buFontTx/>
                        <a:buNone/>
                        <a:tabLst>
                          <a:tab pos="2057400" algn="l"/>
                        </a:tabLst>
                      </a:pPr>
                      <a:r>
                        <a:rPr kumimoji="1" lang="en-US" altLang="zh-CN"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endParaRPr kumimoji="1" lang="en-US" altLang="zh-CN"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专柜</a:t>
                      </a:r>
                      <a:r>
                        <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、引导</a:t>
                      </a:r>
                      <a:r>
                        <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endPar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告诉走进商店的顾客，商品在什么地方。</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88620">
                <a:tc vMerge="1">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特卖</a:t>
                      </a:r>
                      <a:r>
                        <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、廉价</a:t>
                      </a:r>
                      <a:r>
                        <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endPar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告诉入店的顾客正在实施特卖的活动信息。</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74675">
                <a:tc vMerge="1">
                  <a:tcPr/>
                </a:tc>
                <a:tc>
                  <a:txBody>
                    <a:bodyPr/>
                    <a:lstStyle/>
                    <a:p>
                      <a:pPr marL="0" marR="0" lvl="0" indent="0" algn="l" defTabSz="914400" rtl="0" eaLnBrk="1" fontAlgn="b" latinLnBrk="0" hangingPunct="1">
                        <a:lnSpc>
                          <a:spcPct val="100000"/>
                        </a:lnSpc>
                        <a:spcBef>
                          <a:spcPct val="0"/>
                        </a:spcBef>
                        <a:spcAft>
                          <a:spcPct val="0"/>
                        </a:spcAft>
                        <a:buClrTx/>
                        <a:buSzTx/>
                        <a:buFontTx/>
                        <a:buNone/>
                        <a:tabLst>
                          <a:tab pos="2057400" algn="l"/>
                        </a:tabLst>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告知</a:t>
                      </a:r>
                      <a:r>
                        <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、优待</a:t>
                      </a:r>
                      <a:r>
                        <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、气氛</a:t>
                      </a:r>
                      <a:r>
                        <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endPar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tab pos="2057400" algn="l"/>
                        </a:tabLst>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告诉顾客商店性质及商品内容，也可以制造店内气氛。</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86080">
                <a:tc vMerge="1">
                  <a:tcPr/>
                </a:tc>
                <a:tc>
                  <a:txBody>
                    <a:bodyPr/>
                    <a:lstStyle/>
                    <a:p>
                      <a:pPr marL="0" marR="0" lvl="0" indent="0" algn="l" defTabSz="914400" rtl="0" eaLnBrk="1" fontAlgn="b" latinLnBrk="0" hangingPunct="1">
                        <a:lnSpc>
                          <a:spcPct val="100000"/>
                        </a:lnSpc>
                        <a:spcBef>
                          <a:spcPct val="0"/>
                        </a:spcBef>
                        <a:spcAft>
                          <a:spcPct val="0"/>
                        </a:spcAft>
                        <a:buClrTx/>
                        <a:buSzTx/>
                        <a:buFontTx/>
                        <a:buNone/>
                        <a:tabLst>
                          <a:tab pos="2057400" algn="l"/>
                        </a:tabLst>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厂商海报、广告板、场地</a:t>
                      </a:r>
                      <a:r>
                        <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endParaRPr kumimoji="1" lang="en-US" altLang="zh-CN"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tab pos="2057400" algn="l"/>
                        </a:tabLst>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传达商品情报及厂商情报的功能</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89890">
                <a:tc rowSpan="3">
                  <a:txBody>
                    <a:bodyPr/>
                    <a:lstStyle/>
                    <a:p>
                      <a:pPr marL="0" marR="0" lvl="0" indent="0" algn="l" defTabSz="914400" rtl="0" eaLnBrk="1" fontAlgn="b" latinLnBrk="0" hangingPunct="1">
                        <a:lnSpc>
                          <a:spcPct val="100000"/>
                        </a:lnSpc>
                        <a:spcBef>
                          <a:spcPct val="0"/>
                        </a:spcBef>
                        <a:spcAft>
                          <a:spcPct val="0"/>
                        </a:spcAft>
                        <a:buClrTx/>
                        <a:buSzTx/>
                        <a:buFontTx/>
                        <a:buNone/>
                        <a:tabLst>
                          <a:tab pos="2057400" algn="l"/>
                        </a:tabLst>
                      </a:pPr>
                      <a:r>
                        <a:rPr kumimoji="1" lang="zh-CN" altLang="en-US"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陈列现场</a:t>
                      </a:r>
                      <a:r>
                        <a:rPr kumimoji="1" lang="en-US" altLang="zh-CN"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POP</a:t>
                      </a:r>
                      <a:endParaRPr kumimoji="1" lang="en-US" altLang="zh-CN" sz="1400" b="1"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展示卡</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告诉顾客商品品质、使用方法及厂商名称等信息。</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89255">
                <a:tc vMerge="1">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分类广告</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告诉顾客广告品或推荐品的位置、尺寸及其价格。</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89255">
                <a:tc vMerge="1">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价目卡</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rPr>
                        <a:t>告诉顾客商品名称、数量及最有影响的价格标示。</a:t>
                      </a:r>
                      <a:endParaRPr kumimoji="1" lang="zh-CN" altLang="en-US" sz="1400" b="0" i="0" u="none" strike="noStrike" cap="none" normalizeH="0" baseline="0" smtClean="0">
                        <a:ln>
                          <a:noFill/>
                        </a:ln>
                        <a:solidFill>
                          <a:schemeClr val="tx1">
                            <a:lumMod val="95000"/>
                            <a:lumOff val="5000"/>
                          </a:schemeClr>
                        </a:solidFill>
                        <a:effectLst/>
                        <a:latin typeface="微软雅黑" panose="020B0503020204020204" charset="-122"/>
                        <a:ea typeface="微软雅黑" panose="020B0503020204020204"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23595" name="Rectangle 183"/>
          <p:cNvSpPr/>
          <p:nvPr/>
        </p:nvSpPr>
        <p:spPr>
          <a:xfrm>
            <a:off x="1524000" y="4740275"/>
            <a:ext cx="309880" cy="368300"/>
          </a:xfrm>
          <a:prstGeom prst="rect">
            <a:avLst/>
          </a:prstGeom>
          <a:noFill/>
          <a:ln w="9525">
            <a:noFill/>
          </a:ln>
        </p:spPr>
        <p:txBody>
          <a:bodyPr wrap="none" anchor="ctr">
            <a:spAutoFit/>
          </a:bodyPr>
          <a:p>
            <a:endParaRPr lang="zh-CN" altLang="zh-CN" dirty="0">
              <a:latin typeface="Times New Roman" panose="02020603050405020304" pitchFamily="18" charset="0"/>
            </a:endParaRPr>
          </a:p>
        </p:txBody>
      </p:sp>
      <p:sp>
        <p:nvSpPr>
          <p:cNvPr id="2" name="文本框 1"/>
          <p:cNvSpPr txBox="1"/>
          <p:nvPr/>
        </p:nvSpPr>
        <p:spPr>
          <a:xfrm>
            <a:off x="612775" y="1573530"/>
            <a:ext cx="4032885" cy="4438650"/>
          </a:xfrm>
          <a:prstGeom prst="rect">
            <a:avLst/>
          </a:prstGeom>
          <a:noFill/>
        </p:spPr>
        <p:txBody>
          <a:bodyPr wrap="square" rtlCol="0" anchor="t">
            <a:spAutoFit/>
          </a:bodyPr>
          <a:p>
            <a:pPr>
              <a:lnSpc>
                <a:spcPct val="140000"/>
              </a:lnSpc>
            </a:pPr>
            <a:r>
              <a:rPr lang="en-US" altLang="zh-CN" sz="2000" b="1">
                <a:solidFill>
                  <a:srgbClr val="C00000"/>
                </a:solidFill>
                <a:latin typeface="微软雅黑" panose="020B0503020204020204" charset="-122"/>
                <a:ea typeface="微软雅黑" panose="020B0503020204020204" charset="-122"/>
                <a:sym typeface="+mn-ea"/>
              </a:rPr>
              <a:t>POP</a:t>
            </a:r>
            <a:r>
              <a:rPr lang="zh-CN" altLang="en-US" sz="2000" b="1" dirty="0">
                <a:solidFill>
                  <a:srgbClr val="C00000"/>
                </a:solidFill>
                <a:latin typeface="微软雅黑" panose="020B0503020204020204" charset="-122"/>
                <a:ea typeface="微软雅黑" panose="020B0503020204020204" charset="-122"/>
                <a:sym typeface="+mn-ea"/>
              </a:rPr>
              <a:t>广告（</a:t>
            </a:r>
            <a:r>
              <a:rPr lang="en-US" altLang="zh-CN" sz="2000" b="1">
                <a:solidFill>
                  <a:srgbClr val="C00000"/>
                </a:solidFill>
                <a:latin typeface="微软雅黑" panose="020B0503020204020204" charset="-122"/>
                <a:ea typeface="微软雅黑" panose="020B0503020204020204" charset="-122"/>
                <a:sym typeface="+mn-ea"/>
              </a:rPr>
              <a:t>point of purchase advertising</a:t>
            </a:r>
            <a:r>
              <a:rPr lang="zh-CN" altLang="en-US" sz="2000" b="1" dirty="0">
                <a:solidFill>
                  <a:srgbClr val="C00000"/>
                </a:solidFill>
                <a:latin typeface="微软雅黑" panose="020B0503020204020204" charset="-122"/>
                <a:ea typeface="微软雅黑" panose="020B0503020204020204" charset="-122"/>
                <a:sym typeface="+mn-ea"/>
              </a:rPr>
              <a:t>）：</a:t>
            </a:r>
            <a:r>
              <a:rPr lang="zh-CN" altLang="en-US"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也称为店面广告、卖场广告或销售点广告。它是一个与商品有连带关系的广告，是商店或厂家在销售现场向顾客做的最后的广告。它的目的在于诱导顾客进店，使顾客容易选择商品，并提醒顾客注意促销商品，以促进销售。由于</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POP</a:t>
            </a:r>
            <a:r>
              <a:rPr lang="zh-CN" altLang="en-US"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广告针对性较强，顾客可在短时间内近距离的接触它，容易留下深刻印象并促成冲动性购买行为。</a:t>
            </a:r>
            <a:endParaRPr lang="zh-CN" altLang="en-US"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1506" name="Text Box 1026"/>
          <p:cNvSpPr txBox="1"/>
          <p:nvPr/>
        </p:nvSpPr>
        <p:spPr>
          <a:xfrm>
            <a:off x="506095" y="516255"/>
            <a:ext cx="4138930"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（四）</a:t>
            </a:r>
            <a:r>
              <a:rPr lang="en-US" altLang="zh-CN" sz="2800" b="1" dirty="0">
                <a:solidFill>
                  <a:schemeClr val="tx1">
                    <a:lumMod val="50000"/>
                  </a:schemeClr>
                </a:solidFill>
                <a:latin typeface="微软雅黑" panose="020B0503020204020204" charset="-122"/>
                <a:ea typeface="微软雅黑" panose="020B0503020204020204" charset="-122"/>
              </a:rPr>
              <a:t>POP</a:t>
            </a:r>
            <a:r>
              <a:rPr lang="zh-CN" altLang="en-US" sz="2800" b="1" dirty="0">
                <a:solidFill>
                  <a:schemeClr val="tx1">
                    <a:lumMod val="50000"/>
                  </a:schemeClr>
                </a:solidFill>
                <a:latin typeface="微软雅黑" panose="020B0503020204020204" charset="-122"/>
                <a:ea typeface="微软雅黑" panose="020B0503020204020204" charset="-122"/>
              </a:rPr>
              <a:t>广告</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1026"/>
          <p:cNvSpPr txBox="1"/>
          <p:nvPr/>
        </p:nvSpPr>
        <p:spPr>
          <a:xfrm>
            <a:off x="972820" y="668655"/>
            <a:ext cx="4138930"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（五）其他广告</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100" name="文本框 99"/>
          <p:cNvSpPr txBox="1"/>
          <p:nvPr/>
        </p:nvSpPr>
        <p:spPr>
          <a:xfrm>
            <a:off x="1684020" y="1800225"/>
            <a:ext cx="3847465" cy="3721735"/>
          </a:xfrm>
          <a:prstGeom prst="rect">
            <a:avLst/>
          </a:prstGeom>
          <a:noFill/>
          <a:ln w="9525">
            <a:noFill/>
          </a:ln>
        </p:spPr>
        <p:txBody>
          <a:bodyPr wrap="square">
            <a:noAutofit/>
          </a:bodyPr>
          <a:p>
            <a:pPr>
              <a:lnSpc>
                <a:spcPct val="200000"/>
              </a:lnSpc>
            </a:pPr>
            <a:r>
              <a:rPr lang="en-US" altLang="zh-CN" sz="2400" b="1">
                <a:solidFill>
                  <a:schemeClr val="tx1">
                    <a:lumMod val="95000"/>
                    <a:lumOff val="5000"/>
                  </a:schemeClr>
                </a:solidFill>
                <a:latin typeface="微软雅黑" panose="020B0503020204020204" charset="-122"/>
                <a:ea typeface="微软雅黑" panose="020B0503020204020204" charset="-122"/>
              </a:rPr>
              <a:t>1</a:t>
            </a:r>
            <a:r>
              <a:rPr lang="zh-CN" altLang="en-US" sz="2400" b="1">
                <a:solidFill>
                  <a:schemeClr val="tx1">
                    <a:lumMod val="95000"/>
                    <a:lumOff val="5000"/>
                  </a:schemeClr>
                </a:solidFill>
                <a:latin typeface="微软雅黑" panose="020B0503020204020204" charset="-122"/>
                <a:ea typeface="微软雅黑" panose="020B0503020204020204" charset="-122"/>
              </a:rPr>
              <a:t>、</a:t>
            </a:r>
            <a:r>
              <a:rPr lang="zh-CN" sz="2400" b="1">
                <a:solidFill>
                  <a:schemeClr val="tx1">
                    <a:lumMod val="95000"/>
                    <a:lumOff val="5000"/>
                  </a:schemeClr>
                </a:solidFill>
                <a:latin typeface="微软雅黑" panose="020B0503020204020204" charset="-122"/>
                <a:ea typeface="微软雅黑" panose="020B0503020204020204" charset="-122"/>
              </a:rPr>
              <a:t>包装广告</a:t>
            </a:r>
            <a:endParaRPr lang="zh-CN" altLang="en-US" sz="2400" b="1">
              <a:solidFill>
                <a:schemeClr val="tx1">
                  <a:lumMod val="95000"/>
                  <a:lumOff val="5000"/>
                </a:schemeClr>
              </a:solidFill>
              <a:latin typeface="微软雅黑" panose="020B0503020204020204" charset="-122"/>
              <a:ea typeface="微软雅黑" panose="020B0503020204020204" charset="-122"/>
            </a:endParaRPr>
          </a:p>
          <a:p>
            <a:pPr>
              <a:lnSpc>
                <a:spcPct val="200000"/>
              </a:lnSpc>
            </a:pPr>
            <a:r>
              <a:rPr lang="en-US" altLang="zh-CN" sz="2400" b="1">
                <a:solidFill>
                  <a:schemeClr val="tx1">
                    <a:lumMod val="95000"/>
                    <a:lumOff val="5000"/>
                  </a:schemeClr>
                </a:solidFill>
                <a:latin typeface="微软雅黑" panose="020B0503020204020204" charset="-122"/>
                <a:ea typeface="微软雅黑" panose="020B0503020204020204" charset="-122"/>
              </a:rPr>
              <a:t>2</a:t>
            </a:r>
            <a:r>
              <a:rPr lang="zh-CN" altLang="en-US" sz="2400" b="1">
                <a:solidFill>
                  <a:schemeClr val="tx1">
                    <a:lumMod val="95000"/>
                    <a:lumOff val="5000"/>
                  </a:schemeClr>
                </a:solidFill>
                <a:latin typeface="微软雅黑" panose="020B0503020204020204" charset="-122"/>
                <a:ea typeface="微软雅黑" panose="020B0503020204020204" charset="-122"/>
              </a:rPr>
              <a:t>、传单广告</a:t>
            </a:r>
            <a:endParaRPr lang="zh-CN" altLang="en-US" sz="2400" b="1">
              <a:solidFill>
                <a:schemeClr val="tx1">
                  <a:lumMod val="95000"/>
                  <a:lumOff val="5000"/>
                </a:schemeClr>
              </a:solidFill>
              <a:latin typeface="微软雅黑" panose="020B0503020204020204" charset="-122"/>
              <a:ea typeface="微软雅黑" panose="020B0503020204020204" charset="-122"/>
            </a:endParaRPr>
          </a:p>
          <a:p>
            <a:pPr>
              <a:lnSpc>
                <a:spcPct val="200000"/>
              </a:lnSpc>
            </a:pPr>
            <a:r>
              <a:rPr lang="en-US" altLang="zh-CN" sz="2400" b="1">
                <a:solidFill>
                  <a:schemeClr val="tx1">
                    <a:lumMod val="95000"/>
                    <a:lumOff val="5000"/>
                  </a:schemeClr>
                </a:solidFill>
                <a:latin typeface="微软雅黑" panose="020B0503020204020204" charset="-122"/>
                <a:ea typeface="微软雅黑" panose="020B0503020204020204" charset="-122"/>
              </a:rPr>
              <a:t>3</a:t>
            </a:r>
            <a:r>
              <a:rPr lang="zh-CN" altLang="en-US" sz="2400" b="1">
                <a:solidFill>
                  <a:schemeClr val="tx1">
                    <a:lumMod val="95000"/>
                    <a:lumOff val="5000"/>
                  </a:schemeClr>
                </a:solidFill>
                <a:latin typeface="微软雅黑" panose="020B0503020204020204" charset="-122"/>
                <a:ea typeface="微软雅黑" panose="020B0503020204020204" charset="-122"/>
              </a:rPr>
              <a:t>、户外广告牌</a:t>
            </a:r>
            <a:endParaRPr lang="zh-CN" altLang="en-US" sz="2400" b="1">
              <a:solidFill>
                <a:schemeClr val="tx1">
                  <a:lumMod val="95000"/>
                  <a:lumOff val="5000"/>
                </a:schemeClr>
              </a:solidFill>
              <a:latin typeface="微软雅黑" panose="020B0503020204020204" charset="-122"/>
              <a:ea typeface="微软雅黑" panose="020B0503020204020204" charset="-122"/>
            </a:endParaRPr>
          </a:p>
          <a:p>
            <a:pPr>
              <a:lnSpc>
                <a:spcPct val="200000"/>
              </a:lnSpc>
            </a:pPr>
            <a:r>
              <a:rPr lang="en-US" altLang="zh-CN" sz="2400" b="1">
                <a:solidFill>
                  <a:schemeClr val="tx1">
                    <a:lumMod val="95000"/>
                    <a:lumOff val="5000"/>
                  </a:schemeClr>
                </a:solidFill>
                <a:latin typeface="微软雅黑" panose="020B0503020204020204" charset="-122"/>
                <a:ea typeface="微软雅黑" panose="020B0503020204020204" charset="-122"/>
              </a:rPr>
              <a:t>4</a:t>
            </a:r>
            <a:r>
              <a:rPr lang="zh-CN" altLang="en-US" sz="2400" b="1">
                <a:solidFill>
                  <a:schemeClr val="tx1">
                    <a:lumMod val="95000"/>
                    <a:lumOff val="5000"/>
                  </a:schemeClr>
                </a:solidFill>
                <a:latin typeface="微软雅黑" panose="020B0503020204020204" charset="-122"/>
                <a:ea typeface="微软雅黑" panose="020B0503020204020204" charset="-122"/>
              </a:rPr>
              <a:t>、直接邮寄广告</a:t>
            </a:r>
            <a:endParaRPr lang="zh-CN" altLang="en-US" sz="2400" b="1">
              <a:solidFill>
                <a:schemeClr val="tx1">
                  <a:lumMod val="95000"/>
                  <a:lumOff val="5000"/>
                </a:schemeClr>
              </a:solidFill>
              <a:latin typeface="微软雅黑" panose="020B0503020204020204" charset="-122"/>
              <a:ea typeface="微软雅黑" panose="020B0503020204020204" charset="-122"/>
            </a:endParaRPr>
          </a:p>
          <a:p>
            <a:pPr>
              <a:lnSpc>
                <a:spcPct val="200000"/>
              </a:lnSpc>
            </a:pPr>
            <a:r>
              <a:rPr lang="en-US" altLang="zh-CN" sz="2400" b="1">
                <a:solidFill>
                  <a:schemeClr val="tx1">
                    <a:lumMod val="95000"/>
                    <a:lumOff val="5000"/>
                  </a:schemeClr>
                </a:solidFill>
                <a:latin typeface="微软雅黑" panose="020B0503020204020204" charset="-122"/>
                <a:ea typeface="微软雅黑" panose="020B0503020204020204" charset="-122"/>
              </a:rPr>
              <a:t>5</a:t>
            </a:r>
            <a:r>
              <a:rPr lang="zh-CN" altLang="en-US" sz="2400" b="1">
                <a:solidFill>
                  <a:schemeClr val="tx1">
                    <a:lumMod val="95000"/>
                    <a:lumOff val="5000"/>
                  </a:schemeClr>
                </a:solidFill>
                <a:latin typeface="微软雅黑" panose="020B0503020204020204" charset="-122"/>
                <a:ea typeface="微软雅黑" panose="020B0503020204020204" charset="-122"/>
              </a:rPr>
              <a:t>、交通工具广告</a:t>
            </a:r>
            <a:endParaRPr lang="zh-CN" altLang="en-US" sz="2400" b="1">
              <a:solidFill>
                <a:schemeClr val="tx1">
                  <a:lumMod val="95000"/>
                  <a:lumOff val="5000"/>
                </a:schemeClr>
              </a:solidFill>
              <a:latin typeface="微软雅黑" panose="020B0503020204020204" charset="-122"/>
              <a:ea typeface="微软雅黑" panose="020B0503020204020204" charset="-122"/>
            </a:endParaRPr>
          </a:p>
        </p:txBody>
      </p:sp>
      <p:pic>
        <p:nvPicPr>
          <p:cNvPr id="2" name="图片 1"/>
          <p:cNvPicPr/>
          <p:nvPr/>
        </p:nvPicPr>
        <p:blipFill>
          <a:blip r:embed="rId1"/>
          <a:stretch>
            <a:fillRect/>
          </a:stretch>
        </p:blipFill>
        <p:spPr>
          <a:xfrm>
            <a:off x="5531485" y="2068195"/>
            <a:ext cx="5389245" cy="297624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六边形 4"/>
          <p:cNvSpPr/>
          <p:nvPr>
            <p:custDataLst>
              <p:tags r:id="rId1"/>
            </p:custDataLst>
          </p:nvPr>
        </p:nvSpPr>
        <p:spPr>
          <a:xfrm rot="5400000">
            <a:off x="5093045" y="3273823"/>
            <a:ext cx="1200274" cy="1047245"/>
          </a:xfrm>
          <a:prstGeom prst="hexagon">
            <a:avLst>
              <a:gd name="adj" fmla="val 28101"/>
              <a:gd name="vf" fmla="val 115470"/>
            </a:avLst>
          </a:prstGeom>
          <a:solidFill>
            <a:srgbClr val="2BD4AB"/>
          </a:solidFill>
          <a:ln w="12700" cap="flat" cmpd="sng" algn="ctr">
            <a:noFill/>
            <a:prstDash val="solid"/>
            <a:miter lim="800000"/>
          </a:ln>
          <a:effectLst/>
        </p:spPr>
        <p:txBody>
          <a:bodyPr rtlCol="0" anchor="ctr">
            <a:normAutofit/>
          </a:bodyPr>
          <a:lstStyle/>
          <a:p>
            <a:pPr algn="ctr"/>
            <a:endParaRPr lang="zh-CN" altLang="en-US"/>
          </a:p>
        </p:txBody>
      </p:sp>
      <p:sp>
        <p:nvSpPr>
          <p:cNvPr id="6" name="文本框 5"/>
          <p:cNvSpPr txBox="1"/>
          <p:nvPr>
            <p:custDataLst>
              <p:tags r:id="rId2"/>
            </p:custDataLst>
          </p:nvPr>
        </p:nvSpPr>
        <p:spPr>
          <a:xfrm>
            <a:off x="5406507" y="3510792"/>
            <a:ext cx="573350" cy="573306"/>
          </a:xfrm>
          <a:prstGeom prst="rect">
            <a:avLst/>
          </a:prstGeom>
          <a:noFill/>
        </p:spPr>
        <p:txBody>
          <a:bodyPr wrap="square" rtlCol="0" anchor="ctr" anchorCtr="0">
            <a:normAutofit fontScale="70000"/>
          </a:bodyPr>
          <a:lstStyle/>
          <a:p>
            <a:pPr algn="ctr"/>
            <a:r>
              <a:rPr lang="en-US" altLang="zh-CN" sz="4400" dirty="0" smtClean="0">
                <a:solidFill>
                  <a:srgbClr val="FFFFFF"/>
                </a:solidFill>
              </a:rPr>
              <a:t>A</a:t>
            </a:r>
            <a:endParaRPr lang="zh-CN" altLang="en-US" sz="4400" dirty="0">
              <a:solidFill>
                <a:srgbClr val="FFFFFF"/>
              </a:solidFill>
            </a:endParaRPr>
          </a:p>
        </p:txBody>
      </p:sp>
      <p:sp>
        <p:nvSpPr>
          <p:cNvPr id="8" name="六边形 7"/>
          <p:cNvSpPr/>
          <p:nvPr>
            <p:custDataLst>
              <p:tags r:id="rId3"/>
            </p:custDataLst>
          </p:nvPr>
        </p:nvSpPr>
        <p:spPr>
          <a:xfrm rot="5400000">
            <a:off x="6206346" y="3273823"/>
            <a:ext cx="1200274" cy="1047245"/>
          </a:xfrm>
          <a:prstGeom prst="hexagon">
            <a:avLst>
              <a:gd name="adj" fmla="val 28101"/>
              <a:gd name="vf" fmla="val 115470"/>
            </a:avLst>
          </a:prstGeom>
          <a:solidFill>
            <a:srgbClr val="2CD5D2"/>
          </a:solidFill>
          <a:ln w="12700" cap="flat" cmpd="sng" algn="ctr">
            <a:noFill/>
            <a:prstDash val="solid"/>
            <a:miter lim="800000"/>
          </a:ln>
          <a:effectLst/>
        </p:spPr>
        <p:txBody>
          <a:bodyPr rtlCol="0" anchor="ctr">
            <a:normAutofit/>
          </a:bodyPr>
          <a:lstStyle/>
          <a:p>
            <a:pPr algn="ctr"/>
            <a:endParaRPr lang="zh-CN" altLang="en-US"/>
          </a:p>
        </p:txBody>
      </p:sp>
      <p:sp>
        <p:nvSpPr>
          <p:cNvPr id="9" name="文本框 8"/>
          <p:cNvSpPr txBox="1"/>
          <p:nvPr>
            <p:custDataLst>
              <p:tags r:id="rId4"/>
            </p:custDataLst>
          </p:nvPr>
        </p:nvSpPr>
        <p:spPr>
          <a:xfrm>
            <a:off x="6519808" y="3510792"/>
            <a:ext cx="573350" cy="573306"/>
          </a:xfrm>
          <a:prstGeom prst="rect">
            <a:avLst/>
          </a:prstGeom>
          <a:noFill/>
        </p:spPr>
        <p:txBody>
          <a:bodyPr wrap="square" rtlCol="0" anchor="ctr" anchorCtr="0">
            <a:normAutofit fontScale="70000"/>
          </a:bodyPr>
          <a:lstStyle/>
          <a:p>
            <a:pPr algn="ctr"/>
            <a:r>
              <a:rPr lang="en-US" altLang="zh-CN" sz="4400" dirty="0" smtClean="0">
                <a:solidFill>
                  <a:srgbClr val="FFFFFF"/>
                </a:solidFill>
              </a:rPr>
              <a:t>B</a:t>
            </a:r>
            <a:endParaRPr lang="zh-CN" altLang="en-US" sz="4400" dirty="0">
              <a:solidFill>
                <a:srgbClr val="FFFFFF"/>
              </a:solidFill>
            </a:endParaRPr>
          </a:p>
        </p:txBody>
      </p:sp>
      <p:sp>
        <p:nvSpPr>
          <p:cNvPr id="11" name="六边形 10"/>
          <p:cNvSpPr/>
          <p:nvPr>
            <p:custDataLst>
              <p:tags r:id="rId5"/>
            </p:custDataLst>
          </p:nvPr>
        </p:nvSpPr>
        <p:spPr>
          <a:xfrm rot="5400000">
            <a:off x="5668807" y="4258029"/>
            <a:ext cx="1200274" cy="1047245"/>
          </a:xfrm>
          <a:prstGeom prst="hexagon">
            <a:avLst>
              <a:gd name="adj" fmla="val 28101"/>
              <a:gd name="vf" fmla="val 115470"/>
            </a:avLst>
          </a:prstGeom>
          <a:solidFill>
            <a:srgbClr val="52BDEB"/>
          </a:solidFill>
          <a:ln w="12700" cap="flat" cmpd="sng" algn="ctr">
            <a:noFill/>
            <a:prstDash val="solid"/>
            <a:miter lim="800000"/>
          </a:ln>
          <a:effectLst/>
        </p:spPr>
        <p:txBody>
          <a:bodyPr rtlCol="0" anchor="ctr">
            <a:normAutofit/>
          </a:bodyPr>
          <a:lstStyle/>
          <a:p>
            <a:pPr algn="ctr"/>
            <a:endParaRPr lang="zh-CN" altLang="en-US"/>
          </a:p>
        </p:txBody>
      </p:sp>
      <p:sp>
        <p:nvSpPr>
          <p:cNvPr id="12" name="文本框 11"/>
          <p:cNvSpPr txBox="1"/>
          <p:nvPr>
            <p:custDataLst>
              <p:tags r:id="rId6"/>
            </p:custDataLst>
          </p:nvPr>
        </p:nvSpPr>
        <p:spPr>
          <a:xfrm>
            <a:off x="5982268" y="4494998"/>
            <a:ext cx="573350" cy="573306"/>
          </a:xfrm>
          <a:prstGeom prst="rect">
            <a:avLst/>
          </a:prstGeom>
          <a:noFill/>
        </p:spPr>
        <p:txBody>
          <a:bodyPr wrap="square" rtlCol="0" anchor="ctr" anchorCtr="0">
            <a:normAutofit fontScale="70000"/>
          </a:bodyPr>
          <a:lstStyle/>
          <a:p>
            <a:pPr algn="ctr"/>
            <a:r>
              <a:rPr lang="en-US" altLang="zh-CN" sz="4400" dirty="0">
                <a:solidFill>
                  <a:srgbClr val="FFFFFF"/>
                </a:solidFill>
              </a:rPr>
              <a:t>C</a:t>
            </a:r>
            <a:endParaRPr lang="zh-CN" altLang="en-US" sz="4400" dirty="0">
              <a:solidFill>
                <a:srgbClr val="FFFFFF"/>
              </a:solidFill>
            </a:endParaRPr>
          </a:p>
        </p:txBody>
      </p:sp>
      <p:sp>
        <p:nvSpPr>
          <p:cNvPr id="14" name="六边形 13"/>
          <p:cNvSpPr/>
          <p:nvPr>
            <p:custDataLst>
              <p:tags r:id="rId7"/>
            </p:custDataLst>
          </p:nvPr>
        </p:nvSpPr>
        <p:spPr>
          <a:xfrm rot="5400000">
            <a:off x="6782107" y="4258029"/>
            <a:ext cx="1200274" cy="1047245"/>
          </a:xfrm>
          <a:prstGeom prst="hexagon">
            <a:avLst>
              <a:gd name="adj" fmla="val 28101"/>
              <a:gd name="vf" fmla="val 115470"/>
            </a:avLst>
          </a:prstGeom>
          <a:solidFill>
            <a:srgbClr val="7BA5F1"/>
          </a:solidFill>
          <a:ln w="12700" cap="flat" cmpd="sng" algn="ctr">
            <a:noFill/>
            <a:prstDash val="solid"/>
            <a:miter lim="800000"/>
          </a:ln>
          <a:effectLst/>
        </p:spPr>
        <p:txBody>
          <a:bodyPr rtlCol="0" anchor="ctr">
            <a:normAutofit/>
          </a:bodyPr>
          <a:lstStyle/>
          <a:p>
            <a:pPr algn="ctr"/>
            <a:endParaRPr lang="zh-CN" altLang="en-US"/>
          </a:p>
        </p:txBody>
      </p:sp>
      <p:sp>
        <p:nvSpPr>
          <p:cNvPr id="15" name="文本框 14"/>
          <p:cNvSpPr txBox="1"/>
          <p:nvPr>
            <p:custDataLst>
              <p:tags r:id="rId8"/>
            </p:custDataLst>
          </p:nvPr>
        </p:nvSpPr>
        <p:spPr>
          <a:xfrm>
            <a:off x="7095569" y="4494998"/>
            <a:ext cx="573350" cy="573306"/>
          </a:xfrm>
          <a:prstGeom prst="rect">
            <a:avLst/>
          </a:prstGeom>
          <a:noFill/>
        </p:spPr>
        <p:txBody>
          <a:bodyPr wrap="square" rtlCol="0" anchor="ctr" anchorCtr="0">
            <a:normAutofit fontScale="70000"/>
          </a:bodyPr>
          <a:lstStyle/>
          <a:p>
            <a:pPr algn="ctr"/>
            <a:r>
              <a:rPr lang="en-US" altLang="zh-CN" sz="4400" dirty="0" smtClean="0">
                <a:solidFill>
                  <a:srgbClr val="FFFFFF"/>
                </a:solidFill>
              </a:rPr>
              <a:t>D</a:t>
            </a:r>
            <a:endParaRPr lang="zh-CN" altLang="en-US" sz="4400" dirty="0">
              <a:solidFill>
                <a:srgbClr val="FFFFFF"/>
              </a:solidFill>
            </a:endParaRPr>
          </a:p>
        </p:txBody>
      </p:sp>
      <p:sp>
        <p:nvSpPr>
          <p:cNvPr id="18" name="文本框 17"/>
          <p:cNvSpPr txBox="1"/>
          <p:nvPr>
            <p:custDataLst>
              <p:tags r:id="rId9"/>
            </p:custDataLst>
          </p:nvPr>
        </p:nvSpPr>
        <p:spPr>
          <a:xfrm>
            <a:off x="1235075" y="1981835"/>
            <a:ext cx="9207500" cy="626745"/>
          </a:xfrm>
          <a:prstGeom prst="rect">
            <a:avLst/>
          </a:prstGeom>
          <a:noFill/>
        </p:spPr>
        <p:txBody>
          <a:bodyPr wrap="square" tIns="0" bIns="46800" rtlCol="0" anchor="t" anchorCtr="0">
            <a:normAutofit/>
          </a:bodyPr>
          <a:lstStyle/>
          <a:p>
            <a:pPr algn="l"/>
            <a:r>
              <a:rPr lang="zh-CN" altLang="en-US" sz="2400" b="1" dirty="0" smtClean="0">
                <a:solidFill>
                  <a:schemeClr val="tx1">
                    <a:lumMod val="95000"/>
                    <a:lumOff val="5000"/>
                  </a:schemeClr>
                </a:solidFill>
                <a:latin typeface="微软雅黑" panose="020B0503020204020204" charset="-122"/>
                <a:ea typeface="微软雅黑" panose="020B0503020204020204" charset="-122"/>
              </a:rPr>
              <a:t>考虑几个关键因素：</a:t>
            </a:r>
            <a:endParaRPr lang="zh-CN" altLang="en-US" sz="2400" b="1" dirty="0" smtClean="0">
              <a:solidFill>
                <a:schemeClr val="tx1">
                  <a:lumMod val="95000"/>
                  <a:lumOff val="5000"/>
                </a:schemeClr>
              </a:solidFill>
              <a:latin typeface="微软雅黑" panose="020B0503020204020204" charset="-122"/>
              <a:ea typeface="微软雅黑" panose="020B0503020204020204" charset="-122"/>
            </a:endParaRPr>
          </a:p>
        </p:txBody>
      </p:sp>
      <p:sp>
        <p:nvSpPr>
          <p:cNvPr id="3" name="文本框 2"/>
          <p:cNvSpPr txBox="1"/>
          <p:nvPr>
            <p:custDataLst>
              <p:tags r:id="rId10"/>
            </p:custDataLst>
          </p:nvPr>
        </p:nvSpPr>
        <p:spPr>
          <a:xfrm>
            <a:off x="1643380" y="3497580"/>
            <a:ext cx="3526155" cy="607060"/>
          </a:xfrm>
          <a:prstGeom prst="rect">
            <a:avLst/>
          </a:prstGeom>
          <a:solidFill>
            <a:srgbClr val="F9F9F9">
              <a:lumMod val="90000"/>
            </a:srgbClr>
          </a:solidFill>
          <a:ln w="12700" cap="flat" cmpd="sng" algn="ctr">
            <a:noFill/>
            <a:prstDash val="solid"/>
            <a:miter lim="800000"/>
          </a:ln>
          <a:effectLst/>
        </p:spPr>
        <p:txBody>
          <a:bodyPr rtlCol="0" anchor="ctr">
            <a:normAutofit fontScale="90000"/>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400" b="1">
                <a:solidFill>
                  <a:schemeClr val="tx1">
                    <a:lumMod val="95000"/>
                    <a:lumOff val="5000"/>
                  </a:schemeClr>
                </a:solidFill>
                <a:latin typeface="微软雅黑" panose="020B0503020204020204" charset="-122"/>
                <a:ea typeface="微软雅黑" panose="020B0503020204020204" charset="-122"/>
                <a:sym typeface="+mn-ea"/>
              </a:rPr>
              <a:t>目标顾客接触媒体的习惯</a:t>
            </a:r>
            <a:endParaRPr lang="zh-CN" altLang="en-US" sz="2400" b="1">
              <a:solidFill>
                <a:schemeClr val="tx1">
                  <a:lumMod val="95000"/>
                  <a:lumOff val="5000"/>
                </a:schemeClr>
              </a:solidFill>
              <a:latin typeface="微软雅黑" panose="020B0503020204020204" charset="-122"/>
              <a:ea typeface="微软雅黑" panose="020B0503020204020204" charset="-122"/>
            </a:endParaRPr>
          </a:p>
        </p:txBody>
      </p:sp>
      <p:sp>
        <p:nvSpPr>
          <p:cNvPr id="4" name="文本框 3"/>
          <p:cNvSpPr txBox="1"/>
          <p:nvPr>
            <p:custDataLst>
              <p:tags r:id="rId11"/>
            </p:custDataLst>
          </p:nvPr>
        </p:nvSpPr>
        <p:spPr>
          <a:xfrm>
            <a:off x="7329805" y="3497580"/>
            <a:ext cx="3027680" cy="607060"/>
          </a:xfrm>
          <a:prstGeom prst="rect">
            <a:avLst/>
          </a:prstGeom>
          <a:solidFill>
            <a:srgbClr val="F9F9F9">
              <a:lumMod val="90000"/>
            </a:srgbClr>
          </a:solidFill>
          <a:ln w="12700" cap="flat" cmpd="sng" algn="ctr">
            <a:noFill/>
            <a:prstDash val="solid"/>
            <a:miter lim="800000"/>
          </a:ln>
          <a:effectLst/>
        </p:spPr>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400" b="1">
                <a:solidFill>
                  <a:schemeClr val="tx1">
                    <a:lumMod val="95000"/>
                    <a:lumOff val="5000"/>
                  </a:schemeClr>
                </a:solidFill>
                <a:latin typeface="微软雅黑" panose="020B0503020204020204" charset="-122"/>
                <a:ea typeface="微软雅黑" panose="020B0503020204020204" charset="-122"/>
                <a:sym typeface="+mn-ea"/>
              </a:rPr>
              <a:t>广告的传播范围</a:t>
            </a:r>
            <a:endParaRPr lang="zh-CN" altLang="en-US" sz="2400" b="1">
              <a:solidFill>
                <a:schemeClr val="tx1">
                  <a:lumMod val="50000"/>
                </a:schemeClr>
              </a:solidFill>
              <a:latin typeface="微软雅黑" panose="020B0503020204020204" charset="-122"/>
              <a:ea typeface="微软雅黑" panose="020B0503020204020204" charset="-122"/>
            </a:endParaRPr>
          </a:p>
        </p:txBody>
      </p:sp>
      <p:sp>
        <p:nvSpPr>
          <p:cNvPr id="19" name="文本框 18"/>
          <p:cNvSpPr txBox="1"/>
          <p:nvPr>
            <p:custDataLst>
              <p:tags r:id="rId12"/>
            </p:custDataLst>
          </p:nvPr>
        </p:nvSpPr>
        <p:spPr>
          <a:xfrm>
            <a:off x="2378710" y="4481830"/>
            <a:ext cx="3366135" cy="607060"/>
          </a:xfrm>
          <a:prstGeom prst="rect">
            <a:avLst/>
          </a:prstGeom>
          <a:solidFill>
            <a:srgbClr val="F9F9F9">
              <a:lumMod val="90000"/>
            </a:srgbClr>
          </a:solidFill>
          <a:ln w="12700" cap="flat" cmpd="sng" algn="ctr">
            <a:noFill/>
            <a:prstDash val="solid"/>
            <a:miter lim="800000"/>
          </a:ln>
          <a:effectLst/>
        </p:spPr>
        <p:txBody>
          <a:bodyPr rtlCol="0" anchor="ctr">
            <a:no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400" b="1">
                <a:solidFill>
                  <a:schemeClr val="tx1">
                    <a:lumMod val="95000"/>
                    <a:lumOff val="5000"/>
                  </a:schemeClr>
                </a:solidFill>
                <a:latin typeface="微软雅黑" panose="020B0503020204020204" charset="-122"/>
                <a:ea typeface="微软雅黑" panose="020B0503020204020204" charset="-122"/>
                <a:sym typeface="+mn-ea"/>
              </a:rPr>
              <a:t>广告的影响力</a:t>
            </a:r>
            <a:endParaRPr lang="zh-CN" altLang="en-US" sz="2400" b="1">
              <a:solidFill>
                <a:schemeClr val="tx1">
                  <a:lumMod val="95000"/>
                  <a:lumOff val="5000"/>
                </a:schemeClr>
              </a:solidFill>
              <a:latin typeface="微软雅黑" panose="020B0503020204020204" charset="-122"/>
              <a:ea typeface="微软雅黑" panose="020B0503020204020204" charset="-122"/>
            </a:endParaRPr>
          </a:p>
        </p:txBody>
      </p:sp>
      <p:sp>
        <p:nvSpPr>
          <p:cNvPr id="20" name="文本框 19"/>
          <p:cNvSpPr txBox="1"/>
          <p:nvPr>
            <p:custDataLst>
              <p:tags r:id="rId13"/>
            </p:custDataLst>
          </p:nvPr>
        </p:nvSpPr>
        <p:spPr>
          <a:xfrm>
            <a:off x="7905866" y="4481638"/>
            <a:ext cx="2610691" cy="606986"/>
          </a:xfrm>
          <a:prstGeom prst="rect">
            <a:avLst/>
          </a:prstGeom>
          <a:solidFill>
            <a:srgbClr val="F9F9F9">
              <a:lumMod val="90000"/>
            </a:srgbClr>
          </a:solidFill>
          <a:ln w="12700" cap="flat" cmpd="sng" algn="ctr">
            <a:noFill/>
            <a:prstDash val="solid"/>
            <a:miter lim="800000"/>
          </a:ln>
          <a:effectLst/>
        </p:spPr>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400" b="1">
                <a:solidFill>
                  <a:schemeClr val="tx1">
                    <a:lumMod val="95000"/>
                    <a:lumOff val="5000"/>
                  </a:schemeClr>
                </a:solidFill>
                <a:latin typeface="微软雅黑" panose="020B0503020204020204" charset="-122"/>
                <a:ea typeface="微软雅黑" panose="020B0503020204020204" charset="-122"/>
                <a:sym typeface="+mn-ea"/>
              </a:rPr>
              <a:t>广告的费用</a:t>
            </a:r>
            <a:endParaRPr lang="zh-CN" altLang="en-US" sz="2400" b="1">
              <a:solidFill>
                <a:schemeClr val="tx1">
                  <a:lumMod val="95000"/>
                  <a:lumOff val="5000"/>
                </a:schemeClr>
              </a:solidFill>
              <a:latin typeface="微软雅黑" panose="020B0503020204020204" charset="-122"/>
              <a:ea typeface="微软雅黑" panose="020B0503020204020204" charset="-122"/>
            </a:endParaRPr>
          </a:p>
        </p:txBody>
      </p:sp>
      <p:sp>
        <p:nvSpPr>
          <p:cNvPr id="21506" name="Text Box 1026"/>
          <p:cNvSpPr txBox="1"/>
          <p:nvPr/>
        </p:nvSpPr>
        <p:spPr>
          <a:xfrm>
            <a:off x="972820" y="668655"/>
            <a:ext cx="4138930"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三、零售广告的选择</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Tree>
    <p:custDataLst>
      <p:tags r:id="rId1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91540"/>
          </a:xfrm>
        </p:spPr>
        <p:txBody>
          <a:bodyPr/>
          <a:p>
            <a:r>
              <a:rPr lang="zh-CN" altLang="en-US" sz="2400" b="1">
                <a:solidFill>
                  <a:schemeClr val="tx1">
                    <a:lumMod val="50000"/>
                  </a:schemeClr>
                </a:solidFill>
                <a:latin typeface="微软雅黑" panose="020B0503020204020204" charset="-122"/>
                <a:ea typeface="微软雅黑" panose="020B0503020204020204" charset="-122"/>
              </a:rPr>
              <a:t>讨论：新媒体改写商家与消费者沟通模式</a:t>
            </a:r>
            <a:endParaRPr lang="zh-CN" altLang="en-US" sz="2400" b="1">
              <a:solidFill>
                <a:schemeClr val="tx1">
                  <a:lumMod val="50000"/>
                </a:schemeClr>
              </a:solidFill>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609600" y="1302385"/>
            <a:ext cx="10932795" cy="5259070"/>
          </a:xfrm>
        </p:spPr>
        <p:txBody>
          <a:bodyPr/>
          <a:p>
            <a:pPr marL="0" indent="0" latinLnBrk="0">
              <a:lnSpc>
                <a:spcPct val="140000"/>
              </a:lnSpc>
              <a:spcBef>
                <a:spcPts val="0"/>
              </a:spcBef>
              <a:spcAft>
                <a:spcPts val="0"/>
              </a:spcAft>
              <a:buNone/>
            </a:pPr>
            <a:r>
              <a:rPr lang="en-US" altLang="zh-CN" sz="2000"/>
              <a:t>      </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rPr>
              <a:t>新媒体主要是指以微信、微博、QQ、Facebook等社交媒体和以微信公众号、直播间等自媒体组合而成的一种新型媒体。新媒体由于可以允许人们撰写、分享、评价、讨论、相互沟通，因而在互联网上蓬勃发展，爆发出令人惊讶的能量，其传播的信息已成为人们浏览互联网的重要内容，不仅制造了一个又一个热门话题，进而也吸引传统媒体争相跟进。</a:t>
            </a:r>
            <a:endPar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marL="0" indent="0" latinLnBrk="0">
              <a:lnSpc>
                <a:spcPct val="140000"/>
              </a:lnSpc>
              <a:spcBef>
                <a:spcPts val="0"/>
              </a:spcBef>
              <a:spcAft>
                <a:spcPts val="0"/>
              </a:spcAft>
              <a:buNone/>
            </a:pP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rPr>
              <a:t>        研究显示：如果你看到一个朋友圈发的帖子，显示某个好友正在使用某产品，那么你购买这款产品的几率就会提升。若产品使用者私下发给朋友短信推荐该产品，会更有说服力。阿迪达斯正是靠新媒体运作打造了一个又一个爆品，该公司宣称未来的广告投入会从电视广告转移到新媒体上。当然，新媒体也不总是给品牌带来福音。当出现负面声音时，它也会瞬间把这一声音急剧扩大，让企业猝不及防。曾有几位母亲在宝洁公司的母婴社区发牢骚说购买的帮宝适纸尿裤发霉了，一石激起千层浪，迅速发酵的消息让宝洁的帮宝适随后三个月的销量下降了25-30%。</a:t>
            </a:r>
            <a:endPar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marL="0" indent="0" latinLnBrk="0">
              <a:lnSpc>
                <a:spcPct val="140000"/>
              </a:lnSpc>
              <a:spcBef>
                <a:spcPts val="0"/>
              </a:spcBef>
              <a:spcAft>
                <a:spcPts val="0"/>
              </a:spcAft>
              <a:buNone/>
            </a:pP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rPr>
              <a:t>        可见，新媒体已是零售商非常重要的营销工具。不论是更有效应对目前的顾客流失，还是更精准地找到你的顾客，还是增强顾客粘性，还是提升营销精准，都将产生重要价值。</a:t>
            </a:r>
            <a:endPar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70991" y="2524539"/>
            <a:ext cx="7048592" cy="921592"/>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第四节      销售促进</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6" name="Text Box 4"/>
          <p:cNvSpPr txBox="1"/>
          <p:nvPr/>
        </p:nvSpPr>
        <p:spPr>
          <a:xfrm>
            <a:off x="1017270" y="734695"/>
            <a:ext cx="10090785" cy="2061210"/>
          </a:xfrm>
          <a:prstGeom prst="rect">
            <a:avLst/>
          </a:prstGeom>
          <a:solidFill>
            <a:schemeClr val="bg1"/>
          </a:solidFill>
          <a:ln w="9525">
            <a:noFill/>
          </a:ln>
        </p:spPr>
        <p:txBody>
          <a:bodyPr wrap="square">
            <a:spAutoFit/>
          </a:bodyPr>
          <a:p>
            <a:pPr>
              <a:lnSpc>
                <a:spcPct val="200000"/>
              </a:lnSpc>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销售促进（</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rPr>
              <a:t>sales promotion,SP</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也称营业推广，</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是零售商针对最终消费者所采取的除广告、公共关系和人员推销之外的能够刺激需求，激励购买，扩大销售的各种短暂性的促销措施。</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33798" name="Text Box 6"/>
          <p:cNvSpPr txBox="1"/>
          <p:nvPr/>
        </p:nvSpPr>
        <p:spPr>
          <a:xfrm>
            <a:off x="1205865" y="2968625"/>
            <a:ext cx="9901555" cy="3169285"/>
          </a:xfrm>
          <a:prstGeom prst="rect">
            <a:avLst/>
          </a:prstGeom>
          <a:noFill/>
          <a:ln w="9525">
            <a:noFill/>
          </a:ln>
        </p:spPr>
        <p:txBody>
          <a:bodyPr wrap="square">
            <a:spAutoFit/>
          </a:bodyPr>
          <a:p>
            <a:pPr algn="l">
              <a:lnSpc>
                <a:spcPct val="200000"/>
              </a:lnSpc>
            </a:pP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销售促进的特点：</a:t>
            </a:r>
            <a:endPar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gn="l">
              <a:lnSpc>
                <a:spcPct val="200000"/>
              </a:lnSpc>
            </a:pP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引人注目，吸引力强，销售促进在销售中能产生更快和更多可衡量的反应；</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200000"/>
              </a:lnSpc>
            </a:pP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形式多样，增强顾客的购买兴趣；</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200000"/>
              </a:lnSpc>
            </a:pP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吸引大批顾客，增加商店的客流量，促进其他商品销售；</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200000"/>
              </a:lnSpc>
            </a:pP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4</a:t>
            </a: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销售促进的效果是短暂性的，常常吸引品牌转换者。</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3799" name="Text Box 7"/>
          <p:cNvSpPr txBox="1"/>
          <p:nvPr/>
        </p:nvSpPr>
        <p:spPr>
          <a:xfrm>
            <a:off x="2927350" y="3935413"/>
            <a:ext cx="249555" cy="414020"/>
          </a:xfrm>
          <a:prstGeom prst="rect">
            <a:avLst/>
          </a:prstGeom>
          <a:noFill/>
          <a:ln w="9525">
            <a:noFill/>
          </a:ln>
        </p:spPr>
        <p:txBody>
          <a:bodyPr wrap="none">
            <a:spAutoFit/>
          </a:bodyPr>
          <a:p>
            <a:r>
              <a:rPr lang="en-US" altLang="zh-CN" sz="2100">
                <a:latin typeface="Times New Roman" panose="02020603050405020304" pitchFamily="18" charset="0"/>
                <a:ea typeface="楷体_GB2312" pitchFamily="49" charset="-122"/>
              </a:rPr>
              <a:t> </a:t>
            </a:r>
            <a:endParaRPr lang="zh-CN" altLang="en-US" sz="2000" b="1" dirty="0">
              <a:solidFill>
                <a:srgbClr val="020202"/>
              </a:solidFill>
              <a:latin typeface="楷体_GB2312" pitchFamily="49" charset="-122"/>
              <a:ea typeface="楷体_GB2312" pitchFamily="49" charset="-122"/>
            </a:endParaRPr>
          </a:p>
        </p:txBody>
      </p:sp>
      <p:sp>
        <p:nvSpPr>
          <p:cNvPr id="33800" name="Text Box 8"/>
          <p:cNvSpPr txBox="1"/>
          <p:nvPr/>
        </p:nvSpPr>
        <p:spPr>
          <a:xfrm>
            <a:off x="2927350" y="4672013"/>
            <a:ext cx="249555" cy="414020"/>
          </a:xfrm>
          <a:prstGeom prst="rect">
            <a:avLst/>
          </a:prstGeom>
          <a:noFill/>
          <a:ln w="9525">
            <a:noFill/>
          </a:ln>
        </p:spPr>
        <p:txBody>
          <a:bodyPr wrap="none">
            <a:spAutoFit/>
          </a:bodyPr>
          <a:p>
            <a:r>
              <a:rPr lang="en-US" altLang="zh-CN" sz="2100">
                <a:latin typeface="Times New Roman" panose="02020603050405020304" pitchFamily="18" charset="0"/>
                <a:ea typeface="楷体_GB2312" pitchFamily="49" charset="-122"/>
              </a:rPr>
              <a:t> </a:t>
            </a:r>
            <a:endParaRPr lang="zh-CN" altLang="en-US" sz="2000" b="1" dirty="0">
              <a:solidFill>
                <a:srgbClr val="020202"/>
              </a:solidFill>
              <a:latin typeface="宋体" panose="02010600030101010101" pitchFamily="2" charset="-122"/>
              <a:ea typeface="楷体_GB2312" pitchFamily="49" charset="-122"/>
            </a:endParaRPr>
          </a:p>
        </p:txBody>
      </p:sp>
      <p:sp>
        <p:nvSpPr>
          <p:cNvPr id="33801" name="Text Box 9"/>
          <p:cNvSpPr txBox="1"/>
          <p:nvPr/>
        </p:nvSpPr>
        <p:spPr>
          <a:xfrm>
            <a:off x="2927350" y="5176838"/>
            <a:ext cx="249555" cy="414020"/>
          </a:xfrm>
          <a:prstGeom prst="rect">
            <a:avLst/>
          </a:prstGeom>
          <a:noFill/>
          <a:ln w="9525">
            <a:noFill/>
          </a:ln>
        </p:spPr>
        <p:txBody>
          <a:bodyPr wrap="none">
            <a:spAutoFit/>
          </a:bodyPr>
          <a:p>
            <a:r>
              <a:rPr lang="en-US" altLang="zh-CN" sz="2100">
                <a:latin typeface="Times New Roman" panose="02020603050405020304" pitchFamily="18" charset="0"/>
                <a:ea typeface="楷体_GB2312" pitchFamily="49" charset="-122"/>
              </a:rPr>
              <a:t> </a:t>
            </a:r>
            <a:endParaRPr lang="zh-CN" altLang="en-US" sz="2000" b="1" dirty="0">
              <a:solidFill>
                <a:srgbClr val="020202"/>
              </a:solidFill>
              <a:latin typeface="楷体_GB2312" pitchFamily="49" charset="-122"/>
              <a:ea typeface="楷体_GB2312" pitchFamily="49" charset="-122"/>
            </a:endParaRPr>
          </a:p>
        </p:txBody>
      </p:sp>
      <p:sp>
        <p:nvSpPr>
          <p:cNvPr id="33802" name="Text Box 10"/>
          <p:cNvSpPr txBox="1"/>
          <p:nvPr/>
        </p:nvSpPr>
        <p:spPr>
          <a:xfrm>
            <a:off x="3000375" y="5588000"/>
            <a:ext cx="309880" cy="398780"/>
          </a:xfrm>
          <a:prstGeom prst="rect">
            <a:avLst/>
          </a:prstGeom>
          <a:noFill/>
          <a:ln w="9525">
            <a:noFill/>
          </a:ln>
        </p:spPr>
        <p:txBody>
          <a:bodyPr wrap="none">
            <a:spAutoFit/>
          </a:bodyPr>
          <a:p>
            <a:endParaRPr lang="zh-CN" altLang="en-US" sz="2000" b="1" dirty="0">
              <a:solidFill>
                <a:srgbClr val="020202"/>
              </a:solidFill>
              <a:latin typeface="Times New Roman" panose="02020603050405020304" pitchFamily="18"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2"/>
          <p:cNvSpPr txBox="1"/>
          <p:nvPr/>
        </p:nvSpPr>
        <p:spPr>
          <a:xfrm>
            <a:off x="1218565" y="784225"/>
            <a:ext cx="2710180" cy="460375"/>
          </a:xfrm>
          <a:prstGeom prst="rect">
            <a:avLst/>
          </a:prstGeom>
          <a:noFill/>
          <a:ln w="9525">
            <a:noFill/>
          </a:ln>
        </p:spPr>
        <p:txBody>
          <a:bodyPr wrap="square">
            <a:spAutoFit/>
          </a:bodyPr>
          <a:p>
            <a:r>
              <a:rPr lang="zh-CN" altLang="en-US" sz="2400" b="1" dirty="0">
                <a:solidFill>
                  <a:schemeClr val="tx1">
                    <a:lumMod val="50000"/>
                  </a:schemeClr>
                </a:solidFill>
                <a:latin typeface="微软雅黑" panose="020B0503020204020204" charset="-122"/>
                <a:ea typeface="微软雅黑" panose="020B0503020204020204" charset="-122"/>
              </a:rPr>
              <a:t>一、直播带货</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4819" name="Text Box 3"/>
          <p:cNvSpPr txBox="1"/>
          <p:nvPr/>
        </p:nvSpPr>
        <p:spPr>
          <a:xfrm>
            <a:off x="1203325" y="1546225"/>
            <a:ext cx="9625965" cy="1568450"/>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rPr>
              <a:t>直播带货：</a:t>
            </a:r>
            <a:r>
              <a:rPr lang="zh-CN" altLang="en-US" sz="2000" dirty="0">
                <a:solidFill>
                  <a:schemeClr val="tx1">
                    <a:lumMod val="50000"/>
                  </a:schemeClr>
                </a:solidFill>
                <a:latin typeface="微软雅黑" panose="020B0503020204020204" charset="-122"/>
                <a:ea typeface="微软雅黑" panose="020B0503020204020204" charset="-122"/>
              </a:rPr>
              <a:t>是指零售商通过互联网平台，利用直播技术，进行近距离商品展示、咨询答复、导购的一种销售方式。其具体形式可以是商店自行开设直播间，或由职业主播集合进行推介，因具有亲和性、互动性等特点而受到消费者欢迎。</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34820" name="Text Box 4"/>
          <p:cNvSpPr txBox="1"/>
          <p:nvPr/>
        </p:nvSpPr>
        <p:spPr>
          <a:xfrm>
            <a:off x="1338263" y="3695700"/>
            <a:ext cx="2678112" cy="460375"/>
          </a:xfrm>
          <a:prstGeom prst="rect">
            <a:avLst/>
          </a:prstGeom>
          <a:noFill/>
          <a:ln w="9525">
            <a:noFill/>
          </a:ln>
        </p:spPr>
        <p:txBody>
          <a:bodyPr>
            <a:spAutoFit/>
          </a:bodyPr>
          <a:p>
            <a:r>
              <a:rPr lang="zh-CN" altLang="en-US" sz="2400" b="1" dirty="0">
                <a:solidFill>
                  <a:schemeClr val="tx1">
                    <a:lumMod val="50000"/>
                  </a:schemeClr>
                </a:solidFill>
                <a:latin typeface="微软雅黑" panose="020B0503020204020204" charset="-122"/>
                <a:ea typeface="微软雅黑" panose="020B0503020204020204" charset="-122"/>
              </a:rPr>
              <a:t>二、快闪店</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4821" name="Text Box 5"/>
          <p:cNvSpPr txBox="1"/>
          <p:nvPr/>
        </p:nvSpPr>
        <p:spPr>
          <a:xfrm>
            <a:off x="1313815" y="4411980"/>
            <a:ext cx="9514840" cy="1568450"/>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快闪店(Pop-up store)：</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是一种短期经营的品牌游击店，是指在商业发达的地区设置临时性店铺，供零售商推广品牌和销售产品。快闪店一般分为销售型、品牌推广型、引流拉新型和市场试验型四个类型。</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2"/>
          <p:cNvSpPr txBox="1"/>
          <p:nvPr/>
        </p:nvSpPr>
        <p:spPr>
          <a:xfrm>
            <a:off x="1381125" y="679450"/>
            <a:ext cx="2480945" cy="460375"/>
          </a:xfrm>
          <a:prstGeom prst="rect">
            <a:avLst/>
          </a:prstGeom>
          <a:noFill/>
          <a:ln w="9525">
            <a:noFill/>
          </a:ln>
        </p:spPr>
        <p:txBody>
          <a:bodyPr wrap="square">
            <a:spAutoFit/>
          </a:bodyPr>
          <a:p>
            <a:r>
              <a:rPr lang="zh-CN" altLang="en-US" sz="2400" b="1" dirty="0">
                <a:solidFill>
                  <a:schemeClr val="tx1">
                    <a:lumMod val="50000"/>
                  </a:schemeClr>
                </a:solidFill>
                <a:latin typeface="微软雅黑" panose="020B0503020204020204" charset="-122"/>
                <a:ea typeface="微软雅黑" panose="020B0503020204020204" charset="-122"/>
              </a:rPr>
              <a:t>三、优待券</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4819" name="Text Box 3"/>
          <p:cNvSpPr txBox="1"/>
          <p:nvPr/>
        </p:nvSpPr>
        <p:spPr>
          <a:xfrm>
            <a:off x="1252855" y="1546225"/>
            <a:ext cx="9576435" cy="1476375"/>
          </a:xfrm>
          <a:prstGeom prst="rect">
            <a:avLst/>
          </a:prstGeom>
          <a:noFill/>
          <a:ln w="9525">
            <a:noFill/>
          </a:ln>
        </p:spPr>
        <p:txBody>
          <a:bodyPr wrap="square">
            <a:spAutoFit/>
          </a:bodyPr>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rPr>
              <a:t>零售商将印在报纸、杂志、宣传单或商品包装上的付有一定面值的优待券或单独的优待券，通过邮寄，挨户递送，销售点分发等形式发放，持券人可以凭此券在购买某种商品时免付一定金额的费用。</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34820" name="Text Box 4"/>
          <p:cNvSpPr txBox="1"/>
          <p:nvPr/>
        </p:nvSpPr>
        <p:spPr>
          <a:xfrm>
            <a:off x="1449070" y="3543300"/>
            <a:ext cx="2986405" cy="460375"/>
          </a:xfrm>
          <a:prstGeom prst="rect">
            <a:avLst/>
          </a:prstGeom>
          <a:noFill/>
          <a:ln w="9525">
            <a:noFill/>
          </a:ln>
        </p:spPr>
        <p:txBody>
          <a:bodyPr wrap="square">
            <a:spAutoFit/>
          </a:bodyPr>
          <a:p>
            <a:r>
              <a:rPr lang="zh-CN" altLang="en-US" sz="2400" b="1" dirty="0">
                <a:solidFill>
                  <a:schemeClr val="tx1">
                    <a:lumMod val="50000"/>
                  </a:schemeClr>
                </a:solidFill>
                <a:latin typeface="微软雅黑" panose="020B0503020204020204" charset="-122"/>
                <a:ea typeface="微软雅黑" panose="020B0503020204020204" charset="-122"/>
              </a:rPr>
              <a:t>四、赠送商品</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4821" name="Text Box 5"/>
          <p:cNvSpPr txBox="1"/>
          <p:nvPr/>
        </p:nvSpPr>
        <p:spPr>
          <a:xfrm>
            <a:off x="1381760" y="4183380"/>
            <a:ext cx="9446895" cy="2030095"/>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赠送商品：</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是消费者免费或付出某些代价可获得特定物品的活动。包括：</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免费赠送：</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付费赠送：包括买一赠一、酬谢包装、包装赠品、批量购买赠送、商品中奖、随货中奖赠品</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Text Box 3"/>
          <p:cNvSpPr txBox="1"/>
          <p:nvPr/>
        </p:nvSpPr>
        <p:spPr>
          <a:xfrm>
            <a:off x="1515110" y="711200"/>
            <a:ext cx="3247390" cy="460375"/>
          </a:xfrm>
          <a:prstGeom prst="rect">
            <a:avLst/>
          </a:prstGeom>
          <a:noFill/>
          <a:ln w="9525">
            <a:noFill/>
          </a:ln>
        </p:spPr>
        <p:txBody>
          <a:bodyPr wrap="square">
            <a:spAutoFit/>
          </a:bodyPr>
          <a:p>
            <a:r>
              <a:rPr lang="zh-CN" altLang="en-US" sz="2400" b="1" dirty="0">
                <a:solidFill>
                  <a:schemeClr val="tx1">
                    <a:lumMod val="50000"/>
                  </a:schemeClr>
                </a:solidFill>
                <a:latin typeface="微软雅黑" panose="020B0503020204020204" charset="-122"/>
                <a:ea typeface="微软雅黑" panose="020B0503020204020204" charset="-122"/>
              </a:rPr>
              <a:t>五、折价优惠</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5844" name="Text Box 4"/>
          <p:cNvSpPr txBox="1"/>
          <p:nvPr/>
        </p:nvSpPr>
        <p:spPr>
          <a:xfrm>
            <a:off x="1515110" y="1475105"/>
            <a:ext cx="9366885" cy="1568450"/>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rPr>
              <a:t>折价优惠：</a:t>
            </a:r>
            <a:r>
              <a:rPr lang="zh-CN" altLang="en-US" sz="2000" dirty="0">
                <a:solidFill>
                  <a:schemeClr val="tx1">
                    <a:lumMod val="50000"/>
                  </a:schemeClr>
                </a:solidFill>
                <a:latin typeface="微软雅黑" panose="020B0503020204020204" charset="-122"/>
                <a:ea typeface="微软雅黑" panose="020B0503020204020204" charset="-122"/>
              </a:rPr>
              <a:t>是指商店在一定时期内，调低一定数量的商品售价，也可以说是适当减少自己的利润以回馈消费者的促销活动。常见形式有：商品降价特卖、限时抢购、折扣优惠。</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35845" name="Text Box 5"/>
          <p:cNvSpPr txBox="1"/>
          <p:nvPr/>
        </p:nvSpPr>
        <p:spPr>
          <a:xfrm>
            <a:off x="1641475" y="3397250"/>
            <a:ext cx="2273300" cy="460375"/>
          </a:xfrm>
          <a:prstGeom prst="rect">
            <a:avLst/>
          </a:prstGeom>
          <a:noFill/>
          <a:ln w="9525">
            <a:noFill/>
          </a:ln>
        </p:spPr>
        <p:txBody>
          <a:bodyPr>
            <a:spAutoFit/>
          </a:bodyPr>
          <a:p>
            <a:r>
              <a:rPr lang="zh-CN" altLang="en-US" sz="2400" b="1" dirty="0">
                <a:solidFill>
                  <a:schemeClr val="tx1">
                    <a:lumMod val="50000"/>
                  </a:schemeClr>
                </a:solidFill>
                <a:latin typeface="微软雅黑" panose="020B0503020204020204" charset="-122"/>
                <a:ea typeface="微软雅黑" panose="020B0503020204020204" charset="-122"/>
              </a:rPr>
              <a:t>六、竞赛</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5846" name="Text Box 6"/>
          <p:cNvSpPr txBox="1"/>
          <p:nvPr/>
        </p:nvSpPr>
        <p:spPr>
          <a:xfrm>
            <a:off x="1561465" y="3862705"/>
            <a:ext cx="9408795" cy="2651760"/>
          </a:xfrm>
          <a:prstGeom prst="rect">
            <a:avLst/>
          </a:prstGeom>
          <a:noFill/>
          <a:ln w="9525">
            <a:noFill/>
          </a:ln>
        </p:spPr>
        <p:txBody>
          <a:bodyPr wrap="square">
            <a:spAutoFit/>
          </a:bodyPr>
          <a:p>
            <a:pPr>
              <a:lnSpc>
                <a:spcPct val="160000"/>
              </a:lnSpc>
              <a:spcBef>
                <a:spcPts val="0"/>
              </a:spcBef>
              <a:spcAft>
                <a:spcPts val="0"/>
              </a:spcAft>
            </a:pPr>
            <a:r>
              <a:rPr lang="zh-CN" altLang="en-US" sz="2400" b="1" dirty="0">
                <a:solidFill>
                  <a:srgbClr val="C00000"/>
                </a:solidFill>
                <a:latin typeface="微软雅黑" panose="020B0503020204020204" charset="-122"/>
                <a:ea typeface="微软雅黑" panose="020B0503020204020204" charset="-122"/>
              </a:rPr>
              <a:t>竞赛：</a:t>
            </a:r>
            <a:r>
              <a:rPr lang="zh-CN" altLang="en-US" sz="2000" dirty="0">
                <a:solidFill>
                  <a:schemeClr val="tx1">
                    <a:lumMod val="50000"/>
                  </a:schemeClr>
                </a:solidFill>
                <a:latin typeface="微软雅黑" panose="020B0503020204020204" charset="-122"/>
                <a:ea typeface="微软雅黑" panose="020B0503020204020204" charset="-122"/>
              </a:rPr>
              <a:t>是一种让消费者运用和发挥自己的才能以解决或完成某一特定问题，即提供奖品鼓励顾客的活动。常见的竞赛方式有：</a:t>
            </a:r>
            <a:endParaRPr lang="zh-CN" altLang="en-US" sz="2000" dirty="0">
              <a:solidFill>
                <a:schemeClr val="tx1">
                  <a:lumMod val="50000"/>
                </a:schemeClr>
              </a:solidFill>
              <a:latin typeface="微软雅黑" panose="020B0503020204020204" charset="-122"/>
              <a:ea typeface="微软雅黑" panose="020B0503020204020204" charset="-122"/>
            </a:endParaRPr>
          </a:p>
          <a:p>
            <a:pPr>
              <a:lnSpc>
                <a:spcPct val="16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rPr>
              <a:t>◆　在店内或通过媒介开展各类游戏比赛活动，让消费者参加。</a:t>
            </a:r>
            <a:endParaRPr lang="zh-CN" altLang="en-US" sz="2000" dirty="0">
              <a:solidFill>
                <a:schemeClr val="tx1">
                  <a:lumMod val="50000"/>
                </a:schemeClr>
              </a:solidFill>
              <a:latin typeface="微软雅黑" panose="020B0503020204020204" charset="-122"/>
              <a:ea typeface="微软雅黑" panose="020B0503020204020204" charset="-122"/>
            </a:endParaRPr>
          </a:p>
          <a:p>
            <a:pPr>
              <a:lnSpc>
                <a:spcPct val="16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rPr>
              <a:t>◆　让消费者回答问题。</a:t>
            </a:r>
            <a:endParaRPr lang="zh-CN" altLang="en-US" sz="2000" dirty="0">
              <a:solidFill>
                <a:schemeClr val="tx1">
                  <a:lumMod val="50000"/>
                </a:schemeClr>
              </a:solidFill>
              <a:latin typeface="微软雅黑" panose="020B0503020204020204" charset="-122"/>
              <a:ea typeface="微软雅黑" panose="020B0503020204020204" charset="-122"/>
            </a:endParaRPr>
          </a:p>
          <a:p>
            <a:pPr>
              <a:lnSpc>
                <a:spcPct val="16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rPr>
              <a:t>◆　征求商店的广告词，店歌，店徽等，或征求商店某一时期的促销创意等。</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70991" y="2524539"/>
            <a:ext cx="7048592" cy="921592"/>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第一节    促销及其组合要素</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p:nvPr/>
        </p:nvSpPr>
        <p:spPr>
          <a:xfrm>
            <a:off x="1284605" y="640080"/>
            <a:ext cx="2549525" cy="460375"/>
          </a:xfrm>
          <a:prstGeom prst="rect">
            <a:avLst/>
          </a:prstGeom>
          <a:noFill/>
          <a:ln w="9525">
            <a:noFill/>
          </a:ln>
        </p:spPr>
        <p:txBody>
          <a:bodyPr wrap="square">
            <a:spAutoFit/>
          </a:bodyPr>
          <a:p>
            <a:r>
              <a:rPr lang="zh-CN" altLang="en-US" sz="2400" b="1" dirty="0">
                <a:solidFill>
                  <a:schemeClr val="tx1">
                    <a:lumMod val="50000"/>
                  </a:schemeClr>
                </a:solidFill>
                <a:latin typeface="微软雅黑" panose="020B0503020204020204" charset="-122"/>
                <a:ea typeface="微软雅黑" panose="020B0503020204020204" charset="-122"/>
              </a:rPr>
              <a:t>七、抽奖</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6867" name="Text Box 3"/>
          <p:cNvSpPr txBox="1"/>
          <p:nvPr/>
        </p:nvSpPr>
        <p:spPr>
          <a:xfrm>
            <a:off x="1362710" y="1333500"/>
            <a:ext cx="9522460" cy="2491740"/>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抽奖：</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是指顾客在商店购物满一定金额即可凭抽奖券在当时或指定时间参加商店组织的公开抽奖活动。常见的抽奖方式有：</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直接抽奖方式</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事后对奖方式</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多重抽奖方式</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36868" name="Text Box 4"/>
          <p:cNvSpPr txBox="1"/>
          <p:nvPr/>
        </p:nvSpPr>
        <p:spPr>
          <a:xfrm>
            <a:off x="1362710" y="4308475"/>
            <a:ext cx="2894965" cy="460375"/>
          </a:xfrm>
          <a:prstGeom prst="rect">
            <a:avLst/>
          </a:prstGeom>
          <a:noFill/>
          <a:ln w="9525">
            <a:noFill/>
          </a:ln>
        </p:spPr>
        <p:txBody>
          <a:bodyPr wrap="square">
            <a:spAutoFit/>
          </a:bodyPr>
          <a:p>
            <a:r>
              <a:rPr lang="zh-CN" altLang="en-US" sz="2400" b="1" dirty="0">
                <a:solidFill>
                  <a:schemeClr val="tx1">
                    <a:lumMod val="50000"/>
                  </a:schemeClr>
                </a:solidFill>
                <a:latin typeface="微软雅黑" panose="020B0503020204020204" charset="-122"/>
                <a:ea typeface="微软雅黑" panose="020B0503020204020204" charset="-122"/>
              </a:rPr>
              <a:t>八、积分卡</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27653" name="Text Box 5"/>
          <p:cNvSpPr txBox="1"/>
          <p:nvPr/>
        </p:nvSpPr>
        <p:spPr>
          <a:xfrm>
            <a:off x="1283970" y="4991100"/>
            <a:ext cx="9983470" cy="1568450"/>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rPr>
              <a:t>积分卡：</a:t>
            </a:r>
            <a:r>
              <a:rPr lang="zh-CN" altLang="en-US" sz="2000" dirty="0">
                <a:solidFill>
                  <a:schemeClr val="tx1">
                    <a:lumMod val="50000"/>
                  </a:schemeClr>
                </a:solidFill>
                <a:latin typeface="微软雅黑" panose="020B0503020204020204" charset="-122"/>
                <a:ea typeface="微软雅黑" panose="020B0503020204020204" charset="-122"/>
              </a:rPr>
              <a:t>是会员卡的一种，顾客每次购物使用会员卡可以积分，待积分满一定数额，商店将奖励一定数额的现金券给顾客。零售商采用积分卡意在稳定老顾客，但如果能提供更有价值的回报，可以提升顾客的忠诚度。</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2"/>
          <p:cNvSpPr txBox="1"/>
          <p:nvPr/>
        </p:nvSpPr>
        <p:spPr>
          <a:xfrm>
            <a:off x="1550035" y="520700"/>
            <a:ext cx="3618865" cy="460375"/>
          </a:xfrm>
          <a:prstGeom prst="rect">
            <a:avLst/>
          </a:prstGeom>
          <a:noFill/>
          <a:ln w="9525">
            <a:noFill/>
          </a:ln>
        </p:spPr>
        <p:txBody>
          <a:bodyPr wrap="square">
            <a:spAutoFit/>
          </a:bodyPr>
          <a:p>
            <a:r>
              <a:rPr lang="zh-CN" altLang="en-US" sz="2400" b="1" dirty="0">
                <a:solidFill>
                  <a:schemeClr val="tx1">
                    <a:lumMod val="50000"/>
                  </a:schemeClr>
                </a:solidFill>
                <a:latin typeface="微软雅黑" panose="020B0503020204020204" charset="-122"/>
                <a:ea typeface="微软雅黑" panose="020B0503020204020204" charset="-122"/>
              </a:rPr>
              <a:t>九、返券</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7891" name="Text Box 3"/>
          <p:cNvSpPr txBox="1"/>
          <p:nvPr/>
        </p:nvSpPr>
        <p:spPr>
          <a:xfrm>
            <a:off x="1549400" y="1092200"/>
            <a:ext cx="9341485" cy="1106805"/>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rPr>
              <a:t>返券：</a:t>
            </a:r>
            <a:r>
              <a:rPr lang="zh-CN" altLang="en-US" sz="2000" dirty="0">
                <a:solidFill>
                  <a:schemeClr val="tx1">
                    <a:lumMod val="50000"/>
                  </a:schemeClr>
                </a:solidFill>
                <a:latin typeface="微软雅黑" panose="020B0503020204020204" charset="-122"/>
                <a:ea typeface="微软雅黑" panose="020B0503020204020204" charset="-122"/>
              </a:rPr>
              <a:t>是指消费者购买了一定金额的商品之后，商店承诺返还给消费者一定数额的购物券，以吸引消费者再次购买，促进销售。</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37892" name="Text Box 4"/>
          <p:cNvSpPr txBox="1"/>
          <p:nvPr/>
        </p:nvSpPr>
        <p:spPr>
          <a:xfrm>
            <a:off x="1640840" y="2743200"/>
            <a:ext cx="3676015" cy="460375"/>
          </a:xfrm>
          <a:prstGeom prst="rect">
            <a:avLst/>
          </a:prstGeom>
          <a:noFill/>
          <a:ln w="9525">
            <a:noFill/>
          </a:ln>
        </p:spPr>
        <p:txBody>
          <a:bodyPr wrap="square">
            <a:spAutoFit/>
          </a:bodyPr>
          <a:p>
            <a:r>
              <a:rPr lang="zh-CN" altLang="en-US" sz="2400" b="1" dirty="0">
                <a:solidFill>
                  <a:schemeClr val="tx1">
                    <a:lumMod val="50000"/>
                  </a:schemeClr>
                </a:solidFill>
                <a:latin typeface="微软雅黑" panose="020B0503020204020204" charset="-122"/>
                <a:ea typeface="微软雅黑" panose="020B0503020204020204" charset="-122"/>
              </a:rPr>
              <a:t>十、商品演示</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37893" name="Text Box 5"/>
          <p:cNvSpPr txBox="1"/>
          <p:nvPr/>
        </p:nvSpPr>
        <p:spPr>
          <a:xfrm>
            <a:off x="1718310" y="3260725"/>
            <a:ext cx="9044940" cy="3415030"/>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商品演示：</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指通过对商品的使用表演示范，提供实物证明，使顾客对商品的效能产生兴趣和信任，以激起冲动性的购买行为。主要形式有：</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　定点展览演示</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　外出流动演示</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　制作演示</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　模特演示</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　电视演示</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70991" y="2524539"/>
            <a:ext cx="7048592" cy="921592"/>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第五节    零售公共关系</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Text Box 3"/>
          <p:cNvSpPr txBox="1"/>
          <p:nvPr/>
        </p:nvSpPr>
        <p:spPr>
          <a:xfrm>
            <a:off x="822325" y="457200"/>
            <a:ext cx="4452938" cy="521970"/>
          </a:xfrm>
          <a:prstGeom prst="rect">
            <a:avLst/>
          </a:prstGeom>
          <a:noFill/>
          <a:ln w="9525">
            <a:noFill/>
          </a:ln>
        </p:spPr>
        <p:txBody>
          <a:bodyPr>
            <a:spAutoFit/>
          </a:bodyPr>
          <a:p>
            <a:r>
              <a:rPr lang="zh-CN" altLang="en-US" sz="2800" b="1" dirty="0">
                <a:solidFill>
                  <a:schemeClr val="tx1">
                    <a:lumMod val="50000"/>
                  </a:schemeClr>
                </a:solidFill>
                <a:latin typeface="微软雅黑" panose="020B0503020204020204" charset="-122"/>
                <a:ea typeface="微软雅黑" panose="020B0503020204020204" charset="-122"/>
              </a:rPr>
              <a:t>一、公共关系的特点</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38916" name="Text Box 4"/>
          <p:cNvSpPr txBox="1"/>
          <p:nvPr/>
        </p:nvSpPr>
        <p:spPr>
          <a:xfrm>
            <a:off x="499110" y="3222625"/>
            <a:ext cx="5485130" cy="3438525"/>
          </a:xfrm>
          <a:prstGeom prst="rect">
            <a:avLst/>
          </a:prstGeom>
          <a:noFill/>
          <a:ln w="9525">
            <a:noFill/>
          </a:ln>
        </p:spPr>
        <p:txBody>
          <a:bodyPr wrap="square">
            <a:spAutoFit/>
          </a:bodyPr>
          <a:p>
            <a:pPr>
              <a:lnSpc>
                <a:spcPct val="170000"/>
              </a:lnSpc>
              <a:spcBef>
                <a:spcPts val="0"/>
              </a:spcBef>
              <a:spcAft>
                <a:spcPts val="0"/>
              </a:spcAft>
            </a:pPr>
            <a:r>
              <a:rPr lang="en-US" altLang="zh-CN" sz="1600" dirty="0">
                <a:solidFill>
                  <a:srgbClr val="020202"/>
                </a:solidFill>
                <a:latin typeface="宋体" panose="02010600030101010101" pitchFamily="2" charset="-122"/>
              </a:rPr>
              <a:t>  </a:t>
            </a:r>
            <a:r>
              <a:rPr lang="en-US" altLang="zh-CN" sz="2000" b="1" dirty="0">
                <a:solidFill>
                  <a:srgbClr val="020202"/>
                </a:solidFill>
                <a:latin typeface="微软雅黑" panose="020B0503020204020204" charset="-122"/>
                <a:ea typeface="微软雅黑" panose="020B0503020204020204" charset="-122"/>
              </a:rPr>
              <a:t> </a:t>
            </a: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公共关系的优点：</a:t>
            </a:r>
            <a:b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6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对所宣传的信息报道详细</a:t>
            </a:r>
            <a:b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 　能进一步扩大零售商的知名度</a:t>
            </a:r>
            <a:b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 　以更为可信的方式传播有关零售商的信息</a:t>
            </a:r>
            <a:b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 　信息的传播是不需要付费的</a:t>
            </a:r>
            <a:b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 　可以触及更为广泛的受众</a:t>
            </a:r>
            <a:b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 　人们对于新闻报道比对纯粹的广告更留意</a:t>
            </a:r>
            <a:endPar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38917" name="Text Box 5"/>
          <p:cNvSpPr txBox="1"/>
          <p:nvPr/>
        </p:nvSpPr>
        <p:spPr>
          <a:xfrm>
            <a:off x="5786755" y="3570605"/>
            <a:ext cx="6008370" cy="2368550"/>
          </a:xfrm>
          <a:prstGeom prst="rect">
            <a:avLst/>
          </a:prstGeom>
          <a:noFill/>
          <a:ln w="9525">
            <a:noFill/>
          </a:ln>
        </p:spPr>
        <p:txBody>
          <a:bodyPr wrap="square">
            <a:spAutoFit/>
          </a:bodyPr>
          <a:p>
            <a:pPr>
              <a:lnSpc>
                <a:spcPct val="200000"/>
              </a:lnSpc>
            </a:pPr>
            <a:r>
              <a:rPr lang="en-US" altLang="zh-CN" sz="1800" dirty="0">
                <a:solidFill>
                  <a:srgbClr val="020202"/>
                </a:solidFill>
                <a:latin typeface="宋体" panose="02010600030101010101" pitchFamily="2" charset="-122"/>
              </a:rPr>
              <a:t>  </a:t>
            </a:r>
            <a:r>
              <a:rPr lang="en-US" altLang="zh-CN"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公共关系的缺点：</a:t>
            </a:r>
            <a:b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 　一些公关活动的效果从短期看不明显</a:t>
            </a:r>
            <a:b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 　企业控制力弱</a:t>
            </a:r>
            <a:b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　　  ◆ 　零售商刻意策划的公关活动仍会产生一定费用</a:t>
            </a:r>
            <a:endPar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726440" y="1118235"/>
            <a:ext cx="10454640" cy="1568450"/>
          </a:xfrm>
          <a:prstGeom prst="rect">
            <a:avLst/>
          </a:prstGeom>
          <a:noFill/>
          <a:ln w="9525">
            <a:noFill/>
          </a:ln>
        </p:spPr>
        <p:txBody>
          <a:bodyPr wrap="square">
            <a:spAutoFit/>
          </a:bodyPr>
          <a:p>
            <a:pPr>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公共关系（</a:t>
            </a:r>
            <a:r>
              <a:rPr lang="en-US" altLang="zh-CN" sz="2400" b="1">
                <a:solidFill>
                  <a:srgbClr val="C00000"/>
                </a:solidFill>
                <a:latin typeface="微软雅黑" panose="020B0503020204020204" charset="-122"/>
                <a:ea typeface="微软雅黑" panose="020B0503020204020204" charset="-122"/>
                <a:cs typeface="微软雅黑" panose="020B0503020204020204" charset="-122"/>
              </a:rPr>
              <a:t>public relations</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C00000"/>
                </a:solidFill>
                <a:latin typeface="微软雅黑" panose="020B0503020204020204" charset="-122"/>
                <a:ea typeface="微软雅黑" panose="020B0503020204020204" charset="-122"/>
                <a:cs typeface="微软雅黑" panose="020B0503020204020204" charset="-122"/>
              </a:rPr>
              <a:t>PR</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a:t>
            </a: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rPr>
              <a:t>是市场营销的一个重要工具，它承担着为零售商在其公众中塑造良好形象的一切沟通联系活动。一个零售商不但与顾客、渠道成员发生联系，还和其他群体如员工、投资者、政府、中介协会、新闻媒体及一般公众发生联系。</a:t>
            </a:r>
            <a:endPar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1600200"/>
            <a:ext cx="12192000" cy="5257800"/>
          </a:xfrm>
          <a:prstGeom prst="rect">
            <a:avLst/>
          </a:prstGeom>
          <a:solidFill>
            <a:srgbClr val="F9F9F9"/>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endParaRPr lang="zh-CN" altLang="en-US"/>
          </a:p>
        </p:txBody>
      </p:sp>
      <p:sp>
        <p:nvSpPr>
          <p:cNvPr id="5" name="六边形 4"/>
          <p:cNvSpPr/>
          <p:nvPr>
            <p:custDataLst>
              <p:tags r:id="rId2"/>
            </p:custDataLst>
          </p:nvPr>
        </p:nvSpPr>
        <p:spPr>
          <a:xfrm rot="5400000">
            <a:off x="4387057" y="2493705"/>
            <a:ext cx="1223714" cy="1067697"/>
          </a:xfrm>
          <a:prstGeom prst="hexagon">
            <a:avLst>
              <a:gd name="adj" fmla="val 28101"/>
              <a:gd name="vf" fmla="val 115470"/>
            </a:avLst>
          </a:prstGeom>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6" name="文本框 5"/>
          <p:cNvSpPr txBox="1"/>
          <p:nvPr>
            <p:custDataLst>
              <p:tags r:id="rId3"/>
            </p:custDataLst>
          </p:nvPr>
        </p:nvSpPr>
        <p:spPr>
          <a:xfrm>
            <a:off x="4706640" y="2735303"/>
            <a:ext cx="584546" cy="584503"/>
          </a:xfrm>
          <a:prstGeom prst="rect">
            <a:avLst/>
          </a:prstGeom>
          <a:noFill/>
        </p:spPr>
        <p:txBody>
          <a:bodyPr wrap="square" rtlCol="0" anchor="ctr" anchorCtr="0">
            <a:normAutofit fontScale="70000"/>
          </a:bodyPr>
          <a:lstStyle/>
          <a:p>
            <a:pPr algn="ctr"/>
            <a:r>
              <a:rPr lang="en-US" altLang="zh-CN" sz="4400" dirty="0" smtClean="0">
                <a:solidFill>
                  <a:srgbClr val="FFFFFF"/>
                </a:solidFill>
              </a:rPr>
              <a:t>A</a:t>
            </a:r>
            <a:endParaRPr lang="zh-CN" altLang="en-US" sz="4400" dirty="0">
              <a:solidFill>
                <a:srgbClr val="FFFFFF"/>
              </a:solidFill>
            </a:endParaRPr>
          </a:p>
        </p:txBody>
      </p:sp>
      <p:sp>
        <p:nvSpPr>
          <p:cNvPr id="8" name="六边形 7"/>
          <p:cNvSpPr/>
          <p:nvPr>
            <p:custDataLst>
              <p:tags r:id="rId4"/>
            </p:custDataLst>
          </p:nvPr>
        </p:nvSpPr>
        <p:spPr>
          <a:xfrm rot="5400000">
            <a:off x="5522100" y="2493705"/>
            <a:ext cx="1223714" cy="1067697"/>
          </a:xfrm>
          <a:prstGeom prst="hexagon">
            <a:avLst>
              <a:gd name="adj" fmla="val 28101"/>
              <a:gd name="vf" fmla="val 115470"/>
            </a:avLst>
          </a:prstGeom>
          <a:solidFill>
            <a:srgbClr val="2CD5D2"/>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9" name="文本框 8"/>
          <p:cNvSpPr txBox="1"/>
          <p:nvPr>
            <p:custDataLst>
              <p:tags r:id="rId5"/>
            </p:custDataLst>
          </p:nvPr>
        </p:nvSpPr>
        <p:spPr>
          <a:xfrm>
            <a:off x="5841682" y="2735303"/>
            <a:ext cx="584546" cy="584503"/>
          </a:xfrm>
          <a:prstGeom prst="rect">
            <a:avLst/>
          </a:prstGeom>
          <a:noFill/>
        </p:spPr>
        <p:txBody>
          <a:bodyPr wrap="square" rtlCol="0" anchor="ctr" anchorCtr="0">
            <a:normAutofit fontScale="70000"/>
          </a:bodyPr>
          <a:lstStyle/>
          <a:p>
            <a:pPr algn="ctr"/>
            <a:r>
              <a:rPr lang="en-US" altLang="zh-CN" sz="4400" dirty="0" smtClean="0">
                <a:solidFill>
                  <a:srgbClr val="FFFFFF"/>
                </a:solidFill>
              </a:rPr>
              <a:t>B</a:t>
            </a:r>
            <a:endParaRPr lang="zh-CN" altLang="en-US" sz="4400" dirty="0">
              <a:solidFill>
                <a:srgbClr val="FFFFFF"/>
              </a:solidFill>
            </a:endParaRPr>
          </a:p>
        </p:txBody>
      </p:sp>
      <p:sp>
        <p:nvSpPr>
          <p:cNvPr id="11" name="六边形 10"/>
          <p:cNvSpPr/>
          <p:nvPr>
            <p:custDataLst>
              <p:tags r:id="rId6"/>
            </p:custDataLst>
          </p:nvPr>
        </p:nvSpPr>
        <p:spPr>
          <a:xfrm rot="5400000">
            <a:off x="4974063" y="3497131"/>
            <a:ext cx="1223714" cy="1067697"/>
          </a:xfrm>
          <a:prstGeom prst="hexagon">
            <a:avLst>
              <a:gd name="adj" fmla="val 28101"/>
              <a:gd name="vf" fmla="val 115470"/>
            </a:avLst>
          </a:prstGeom>
          <a:solidFill>
            <a:srgbClr val="52BDEB"/>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12" name="文本框 11"/>
          <p:cNvSpPr txBox="1"/>
          <p:nvPr>
            <p:custDataLst>
              <p:tags r:id="rId7"/>
            </p:custDataLst>
          </p:nvPr>
        </p:nvSpPr>
        <p:spPr>
          <a:xfrm>
            <a:off x="5293645" y="3738728"/>
            <a:ext cx="584546" cy="584503"/>
          </a:xfrm>
          <a:prstGeom prst="rect">
            <a:avLst/>
          </a:prstGeom>
          <a:noFill/>
        </p:spPr>
        <p:txBody>
          <a:bodyPr wrap="square" rtlCol="0" anchor="ctr" anchorCtr="0">
            <a:normAutofit fontScale="70000"/>
          </a:bodyPr>
          <a:lstStyle/>
          <a:p>
            <a:pPr algn="ctr"/>
            <a:r>
              <a:rPr lang="en-US" altLang="zh-CN" sz="4400" dirty="0">
                <a:solidFill>
                  <a:srgbClr val="FFFFFF"/>
                </a:solidFill>
              </a:rPr>
              <a:t>C</a:t>
            </a:r>
            <a:endParaRPr lang="zh-CN" altLang="en-US" sz="4400" dirty="0">
              <a:solidFill>
                <a:srgbClr val="FFFFFF"/>
              </a:solidFill>
            </a:endParaRPr>
          </a:p>
        </p:txBody>
      </p:sp>
      <p:sp>
        <p:nvSpPr>
          <p:cNvPr id="14" name="六边形 13"/>
          <p:cNvSpPr/>
          <p:nvPr>
            <p:custDataLst>
              <p:tags r:id="rId8"/>
            </p:custDataLst>
          </p:nvPr>
        </p:nvSpPr>
        <p:spPr>
          <a:xfrm rot="5400000">
            <a:off x="6109104" y="3497131"/>
            <a:ext cx="1223714" cy="1067697"/>
          </a:xfrm>
          <a:prstGeom prst="hexagon">
            <a:avLst>
              <a:gd name="adj" fmla="val 28101"/>
              <a:gd name="vf" fmla="val 115470"/>
            </a:avLst>
          </a:prstGeom>
          <a:solidFill>
            <a:srgbClr val="7BA5F1"/>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15" name="文本框 14"/>
          <p:cNvSpPr txBox="1"/>
          <p:nvPr>
            <p:custDataLst>
              <p:tags r:id="rId9"/>
            </p:custDataLst>
          </p:nvPr>
        </p:nvSpPr>
        <p:spPr>
          <a:xfrm>
            <a:off x="6428687" y="3738728"/>
            <a:ext cx="584546" cy="584503"/>
          </a:xfrm>
          <a:prstGeom prst="rect">
            <a:avLst/>
          </a:prstGeom>
          <a:noFill/>
        </p:spPr>
        <p:txBody>
          <a:bodyPr wrap="square" rtlCol="0" anchor="ctr" anchorCtr="0">
            <a:normAutofit fontScale="70000"/>
          </a:bodyPr>
          <a:lstStyle/>
          <a:p>
            <a:pPr algn="ctr"/>
            <a:r>
              <a:rPr lang="en-US" altLang="zh-CN" sz="4400" dirty="0" smtClean="0">
                <a:solidFill>
                  <a:srgbClr val="FFFFFF"/>
                </a:solidFill>
              </a:rPr>
              <a:t>D</a:t>
            </a:r>
            <a:endParaRPr lang="zh-CN" altLang="en-US" sz="4400" dirty="0">
              <a:solidFill>
                <a:srgbClr val="FFFFFF"/>
              </a:solidFill>
            </a:endParaRPr>
          </a:p>
        </p:txBody>
      </p:sp>
      <p:sp>
        <p:nvSpPr>
          <p:cNvPr id="17" name="六边形 16"/>
          <p:cNvSpPr/>
          <p:nvPr>
            <p:custDataLst>
              <p:tags r:id="rId10"/>
            </p:custDataLst>
          </p:nvPr>
        </p:nvSpPr>
        <p:spPr>
          <a:xfrm rot="5400000">
            <a:off x="4387057" y="4479517"/>
            <a:ext cx="1223714" cy="1067697"/>
          </a:xfrm>
          <a:prstGeom prst="hexagon">
            <a:avLst>
              <a:gd name="adj" fmla="val 28101"/>
              <a:gd name="vf" fmla="val 115470"/>
            </a:avLst>
          </a:prstGeom>
          <a:solidFill>
            <a:srgbClr val="8C91F7"/>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18" name="文本框 17"/>
          <p:cNvSpPr txBox="1"/>
          <p:nvPr>
            <p:custDataLst>
              <p:tags r:id="rId11"/>
            </p:custDataLst>
          </p:nvPr>
        </p:nvSpPr>
        <p:spPr>
          <a:xfrm>
            <a:off x="4706640" y="4721114"/>
            <a:ext cx="584546" cy="584503"/>
          </a:xfrm>
          <a:prstGeom prst="rect">
            <a:avLst/>
          </a:prstGeom>
          <a:noFill/>
        </p:spPr>
        <p:txBody>
          <a:bodyPr wrap="square" rtlCol="0" anchor="ctr" anchorCtr="0">
            <a:normAutofit fontScale="70000"/>
          </a:bodyPr>
          <a:lstStyle/>
          <a:p>
            <a:pPr algn="ctr"/>
            <a:r>
              <a:rPr lang="en-US" altLang="zh-CN" sz="4400" dirty="0" smtClean="0">
                <a:solidFill>
                  <a:srgbClr val="FFFFFF"/>
                </a:solidFill>
              </a:rPr>
              <a:t>E</a:t>
            </a:r>
            <a:endParaRPr lang="zh-CN" altLang="en-US" sz="4400" dirty="0">
              <a:solidFill>
                <a:srgbClr val="FFFFFF"/>
              </a:solidFill>
            </a:endParaRPr>
          </a:p>
        </p:txBody>
      </p:sp>
      <p:sp>
        <p:nvSpPr>
          <p:cNvPr id="23" name="六边形 22"/>
          <p:cNvSpPr/>
          <p:nvPr>
            <p:custDataLst>
              <p:tags r:id="rId12"/>
            </p:custDataLst>
          </p:nvPr>
        </p:nvSpPr>
        <p:spPr>
          <a:xfrm rot="5400000">
            <a:off x="5539882" y="4478094"/>
            <a:ext cx="1223714" cy="1067697"/>
          </a:xfrm>
          <a:prstGeom prst="hexagon">
            <a:avLst>
              <a:gd name="adj" fmla="val 28101"/>
              <a:gd name="vf" fmla="val 115470"/>
            </a:avLst>
          </a:prstGeom>
          <a:solidFill>
            <a:srgbClr val="BC8DF5"/>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24" name="文本框 23"/>
          <p:cNvSpPr txBox="1"/>
          <p:nvPr>
            <p:custDataLst>
              <p:tags r:id="rId13"/>
            </p:custDataLst>
          </p:nvPr>
        </p:nvSpPr>
        <p:spPr>
          <a:xfrm>
            <a:off x="5859466" y="4719692"/>
            <a:ext cx="584546" cy="584503"/>
          </a:xfrm>
          <a:prstGeom prst="rect">
            <a:avLst/>
          </a:prstGeom>
          <a:noFill/>
        </p:spPr>
        <p:txBody>
          <a:bodyPr wrap="square" rtlCol="0" anchor="ctr" anchorCtr="0">
            <a:normAutofit fontScale="70000"/>
          </a:bodyPr>
          <a:lstStyle/>
          <a:p>
            <a:pPr algn="ctr"/>
            <a:r>
              <a:rPr lang="en-US" altLang="zh-CN" sz="4400" dirty="0" smtClean="0">
                <a:solidFill>
                  <a:srgbClr val="FFFFFF"/>
                </a:solidFill>
              </a:rPr>
              <a:t>F</a:t>
            </a:r>
            <a:endParaRPr lang="zh-CN" altLang="en-US" sz="4400" dirty="0">
              <a:solidFill>
                <a:srgbClr val="FFFFFF"/>
              </a:solidFill>
            </a:endParaRPr>
          </a:p>
        </p:txBody>
      </p:sp>
      <p:sp>
        <p:nvSpPr>
          <p:cNvPr id="26" name="文本框 25"/>
          <p:cNvSpPr txBox="1"/>
          <p:nvPr>
            <p:custDataLst>
              <p:tags r:id="rId14"/>
            </p:custDataLst>
          </p:nvPr>
        </p:nvSpPr>
        <p:spPr>
          <a:xfrm>
            <a:off x="1492250" y="321635"/>
            <a:ext cx="9207500" cy="891850"/>
          </a:xfrm>
          <a:prstGeom prst="rect">
            <a:avLst/>
          </a:prstGeom>
          <a:noFill/>
        </p:spPr>
        <p:txBody>
          <a:bodyPr wrap="square" tIns="0" bIns="0" rtlCol="0" anchor="ctr" anchorCtr="0">
            <a:normAutofit/>
          </a:bodyPr>
          <a:lstStyle/>
          <a:p>
            <a:pPr algn="l"/>
            <a:r>
              <a:rPr lang="zh-CN" altLang="en-US" sz="2800" b="1" dirty="0">
                <a:solidFill>
                  <a:schemeClr val="tx1">
                    <a:lumMod val="50000"/>
                  </a:schemeClr>
                </a:solidFill>
                <a:latin typeface="微软雅黑" panose="020B0503020204020204" charset="-122"/>
                <a:ea typeface="微软雅黑" panose="020B0503020204020204" charset="-122"/>
                <a:cs typeface="+mj-cs"/>
              </a:rPr>
              <a:t>二、公共关系活动形式</a:t>
            </a:r>
            <a:endParaRPr lang="zh-CN" altLang="en-US" sz="2800" b="1" dirty="0">
              <a:solidFill>
                <a:schemeClr val="tx1">
                  <a:lumMod val="50000"/>
                </a:schemeClr>
              </a:solidFill>
              <a:latin typeface="微软雅黑" panose="020B0503020204020204" charset="-122"/>
              <a:ea typeface="微软雅黑" panose="020B0503020204020204" charset="-122"/>
              <a:cs typeface="+mj-cs"/>
            </a:endParaRPr>
          </a:p>
        </p:txBody>
      </p:sp>
      <p:sp>
        <p:nvSpPr>
          <p:cNvPr id="16" name="文本框 15"/>
          <p:cNvSpPr txBox="1"/>
          <p:nvPr>
            <p:custDataLst>
              <p:tags r:id="rId15"/>
            </p:custDataLst>
          </p:nvPr>
        </p:nvSpPr>
        <p:spPr>
          <a:xfrm>
            <a:off x="1803390" y="2721682"/>
            <a:ext cx="2661675" cy="618839"/>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企业正式渠道</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20" name="文本框 19"/>
          <p:cNvSpPr txBox="1"/>
          <p:nvPr>
            <p:custDataLst>
              <p:tags r:id="rId16"/>
            </p:custDataLst>
          </p:nvPr>
        </p:nvSpPr>
        <p:spPr>
          <a:xfrm>
            <a:off x="6667805" y="2721682"/>
            <a:ext cx="2661675" cy="618839"/>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事件</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21" name="文本框 20"/>
          <p:cNvSpPr txBox="1"/>
          <p:nvPr>
            <p:custDataLst>
              <p:tags r:id="rId17"/>
            </p:custDataLst>
          </p:nvPr>
        </p:nvSpPr>
        <p:spPr>
          <a:xfrm>
            <a:off x="2390396" y="3725108"/>
            <a:ext cx="2661675" cy="618839"/>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新闻</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22" name="文本框 21"/>
          <p:cNvSpPr txBox="1"/>
          <p:nvPr>
            <p:custDataLst>
              <p:tags r:id="rId18"/>
            </p:custDataLst>
          </p:nvPr>
        </p:nvSpPr>
        <p:spPr>
          <a:xfrm>
            <a:off x="7254809" y="3725108"/>
            <a:ext cx="2661675" cy="618839"/>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演说</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25" name="文本框 24"/>
          <p:cNvSpPr txBox="1"/>
          <p:nvPr>
            <p:custDataLst>
              <p:tags r:id="rId19"/>
            </p:custDataLst>
          </p:nvPr>
        </p:nvSpPr>
        <p:spPr>
          <a:xfrm>
            <a:off x="1803390" y="4707493"/>
            <a:ext cx="2661675" cy="618839"/>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提供电话服务</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28" name="文本框 27"/>
          <p:cNvSpPr txBox="1"/>
          <p:nvPr>
            <p:custDataLst>
              <p:tags r:id="rId20"/>
            </p:custDataLst>
          </p:nvPr>
        </p:nvSpPr>
        <p:spPr>
          <a:xfrm>
            <a:off x="6685587" y="4706071"/>
            <a:ext cx="2661675" cy="618839"/>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b="1">
                <a:solidFill>
                  <a:schemeClr val="tx1">
                    <a:lumMod val="50000"/>
                  </a:schemeClr>
                </a:solidFill>
                <a:latin typeface="微软雅黑" panose="020B0503020204020204" charset="-122"/>
                <a:ea typeface="微软雅黑" panose="020B0503020204020204" charset="-122"/>
              </a:rPr>
              <a:t>媒体识别</a:t>
            </a:r>
            <a:endParaRPr lang="zh-CN" altLang="en-US" b="1">
              <a:solidFill>
                <a:schemeClr val="tx1">
                  <a:lumMod val="50000"/>
                </a:schemeClr>
              </a:solidFill>
              <a:latin typeface="微软雅黑" panose="020B0503020204020204" charset="-122"/>
              <a:ea typeface="微软雅黑" panose="020B0503020204020204" charset="-122"/>
            </a:endParaRPr>
          </a:p>
        </p:txBody>
      </p:sp>
    </p:spTree>
    <p:custDataLst>
      <p:tags r:id="rId2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7365"/>
          </a:xfrm>
          <a:prstGeom prst="rect">
            <a:avLst/>
          </a:prstGeom>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68" name="Object 12"/>
          <p:cNvGraphicFramePr/>
          <p:nvPr/>
        </p:nvGraphicFramePr>
        <p:xfrm>
          <a:off x="1752600" y="2819400"/>
          <a:ext cx="8458200" cy="3721100"/>
        </p:xfrm>
        <a:graphic>
          <a:graphicData uri="http://schemas.openxmlformats.org/presentationml/2006/ole">
            <mc:AlternateContent xmlns:mc="http://schemas.openxmlformats.org/markup-compatibility/2006">
              <mc:Choice xmlns:v="urn:schemas-microsoft-com:vml" Requires="v">
                <p:oleObj spid="_x0000_s3076" name="" r:id="rId1" imgW="5181600" imgH="2913380" progId="Word.Document.8">
                  <p:embed/>
                </p:oleObj>
              </mc:Choice>
              <mc:Fallback>
                <p:oleObj name="" r:id="rId1" imgW="5181600" imgH="2913380" progId="Word.Document.8">
                  <p:embed/>
                  <p:pic>
                    <p:nvPicPr>
                      <p:cNvPr id="0" name="图片 3075"/>
                      <p:cNvPicPr/>
                      <p:nvPr/>
                    </p:nvPicPr>
                    <p:blipFill>
                      <a:blip r:embed="rId2"/>
                      <a:stretch>
                        <a:fillRect/>
                      </a:stretch>
                    </p:blipFill>
                    <p:spPr>
                      <a:xfrm>
                        <a:off x="1752600" y="2819400"/>
                        <a:ext cx="8458200" cy="3721100"/>
                      </a:xfrm>
                      <a:prstGeom prst="rect">
                        <a:avLst/>
                      </a:prstGeom>
                      <a:noFill/>
                      <a:ln w="38100">
                        <a:noFill/>
                        <a:miter/>
                      </a:ln>
                    </p:spPr>
                  </p:pic>
                </p:oleObj>
              </mc:Fallback>
            </mc:AlternateContent>
          </a:graphicData>
        </a:graphic>
      </p:graphicFrame>
      <p:sp>
        <p:nvSpPr>
          <p:cNvPr id="17412" name="Text Box 4"/>
          <p:cNvSpPr txBox="1"/>
          <p:nvPr/>
        </p:nvSpPr>
        <p:spPr>
          <a:xfrm>
            <a:off x="1287145" y="1243330"/>
            <a:ext cx="9489440" cy="1106805"/>
          </a:xfrm>
          <a:prstGeom prst="rect">
            <a:avLst/>
          </a:prstGeom>
          <a:solidFill>
            <a:schemeClr val="bg1"/>
          </a:solid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零售促销（</a:t>
            </a:r>
            <a:r>
              <a:rPr lang="en-US" altLang="zh-CN" sz="2400" b="1">
                <a:solidFill>
                  <a:srgbClr val="C00000"/>
                </a:solidFill>
                <a:latin typeface="微软雅黑" panose="020B0503020204020204" charset="-122"/>
                <a:ea typeface="微软雅黑" panose="020B0503020204020204" charset="-122"/>
                <a:cs typeface="微软雅黑" panose="020B0503020204020204" charset="-122"/>
              </a:rPr>
              <a:t>retail promotion</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是指零售商为告知、劝说或提醒目标市场顾客关注有关企业任何方面的信息而进行的一切沟通联系活动。</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88720" y="450850"/>
            <a:ext cx="3481705" cy="521970"/>
          </a:xfrm>
          <a:prstGeom prst="rect">
            <a:avLst/>
          </a:prstGeom>
          <a:noFill/>
        </p:spPr>
        <p:txBody>
          <a:bodyPr wrap="square" rtlCol="0" anchor="t">
            <a:spAutoFit/>
          </a:bodyPr>
          <a:p>
            <a:r>
              <a:rPr lang="zh-CN" altLang="en-US" sz="2800" b="1" dirty="0">
                <a:solidFill>
                  <a:schemeClr val="tx1">
                    <a:lumMod val="50000"/>
                  </a:schemeClr>
                </a:solidFill>
                <a:latin typeface="微软雅黑" panose="020B0503020204020204" charset="-122"/>
                <a:ea typeface="微软雅黑" panose="020B0503020204020204" charset="-122"/>
                <a:sym typeface="+mn-ea"/>
              </a:rPr>
              <a:t>一、零售促销的定义</a:t>
            </a:r>
            <a:endParaRPr lang="zh-CN" altLang="en-US" sz="2800" b="1" dirty="0">
              <a:solidFill>
                <a:schemeClr val="tx1">
                  <a:lumMod val="50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文本框 17"/>
          <p:cNvSpPr txBox="1"/>
          <p:nvPr>
            <p:custDataLst>
              <p:tags r:id="rId1"/>
            </p:custDataLst>
          </p:nvPr>
        </p:nvSpPr>
        <p:spPr>
          <a:xfrm>
            <a:off x="1232535" y="647784"/>
            <a:ext cx="6858003" cy="663463"/>
          </a:xfrm>
          <a:prstGeom prst="rect">
            <a:avLst/>
          </a:prstGeom>
          <a:noFill/>
        </p:spPr>
        <p:txBody>
          <a:bodyPr wrap="square" rtlCol="0" anchor="ctr" anchorCtr="0">
            <a:normAutofit/>
          </a:bodyPr>
          <a:p>
            <a:pPr algn="l"/>
            <a:r>
              <a:rPr lang="zh-CN" altLang="zh-CN" sz="2800" b="1" dirty="0">
                <a:solidFill>
                  <a:schemeClr val="tx1">
                    <a:lumMod val="50000"/>
                  </a:schemeClr>
                </a:solidFill>
                <a:latin typeface="微软雅黑" panose="020B0503020204020204" charset="-122"/>
                <a:ea typeface="微软雅黑" panose="020B0503020204020204" charset="-122"/>
                <a:cs typeface="+mn-ea"/>
                <a:sym typeface="Arial" panose="020B0604020202020204" pitchFamily="34" charset="0"/>
              </a:rPr>
              <a:t>二、零售促销活动类型</a:t>
            </a:r>
            <a:endParaRPr lang="zh-CN" altLang="zh-CN" sz="2800" b="1" dirty="0">
              <a:solidFill>
                <a:schemeClr val="tx1">
                  <a:lumMod val="50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0" name="矩形 29"/>
          <p:cNvSpPr/>
          <p:nvPr>
            <p:custDataLst>
              <p:tags r:id="rId2"/>
            </p:custDataLst>
          </p:nvPr>
        </p:nvSpPr>
        <p:spPr>
          <a:xfrm>
            <a:off x="2503494" y="1976889"/>
            <a:ext cx="761083" cy="787557"/>
          </a:xfrm>
          <a:prstGeom prst="rect">
            <a:avLst/>
          </a:prstGeom>
          <a:ln>
            <a:noFill/>
          </a:ln>
        </p:spPr>
        <p:style>
          <a:lnRef idx="2">
            <a:srgbClr val="27BDBA">
              <a:shade val="50000"/>
            </a:srgbClr>
          </a:lnRef>
          <a:fillRef idx="1">
            <a:srgbClr val="27BDBA"/>
          </a:fillRef>
          <a:effectRef idx="0">
            <a:srgbClr val="27BDBA"/>
          </a:effectRef>
          <a:fontRef idx="minor">
            <a:sysClr val="window" lastClr="FFFFFF"/>
          </a:fontRef>
        </p:style>
        <p:txBody>
          <a:bodyPr rtlCol="0" anchor="ctr">
            <a:normAutofit/>
          </a:bodyPr>
          <a:p>
            <a:pPr algn="ctr"/>
            <a:r>
              <a:rPr lang="en-US" altLang="zh-CN" b="1" dirty="0">
                <a:solidFill>
                  <a:sysClr val="window" lastClr="FFFFFF"/>
                </a:solidFill>
                <a:latin typeface="微软雅黑" panose="020B0503020204020204" charset="-122"/>
                <a:ea typeface="微软雅黑" panose="020B0503020204020204" charset="-122"/>
                <a:sym typeface="Arial" panose="020B0604020202020204" pitchFamily="34" charset="0"/>
              </a:rPr>
              <a:t>01</a:t>
            </a:r>
            <a:endParaRPr lang="en-US" altLang="zh-CN" b="1"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38" name="任意多边形 37"/>
          <p:cNvSpPr/>
          <p:nvPr>
            <p:custDataLst>
              <p:tags r:id="rId3"/>
            </p:custDataLst>
          </p:nvPr>
        </p:nvSpPr>
        <p:spPr>
          <a:xfrm>
            <a:off x="2353579" y="1830692"/>
            <a:ext cx="1052279" cy="108888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27BDBA">
              <a:alpha val="71000"/>
            </a:srgbClr>
          </a:solidFill>
          <a:ln>
            <a:noFill/>
          </a:ln>
        </p:spPr>
        <p:style>
          <a:lnRef idx="2">
            <a:srgbClr val="27BDBA">
              <a:shade val="50000"/>
            </a:srgbClr>
          </a:lnRef>
          <a:fillRef idx="1">
            <a:srgbClr val="27BDBA"/>
          </a:fillRef>
          <a:effectRef idx="0">
            <a:srgbClr val="27BDBA"/>
          </a:effectRef>
          <a:fontRef idx="minor">
            <a:sysClr val="window" lastClr="FFFFFF"/>
          </a:fontRef>
        </p:style>
        <p:txBody>
          <a:bodyPr rtlCol="0" anchor="ctr">
            <a:normAutofit/>
          </a:bodyPr>
          <a:p>
            <a:pPr algn="ctr"/>
            <a:endParaRPr lang="zh-CN" altLang="en-US">
              <a:sym typeface="Arial" panose="020B0604020202020204" pitchFamily="34" charset="0"/>
            </a:endParaRPr>
          </a:p>
        </p:txBody>
      </p:sp>
      <p:sp>
        <p:nvSpPr>
          <p:cNvPr id="39" name="文本框 38"/>
          <p:cNvSpPr txBox="1"/>
          <p:nvPr>
            <p:custDataLst>
              <p:tags r:id="rId4"/>
            </p:custDataLst>
          </p:nvPr>
        </p:nvSpPr>
        <p:spPr>
          <a:xfrm>
            <a:off x="3598517" y="1624937"/>
            <a:ext cx="6594349" cy="516891"/>
          </a:xfrm>
          <a:prstGeom prst="rect">
            <a:avLst/>
          </a:prstGeom>
          <a:noFill/>
        </p:spPr>
        <p:txBody>
          <a:bodyPr wrap="square" lIns="0" tIns="0" rIns="0" bIns="0" rtlCol="0" anchor="ctr" anchorCtr="0">
            <a:normAutofit/>
          </a:bodyPr>
          <a:p>
            <a:r>
              <a:rPr lang="zh-CN" altLang="en-US" sz="2400" b="1" dirty="0">
                <a:solidFill>
                  <a:schemeClr val="tx1">
                    <a:lumMod val="50000"/>
                  </a:schemeClr>
                </a:solidFill>
                <a:latin typeface="微软雅黑" panose="020B0503020204020204" charset="-122"/>
                <a:ea typeface="微软雅黑" panose="020B0503020204020204" charset="-122"/>
                <a:cs typeface="+mn-ea"/>
                <a:sym typeface="Arial" panose="020B0604020202020204" pitchFamily="34" charset="0"/>
              </a:rPr>
              <a:t>按照实施时间长短分类</a:t>
            </a:r>
            <a:endParaRPr lang="zh-CN" altLang="en-US" sz="2400" b="1" dirty="0">
              <a:solidFill>
                <a:schemeClr val="tx1">
                  <a:lumMod val="50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0" name="文本框 39"/>
          <p:cNvSpPr txBox="1"/>
          <p:nvPr>
            <p:custDataLst>
              <p:tags r:id="rId5"/>
            </p:custDataLst>
          </p:nvPr>
        </p:nvSpPr>
        <p:spPr>
          <a:xfrm>
            <a:off x="3598517" y="2167359"/>
            <a:ext cx="6594349" cy="1170452"/>
          </a:xfrm>
          <a:prstGeom prst="rect">
            <a:avLst/>
          </a:prstGeom>
          <a:noFill/>
        </p:spPr>
        <p:txBody>
          <a:bodyPr wrap="square" lIns="0" tIns="0" rIns="0" bIns="0" rtlCol="0" anchor="t" anchorCtr="0">
            <a:normAutofit/>
          </a:bodyPr>
          <a:p>
            <a:pPr>
              <a:lnSpc>
                <a:spcPct val="16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）长期性促销</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6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）短期性促销</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5" name="矩形 74"/>
          <p:cNvSpPr/>
          <p:nvPr>
            <p:custDataLst>
              <p:tags r:id="rId6"/>
            </p:custDataLst>
          </p:nvPr>
        </p:nvSpPr>
        <p:spPr>
          <a:xfrm>
            <a:off x="2503494" y="4247108"/>
            <a:ext cx="761083" cy="787557"/>
          </a:xfrm>
          <a:prstGeom prst="rect">
            <a:avLst/>
          </a:prstGeom>
          <a:solidFill>
            <a:srgbClr val="66D9AB"/>
          </a:solidFill>
          <a:ln>
            <a:noFill/>
          </a:ln>
        </p:spPr>
        <p:style>
          <a:lnRef idx="2">
            <a:srgbClr val="27BDBA">
              <a:shade val="50000"/>
            </a:srgbClr>
          </a:lnRef>
          <a:fillRef idx="1">
            <a:srgbClr val="27BDBA"/>
          </a:fillRef>
          <a:effectRef idx="0">
            <a:srgbClr val="27BDBA"/>
          </a:effectRef>
          <a:fontRef idx="minor">
            <a:sysClr val="window" lastClr="FFFFFF"/>
          </a:fontRef>
        </p:style>
        <p:txBody>
          <a:bodyPr rtlCol="0" anchor="ctr">
            <a:normAutofit/>
          </a:bodyPr>
          <a:p>
            <a:pPr algn="ctr"/>
            <a:r>
              <a:rPr lang="en-US" altLang="zh-CN" b="1" dirty="0">
                <a:solidFill>
                  <a:sysClr val="window" lastClr="FFFFFF"/>
                </a:solidFill>
                <a:latin typeface="微软雅黑" panose="020B0503020204020204" charset="-122"/>
                <a:ea typeface="微软雅黑" panose="020B0503020204020204" charset="-122"/>
                <a:sym typeface="Arial" panose="020B0604020202020204" pitchFamily="34" charset="0"/>
              </a:rPr>
              <a:t>02</a:t>
            </a:r>
            <a:endParaRPr lang="zh-CN" altLang="en-US" b="1"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76" name="任意多边形 75"/>
          <p:cNvSpPr/>
          <p:nvPr>
            <p:custDataLst>
              <p:tags r:id="rId7"/>
            </p:custDataLst>
          </p:nvPr>
        </p:nvSpPr>
        <p:spPr>
          <a:xfrm>
            <a:off x="2353579" y="4100911"/>
            <a:ext cx="1052279" cy="108888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66D9AB"/>
          </a:solidFill>
          <a:ln>
            <a:noFill/>
          </a:ln>
        </p:spPr>
        <p:style>
          <a:lnRef idx="2">
            <a:srgbClr val="27BDBA">
              <a:shade val="50000"/>
            </a:srgbClr>
          </a:lnRef>
          <a:fillRef idx="1">
            <a:srgbClr val="27BDBA"/>
          </a:fillRef>
          <a:effectRef idx="0">
            <a:srgbClr val="27BDBA"/>
          </a:effectRef>
          <a:fontRef idx="minor">
            <a:sysClr val="window" lastClr="FFFFFF"/>
          </a:fontRef>
        </p:style>
        <p:txBody>
          <a:bodyPr rtlCol="0" anchor="ctr">
            <a:normAutofit/>
          </a:bodyPr>
          <a:p>
            <a:pPr algn="ctr"/>
            <a:endParaRPr lang="zh-CN" altLang="en-US">
              <a:sym typeface="Arial" panose="020B0604020202020204" pitchFamily="34" charset="0"/>
            </a:endParaRPr>
          </a:p>
        </p:txBody>
      </p:sp>
      <p:sp>
        <p:nvSpPr>
          <p:cNvPr id="77" name="文本框 76"/>
          <p:cNvSpPr txBox="1"/>
          <p:nvPr>
            <p:custDataLst>
              <p:tags r:id="rId8"/>
            </p:custDataLst>
          </p:nvPr>
        </p:nvSpPr>
        <p:spPr>
          <a:xfrm>
            <a:off x="3598517" y="3895156"/>
            <a:ext cx="6594349" cy="516891"/>
          </a:xfrm>
          <a:prstGeom prst="rect">
            <a:avLst/>
          </a:prstGeom>
          <a:noFill/>
        </p:spPr>
        <p:txBody>
          <a:bodyPr wrap="square" lIns="0" tIns="0" rIns="0" bIns="0" rtlCol="0" anchor="ctr" anchorCtr="0">
            <a:normAutofit/>
          </a:bodyPr>
          <a:p>
            <a:r>
              <a:rPr lang="zh-CN" altLang="en-US" sz="2400" b="1" dirty="0">
                <a:solidFill>
                  <a:schemeClr val="tx1">
                    <a:lumMod val="50000"/>
                  </a:schemeClr>
                </a:solidFill>
                <a:latin typeface="微软雅黑" panose="020B0503020204020204" charset="-122"/>
                <a:ea typeface="微软雅黑" panose="020B0503020204020204" charset="-122"/>
                <a:cs typeface="+mn-ea"/>
                <a:sym typeface="Arial" panose="020B0604020202020204" pitchFamily="34" charset="0"/>
              </a:rPr>
              <a:t>按实施活动的促销主题分类</a:t>
            </a:r>
            <a:endParaRPr lang="zh-CN" altLang="en-US" sz="2400" b="1" dirty="0">
              <a:solidFill>
                <a:schemeClr val="tx1">
                  <a:lumMod val="50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8" name="文本框 77"/>
          <p:cNvSpPr txBox="1"/>
          <p:nvPr>
            <p:custDataLst>
              <p:tags r:id="rId9"/>
            </p:custDataLst>
          </p:nvPr>
        </p:nvSpPr>
        <p:spPr>
          <a:xfrm>
            <a:off x="3598545" y="4437380"/>
            <a:ext cx="6594475" cy="1917065"/>
          </a:xfrm>
          <a:prstGeom prst="rect">
            <a:avLst/>
          </a:prstGeom>
          <a:noFill/>
        </p:spPr>
        <p:txBody>
          <a:bodyPr wrap="square" lIns="0" tIns="0" rIns="0" bIns="0" rtlCol="0" anchor="t" anchorCtr="0">
            <a:noAutofit/>
          </a:bodyPr>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）开业促销活动</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）周年庆促销活动</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）例行性促销活动</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4</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）竞争性促销活动</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Text Box 2"/>
          <p:cNvSpPr txBox="1"/>
          <p:nvPr/>
        </p:nvSpPr>
        <p:spPr>
          <a:xfrm>
            <a:off x="1174750" y="482600"/>
            <a:ext cx="3652838" cy="521970"/>
          </a:xfrm>
          <a:prstGeom prst="rect">
            <a:avLst/>
          </a:prstGeom>
          <a:noFill/>
          <a:ln w="9525">
            <a:noFill/>
          </a:ln>
        </p:spPr>
        <p:txBody>
          <a:bodyPr>
            <a:spAutoFit/>
          </a:bodyPr>
          <a:p>
            <a:r>
              <a:rPr lang="zh-CN" altLang="en-US" sz="2800" b="1" dirty="0">
                <a:solidFill>
                  <a:schemeClr val="tx1">
                    <a:lumMod val="50000"/>
                  </a:schemeClr>
                </a:solidFill>
                <a:latin typeface="微软雅黑" panose="020B0503020204020204" charset="-122"/>
                <a:ea typeface="微软雅黑" panose="020B0503020204020204" charset="-122"/>
              </a:rPr>
              <a:t>三、促销组合因素</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2052" name="Text Box 3"/>
          <p:cNvSpPr txBox="1"/>
          <p:nvPr/>
        </p:nvSpPr>
        <p:spPr>
          <a:xfrm>
            <a:off x="1271905" y="1390650"/>
            <a:ext cx="9533255" cy="1198880"/>
          </a:xfrm>
          <a:prstGeom prst="rect">
            <a:avLst/>
          </a:prstGeom>
          <a:noFill/>
          <a:ln w="9525">
            <a:noFill/>
          </a:ln>
        </p:spPr>
        <p:txBody>
          <a:bodyPr wrap="square">
            <a:spAutoFit/>
          </a:bodyPr>
          <a:p>
            <a:pPr>
              <a:lnSpc>
                <a:spcPct val="150000"/>
              </a:lnSpc>
            </a:pPr>
            <a:r>
              <a:rPr lang="zh-CN" altLang="en-US" sz="2400" dirty="0">
                <a:solidFill>
                  <a:schemeClr val="tx1">
                    <a:lumMod val="50000"/>
                  </a:schemeClr>
                </a:solidFill>
                <a:latin typeface="微软雅黑" panose="020B0503020204020204" charset="-122"/>
                <a:ea typeface="微软雅黑" panose="020B0503020204020204" charset="-122"/>
              </a:rPr>
              <a:t>零售商的促销手段主要有：广告、销售促进、人员推销和公共关系。这四种手段的可控性、灵活性、可信度和成本分别不同。</a:t>
            </a:r>
            <a:endParaRPr lang="zh-CN" altLang="en-US" sz="2400" dirty="0">
              <a:solidFill>
                <a:schemeClr val="tx1">
                  <a:lumMod val="50000"/>
                </a:schemeClr>
              </a:solidFill>
              <a:latin typeface="微软雅黑" panose="020B0503020204020204" charset="-122"/>
              <a:ea typeface="微软雅黑" panose="020B0503020204020204" charset="-122"/>
            </a:endParaRPr>
          </a:p>
        </p:txBody>
      </p:sp>
      <p:graphicFrame>
        <p:nvGraphicFramePr>
          <p:cNvPr id="2050" name="Object 2"/>
          <p:cNvGraphicFramePr/>
          <p:nvPr/>
        </p:nvGraphicFramePr>
        <p:xfrm>
          <a:off x="2144395" y="2966085"/>
          <a:ext cx="7841615" cy="3521710"/>
        </p:xfrm>
        <a:graphic>
          <a:graphicData uri="http://schemas.openxmlformats.org/presentationml/2006/ole">
            <mc:AlternateContent xmlns:mc="http://schemas.openxmlformats.org/markup-compatibility/2006">
              <mc:Choice xmlns:v="urn:schemas-microsoft-com:vml" Requires="v">
                <p:oleObj spid="_x0000_s3077" name="" r:id="rId1" imgW="4127500" imgH="2413000" progId="Word.Document.8">
                  <p:embed/>
                </p:oleObj>
              </mc:Choice>
              <mc:Fallback>
                <p:oleObj name="" r:id="rId1" imgW="4127500" imgH="2413000" progId="Word.Document.8">
                  <p:embed/>
                  <p:pic>
                    <p:nvPicPr>
                      <p:cNvPr id="0" name="图片 3076"/>
                      <p:cNvPicPr/>
                      <p:nvPr/>
                    </p:nvPicPr>
                    <p:blipFill>
                      <a:blip r:embed="rId2"/>
                      <a:stretch>
                        <a:fillRect/>
                      </a:stretch>
                    </p:blipFill>
                    <p:spPr>
                      <a:xfrm>
                        <a:off x="2144395" y="2966085"/>
                        <a:ext cx="7841615" cy="352171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369391" y="2524539"/>
            <a:ext cx="7048592" cy="921592"/>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第二节    促销活动流程管理</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矩形 23"/>
          <p:cNvSpPr/>
          <p:nvPr>
            <p:custDataLst>
              <p:tags r:id="rId1"/>
            </p:custDataLst>
          </p:nvPr>
        </p:nvSpPr>
        <p:spPr>
          <a:xfrm>
            <a:off x="1358900" y="4433570"/>
            <a:ext cx="9423400" cy="978535"/>
          </a:xfrm>
          <a:prstGeom prst="rect">
            <a:avLst/>
          </a:prstGeom>
        </p:spPr>
        <p:txBody>
          <a:bodyPr lIns="0" tIns="0" rIns="0" bIns="0" anchor="t" anchorCtr="0">
            <a:normAutofit/>
          </a:bodyPr>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sym typeface="+mn-ea"/>
              </a:rPr>
              <a:t>促销策划包括确定促销目标、促销预算、促销主题、促销时间、促销商品、促销宣传及促销具体方式等一系列内容。</a:t>
            </a:r>
            <a:endParaRPr lang="zh-CN" altLang="en-US" sz="2000" dirty="0">
              <a:solidFill>
                <a:schemeClr val="tx1">
                  <a:lumMod val="50000"/>
                </a:schemeClr>
              </a:solidFill>
              <a:latin typeface="微软雅黑" panose="020B0503020204020204" charset="-122"/>
              <a:ea typeface="微软雅黑" panose="020B0503020204020204" charset="-122"/>
              <a:sym typeface="+mn-ea"/>
            </a:endParaRPr>
          </a:p>
        </p:txBody>
      </p:sp>
      <p:sp>
        <p:nvSpPr>
          <p:cNvPr id="10" name="矩形 9"/>
          <p:cNvSpPr/>
          <p:nvPr>
            <p:custDataLst>
              <p:tags r:id="rId2"/>
            </p:custDataLst>
          </p:nvPr>
        </p:nvSpPr>
        <p:spPr>
          <a:xfrm>
            <a:off x="846455" y="321945"/>
            <a:ext cx="5213350" cy="937895"/>
          </a:xfrm>
          <a:prstGeom prst="rect">
            <a:avLst/>
          </a:prstGeom>
          <a:no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a:bodyPr>
          <a:p>
            <a:pPr algn="l"/>
            <a:r>
              <a:rPr lang="zh-CN" altLang="en-US" sz="2800" b="1" dirty="0">
                <a:solidFill>
                  <a:schemeClr val="tx1">
                    <a:lumMod val="50000"/>
                  </a:schemeClr>
                </a:solidFill>
                <a:latin typeface="微软雅黑" panose="020B0503020204020204" charset="-122"/>
                <a:ea typeface="微软雅黑" panose="020B0503020204020204" charset="-122"/>
              </a:rPr>
              <a:t>一、促销活动策划</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4" name="椭圆 3"/>
          <p:cNvSpPr/>
          <p:nvPr>
            <p:custDataLst>
              <p:tags r:id="rId3"/>
            </p:custDataLst>
          </p:nvPr>
        </p:nvSpPr>
        <p:spPr>
          <a:xfrm>
            <a:off x="2530348" y="2105144"/>
            <a:ext cx="904314" cy="904314"/>
          </a:xfrm>
          <a:prstGeom prst="ellipse">
            <a:avLst/>
          </a:prstGeom>
          <a:gradFill>
            <a:gsLst>
              <a:gs pos="0">
                <a:srgbClr val="92D050">
                  <a:lumMod val="60000"/>
                  <a:lumOff val="40000"/>
                </a:srgbClr>
              </a:gs>
              <a:gs pos="100000">
                <a:srgbClr val="92D050">
                  <a:lumMod val="75000"/>
                </a:srgbClr>
              </a:gs>
            </a:gsLst>
            <a:lin ang="2700000" scaled="0"/>
          </a:gradFill>
          <a:ln>
            <a:noFill/>
          </a:ln>
          <a:effectLst>
            <a:outerShdw blurRad="25400" dist="12700" dir="2700000" algn="tl" rotWithShape="0">
              <a:prstClr val="black">
                <a:alpha val="20000"/>
              </a:prstClr>
            </a:outerShdw>
          </a:effectLst>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b="1" smtClean="0">
                <a:solidFill>
                  <a:schemeClr val="tx1"/>
                </a:solidFill>
              </a:rPr>
              <a:t>预算</a:t>
            </a:r>
            <a:endParaRPr lang="zh-CN" altLang="en-US" b="1" smtClean="0">
              <a:solidFill>
                <a:schemeClr val="tx1"/>
              </a:solidFill>
            </a:endParaRPr>
          </a:p>
        </p:txBody>
      </p:sp>
      <p:sp>
        <p:nvSpPr>
          <p:cNvPr id="11" name="任意多边形 10"/>
          <p:cNvSpPr/>
          <p:nvPr>
            <p:custDataLst>
              <p:tags r:id="rId4"/>
            </p:custDataLst>
          </p:nvPr>
        </p:nvSpPr>
        <p:spPr>
          <a:xfrm>
            <a:off x="3366472" y="2921269"/>
            <a:ext cx="755903" cy="176377"/>
          </a:xfrm>
          <a:custGeom>
            <a:avLst/>
            <a:gdLst>
              <a:gd name="connsiteX0" fmla="*/ 0 w 762000"/>
              <a:gd name="connsiteY0" fmla="*/ 12700 h 419116"/>
              <a:gd name="connsiteX1" fmla="*/ 368300 w 762000"/>
              <a:gd name="connsiteY1" fmla="*/ 419100 h 419116"/>
              <a:gd name="connsiteX2" fmla="*/ 762000 w 762000"/>
              <a:gd name="connsiteY2" fmla="*/ 0 h 419116"/>
            </a:gdLst>
            <a:ahLst/>
            <a:cxnLst>
              <a:cxn ang="0">
                <a:pos x="connsiteX0" y="connsiteY0"/>
              </a:cxn>
              <a:cxn ang="0">
                <a:pos x="connsiteX1" y="connsiteY1"/>
              </a:cxn>
              <a:cxn ang="0">
                <a:pos x="connsiteX2" y="connsiteY2"/>
              </a:cxn>
            </a:cxnLst>
            <a:rect l="l" t="t" r="r" b="b"/>
            <a:pathLst>
              <a:path w="762000" h="419116">
                <a:moveTo>
                  <a:pt x="0" y="12700"/>
                </a:moveTo>
                <a:cubicBezTo>
                  <a:pt x="120650" y="216958"/>
                  <a:pt x="241300" y="421217"/>
                  <a:pt x="368300" y="419100"/>
                </a:cubicBezTo>
                <a:cubicBezTo>
                  <a:pt x="495300" y="416983"/>
                  <a:pt x="628650" y="208491"/>
                  <a:pt x="762000" y="0"/>
                </a:cubicBezTo>
              </a:path>
            </a:pathLst>
          </a:custGeom>
          <a:noFill/>
          <a:ln w="25400">
            <a:solidFill>
              <a:srgbClr val="B2B2B2"/>
            </a:solidFill>
            <a:tailEnd type="triangle"/>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7500" lnSpcReduction="20000"/>
          </a:bodyPr>
          <a:p>
            <a:pPr algn="ctr"/>
            <a:endParaRPr lang="zh-CN" altLang="en-US"/>
          </a:p>
        </p:txBody>
      </p:sp>
      <p:sp>
        <p:nvSpPr>
          <p:cNvPr id="15" name="椭圆 14"/>
          <p:cNvSpPr/>
          <p:nvPr>
            <p:custDataLst>
              <p:tags r:id="rId5"/>
            </p:custDataLst>
          </p:nvPr>
        </p:nvSpPr>
        <p:spPr>
          <a:xfrm>
            <a:off x="4054189" y="2105144"/>
            <a:ext cx="904314" cy="904314"/>
          </a:xfrm>
          <a:prstGeom prst="ellipse">
            <a:avLst/>
          </a:prstGeom>
          <a:gradFill>
            <a:gsLst>
              <a:gs pos="0">
                <a:srgbClr val="63A537">
                  <a:lumMod val="60000"/>
                  <a:lumOff val="40000"/>
                </a:srgbClr>
              </a:gs>
              <a:gs pos="100000">
                <a:srgbClr val="63A537">
                  <a:lumMod val="75000"/>
                </a:srgbClr>
              </a:gs>
            </a:gsLst>
            <a:lin ang="2700000" scaled="0"/>
          </a:gradFill>
          <a:ln>
            <a:noFill/>
          </a:ln>
          <a:effectLst>
            <a:outerShdw blurRad="25400" dist="12700" dir="2700000" algn="tl" rotWithShape="0">
              <a:prstClr val="black">
                <a:alpha val="20000"/>
              </a:prstClr>
            </a:outerShdw>
          </a:effectLst>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b="1" smtClean="0">
                <a:solidFill>
                  <a:schemeClr val="tx1"/>
                </a:solidFill>
              </a:rPr>
              <a:t>主题</a:t>
            </a:r>
            <a:endParaRPr lang="zh-CN" altLang="en-US" b="1" smtClean="0">
              <a:solidFill>
                <a:schemeClr val="tx1"/>
              </a:solidFill>
            </a:endParaRPr>
          </a:p>
        </p:txBody>
      </p:sp>
      <p:sp>
        <p:nvSpPr>
          <p:cNvPr id="16" name="任意多边形 15"/>
          <p:cNvSpPr/>
          <p:nvPr>
            <p:custDataLst>
              <p:tags r:id="rId6"/>
            </p:custDataLst>
          </p:nvPr>
        </p:nvSpPr>
        <p:spPr>
          <a:xfrm>
            <a:off x="4890314" y="2921269"/>
            <a:ext cx="755903" cy="176377"/>
          </a:xfrm>
          <a:custGeom>
            <a:avLst/>
            <a:gdLst>
              <a:gd name="connsiteX0" fmla="*/ 0 w 762000"/>
              <a:gd name="connsiteY0" fmla="*/ 12700 h 419116"/>
              <a:gd name="connsiteX1" fmla="*/ 368300 w 762000"/>
              <a:gd name="connsiteY1" fmla="*/ 419100 h 419116"/>
              <a:gd name="connsiteX2" fmla="*/ 762000 w 762000"/>
              <a:gd name="connsiteY2" fmla="*/ 0 h 419116"/>
            </a:gdLst>
            <a:ahLst/>
            <a:cxnLst>
              <a:cxn ang="0">
                <a:pos x="connsiteX0" y="connsiteY0"/>
              </a:cxn>
              <a:cxn ang="0">
                <a:pos x="connsiteX1" y="connsiteY1"/>
              </a:cxn>
              <a:cxn ang="0">
                <a:pos x="connsiteX2" y="connsiteY2"/>
              </a:cxn>
            </a:cxnLst>
            <a:rect l="l" t="t" r="r" b="b"/>
            <a:pathLst>
              <a:path w="762000" h="419116">
                <a:moveTo>
                  <a:pt x="0" y="12700"/>
                </a:moveTo>
                <a:cubicBezTo>
                  <a:pt x="120650" y="216958"/>
                  <a:pt x="241300" y="421217"/>
                  <a:pt x="368300" y="419100"/>
                </a:cubicBezTo>
                <a:cubicBezTo>
                  <a:pt x="495300" y="416983"/>
                  <a:pt x="628650" y="208491"/>
                  <a:pt x="762000" y="0"/>
                </a:cubicBezTo>
              </a:path>
            </a:pathLst>
          </a:custGeom>
          <a:noFill/>
          <a:ln w="25400">
            <a:solidFill>
              <a:srgbClr val="B2B2B2"/>
            </a:solidFill>
            <a:tailEnd type="triangle"/>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7500" lnSpcReduction="20000"/>
          </a:bodyPr>
          <a:p>
            <a:pPr algn="ctr"/>
            <a:endParaRPr lang="zh-CN" altLang="en-US"/>
          </a:p>
        </p:txBody>
      </p:sp>
      <p:sp>
        <p:nvSpPr>
          <p:cNvPr id="17" name="椭圆 16"/>
          <p:cNvSpPr/>
          <p:nvPr>
            <p:custDataLst>
              <p:tags r:id="rId7"/>
            </p:custDataLst>
          </p:nvPr>
        </p:nvSpPr>
        <p:spPr>
          <a:xfrm>
            <a:off x="5578030" y="2105144"/>
            <a:ext cx="904314" cy="904314"/>
          </a:xfrm>
          <a:prstGeom prst="ellipse">
            <a:avLst/>
          </a:prstGeom>
          <a:gradFill>
            <a:gsLst>
              <a:gs pos="0">
                <a:srgbClr val="92D050">
                  <a:lumMod val="60000"/>
                  <a:lumOff val="40000"/>
                </a:srgbClr>
              </a:gs>
              <a:gs pos="100000">
                <a:srgbClr val="92D050">
                  <a:lumMod val="75000"/>
                </a:srgbClr>
              </a:gs>
            </a:gsLst>
            <a:lin ang="2700000" scaled="0"/>
          </a:gradFill>
          <a:ln>
            <a:noFill/>
          </a:ln>
          <a:effectLst>
            <a:outerShdw blurRad="25400" dist="12700" dir="2700000" algn="tl" rotWithShape="0">
              <a:prstClr val="black">
                <a:alpha val="20000"/>
              </a:prstClr>
            </a:outerShdw>
          </a:effectLst>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b="1" smtClean="0">
                <a:solidFill>
                  <a:schemeClr val="tx1"/>
                </a:solidFill>
              </a:rPr>
              <a:t>时间</a:t>
            </a:r>
            <a:endParaRPr lang="zh-CN" altLang="en-US" b="1" smtClean="0">
              <a:solidFill>
                <a:schemeClr val="tx1"/>
              </a:solidFill>
            </a:endParaRPr>
          </a:p>
        </p:txBody>
      </p:sp>
      <p:sp>
        <p:nvSpPr>
          <p:cNvPr id="18" name="任意多边形 17"/>
          <p:cNvSpPr/>
          <p:nvPr>
            <p:custDataLst>
              <p:tags r:id="rId8"/>
            </p:custDataLst>
          </p:nvPr>
        </p:nvSpPr>
        <p:spPr>
          <a:xfrm>
            <a:off x="6414157" y="2921269"/>
            <a:ext cx="755903" cy="176377"/>
          </a:xfrm>
          <a:custGeom>
            <a:avLst/>
            <a:gdLst>
              <a:gd name="connsiteX0" fmla="*/ 0 w 762000"/>
              <a:gd name="connsiteY0" fmla="*/ 12700 h 419116"/>
              <a:gd name="connsiteX1" fmla="*/ 368300 w 762000"/>
              <a:gd name="connsiteY1" fmla="*/ 419100 h 419116"/>
              <a:gd name="connsiteX2" fmla="*/ 762000 w 762000"/>
              <a:gd name="connsiteY2" fmla="*/ 0 h 419116"/>
            </a:gdLst>
            <a:ahLst/>
            <a:cxnLst>
              <a:cxn ang="0">
                <a:pos x="connsiteX0" y="connsiteY0"/>
              </a:cxn>
              <a:cxn ang="0">
                <a:pos x="connsiteX1" y="connsiteY1"/>
              </a:cxn>
              <a:cxn ang="0">
                <a:pos x="connsiteX2" y="connsiteY2"/>
              </a:cxn>
            </a:cxnLst>
            <a:rect l="l" t="t" r="r" b="b"/>
            <a:pathLst>
              <a:path w="762000" h="419116">
                <a:moveTo>
                  <a:pt x="0" y="12700"/>
                </a:moveTo>
                <a:cubicBezTo>
                  <a:pt x="120650" y="216958"/>
                  <a:pt x="241300" y="421217"/>
                  <a:pt x="368300" y="419100"/>
                </a:cubicBezTo>
                <a:cubicBezTo>
                  <a:pt x="495300" y="416983"/>
                  <a:pt x="628650" y="208491"/>
                  <a:pt x="762000" y="0"/>
                </a:cubicBezTo>
              </a:path>
            </a:pathLst>
          </a:custGeom>
          <a:noFill/>
          <a:ln w="25400">
            <a:solidFill>
              <a:srgbClr val="B2B2B2"/>
            </a:solidFill>
            <a:tailEnd type="triangle"/>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7500" lnSpcReduction="20000"/>
          </a:bodyPr>
          <a:p>
            <a:pPr algn="ctr"/>
            <a:endParaRPr lang="zh-CN" altLang="en-US"/>
          </a:p>
        </p:txBody>
      </p:sp>
      <p:sp>
        <p:nvSpPr>
          <p:cNvPr id="19" name="椭圆 18"/>
          <p:cNvSpPr/>
          <p:nvPr>
            <p:custDataLst>
              <p:tags r:id="rId9"/>
            </p:custDataLst>
          </p:nvPr>
        </p:nvSpPr>
        <p:spPr>
          <a:xfrm>
            <a:off x="7101873" y="2105144"/>
            <a:ext cx="904314" cy="904314"/>
          </a:xfrm>
          <a:prstGeom prst="ellipse">
            <a:avLst/>
          </a:prstGeom>
          <a:gradFill>
            <a:gsLst>
              <a:gs pos="0">
                <a:srgbClr val="63A537">
                  <a:lumMod val="60000"/>
                  <a:lumOff val="40000"/>
                </a:srgbClr>
              </a:gs>
              <a:gs pos="100000">
                <a:srgbClr val="63A537">
                  <a:lumMod val="75000"/>
                </a:srgbClr>
              </a:gs>
            </a:gsLst>
            <a:lin ang="2700000" scaled="0"/>
          </a:gradFill>
          <a:ln>
            <a:noFill/>
          </a:ln>
          <a:effectLst>
            <a:outerShdw blurRad="25400" dist="12700" dir="2700000" algn="tl" rotWithShape="0">
              <a:prstClr val="black">
                <a:alpha val="20000"/>
              </a:prstClr>
            </a:outerShdw>
          </a:effectLst>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b="1" smtClean="0">
                <a:solidFill>
                  <a:schemeClr val="tx1"/>
                </a:solidFill>
              </a:rPr>
              <a:t>商品</a:t>
            </a:r>
            <a:endParaRPr lang="zh-CN" altLang="en-US" b="1" smtClean="0">
              <a:solidFill>
                <a:schemeClr val="tx1"/>
              </a:solidFill>
            </a:endParaRPr>
          </a:p>
        </p:txBody>
      </p:sp>
      <p:sp>
        <p:nvSpPr>
          <p:cNvPr id="12" name="任意多边形 11"/>
          <p:cNvSpPr/>
          <p:nvPr>
            <p:custDataLst>
              <p:tags r:id="rId10"/>
            </p:custDataLst>
          </p:nvPr>
        </p:nvSpPr>
        <p:spPr>
          <a:xfrm>
            <a:off x="7937998" y="2921269"/>
            <a:ext cx="755903" cy="176377"/>
          </a:xfrm>
          <a:custGeom>
            <a:avLst/>
            <a:gdLst>
              <a:gd name="connsiteX0" fmla="*/ 0 w 762000"/>
              <a:gd name="connsiteY0" fmla="*/ 12700 h 419116"/>
              <a:gd name="connsiteX1" fmla="*/ 368300 w 762000"/>
              <a:gd name="connsiteY1" fmla="*/ 419100 h 419116"/>
              <a:gd name="connsiteX2" fmla="*/ 762000 w 762000"/>
              <a:gd name="connsiteY2" fmla="*/ 0 h 419116"/>
            </a:gdLst>
            <a:ahLst/>
            <a:cxnLst>
              <a:cxn ang="0">
                <a:pos x="connsiteX0" y="connsiteY0"/>
              </a:cxn>
              <a:cxn ang="0">
                <a:pos x="connsiteX1" y="connsiteY1"/>
              </a:cxn>
              <a:cxn ang="0">
                <a:pos x="connsiteX2" y="connsiteY2"/>
              </a:cxn>
            </a:cxnLst>
            <a:rect l="l" t="t" r="r" b="b"/>
            <a:pathLst>
              <a:path w="762000" h="419116">
                <a:moveTo>
                  <a:pt x="0" y="12700"/>
                </a:moveTo>
                <a:cubicBezTo>
                  <a:pt x="120650" y="216958"/>
                  <a:pt x="241300" y="421217"/>
                  <a:pt x="368300" y="419100"/>
                </a:cubicBezTo>
                <a:cubicBezTo>
                  <a:pt x="495300" y="416983"/>
                  <a:pt x="628650" y="208491"/>
                  <a:pt x="762000" y="0"/>
                </a:cubicBezTo>
              </a:path>
            </a:pathLst>
          </a:custGeom>
          <a:noFill/>
          <a:ln w="25400">
            <a:solidFill>
              <a:srgbClr val="B2B2B2"/>
            </a:solidFill>
            <a:tailEnd type="triangle"/>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7500" lnSpcReduction="20000"/>
          </a:bodyPr>
          <a:p>
            <a:pPr algn="ctr"/>
            <a:endParaRPr lang="zh-CN" altLang="en-US"/>
          </a:p>
        </p:txBody>
      </p:sp>
      <p:sp>
        <p:nvSpPr>
          <p:cNvPr id="13" name="椭圆 12"/>
          <p:cNvSpPr/>
          <p:nvPr>
            <p:custDataLst>
              <p:tags r:id="rId11"/>
            </p:custDataLst>
          </p:nvPr>
        </p:nvSpPr>
        <p:spPr>
          <a:xfrm>
            <a:off x="8625715" y="2105144"/>
            <a:ext cx="904314" cy="904314"/>
          </a:xfrm>
          <a:prstGeom prst="ellipse">
            <a:avLst/>
          </a:prstGeom>
          <a:gradFill>
            <a:gsLst>
              <a:gs pos="0">
                <a:srgbClr val="92D050">
                  <a:lumMod val="60000"/>
                  <a:lumOff val="40000"/>
                </a:srgbClr>
              </a:gs>
              <a:gs pos="100000">
                <a:srgbClr val="92D050">
                  <a:lumMod val="75000"/>
                </a:srgbClr>
              </a:gs>
            </a:gsLst>
            <a:lin ang="2700000" scaled="0"/>
          </a:gradFill>
          <a:ln>
            <a:noFill/>
          </a:ln>
          <a:effectLst>
            <a:outerShdw blurRad="25400" dist="12700" dir="2700000" algn="tl" rotWithShape="0">
              <a:prstClr val="black">
                <a:alpha val="20000"/>
              </a:prstClr>
            </a:outerShdw>
          </a:effectLst>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b="1" smtClean="0">
                <a:solidFill>
                  <a:schemeClr val="tx1"/>
                </a:solidFill>
              </a:rPr>
              <a:t>宣传</a:t>
            </a:r>
            <a:endParaRPr lang="zh-CN" altLang="en-US" b="1" smtClean="0">
              <a:solidFill>
                <a:schemeClr val="tx1"/>
              </a:solidFill>
            </a:endParaRPr>
          </a:p>
        </p:txBody>
      </p:sp>
      <p:sp>
        <p:nvSpPr>
          <p:cNvPr id="14" name="任意多边形 13"/>
          <p:cNvSpPr/>
          <p:nvPr>
            <p:custDataLst>
              <p:tags r:id="rId12"/>
            </p:custDataLst>
          </p:nvPr>
        </p:nvSpPr>
        <p:spPr>
          <a:xfrm>
            <a:off x="9461839" y="2921269"/>
            <a:ext cx="755903" cy="176377"/>
          </a:xfrm>
          <a:custGeom>
            <a:avLst/>
            <a:gdLst>
              <a:gd name="connsiteX0" fmla="*/ 0 w 762000"/>
              <a:gd name="connsiteY0" fmla="*/ 12700 h 419116"/>
              <a:gd name="connsiteX1" fmla="*/ 368300 w 762000"/>
              <a:gd name="connsiteY1" fmla="*/ 419100 h 419116"/>
              <a:gd name="connsiteX2" fmla="*/ 762000 w 762000"/>
              <a:gd name="connsiteY2" fmla="*/ 0 h 419116"/>
            </a:gdLst>
            <a:ahLst/>
            <a:cxnLst>
              <a:cxn ang="0">
                <a:pos x="connsiteX0" y="connsiteY0"/>
              </a:cxn>
              <a:cxn ang="0">
                <a:pos x="connsiteX1" y="connsiteY1"/>
              </a:cxn>
              <a:cxn ang="0">
                <a:pos x="connsiteX2" y="connsiteY2"/>
              </a:cxn>
            </a:cxnLst>
            <a:rect l="l" t="t" r="r" b="b"/>
            <a:pathLst>
              <a:path w="762000" h="419116">
                <a:moveTo>
                  <a:pt x="0" y="12700"/>
                </a:moveTo>
                <a:cubicBezTo>
                  <a:pt x="120650" y="216958"/>
                  <a:pt x="241300" y="421217"/>
                  <a:pt x="368300" y="419100"/>
                </a:cubicBezTo>
                <a:cubicBezTo>
                  <a:pt x="495300" y="416983"/>
                  <a:pt x="628650" y="208491"/>
                  <a:pt x="762000" y="0"/>
                </a:cubicBezTo>
              </a:path>
            </a:pathLst>
          </a:custGeom>
          <a:noFill/>
          <a:ln w="25400">
            <a:solidFill>
              <a:srgbClr val="B2B2B2"/>
            </a:solidFill>
            <a:tailEnd type="triangle"/>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7500" lnSpcReduction="20000"/>
          </a:bodyPr>
          <a:p>
            <a:pPr algn="ctr"/>
            <a:endParaRPr lang="zh-CN" altLang="en-US"/>
          </a:p>
        </p:txBody>
      </p:sp>
      <p:sp>
        <p:nvSpPr>
          <p:cNvPr id="20" name="椭圆 19"/>
          <p:cNvSpPr/>
          <p:nvPr>
            <p:custDataLst>
              <p:tags r:id="rId13"/>
            </p:custDataLst>
          </p:nvPr>
        </p:nvSpPr>
        <p:spPr>
          <a:xfrm>
            <a:off x="10149556" y="2105144"/>
            <a:ext cx="904314" cy="904314"/>
          </a:xfrm>
          <a:prstGeom prst="ellipse">
            <a:avLst/>
          </a:prstGeom>
          <a:gradFill>
            <a:gsLst>
              <a:gs pos="0">
                <a:srgbClr val="63A537">
                  <a:lumMod val="60000"/>
                  <a:lumOff val="40000"/>
                </a:srgbClr>
              </a:gs>
              <a:gs pos="100000">
                <a:srgbClr val="63A537">
                  <a:lumMod val="75000"/>
                </a:srgbClr>
              </a:gs>
            </a:gsLst>
            <a:lin ang="2700000" scaled="0"/>
          </a:gradFill>
          <a:ln>
            <a:noFill/>
          </a:ln>
          <a:effectLst>
            <a:outerShdw blurRad="25400" dist="12700" dir="2700000" algn="tl" rotWithShape="0">
              <a:prstClr val="black">
                <a:alpha val="20000"/>
              </a:prstClr>
            </a:outerShdw>
          </a:effectLst>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b="1" smtClean="0">
                <a:solidFill>
                  <a:schemeClr val="tx1"/>
                </a:solidFill>
              </a:rPr>
              <a:t>方式</a:t>
            </a:r>
            <a:endParaRPr lang="zh-CN" altLang="en-US" b="1" smtClean="0">
              <a:solidFill>
                <a:schemeClr val="tx1"/>
              </a:solidFill>
            </a:endParaRPr>
          </a:p>
        </p:txBody>
      </p:sp>
      <p:sp>
        <p:nvSpPr>
          <p:cNvPr id="2" name="椭圆 1"/>
          <p:cNvSpPr/>
          <p:nvPr>
            <p:custDataLst>
              <p:tags r:id="rId14"/>
            </p:custDataLst>
          </p:nvPr>
        </p:nvSpPr>
        <p:spPr>
          <a:xfrm>
            <a:off x="940529" y="2180850"/>
            <a:ext cx="904315" cy="904315"/>
          </a:xfrm>
          <a:prstGeom prst="ellipse">
            <a:avLst/>
          </a:prstGeom>
          <a:gradFill>
            <a:gsLst>
              <a:gs pos="0">
                <a:srgbClr val="92D050">
                  <a:lumMod val="60000"/>
                  <a:lumOff val="40000"/>
                </a:srgbClr>
              </a:gs>
              <a:gs pos="100000">
                <a:srgbClr val="92D050">
                  <a:lumMod val="75000"/>
                </a:srgbClr>
              </a:gs>
            </a:gsLst>
            <a:lin ang="2700000" scaled="0"/>
          </a:gradFill>
          <a:ln>
            <a:noFill/>
          </a:ln>
          <a:effectLst>
            <a:outerShdw blurRad="25400" dist="12700" dir="2700000" algn="tl" rotWithShape="0">
              <a:prstClr val="black">
                <a:alpha val="20000"/>
              </a:prstClr>
            </a:outerShdw>
          </a:effectLst>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b="1" smtClean="0">
                <a:solidFill>
                  <a:schemeClr val="tx1"/>
                </a:solidFill>
              </a:rPr>
              <a:t>目标</a:t>
            </a:r>
            <a:endParaRPr lang="zh-CN" altLang="en-US" b="1" smtClean="0">
              <a:solidFill>
                <a:schemeClr val="tx1"/>
              </a:solidFill>
            </a:endParaRPr>
          </a:p>
        </p:txBody>
      </p:sp>
      <p:sp>
        <p:nvSpPr>
          <p:cNvPr id="3" name="任意多边形 2"/>
          <p:cNvSpPr/>
          <p:nvPr>
            <p:custDataLst>
              <p:tags r:id="rId15"/>
            </p:custDataLst>
          </p:nvPr>
        </p:nvSpPr>
        <p:spPr>
          <a:xfrm>
            <a:off x="1814507" y="2959123"/>
            <a:ext cx="755903" cy="176377"/>
          </a:xfrm>
          <a:custGeom>
            <a:avLst/>
            <a:gdLst>
              <a:gd name="connsiteX0" fmla="*/ 0 w 762000"/>
              <a:gd name="connsiteY0" fmla="*/ 12700 h 419116"/>
              <a:gd name="connsiteX1" fmla="*/ 368300 w 762000"/>
              <a:gd name="connsiteY1" fmla="*/ 419100 h 419116"/>
              <a:gd name="connsiteX2" fmla="*/ 762000 w 762000"/>
              <a:gd name="connsiteY2" fmla="*/ 0 h 419116"/>
            </a:gdLst>
            <a:ahLst/>
            <a:cxnLst>
              <a:cxn ang="0">
                <a:pos x="connsiteX0" y="connsiteY0"/>
              </a:cxn>
              <a:cxn ang="0">
                <a:pos x="connsiteX1" y="connsiteY1"/>
              </a:cxn>
              <a:cxn ang="0">
                <a:pos x="connsiteX2" y="connsiteY2"/>
              </a:cxn>
            </a:cxnLst>
            <a:rect l="l" t="t" r="r" b="b"/>
            <a:pathLst>
              <a:path w="762000" h="419116">
                <a:moveTo>
                  <a:pt x="0" y="12700"/>
                </a:moveTo>
                <a:cubicBezTo>
                  <a:pt x="120650" y="216958"/>
                  <a:pt x="241300" y="421217"/>
                  <a:pt x="368300" y="419100"/>
                </a:cubicBezTo>
                <a:cubicBezTo>
                  <a:pt x="495300" y="416983"/>
                  <a:pt x="628650" y="208491"/>
                  <a:pt x="762000" y="0"/>
                </a:cubicBezTo>
              </a:path>
            </a:pathLst>
          </a:custGeom>
          <a:noFill/>
          <a:ln w="25400">
            <a:solidFill>
              <a:srgbClr val="B2B2B2"/>
            </a:solidFill>
            <a:tailEnd type="triangle"/>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7500" lnSpcReduction="20000"/>
          </a:bodyPr>
          <a:p>
            <a:pPr algn="ctr"/>
            <a:endParaRPr lang="zh-CN" altLang="en-US"/>
          </a:p>
        </p:txBody>
      </p:sp>
    </p:spTree>
    <p:custDataLst>
      <p:tags r:id="rId1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custDataLst>
              <p:tags r:id="rId1"/>
            </p:custDataLst>
          </p:nvPr>
        </p:nvSpPr>
        <p:spPr>
          <a:xfrm>
            <a:off x="8030128" y="3034476"/>
            <a:ext cx="423093" cy="361676"/>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271595" y="0"/>
                </a:moveTo>
                <a:lnTo>
                  <a:pt x="271595" y="198572"/>
                </a:lnTo>
                <a:lnTo>
                  <a:pt x="339494" y="198572"/>
                </a:lnTo>
                <a:lnTo>
                  <a:pt x="169747" y="397144"/>
                </a:lnTo>
                <a:lnTo>
                  <a:pt x="0" y="198572"/>
                </a:lnTo>
                <a:lnTo>
                  <a:pt x="67899" y="198572"/>
                </a:lnTo>
                <a:lnTo>
                  <a:pt x="67899" y="0"/>
                </a:lnTo>
                <a:lnTo>
                  <a:pt x="271595" y="0"/>
                </a:lnTo>
                <a:close/>
              </a:path>
            </a:pathLst>
          </a:custGeom>
          <a:solidFill>
            <a:srgbClr val="967AA2">
              <a:lumMod val="60000"/>
              <a:lumOff val="40000"/>
            </a:srgbClr>
          </a:solidFill>
          <a:ln w="9525">
            <a:noFill/>
            <a:round/>
          </a:ln>
          <a:effectLst>
            <a:outerShdw blurRad="63500" sx="101000" sy="101000" algn="ctr" rotWithShape="0">
              <a:prstClr val="black">
                <a:alpha val="18000"/>
              </a:prstClr>
            </a:outerShdw>
          </a:effectLst>
        </p:spPr>
        <p:txBody>
          <a:bodyPr spcFirstLastPara="0" vert="horz" wrap="square" lIns="79429" tIns="0" rIns="79429" bIns="101848" numCol="1" spcCol="1270" anchor="ctr" anchorCtr="0">
            <a:normAutofit fontScale="60000"/>
          </a:bodyPr>
          <a:p>
            <a:pPr algn="ctr" defTabSz="755650">
              <a:lnSpc>
                <a:spcPct val="90000"/>
              </a:lnSpc>
              <a:spcBef>
                <a:spcPct val="0"/>
              </a:spcBef>
              <a:spcAft>
                <a:spcPct val="35000"/>
              </a:spcAft>
              <a:defRPr/>
            </a:pPr>
            <a:endParaRPr lang="zh-CN" altLang="en-US" sz="2800" dirty="0">
              <a:solidFill>
                <a:srgbClr val="FFFFFF"/>
              </a:solidFill>
              <a:sym typeface="Arial" panose="020B0604020202020204" pitchFamily="34" charset="0"/>
            </a:endParaRPr>
          </a:p>
        </p:txBody>
      </p:sp>
      <p:sp>
        <p:nvSpPr>
          <p:cNvPr id="6" name="任意多边形 5"/>
          <p:cNvSpPr/>
          <p:nvPr>
            <p:custDataLst>
              <p:tags r:id="rId2"/>
            </p:custDataLst>
          </p:nvPr>
        </p:nvSpPr>
        <p:spPr>
          <a:xfrm>
            <a:off x="2611776" y="1860728"/>
            <a:ext cx="1706030" cy="1023619"/>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BF8C59"/>
          </a:solidFill>
          <a:ln w="9525">
            <a:noFill/>
            <a:round/>
          </a:ln>
          <a:effectLst>
            <a:outerShdw blurRad="63500" sx="101000" sy="101000" algn="ctr" rotWithShape="0">
              <a:prstClr val="black">
                <a:alpha val="8000"/>
              </a:prstClr>
            </a:outerShdw>
          </a:effectLst>
        </p:spPr>
        <p:txBody>
          <a:bodyPr wrap="square" anchor="ctr">
            <a:normAutofit/>
          </a:bodyPr>
          <a:p>
            <a:pPr lvl="0" algn="ctr">
              <a:defRPr/>
            </a:pPr>
            <a:r>
              <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rPr>
              <a:t>认识</a:t>
            </a:r>
            <a:endPar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9" name="任意多边形 8"/>
          <p:cNvSpPr/>
          <p:nvPr>
            <p:custDataLst>
              <p:tags r:id="rId3"/>
            </p:custDataLst>
          </p:nvPr>
        </p:nvSpPr>
        <p:spPr>
          <a:xfrm>
            <a:off x="4467937" y="2160989"/>
            <a:ext cx="361678" cy="42309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rgbClr val="BF8C59">
              <a:lumMod val="60000"/>
              <a:lumOff val="40000"/>
            </a:srgbClr>
          </a:solidFill>
          <a:ln w="9525">
            <a:noFill/>
            <a:round/>
          </a:ln>
          <a:effectLst>
            <a:outerShdw blurRad="63500" sx="101000" sy="101000" algn="ctr" rotWithShape="0">
              <a:prstClr val="black">
                <a:alpha val="18000"/>
              </a:prstClr>
            </a:outerShdw>
          </a:effectLst>
        </p:spPr>
        <p:txBody>
          <a:bodyPr spcFirstLastPara="0" vert="horz" wrap="square" lIns="0" tIns="79429" rIns="101848" bIns="79429" numCol="1" spcCol="1270" anchor="ctr" anchorCtr="0">
            <a:normAutofit fontScale="60000"/>
          </a:bodyPr>
          <a:p>
            <a:pPr algn="ctr" defTabSz="755650">
              <a:lnSpc>
                <a:spcPct val="90000"/>
              </a:lnSpc>
              <a:spcBef>
                <a:spcPct val="0"/>
              </a:spcBef>
              <a:spcAft>
                <a:spcPct val="35000"/>
              </a:spcAft>
              <a:defRPr/>
            </a:pPr>
            <a:endParaRPr lang="zh-CN" altLang="en-US" sz="2800" dirty="0">
              <a:solidFill>
                <a:srgbClr val="FFFFFF"/>
              </a:solidFill>
              <a:sym typeface="Arial" panose="020B0604020202020204" pitchFamily="34" charset="0"/>
            </a:endParaRPr>
          </a:p>
        </p:txBody>
      </p:sp>
      <p:sp>
        <p:nvSpPr>
          <p:cNvPr id="12" name="任意多边形 11"/>
          <p:cNvSpPr/>
          <p:nvPr>
            <p:custDataLst>
              <p:tags r:id="rId4"/>
            </p:custDataLst>
          </p:nvPr>
        </p:nvSpPr>
        <p:spPr>
          <a:xfrm>
            <a:off x="5000217" y="1860728"/>
            <a:ext cx="1706030" cy="1023619"/>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9C6464"/>
          </a:solidFill>
          <a:ln w="9525">
            <a:noFill/>
            <a:round/>
          </a:ln>
          <a:effectLst>
            <a:outerShdw blurRad="63500" sx="101000" sy="101000" algn="ctr" rotWithShape="0">
              <a:prstClr val="black">
                <a:alpha val="8000"/>
              </a:prstClr>
            </a:outerShdw>
          </a:effectLst>
        </p:spPr>
        <p:txBody>
          <a:bodyPr wrap="square" anchor="ctr">
            <a:normAutofit/>
          </a:bodyPr>
          <a:p>
            <a:pPr lvl="0" algn="ctr">
              <a:defRPr/>
            </a:pPr>
            <a:r>
              <a:rPr lang="zh-CN" altLang="en-US" sz="2400" b="1" kern="0" dirty="0">
                <a:solidFill>
                  <a:schemeClr val="bg1"/>
                </a:solidFill>
                <a:latin typeface="微软雅黑" panose="020B0503020204020204" charset="-122"/>
                <a:ea typeface="微软雅黑" panose="020B0503020204020204" charset="-122"/>
                <a:sym typeface="Arial" panose="020B0604020202020204" pitchFamily="34" charset="0"/>
              </a:rPr>
              <a:t>了解</a:t>
            </a:r>
            <a:endParaRPr lang="zh-CN" altLang="en-US" sz="2400" b="1" kern="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5" name="任意多边形 14"/>
          <p:cNvSpPr/>
          <p:nvPr>
            <p:custDataLst>
              <p:tags r:id="rId5"/>
            </p:custDataLst>
          </p:nvPr>
        </p:nvSpPr>
        <p:spPr>
          <a:xfrm>
            <a:off x="6856380" y="2160989"/>
            <a:ext cx="361678" cy="42309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rgbClr val="9C6464">
              <a:lumMod val="60000"/>
              <a:lumOff val="40000"/>
            </a:srgbClr>
          </a:solidFill>
          <a:ln w="9525">
            <a:noFill/>
            <a:round/>
          </a:ln>
          <a:effectLst>
            <a:outerShdw blurRad="63500" sx="101000" sy="101000" algn="ctr" rotWithShape="0">
              <a:prstClr val="black">
                <a:alpha val="18000"/>
              </a:prstClr>
            </a:outerShdw>
          </a:effectLst>
        </p:spPr>
        <p:txBody>
          <a:bodyPr spcFirstLastPara="0" vert="horz" wrap="square" lIns="0" tIns="79429" rIns="101848" bIns="79429" numCol="1" spcCol="1270" anchor="ctr" anchorCtr="0">
            <a:normAutofit fontScale="60000"/>
          </a:bodyPr>
          <a:p>
            <a:pPr algn="ctr" defTabSz="755650">
              <a:lnSpc>
                <a:spcPct val="90000"/>
              </a:lnSpc>
              <a:spcBef>
                <a:spcPct val="0"/>
              </a:spcBef>
              <a:spcAft>
                <a:spcPct val="35000"/>
              </a:spcAft>
              <a:defRPr/>
            </a:pPr>
            <a:endParaRPr lang="zh-CN" altLang="en-US" sz="2800" dirty="0">
              <a:solidFill>
                <a:srgbClr val="FFFFFF"/>
              </a:solidFill>
              <a:sym typeface="Arial" panose="020B0604020202020204" pitchFamily="34" charset="0"/>
            </a:endParaRPr>
          </a:p>
        </p:txBody>
      </p:sp>
      <p:sp>
        <p:nvSpPr>
          <p:cNvPr id="18" name="任意多边形 17"/>
          <p:cNvSpPr/>
          <p:nvPr>
            <p:custDataLst>
              <p:tags r:id="rId6"/>
            </p:custDataLst>
          </p:nvPr>
        </p:nvSpPr>
        <p:spPr>
          <a:xfrm>
            <a:off x="7388659" y="1860728"/>
            <a:ext cx="1706030" cy="1023619"/>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967AA2"/>
          </a:solidFill>
          <a:ln w="9525">
            <a:noFill/>
            <a:round/>
          </a:ln>
          <a:effectLst>
            <a:outerShdw blurRad="63500" sx="101000" sy="101000" algn="ctr" rotWithShape="0">
              <a:prstClr val="black">
                <a:alpha val="8000"/>
              </a:prstClr>
            </a:outerShdw>
          </a:effectLst>
        </p:spPr>
        <p:txBody>
          <a:bodyPr wrap="square" anchor="ctr">
            <a:normAutofit/>
          </a:bodyPr>
          <a:p>
            <a:pPr lvl="0" algn="ctr">
              <a:defRPr/>
            </a:pPr>
            <a:r>
              <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rPr>
              <a:t>喜爱</a:t>
            </a:r>
            <a:endPar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22" name="任意多边形 21"/>
          <p:cNvSpPr/>
          <p:nvPr>
            <p:custDataLst>
              <p:tags r:id="rId7"/>
            </p:custDataLst>
          </p:nvPr>
        </p:nvSpPr>
        <p:spPr>
          <a:xfrm>
            <a:off x="7388659" y="3566757"/>
            <a:ext cx="1706030" cy="1023619"/>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BF8C59"/>
          </a:solidFill>
          <a:ln w="9525">
            <a:noFill/>
            <a:round/>
          </a:ln>
          <a:effectLst>
            <a:outerShdw blurRad="63500" sx="101000" sy="101000" algn="ctr" rotWithShape="0">
              <a:prstClr val="black">
                <a:alpha val="8000"/>
              </a:prstClr>
            </a:outerShdw>
          </a:effectLst>
        </p:spPr>
        <p:txBody>
          <a:bodyPr wrap="square" anchor="ctr">
            <a:normAutofit/>
          </a:bodyPr>
          <a:p>
            <a:pPr lvl="0" algn="ctr">
              <a:defRPr/>
            </a:pPr>
            <a:r>
              <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rPr>
              <a:t>购买</a:t>
            </a:r>
            <a:endPar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25" name="任意多边形 24"/>
          <p:cNvSpPr/>
          <p:nvPr>
            <p:custDataLst>
              <p:tags r:id="rId8"/>
            </p:custDataLst>
          </p:nvPr>
        </p:nvSpPr>
        <p:spPr>
          <a:xfrm>
            <a:off x="6876851" y="3867018"/>
            <a:ext cx="361678" cy="423096"/>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339494" y="317715"/>
                </a:moveTo>
                <a:lnTo>
                  <a:pt x="169747" y="317715"/>
                </a:lnTo>
                <a:lnTo>
                  <a:pt x="169747" y="397144"/>
                </a:lnTo>
                <a:lnTo>
                  <a:pt x="0" y="198572"/>
                </a:lnTo>
                <a:lnTo>
                  <a:pt x="169747" y="0"/>
                </a:lnTo>
                <a:lnTo>
                  <a:pt x="169747" y="79429"/>
                </a:lnTo>
                <a:lnTo>
                  <a:pt x="339494" y="79429"/>
                </a:lnTo>
                <a:lnTo>
                  <a:pt x="339494" y="317715"/>
                </a:lnTo>
                <a:close/>
              </a:path>
            </a:pathLst>
          </a:custGeom>
          <a:solidFill>
            <a:srgbClr val="BF8C59">
              <a:lumMod val="60000"/>
              <a:lumOff val="40000"/>
            </a:srgbClr>
          </a:solidFill>
          <a:ln w="9525">
            <a:noFill/>
            <a:round/>
          </a:ln>
          <a:effectLst>
            <a:outerShdw blurRad="63500" sx="101000" sy="101000" algn="ctr" rotWithShape="0">
              <a:prstClr val="black">
                <a:alpha val="18000"/>
              </a:prstClr>
            </a:outerShdw>
          </a:effectLst>
        </p:spPr>
        <p:txBody>
          <a:bodyPr spcFirstLastPara="0" vert="horz" wrap="square" lIns="101847" tIns="79430" rIns="0" bIns="79429" numCol="1" spcCol="1270" anchor="ctr" anchorCtr="0">
            <a:normAutofit fontScale="60000"/>
          </a:bodyPr>
          <a:p>
            <a:pPr algn="ctr" defTabSz="755650">
              <a:lnSpc>
                <a:spcPct val="90000"/>
              </a:lnSpc>
              <a:spcBef>
                <a:spcPct val="0"/>
              </a:spcBef>
              <a:spcAft>
                <a:spcPct val="35000"/>
              </a:spcAft>
              <a:defRPr/>
            </a:pPr>
            <a:endParaRPr lang="zh-CN" altLang="en-US" sz="2800" dirty="0">
              <a:solidFill>
                <a:srgbClr val="FFFFFF"/>
              </a:solidFill>
              <a:sym typeface="Arial" panose="020B0604020202020204" pitchFamily="34" charset="0"/>
            </a:endParaRPr>
          </a:p>
        </p:txBody>
      </p:sp>
      <p:sp>
        <p:nvSpPr>
          <p:cNvPr id="28" name="任意多边形 27"/>
          <p:cNvSpPr/>
          <p:nvPr>
            <p:custDataLst>
              <p:tags r:id="rId9"/>
            </p:custDataLst>
          </p:nvPr>
        </p:nvSpPr>
        <p:spPr>
          <a:xfrm>
            <a:off x="5000217" y="3566757"/>
            <a:ext cx="1706030" cy="1023619"/>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9C6464"/>
          </a:solidFill>
          <a:ln w="9525">
            <a:noFill/>
            <a:round/>
          </a:ln>
          <a:effectLst>
            <a:outerShdw blurRad="63500" sx="101000" sy="101000" algn="ctr" rotWithShape="0">
              <a:prstClr val="black">
                <a:alpha val="8000"/>
              </a:prstClr>
            </a:outerShdw>
          </a:effectLst>
        </p:spPr>
        <p:txBody>
          <a:bodyPr wrap="square" anchor="ctr">
            <a:normAutofit/>
          </a:bodyPr>
          <a:p>
            <a:pPr lvl="0" algn="ctr">
              <a:defRPr/>
            </a:pPr>
            <a:r>
              <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rPr>
              <a:t>信任</a:t>
            </a:r>
            <a:endPar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31" name="任意多边形 30"/>
          <p:cNvSpPr/>
          <p:nvPr>
            <p:custDataLst>
              <p:tags r:id="rId10"/>
            </p:custDataLst>
          </p:nvPr>
        </p:nvSpPr>
        <p:spPr>
          <a:xfrm>
            <a:off x="4488410" y="3867018"/>
            <a:ext cx="361678" cy="423096"/>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339494" y="317715"/>
                </a:moveTo>
                <a:lnTo>
                  <a:pt x="169747" y="317715"/>
                </a:lnTo>
                <a:lnTo>
                  <a:pt x="169747" y="397144"/>
                </a:lnTo>
                <a:lnTo>
                  <a:pt x="0" y="198572"/>
                </a:lnTo>
                <a:lnTo>
                  <a:pt x="169747" y="0"/>
                </a:lnTo>
                <a:lnTo>
                  <a:pt x="169747" y="79429"/>
                </a:lnTo>
                <a:lnTo>
                  <a:pt x="339494" y="79429"/>
                </a:lnTo>
                <a:lnTo>
                  <a:pt x="339494" y="317715"/>
                </a:lnTo>
                <a:close/>
              </a:path>
            </a:pathLst>
          </a:custGeom>
          <a:solidFill>
            <a:srgbClr val="9C6464">
              <a:lumMod val="60000"/>
              <a:lumOff val="40000"/>
            </a:srgbClr>
          </a:solidFill>
          <a:ln w="9525">
            <a:noFill/>
            <a:round/>
          </a:ln>
          <a:effectLst>
            <a:outerShdw blurRad="63500" sx="101000" sy="101000" algn="ctr" rotWithShape="0">
              <a:prstClr val="black">
                <a:alpha val="18000"/>
              </a:prstClr>
            </a:outerShdw>
          </a:effectLst>
        </p:spPr>
        <p:txBody>
          <a:bodyPr spcFirstLastPara="0" vert="horz" wrap="square" lIns="101848" tIns="79430" rIns="1" bIns="79429" numCol="1" spcCol="1270" anchor="ctr" anchorCtr="0">
            <a:normAutofit fontScale="60000"/>
          </a:bodyPr>
          <a:p>
            <a:pPr algn="ctr" defTabSz="755650">
              <a:lnSpc>
                <a:spcPct val="90000"/>
              </a:lnSpc>
              <a:spcBef>
                <a:spcPct val="0"/>
              </a:spcBef>
              <a:spcAft>
                <a:spcPct val="35000"/>
              </a:spcAft>
              <a:defRPr/>
            </a:pPr>
            <a:endParaRPr lang="zh-CN" altLang="en-US" sz="2800" dirty="0">
              <a:solidFill>
                <a:srgbClr val="FFFFFF"/>
              </a:solidFill>
              <a:sym typeface="Arial" panose="020B0604020202020204" pitchFamily="34" charset="0"/>
            </a:endParaRPr>
          </a:p>
        </p:txBody>
      </p:sp>
      <p:sp>
        <p:nvSpPr>
          <p:cNvPr id="34" name="任意多边形 33"/>
          <p:cNvSpPr/>
          <p:nvPr>
            <p:custDataLst>
              <p:tags r:id="rId11"/>
            </p:custDataLst>
          </p:nvPr>
        </p:nvSpPr>
        <p:spPr>
          <a:xfrm>
            <a:off x="2611776" y="3566757"/>
            <a:ext cx="1706030" cy="1023619"/>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967AA2"/>
          </a:solidFill>
          <a:ln w="9525">
            <a:noFill/>
            <a:round/>
          </a:ln>
          <a:effectLst>
            <a:outerShdw blurRad="63500" sx="101000" sy="101000" algn="ctr" rotWithShape="0">
              <a:prstClr val="black">
                <a:alpha val="8000"/>
              </a:prstClr>
            </a:outerShdw>
          </a:effectLst>
        </p:spPr>
        <p:txBody>
          <a:bodyPr wrap="square" anchor="ctr">
            <a:normAutofit/>
          </a:bodyPr>
          <a:p>
            <a:pPr lvl="0" algn="ctr">
              <a:defRPr/>
            </a:pPr>
            <a:r>
              <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rPr>
              <a:t>偏好</a:t>
            </a:r>
            <a:endParaRPr lang="zh-CN" altLang="en-US" sz="2400" b="1" kern="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13" name="矩形 12"/>
          <p:cNvSpPr/>
          <p:nvPr>
            <p:custDataLst>
              <p:tags r:id="rId12"/>
            </p:custDataLst>
          </p:nvPr>
        </p:nvSpPr>
        <p:spPr>
          <a:xfrm>
            <a:off x="2279586" y="5219106"/>
            <a:ext cx="7277232" cy="560029"/>
          </a:xfrm>
          <a:prstGeom prst="rect">
            <a:avLst/>
          </a:prstGeom>
        </p:spPr>
        <p:txBody>
          <a:bodyPr wrap="square">
            <a:normAutofit/>
          </a:bodyPr>
          <a:p>
            <a:pPr algn="ctr"/>
            <a:r>
              <a:rPr lang="zh-CN" altLang="en-US" sz="2000" dirty="0">
                <a:solidFill>
                  <a:schemeClr val="tx1">
                    <a:lumMod val="50000"/>
                  </a:schemeClr>
                </a:solidFill>
                <a:latin typeface="微软雅黑" panose="020B0503020204020204" charset="-122"/>
                <a:ea typeface="微软雅黑" panose="020B0503020204020204" charset="-122"/>
                <a:cs typeface="+mn-ea"/>
                <a:sym typeface="Arial" panose="020B0604020202020204" pitchFamily="34" charset="0"/>
              </a:rPr>
              <a:t>顾客光顾商店的决策过程</a:t>
            </a:r>
            <a:endParaRPr lang="zh-CN" altLang="en-US" sz="2000" dirty="0">
              <a:solidFill>
                <a:schemeClr val="tx1">
                  <a:lumMod val="50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 name="文本框 1"/>
          <p:cNvSpPr txBox="1"/>
          <p:nvPr/>
        </p:nvSpPr>
        <p:spPr>
          <a:xfrm>
            <a:off x="1271905" y="742950"/>
            <a:ext cx="2504440" cy="460375"/>
          </a:xfrm>
          <a:prstGeom prst="rect">
            <a:avLst/>
          </a:prstGeom>
          <a:noFill/>
        </p:spPr>
        <p:txBody>
          <a:bodyPr wrap="none" rtlCol="0" anchor="t">
            <a:spAutoFit/>
          </a:bodyPr>
          <a:p>
            <a:r>
              <a:rPr lang="en-US" altLang="zh-CN" sz="2400" b="1">
                <a:solidFill>
                  <a:schemeClr val="tx1">
                    <a:lumMod val="50000"/>
                  </a:schemeClr>
                </a:solidFill>
                <a:latin typeface="微软雅黑" panose="020B0503020204020204" charset="-122"/>
                <a:ea typeface="微软雅黑" panose="020B0503020204020204" charset="-122"/>
                <a:sym typeface="+mn-ea"/>
              </a:rPr>
              <a:t>1</a:t>
            </a:r>
            <a:r>
              <a:rPr lang="zh-CN" altLang="en-US" sz="2400" b="1" dirty="0">
                <a:solidFill>
                  <a:schemeClr val="tx1">
                    <a:lumMod val="50000"/>
                  </a:schemeClr>
                </a:solidFill>
                <a:latin typeface="微软雅黑" panose="020B0503020204020204" charset="-122"/>
                <a:ea typeface="微软雅黑" panose="020B0503020204020204" charset="-122"/>
                <a:sym typeface="+mn-ea"/>
              </a:rPr>
              <a:t>、确定促销目标</a:t>
            </a:r>
            <a:endParaRPr lang="zh-CN" altLang="en-US" sz="2400" b="1" dirty="0">
              <a:solidFill>
                <a:schemeClr val="tx1">
                  <a:lumMod val="50000"/>
                </a:schemeClr>
              </a:solidFill>
              <a:latin typeface="微软雅黑" panose="020B0503020204020204" charset="-122"/>
              <a:ea typeface="微软雅黑" panose="020B0503020204020204" charset="-122"/>
              <a:sym typeface="+mn-ea"/>
            </a:endParaRPr>
          </a:p>
        </p:txBody>
      </p:sp>
    </p:spTree>
    <p:custDataLst>
      <p:tags r:id="rId13"/>
    </p:custDataLst>
  </p:cSld>
  <p:clrMapOvr>
    <a:masterClrMapping/>
  </p:clrMapOvr>
</p:sld>
</file>

<file path=ppt/tags/tag1.xml><?xml version="1.0" encoding="utf-8"?>
<p:tagLst xmlns:p="http://schemas.openxmlformats.org/presentationml/2006/main">
  <p:tag name="MH" val="20150924163840"/>
  <p:tag name="MH_LIBRARY" val="GRAPHIC"/>
  <p:tag name="MH_ORDER" val="Isosceles Triangle 18"/>
</p:tagLst>
</file>

<file path=ppt/tags/tag10.xml><?xml version="1.0" encoding="utf-8"?>
<p:tagLst xmlns:p="http://schemas.openxmlformats.org/presentationml/2006/main">
  <p:tag name="MH" val="20150924163840"/>
  <p:tag name="MH_LIBRARY" val="GRAPHIC"/>
  <p:tag name="MH_ORDER" val="Isosceles Triangle 27"/>
</p:tagLst>
</file>

<file path=ppt/tags/tag100.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101.xml><?xml version="1.0" encoding="utf-8"?>
<p:tagLst xmlns:p="http://schemas.openxmlformats.org/presentationml/2006/main">
  <p:tag name="KSO_WM_TAG_VERSION" val="1.0"/>
  <p:tag name="KSO_WM_BEAUTIFY_FLAG" val="#wm#"/>
  <p:tag name="KSO_WM_UNIT_TYPE" val="i"/>
  <p:tag name="KSO_WM_UNIT_ID" val="diagram160835_6*i*0"/>
  <p:tag name="KSO_WM_TEMPLATE_CATEGORY" val="diagram"/>
  <p:tag name="KSO_WM_TEMPLATE_INDEX" val="160835"/>
  <p:tag name="KSO_WM_UNIT_INDEX" val="0"/>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
  <p:tag name="KSO_WM_UNIT_ID" val="diagram160835_6*l_i*1_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2"/>
  <p:tag name="KSO_WM_UNIT_ID" val="diagram160835_6*l_i*1_2"/>
  <p:tag name="KSO_WM_UNIT_LAYERLEVEL" val="1_1"/>
  <p:tag name="KSO_WM_DIAGRAM_GROUP_CODE" val="l1-1"/>
  <p:tag name="KSO_WM_UNIT_TEXT_FILL_FORE_SCHEMECOLOR_INDEX" val="14"/>
  <p:tag name="KSO_WM_UNIT_TEXT_FILL_TYPE" val="1"/>
  <p:tag name="KSO_WM_UNIT_USESOURCEFORMAT_APPLY" val="1"/>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3"/>
  <p:tag name="KSO_WM_UNIT_ID" val="diagram160835_6*l_i*1_3"/>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1"/>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4"/>
  <p:tag name="KSO_WM_UNIT_ID" val="diagram160835_6*l_i*1_4"/>
  <p:tag name="KSO_WM_UNIT_LAYERLEVEL" val="1_1"/>
  <p:tag name="KSO_WM_DIAGRAM_GROUP_CODE" val="l1-1"/>
  <p:tag name="KSO_WM_UNIT_TEXT_FILL_FORE_SCHEMECOLOR_INDEX" val="14"/>
  <p:tag name="KSO_WM_UNIT_TEXT_FILL_TYPE" val="1"/>
  <p:tag name="KSO_WM_UNIT_USESOURCEFORMAT_APPLY" val="1"/>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5"/>
  <p:tag name="KSO_WM_UNIT_ID" val="diagram160835_6*l_i*1_5"/>
  <p:tag name="KSO_WM_UNIT_LAYERLEVEL" val="1_1"/>
  <p:tag name="KSO_WM_DIAGRAM_GROUP_CODE" val="l1-1"/>
  <p:tag name="KSO_WM_UNIT_FILL_FORE_SCHEMECOLOR_INDEX" val="7"/>
  <p:tag name="KSO_WM_UNIT_FILL_TYPE" val="1"/>
  <p:tag name="KSO_WM_UNIT_TEXT_FILL_FORE_SCHEMECOLOR_INDEX" val="2"/>
  <p:tag name="KSO_WM_UNIT_TEXT_FILL_TYPE" val="1"/>
  <p:tag name="KSO_WM_UNIT_USESOURCEFORMAT_APPLY" val="1"/>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6"/>
  <p:tag name="KSO_WM_UNIT_ID" val="diagram160835_6*l_i*1_6"/>
  <p:tag name="KSO_WM_UNIT_LAYERLEVEL" val="1_1"/>
  <p:tag name="KSO_WM_DIAGRAM_GROUP_CODE" val="l1-1"/>
  <p:tag name="KSO_WM_UNIT_TEXT_FILL_FORE_SCHEMECOLOR_INDEX" val="14"/>
  <p:tag name="KSO_WM_UNIT_TEXT_FILL_TYPE" val="1"/>
  <p:tag name="KSO_WM_UNIT_USESOURCEFORMAT_APPLY" val="1"/>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7"/>
  <p:tag name="KSO_WM_UNIT_ID" val="diagram160835_6*l_i*1_7"/>
  <p:tag name="KSO_WM_UNIT_LAYERLEVEL" val="1_1"/>
  <p:tag name="KSO_WM_DIAGRAM_GROUP_CODE" val="l1-1"/>
  <p:tag name="KSO_WM_UNIT_FILL_FORE_SCHEMECOLOR_INDEX" val="8"/>
  <p:tag name="KSO_WM_UNIT_FILL_TYPE" val="1"/>
  <p:tag name="KSO_WM_UNIT_TEXT_FILL_FORE_SCHEMECOLOR_INDEX" val="2"/>
  <p:tag name="KSO_WM_UNIT_TEXT_FILL_TYPE" val="1"/>
  <p:tag name="KSO_WM_UNIT_USESOURCEFORMAT_APPLY" val="1"/>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8"/>
  <p:tag name="KSO_WM_UNIT_ID" val="diagram160835_6*l_i*1_8"/>
  <p:tag name="KSO_WM_UNIT_LAYERLEVEL" val="1_1"/>
  <p:tag name="KSO_WM_DIAGRAM_GROUP_CODE" val="l1-1"/>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MH" val="20150924163840"/>
  <p:tag name="MH_LIBRARY" val="GRAPHIC"/>
  <p:tag name="MH_ORDER" val="Straight Connector 13"/>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9"/>
  <p:tag name="KSO_WM_UNIT_ID" val="diagram160835_6*l_i*1_9"/>
  <p:tag name="KSO_WM_UNIT_LAYERLEVEL" val="1_1"/>
  <p:tag name="KSO_WM_DIAGRAM_GROUP_CODE" val="l1-1"/>
  <p:tag name="KSO_WM_UNIT_FILL_FORE_SCHEMECOLOR_INDEX" val="9"/>
  <p:tag name="KSO_WM_UNIT_FILL_TYPE" val="1"/>
  <p:tag name="KSO_WM_UNIT_TEXT_FILL_FORE_SCHEMECOLOR_INDEX" val="2"/>
  <p:tag name="KSO_WM_UNIT_TEXT_FILL_TYPE" val="1"/>
  <p:tag name="KSO_WM_UNIT_USESOURCEFORMAT_APPLY" val="1"/>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0"/>
  <p:tag name="KSO_WM_UNIT_ID" val="diagram160835_6*l_i*1_10"/>
  <p:tag name="KSO_WM_UNIT_LAYERLEVEL" val="1_1"/>
  <p:tag name="KSO_WM_DIAGRAM_GROUP_CODE" val="l1-1"/>
  <p:tag name="KSO_WM_UNIT_TEXT_FILL_FORE_SCHEMECOLOR_INDEX" val="14"/>
  <p:tag name="KSO_WM_UNIT_TEXT_FILL_TYPE" val="1"/>
  <p:tag name="KSO_WM_UNIT_USESOURCEFORMAT_APPLY" val="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1"/>
  <p:tag name="KSO_WM_UNIT_ID" val="diagram160835_6*l_i*1_11"/>
  <p:tag name="KSO_WM_UNIT_LAYERLEVEL" val="1_1"/>
  <p:tag name="KSO_WM_DIAGRAM_GROUP_CODE" val="l1-1"/>
  <p:tag name="KSO_WM_UNIT_FILL_FORE_SCHEMECOLOR_INDEX" val="10"/>
  <p:tag name="KSO_WM_UNIT_FILL_TYPE" val="1"/>
  <p:tag name="KSO_WM_UNIT_TEXT_FILL_FORE_SCHEMECOLOR_INDEX" val="2"/>
  <p:tag name="KSO_WM_UNIT_TEXT_FILL_TYPE" val="1"/>
  <p:tag name="KSO_WM_UNIT_USESOURCEFORMAT_APPLY" val="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2"/>
  <p:tag name="KSO_WM_UNIT_ID" val="diagram160835_6*l_i*1_12"/>
  <p:tag name="KSO_WM_UNIT_LAYERLEVEL" val="1_1"/>
  <p:tag name="KSO_WM_DIAGRAM_GROUP_CODE" val="l1-1"/>
  <p:tag name="KSO_WM_UNIT_TEXT_FILL_FORE_SCHEMECOLOR_INDEX" val="14"/>
  <p:tag name="KSO_WM_UNIT_TEXT_FILL_TYPE" val="1"/>
  <p:tag name="KSO_WM_UNIT_USESOURCEFORMAT_APPLY" val="1"/>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a"/>
  <p:tag name="KSO_WM_UNIT_INDEX" val="1"/>
  <p:tag name="KSO_WM_UNIT_ID" val="diagram160835_6*a*1"/>
  <p:tag name="KSO_WM_UNIT_LAYERLEVEL" val="1"/>
  <p:tag name="KSO_WM_UNIT_VALUE" val="22"/>
  <p:tag name="KSO_WM_UNIT_ISCONTENTSTITLE" val="0"/>
  <p:tag name="KSO_WM_UNIT_HIGHLIGHT" val="0"/>
  <p:tag name="KSO_WM_UNIT_COMPATIBLE" val="0"/>
  <p:tag name="KSO_WM_UNIT_CLEAR" val="0"/>
  <p:tag name="KSO_WM_UNIT_PRESET_TEXT_INDEX" val="3"/>
  <p:tag name="KSO_WM_UNIT_PRESET_TEXT_LEN" val="17"/>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1_1"/>
  <p:tag name="KSO_WM_UNIT_ID" val="diagram160835_6*l_h_f*1_1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2_1"/>
  <p:tag name="KSO_WM_UNIT_ID" val="diagram160835_6*l_h_f*1_2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3_1"/>
  <p:tag name="KSO_WM_UNIT_ID" val="diagram160835_6*l_h_f*1_3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4_1"/>
  <p:tag name="KSO_WM_UNIT_ID" val="diagram160835_6*l_h_f*1_4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5_1"/>
  <p:tag name="KSO_WM_UNIT_ID" val="diagram160835_6*l_h_f*1_5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12.xml><?xml version="1.0" encoding="utf-8"?>
<p:tagLst xmlns:p="http://schemas.openxmlformats.org/presentationml/2006/main">
  <p:tag name="KSO_WM_TAG_VERSION" val="1.0"/>
  <p:tag name="KSO_WM_TEMPLATE_CATEGORY" val="custom"/>
  <p:tag name="KSO_WM_TEMPLATE_INDEX" val="160540"/>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6_1"/>
  <p:tag name="KSO_WM_UNIT_ID" val="diagram160835_6*l_h_f*1_6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121.xml><?xml version="1.0" encoding="utf-8"?>
<p:tagLst xmlns:p="http://schemas.openxmlformats.org/presentationml/2006/main">
  <p:tag name="KSO_WM_TEMPLATE_CATEGORY" val="diagram"/>
  <p:tag name="KSO_WM_TEMPLATE_INDEX" val="160835"/>
  <p:tag name="KSO_WM_TAG_VERSION" val="1.0"/>
  <p:tag name="KSO_WM_SLIDE_ID" val="diagram160835_6"/>
  <p:tag name="KSO_WM_SLIDE_INDEX" val="6"/>
  <p:tag name="KSO_WM_SLIDE_ITEM_CNT" val="6"/>
  <p:tag name="KSO_WM_SLIDE_LAYOUT" val="a_b_l"/>
  <p:tag name="KSO_WM_SLIDE_LAYOUT_CNT" val="1_1_1"/>
  <p:tag name="KSO_WM_SLIDE_TYPE" val="text"/>
  <p:tag name="KSO_WM_BEAUTIFY_FLAG" val="#wm#"/>
  <p:tag name="KSO_WM_SLIDE_POSITION" val="48*88"/>
  <p:tag name="KSO_WM_SLIDE_SIZE" val="857*404"/>
  <p:tag name="KSO_WM_DIAGRAM_GROUP_CODE" val="l1-1"/>
</p:tagLst>
</file>

<file path=ppt/tags/tag122.xml><?xml version="1.0" encoding="utf-8"?>
<p:tagLst xmlns:p="http://schemas.openxmlformats.org/presentationml/2006/main">
  <p:tag name="KSO_WM_UNIT_PLACING_PICTURE_USER_VIEWPORT" val="{&quot;height&quot;:6810,&quot;width&quot;:12240}"/>
</p:tagLst>
</file>

<file path=ppt/tags/tag123.xml><?xml version="1.0" encoding="utf-8"?>
<p:tagLst xmlns:p="http://schemas.openxmlformats.org/presentationml/2006/main">
  <p:tag name="KSO_WPP_MARK_KEY" val="0f711d4c-2c14-4316-9c0b-f991bf31f6f0"/>
  <p:tag name="COMMONDATA" val="eyJoZGlkIjoiNDcxMzE5MDk5OWI5NjIwOGEzZTk0N2M1NDNiNDI3YTMifQ=="/>
</p:tagLst>
</file>

<file path=ppt/tags/tag13.xml><?xml version="1.0" encoding="utf-8"?>
<p:tagLst xmlns:p="http://schemas.openxmlformats.org/presentationml/2006/main">
  <p:tag name="KSO_WM_TAG_VERSION" val="1.0"/>
  <p:tag name="KSO_WM_TEMPLATE_CATEGORY" val="custom"/>
  <p:tag name="KSO_WM_TEMPLATE_INDEX" val="160540"/>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16.xml><?xml version="1.0" encoding="utf-8"?>
<p:tagLst xmlns:p="http://schemas.openxmlformats.org/presentationml/2006/main">
  <p:tag name="KSO_WM_TAG_VERSION" val="1.0"/>
  <p:tag name="KSO_WM_BEAUTIFY_FLAG" val="#wm#"/>
  <p:tag name="KSO_WM_UNIT_ID" val="diagram160390_2*a*1"/>
  <p:tag name="KSO_WM_TEMPLATE_CATEGORY" val="diagram"/>
  <p:tag name="KSO_WM_TEMPLATE_INDEX" val="160390"/>
  <p:tag name="KSO_WM_UNIT_TYPE" val="a"/>
  <p:tag name="KSO_WM_UNIT_INDEX" val="1"/>
  <p:tag name="KSO_WM_UNIT_CLEAR" val="1"/>
  <p:tag name="KSO_WM_UNIT_LAYERLEVEL" val="1"/>
  <p:tag name="KSO_WM_UNIT_VALUE" val="18"/>
  <p:tag name="KSO_WM_UNIT_ISCONTENTSTITLE" val="0"/>
  <p:tag name="KSO_WM_UNIT_HIGHLIGHT" val="0"/>
  <p:tag name="KSO_WM_UNIT_COMPATIBLE" val="1"/>
  <p:tag name="KSO_WM_UNIT_PRESET_TEXT_INDEX" val="3"/>
  <p:tag name="KSO_WM_UNIT_PRESET_TEXT_LEN" val="18"/>
</p:tagLst>
</file>

<file path=ppt/tags/tag17.xml><?xml version="1.0" encoding="utf-8"?>
<p:tagLst xmlns:p="http://schemas.openxmlformats.org/presentationml/2006/main">
  <p:tag name="KSO_WM_TAG_VERSION" val="1.0"/>
  <p:tag name="KSO_WM_BEAUTIFY_FLAG" val="#wm#"/>
  <p:tag name="KSO_WM_UNIT_ID" val="diagram160390_2*l_i*1_1"/>
  <p:tag name="KSO_WM_TEMPLATE_CATEGORY" val="diagram"/>
  <p:tag name="KSO_WM_TEMPLATE_INDEX" val="160390"/>
  <p:tag name="KSO_WM_UNIT_TYPE" val="l_i"/>
  <p:tag name="KSO_WM_UNIT_INDEX" val="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8.xml><?xml version="1.0" encoding="utf-8"?>
<p:tagLst xmlns:p="http://schemas.openxmlformats.org/presentationml/2006/main">
  <p:tag name="KSO_WM_TAG_VERSION" val="1.0"/>
  <p:tag name="KSO_WM_BEAUTIFY_FLAG" val="#wm#"/>
  <p:tag name="KSO_WM_UNIT_ID" val="diagram160390_2*l_i*1_2"/>
  <p:tag name="KSO_WM_TEMPLATE_CATEGORY" val="diagram"/>
  <p:tag name="KSO_WM_TEMPLATE_INDEX" val="160390"/>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TAG_VERSION" val="1.0"/>
  <p:tag name="KSO_WM_BEAUTIFY_FLAG" val="#wm#"/>
  <p:tag name="KSO_WM_UNIT_ID" val="diagram160390_2*l_h_a*1_1_1"/>
  <p:tag name="KSO_WM_TEMPLATE_CATEGORY" val="diagram"/>
  <p:tag name="KSO_WM_TEMPLATE_INDEX" val="160390"/>
  <p:tag name="KSO_WM_UNIT_TYPE" val="l_h_a"/>
  <p:tag name="KSO_WM_UNIT_INDEX" val="1_1_1"/>
  <p:tag name="KSO_WM_UNIT_CLEAR" val="1"/>
  <p:tag name="KSO_WM_UNIT_LAYERLEVEL" val="1_1_1"/>
  <p:tag name="KSO_WM_UNIT_VALUE" val="58"/>
  <p:tag name="KSO_WM_UNIT_HIGHLIGHT" val="0"/>
  <p:tag name="KSO_WM_UNIT_COMPATIBLE" val="0"/>
  <p:tag name="KSO_WM_UNIT_PRESET_TEXT_INDEX" val="3"/>
  <p:tag name="KSO_WM_UNIT_PRESET_TEXT_LEN" val="12"/>
  <p:tag name="KSO_WM_DIAGRAM_GROUP_CODE" val="l1-1"/>
  <p:tag name="KSO_WM_UNIT_TEXT_FILL_FORE_SCHEMECOLOR_INDEX" val="5"/>
  <p:tag name="KSO_WM_UNIT_TEXT_FILL_TYPE" val="1"/>
  <p:tag name="KSO_WM_UNIT_USESOURCEFORMAT_APPLY" val="1"/>
</p:tagLst>
</file>

<file path=ppt/tags/tag2.xml><?xml version="1.0" encoding="utf-8"?>
<p:tagLst xmlns:p="http://schemas.openxmlformats.org/presentationml/2006/main">
  <p:tag name="MH" val="20150924163840"/>
  <p:tag name="MH_LIBRARY" val="GRAPHIC"/>
  <p:tag name="MH_ORDER" val="Isosceles Triangle 19"/>
</p:tagLst>
</file>

<file path=ppt/tags/tag20.xml><?xml version="1.0" encoding="utf-8"?>
<p:tagLst xmlns:p="http://schemas.openxmlformats.org/presentationml/2006/main">
  <p:tag name="KSO_WM_TAG_VERSION" val="1.0"/>
  <p:tag name="KSO_WM_BEAUTIFY_FLAG" val="#wm#"/>
  <p:tag name="KSO_WM_UNIT_ID" val="diagram160390_2*l_h_f*1_1_1"/>
  <p:tag name="KSO_WM_TEMPLATE_CATEGORY" val="diagram"/>
  <p:tag name="KSO_WM_TEMPLATE_INDEX" val="160390"/>
  <p:tag name="KSO_WM_UNIT_TYPE" val="l_h_f"/>
  <p:tag name="KSO_WM_UNIT_INDEX" val="1_1_1"/>
  <p:tag name="KSO_WM_UNIT_CLEAR" val="1"/>
  <p:tag name="KSO_WM_UNIT_LAYERLEVEL" val="1_1_1"/>
  <p:tag name="KSO_WM_UNIT_VALUE" val="116"/>
  <p:tag name="KSO_WM_UNIT_HIGHLIGHT" val="0"/>
  <p:tag name="KSO_WM_UNIT_COMPATIBLE" val="0"/>
  <p:tag name="KSO_WM_UNIT_PRESET_TEXT_INDEX" val="4"/>
  <p:tag name="KSO_WM_UNIT_PRESET_TEXT_LEN" val="140"/>
  <p:tag name="KSO_WM_DIAGRAM_GROUP_CODE" val="l1-1"/>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TAG_VERSION" val="1.0"/>
  <p:tag name="KSO_WM_BEAUTIFY_FLAG" val="#wm#"/>
  <p:tag name="KSO_WM_UNIT_ID" val="diagram160390_2*l_i*1_3"/>
  <p:tag name="KSO_WM_TEMPLATE_CATEGORY" val="diagram"/>
  <p:tag name="KSO_WM_TEMPLATE_INDEX" val="160390"/>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TAG_VERSION" val="1.0"/>
  <p:tag name="KSO_WM_BEAUTIFY_FLAG" val="#wm#"/>
  <p:tag name="KSO_WM_UNIT_ID" val="diagram160390_2*l_i*1_4"/>
  <p:tag name="KSO_WM_TEMPLATE_CATEGORY" val="diagram"/>
  <p:tag name="KSO_WM_TEMPLATE_INDEX" val="160390"/>
  <p:tag name="KSO_WM_UNIT_TYPE" val="l_i"/>
  <p:tag name="KSO_WM_UNIT_INDEX" val="1_4"/>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1"/>
</p:tagLst>
</file>

<file path=ppt/tags/tag23.xml><?xml version="1.0" encoding="utf-8"?>
<p:tagLst xmlns:p="http://schemas.openxmlformats.org/presentationml/2006/main">
  <p:tag name="KSO_WM_TAG_VERSION" val="1.0"/>
  <p:tag name="KSO_WM_BEAUTIFY_FLAG" val="#wm#"/>
  <p:tag name="KSO_WM_UNIT_ID" val="diagram160390_2*l_h_a*1_2_1"/>
  <p:tag name="KSO_WM_TEMPLATE_CATEGORY" val="diagram"/>
  <p:tag name="KSO_WM_TEMPLATE_INDEX" val="160390"/>
  <p:tag name="KSO_WM_UNIT_TYPE" val="l_h_a"/>
  <p:tag name="KSO_WM_UNIT_INDEX" val="1_2_1"/>
  <p:tag name="KSO_WM_UNIT_CLEAR" val="1"/>
  <p:tag name="KSO_WM_UNIT_LAYERLEVEL" val="1_1_1"/>
  <p:tag name="KSO_WM_UNIT_VALUE" val="58"/>
  <p:tag name="KSO_WM_UNIT_HIGHLIGHT" val="0"/>
  <p:tag name="KSO_WM_UNIT_COMPATIBLE" val="0"/>
  <p:tag name="KSO_WM_UNIT_PRESET_TEXT_INDEX" val="3"/>
  <p:tag name="KSO_WM_UNIT_PRESET_TEXT_LEN" val="12"/>
  <p:tag name="KSO_WM_DIAGRAM_GROUP_CODE" val="l1-1"/>
  <p:tag name="KSO_WM_UNIT_TEXT_FILL_FORE_SCHEMECOLOR_INDEX" val="6"/>
  <p:tag name="KSO_WM_UNIT_TEXT_FILL_TYPE" val="1"/>
  <p:tag name="KSO_WM_UNIT_USESOURCEFORMAT_APPLY" val="1"/>
</p:tagLst>
</file>

<file path=ppt/tags/tag24.xml><?xml version="1.0" encoding="utf-8"?>
<p:tagLst xmlns:p="http://schemas.openxmlformats.org/presentationml/2006/main">
  <p:tag name="KSO_WM_TAG_VERSION" val="1.0"/>
  <p:tag name="KSO_WM_BEAUTIFY_FLAG" val="#wm#"/>
  <p:tag name="KSO_WM_UNIT_ID" val="diagram160390_2*l_h_f*1_2_1"/>
  <p:tag name="KSO_WM_TEMPLATE_CATEGORY" val="diagram"/>
  <p:tag name="KSO_WM_TEMPLATE_INDEX" val="160390"/>
  <p:tag name="KSO_WM_UNIT_TYPE" val="l_h_f"/>
  <p:tag name="KSO_WM_UNIT_INDEX" val="1_2_1"/>
  <p:tag name="KSO_WM_UNIT_CLEAR" val="1"/>
  <p:tag name="KSO_WM_UNIT_LAYERLEVEL" val="1_1_1"/>
  <p:tag name="KSO_WM_UNIT_VALUE" val="116"/>
  <p:tag name="KSO_WM_UNIT_HIGHLIGHT" val="0"/>
  <p:tag name="KSO_WM_UNIT_COMPATIBLE" val="0"/>
  <p:tag name="KSO_WM_UNIT_PRESET_TEXT_INDEX" val="4"/>
  <p:tag name="KSO_WM_UNIT_PRESET_TEXT_LEN" val="140"/>
  <p:tag name="KSO_WM_DIAGRAM_GROUP_CODE" val="l1-1"/>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SLIDE_ID" val="diagram160390_2"/>
  <p:tag name="KSO_WM_SLIDE_INDEX" val="2"/>
  <p:tag name="KSO_WM_SLIDE_ITEM_CNT" val="2"/>
  <p:tag name="KSO_WM_SLIDE_LAYOUT" val="a_l"/>
  <p:tag name="KSO_WM_SLIDE_LAYOUT_CNT" val="1_1"/>
  <p:tag name="KSO_WM_SLIDE_TYPE" val="text"/>
  <p:tag name="KSO_WM_BEAUTIFY_FLAG" val="#wm#"/>
  <p:tag name="KSO_WM_SLIDE_POSITION" val="178*171"/>
  <p:tag name="KSO_WM_SLIDE_SIZE" val="642*326"/>
  <p:tag name="KSO_WM_TEMPLATE_CATEGORY" val="diagram"/>
  <p:tag name="KSO_WM_TEMPLATE_INDEX" val="160390"/>
  <p:tag name="KSO_WM_TAG_VERSION" val="1.0"/>
  <p:tag name="KSO_WM_DIAGRAM_GROUP_CODE" val="l1-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27.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f"/>
  <p:tag name="KSO_WM_UNIT_INDEX" val="1"/>
  <p:tag name="KSO_WM_UNIT_ID" val="diagram160247_6*f*1"/>
  <p:tag name="KSO_WM_UNIT_CLEAR" val="1"/>
  <p:tag name="KSO_WM_UNIT_LAYERLEVEL" val="1"/>
  <p:tag name="KSO_WM_UNIT_VALUE" val="164"/>
  <p:tag name="KSO_WM_UNIT_HIGHLIGHT" val="0"/>
  <p:tag name="KSO_WM_UNIT_COMPATIBLE" val="0"/>
  <p:tag name="KSO_WM_UNIT_PRESET_TEXT_INDEX" val="4"/>
  <p:tag name="KSO_WM_UNIT_PRESET_TEXT_LEN" val="210"/>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g"/>
  <p:tag name="KSO_WM_UNIT_INDEX" val="1"/>
  <p:tag name="KSO_WM_UNIT_ID" val="diagram160247_6*g*1"/>
  <p:tag name="KSO_WM_UNIT_CLEAR" val="1"/>
  <p:tag name="KSO_WM_UNIT_LAYERLEVEL" val="1"/>
  <p:tag name="KSO_WM_UNIT_VALUE" val="48"/>
  <p:tag name="KSO_WM_UNIT_HIGHLIGHT" val="0"/>
  <p:tag name="KSO_WM_UNIT_COMPATIBLE" val="1"/>
  <p:tag name="KSO_WM_UNIT_RELATE_UNITID" val="diagram160247_6*m*1"/>
  <p:tag name="KSO_WM_UNIT_PRESET_TEXT_INDEX" val="3"/>
  <p:tag name="KSO_WM_UNIT_PRESET_TEXT_LEN" val="23"/>
</p:tagLst>
</file>

<file path=ppt/tags/tag3.xml><?xml version="1.0" encoding="utf-8"?>
<p:tagLst xmlns:p="http://schemas.openxmlformats.org/presentationml/2006/main">
  <p:tag name="MH" val="20150924163840"/>
  <p:tag name="MH_LIBRARY" val="GRAPHIC"/>
  <p:tag name="MH_ORDER" val="Isosceles Triangle 2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h_f"/>
  <p:tag name="KSO_WM_UNIT_INDEX" val="1_1_1"/>
  <p:tag name="KSO_WM_UNIT_ID" val="diagram160247_6*m_h_f*1_1_1"/>
  <p:tag name="KSO_WM_UNIT_CLEAR" val="1"/>
  <p:tag name="KSO_WM_UNIT_LAYERLEVEL" val="1_1_1"/>
  <p:tag name="KSO_WM_UNIT_VALUE" val="1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i"/>
  <p:tag name="KSO_WM_UNIT_INDEX" val="1_1"/>
  <p:tag name="KSO_WM_UNIT_ID" val="diagram160247_6*m_i*1_1"/>
  <p:tag name="KSO_WM_UNIT_CLEAR" val="1"/>
  <p:tag name="KSO_WM_UNIT_LAYERLEVEL" val="1_1"/>
  <p:tag name="KSO_WM_DIAGRAM_GROUP_CODE" val="m1-1"/>
  <p:tag name="KSO_WM_UNIT_TEXT_FILL_FORE_SCHEMECOLOR_INDEX" val="2"/>
  <p:tag name="KSO_WM_UNIT_TEXT_FILL_TYPE" val="1"/>
  <p:tag name="KSO_WM_UNIT_USESOURCEFORMAT_APPLY"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h_f"/>
  <p:tag name="KSO_WM_UNIT_INDEX" val="1_2_1"/>
  <p:tag name="KSO_WM_UNIT_ID" val="diagram160247_6*m_h_f*1_2_1"/>
  <p:tag name="KSO_WM_UNIT_CLEAR" val="1"/>
  <p:tag name="KSO_WM_UNIT_LAYERLEVEL" val="1_1_1"/>
  <p:tag name="KSO_WM_UNIT_VALUE" val="16"/>
  <p:tag name="KSO_WM_UNIT_HIGHLIGHT" val="0"/>
  <p:tag name="KSO_WM_UNIT_COMPATIBLE" val="0"/>
  <p:tag name="KSO_WM_DIAGRAM_GROUP_CODE" val="m1-1"/>
  <p:tag name="KSO_WM_UNIT_PRESET_TEXT" val="AMET"/>
  <p:tag name="KSO_WM_UNIT_FILL_FORE_SCHEMECOLOR_INDEX" val="6"/>
  <p:tag name="KSO_WM_UNIT_FILL_TYPE" val="1"/>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i"/>
  <p:tag name="KSO_WM_UNIT_INDEX" val="1_2"/>
  <p:tag name="KSO_WM_UNIT_ID" val="diagram160247_6*m_i*1_2"/>
  <p:tag name="KSO_WM_UNIT_CLEAR" val="1"/>
  <p:tag name="KSO_WM_UNIT_LAYERLEVEL" val="1_1"/>
  <p:tag name="KSO_WM_DIAGRAM_GROUP_CODE" val="m1-1"/>
  <p:tag name="KSO_WM_UNIT_TEXT_FILL_FORE_SCHEMECOLOR_INDEX" val="2"/>
  <p:tag name="KSO_WM_UNIT_TEXT_FILL_TYPE" val="1"/>
  <p:tag name="KSO_WM_UNIT_USESOURCEFORMAT_APPLY" val="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h_f"/>
  <p:tag name="KSO_WM_UNIT_INDEX" val="1_3_1"/>
  <p:tag name="KSO_WM_UNIT_ID" val="diagram160247_6*m_h_f*1_3_1"/>
  <p:tag name="KSO_WM_UNIT_CLEAR" val="1"/>
  <p:tag name="KSO_WM_UNIT_LAYERLEVEL" val="1_1_1"/>
  <p:tag name="KSO_WM_UNIT_VALUE" val="1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i"/>
  <p:tag name="KSO_WM_UNIT_INDEX" val="1_3"/>
  <p:tag name="KSO_WM_UNIT_ID" val="diagram160247_6*m_i*1_3"/>
  <p:tag name="KSO_WM_UNIT_CLEAR" val="1"/>
  <p:tag name="KSO_WM_UNIT_LAYERLEVEL" val="1_1"/>
  <p:tag name="KSO_WM_DIAGRAM_GROUP_CODE" val="m1-1"/>
  <p:tag name="KSO_WM_UNIT_TEXT_FILL_FORE_SCHEMECOLOR_INDEX" val="2"/>
  <p:tag name="KSO_WM_UNIT_TEXT_FILL_TYPE" val="1"/>
  <p:tag name="KSO_WM_UNIT_USESOURCEFORMAT_APPLY" val="1"/>
</p:tagLst>
</file>

<file path=ppt/tags/tag36.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h_f"/>
  <p:tag name="KSO_WM_UNIT_INDEX" val="1_4_1"/>
  <p:tag name="KSO_WM_UNIT_ID" val="diagram160247_6*m_h_f*1_4_1"/>
  <p:tag name="KSO_WM_UNIT_CLEAR" val="1"/>
  <p:tag name="KSO_WM_UNIT_LAYERLEVEL" val="1_1_1"/>
  <p:tag name="KSO_WM_UNIT_VALUE" val="16"/>
  <p:tag name="KSO_WM_UNIT_HIGHLIGHT" val="0"/>
  <p:tag name="KSO_WM_UNIT_COMPATIBLE" val="0"/>
  <p:tag name="KSO_WM_DIAGRAM_GROUP_CODE" val="m1-1"/>
  <p:tag name="KSO_WM_UNIT_PRESET_TEXT" val="AMET"/>
  <p:tag name="KSO_WM_UNIT_FILL_FORE_SCHEMECOLOR_INDEX" val="6"/>
  <p:tag name="KSO_WM_UNIT_FILL_TYPE" val="1"/>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i"/>
  <p:tag name="KSO_WM_UNIT_INDEX" val="1_4"/>
  <p:tag name="KSO_WM_UNIT_ID" val="diagram160247_6*m_i*1_4"/>
  <p:tag name="KSO_WM_UNIT_CLEAR" val="1"/>
  <p:tag name="KSO_WM_UNIT_LAYERLEVEL" val="1_1"/>
  <p:tag name="KSO_WM_DIAGRAM_GROUP_CODE" val="m1-1"/>
  <p:tag name="KSO_WM_UNIT_TEXT_FILL_FORE_SCHEMECOLOR_INDEX" val="2"/>
  <p:tag name="KSO_WM_UNIT_TEXT_FILL_TYPE" val="1"/>
  <p:tag name="KSO_WM_UNIT_USESOURCEFORMAT_APPLY" val="1"/>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h_f"/>
  <p:tag name="KSO_WM_UNIT_INDEX" val="1_5_1"/>
  <p:tag name="KSO_WM_UNIT_ID" val="diagram160247_6*m_h_f*1_5_1"/>
  <p:tag name="KSO_WM_UNIT_CLEAR" val="1"/>
  <p:tag name="KSO_WM_UNIT_LAYERLEVEL" val="1_1_1"/>
  <p:tag name="KSO_WM_UNIT_VALUE" val="1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 name="KSO_WM_UNIT_USESOURCEFORMAT_APPLY" val="1"/>
</p:tagLst>
</file>

<file path=ppt/tags/tag39.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i"/>
  <p:tag name="KSO_WM_UNIT_INDEX" val="1_5"/>
  <p:tag name="KSO_WM_UNIT_ID" val="diagram160247_6*m_i*1_5"/>
  <p:tag name="KSO_WM_UNIT_CLEAR" val="1"/>
  <p:tag name="KSO_WM_UNIT_LAYERLEVEL" val="1_1"/>
  <p:tag name="KSO_WM_DIAGRAM_GROUP_CODE" val="m1-1"/>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MH" val="20150924163840"/>
  <p:tag name="MH_LIBRARY" val="GRAPHIC"/>
  <p:tag name="MH_ORDER" val="Isosceles Triangle 21"/>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h_f"/>
  <p:tag name="KSO_WM_UNIT_INDEX" val="1_6_1"/>
  <p:tag name="KSO_WM_UNIT_ID" val="diagram160247_6*m_h_f*1_6_1"/>
  <p:tag name="KSO_WM_UNIT_CLEAR" val="1"/>
  <p:tag name="KSO_WM_UNIT_LAYERLEVEL" val="1_1_1"/>
  <p:tag name="KSO_WM_UNIT_VALUE" val="16"/>
  <p:tag name="KSO_WM_UNIT_HIGHLIGHT" val="0"/>
  <p:tag name="KSO_WM_UNIT_COMPATIBLE" val="0"/>
  <p:tag name="KSO_WM_DIAGRAM_GROUP_CODE" val="m1-1"/>
  <p:tag name="KSO_WM_UNIT_PRESET_TEXT" val="AMET"/>
  <p:tag name="KSO_WM_UNIT_FILL_FORE_SCHEMECOLOR_INDEX" val="6"/>
  <p:tag name="KSO_WM_UNIT_FILL_TYPE" val="1"/>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h_f"/>
  <p:tag name="KSO_WM_UNIT_INDEX" val="1_1_1"/>
  <p:tag name="KSO_WM_UNIT_ID" val="diagram160247_6*m_h_f*1_1_1"/>
  <p:tag name="KSO_WM_UNIT_CLEAR" val="1"/>
  <p:tag name="KSO_WM_UNIT_LAYERLEVEL" val="1_1_1"/>
  <p:tag name="KSO_WM_UNIT_VALUE" val="1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 name="KSO_WM_UNIT_USESOURCEFORMAT_APPLY" val="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160247"/>
  <p:tag name="KSO_WM_UNIT_TYPE" val="m_i"/>
  <p:tag name="KSO_WM_UNIT_INDEX" val="1_1"/>
  <p:tag name="KSO_WM_UNIT_ID" val="diagram160247_6*m_i*1_1"/>
  <p:tag name="KSO_WM_UNIT_CLEAR" val="1"/>
  <p:tag name="KSO_WM_UNIT_LAYERLEVEL" val="1_1"/>
  <p:tag name="KSO_WM_DIAGRAM_GROUP_CODE" val="m1-1"/>
  <p:tag name="KSO_WM_UNIT_TEXT_FILL_FORE_SCHEMECOLOR_INDEX" val="2"/>
  <p:tag name="KSO_WM_UNIT_TEXT_FILL_TYPE" val="1"/>
  <p:tag name="KSO_WM_UNIT_USESOURCEFORMAT_APPLY" val="1"/>
</p:tagLst>
</file>

<file path=ppt/tags/tag43.xml><?xml version="1.0" encoding="utf-8"?>
<p:tagLst xmlns:p="http://schemas.openxmlformats.org/presentationml/2006/main">
  <p:tag name="KSO_WM_SLIDE_ID" val="diagram160247_6"/>
  <p:tag name="KSO_WM_SLIDE_INDEX" val="6"/>
  <p:tag name="KSO_WM_SLIDE_ITEM_CNT" val="6"/>
  <p:tag name="KSO_WM_SLIDE_LAYOUT" val="m_g_f"/>
  <p:tag name="KSO_WM_SLIDE_LAYOUT_CNT" val="1_1_1"/>
  <p:tag name="KSO_WM_SLIDE_TYPE" val="text"/>
  <p:tag name="KSO_WM_BEAUTIFY_FLAG" val="#wm#"/>
  <p:tag name="KSO_WM_SLIDE_POSITION" val="87*54"/>
  <p:tag name="KSO_WM_SLIDE_SIZE" val="787*411"/>
  <p:tag name="KSO_WM_TEMPLATE_CATEGORY" val="diagram"/>
  <p:tag name="KSO_WM_TEMPLATE_INDEX" val="160247"/>
  <p:tag name="KSO_WM_TAG_VERSION" val="1.0"/>
  <p:tag name="KSO_WM_DIAGRAM_GROUP_CODE" val="m1-1"/>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i"/>
  <p:tag name="KSO_WM_UNIT_INDEX" val="1_1"/>
  <p:tag name="KSO_WM_UNIT_ID" val="diagram160068_6*m_i*1_1"/>
  <p:tag name="KSO_WM_UNIT_CLEAR" val="1"/>
  <p:tag name="KSO_WM_UNIT_LAYERLEVEL" val="1_1"/>
  <p:tag name="KSO_WM_DIAGRAM_GROUP_CODE" val="m1-1"/>
  <p:tag name="KSO_WM_UNIT_FILL_FORE_SCHEMECOLOR_INDEX" val="7"/>
  <p:tag name="KSO_WM_UNIT_FILL_TYPE" val="1"/>
  <p:tag name="KSO_WM_UNIT_USESOURCEFORMAT_APPLY" val="1"/>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h_f"/>
  <p:tag name="KSO_WM_UNIT_INDEX" val="1_1_1"/>
  <p:tag name="KSO_WM_UNIT_ID" val="diagram160068_6*m_h_f*1_1_1"/>
  <p:tag name="KSO_WM_UNIT_CLEAR" val="1"/>
  <p:tag name="KSO_WM_UNIT_LAYERLEVEL" val="1_1_1"/>
  <p:tag name="KSO_WM_UNIT_VALUE" val="32"/>
  <p:tag name="KSO_WM_UNIT_HIGHLIGHT" val="0"/>
  <p:tag name="KSO_WM_UNIT_COMPATIBLE" val="0"/>
  <p:tag name="KSO_WM_UNIT_PRESET_TEXT_INDEX" val="4"/>
  <p:tag name="KSO_WM_UNIT_PRESET_TEXT_LEN" val="18"/>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1"/>
</p:tagLst>
</file>

<file path=ppt/tags/tag46.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i"/>
  <p:tag name="KSO_WM_UNIT_INDEX" val="1_2"/>
  <p:tag name="KSO_WM_UNIT_ID" val="diagram160068_6*m_i*1_2"/>
  <p:tag name="KSO_WM_UNIT_CLEAR" val="1"/>
  <p:tag name="KSO_WM_UNIT_LAYERLEVEL" val="1_1"/>
  <p:tag name="KSO_WM_DIAGRAM_GROUP_CODE" val="m1-1"/>
  <p:tag name="KSO_WM_UNIT_FILL_FORE_SCHEMECOLOR_INDEX" val="5"/>
  <p:tag name="KSO_WM_UNIT_FILL_TYPE" val="1"/>
  <p:tag name="KSO_WM_UNIT_USESOURCEFORMAT_APPLY" val="1"/>
</p:tagLst>
</file>

<file path=ppt/tags/tag47.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h_f"/>
  <p:tag name="KSO_WM_UNIT_INDEX" val="1_2_1"/>
  <p:tag name="KSO_WM_UNIT_ID" val="diagram160068_6*m_h_f*1_2_1"/>
  <p:tag name="KSO_WM_UNIT_CLEAR" val="1"/>
  <p:tag name="KSO_WM_UNIT_LAYERLEVEL" val="1_1_1"/>
  <p:tag name="KSO_WM_UNIT_VALUE" val="32"/>
  <p:tag name="KSO_WM_UNIT_HIGHLIGHT" val="0"/>
  <p:tag name="KSO_WM_UNIT_COMPATIBLE" val="0"/>
  <p:tag name="KSO_WM_UNIT_PRESET_TEXT_INDEX" val="4"/>
  <p:tag name="KSO_WM_UNIT_PRESET_TEXT_LEN" val="18"/>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Lst>
</file>

<file path=ppt/tags/tag48.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i"/>
  <p:tag name="KSO_WM_UNIT_INDEX" val="1_3"/>
  <p:tag name="KSO_WM_UNIT_ID" val="diagram160068_6*m_i*1_3"/>
  <p:tag name="KSO_WM_UNIT_CLEAR" val="1"/>
  <p:tag name="KSO_WM_UNIT_LAYERLEVEL" val="1_1"/>
  <p:tag name="KSO_WM_DIAGRAM_GROUP_CODE" val="m1-1"/>
  <p:tag name="KSO_WM_UNIT_FILL_FORE_SCHEMECOLOR_INDEX" val="6"/>
  <p:tag name="KSO_WM_UNIT_FILL_TYPE" val="1"/>
  <p:tag name="KSO_WM_UNIT_USESOURCEFORMAT_APPLY" val="1"/>
</p:tagLst>
</file>

<file path=ppt/tags/tag49.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h_f"/>
  <p:tag name="KSO_WM_UNIT_INDEX" val="1_3_1"/>
  <p:tag name="KSO_WM_UNIT_ID" val="diagram160068_6*m_h_f*1_3_1"/>
  <p:tag name="KSO_WM_UNIT_CLEAR" val="1"/>
  <p:tag name="KSO_WM_UNIT_LAYERLEVEL" val="1_1_1"/>
  <p:tag name="KSO_WM_UNIT_VALUE" val="32"/>
  <p:tag name="KSO_WM_UNIT_HIGHLIGHT" val="0"/>
  <p:tag name="KSO_WM_UNIT_COMPATIBLE" val="0"/>
  <p:tag name="KSO_WM_UNIT_PRESET_TEXT_INDEX" val="4"/>
  <p:tag name="KSO_WM_UNIT_PRESET_TEXT_LEN" val="18"/>
  <p:tag name="KSO_WM_DIAGRAM_GROUP_CODE" val="m1-1"/>
  <p:tag name="KSO_WM_UNIT_FILL_FORE_SCHEMECOLOR_INDEX" val="7"/>
  <p:tag name="KSO_WM_UNIT_FILL_TYPE" val="1"/>
  <p:tag name="KSO_WM_UNIT_TEXT_FILL_FORE_SCHEMECOLOR_INDEX" val="14"/>
  <p:tag name="KSO_WM_UNIT_TEXT_FILL_TYPE" val="1"/>
  <p:tag name="KSO_WM_UNIT_USESOURCEFORMAT_APPLY" val="1"/>
</p:tagLst>
</file>

<file path=ppt/tags/tag5.xml><?xml version="1.0" encoding="utf-8"?>
<p:tagLst xmlns:p="http://schemas.openxmlformats.org/presentationml/2006/main">
  <p:tag name="MH" val="20150924163840"/>
  <p:tag name="MH_LIBRARY" val="GRAPHIC"/>
  <p:tag name="MH_ORDER" val="Isosceles Triangle 22"/>
</p:tagLst>
</file>

<file path=ppt/tags/tag50.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h_f"/>
  <p:tag name="KSO_WM_UNIT_INDEX" val="1_4_1"/>
  <p:tag name="KSO_WM_UNIT_ID" val="diagram160068_6*m_h_f*1_4_1"/>
  <p:tag name="KSO_WM_UNIT_CLEAR" val="1"/>
  <p:tag name="KSO_WM_UNIT_LAYERLEVEL" val="1_1_1"/>
  <p:tag name="KSO_WM_UNIT_VALUE" val="32"/>
  <p:tag name="KSO_WM_UNIT_HIGHLIGHT" val="0"/>
  <p:tag name="KSO_WM_UNIT_COMPATIBLE" val="0"/>
  <p:tag name="KSO_WM_UNIT_PRESET_TEXT_INDEX" val="4"/>
  <p:tag name="KSO_WM_UNIT_PRESET_TEXT_LEN" val="18"/>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1"/>
</p:tagLst>
</file>

<file path=ppt/tags/tag51.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i"/>
  <p:tag name="KSO_WM_UNIT_INDEX" val="1_4"/>
  <p:tag name="KSO_WM_UNIT_ID" val="diagram160068_6*m_i*1_4"/>
  <p:tag name="KSO_WM_UNIT_CLEAR" val="1"/>
  <p:tag name="KSO_WM_UNIT_LAYERLEVEL" val="1_1"/>
  <p:tag name="KSO_WM_DIAGRAM_GROUP_CODE" val="m1-1"/>
  <p:tag name="KSO_WM_UNIT_FILL_FORE_SCHEMECOLOR_INDEX" val="5"/>
  <p:tag name="KSO_WM_UNIT_FILL_TYPE" val="1"/>
  <p:tag name="KSO_WM_UNIT_USESOURCEFORMAT_APPLY" val="1"/>
</p:tagLst>
</file>

<file path=ppt/tags/tag52.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h_f"/>
  <p:tag name="KSO_WM_UNIT_INDEX" val="1_5_1"/>
  <p:tag name="KSO_WM_UNIT_ID" val="diagram160068_6*m_h_f*1_5_1"/>
  <p:tag name="KSO_WM_UNIT_CLEAR" val="1"/>
  <p:tag name="KSO_WM_UNIT_LAYERLEVEL" val="1_1_1"/>
  <p:tag name="KSO_WM_UNIT_VALUE" val="32"/>
  <p:tag name="KSO_WM_UNIT_HIGHLIGHT" val="0"/>
  <p:tag name="KSO_WM_UNIT_COMPATIBLE" val="0"/>
  <p:tag name="KSO_WM_UNIT_PRESET_TEXT_INDEX" val="4"/>
  <p:tag name="KSO_WM_UNIT_PRESET_TEXT_LEN" val="18"/>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Lst>
</file>

<file path=ppt/tags/tag53.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i"/>
  <p:tag name="KSO_WM_UNIT_INDEX" val="1_5"/>
  <p:tag name="KSO_WM_UNIT_ID" val="diagram160068_6*m_i*1_5"/>
  <p:tag name="KSO_WM_UNIT_CLEAR" val="1"/>
  <p:tag name="KSO_WM_UNIT_LAYERLEVEL" val="1_1"/>
  <p:tag name="KSO_WM_DIAGRAM_GROUP_CODE" val="m1-1"/>
  <p:tag name="KSO_WM_UNIT_FILL_FORE_SCHEMECOLOR_INDEX" val="6"/>
  <p:tag name="KSO_WM_UNIT_FILL_TYPE" val="1"/>
  <p:tag name="KSO_WM_UNIT_USESOURCEFORMAT_APPLY"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160068"/>
  <p:tag name="KSO_WM_UNIT_TYPE" val="m_h_f"/>
  <p:tag name="KSO_WM_UNIT_INDEX" val="1_6_1"/>
  <p:tag name="KSO_WM_UNIT_ID" val="diagram160068_6*m_h_f*1_6_1"/>
  <p:tag name="KSO_WM_UNIT_CLEAR" val="1"/>
  <p:tag name="KSO_WM_UNIT_LAYERLEVEL" val="1_1_1"/>
  <p:tag name="KSO_WM_UNIT_VALUE" val="32"/>
  <p:tag name="KSO_WM_UNIT_HIGHLIGHT" val="0"/>
  <p:tag name="KSO_WM_UNIT_COMPATIBLE" val="0"/>
  <p:tag name="KSO_WM_UNIT_PRESET_TEXT_INDEX" val="4"/>
  <p:tag name="KSO_WM_UNIT_PRESET_TEXT_LEN" val="18"/>
  <p:tag name="KSO_WM_DIAGRAM_GROUP_CODE" val="m1-1"/>
  <p:tag name="KSO_WM_UNIT_FILL_FORE_SCHEMECOLOR_INDEX" val="7"/>
  <p:tag name="KSO_WM_UNIT_FILL_TYPE" val="1"/>
  <p:tag name="KSO_WM_UNIT_TEXT_FILL_FORE_SCHEMECOLOR_INDEX" val="14"/>
  <p:tag name="KSO_WM_UNIT_TEXT_FILL_TYPE" val="1"/>
  <p:tag name="KSO_WM_UNIT_USESOURCEFORMAT_APPLY" val="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160068"/>
  <p:tag name="KSO_WM_UNIT_RELATE_UNITID" val="261*m*1"/>
  <p:tag name="KSO_WM_UNIT_TYPE" val="a"/>
  <p:tag name="KSO_WM_UNIT_INDEX" val="1"/>
  <p:tag name="KSO_WM_UNIT_ID" val="diagram160068_6*a*1"/>
  <p:tag name="KSO_WM_UNIT_CLEAR" val="1"/>
  <p:tag name="KSO_WM_UNIT_LAYERLEVEL" val="1"/>
  <p:tag name="KSO_WM_UNIT_VALUE" val="31"/>
  <p:tag name="KSO_WM_UNIT_ISCONTENTSTITLE" val="0"/>
  <p:tag name="KSO_WM_UNIT_HIGHLIGHT" val="0"/>
  <p:tag name="KSO_WM_UNIT_COMPATIBLE" val="0"/>
  <p:tag name="KSO_WM_UNIT_PRESET_TEXT_INDEX" val="3"/>
  <p:tag name="KSO_WM_UNIT_PRESET_TEXT_LEN" val="17"/>
</p:tagLst>
</file>

<file path=ppt/tags/tag56.xml><?xml version="1.0" encoding="utf-8"?>
<p:tagLst xmlns:p="http://schemas.openxmlformats.org/presentationml/2006/main">
  <p:tag name="KSO_WM_SLIDE_ID" val="diagram160068_6"/>
  <p:tag name="KSO_WM_SLIDE_INDEX" val="6"/>
  <p:tag name="KSO_WM_SLIDE_ITEM_CNT" val="6"/>
  <p:tag name="KSO_WM_SLIDE_LAYOUT" val="m_a"/>
  <p:tag name="KSO_WM_SLIDE_LAYOUT_CNT" val="1_1"/>
  <p:tag name="KSO_WM_SLIDE_TYPE" val="text"/>
  <p:tag name="KSO_WM_BEAUTIFY_FLAG" val="#wm#"/>
  <p:tag name="KSO_WM_SLIDE_POSITION" val="153*86"/>
  <p:tag name="KSO_WM_SLIDE_SIZE" val="654*275"/>
  <p:tag name="KSO_WM_TEMPLATE_CATEGORY" val="diagram"/>
  <p:tag name="KSO_WM_TEMPLATE_INDEX" val="160068"/>
  <p:tag name="KSO_WM_DIAGRAM_GROUP_CODE" val="m1-1"/>
  <p:tag name="KSO_WM_TAG_VERSION" val="1.0"/>
</p:tagLst>
</file>

<file path=ppt/tags/tag57.xml><?xml version="1.0" encoding="utf-8"?>
<p:tagLst xmlns:p="http://schemas.openxmlformats.org/presentationml/2006/main">
  <p:tag name="KSO_WM_TAG_VERSION" val="1.0"/>
  <p:tag name="KSO_WM_BEAUTIFY_FLAG" val="#wm#"/>
  <p:tag name="KSO_WM_TEMPLATE_CATEGORY" val="diagram"/>
  <p:tag name="KSO_WM_TEMPLATE_INDEX" val="714"/>
  <p:tag name="KSO_WM_UNIT_TYPE" val="g"/>
  <p:tag name="KSO_WM_UNIT_INDEX" val="1"/>
  <p:tag name="KSO_WM_UNIT_ID" val="diagram714_4*g*1"/>
  <p:tag name="KSO_WM_UNIT_CLEAR" val="1"/>
  <p:tag name="KSO_WM_UNIT_LAYERLEVEL" val="1"/>
  <p:tag name="KSO_WM_UNIT_VALUE" val="13"/>
  <p:tag name="KSO_WM_UNIT_HIGHLIGHT" val="0"/>
  <p:tag name="KSO_WM_UNIT_COMPATIBLE" val="1"/>
  <p:tag name="KSO_WM_UNIT_RELATE_UNITID" val="diagram714_4*l*1"/>
  <p:tag name="KSO_WM_UNIT_PRESET_TEXT_INDEX" val="3"/>
  <p:tag name="KSO_WM_UNIT_PRESET_TEXT_LEN" val="17"/>
</p:tagLst>
</file>

<file path=ppt/tags/tag58.xml><?xml version="1.0" encoding="utf-8"?>
<p:tagLst xmlns:p="http://schemas.openxmlformats.org/presentationml/2006/main">
  <p:tag name="KSO_WM_TAG_VERSION" val="1.0"/>
  <p:tag name="KSO_WM_BEAUTIFY_FLAG" val="#wm#"/>
  <p:tag name="KSO_WM_UNIT_TYPE" val="i"/>
  <p:tag name="KSO_WM_UNIT_ID" val="diagram714_4*i*1"/>
  <p:tag name="KSO_WM_TEMPLATE_CATEGORY" val="diagram"/>
  <p:tag name="KSO_WM_TEMPLATE_INDEX" val="714"/>
  <p:tag name="KSO_WM_UNIT_INDEX" val="1"/>
</p:tagLst>
</file>

<file path=ppt/tags/tag59.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1_1"/>
  <p:tag name="KSO_WM_UNIT_ID" val="diagram714_4*l_h_f*1_1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xml><?xml version="1.0" encoding="utf-8"?>
<p:tagLst xmlns:p="http://schemas.openxmlformats.org/presentationml/2006/main">
  <p:tag name="MH" val="20150924163840"/>
  <p:tag name="MH_LIBRARY" val="GRAPHIC"/>
  <p:tag name="MH_ORDER" val="Oval 23"/>
</p:tagLst>
</file>

<file path=ppt/tags/tag60.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
  <p:tag name="KSO_WM_UNIT_ID" val="diagram714_4*l_i*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1.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2"/>
  <p:tag name="KSO_WM_UNIT_ID" val="diagram714_4*l_i*1_2"/>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62.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3"/>
  <p:tag name="KSO_WM_UNIT_ID" val="diagram714_4*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3.xml><?xml version="1.0" encoding="utf-8"?>
<p:tagLst xmlns:p="http://schemas.openxmlformats.org/presentationml/2006/main">
  <p:tag name="KSO_WM_TAG_VERSION" val="1.0"/>
  <p:tag name="KSO_WM_BEAUTIFY_FLAG" val="#wm#"/>
  <p:tag name="KSO_WM_UNIT_TYPE" val="i"/>
  <p:tag name="KSO_WM_UNIT_ID" val="diagram714_4*i*10"/>
  <p:tag name="KSO_WM_TEMPLATE_CATEGORY" val="diagram"/>
  <p:tag name="KSO_WM_TEMPLATE_INDEX" val="714"/>
  <p:tag name="KSO_WM_UNIT_INDEX" val="10"/>
</p:tagLst>
</file>

<file path=ppt/tags/tag64.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2_1"/>
  <p:tag name="KSO_WM_UNIT_ID" val="diagram714_4*l_h_f*1_2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4"/>
  <p:tag name="KSO_WM_UNIT_ID" val="diagram714_4*l_i*1_4"/>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6.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5"/>
  <p:tag name="KSO_WM_UNIT_ID" val="diagram714_4*l_i*1_5"/>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6"/>
  <p:tag name="KSO_WM_UNIT_ID" val="diagram714_4*l_i*1_6"/>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8.xml><?xml version="1.0" encoding="utf-8"?>
<p:tagLst xmlns:p="http://schemas.openxmlformats.org/presentationml/2006/main">
  <p:tag name="KSO_WM_TAG_VERSION" val="1.0"/>
  <p:tag name="KSO_WM_BEAUTIFY_FLAG" val="#wm#"/>
  <p:tag name="KSO_WM_UNIT_TYPE" val="i"/>
  <p:tag name="KSO_WM_UNIT_ID" val="diagram714_4*i*19"/>
  <p:tag name="KSO_WM_TEMPLATE_CATEGORY" val="diagram"/>
  <p:tag name="KSO_WM_TEMPLATE_INDEX" val="714"/>
  <p:tag name="KSO_WM_UNIT_INDEX" val="19"/>
</p:tagLst>
</file>

<file path=ppt/tags/tag69.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3_1"/>
  <p:tag name="KSO_WM_UNIT_ID" val="diagram714_4*l_h_f*1_3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xml><?xml version="1.0" encoding="utf-8"?>
<p:tagLst xmlns:p="http://schemas.openxmlformats.org/presentationml/2006/main">
  <p:tag name="MH" val="20150924163840"/>
  <p:tag name="MH_LIBRARY" val="GRAPHIC"/>
  <p:tag name="MH_ORDER" val="Oval 24"/>
</p:tagLst>
</file>

<file path=ppt/tags/tag70.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7"/>
  <p:tag name="KSO_WM_UNIT_ID" val="diagram714_4*l_i*1_7"/>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1.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8"/>
  <p:tag name="KSO_WM_UNIT_ID" val="diagram714_4*l_i*1_8"/>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72.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9"/>
  <p:tag name="KSO_WM_UNIT_ID" val="diagram714_4*l_i*1_9"/>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3.xml><?xml version="1.0" encoding="utf-8"?>
<p:tagLst xmlns:p="http://schemas.openxmlformats.org/presentationml/2006/main">
  <p:tag name="KSO_WM_TAG_VERSION" val="1.0"/>
  <p:tag name="KSO_WM_BEAUTIFY_FLAG" val="#wm#"/>
  <p:tag name="KSO_WM_UNIT_TYPE" val="i"/>
  <p:tag name="KSO_WM_UNIT_ID" val="diagram714_4*i*28"/>
  <p:tag name="KSO_WM_TEMPLATE_CATEGORY" val="diagram"/>
  <p:tag name="KSO_WM_TEMPLATE_INDEX" val="714"/>
  <p:tag name="KSO_WM_UNIT_INDEX" val="28"/>
</p:tagLst>
</file>

<file path=ppt/tags/tag74.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4_1"/>
  <p:tag name="KSO_WM_UNIT_ID" val="diagram714_4*l_h_f*1_4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0"/>
  <p:tag name="KSO_WM_UNIT_ID" val="diagram714_4*l_i*1_10"/>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6.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1"/>
  <p:tag name="KSO_WM_UNIT_ID" val="diagram714_4*l_i*1_11"/>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2"/>
  <p:tag name="KSO_WM_UNIT_ID" val="diagram714_4*l_i*1_1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8.xml><?xml version="1.0" encoding="utf-8"?>
<p:tagLst xmlns:p="http://schemas.openxmlformats.org/presentationml/2006/main">
  <p:tag name="KSO_WM_SLIDE_ID" val="diagram714_4"/>
  <p:tag name="KSO_WM_SLIDE_INDEX" val="4"/>
  <p:tag name="KSO_WM_SLIDE_ITEM_CNT" val="4"/>
  <p:tag name="KSO_WM_SLIDE_LAYOUT" val="l_g"/>
  <p:tag name="KSO_WM_SLIDE_LAYOUT_CNT" val="1_1"/>
  <p:tag name="KSO_WM_SLIDE_TYPE" val="text"/>
  <p:tag name="KSO_WM_BEAUTIFY_FLAG" val="#wm#"/>
  <p:tag name="KSO_WM_SLIDE_POSITION" val="198*138"/>
  <p:tag name="KSO_WM_SLIDE_SIZE" val="565*322"/>
  <p:tag name="KSO_WM_TEMPLATE_CATEGORY" val="diagram"/>
  <p:tag name="KSO_WM_TEMPLATE_INDEX" val="714"/>
  <p:tag name="KSO_WM_TAG_VERSION" val="1.0"/>
  <p:tag name="KSO_WM_DIAGRAM_GROUP_CODE" val="l1-1"/>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8.xml><?xml version="1.0" encoding="utf-8"?>
<p:tagLst xmlns:p="http://schemas.openxmlformats.org/presentationml/2006/main">
  <p:tag name="MH" val="20150924163840"/>
  <p:tag name="MH_LIBRARY" val="GRAPHIC"/>
  <p:tag name="MH_ORDER" val="Oval 25"/>
</p:tagLst>
</file>

<file path=ppt/tags/tag80.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81.xml><?xml version="1.0" encoding="utf-8"?>
<p:tagLst xmlns:p="http://schemas.openxmlformats.org/presentationml/2006/main">
  <p:tag name="KSO_WM_UNIT_TABLE_BEAUTIFY" val="smartTable{a5c48dd0-37cc-4c14-8ebe-d01403dd72d0}"/>
  <p:tag name="TABLE_ENDDRAG_ORIGIN_RECT" val="538*344"/>
  <p:tag name="TABLE_ENDDRAG_RECT" val="149*141*538*344"/>
</p:tagLst>
</file>

<file path=ppt/tags/tag82.xml><?xml version="1.0" encoding="utf-8"?>
<p:tagLst xmlns:p="http://schemas.openxmlformats.org/presentationml/2006/main">
  <p:tag name="KSO_WM_UNIT_TABLE_BEAUTIFY" val="smartTable{4ab89a94-0095-4f90-a151-52e930a6874c}"/>
</p:tagLst>
</file>

<file path=ppt/tags/tag83.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
  <p:tag name="KSO_WM_UNIT_ID" val="diagram160835_4*l_i*1_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84.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2"/>
  <p:tag name="KSO_WM_UNIT_ID" val="diagram160835_4*l_i*1_2"/>
  <p:tag name="KSO_WM_UNIT_LAYERLEVEL" val="1_1"/>
  <p:tag name="KSO_WM_DIAGRAM_GROUP_CODE" val="l1-1"/>
  <p:tag name="KSO_WM_UNIT_TEXT_FILL_FORE_SCHEMECOLOR_INDEX" val="14"/>
  <p:tag name="KSO_WM_UNIT_TEXT_FILL_TYPE" val="1"/>
  <p:tag name="KSO_WM_UNIT_USESOURCEFORMAT_APPLY" val="1"/>
</p:tagLst>
</file>

<file path=ppt/tags/tag85.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3"/>
  <p:tag name="KSO_WM_UNIT_ID" val="diagram160835_4*l_i*1_3"/>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1"/>
</p:tagLst>
</file>

<file path=ppt/tags/tag86.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4"/>
  <p:tag name="KSO_WM_UNIT_ID" val="diagram160835_4*l_i*1_4"/>
  <p:tag name="KSO_WM_UNIT_LAYERLEVEL" val="1_1"/>
  <p:tag name="KSO_WM_DIAGRAM_GROUP_CODE" val="l1-1"/>
  <p:tag name="KSO_WM_UNIT_TEXT_FILL_FORE_SCHEMECOLOR_INDEX" val="14"/>
  <p:tag name="KSO_WM_UNIT_TEXT_FILL_TYPE" val="1"/>
  <p:tag name="KSO_WM_UNIT_USESOURCEFORMAT_APPLY" val="1"/>
</p:tagLst>
</file>

<file path=ppt/tags/tag87.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5"/>
  <p:tag name="KSO_WM_UNIT_ID" val="diagram160835_4*l_i*1_5"/>
  <p:tag name="KSO_WM_UNIT_LAYERLEVEL" val="1_1"/>
  <p:tag name="KSO_WM_DIAGRAM_GROUP_CODE" val="l1-1"/>
  <p:tag name="KSO_WM_UNIT_FILL_FORE_SCHEMECOLOR_INDEX" val="7"/>
  <p:tag name="KSO_WM_UNIT_FILL_TYPE" val="1"/>
  <p:tag name="KSO_WM_UNIT_TEXT_FILL_FORE_SCHEMECOLOR_INDEX" val="2"/>
  <p:tag name="KSO_WM_UNIT_TEXT_FILL_TYPE" val="1"/>
  <p:tag name="KSO_WM_UNIT_USESOURCEFORMAT_APPLY" val="1"/>
</p:tagLst>
</file>

<file path=ppt/tags/tag88.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6"/>
  <p:tag name="KSO_WM_UNIT_ID" val="diagram160835_4*l_i*1_6"/>
  <p:tag name="KSO_WM_UNIT_LAYERLEVEL" val="1_1"/>
  <p:tag name="KSO_WM_DIAGRAM_GROUP_CODE" val="l1-1"/>
  <p:tag name="KSO_WM_UNIT_TEXT_FILL_FORE_SCHEMECOLOR_INDEX" val="14"/>
  <p:tag name="KSO_WM_UNIT_TEXT_FILL_TYPE" val="1"/>
  <p:tag name="KSO_WM_UNIT_USESOURCEFORMAT_APPLY" val="1"/>
</p:tagLst>
</file>

<file path=ppt/tags/tag89.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7"/>
  <p:tag name="KSO_WM_UNIT_ID" val="diagram160835_4*l_i*1_7"/>
  <p:tag name="KSO_WM_UNIT_LAYERLEVEL" val="1_1"/>
  <p:tag name="KSO_WM_DIAGRAM_GROUP_CODE" val="l1-1"/>
  <p:tag name="KSO_WM_UNIT_FILL_FORE_SCHEMECOLOR_INDEX" val="8"/>
  <p:tag name="KSO_WM_UNIT_FILL_TYPE" val="1"/>
  <p:tag name="KSO_WM_UNIT_TEXT_FILL_FORE_SCHEMECOLOR_INDEX" val="2"/>
  <p:tag name="KSO_WM_UNIT_TEXT_FILL_TYPE" val="1"/>
  <p:tag name="KSO_WM_UNIT_USESOURCEFORMAT_APPLY" val="1"/>
</p:tagLst>
</file>

<file path=ppt/tags/tag9.xml><?xml version="1.0" encoding="utf-8"?>
<p:tagLst xmlns:p="http://schemas.openxmlformats.org/presentationml/2006/main">
  <p:tag name="MH" val="20150924163840"/>
  <p:tag name="MH_LIBRARY" val="GRAPHIC"/>
  <p:tag name="MH_ORDER" val="Isosceles Triangle 26"/>
</p:tagLst>
</file>

<file path=ppt/tags/tag90.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8"/>
  <p:tag name="KSO_WM_UNIT_ID" val="diagram160835_4*l_i*1_8"/>
  <p:tag name="KSO_WM_UNIT_LAYERLEVEL" val="1_1"/>
  <p:tag name="KSO_WM_DIAGRAM_GROUP_CODE" val="l1-1"/>
  <p:tag name="KSO_WM_UNIT_TEXT_FILL_FORE_SCHEMECOLOR_INDEX" val="14"/>
  <p:tag name="KSO_WM_UNIT_TEXT_FILL_TYPE" val="1"/>
  <p:tag name="KSO_WM_UNIT_USESOURCEFORMAT_APPLY" val="1"/>
</p:tagLst>
</file>

<file path=ppt/tags/tag91.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b"/>
  <p:tag name="KSO_WM_UNIT_INDEX" val="1"/>
  <p:tag name="KSO_WM_UNIT_ID" val="diagram160835_4*b*1"/>
  <p:tag name="KSO_WM_UNIT_LAYERLEVEL" val="1"/>
  <p:tag name="KSO_WM_UNIT_VALUE" val="39"/>
  <p:tag name="KSO_WM_UNIT_ISCONTENTSTITLE" val="0"/>
  <p:tag name="KSO_WM_UNIT_HIGHLIGHT" val="0"/>
  <p:tag name="KSO_WM_UNIT_COMPATIBLE" val="0"/>
  <p:tag name="KSO_WM_UNIT_CLEAR" val="0"/>
  <p:tag name="KSO_WM_UNIT_PRESET_TEXT_INDEX" val="4"/>
  <p:tag name="KSO_WM_UNIT_PRESET_TEXT_LEN" val="57"/>
</p:tagLst>
</file>

<file path=ppt/tags/tag92.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1_1"/>
  <p:tag name="KSO_WM_UNIT_ID" val="diagram160835_4*l_h_f*1_1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93.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2_1"/>
  <p:tag name="KSO_WM_UNIT_ID" val="diagram160835_4*l_h_f*1_2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94.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3_1"/>
  <p:tag name="KSO_WM_UNIT_ID" val="diagram160835_4*l_h_f*1_3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95.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4_1"/>
  <p:tag name="KSO_WM_UNIT_ID" val="diagram160835_4*l_h_f*1_4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96.xml><?xml version="1.0" encoding="utf-8"?>
<p:tagLst xmlns:p="http://schemas.openxmlformats.org/presentationml/2006/main">
  <p:tag name="KSO_WM_TEMPLATE_CATEGORY" val="diagram"/>
  <p:tag name="KSO_WM_TEMPLATE_INDEX" val="160835"/>
  <p:tag name="KSO_WM_TAG_VERSION" val="1.0"/>
  <p:tag name="KSO_WM_SLIDE_ID" val="diagram160835_4"/>
  <p:tag name="KSO_WM_SLIDE_INDEX" val="4"/>
  <p:tag name="KSO_WM_SLIDE_ITEM_CNT" val="4"/>
  <p:tag name="KSO_WM_SLIDE_LAYOUT" val="a_b_l"/>
  <p:tag name="KSO_WM_SLIDE_LAYOUT_CNT" val="1_1_1"/>
  <p:tag name="KSO_WM_SLIDE_TYPE" val="text"/>
  <p:tag name="KSO_WM_BEAUTIFY_FLAG" val="#wm#"/>
  <p:tag name="KSO_WM_SLIDE_POSITION" val="48*88"/>
  <p:tag name="KSO_WM_SLIDE_SIZE" val="857*331"/>
  <p:tag name="KSO_WM_DIAGRAM_GROUP_CODE" val="l1-1"/>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98.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A000120140530A99PPBG">
  <a:themeElements>
    <a:clrScheme name="160540">
      <a:dk1>
        <a:srgbClr val="3D3F41"/>
      </a:dk1>
      <a:lt1>
        <a:srgbClr val="FFFFFF"/>
      </a:lt1>
      <a:dk2>
        <a:srgbClr val="454749"/>
      </a:dk2>
      <a:lt2>
        <a:srgbClr val="FFFFFF"/>
      </a:lt2>
      <a:accent1>
        <a:srgbClr val="3D3F41"/>
      </a:accent1>
      <a:accent2>
        <a:srgbClr val="E74541"/>
      </a:accent2>
      <a:accent3>
        <a:srgbClr val="F6BB00"/>
      </a:accent3>
      <a:accent4>
        <a:srgbClr val="92D050"/>
      </a:accent4>
      <a:accent5>
        <a:srgbClr val="98A97E"/>
      </a:accent5>
      <a:accent6>
        <a:srgbClr val="528098"/>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https://12sc.taobao.com">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清风素材2 https://12sc.taobao.com">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清风素材3 https://12sc.taobao.com">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清风素材4 https://12sc.taobao.com">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清风素材5 https://12sc.taobao.com">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清风素材6 https://12sc.taobao.com">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清风素材7 https://12sc.taobao.com">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5169</Words>
  <Application>WPS 演示</Application>
  <PresentationFormat>自定义</PresentationFormat>
  <Paragraphs>468</Paragraphs>
  <Slides>35</Slides>
  <Notes>0</Notes>
  <HiddenSlides>0</HiddenSlides>
  <MMClips>0</MMClips>
  <ScaleCrop>false</ScaleCrop>
  <HeadingPairs>
    <vt:vector size="8" baseType="variant">
      <vt:variant>
        <vt:lpstr>已用的字体</vt:lpstr>
      </vt:variant>
      <vt:variant>
        <vt:i4>17</vt:i4>
      </vt:variant>
      <vt:variant>
        <vt:lpstr>主题</vt:lpstr>
      </vt:variant>
      <vt:variant>
        <vt:i4>13</vt:i4>
      </vt:variant>
      <vt:variant>
        <vt:lpstr>嵌入 OLE 服务器</vt:lpstr>
      </vt:variant>
      <vt:variant>
        <vt:i4>4</vt:i4>
      </vt:variant>
      <vt:variant>
        <vt:lpstr>幻灯片标题</vt:lpstr>
      </vt:variant>
      <vt:variant>
        <vt:i4>35</vt:i4>
      </vt:variant>
    </vt:vector>
  </HeadingPairs>
  <TitlesOfParts>
    <vt:vector size="69" baseType="lpstr">
      <vt:lpstr>Arial</vt:lpstr>
      <vt:lpstr>宋体</vt:lpstr>
      <vt:lpstr>Wingdings</vt:lpstr>
      <vt:lpstr>Calibri</vt:lpstr>
      <vt:lpstr>Calibri Light</vt:lpstr>
      <vt:lpstr>黑体</vt:lpstr>
      <vt:lpstr>DFPYeaSong-B5</vt:lpstr>
      <vt:lpstr>DFPYeaSong-B5</vt:lpstr>
      <vt:lpstr>MingLiU-ExtB</vt:lpstr>
      <vt:lpstr>微软雅黑</vt:lpstr>
      <vt:lpstr>楷体</vt:lpstr>
      <vt:lpstr>楷体_GB2312</vt:lpstr>
      <vt:lpstr>新宋体</vt:lpstr>
      <vt:lpstr>Arial Unicode MS</vt:lpstr>
      <vt:lpstr>Times New Roman</vt:lpstr>
      <vt:lpstr>Segoe Print</vt:lpstr>
      <vt:lpstr>微软雅黑 Light</vt:lpstr>
      <vt:lpstr>清风素材 https://12sc.taobao.com</vt:lpstr>
      <vt:lpstr>清风素材1 https://12sc.taobao.com</vt:lpstr>
      <vt:lpstr>清风素材2 https://12sc.taobao.com</vt:lpstr>
      <vt:lpstr>清风素材3 https://12sc.taobao.com</vt:lpstr>
      <vt:lpstr>清风素材4 https://12sc.taobao.com</vt:lpstr>
      <vt:lpstr>清风素材5 https://12sc.taobao.com</vt:lpstr>
      <vt:lpstr>清风素材6 https://12sc.taobao.com</vt:lpstr>
      <vt:lpstr>清风素材7 https://12sc.taobao.com</vt:lpstr>
      <vt:lpstr>9_Office 主题</vt:lpstr>
      <vt:lpstr>10_Office 主题</vt:lpstr>
      <vt:lpstr>11_Office 主题</vt:lpstr>
      <vt:lpstr>12_Office 主题</vt:lpstr>
      <vt:lpstr>A000120140530A99PPBG</vt:lpstr>
      <vt:lpstr>Word.Document.8</vt:lpstr>
      <vt:lpstr>Word.Document.8</vt:lpstr>
      <vt:lpstr>Word.Document.8</vt:lpstr>
      <vt:lpstr>Word.Document.8</vt:lpstr>
      <vt:lpstr>PowerPoint 演示文稿</vt:lpstr>
      <vt:lpstr>目 录</vt:lpstr>
      <vt:lpstr>第一节    促销及其组合要素</vt:lpstr>
      <vt:lpstr>PowerPoint 演示文稿</vt:lpstr>
      <vt:lpstr>PowerPoint 演示文稿</vt:lpstr>
      <vt:lpstr>PowerPoint 演示文稿</vt:lpstr>
      <vt:lpstr>第二节    促销活动流程管理</vt:lpstr>
      <vt:lpstr>PowerPoint 演示文稿</vt:lpstr>
      <vt:lpstr>PowerPoint 演示文稿</vt:lpstr>
      <vt:lpstr>PowerPoint 演示文稿</vt:lpstr>
      <vt:lpstr>PowerPoint 演示文稿</vt:lpstr>
      <vt:lpstr>PowerPoint 演示文稿</vt:lpstr>
      <vt:lpstr>案例：优衣库“双11”提前交卷</vt:lpstr>
      <vt:lpstr>PowerPoint 演示文稿</vt:lpstr>
      <vt:lpstr>第三节      零售广告</vt:lpstr>
      <vt:lpstr>PowerPoint 演示文稿</vt:lpstr>
      <vt:lpstr>PowerPoint 演示文稿</vt:lpstr>
      <vt:lpstr>PowerPoint 演示文稿</vt:lpstr>
      <vt:lpstr>讨论：新媒体改写商家与消费者沟通模式</vt:lpstr>
      <vt:lpstr>PowerPoint 演示文稿</vt:lpstr>
      <vt:lpstr>PowerPoint 演示文稿</vt:lpstr>
      <vt:lpstr>PowerPoint 演示文稿</vt:lpstr>
      <vt:lpstr>PowerPoint 演示文稿</vt:lpstr>
      <vt:lpstr>讨论：新媒体改写商家与消费者沟通模式</vt:lpstr>
      <vt:lpstr>第四节      销售促进</vt:lpstr>
      <vt:lpstr>PowerPoint 演示文稿</vt:lpstr>
      <vt:lpstr>PowerPoint 演示文稿</vt:lpstr>
      <vt:lpstr>PowerPoint 演示文稿</vt:lpstr>
      <vt:lpstr>PowerPoint 演示文稿</vt:lpstr>
      <vt:lpstr>PowerPoint 演示文稿</vt:lpstr>
      <vt:lpstr>PowerPoint 演示文稿</vt:lpstr>
      <vt:lpstr>第五节    零售公共关系</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清风素材; 12sc.taobao.com</dc:creator>
  <cp:keywords>12sc.taobao.com</cp:keywords>
  <dc:description>12sc.taobao.com</dc:description>
  <dc:subject>12sc.taobao.com</dc:subject>
  <cp:category>12sc.taobao.com</cp:category>
  <cp:lastModifiedBy>肖怡</cp:lastModifiedBy>
  <cp:revision>70</cp:revision>
  <dcterms:created xsi:type="dcterms:W3CDTF">2015-03-10T11:57:00Z</dcterms:created>
  <dcterms:modified xsi:type="dcterms:W3CDTF">2022-12-06T19:27:46Z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5BE30BEA207746689C850FD60FD6529C</vt:lpwstr>
  </property>
</Properties>
</file>