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6" r:id="rId5"/>
    <p:sldId id="259" r:id="rId6"/>
    <p:sldId id="256" r:id="rId7"/>
    <p:sldId id="284" r:id="rId8"/>
    <p:sldId id="263" r:id="rId9"/>
    <p:sldId id="310" r:id="rId10"/>
    <p:sldId id="287" r:id="rId11"/>
    <p:sldId id="288" r:id="rId12"/>
    <p:sldId id="311" r:id="rId13"/>
    <p:sldId id="289" r:id="rId14"/>
    <p:sldId id="312" r:id="rId15"/>
    <p:sldId id="290" r:id="rId16"/>
    <p:sldId id="280" r:id="rId17"/>
    <p:sldId id="267" r:id="rId18"/>
    <p:sldId id="276" r:id="rId19"/>
    <p:sldId id="291" r:id="rId20"/>
    <p:sldId id="313" r:id="rId21"/>
    <p:sldId id="292" r:id="rId22"/>
    <p:sldId id="272" r:id="rId23"/>
    <p:sldId id="329" r:id="rId24"/>
    <p:sldId id="330" r:id="rId25"/>
    <p:sldId id="271" r:id="rId26"/>
    <p:sldId id="314" r:id="rId27"/>
    <p:sldId id="320" r:id="rId28"/>
    <p:sldId id="319" r:id="rId29"/>
    <p:sldId id="294" r:id="rId30"/>
    <p:sldId id="295" r:id="rId31"/>
    <p:sldId id="279" r:id="rId32"/>
    <p:sldId id="297" r:id="rId33"/>
    <p:sldId id="317" r:id="rId34"/>
    <p:sldId id="274" r:id="rId35"/>
    <p:sldId id="322" r:id="rId36"/>
    <p:sldId id="333" r:id="rId37"/>
    <p:sldId id="298" r:id="rId38"/>
    <p:sldId id="331" r:id="rId39"/>
    <p:sldId id="300" r:id="rId40"/>
    <p:sldId id="316" r:id="rId41"/>
    <p:sldId id="318" r:id="rId42"/>
    <p:sldId id="323" r:id="rId43"/>
    <p:sldId id="302" r:id="rId44"/>
    <p:sldId id="307" r:id="rId45"/>
    <p:sldId id="303" r:id="rId46"/>
    <p:sldId id="309" r:id="rId47"/>
    <p:sldId id="332" r:id="rId48"/>
    <p:sldId id="327" r:id="rId49"/>
    <p:sldId id="285" r:id="rId50"/>
  </p:sldIdLst>
  <p:sldSz cx="9144000" cy="6858000" type="screen4x3"/>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orient="horz" pos="3974" userDrawn="1">
          <p15:clr>
            <a:srgbClr val="A4A3A4"/>
          </p15:clr>
        </p15:guide>
        <p15:guide id="3" orient="horz" pos="663" userDrawn="1">
          <p15:clr>
            <a:srgbClr val="A4A3A4"/>
          </p15:clr>
        </p15:guide>
        <p15:guide id="4" pos="2880" userDrawn="1">
          <p15:clr>
            <a:srgbClr val="A4A3A4"/>
          </p15:clr>
        </p15:guide>
        <p15:guide id="5" pos="431" userDrawn="1">
          <p15:clr>
            <a:srgbClr val="A4A3A4"/>
          </p15:clr>
        </p15:guide>
        <p15:guide id="6" pos="53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5487"/>
    <a:srgbClr val="5193BF"/>
    <a:srgbClr val="E8406E"/>
    <a:srgbClr val="AD3C91"/>
    <a:srgbClr val="274A6D"/>
    <a:srgbClr val="427A9D"/>
    <a:srgbClr val="DB84B5"/>
    <a:srgbClr val="F1ACCB"/>
    <a:srgbClr val="418E9E"/>
    <a:srgbClr val="60C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88000" autoAdjust="0"/>
  </p:normalViewPr>
  <p:slideViewPr>
    <p:cSldViewPr snapToGrid="0" showGuides="1">
      <p:cViewPr varScale="1">
        <p:scale>
          <a:sx n="96" d="100"/>
          <a:sy n="96" d="100"/>
        </p:scale>
        <p:origin x="1428" y="78"/>
      </p:cViewPr>
      <p:guideLst>
        <p:guide orient="horz" pos="2341"/>
        <p:guide orient="horz" pos="3974"/>
        <p:guide orient="horz" pos="663"/>
        <p:guide pos="2880"/>
        <p:guide pos="431"/>
        <p:guide pos="5347"/>
      </p:guideLst>
    </p:cSldViewPr>
  </p:slid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BF7C8-CD62-4E87-AAD1-ABFBA34A892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2B5DF-7041-4EF0-B3A4-21799647921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42B5DF-7041-4EF0-B3A4-21799647921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s/slide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2"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pic>
        <p:nvPicPr>
          <p:cNvPr id="2"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75897" y="1997715"/>
            <a:ext cx="2788813" cy="3437246"/>
          </a:xfrm>
          <a:custGeom>
            <a:avLst/>
            <a:gdLst>
              <a:gd name="connsiteX0" fmla="*/ 202523 w 3718417"/>
              <a:gd name="connsiteY0" fmla="*/ 0 h 3437246"/>
              <a:gd name="connsiteX1" fmla="*/ 3515894 w 3718417"/>
              <a:gd name="connsiteY1" fmla="*/ 0 h 3437246"/>
              <a:gd name="connsiteX2" fmla="*/ 3718417 w 3718417"/>
              <a:gd name="connsiteY2" fmla="*/ 202523 h 3437246"/>
              <a:gd name="connsiteX3" fmla="*/ 3718417 w 3718417"/>
              <a:gd name="connsiteY3" fmla="*/ 3234723 h 3437246"/>
              <a:gd name="connsiteX4" fmla="*/ 3515894 w 3718417"/>
              <a:gd name="connsiteY4" fmla="*/ 3437246 h 3437246"/>
              <a:gd name="connsiteX5" fmla="*/ 202523 w 3718417"/>
              <a:gd name="connsiteY5" fmla="*/ 3437246 h 3437246"/>
              <a:gd name="connsiteX6" fmla="*/ 0 w 3718417"/>
              <a:gd name="connsiteY6" fmla="*/ 3234723 h 3437246"/>
              <a:gd name="connsiteX7" fmla="*/ 0 w 3718417"/>
              <a:gd name="connsiteY7" fmla="*/ 202523 h 3437246"/>
              <a:gd name="connsiteX8" fmla="*/ 202523 w 3718417"/>
              <a:gd name="connsiteY8" fmla="*/ 0 h 343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8417" h="3437246">
                <a:moveTo>
                  <a:pt x="202523" y="0"/>
                </a:moveTo>
                <a:lnTo>
                  <a:pt x="3515894" y="0"/>
                </a:lnTo>
                <a:cubicBezTo>
                  <a:pt x="3627744" y="0"/>
                  <a:pt x="3718417" y="90673"/>
                  <a:pt x="3718417" y="202523"/>
                </a:cubicBezTo>
                <a:lnTo>
                  <a:pt x="3718417" y="3234723"/>
                </a:lnTo>
                <a:cubicBezTo>
                  <a:pt x="3718417" y="3346573"/>
                  <a:pt x="3627744" y="3437246"/>
                  <a:pt x="3515894" y="3437246"/>
                </a:cubicBezTo>
                <a:lnTo>
                  <a:pt x="202523" y="3437246"/>
                </a:lnTo>
                <a:cubicBezTo>
                  <a:pt x="90673" y="3437246"/>
                  <a:pt x="0" y="3346573"/>
                  <a:pt x="0" y="3234723"/>
                </a:cubicBezTo>
                <a:lnTo>
                  <a:pt x="0" y="202523"/>
                </a:lnTo>
                <a:cubicBezTo>
                  <a:pt x="0" y="90673"/>
                  <a:pt x="90673" y="0"/>
                  <a:pt x="20252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928964" y="1997715"/>
            <a:ext cx="1303544" cy="1606634"/>
          </a:xfrm>
          <a:custGeom>
            <a:avLst/>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5396762" y="3828327"/>
            <a:ext cx="1303544" cy="1606634"/>
          </a:xfrm>
          <a:custGeom>
            <a:avLst/>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864559" y="1997715"/>
            <a:ext cx="1303544" cy="1606634"/>
          </a:xfrm>
          <a:custGeom>
            <a:avLst/>
            <a:gdLst>
              <a:gd name="connsiteX0" fmla="*/ 161965 w 1738059"/>
              <a:gd name="connsiteY0" fmla="*/ 0 h 1606634"/>
              <a:gd name="connsiteX1" fmla="*/ 1576094 w 1738059"/>
              <a:gd name="connsiteY1" fmla="*/ 0 h 1606634"/>
              <a:gd name="connsiteX2" fmla="*/ 1738059 w 1738059"/>
              <a:gd name="connsiteY2" fmla="*/ 161965 h 1606634"/>
              <a:gd name="connsiteX3" fmla="*/ 1738059 w 1738059"/>
              <a:gd name="connsiteY3" fmla="*/ 1444669 h 1606634"/>
              <a:gd name="connsiteX4" fmla="*/ 1576094 w 1738059"/>
              <a:gd name="connsiteY4" fmla="*/ 1606634 h 1606634"/>
              <a:gd name="connsiteX5" fmla="*/ 161965 w 1738059"/>
              <a:gd name="connsiteY5" fmla="*/ 1606634 h 1606634"/>
              <a:gd name="connsiteX6" fmla="*/ 0 w 1738059"/>
              <a:gd name="connsiteY6" fmla="*/ 1444669 h 1606634"/>
              <a:gd name="connsiteX7" fmla="*/ 0 w 1738059"/>
              <a:gd name="connsiteY7" fmla="*/ 161965 h 1606634"/>
              <a:gd name="connsiteX8" fmla="*/ 161965 w 1738059"/>
              <a:gd name="connsiteY8" fmla="*/ 0 h 160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8059" h="1606634">
                <a:moveTo>
                  <a:pt x="161965" y="0"/>
                </a:moveTo>
                <a:lnTo>
                  <a:pt x="1576094" y="0"/>
                </a:lnTo>
                <a:cubicBezTo>
                  <a:pt x="1665545" y="0"/>
                  <a:pt x="1738059" y="72514"/>
                  <a:pt x="1738059" y="161965"/>
                </a:cubicBezTo>
                <a:lnTo>
                  <a:pt x="1738059" y="1444669"/>
                </a:lnTo>
                <a:cubicBezTo>
                  <a:pt x="1738059" y="1534120"/>
                  <a:pt x="1665545" y="1606634"/>
                  <a:pt x="1576094" y="1606634"/>
                </a:cubicBezTo>
                <a:lnTo>
                  <a:pt x="161965" y="1606634"/>
                </a:lnTo>
                <a:cubicBezTo>
                  <a:pt x="72514" y="1606634"/>
                  <a:pt x="0" y="1534120"/>
                  <a:pt x="0" y="1444669"/>
                </a:cubicBezTo>
                <a:lnTo>
                  <a:pt x="0" y="161965"/>
                </a:lnTo>
                <a:cubicBezTo>
                  <a:pt x="0" y="72514"/>
                  <a:pt x="72514" y="0"/>
                  <a:pt x="161965" y="0"/>
                </a:cubicBezTo>
                <a:close/>
              </a:path>
            </a:pathLst>
          </a:custGeom>
        </p:spPr>
        <p:txBody>
          <a:bodyPr wrap="square">
            <a:noAutofit/>
          </a:bodyPr>
          <a:lstStyle/>
          <a:p>
            <a:endParaRPr lang="zh-CN" altLang="en-US"/>
          </a:p>
        </p:txBody>
      </p:sp>
      <p:pic>
        <p:nvPicPr>
          <p:cNvPr id="7"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5171506" y="1596079"/>
            <a:ext cx="3145643" cy="2052412"/>
          </a:xfrm>
          <a:custGeom>
            <a:avLst/>
            <a:gdLst>
              <a:gd name="connsiteX0" fmla="*/ 0 w 4194190"/>
              <a:gd name="connsiteY0" fmla="*/ 0 h 2052412"/>
              <a:gd name="connsiteX1" fmla="*/ 4194190 w 4194190"/>
              <a:gd name="connsiteY1" fmla="*/ 0 h 2052412"/>
              <a:gd name="connsiteX2" fmla="*/ 4194190 w 4194190"/>
              <a:gd name="connsiteY2" fmla="*/ 2052412 h 2052412"/>
              <a:gd name="connsiteX3" fmla="*/ 0 w 4194190"/>
              <a:gd name="connsiteY3" fmla="*/ 2052412 h 2052412"/>
            </a:gdLst>
            <a:ahLst/>
            <a:cxnLst>
              <a:cxn ang="0">
                <a:pos x="connsiteX0" y="connsiteY0"/>
              </a:cxn>
              <a:cxn ang="0">
                <a:pos x="connsiteX1" y="connsiteY1"/>
              </a:cxn>
              <a:cxn ang="0">
                <a:pos x="connsiteX2" y="connsiteY2"/>
              </a:cxn>
              <a:cxn ang="0">
                <a:pos x="connsiteX3" y="connsiteY3"/>
              </a:cxn>
            </a:cxnLst>
            <a:rect l="l" t="t" r="r" b="b"/>
            <a:pathLst>
              <a:path w="4194190" h="2052412">
                <a:moveTo>
                  <a:pt x="0" y="0"/>
                </a:moveTo>
                <a:lnTo>
                  <a:pt x="4194190" y="0"/>
                </a:lnTo>
                <a:lnTo>
                  <a:pt x="4194190" y="2052412"/>
                </a:lnTo>
                <a:lnTo>
                  <a:pt x="0" y="205241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171506" y="3784185"/>
            <a:ext cx="3145643" cy="2052412"/>
          </a:xfrm>
          <a:custGeom>
            <a:avLst/>
            <a:gdLst>
              <a:gd name="connsiteX0" fmla="*/ 0 w 4194190"/>
              <a:gd name="connsiteY0" fmla="*/ 0 h 2052412"/>
              <a:gd name="connsiteX1" fmla="*/ 4194190 w 4194190"/>
              <a:gd name="connsiteY1" fmla="*/ 0 h 2052412"/>
              <a:gd name="connsiteX2" fmla="*/ 4194190 w 4194190"/>
              <a:gd name="connsiteY2" fmla="*/ 2052412 h 2052412"/>
              <a:gd name="connsiteX3" fmla="*/ 0 w 4194190"/>
              <a:gd name="connsiteY3" fmla="*/ 2052412 h 2052412"/>
            </a:gdLst>
            <a:ahLst/>
            <a:cxnLst>
              <a:cxn ang="0">
                <a:pos x="connsiteX0" y="connsiteY0"/>
              </a:cxn>
              <a:cxn ang="0">
                <a:pos x="connsiteX1" y="connsiteY1"/>
              </a:cxn>
              <a:cxn ang="0">
                <a:pos x="connsiteX2" y="connsiteY2"/>
              </a:cxn>
              <a:cxn ang="0">
                <a:pos x="connsiteX3" y="connsiteY3"/>
              </a:cxn>
            </a:cxnLst>
            <a:rect l="l" t="t" r="r" b="b"/>
            <a:pathLst>
              <a:path w="4194190" h="2052412">
                <a:moveTo>
                  <a:pt x="0" y="0"/>
                </a:moveTo>
                <a:lnTo>
                  <a:pt x="4194190" y="0"/>
                </a:lnTo>
                <a:lnTo>
                  <a:pt x="4194190" y="2052412"/>
                </a:lnTo>
                <a:lnTo>
                  <a:pt x="0" y="2052412"/>
                </a:lnTo>
                <a:close/>
              </a:path>
            </a:pathLst>
          </a:custGeom>
        </p:spPr>
        <p:txBody>
          <a:bodyPr wrap="square">
            <a:noAutofit/>
          </a:bodyPr>
          <a:lstStyle/>
          <a:p>
            <a:endParaRPr lang="zh-CN" altLang="en-US"/>
          </a:p>
        </p:txBody>
      </p:sp>
      <p:sp>
        <p:nvSpPr>
          <p:cNvPr id="11" name="图片占位符 10"/>
          <p:cNvSpPr>
            <a:spLocks noGrp="1"/>
          </p:cNvSpPr>
          <p:nvPr>
            <p:ph type="pic" sz="quarter" idx="10"/>
          </p:nvPr>
        </p:nvSpPr>
        <p:spPr>
          <a:xfrm>
            <a:off x="826853" y="1596081"/>
            <a:ext cx="2327494" cy="4240517"/>
          </a:xfrm>
          <a:custGeom>
            <a:avLst/>
            <a:gdLst>
              <a:gd name="connsiteX0" fmla="*/ 0 w 3103325"/>
              <a:gd name="connsiteY0" fmla="*/ 0 h 4240517"/>
              <a:gd name="connsiteX1" fmla="*/ 3103325 w 3103325"/>
              <a:gd name="connsiteY1" fmla="*/ 0 h 4240517"/>
              <a:gd name="connsiteX2" fmla="*/ 3103325 w 3103325"/>
              <a:gd name="connsiteY2" fmla="*/ 4240517 h 4240517"/>
              <a:gd name="connsiteX3" fmla="*/ 0 w 3103325"/>
              <a:gd name="connsiteY3" fmla="*/ 4240517 h 4240517"/>
            </a:gdLst>
            <a:ahLst/>
            <a:cxnLst>
              <a:cxn ang="0">
                <a:pos x="connsiteX0" y="connsiteY0"/>
              </a:cxn>
              <a:cxn ang="0">
                <a:pos x="connsiteX1" y="connsiteY1"/>
              </a:cxn>
              <a:cxn ang="0">
                <a:pos x="connsiteX2" y="connsiteY2"/>
              </a:cxn>
              <a:cxn ang="0">
                <a:pos x="connsiteX3" y="connsiteY3"/>
              </a:cxn>
            </a:cxnLst>
            <a:rect l="l" t="t" r="r" b="b"/>
            <a:pathLst>
              <a:path w="3103325" h="4240517">
                <a:moveTo>
                  <a:pt x="0" y="0"/>
                </a:moveTo>
                <a:lnTo>
                  <a:pt x="3103325" y="0"/>
                </a:lnTo>
                <a:lnTo>
                  <a:pt x="3103325" y="4240517"/>
                </a:lnTo>
                <a:lnTo>
                  <a:pt x="0" y="4240517"/>
                </a:lnTo>
                <a:close/>
              </a:path>
            </a:pathLst>
          </a:custGeom>
        </p:spPr>
        <p:txBody>
          <a:bodyPr wrap="square">
            <a:noAutofit/>
          </a:bodyPr>
          <a:lstStyle/>
          <a:p>
            <a:endParaRPr lang="zh-CN" altLang="en-US"/>
          </a:p>
        </p:txBody>
      </p:sp>
      <p:pic>
        <p:nvPicPr>
          <p:cNvPr id="5"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227252" y="2363820"/>
            <a:ext cx="2673000" cy="2232000"/>
          </a:xfrm>
          <a:custGeom>
            <a:avLst/>
            <a:gdLst>
              <a:gd name="connsiteX0" fmla="*/ 0 w 3564000"/>
              <a:gd name="connsiteY0" fmla="*/ 0 h 2232000"/>
              <a:gd name="connsiteX1" fmla="*/ 3564000 w 3564000"/>
              <a:gd name="connsiteY1" fmla="*/ 0 h 2232000"/>
              <a:gd name="connsiteX2" fmla="*/ 3564000 w 3564000"/>
              <a:gd name="connsiteY2" fmla="*/ 2232000 h 2232000"/>
              <a:gd name="connsiteX3" fmla="*/ 0 w 3564000"/>
              <a:gd name="connsiteY3" fmla="*/ 2232000 h 2232000"/>
            </a:gdLst>
            <a:ahLst/>
            <a:cxnLst>
              <a:cxn ang="0">
                <a:pos x="connsiteX0" y="connsiteY0"/>
              </a:cxn>
              <a:cxn ang="0">
                <a:pos x="connsiteX1" y="connsiteY1"/>
              </a:cxn>
              <a:cxn ang="0">
                <a:pos x="connsiteX2" y="connsiteY2"/>
              </a:cxn>
              <a:cxn ang="0">
                <a:pos x="connsiteX3" y="connsiteY3"/>
              </a:cxn>
            </a:cxnLst>
            <a:rect l="l" t="t" r="r" b="b"/>
            <a:pathLst>
              <a:path w="3564000" h="2232000">
                <a:moveTo>
                  <a:pt x="0" y="0"/>
                </a:moveTo>
                <a:lnTo>
                  <a:pt x="3564000" y="0"/>
                </a:lnTo>
                <a:lnTo>
                  <a:pt x="3564000" y="2232000"/>
                </a:lnTo>
                <a:lnTo>
                  <a:pt x="0" y="2232000"/>
                </a:lnTo>
                <a:close/>
              </a:path>
            </a:pathLst>
          </a:custGeom>
        </p:spPr>
        <p:txBody>
          <a:bodyPr wrap="square">
            <a:noAutofit/>
          </a:bodyPr>
          <a:lstStyle/>
          <a:p>
            <a:endParaRPr lang="zh-CN" altLang="en-US"/>
          </a:p>
        </p:txBody>
      </p:sp>
      <p:pic>
        <p:nvPicPr>
          <p:cNvPr id="3"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136204" y="1974715"/>
            <a:ext cx="3049622" cy="2208178"/>
          </a:xfrm>
          <a:custGeom>
            <a:avLst/>
            <a:gdLst>
              <a:gd name="connsiteX0" fmla="*/ 0 w 4066162"/>
              <a:gd name="connsiteY0" fmla="*/ 0 h 2208178"/>
              <a:gd name="connsiteX1" fmla="*/ 4066162 w 4066162"/>
              <a:gd name="connsiteY1" fmla="*/ 0 h 2208178"/>
              <a:gd name="connsiteX2" fmla="*/ 4066162 w 4066162"/>
              <a:gd name="connsiteY2" fmla="*/ 2208178 h 2208178"/>
              <a:gd name="connsiteX3" fmla="*/ 0 w 4066162"/>
              <a:gd name="connsiteY3" fmla="*/ 2208178 h 2208178"/>
            </a:gdLst>
            <a:ahLst/>
            <a:cxnLst>
              <a:cxn ang="0">
                <a:pos x="connsiteX0" y="connsiteY0"/>
              </a:cxn>
              <a:cxn ang="0">
                <a:pos x="connsiteX1" y="connsiteY1"/>
              </a:cxn>
              <a:cxn ang="0">
                <a:pos x="connsiteX2" y="connsiteY2"/>
              </a:cxn>
              <a:cxn ang="0">
                <a:pos x="connsiteX3" y="connsiteY3"/>
              </a:cxn>
            </a:cxnLst>
            <a:rect l="l" t="t" r="r" b="b"/>
            <a:pathLst>
              <a:path w="4066162" h="2208178">
                <a:moveTo>
                  <a:pt x="0" y="0"/>
                </a:moveTo>
                <a:lnTo>
                  <a:pt x="4066162" y="0"/>
                </a:lnTo>
                <a:lnTo>
                  <a:pt x="4066162" y="2208178"/>
                </a:lnTo>
                <a:lnTo>
                  <a:pt x="0" y="2208178"/>
                </a:lnTo>
                <a:close/>
              </a:path>
            </a:pathLst>
          </a:custGeom>
        </p:spPr>
        <p:txBody>
          <a:bodyPr wrap="square">
            <a:noAutofit/>
          </a:bodyPr>
          <a:lstStyle/>
          <a:p>
            <a:endParaRPr lang="zh-CN" altLang="en-US"/>
          </a:p>
        </p:txBody>
      </p:sp>
      <p:pic>
        <p:nvPicPr>
          <p:cNvPr id="3"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50881"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68850"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dirty="0"/>
          </a:p>
        </p:txBody>
      </p:sp>
      <p:sp>
        <p:nvSpPr>
          <p:cNvPr id="14" name="图片占位符 13"/>
          <p:cNvSpPr>
            <a:spLocks noGrp="1"/>
          </p:cNvSpPr>
          <p:nvPr>
            <p:ph type="pic" sz="quarter" idx="12"/>
          </p:nvPr>
        </p:nvSpPr>
        <p:spPr>
          <a:xfrm>
            <a:off x="4786820"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704790" y="1556426"/>
            <a:ext cx="1488332" cy="1933991"/>
          </a:xfrm>
          <a:custGeom>
            <a:avLst/>
            <a:gdLst>
              <a:gd name="connsiteX0" fmla="*/ 0 w 1984443"/>
              <a:gd name="connsiteY0" fmla="*/ 0 h 1933991"/>
              <a:gd name="connsiteX1" fmla="*/ 1984443 w 1984443"/>
              <a:gd name="connsiteY1" fmla="*/ 0 h 1933991"/>
              <a:gd name="connsiteX2" fmla="*/ 1984443 w 1984443"/>
              <a:gd name="connsiteY2" fmla="*/ 1933991 h 1933991"/>
              <a:gd name="connsiteX3" fmla="*/ 0 w 1984443"/>
              <a:gd name="connsiteY3" fmla="*/ 1933991 h 1933991"/>
            </a:gdLst>
            <a:ahLst/>
            <a:cxnLst>
              <a:cxn ang="0">
                <a:pos x="connsiteX0" y="connsiteY0"/>
              </a:cxn>
              <a:cxn ang="0">
                <a:pos x="connsiteX1" y="connsiteY1"/>
              </a:cxn>
              <a:cxn ang="0">
                <a:pos x="connsiteX2" y="connsiteY2"/>
              </a:cxn>
              <a:cxn ang="0">
                <a:pos x="connsiteX3" y="connsiteY3"/>
              </a:cxn>
            </a:cxnLst>
            <a:rect l="l" t="t" r="r" b="b"/>
            <a:pathLst>
              <a:path w="1984443" h="1933991">
                <a:moveTo>
                  <a:pt x="0" y="0"/>
                </a:moveTo>
                <a:lnTo>
                  <a:pt x="1984443" y="0"/>
                </a:lnTo>
                <a:lnTo>
                  <a:pt x="1984443" y="1933991"/>
                </a:lnTo>
                <a:lnTo>
                  <a:pt x="0" y="1933991"/>
                </a:lnTo>
                <a:close/>
              </a:path>
            </a:pathLst>
          </a:custGeom>
        </p:spPr>
        <p:txBody>
          <a:bodyPr wrap="square">
            <a:noAutofit/>
          </a:bodyPr>
          <a:lstStyle/>
          <a:p>
            <a:endParaRPr lang="zh-CN" altLang="en-US"/>
          </a:p>
        </p:txBody>
      </p:sp>
      <p:pic>
        <p:nvPicPr>
          <p:cNvPr id="6"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538789" y="2198752"/>
            <a:ext cx="2240256" cy="2987006"/>
          </a:xfrm>
          <a:custGeom>
            <a:avLst/>
            <a:gdLst>
              <a:gd name="connsiteX0" fmla="*/ 1493504 w 2987008"/>
              <a:gd name="connsiteY0" fmla="*/ 0 h 2987006"/>
              <a:gd name="connsiteX1" fmla="*/ 2987008 w 2987008"/>
              <a:gd name="connsiteY1" fmla="*/ 1493503 h 2987006"/>
              <a:gd name="connsiteX2" fmla="*/ 1493504 w 2987008"/>
              <a:gd name="connsiteY2" fmla="*/ 2987006 h 2987006"/>
              <a:gd name="connsiteX3" fmla="*/ 0 w 2987008"/>
              <a:gd name="connsiteY3" fmla="*/ 1493503 h 2987006"/>
              <a:gd name="connsiteX4" fmla="*/ 1493504 w 2987008"/>
              <a:gd name="connsiteY4" fmla="*/ 0 h 298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008" h="2987006">
                <a:moveTo>
                  <a:pt x="1493504" y="0"/>
                </a:moveTo>
                <a:cubicBezTo>
                  <a:pt x="2318343" y="0"/>
                  <a:pt x="2987008" y="668664"/>
                  <a:pt x="2987008" y="1493503"/>
                </a:cubicBezTo>
                <a:cubicBezTo>
                  <a:pt x="2987008" y="2318342"/>
                  <a:pt x="2318343" y="2987006"/>
                  <a:pt x="1493504" y="2987006"/>
                </a:cubicBezTo>
                <a:cubicBezTo>
                  <a:pt x="668665" y="2987006"/>
                  <a:pt x="0" y="2318342"/>
                  <a:pt x="0" y="1493503"/>
                </a:cubicBezTo>
                <a:cubicBezTo>
                  <a:pt x="0" y="668664"/>
                  <a:pt x="668665" y="0"/>
                  <a:pt x="1493504" y="0"/>
                </a:cubicBezTo>
                <a:close/>
              </a:path>
            </a:pathLst>
          </a:custGeom>
        </p:spPr>
        <p:txBody>
          <a:bodyPr wrap="square">
            <a:noAutofit/>
          </a:bodyPr>
          <a:lstStyle/>
          <a:p>
            <a:endParaRPr lang="zh-CN" altLang="en-US"/>
          </a:p>
        </p:txBody>
      </p:sp>
      <p:pic>
        <p:nvPicPr>
          <p:cNvPr id="3" name="Picture 3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4751" y="6416677"/>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hlinkClick r:id="rId3" action="ppaction://hlinksldjump"/>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05776" y="6416675"/>
            <a:ext cx="3921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 action="ppaction://hlinkshowjump?jump=previousslide"/>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7626"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hlinkClick r:id="" action="ppaction://hlinkshowjump?jump=nextslide"/>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634413" y="6540502"/>
            <a:ext cx="29527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5.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0" cstate="print">
            <a:extLst>
              <a:ext uri="{28A0092B-C50C-407E-A947-70E740481C1C}">
                <a14:useLocalDpi xmlns:a14="http://schemas.microsoft.com/office/drawing/2010/main" val="0"/>
              </a:ext>
            </a:extLst>
          </a:blip>
          <a:srcRect l="60578" t="62260" r="3022" b="2326"/>
          <a:stretch>
            <a:fillRect/>
          </a:stretch>
        </p:blipFill>
        <p:spPr>
          <a:xfrm>
            <a:off x="0" y="1"/>
            <a:ext cx="1121686" cy="1089025"/>
          </a:xfrm>
          <a:custGeom>
            <a:avLst/>
            <a:gdLst>
              <a:gd name="connsiteX0" fmla="*/ 0 w 1495581"/>
              <a:gd name="connsiteY0" fmla="*/ 0 h 1089025"/>
              <a:gd name="connsiteX1" fmla="*/ 1495581 w 1495581"/>
              <a:gd name="connsiteY1" fmla="*/ 0 h 1089025"/>
              <a:gd name="connsiteX2" fmla="*/ 1495581 w 1495581"/>
              <a:gd name="connsiteY2" fmla="*/ 1089025 h 1089025"/>
              <a:gd name="connsiteX3" fmla="*/ 0 w 1495581"/>
              <a:gd name="connsiteY3" fmla="*/ 1089025 h 1089025"/>
            </a:gdLst>
            <a:ahLst/>
            <a:cxnLst>
              <a:cxn ang="0">
                <a:pos x="connsiteX0" y="connsiteY0"/>
              </a:cxn>
              <a:cxn ang="0">
                <a:pos x="connsiteX1" y="connsiteY1"/>
              </a:cxn>
              <a:cxn ang="0">
                <a:pos x="connsiteX2" y="connsiteY2"/>
              </a:cxn>
              <a:cxn ang="0">
                <a:pos x="connsiteX3" y="connsiteY3"/>
              </a:cxn>
            </a:cxnLst>
            <a:rect l="l" t="t" r="r" b="b"/>
            <a:pathLst>
              <a:path w="1495581" h="1089025">
                <a:moveTo>
                  <a:pt x="0" y="0"/>
                </a:moveTo>
                <a:lnTo>
                  <a:pt x="1495581" y="0"/>
                </a:lnTo>
                <a:lnTo>
                  <a:pt x="1495581" y="1089025"/>
                </a:lnTo>
                <a:lnTo>
                  <a:pt x="0" y="1089025"/>
                </a:lnTo>
                <a:close/>
              </a:path>
            </a:pathLst>
          </a:custGeom>
        </p:spPr>
      </p:pic>
      <p:grpSp>
        <p:nvGrpSpPr>
          <p:cNvPr id="8" name="组合 7"/>
          <p:cNvGrpSpPr/>
          <p:nvPr userDrawn="1"/>
        </p:nvGrpSpPr>
        <p:grpSpPr>
          <a:xfrm>
            <a:off x="4362253" y="6415407"/>
            <a:ext cx="419495" cy="93168"/>
            <a:chOff x="4647912" y="3151241"/>
            <a:chExt cx="4029541" cy="671208"/>
          </a:xfrm>
        </p:grpSpPr>
        <p:sp>
          <p:nvSpPr>
            <p:cNvPr id="9" name="椭圆 8"/>
            <p:cNvSpPr/>
            <p:nvPr/>
          </p:nvSpPr>
          <p:spPr>
            <a:xfrm>
              <a:off x="4647912" y="3151241"/>
              <a:ext cx="671208" cy="671208"/>
            </a:xfrm>
            <a:prstGeom prst="ellipse">
              <a:avLst/>
            </a:prstGeom>
            <a:gradFill>
              <a:gsLst>
                <a:gs pos="0">
                  <a:srgbClr val="5193BF"/>
                </a:gs>
                <a:gs pos="100000">
                  <a:srgbClr val="427A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67356" y="3151241"/>
              <a:ext cx="671208" cy="671208"/>
            </a:xfrm>
            <a:prstGeom prst="ellipse">
              <a:avLst/>
            </a:prstGeom>
            <a:gradFill>
              <a:gsLst>
                <a:gs pos="0">
                  <a:srgbClr val="60C4DA"/>
                </a:gs>
                <a:gs pos="100000">
                  <a:srgbClr val="418E9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6886800" y="3151241"/>
              <a:ext cx="671208" cy="671208"/>
            </a:xfrm>
            <a:prstGeom prst="ellipse">
              <a:avLst/>
            </a:prstGeom>
            <a:gradFill>
              <a:gsLst>
                <a:gs pos="0">
                  <a:srgbClr val="DB84B5"/>
                </a:gs>
                <a:gs pos="100000">
                  <a:srgbClr val="E8406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8006245" y="3151241"/>
              <a:ext cx="671208" cy="671208"/>
            </a:xfrm>
            <a:prstGeom prst="ellipse">
              <a:avLst/>
            </a:prstGeom>
            <a:gradFill>
              <a:gsLst>
                <a:gs pos="0">
                  <a:srgbClr val="E95487"/>
                </a:gs>
                <a:gs pos="100000">
                  <a:srgbClr val="AD3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slide" Target="slide20.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slide" Target="slide1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0.png"/><Relationship Id="rId1"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slide" Target="slide3.xml"/><Relationship Id="rId8" Type="http://schemas.openxmlformats.org/officeDocument/2006/relationships/slide" Target="slide4.xml"/><Relationship Id="rId7" Type="http://schemas.openxmlformats.org/officeDocument/2006/relationships/slide" Target="slide35.xml"/><Relationship Id="rId6" Type="http://schemas.openxmlformats.org/officeDocument/2006/relationships/slide" Target="slide29.xml"/><Relationship Id="rId5" Type="http://schemas.openxmlformats.org/officeDocument/2006/relationships/slide" Target="slide13.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28.xml"/><Relationship Id="rId13" Type="http://schemas.openxmlformats.org/officeDocument/2006/relationships/slideLayout" Target="../slideLayouts/slideLayout3.xml"/><Relationship Id="rId12" Type="http://schemas.openxmlformats.org/officeDocument/2006/relationships/slide" Target="slide43.xml"/><Relationship Id="rId11" Type="http://schemas.openxmlformats.org/officeDocument/2006/relationships/slide" Target="slide15.xml"/><Relationship Id="rId10" Type="http://schemas.openxmlformats.org/officeDocument/2006/relationships/slide" Target="slide19.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1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8.png"/><Relationship Id="rId2" Type="http://schemas.openxmlformats.org/officeDocument/2006/relationships/slide" Target="slide31.xml"/><Relationship Id="rId1"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9.png"/><Relationship Id="rId1" Type="http://schemas.openxmlformats.org/officeDocument/2006/relationships/slide" Target="slide19.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40.png"/><Relationship Id="rId1" Type="http://schemas.openxmlformats.org/officeDocument/2006/relationships/slide" Target="slide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image" Target="../media/image43.png"/><Relationship Id="rId1" Type="http://schemas.openxmlformats.org/officeDocument/2006/relationships/slide" Target="slide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1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slide" Target="slide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slide" Target="slide7.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slide" Target="slide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00458"/>
            <a:ext cx="8627184" cy="586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
          <p:cNvGrpSpPr/>
          <p:nvPr/>
        </p:nvGrpSpPr>
        <p:grpSpPr>
          <a:xfrm>
            <a:off x="5714984" y="1672772"/>
            <a:ext cx="3412337" cy="5185228"/>
            <a:chOff x="5714984" y="1672772"/>
            <a:chExt cx="3412337" cy="5185228"/>
          </a:xfrm>
        </p:grpSpPr>
        <p:grpSp>
          <p:nvGrpSpPr>
            <p:cNvPr id="3" name="组合 2"/>
            <p:cNvGrpSpPr/>
            <p:nvPr/>
          </p:nvGrpSpPr>
          <p:grpSpPr>
            <a:xfrm>
              <a:off x="5714984" y="1672772"/>
              <a:ext cx="3412337" cy="3512456"/>
              <a:chOff x="5693521" y="1672772"/>
              <a:chExt cx="3512458" cy="3512456"/>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3521" y="1672772"/>
                <a:ext cx="3512458" cy="3512456"/>
              </a:xfrm>
              <a:prstGeom prst="rect">
                <a:avLst/>
              </a:prstGeom>
              <a:effectLst>
                <a:outerShdw blurRad="889000" dist="647700" dir="8100000" algn="tr" rotWithShape="0">
                  <a:prstClr val="black">
                    <a:alpha val="35000"/>
                  </a:prstClr>
                </a:outerShdw>
              </a:effectLst>
            </p:spPr>
          </p:pic>
          <p:sp>
            <p:nvSpPr>
              <p:cNvPr id="6" name="文本框 5"/>
              <p:cNvSpPr txBox="1"/>
              <p:nvPr/>
            </p:nvSpPr>
            <p:spPr>
              <a:xfrm>
                <a:off x="6166683" y="2162786"/>
                <a:ext cx="2566137"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chemeClr val="bg1"/>
                    </a:solidFill>
                    <a:effectLst>
                      <a:outerShdw blurRad="38100" dist="38100" dir="2700000" algn="tl">
                        <a:srgbClr val="000000">
                          <a:alpha val="43137"/>
                        </a:srgbClr>
                      </a:outerShdw>
                    </a:effectLst>
                  </a:rPr>
                  <a:t>Unit 10</a:t>
                </a:r>
                <a:endParaRPr lang="zh-CN" altLang="en-US" sz="5400" b="1"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6047882" y="3225044"/>
                <a:ext cx="2803742"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rPr>
                  <a:t>Advertising</a:t>
                </a:r>
                <a:endParaRPr lang="zh-CN" altLang="en-US" sz="3600" b="1" dirty="0">
                  <a:solidFill>
                    <a:schemeClr val="bg1"/>
                  </a:solidFill>
                  <a:effectLst>
                    <a:outerShdw blurRad="38100" dist="38100" dir="2700000" algn="tl">
                      <a:srgbClr val="000000">
                        <a:alpha val="43137"/>
                      </a:srgbClr>
                    </a:outerShdw>
                  </a:effectLst>
                </a:endParaRPr>
              </a:p>
            </p:txBody>
          </p:sp>
          <p:cxnSp>
            <p:nvCxnSpPr>
              <p:cNvPr id="10" name="直接连接符 9"/>
              <p:cNvCxnSpPr/>
              <p:nvPr/>
            </p:nvCxnSpPr>
            <p:spPr>
              <a:xfrm>
                <a:off x="7133601" y="3115300"/>
                <a:ext cx="632298" cy="0"/>
              </a:xfrm>
              <a:prstGeom prst="line">
                <a:avLst/>
              </a:prstGeom>
              <a:ln w="28575" cap="rnd">
                <a:solidFill>
                  <a:srgbClr val="E74471"/>
                </a:solidFill>
                <a:round/>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756" y="6268389"/>
              <a:ext cx="2035562" cy="5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slow" advTm="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4448" y="156750"/>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672" r="-1"/>
          <a:stretch>
            <a:fillRect/>
          </a:stretch>
        </p:blipFill>
        <p:spPr>
          <a:xfrm>
            <a:off x="151928" y="1738943"/>
            <a:ext cx="8840143" cy="226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025" y="338138"/>
            <a:ext cx="7481455" cy="737627"/>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just"/>
            <a:r>
              <a:rPr lang="en-US" altLang="zh-CN" b="1" dirty="0">
                <a:latin typeface="Calibri" panose="020F0502020204030204" pitchFamily="34" charset="0"/>
                <a:cs typeface="Calibri" panose="020F0502020204030204" pitchFamily="34" charset="0"/>
              </a:rPr>
              <a:t>2. Listen to the advertisements from three advertising agencies: Verity, Impact Ads and </a:t>
            </a:r>
            <a:r>
              <a:rPr lang="en-US" altLang="zh-CN" b="1" dirty="0" err="1">
                <a:latin typeface="Calibri" panose="020F0502020204030204" pitchFamily="34" charset="0"/>
                <a:cs typeface="Calibri" panose="020F0502020204030204" pitchFamily="34" charset="0"/>
              </a:rPr>
              <a:t>Transworld</a:t>
            </a:r>
            <a:r>
              <a:rPr lang="en-US" altLang="zh-CN" b="1" dirty="0">
                <a:latin typeface="Calibri" panose="020F0502020204030204" pitchFamily="34" charset="0"/>
                <a:cs typeface="Calibri" panose="020F0502020204030204" pitchFamily="34" charset="0"/>
              </a:rPr>
              <a:t>. What different images do they stress in their ads?</a:t>
            </a:r>
            <a:endParaRPr lang="en-US" altLang="zh-CN" b="1" dirty="0">
              <a:latin typeface="Calibri" panose="020F0502020204030204" pitchFamily="34" charset="0"/>
              <a:cs typeface="Calibri" panose="020F0502020204030204" pitchFamily="34" charset="0"/>
            </a:endParaRPr>
          </a:p>
        </p:txBody>
      </p:sp>
      <p:grpSp>
        <p:nvGrpSpPr>
          <p:cNvPr id="4" name="组合 3"/>
          <p:cNvGrpSpPr/>
          <p:nvPr/>
        </p:nvGrpSpPr>
        <p:grpSpPr>
          <a:xfrm>
            <a:off x="950025" y="1223683"/>
            <a:ext cx="7481455" cy="3563469"/>
            <a:chOff x="1700213" y="2952750"/>
            <a:chExt cx="5743575" cy="2828925"/>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0213" y="2952750"/>
              <a:ext cx="57435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3905250"/>
              <a:ext cx="40290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4857750"/>
              <a:ext cx="27051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文本框 4"/>
          <p:cNvSpPr txBox="1"/>
          <p:nvPr/>
        </p:nvSpPr>
        <p:spPr>
          <a:xfrm>
            <a:off x="457200" y="1176107"/>
            <a:ext cx="492825" cy="369332"/>
          </a:xfrm>
          <a:prstGeom prst="rect">
            <a:avLst/>
          </a:prstGeom>
          <a:noFill/>
        </p:spPr>
        <p:txBody>
          <a:bodyPr wrap="square" rtlCol="0">
            <a:spAutoFit/>
          </a:bodyPr>
          <a:lstStyle/>
          <a:p>
            <a:r>
              <a:rPr lang="en-US" altLang="zh-CN" dirty="0">
                <a:solidFill>
                  <a:srgbClr val="FF0000"/>
                </a:solidFill>
              </a:rPr>
              <a:t>a</a:t>
            </a:r>
            <a:endParaRPr lang="zh-CN" altLang="en-US" dirty="0">
              <a:solidFill>
                <a:srgbClr val="FF0000"/>
              </a:solidFill>
            </a:endParaRPr>
          </a:p>
        </p:txBody>
      </p:sp>
      <p:sp>
        <p:nvSpPr>
          <p:cNvPr id="9" name="文本框 8"/>
          <p:cNvSpPr txBox="1"/>
          <p:nvPr/>
        </p:nvSpPr>
        <p:spPr>
          <a:xfrm>
            <a:off x="457200" y="2371114"/>
            <a:ext cx="492825" cy="369332"/>
          </a:xfrm>
          <a:prstGeom prst="rect">
            <a:avLst/>
          </a:prstGeom>
          <a:noFill/>
        </p:spPr>
        <p:txBody>
          <a:bodyPr wrap="square" rtlCol="0">
            <a:spAutoFit/>
          </a:bodyPr>
          <a:lstStyle/>
          <a:p>
            <a:r>
              <a:rPr lang="en-US" altLang="zh-CN" dirty="0">
                <a:solidFill>
                  <a:srgbClr val="FF0000"/>
                </a:solidFill>
              </a:rPr>
              <a:t>c</a:t>
            </a:r>
            <a:endParaRPr lang="zh-CN" altLang="en-US" dirty="0">
              <a:solidFill>
                <a:srgbClr val="FF0000"/>
              </a:solidFill>
            </a:endParaRPr>
          </a:p>
        </p:txBody>
      </p:sp>
      <p:sp>
        <p:nvSpPr>
          <p:cNvPr id="10" name="文本框 9"/>
          <p:cNvSpPr txBox="1"/>
          <p:nvPr/>
        </p:nvSpPr>
        <p:spPr>
          <a:xfrm>
            <a:off x="457200" y="3566121"/>
            <a:ext cx="492825" cy="369332"/>
          </a:xfrm>
          <a:prstGeom prst="rect">
            <a:avLst/>
          </a:prstGeom>
          <a:noFill/>
        </p:spPr>
        <p:txBody>
          <a:bodyPr wrap="square" rtlCol="0">
            <a:spAutoFit/>
          </a:bodyPr>
          <a:lstStyle/>
          <a:p>
            <a:r>
              <a:rPr lang="en-US" altLang="zh-CN" dirty="0">
                <a:solidFill>
                  <a:srgbClr val="FF0000"/>
                </a:solidFill>
              </a:rPr>
              <a:t>b</a:t>
            </a:r>
            <a:endParaRPr lang="zh-CN" altLang="en-US" dirty="0">
              <a:solidFill>
                <a:srgbClr val="FF0000"/>
              </a:solidFill>
            </a:endParaRPr>
          </a:p>
        </p:txBody>
      </p:sp>
      <p:sp>
        <p:nvSpPr>
          <p:cNvPr id="12" name="矩形 11"/>
          <p:cNvSpPr/>
          <p:nvPr/>
        </p:nvSpPr>
        <p:spPr>
          <a:xfrm>
            <a:off x="1468966" y="5909198"/>
            <a:ext cx="149271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3600" b="1" dirty="0">
                <a:solidFill>
                  <a:schemeClr val="accent3"/>
                </a:solidFill>
                <a:hlinkClick r:id="rId4" action="ppaction://hlinksldjump"/>
              </a:rPr>
              <a:t>Script</a:t>
            </a:r>
            <a:endParaRPr lang="zh-CN" altLang="en-US" sz="40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24448" y="156750"/>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70" y="1042648"/>
            <a:ext cx="8170259" cy="460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61180" y="3087906"/>
              <a:ext cx="2338674"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III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761823" y="3003981"/>
            <a:ext cx="5213158"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Language Focus A</a:t>
            </a:r>
            <a:endParaRPr lang="zh-CN" altLang="en-US"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75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752" y="332798"/>
            <a:ext cx="7473342" cy="577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5423" y="605118"/>
            <a:ext cx="7572095" cy="422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760" y="144875"/>
            <a:ext cx="2236510"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49" name="矩形 48"/>
          <p:cNvSpPr/>
          <p:nvPr/>
        </p:nvSpPr>
        <p:spPr>
          <a:xfrm>
            <a:off x="950025" y="575638"/>
            <a:ext cx="7992094" cy="992896"/>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1. Review the following methods by which a company can advertise its product. Have you noticed these forms of advertising media in your daily life? Can you give the names of the companies who apply these methods?</a:t>
            </a:r>
            <a:endParaRPr lang="en-US" altLang="zh-CN" b="1"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0014" y="1761565"/>
            <a:ext cx="7953139" cy="240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2494191" y="4169148"/>
            <a:ext cx="5263244"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Reference answer:</a:t>
            </a:r>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Leaflets &amp; flyers: local shops and fitness clubs</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Showrooms: Nokia, Toyota</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Sports sponsorship: Coca-Cola, Benz</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Radio advertising: local restaurants</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TV commercials: Amway, McDonald’s</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The Internet: IBM</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Magazines: Omega, Dell</a:t>
            </a:r>
            <a:endParaRPr lang="en-US" altLang="zh-CN" dirty="0">
              <a:solidFill>
                <a:srgbClr val="FF0000"/>
              </a:solidFill>
              <a:latin typeface="Times New Roman" panose="02020603050405020304" pitchFamily="18" charset="0"/>
              <a:cs typeface="Times New Roman" panose="02020603050405020304" pitchFamily="18" charset="0"/>
            </a:endParaRPr>
          </a:p>
          <a:p>
            <a:r>
              <a:rPr lang="en-US" altLang="zh-CN" dirty="0">
                <a:solidFill>
                  <a:srgbClr val="FF0000"/>
                </a:solidFill>
                <a:latin typeface="Times New Roman" panose="02020603050405020304" pitchFamily="18" charset="0"/>
                <a:cs typeface="Times New Roman" panose="02020603050405020304" pitchFamily="18" charset="0"/>
              </a:rPr>
              <a:t>Outdoor billboards: China Unicom, PetroChina</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760" y="144875"/>
            <a:ext cx="2236510"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3" name="矩形 2"/>
          <p:cNvSpPr/>
          <p:nvPr/>
        </p:nvSpPr>
        <p:spPr>
          <a:xfrm>
            <a:off x="950025" y="575637"/>
            <a:ext cx="7992094" cy="809818"/>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just"/>
            <a:r>
              <a:rPr lang="en-US" altLang="zh-CN" b="1" dirty="0">
                <a:latin typeface="Calibri" panose="020F0502020204030204" pitchFamily="34" charset="0"/>
                <a:cs typeface="Calibri" panose="020F0502020204030204" pitchFamily="34" charset="0"/>
              </a:rPr>
              <a:t>2. Listen to the dialogue between two staff members from Advertising Department about their choice of advertising approaches. How do they evaluate their options?</a:t>
            </a:r>
            <a:endParaRPr lang="en-US" altLang="zh-CN" b="1" dirty="0">
              <a:latin typeface="Calibri" panose="020F0502020204030204" pitchFamily="34" charset="0"/>
              <a:cs typeface="Calibri" panose="020F0502020204030204" pitchFamily="34" charset="0"/>
            </a:endParaRPr>
          </a:p>
        </p:txBody>
      </p:sp>
      <p:sp>
        <p:nvSpPr>
          <p:cNvPr id="5" name="矩形 4"/>
          <p:cNvSpPr/>
          <p:nvPr/>
        </p:nvSpPr>
        <p:spPr>
          <a:xfrm>
            <a:off x="1370720" y="6031398"/>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720" y="1426637"/>
            <a:ext cx="6103999" cy="106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720" y="2640945"/>
            <a:ext cx="6657174" cy="93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343" y="3614738"/>
            <a:ext cx="7199458" cy="110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720" y="4804359"/>
            <a:ext cx="6103999" cy="122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399" y="2459691"/>
            <a:ext cx="7250401" cy="1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528325"/>
            <a:ext cx="7250400" cy="1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076" y="4703932"/>
            <a:ext cx="7230724" cy="10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076" y="5978596"/>
            <a:ext cx="7230724" cy="10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5"/>
          <p:cNvSpPr txBox="1"/>
          <p:nvPr/>
        </p:nvSpPr>
        <p:spPr>
          <a:xfrm>
            <a:off x="4267200" y="2121137"/>
            <a:ext cx="1545771" cy="338554"/>
          </a:xfrm>
          <a:prstGeom prst="rect">
            <a:avLst/>
          </a:prstGeom>
          <a:noFill/>
        </p:spPr>
        <p:txBody>
          <a:bodyPr wrap="square" rtlCol="0">
            <a:spAutoFit/>
          </a:bodyPr>
          <a:lstStyle/>
          <a:p>
            <a:r>
              <a:rPr lang="en-US" altLang="zh-CN" sz="1600" dirty="0">
                <a:solidFill>
                  <a:srgbClr val="FF0000"/>
                </a:solidFill>
              </a:rPr>
              <a:t>expensive</a:t>
            </a:r>
            <a:endParaRPr lang="zh-CN" altLang="en-US" sz="1600" dirty="0">
              <a:solidFill>
                <a:srgbClr val="FF0000"/>
              </a:solidFill>
            </a:endParaRPr>
          </a:p>
        </p:txBody>
      </p:sp>
      <p:sp>
        <p:nvSpPr>
          <p:cNvPr id="15" name="文本框 14"/>
          <p:cNvSpPr txBox="1"/>
          <p:nvPr/>
        </p:nvSpPr>
        <p:spPr>
          <a:xfrm>
            <a:off x="6004269" y="2121137"/>
            <a:ext cx="1545771" cy="338554"/>
          </a:xfrm>
          <a:prstGeom prst="rect">
            <a:avLst/>
          </a:prstGeom>
          <a:noFill/>
        </p:spPr>
        <p:txBody>
          <a:bodyPr wrap="square" rtlCol="0">
            <a:spAutoFit/>
          </a:bodyPr>
          <a:lstStyle/>
          <a:p>
            <a:r>
              <a:rPr lang="en-US" altLang="zh-CN" sz="1600" dirty="0">
                <a:solidFill>
                  <a:srgbClr val="FF0000"/>
                </a:solidFill>
              </a:rPr>
              <a:t>budget</a:t>
            </a:r>
            <a:endParaRPr lang="zh-CN" altLang="en-US" sz="1600" dirty="0">
              <a:solidFill>
                <a:srgbClr val="FF0000"/>
              </a:solidFill>
            </a:endParaRPr>
          </a:p>
        </p:txBody>
      </p:sp>
      <p:sp>
        <p:nvSpPr>
          <p:cNvPr id="16" name="文本框 15"/>
          <p:cNvSpPr txBox="1"/>
          <p:nvPr/>
        </p:nvSpPr>
        <p:spPr>
          <a:xfrm>
            <a:off x="4422719" y="3211734"/>
            <a:ext cx="1545771" cy="338554"/>
          </a:xfrm>
          <a:prstGeom prst="rect">
            <a:avLst/>
          </a:prstGeom>
          <a:noFill/>
        </p:spPr>
        <p:txBody>
          <a:bodyPr wrap="square" rtlCol="0">
            <a:spAutoFit/>
          </a:bodyPr>
          <a:lstStyle/>
          <a:p>
            <a:r>
              <a:rPr lang="en-US" altLang="zh-CN" sz="1600" dirty="0">
                <a:solidFill>
                  <a:srgbClr val="FF0000"/>
                </a:solidFill>
              </a:rPr>
              <a:t>too expensive</a:t>
            </a:r>
            <a:endParaRPr lang="zh-CN" altLang="en-US" sz="1600" dirty="0">
              <a:solidFill>
                <a:srgbClr val="FF0000"/>
              </a:solidFill>
            </a:endParaRPr>
          </a:p>
        </p:txBody>
      </p:sp>
      <p:sp>
        <p:nvSpPr>
          <p:cNvPr id="17" name="文本框 16"/>
          <p:cNvSpPr txBox="1"/>
          <p:nvPr/>
        </p:nvSpPr>
        <p:spPr>
          <a:xfrm>
            <a:off x="4699307" y="3979496"/>
            <a:ext cx="1545771" cy="338554"/>
          </a:xfrm>
          <a:prstGeom prst="rect">
            <a:avLst/>
          </a:prstGeom>
          <a:noFill/>
        </p:spPr>
        <p:txBody>
          <a:bodyPr wrap="square" rtlCol="0">
            <a:spAutoFit/>
          </a:bodyPr>
          <a:lstStyle/>
          <a:p>
            <a:r>
              <a:rPr lang="en-US" altLang="zh-CN" sz="1600" dirty="0">
                <a:solidFill>
                  <a:srgbClr val="FF0000"/>
                </a:solidFill>
              </a:rPr>
              <a:t>highway</a:t>
            </a:r>
            <a:endParaRPr lang="zh-CN" altLang="en-US" sz="1600" dirty="0">
              <a:solidFill>
                <a:srgbClr val="FF0000"/>
              </a:solidFill>
            </a:endParaRPr>
          </a:p>
        </p:txBody>
      </p:sp>
      <p:sp>
        <p:nvSpPr>
          <p:cNvPr id="18" name="文本框 17"/>
          <p:cNvSpPr txBox="1"/>
          <p:nvPr/>
        </p:nvSpPr>
        <p:spPr>
          <a:xfrm>
            <a:off x="4699306" y="4280937"/>
            <a:ext cx="1545771" cy="338554"/>
          </a:xfrm>
          <a:prstGeom prst="rect">
            <a:avLst/>
          </a:prstGeom>
          <a:noFill/>
        </p:spPr>
        <p:txBody>
          <a:bodyPr wrap="square" rtlCol="0">
            <a:spAutoFit/>
          </a:bodyPr>
          <a:lstStyle/>
          <a:p>
            <a:r>
              <a:rPr lang="en-US" altLang="zh-CN" sz="1600" dirty="0">
                <a:solidFill>
                  <a:srgbClr val="FF0000"/>
                </a:solidFill>
              </a:rPr>
              <a:t>subway</a:t>
            </a:r>
            <a:endParaRPr lang="zh-CN" altLang="en-US" sz="1600" dirty="0">
              <a:solidFill>
                <a:srgbClr val="FF0000"/>
              </a:solidFill>
            </a:endParaRPr>
          </a:p>
        </p:txBody>
      </p:sp>
      <p:sp>
        <p:nvSpPr>
          <p:cNvPr id="19" name="文本框 18"/>
          <p:cNvSpPr txBox="1"/>
          <p:nvPr/>
        </p:nvSpPr>
        <p:spPr>
          <a:xfrm>
            <a:off x="6563479" y="4276328"/>
            <a:ext cx="1545771" cy="338554"/>
          </a:xfrm>
          <a:prstGeom prst="rect">
            <a:avLst/>
          </a:prstGeom>
          <a:noFill/>
        </p:spPr>
        <p:txBody>
          <a:bodyPr wrap="square" rtlCol="0">
            <a:spAutoFit/>
          </a:bodyPr>
          <a:lstStyle/>
          <a:p>
            <a:r>
              <a:rPr lang="en-US" altLang="zh-CN" sz="1600" dirty="0">
                <a:solidFill>
                  <a:srgbClr val="FF0000"/>
                </a:solidFill>
              </a:rPr>
              <a:t>train</a:t>
            </a:r>
            <a:endParaRPr lang="zh-CN" altLang="en-US" sz="1600" dirty="0">
              <a:solidFill>
                <a:srgbClr val="FF0000"/>
              </a:solidFill>
            </a:endParaRPr>
          </a:p>
        </p:txBody>
      </p:sp>
      <p:sp>
        <p:nvSpPr>
          <p:cNvPr id="20" name="文本框 19"/>
          <p:cNvSpPr txBox="1"/>
          <p:nvPr/>
        </p:nvSpPr>
        <p:spPr>
          <a:xfrm>
            <a:off x="4998771" y="5262185"/>
            <a:ext cx="1545771" cy="338554"/>
          </a:xfrm>
          <a:prstGeom prst="rect">
            <a:avLst/>
          </a:prstGeom>
          <a:noFill/>
        </p:spPr>
        <p:txBody>
          <a:bodyPr wrap="square" rtlCol="0">
            <a:spAutoFit/>
          </a:bodyPr>
          <a:lstStyle/>
          <a:p>
            <a:r>
              <a:rPr lang="en-US" altLang="zh-CN" sz="1600" dirty="0">
                <a:solidFill>
                  <a:srgbClr val="FF0000"/>
                </a:solidFill>
              </a:rPr>
              <a:t>young people</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6945" y="440998"/>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sz="32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99" y="1656352"/>
            <a:ext cx="8428002" cy="3852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23776" y="3087906"/>
              <a:ext cx="241348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IV</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51823" y="3003981"/>
            <a:ext cx="2183034"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Video 1</a:t>
            </a:r>
            <a:endParaRPr lang="en-US" altLang="zh-CN" sz="4400" b="1" dirty="0">
              <a:gradFill>
                <a:gsLst>
                  <a:gs pos="0">
                    <a:srgbClr val="427A9D"/>
                  </a:gs>
                  <a:gs pos="100000">
                    <a:srgbClr val="274A6D"/>
                  </a:gs>
                </a:gsLst>
                <a:lin ang="5400000" scaled="1"/>
              </a:gradFill>
            </a:endParaRPr>
          </a:p>
        </p:txBody>
      </p:sp>
      <p:sp>
        <p:nvSpPr>
          <p:cNvPr id="2" name="矩形 1"/>
          <p:cNvSpPr/>
          <p:nvPr/>
        </p:nvSpPr>
        <p:spPr>
          <a:xfrm>
            <a:off x="4011198" y="3779046"/>
            <a:ext cx="4572000" cy="523220"/>
          </a:xfrm>
          <a:prstGeom prst="rect">
            <a:avLst/>
          </a:prstGeom>
        </p:spPr>
        <p:txBody>
          <a:bodyPr>
            <a:spAutoFit/>
          </a:bodyPr>
          <a:lstStyle/>
          <a:p>
            <a:r>
              <a:rPr lang="en-US" altLang="zh-CN" sz="2800" b="1" dirty="0">
                <a:gradFill>
                  <a:gsLst>
                    <a:gs pos="0">
                      <a:srgbClr val="427A9D"/>
                    </a:gs>
                    <a:gs pos="100000">
                      <a:srgbClr val="274A6D"/>
                    </a:gs>
                  </a:gsLst>
                  <a:lin ang="5400000" scaled="1"/>
                </a:gradFill>
              </a:rPr>
              <a:t>Advertising media</a:t>
            </a:r>
            <a:endParaRPr lang="en-US" altLang="zh-CN" sz="28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par>
                                    <p:cTn id="13" presetID="2" presetClass="entr" presetSubtype="2" fill="hold" grpId="0" nodeType="withEffect" p14:presetBounceEnd="58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58000">
                                          <p:cBhvr additive="base">
                                            <p:cTn id="15" dur="75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476375" y="-23749"/>
            <a:ext cx="6961188" cy="126876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1473201" y="7938"/>
            <a:ext cx="6964363" cy="685006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1269" name="TextBox 14"/>
          <p:cNvSpPr txBox="1">
            <a:spLocks noChangeArrowheads="1"/>
          </p:cNvSpPr>
          <p:nvPr/>
        </p:nvSpPr>
        <p:spPr bwMode="auto">
          <a:xfrm>
            <a:off x="1492251" y="179388"/>
            <a:ext cx="6926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anose="020B0603020102020204" pitchFamily="34" charset="0"/>
                <a:ea typeface="宋体" panose="02010600030101010101" pitchFamily="2" charset="-122"/>
              </a:defRPr>
            </a:lvl1pPr>
            <a:lvl2pPr marL="742950" indent="-285750">
              <a:defRPr>
                <a:solidFill>
                  <a:schemeClr val="tx1"/>
                </a:solidFill>
                <a:latin typeface="Franklin Gothic Medium" panose="020B0603020102020204" pitchFamily="34" charset="0"/>
                <a:ea typeface="宋体" panose="02010600030101010101" pitchFamily="2" charset="-122"/>
              </a:defRPr>
            </a:lvl2pPr>
            <a:lvl3pPr marL="1143000" indent="-228600">
              <a:defRPr>
                <a:solidFill>
                  <a:schemeClr val="tx1"/>
                </a:solidFill>
                <a:latin typeface="Franklin Gothic Medium" panose="020B0603020102020204" pitchFamily="34" charset="0"/>
                <a:ea typeface="宋体" panose="02010600030101010101" pitchFamily="2" charset="-122"/>
              </a:defRPr>
            </a:lvl3pPr>
            <a:lvl4pPr marL="1600200" indent="-228600">
              <a:defRPr>
                <a:solidFill>
                  <a:schemeClr val="tx1"/>
                </a:solidFill>
                <a:latin typeface="Franklin Gothic Medium" panose="020B0603020102020204" pitchFamily="34" charset="0"/>
                <a:ea typeface="宋体" panose="02010600030101010101" pitchFamily="2" charset="-122"/>
              </a:defRPr>
            </a:lvl4pPr>
            <a:lvl5pPr marL="2057400" indent="-228600">
              <a:defRPr>
                <a:solidFill>
                  <a:schemeClr val="tx1"/>
                </a:solidFill>
                <a:latin typeface="Franklin Gothic Medium" panose="020B06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9pPr>
          </a:lstStyle>
          <a:p>
            <a:pPr algn="ctr" eaLnBrk="1" hangingPunct="1"/>
            <a:r>
              <a:rPr lang="en-US" altLang="zh-CN" sz="3600" b="1" dirty="0">
                <a:latin typeface="Calibri" panose="020F0502020204030204" pitchFamily="34" charset="0"/>
                <a:ea typeface="微软雅黑" panose="020B0503020204020204" pitchFamily="34" charset="-122"/>
              </a:rPr>
              <a:t>Job Interviews</a:t>
            </a:r>
            <a:endParaRPr lang="zh-CN" altLang="en-US" sz="3600" b="1" dirty="0">
              <a:latin typeface="Calibri" panose="020F0502020204030204" pitchFamily="34" charset="0"/>
              <a:ea typeface="微软雅黑" panose="020B0503020204020204" pitchFamily="34" charset="-122"/>
            </a:endParaRPr>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318" y="1113492"/>
            <a:ext cx="2195832" cy="2260259"/>
          </a:xfrm>
          <a:prstGeom prst="rect">
            <a:avLst/>
          </a:prstGeom>
          <a:effectLst>
            <a:outerShdw blurRad="889000" dist="647700" dir="8100000" algn="tr" rotWithShape="0">
              <a:prstClr val="black">
                <a:alpha val="35000"/>
              </a:prstClr>
            </a:outerShdw>
          </a:effectLst>
        </p:spPr>
      </p:pic>
      <p:cxnSp>
        <p:nvCxnSpPr>
          <p:cNvPr id="25" name="直接连接符 24"/>
          <p:cNvCxnSpPr/>
          <p:nvPr/>
        </p:nvCxnSpPr>
        <p:spPr>
          <a:xfrm>
            <a:off x="1476375" y="1235075"/>
            <a:ext cx="6961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a:hlinkClick r:id="rId2" action="ppaction://hlinksldjump"/>
          </p:cNvPr>
          <p:cNvSpPr/>
          <p:nvPr/>
        </p:nvSpPr>
        <p:spPr>
          <a:xfrm>
            <a:off x="5561013" y="2076452"/>
            <a:ext cx="792162" cy="792163"/>
          </a:xfrm>
          <a:prstGeom prst="ellipse">
            <a:avLst/>
          </a:prstGeom>
          <a:solidFill>
            <a:srgbClr val="FF66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72" name="矩形 12">
            <a:hlinkClick r:id="rId2" action="ppaction://hlinksldjump"/>
          </p:cNvPr>
          <p:cNvSpPr>
            <a:spLocks noChangeArrowheads="1"/>
          </p:cNvSpPr>
          <p:nvPr/>
        </p:nvSpPr>
        <p:spPr bwMode="auto">
          <a:xfrm>
            <a:off x="6353175" y="2169415"/>
            <a:ext cx="2262189"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3" action="ppaction://hlinksldjump"/>
              </a:rPr>
              <a:t>Listening Practice</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20" name="椭圆 19">
            <a:hlinkClick r:id="rId4" action="ppaction://hlinksldjump"/>
          </p:cNvPr>
          <p:cNvSpPr/>
          <p:nvPr/>
        </p:nvSpPr>
        <p:spPr>
          <a:xfrm>
            <a:off x="3833813" y="2727327"/>
            <a:ext cx="792162" cy="790575"/>
          </a:xfrm>
          <a:prstGeom prst="ellipse">
            <a:avLst/>
          </a:prstGeom>
          <a:solidFill>
            <a:schemeClr val="accent1">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74" name="矩形 13">
            <a:hlinkClick r:id="rId4" action="ppaction://hlinksldjump"/>
          </p:cNvPr>
          <p:cNvSpPr>
            <a:spLocks noChangeArrowheads="1"/>
          </p:cNvSpPr>
          <p:nvPr/>
        </p:nvSpPr>
        <p:spPr bwMode="auto">
          <a:xfrm>
            <a:off x="1568201" y="2852738"/>
            <a:ext cx="2266950"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5" action="ppaction://hlinksldjump"/>
              </a:rPr>
              <a:t>Language Focus A</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23" name="椭圆 22">
            <a:hlinkClick r:id="rId6" action="ppaction://hlinksldjump"/>
          </p:cNvPr>
          <p:cNvSpPr/>
          <p:nvPr/>
        </p:nvSpPr>
        <p:spPr>
          <a:xfrm>
            <a:off x="3811588" y="4149727"/>
            <a:ext cx="792162" cy="792163"/>
          </a:xfrm>
          <a:prstGeom prst="ellipse">
            <a:avLst/>
          </a:prstGeom>
          <a:solidFill>
            <a:schemeClr val="accent4">
              <a:lumMod val="60000"/>
              <a:lumOff val="4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6" name="椭圆 25">
            <a:hlinkClick r:id="" action="ppaction://noaction"/>
          </p:cNvPr>
          <p:cNvSpPr/>
          <p:nvPr/>
        </p:nvSpPr>
        <p:spPr>
          <a:xfrm>
            <a:off x="5561013" y="4797427"/>
            <a:ext cx="792162" cy="792163"/>
          </a:xfrm>
          <a:prstGeom prst="ellipse">
            <a:avLst/>
          </a:prstGeom>
          <a:solidFill>
            <a:srgbClr val="FF99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78" name="矩形 26">
            <a:hlinkClick r:id="" action="ppaction://noaction"/>
          </p:cNvPr>
          <p:cNvSpPr>
            <a:spLocks noChangeArrowheads="1"/>
          </p:cNvSpPr>
          <p:nvPr/>
        </p:nvSpPr>
        <p:spPr bwMode="auto">
          <a:xfrm>
            <a:off x="6424614" y="4908550"/>
            <a:ext cx="1584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7" action="ppaction://hlinksldjump"/>
              </a:rPr>
              <a:t>Video 2</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1027" name="直接连接符 1026"/>
          <p:cNvCxnSpPr/>
          <p:nvPr/>
        </p:nvCxnSpPr>
        <p:spPr>
          <a:xfrm>
            <a:off x="4603751" y="1835150"/>
            <a:ext cx="957263" cy="4841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0" idx="6"/>
          </p:cNvCxnSpPr>
          <p:nvPr/>
        </p:nvCxnSpPr>
        <p:spPr>
          <a:xfrm flipV="1">
            <a:off x="4625976" y="2727325"/>
            <a:ext cx="1006475" cy="3952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hlinkClick r:id="rId8" action="ppaction://hlinksldjump"/>
          </p:cNvPr>
          <p:cNvSpPr/>
          <p:nvPr/>
        </p:nvSpPr>
        <p:spPr>
          <a:xfrm>
            <a:off x="3833813" y="1412877"/>
            <a:ext cx="792162" cy="79216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82" name="矩形 11">
            <a:hlinkClick r:id="rId8" action="ppaction://hlinksldjump"/>
          </p:cNvPr>
          <p:cNvSpPr>
            <a:spLocks noChangeArrowheads="1"/>
          </p:cNvSpPr>
          <p:nvPr/>
        </p:nvSpPr>
        <p:spPr bwMode="auto">
          <a:xfrm>
            <a:off x="971550" y="1531440"/>
            <a:ext cx="2789238"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9" action="ppaction://hlinksldjump"/>
              </a:rPr>
              <a:t>Warm-up</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43" name="直接连接符 42"/>
          <p:cNvCxnSpPr/>
          <p:nvPr/>
        </p:nvCxnSpPr>
        <p:spPr>
          <a:xfrm>
            <a:off x="4552951" y="3360738"/>
            <a:ext cx="1044575" cy="3952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椭圆 20">
            <a:hlinkClick r:id="" action="ppaction://noaction"/>
          </p:cNvPr>
          <p:cNvSpPr/>
          <p:nvPr/>
        </p:nvSpPr>
        <p:spPr>
          <a:xfrm>
            <a:off x="5561013" y="3517902"/>
            <a:ext cx="792162" cy="792163"/>
          </a:xfrm>
          <a:prstGeom prst="ellips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285" name="矩形 21">
            <a:hlinkClick r:id="" action="ppaction://noaction"/>
          </p:cNvPr>
          <p:cNvSpPr>
            <a:spLocks noChangeArrowheads="1"/>
          </p:cNvSpPr>
          <p:nvPr/>
        </p:nvSpPr>
        <p:spPr bwMode="auto">
          <a:xfrm>
            <a:off x="6384100" y="3595251"/>
            <a:ext cx="1277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10" action="ppaction://hlinksldjump"/>
              </a:rPr>
              <a:t>Video 1</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cxnSp>
        <p:nvCxnSpPr>
          <p:cNvPr id="48" name="直接连接符 47"/>
          <p:cNvCxnSpPr/>
          <p:nvPr/>
        </p:nvCxnSpPr>
        <p:spPr>
          <a:xfrm flipV="1">
            <a:off x="4603751" y="4127502"/>
            <a:ext cx="1008063" cy="3968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35489" y="4767263"/>
            <a:ext cx="1025525" cy="266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552951" y="5416552"/>
            <a:ext cx="1044575" cy="4603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椭圆 27">
            <a:hlinkClick r:id="rId11" action="ppaction://hlinksldjump"/>
          </p:cNvPr>
          <p:cNvSpPr/>
          <p:nvPr/>
        </p:nvSpPr>
        <p:spPr>
          <a:xfrm>
            <a:off x="3811588" y="5589588"/>
            <a:ext cx="792162" cy="792162"/>
          </a:xfrm>
          <a:prstGeom prst="ellipse">
            <a:avLst/>
          </a:pr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1290" name="矩形 28">
            <a:hlinkClick r:id="rId11" action="ppaction://hlinksldjump"/>
          </p:cNvPr>
          <p:cNvSpPr>
            <a:spLocks noChangeArrowheads="1"/>
          </p:cNvSpPr>
          <p:nvPr/>
        </p:nvSpPr>
        <p:spPr bwMode="auto">
          <a:xfrm>
            <a:off x="1793174" y="5715000"/>
            <a:ext cx="1943865"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12" action="ppaction://hlinksldjump"/>
              </a:rPr>
              <a:t>Business Culture</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11292" name="TextBox 9"/>
          <p:cNvSpPr txBox="1">
            <a:spLocks noChangeArrowheads="1"/>
          </p:cNvSpPr>
          <p:nvPr/>
        </p:nvSpPr>
        <p:spPr bwMode="auto">
          <a:xfrm>
            <a:off x="-195646" y="1575143"/>
            <a:ext cx="2376487" cy="1107996"/>
          </a:xfrm>
          <a:prstGeom prst="rect">
            <a:avLst/>
          </a:prstGeom>
          <a:effectLst>
            <a:outerShdw blurRad="889000" dist="647700" dir="8100000" algn="tr" rotWithShape="0">
              <a:prstClr val="black">
                <a:alpha val="3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Medium" panose="020B0603020102020204" pitchFamily="34" charset="0"/>
                <a:ea typeface="宋体" panose="02010600030101010101" pitchFamily="2" charset="-122"/>
              </a:defRPr>
            </a:lvl1pPr>
            <a:lvl2pPr marL="742950" indent="-285750">
              <a:defRPr>
                <a:solidFill>
                  <a:schemeClr val="tx1"/>
                </a:solidFill>
                <a:latin typeface="Franklin Gothic Medium" panose="020B0603020102020204" pitchFamily="34" charset="0"/>
                <a:ea typeface="宋体" panose="02010600030101010101" pitchFamily="2" charset="-122"/>
              </a:defRPr>
            </a:lvl2pPr>
            <a:lvl3pPr marL="1143000" indent="-228600">
              <a:defRPr>
                <a:solidFill>
                  <a:schemeClr val="tx1"/>
                </a:solidFill>
                <a:latin typeface="Franklin Gothic Medium" panose="020B0603020102020204" pitchFamily="34" charset="0"/>
                <a:ea typeface="宋体" panose="02010600030101010101" pitchFamily="2" charset="-122"/>
              </a:defRPr>
            </a:lvl3pPr>
            <a:lvl4pPr marL="1600200" indent="-228600">
              <a:defRPr>
                <a:solidFill>
                  <a:schemeClr val="tx1"/>
                </a:solidFill>
                <a:latin typeface="Franklin Gothic Medium" panose="020B0603020102020204" pitchFamily="34" charset="0"/>
                <a:ea typeface="宋体" panose="02010600030101010101" pitchFamily="2" charset="-122"/>
              </a:defRPr>
            </a:lvl4pPr>
            <a:lvl5pPr marL="2057400" indent="-228600">
              <a:defRPr>
                <a:solidFill>
                  <a:schemeClr val="tx1"/>
                </a:solidFill>
                <a:latin typeface="Franklin Gothic Medium" panose="020B06030201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ea typeface="宋体" panose="02010600030101010101" pitchFamily="2" charset="-122"/>
              </a:defRPr>
            </a:lvl9pPr>
          </a:lstStyle>
          <a:p>
            <a:pPr algn="ctr" eaLnBrk="1" hangingPunct="1">
              <a:lnSpc>
                <a:spcPct val="150000"/>
              </a:lnSpc>
            </a:pPr>
            <a:r>
              <a:rPr lang="en-US" altLang="zh-CN" sz="2200" dirty="0">
                <a:solidFill>
                  <a:schemeClr val="bg1"/>
                </a:solidFill>
                <a:latin typeface="Arial Black" panose="020B0A04020102020204" pitchFamily="34" charset="0"/>
                <a:ea typeface="微软雅黑" panose="020B0503020204020204" pitchFamily="34" charset="-122"/>
              </a:rPr>
              <a:t>UNIT 10</a:t>
            </a:r>
            <a:endParaRPr lang="en-US" altLang="zh-CN" sz="2200" dirty="0">
              <a:solidFill>
                <a:schemeClr val="bg1"/>
              </a:solidFill>
              <a:latin typeface="Arial Black" panose="020B0A04020102020204" pitchFamily="34" charset="0"/>
              <a:ea typeface="微软雅黑" panose="020B0503020204020204" pitchFamily="34" charset="-122"/>
            </a:endParaRPr>
          </a:p>
          <a:p>
            <a:pPr algn="ctr" eaLnBrk="1" hangingPunct="1">
              <a:lnSpc>
                <a:spcPct val="150000"/>
              </a:lnSpc>
            </a:pPr>
            <a:r>
              <a:rPr lang="en-US" altLang="zh-CN" sz="2200" dirty="0">
                <a:solidFill>
                  <a:schemeClr val="bg1"/>
                </a:solidFill>
                <a:latin typeface="Arial Black" panose="020B0A04020102020204" pitchFamily="34" charset="0"/>
                <a:ea typeface="微软雅黑" panose="020B0503020204020204" pitchFamily="34" charset="-122"/>
              </a:rPr>
              <a:t>CONTENTS</a:t>
            </a:r>
            <a:endParaRPr lang="zh-CN" altLang="en-US" sz="2200" dirty="0">
              <a:solidFill>
                <a:schemeClr val="bg1"/>
              </a:solidFill>
              <a:latin typeface="Arial Black" panose="020B0A04020102020204" pitchFamily="34" charset="0"/>
              <a:ea typeface="微软雅黑" panose="020B0503020204020204" pitchFamily="34" charset="-122"/>
            </a:endParaRPr>
          </a:p>
        </p:txBody>
      </p:sp>
      <p:sp>
        <p:nvSpPr>
          <p:cNvPr id="2" name="矩形 1"/>
          <p:cNvSpPr/>
          <p:nvPr/>
        </p:nvSpPr>
        <p:spPr>
          <a:xfrm>
            <a:off x="3842235" y="1590771"/>
            <a:ext cx="825867"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I </a:t>
            </a:r>
            <a:endParaRPr lang="zh-CN" altLang="en-US" dirty="0"/>
          </a:p>
        </p:txBody>
      </p:sp>
      <p:sp>
        <p:nvSpPr>
          <p:cNvPr id="34" name="矩形 33"/>
          <p:cNvSpPr/>
          <p:nvPr/>
        </p:nvSpPr>
        <p:spPr>
          <a:xfrm>
            <a:off x="5509473" y="2275992"/>
            <a:ext cx="915636"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II </a:t>
            </a:r>
            <a:endParaRPr lang="zh-CN" altLang="en-US" dirty="0"/>
          </a:p>
        </p:txBody>
      </p:sp>
      <p:sp>
        <p:nvSpPr>
          <p:cNvPr id="36" name="矩形 35"/>
          <p:cNvSpPr/>
          <p:nvPr/>
        </p:nvSpPr>
        <p:spPr>
          <a:xfrm>
            <a:off x="3750674" y="2909419"/>
            <a:ext cx="947696"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III</a:t>
            </a:r>
            <a:endParaRPr lang="zh-CN" altLang="en-US" dirty="0"/>
          </a:p>
        </p:txBody>
      </p:sp>
      <p:sp>
        <p:nvSpPr>
          <p:cNvPr id="37" name="矩形 36"/>
          <p:cNvSpPr/>
          <p:nvPr/>
        </p:nvSpPr>
        <p:spPr>
          <a:xfrm>
            <a:off x="5481661" y="3706297"/>
            <a:ext cx="988412"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IV </a:t>
            </a:r>
            <a:endParaRPr lang="zh-CN" altLang="en-US" dirty="0"/>
          </a:p>
        </p:txBody>
      </p:sp>
      <p:sp>
        <p:nvSpPr>
          <p:cNvPr id="39" name="矩形 38"/>
          <p:cNvSpPr/>
          <p:nvPr/>
        </p:nvSpPr>
        <p:spPr>
          <a:xfrm>
            <a:off x="3738177" y="4325939"/>
            <a:ext cx="894477"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V </a:t>
            </a:r>
            <a:endParaRPr lang="zh-CN" altLang="en-US" dirty="0"/>
          </a:p>
        </p:txBody>
      </p:sp>
      <p:sp>
        <p:nvSpPr>
          <p:cNvPr id="40" name="矩形 13">
            <a:hlinkClick r:id="rId4" action="ppaction://hlinksldjump"/>
          </p:cNvPr>
          <p:cNvSpPr>
            <a:spLocks noChangeArrowheads="1"/>
          </p:cNvSpPr>
          <p:nvPr/>
        </p:nvSpPr>
        <p:spPr bwMode="auto">
          <a:xfrm>
            <a:off x="1521220" y="4287469"/>
            <a:ext cx="2266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lnSpc>
                <a:spcPct val="150000"/>
              </a:lnSpc>
            </a:pPr>
            <a:r>
              <a:rPr lang="en-US" altLang="zh-CN" sz="2000" b="1" dirty="0">
                <a:latin typeface="Calibri" panose="020F0502020204030204" pitchFamily="34" charset="0"/>
                <a:ea typeface="微软雅黑" panose="020B0503020204020204" pitchFamily="34" charset="-122"/>
                <a:cs typeface="Calibri" panose="020F0502020204030204" pitchFamily="34" charset="0"/>
                <a:hlinkClick r:id="rId2" action="ppaction://hlinksldjump"/>
              </a:rPr>
              <a:t>Language Focus B</a:t>
            </a:r>
            <a:endParaRPr lang="zh-CN" altLang="en-US" sz="2000" b="1" dirty="0">
              <a:latin typeface="Calibri" panose="020F0502020204030204" pitchFamily="34" charset="0"/>
              <a:ea typeface="微软雅黑" panose="020B0503020204020204" pitchFamily="34" charset="-122"/>
              <a:cs typeface="Calibri" panose="020F0502020204030204" pitchFamily="34" charset="0"/>
            </a:endParaRPr>
          </a:p>
        </p:txBody>
      </p:sp>
      <p:sp>
        <p:nvSpPr>
          <p:cNvPr id="41" name="矩形 40"/>
          <p:cNvSpPr/>
          <p:nvPr/>
        </p:nvSpPr>
        <p:spPr>
          <a:xfrm>
            <a:off x="5483702" y="5023470"/>
            <a:ext cx="988412"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VI </a:t>
            </a:r>
            <a:endParaRPr lang="zh-CN" altLang="en-US" dirty="0"/>
          </a:p>
        </p:txBody>
      </p:sp>
      <p:sp>
        <p:nvSpPr>
          <p:cNvPr id="42" name="矩形 41"/>
          <p:cNvSpPr/>
          <p:nvPr/>
        </p:nvSpPr>
        <p:spPr>
          <a:xfrm>
            <a:off x="3681480" y="5759371"/>
            <a:ext cx="1078180" cy="369332"/>
          </a:xfrm>
          <a:prstGeom prst="rect">
            <a:avLst/>
          </a:prstGeom>
        </p:spPr>
        <p:txBody>
          <a:bodyPr wrap="none">
            <a:spAutoFit/>
          </a:bodyPr>
          <a:lstStyle/>
          <a:p>
            <a:pPr algn="ctr">
              <a:defRPr/>
            </a:pPr>
            <a:r>
              <a:rPr lang="en-US" altLang="zh-CN" b="1" dirty="0">
                <a:latin typeface="Times New Roman" panose="02020603050405020304" pitchFamily="18" charset="0"/>
                <a:ea typeface="微软雅黑" panose="020B0503020204020204" pitchFamily="34" charset="-122"/>
              </a:rPr>
              <a:t>Part VII </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0258" y="1277471"/>
            <a:ext cx="7916055" cy="216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67999" y="337542"/>
            <a:ext cx="147989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Pre-viewing</a:t>
            </a:r>
            <a:endParaRPr lang="zh-CN" altLang="en-US" dirty="0">
              <a:solidFill>
                <a:srgbClr val="E8406E"/>
              </a:solidFill>
            </a:endParaRPr>
          </a:p>
        </p:txBody>
      </p:sp>
      <p:sp>
        <p:nvSpPr>
          <p:cNvPr id="5" name="矩形 4"/>
          <p:cNvSpPr/>
          <p:nvPr/>
        </p:nvSpPr>
        <p:spPr>
          <a:xfrm>
            <a:off x="667999" y="797411"/>
            <a:ext cx="7992094" cy="964154"/>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just"/>
            <a:r>
              <a:rPr lang="en-US" altLang="zh-CN" b="1" dirty="0">
                <a:latin typeface="Calibri" panose="020F0502020204030204" pitchFamily="34" charset="0"/>
                <a:cs typeface="Calibri" panose="020F0502020204030204" pitchFamily="34" charset="0"/>
              </a:rPr>
              <a:t>1. Suppose you are the Advertising Manager of a clothing company. The company is planning to promote a range of casual clothing targeted at young people. Which of the following media would you choose in the advertising campaign?</a:t>
            </a:r>
            <a:endParaRPr lang="en-US" altLang="zh-CN" b="1" dirty="0">
              <a:latin typeface="Calibri" panose="020F0502020204030204" pitchFamily="34" charset="0"/>
              <a:cs typeface="Calibri" panose="020F0502020204030204" pitchFamily="34" charset="0"/>
            </a:endParaRPr>
          </a:p>
        </p:txBody>
      </p:sp>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999" y="2008648"/>
            <a:ext cx="7992094" cy="207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1560063" y="3124984"/>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
        <p:nvSpPr>
          <p:cNvPr id="6" name="文本框 5"/>
          <p:cNvSpPr txBox="1"/>
          <p:nvPr/>
        </p:nvSpPr>
        <p:spPr>
          <a:xfrm>
            <a:off x="5468036" y="2766538"/>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
        <p:nvSpPr>
          <p:cNvPr id="7" name="文本框 6"/>
          <p:cNvSpPr txBox="1"/>
          <p:nvPr/>
        </p:nvSpPr>
        <p:spPr>
          <a:xfrm>
            <a:off x="5468036" y="3461657"/>
            <a:ext cx="312280"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67999" y="337542"/>
            <a:ext cx="147989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Pre-viewing</a:t>
            </a:r>
            <a:endParaRPr lang="zh-CN" altLang="en-US" dirty="0">
              <a:solidFill>
                <a:srgbClr val="E8406E"/>
              </a:solidFill>
            </a:endParaRPr>
          </a:p>
        </p:txBody>
      </p:sp>
      <p:sp>
        <p:nvSpPr>
          <p:cNvPr id="5" name="矩形 4"/>
          <p:cNvSpPr/>
          <p:nvPr/>
        </p:nvSpPr>
        <p:spPr>
          <a:xfrm>
            <a:off x="667999" y="797411"/>
            <a:ext cx="7992094" cy="482077"/>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pPr algn="just"/>
            <a:r>
              <a:rPr lang="en-US" altLang="zh-CN" b="1" dirty="0">
                <a:latin typeface="Calibri" panose="020F0502020204030204" pitchFamily="34" charset="0"/>
                <a:cs typeface="Calibri" panose="020F0502020204030204" pitchFamily="34" charset="0"/>
              </a:rPr>
              <a:t>2. Look at the following pictures to have a rough idea of the video.</a:t>
            </a:r>
            <a:endParaRPr lang="en-US" altLang="zh-CN" b="1" dirty="0">
              <a:latin typeface="Calibri" panose="020F0502020204030204" pitchFamily="34" charset="0"/>
              <a:cs typeface="Calibri" panose="020F0502020204030204" pitchFamily="34" charset="0"/>
            </a:endParaRPr>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8711" y="1398495"/>
            <a:ext cx="8001382" cy="358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59883" y="214856"/>
            <a:ext cx="105253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Viewing</a:t>
            </a:r>
            <a:endParaRPr lang="zh-CN" altLang="en-US" dirty="0">
              <a:solidFill>
                <a:srgbClr val="E8406E"/>
              </a:solidFill>
            </a:endParaRPr>
          </a:p>
        </p:txBody>
      </p:sp>
      <p:sp>
        <p:nvSpPr>
          <p:cNvPr id="23" name="矩形 22"/>
          <p:cNvSpPr/>
          <p:nvPr/>
        </p:nvSpPr>
        <p:spPr>
          <a:xfrm>
            <a:off x="950025" y="741887"/>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Watch the video. Note down how many kinds of advertising media are mentioned in the discussion, and what they are.</a:t>
            </a:r>
            <a:endParaRPr lang="en-US" altLang="zh-CN" b="1" dirty="0">
              <a:latin typeface="Calibri" panose="020F0502020204030204" pitchFamily="34" charset="0"/>
              <a:cs typeface="Calibri" panose="020F0502020204030204" pitchFamily="34" charset="0"/>
            </a:endParaRPr>
          </a:p>
        </p:txBody>
      </p:sp>
      <p:sp>
        <p:nvSpPr>
          <p:cNvPr id="10" name="矩形 9"/>
          <p:cNvSpPr/>
          <p:nvPr/>
        </p:nvSpPr>
        <p:spPr>
          <a:xfrm>
            <a:off x="6875914" y="4274846"/>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sp>
        <p:nvSpPr>
          <p:cNvPr id="2" name="文本框 1"/>
          <p:cNvSpPr txBox="1"/>
          <p:nvPr/>
        </p:nvSpPr>
        <p:spPr>
          <a:xfrm>
            <a:off x="1393371" y="1578429"/>
            <a:ext cx="5715000" cy="369332"/>
          </a:xfrm>
          <a:prstGeom prst="rect">
            <a:avLst/>
          </a:prstGeom>
          <a:noFill/>
        </p:spPr>
        <p:txBody>
          <a:bodyPr wrap="square" rtlCol="0">
            <a:spAutoFit/>
          </a:bodyPr>
          <a:lstStyle/>
          <a:p>
            <a:r>
              <a:rPr lang="en-US" altLang="zh-CN" dirty="0">
                <a:solidFill>
                  <a:srgbClr val="FF0000"/>
                </a:solidFill>
              </a:rPr>
              <a:t>sponsorship; posters; radio; TV commercials</a:t>
            </a:r>
            <a:endParaRPr lang="zh-CN" altLang="en-US" dirty="0">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315" y="763396"/>
            <a:ext cx="8668987"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b="1" dirty="0">
                <a:latin typeface="Times New Roman" panose="02020603050405020304" pitchFamily="18" charset="0"/>
                <a:cs typeface="Times New Roman" panose="02020603050405020304" pitchFamily="18" charset="0"/>
              </a:rPr>
              <a:t>Advertising media</a:t>
            </a:r>
            <a:endParaRPr lang="en-US" altLang="zh-CN" b="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We’ve got a number of promotions coming up over the summer.</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And are we going to be promoting new product lines or old stock?</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A bit of both. First of all we’re planning introductory offers on some of our major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new products—the casual clothing range. We’ll be running a major advertising</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campaign for them.</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Well, the advertising campaign obviously has to be aimed at young people.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Yes, and what’s urgent now is to come up with something that is really attractive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and effective.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Did our sponsorship proposals go anywhere?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Not certain yet, but it looks as though we could be signing a sponsorship deal</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with one of China’s first league football clubs.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Great. And what about the posters? I suggest we don’t put up posters outside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urban areas. Posters in the countryside are seen as environmentally unfriendly by</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our target customers. We’ve chosen one or two sites in major cities and put up</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very large posters on the side of buildings and smaller ones on bus stops used by</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university and college students.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That’s good. Any other ideas?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What if we advertised on rock radio stations? That would reach the right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audience. And it wouldn’t be too expensive.</a:t>
            </a:r>
            <a:endParaRPr lang="en-US" altLang="zh-CN" dirty="0">
              <a:latin typeface="Times New Roman" panose="02020603050405020304" pitchFamily="18" charset="0"/>
              <a:cs typeface="Times New Roman" panose="02020603050405020304" pitchFamily="18" charset="0"/>
            </a:endParaRPr>
          </a:p>
        </p:txBody>
      </p:sp>
      <p:sp>
        <p:nvSpPr>
          <p:cNvPr id="3" name="矩形 2"/>
          <p:cNvSpPr/>
          <p:nvPr/>
        </p:nvSpPr>
        <p:spPr>
          <a:xfrm>
            <a:off x="6946827" y="162258"/>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46827" y="162258"/>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
        <p:nvSpPr>
          <p:cNvPr id="2" name="矩形 1"/>
          <p:cNvSpPr/>
          <p:nvPr/>
        </p:nvSpPr>
        <p:spPr>
          <a:xfrm>
            <a:off x="275606" y="998700"/>
            <a:ext cx="8396845"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But time is rather limited. You can’t have long advertisements on radio. What’s</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more, advertisements on radio can’t produce visual effects.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What about advertising on TV?</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TV commercials would be very good. We need to create strong visual effects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for our products. We’d better advertise at prime time and early evening to catch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the late teenagers and college students before they go out for the evening.</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Right! You mentioned older product lines, too.</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That’s right. We’ve got a problem with excess stock on a couple of lines.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So we need to come up with ways to move the stock.</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Exactly. Profitability isn’t really important with this one. We could drop prices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by maybe 25% across the board and we need to work out some special offers too.</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Maybe we could double the discount for loyalty card holders on selected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products.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Yes, that would probably be workable. And mail all card holders to let them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know about the special offers.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Robert: </a:t>
            </a:r>
            <a:r>
              <a:rPr lang="en-US" altLang="zh-CN" dirty="0">
                <a:latin typeface="Times New Roman" panose="02020603050405020304" pitchFamily="18" charset="0"/>
                <a:cs typeface="Times New Roman" panose="02020603050405020304" pitchFamily="18" charset="0"/>
              </a:rPr>
              <a:t>OK. I’ll take care of that.</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Brian: </a:t>
            </a:r>
            <a:r>
              <a:rPr lang="en-US" altLang="zh-CN" dirty="0">
                <a:latin typeface="Times New Roman" panose="02020603050405020304" pitchFamily="18" charset="0"/>
                <a:cs typeface="Times New Roman" panose="02020603050405020304" pitchFamily="18" charset="0"/>
              </a:rPr>
              <a:t>So much for today then. Let’s discuss the details with the others later. Thank you</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for your input.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0025" y="407399"/>
            <a:ext cx="7992094" cy="453214"/>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2. Watch the video again. Choose the correct answer to each question.</a:t>
            </a:r>
            <a:endParaRPr lang="en-US" altLang="zh-CN" b="1" dirty="0">
              <a:latin typeface="Calibri" panose="020F0502020204030204" pitchFamily="34" charset="0"/>
              <a:cs typeface="Calibri" panose="020F0502020204030204" pitchFamily="34" charset="0"/>
            </a:endParaRPr>
          </a:p>
        </p:txBody>
      </p:sp>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684" y="968189"/>
            <a:ext cx="8162826" cy="435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337457" y="968189"/>
            <a:ext cx="282227" cy="369332"/>
          </a:xfrm>
          <a:prstGeom prst="rect">
            <a:avLst/>
          </a:prstGeom>
          <a:noFill/>
        </p:spPr>
        <p:txBody>
          <a:bodyPr wrap="square" rtlCol="0">
            <a:spAutoFit/>
          </a:bodyPr>
          <a:lstStyle/>
          <a:p>
            <a:r>
              <a:rPr lang="en-US" altLang="zh-CN" dirty="0">
                <a:solidFill>
                  <a:srgbClr val="FF0000"/>
                </a:solidFill>
              </a:rPr>
              <a:t>c</a:t>
            </a:r>
            <a:endParaRPr lang="zh-CN" altLang="en-US" dirty="0">
              <a:solidFill>
                <a:srgbClr val="FF0000"/>
              </a:solidFill>
            </a:endParaRPr>
          </a:p>
        </p:txBody>
      </p:sp>
      <p:sp>
        <p:nvSpPr>
          <p:cNvPr id="5" name="文本框 4"/>
          <p:cNvSpPr txBox="1"/>
          <p:nvPr/>
        </p:nvSpPr>
        <p:spPr>
          <a:xfrm>
            <a:off x="348743" y="1860818"/>
            <a:ext cx="282227" cy="369332"/>
          </a:xfrm>
          <a:prstGeom prst="rect">
            <a:avLst/>
          </a:prstGeom>
          <a:noFill/>
        </p:spPr>
        <p:txBody>
          <a:bodyPr wrap="square" rtlCol="0">
            <a:spAutoFit/>
          </a:bodyPr>
          <a:lstStyle/>
          <a:p>
            <a:r>
              <a:rPr lang="en-US" altLang="zh-CN" dirty="0">
                <a:solidFill>
                  <a:srgbClr val="FF0000"/>
                </a:solidFill>
              </a:rPr>
              <a:t>b</a:t>
            </a:r>
            <a:endParaRPr lang="zh-CN" altLang="en-US" dirty="0">
              <a:solidFill>
                <a:srgbClr val="FF0000"/>
              </a:solidFill>
            </a:endParaRPr>
          </a:p>
        </p:txBody>
      </p:sp>
      <p:sp>
        <p:nvSpPr>
          <p:cNvPr id="6" name="文本框 5"/>
          <p:cNvSpPr txBox="1"/>
          <p:nvPr/>
        </p:nvSpPr>
        <p:spPr>
          <a:xfrm>
            <a:off x="337456" y="2842596"/>
            <a:ext cx="282227" cy="369332"/>
          </a:xfrm>
          <a:prstGeom prst="rect">
            <a:avLst/>
          </a:prstGeom>
          <a:noFill/>
        </p:spPr>
        <p:txBody>
          <a:bodyPr wrap="square" rtlCol="0">
            <a:spAutoFit/>
          </a:bodyPr>
          <a:lstStyle/>
          <a:p>
            <a:r>
              <a:rPr lang="en-US" altLang="zh-CN" dirty="0">
                <a:solidFill>
                  <a:srgbClr val="FF0000"/>
                </a:solidFill>
              </a:rPr>
              <a:t>a</a:t>
            </a:r>
            <a:endParaRPr lang="zh-CN" altLang="en-US" dirty="0">
              <a:solidFill>
                <a:srgbClr val="FF0000"/>
              </a:solidFill>
            </a:endParaRPr>
          </a:p>
        </p:txBody>
      </p:sp>
      <p:sp>
        <p:nvSpPr>
          <p:cNvPr id="7" name="文本框 6"/>
          <p:cNvSpPr txBox="1"/>
          <p:nvPr/>
        </p:nvSpPr>
        <p:spPr>
          <a:xfrm>
            <a:off x="361490" y="3726402"/>
            <a:ext cx="282227" cy="369332"/>
          </a:xfrm>
          <a:prstGeom prst="rect">
            <a:avLst/>
          </a:prstGeom>
          <a:noFill/>
        </p:spPr>
        <p:txBody>
          <a:bodyPr wrap="square" rtlCol="0">
            <a:spAutoFit/>
          </a:bodyPr>
          <a:lstStyle/>
          <a:p>
            <a:r>
              <a:rPr lang="en-US" altLang="zh-CN" dirty="0">
                <a:solidFill>
                  <a:srgbClr val="FF0000"/>
                </a:solidFill>
              </a:rPr>
              <a:t>c</a:t>
            </a:r>
            <a:endParaRPr lang="zh-CN" altLang="en-US" dirty="0">
              <a:solidFill>
                <a:srgbClr val="FF0000"/>
              </a:solidFill>
            </a:endParaRPr>
          </a:p>
        </p:txBody>
      </p:sp>
      <p:sp>
        <p:nvSpPr>
          <p:cNvPr id="8" name="文本框 7"/>
          <p:cNvSpPr txBox="1"/>
          <p:nvPr/>
        </p:nvSpPr>
        <p:spPr>
          <a:xfrm>
            <a:off x="382458" y="4653751"/>
            <a:ext cx="282227" cy="369332"/>
          </a:xfrm>
          <a:prstGeom prst="rect">
            <a:avLst/>
          </a:prstGeom>
          <a:noFill/>
        </p:spPr>
        <p:txBody>
          <a:bodyPr wrap="square" rtlCol="0">
            <a:spAutoFit/>
          </a:bodyPr>
          <a:lstStyle/>
          <a:p>
            <a:r>
              <a:rPr lang="en-US" altLang="zh-CN" dirty="0">
                <a:solidFill>
                  <a:srgbClr val="FF0000"/>
                </a:solidFill>
              </a:rPr>
              <a:t>a</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9883" y="214856"/>
            <a:ext cx="160813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Post-viewing</a:t>
            </a:r>
            <a:endParaRPr lang="zh-CN" altLang="en-US" dirty="0">
              <a:solidFill>
                <a:srgbClr val="E8406E"/>
              </a:solidFill>
            </a:endParaRPr>
          </a:p>
        </p:txBody>
      </p:sp>
      <p:sp>
        <p:nvSpPr>
          <p:cNvPr id="4" name="矩形 3"/>
          <p:cNvSpPr/>
          <p:nvPr/>
        </p:nvSpPr>
        <p:spPr>
          <a:xfrm>
            <a:off x="950025" y="741888"/>
            <a:ext cx="7992094" cy="535584"/>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Work in pairs. Make up a dialogue according to the following situation.</a:t>
            </a:r>
            <a:endParaRPr lang="en-US" altLang="zh-CN" b="1" dirty="0">
              <a:latin typeface="Calibri" panose="020F0502020204030204" pitchFamily="34" charset="0"/>
              <a:cs typeface="Calibri" panose="020F0502020204030204" pitchFamily="34" charset="0"/>
            </a:endParaRPr>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606" y="1414462"/>
            <a:ext cx="8292154" cy="4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318886" y="3087906"/>
              <a:ext cx="2223258"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V</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892448" y="3003981"/>
            <a:ext cx="5234125"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Language Focus B</a:t>
            </a:r>
            <a:endParaRPr lang="en-US" altLang="zh-CN"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75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391478" y="785838"/>
            <a:ext cx="6684274" cy="5123660"/>
          </a:xfrm>
          <a:prstGeom prst="rect">
            <a:avLst/>
          </a:prstGeom>
        </p:spPr>
      </p:pic>
    </p:spTree>
  </p:cSld>
  <p:clrMapOvr>
    <a:masterClrMapping/>
  </p:clrMapOvr>
  <p:transition spd="slow" advTm="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451401" y="3087906"/>
              <a:ext cx="1958229"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I</a:t>
              </a:r>
              <a:endParaRPr lang="zh-CN" altLang="en-US" sz="4000" b="1" dirty="0">
                <a:solidFill>
                  <a:srgbClr val="427A9D"/>
                </a:solidFill>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142774" y="3003981"/>
            <a:ext cx="2608278"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Warm-up</a:t>
            </a:r>
            <a:endParaRPr lang="zh-CN" altLang="en-US"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grpId="0" nodeType="afterEffect" p14:presetBounceEnd="58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8000">
                                          <p:cBhvr additive="base">
                                            <p:cTn id="12" dur="750" fill="hold"/>
                                            <p:tgtEl>
                                              <p:spTgt spid="7"/>
                                            </p:tgtEl>
                                            <p:attrNameLst>
                                              <p:attrName>ppt_x</p:attrName>
                                            </p:attrNameLst>
                                          </p:cBhvr>
                                          <p:tavLst>
                                            <p:tav tm="0">
                                              <p:val>
                                                <p:strVal val="1+#ppt_w/2"/>
                                              </p:val>
                                            </p:tav>
                                            <p:tav tm="100000">
                                              <p:val>
                                                <p:strVal val="#ppt_x"/>
                                              </p:val>
                                            </p:tav>
                                          </p:tavLst>
                                        </p:anim>
                                        <p:anim calcmode="lin" valueType="num" p14:bounceEnd="58000">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13788" y="1143077"/>
            <a:ext cx="4820323" cy="2429214"/>
          </a:xfrm>
          <a:prstGeom prst="rect">
            <a:avLst/>
          </a:prstGeom>
        </p:spPr>
      </p:pic>
      <p:sp>
        <p:nvSpPr>
          <p:cNvPr id="5" name="矩形 4"/>
          <p:cNvSpPr/>
          <p:nvPr/>
        </p:nvSpPr>
        <p:spPr>
          <a:xfrm>
            <a:off x="1071760" y="144875"/>
            <a:ext cx="2236510"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6" name="矩形 5"/>
          <p:cNvSpPr/>
          <p:nvPr/>
        </p:nvSpPr>
        <p:spPr>
          <a:xfrm>
            <a:off x="950025" y="575638"/>
            <a:ext cx="7992094" cy="506008"/>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Read the items listed below. Which of them are mentioned in the ad you hear?</a:t>
            </a:r>
            <a:endParaRPr lang="en-US" altLang="zh-CN" b="1" dirty="0">
              <a:latin typeface="Calibri" panose="020F0502020204030204" pitchFamily="34" charset="0"/>
              <a:cs typeface="Calibri" panose="020F0502020204030204" pitchFamily="34" charset="0"/>
            </a:endParaRPr>
          </a:p>
        </p:txBody>
      </p:sp>
      <p:sp>
        <p:nvSpPr>
          <p:cNvPr id="7" name="矩形 6"/>
          <p:cNvSpPr/>
          <p:nvPr/>
        </p:nvSpPr>
        <p:spPr>
          <a:xfrm>
            <a:off x="1785360" y="3880543"/>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2" action="ppaction://hlinksldjump"/>
              </a:rPr>
              <a:t>Script</a:t>
            </a:r>
            <a:endParaRPr lang="zh-CN" altLang="en-US" sz="4000" b="1" dirty="0">
              <a:solidFill>
                <a:schemeClr val="accent3"/>
              </a:solidFill>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524" y="3009169"/>
            <a:ext cx="3498476" cy="3381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7"/>
          <p:cNvSpPr txBox="1"/>
          <p:nvPr/>
        </p:nvSpPr>
        <p:spPr>
          <a:xfrm>
            <a:off x="1235916" y="1637128"/>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
        <p:nvSpPr>
          <p:cNvPr id="9" name="文本框 8"/>
          <p:cNvSpPr txBox="1"/>
          <p:nvPr/>
        </p:nvSpPr>
        <p:spPr>
          <a:xfrm>
            <a:off x="1235916" y="2922082"/>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4791" y="438773"/>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93" y="1636868"/>
            <a:ext cx="8691423" cy="3240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071760" y="144875"/>
            <a:ext cx="2236510"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Follow-up Practice</a:t>
            </a:r>
            <a:endParaRPr lang="zh-CN" altLang="en-US" dirty="0">
              <a:solidFill>
                <a:srgbClr val="E8406E"/>
              </a:solidFill>
            </a:endParaRPr>
          </a:p>
        </p:txBody>
      </p:sp>
      <p:sp>
        <p:nvSpPr>
          <p:cNvPr id="25" name="矩形 24"/>
          <p:cNvSpPr/>
          <p:nvPr/>
        </p:nvSpPr>
        <p:spPr>
          <a:xfrm>
            <a:off x="950025" y="575637"/>
            <a:ext cx="7992094" cy="648045"/>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2. Ms. Lynch from a furniture company is consulting Mr. Howard about how to make a TV commercial. Listen to their conversation and complete the note.</a:t>
            </a:r>
            <a:endParaRPr lang="en-US" altLang="zh-CN" b="1" dirty="0">
              <a:latin typeface="Calibri" panose="020F0502020204030204" pitchFamily="34" charset="0"/>
              <a:cs typeface="Calibri" panose="020F0502020204030204" pitchFamily="34" charset="0"/>
            </a:endParaRPr>
          </a:p>
        </p:txBody>
      </p:sp>
      <p:sp>
        <p:nvSpPr>
          <p:cNvPr id="5" name="矩形 4"/>
          <p:cNvSpPr/>
          <p:nvPr/>
        </p:nvSpPr>
        <p:spPr>
          <a:xfrm>
            <a:off x="1370720" y="5937429"/>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3" y="1344706"/>
            <a:ext cx="8045450" cy="318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3429000" y="2188029"/>
            <a:ext cx="1730829" cy="338554"/>
          </a:xfrm>
          <a:prstGeom prst="rect">
            <a:avLst/>
          </a:prstGeom>
          <a:noFill/>
        </p:spPr>
        <p:txBody>
          <a:bodyPr wrap="square" rtlCol="0">
            <a:spAutoFit/>
          </a:bodyPr>
          <a:lstStyle/>
          <a:p>
            <a:r>
              <a:rPr lang="en-US" altLang="zh-CN" sz="1600" dirty="0">
                <a:solidFill>
                  <a:srgbClr val="FF0000"/>
                </a:solidFill>
              </a:rPr>
              <a:t>office furniture</a:t>
            </a:r>
            <a:endParaRPr lang="zh-CN" altLang="en-US" sz="1600" dirty="0">
              <a:solidFill>
                <a:srgbClr val="FF0000"/>
              </a:solidFill>
            </a:endParaRPr>
          </a:p>
        </p:txBody>
      </p:sp>
      <p:sp>
        <p:nvSpPr>
          <p:cNvPr id="8" name="文本框 7"/>
          <p:cNvSpPr txBox="1"/>
          <p:nvPr/>
        </p:nvSpPr>
        <p:spPr>
          <a:xfrm>
            <a:off x="4201885" y="2536373"/>
            <a:ext cx="1915886" cy="338554"/>
          </a:xfrm>
          <a:prstGeom prst="rect">
            <a:avLst/>
          </a:prstGeom>
          <a:noFill/>
        </p:spPr>
        <p:txBody>
          <a:bodyPr wrap="square" rtlCol="0">
            <a:spAutoFit/>
          </a:bodyPr>
          <a:lstStyle/>
          <a:p>
            <a:r>
              <a:rPr lang="en-US" altLang="zh-CN" sz="1600" dirty="0">
                <a:solidFill>
                  <a:srgbClr val="FF0000"/>
                </a:solidFill>
              </a:rPr>
              <a:t>brand awareness</a:t>
            </a:r>
            <a:endParaRPr lang="zh-CN" altLang="en-US" sz="1600" dirty="0">
              <a:solidFill>
                <a:srgbClr val="FF0000"/>
              </a:solidFill>
            </a:endParaRPr>
          </a:p>
        </p:txBody>
      </p:sp>
      <p:sp>
        <p:nvSpPr>
          <p:cNvPr id="9" name="文本框 8"/>
          <p:cNvSpPr txBox="1"/>
          <p:nvPr/>
        </p:nvSpPr>
        <p:spPr>
          <a:xfrm>
            <a:off x="2688771" y="2813059"/>
            <a:ext cx="1730829" cy="584775"/>
          </a:xfrm>
          <a:prstGeom prst="rect">
            <a:avLst/>
          </a:prstGeom>
          <a:noFill/>
        </p:spPr>
        <p:txBody>
          <a:bodyPr wrap="square" rtlCol="0">
            <a:spAutoFit/>
          </a:bodyPr>
          <a:lstStyle/>
          <a:p>
            <a:r>
              <a:rPr lang="en-US" altLang="zh-CN" sz="1600" dirty="0">
                <a:solidFill>
                  <a:srgbClr val="FF0000"/>
                </a:solidFill>
              </a:rPr>
              <a:t>business executives</a:t>
            </a:r>
            <a:endParaRPr lang="zh-CN" altLang="en-US" sz="1600" dirty="0">
              <a:solidFill>
                <a:srgbClr val="FF0000"/>
              </a:solidFill>
            </a:endParaRPr>
          </a:p>
        </p:txBody>
      </p:sp>
      <p:sp>
        <p:nvSpPr>
          <p:cNvPr id="10" name="文本框 9"/>
          <p:cNvSpPr txBox="1"/>
          <p:nvPr/>
        </p:nvSpPr>
        <p:spPr>
          <a:xfrm>
            <a:off x="6776356" y="2617118"/>
            <a:ext cx="1730829" cy="584775"/>
          </a:xfrm>
          <a:prstGeom prst="rect">
            <a:avLst/>
          </a:prstGeom>
          <a:noFill/>
        </p:spPr>
        <p:txBody>
          <a:bodyPr wrap="square" rtlCol="0">
            <a:spAutoFit/>
          </a:bodyPr>
          <a:lstStyle/>
          <a:p>
            <a:r>
              <a:rPr lang="en-US" altLang="zh-CN" sz="1600" dirty="0">
                <a:solidFill>
                  <a:srgbClr val="FF0000"/>
                </a:solidFill>
              </a:rPr>
              <a:t>self-employed professionals</a:t>
            </a:r>
            <a:endParaRPr lang="zh-CN" altLang="en-US" sz="1600" dirty="0">
              <a:solidFill>
                <a:srgbClr val="FF0000"/>
              </a:solidFill>
            </a:endParaRPr>
          </a:p>
        </p:txBody>
      </p:sp>
      <p:sp>
        <p:nvSpPr>
          <p:cNvPr id="11" name="文本框 10"/>
          <p:cNvSpPr txBox="1"/>
          <p:nvPr/>
        </p:nvSpPr>
        <p:spPr>
          <a:xfrm>
            <a:off x="7195455" y="3201893"/>
            <a:ext cx="1730829" cy="584775"/>
          </a:xfrm>
          <a:prstGeom prst="rect">
            <a:avLst/>
          </a:prstGeom>
          <a:noFill/>
        </p:spPr>
        <p:txBody>
          <a:bodyPr wrap="square" rtlCol="0">
            <a:spAutoFit/>
          </a:bodyPr>
          <a:lstStyle/>
          <a:p>
            <a:r>
              <a:rPr lang="en-US" altLang="zh-CN" sz="1600" dirty="0">
                <a:solidFill>
                  <a:srgbClr val="FF0000"/>
                </a:solidFill>
              </a:rPr>
              <a:t>successful people dreamt of</a:t>
            </a:r>
            <a:endParaRPr lang="zh-CN" altLang="en-US" sz="1600" dirty="0">
              <a:solidFill>
                <a:srgbClr val="FF0000"/>
              </a:solidFill>
            </a:endParaRPr>
          </a:p>
        </p:txBody>
      </p:sp>
      <p:sp>
        <p:nvSpPr>
          <p:cNvPr id="12" name="文本框 11"/>
          <p:cNvSpPr txBox="1"/>
          <p:nvPr/>
        </p:nvSpPr>
        <p:spPr>
          <a:xfrm>
            <a:off x="2051367" y="3518860"/>
            <a:ext cx="2705690" cy="338554"/>
          </a:xfrm>
          <a:prstGeom prst="rect">
            <a:avLst/>
          </a:prstGeom>
          <a:noFill/>
        </p:spPr>
        <p:txBody>
          <a:bodyPr wrap="square" rtlCol="0">
            <a:spAutoFit/>
          </a:bodyPr>
          <a:lstStyle/>
          <a:p>
            <a:r>
              <a:rPr lang="en-US" altLang="zh-CN" sz="1600" dirty="0">
                <a:solidFill>
                  <a:srgbClr val="FF0000"/>
                </a:solidFill>
              </a:rPr>
              <a:t>under half a million dollars</a:t>
            </a:r>
            <a:endParaRPr lang="zh-CN" altLang="en-US" sz="1600" dirty="0">
              <a:solidFill>
                <a:srgbClr val="FF0000"/>
              </a:solidFill>
            </a:endParaRPr>
          </a:p>
        </p:txBody>
      </p:sp>
      <p:sp>
        <p:nvSpPr>
          <p:cNvPr id="13" name="文本框 12"/>
          <p:cNvSpPr txBox="1"/>
          <p:nvPr/>
        </p:nvSpPr>
        <p:spPr>
          <a:xfrm>
            <a:off x="2150287" y="3872490"/>
            <a:ext cx="2705690" cy="338554"/>
          </a:xfrm>
          <a:prstGeom prst="rect">
            <a:avLst/>
          </a:prstGeom>
          <a:noFill/>
        </p:spPr>
        <p:txBody>
          <a:bodyPr wrap="square" rtlCol="0">
            <a:spAutoFit/>
          </a:bodyPr>
          <a:lstStyle/>
          <a:p>
            <a:r>
              <a:rPr lang="en-US" altLang="zh-CN" sz="1600" dirty="0">
                <a:solidFill>
                  <a:srgbClr val="FF0000"/>
                </a:solidFill>
              </a:rPr>
              <a:t>April 15</a:t>
            </a:r>
            <a:endParaRPr lang="zh-CN" altLang="en-US" sz="1600" dirty="0">
              <a:solidFill>
                <a:srgbClr val="FF0000"/>
              </a:solidFill>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8" grpId="0"/>
      <p:bldP spid="9" grpId="0"/>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8193" y="1154180"/>
            <a:ext cx="7804069"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Good morning, Ms. Lynch. What can I do for you?</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We need someone to design and make a TV commercial for our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new products.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Then you’ve found the right person. I’ve got five years’ experience in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the advertising field. What kind of product would you like to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advertise, Ms. Lynch?</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A new range of office furniture.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What’s the main goal you want to achieve?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We’d like to improve our image as well as to increase awareness of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our brand.</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What kind of image would you like to develop?</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We want to create an image which </a:t>
            </a:r>
            <a:r>
              <a:rPr lang="en-US" altLang="zh-CN" dirty="0" err="1">
                <a:latin typeface="Times New Roman" panose="02020603050405020304" pitchFamily="18" charset="0"/>
                <a:cs typeface="Times New Roman" panose="02020603050405020304" pitchFamily="18" charset="0"/>
              </a:rPr>
              <a:t>symbolises</a:t>
            </a:r>
            <a:r>
              <a:rPr lang="en-US" altLang="zh-CN" dirty="0">
                <a:latin typeface="Times New Roman" panose="02020603050405020304" pitchFamily="18" charset="0"/>
                <a:cs typeface="Times New Roman" panose="02020603050405020304" pitchFamily="18" charset="0"/>
              </a:rPr>
              <a:t> modern efficiency,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elegance, prosperity and product reliability as well.</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OK. What kind of target audience would you like to reach?</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1044791" y="438773"/>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3008" y="1166842"/>
            <a:ext cx="8097983"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Business executives, corporate businessmen and self-employed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professionals.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What kind of message do you want to send to your potential customers?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We’d like them to </a:t>
            </a:r>
            <a:r>
              <a:rPr lang="en-US" altLang="zh-CN" dirty="0" err="1">
                <a:latin typeface="Times New Roman" panose="02020603050405020304" pitchFamily="18" charset="0"/>
                <a:cs typeface="Times New Roman" panose="02020603050405020304" pitchFamily="18" charset="0"/>
              </a:rPr>
              <a:t>realise</a:t>
            </a:r>
            <a:r>
              <a:rPr lang="en-US" altLang="zh-CN" dirty="0">
                <a:latin typeface="Times New Roman" panose="02020603050405020304" pitchFamily="18" charset="0"/>
                <a:cs typeface="Times New Roman" panose="02020603050405020304" pitchFamily="18" charset="0"/>
              </a:rPr>
              <a:t> that we’re the best manufacturer of office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furniture and that we produce furniture successful people dream of.</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Now, could you tell me what your budget is?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Sure. We’d like to cover all the costs of designing and making the ad in</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under half a million dollars.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I see. How soon would you like it to be finished?</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The sooner the better. April 15 is the deadline.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OK. I’ll draft three alternative options for you to choose from within the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next week. But first I need to have a look at your products. Is it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convenient if I pay you a visit at ten tomorrow morning?</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Yes, of course.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Mr. Howard: </a:t>
            </a:r>
            <a:r>
              <a:rPr lang="en-US" altLang="zh-CN" dirty="0">
                <a:latin typeface="Times New Roman" panose="02020603050405020304" pitchFamily="18" charset="0"/>
                <a:cs typeface="Times New Roman" panose="02020603050405020304" pitchFamily="18" charset="0"/>
              </a:rPr>
              <a:t>See you tomorrow then.</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Ms. Lynch: </a:t>
            </a:r>
            <a:r>
              <a:rPr lang="en-US" altLang="zh-CN" dirty="0">
                <a:latin typeface="Times New Roman" panose="02020603050405020304" pitchFamily="18" charset="0"/>
                <a:cs typeface="Times New Roman" panose="02020603050405020304" pitchFamily="18" charset="0"/>
              </a:rPr>
              <a:t>Thank you. See you then.</a:t>
            </a:r>
            <a:endParaRPr lang="zh-CN"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1044791" y="438773"/>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223774" y="3087906"/>
              <a:ext cx="2413482"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VI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51823" y="3003981"/>
            <a:ext cx="2183034"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Video 2</a:t>
            </a:r>
            <a:endParaRPr lang="en-US" altLang="zh-CN" sz="4400" b="1" dirty="0">
              <a:gradFill>
                <a:gsLst>
                  <a:gs pos="0">
                    <a:srgbClr val="427A9D"/>
                  </a:gs>
                  <a:gs pos="100000">
                    <a:srgbClr val="274A6D"/>
                  </a:gs>
                </a:gsLst>
                <a:lin ang="5400000" scaled="1"/>
              </a:gradFill>
            </a:endParaRPr>
          </a:p>
        </p:txBody>
      </p:sp>
      <p:sp>
        <p:nvSpPr>
          <p:cNvPr id="2" name="矩形 1"/>
          <p:cNvSpPr/>
          <p:nvPr/>
        </p:nvSpPr>
        <p:spPr>
          <a:xfrm>
            <a:off x="4011198" y="3779046"/>
            <a:ext cx="4572000" cy="523220"/>
          </a:xfrm>
          <a:prstGeom prst="rect">
            <a:avLst/>
          </a:prstGeom>
        </p:spPr>
        <p:txBody>
          <a:bodyPr>
            <a:spAutoFit/>
          </a:bodyPr>
          <a:lstStyle/>
          <a:p>
            <a:r>
              <a:rPr lang="en-US" altLang="zh-CN" sz="2800" b="1" dirty="0">
                <a:gradFill>
                  <a:gsLst>
                    <a:gs pos="0">
                      <a:srgbClr val="427A9D"/>
                    </a:gs>
                    <a:gs pos="100000">
                      <a:srgbClr val="274A6D"/>
                    </a:gs>
                  </a:gsLst>
                  <a:lin ang="5400000" scaled="1"/>
                </a:gradFill>
              </a:rPr>
              <a:t>What makes a good ad?</a:t>
            </a:r>
            <a:endParaRPr lang="en-US" altLang="zh-CN" sz="28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75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67999" y="2001385"/>
            <a:ext cx="147989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Pre-viewing</a:t>
            </a:r>
            <a:endParaRPr lang="zh-CN" altLang="en-US" dirty="0">
              <a:solidFill>
                <a:srgbClr val="E8406E"/>
              </a:solidFill>
            </a:endParaRPr>
          </a:p>
        </p:txBody>
      </p:sp>
      <p:pic>
        <p:nvPicPr>
          <p:cNvPr id="2048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999" y="268941"/>
            <a:ext cx="7816402" cy="149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97" y="2635622"/>
            <a:ext cx="7975805" cy="352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0">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059883" y="214856"/>
            <a:ext cx="1052532"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Viewing</a:t>
            </a:r>
            <a:endParaRPr lang="zh-CN" altLang="en-US" dirty="0">
              <a:solidFill>
                <a:srgbClr val="E8406E"/>
              </a:solidFill>
            </a:endParaRPr>
          </a:p>
        </p:txBody>
      </p:sp>
      <p:sp>
        <p:nvSpPr>
          <p:cNvPr id="23" name="矩形 22"/>
          <p:cNvSpPr/>
          <p:nvPr/>
        </p:nvSpPr>
        <p:spPr>
          <a:xfrm>
            <a:off x="950025" y="741887"/>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Watch the video. The ads of some of the following products are mentioned in the discussion. What are they?</a:t>
            </a:r>
            <a:endParaRPr lang="en-US" altLang="zh-CN" b="1" dirty="0">
              <a:latin typeface="Calibri" panose="020F0502020204030204" pitchFamily="34" charset="0"/>
              <a:cs typeface="Calibri" panose="020F0502020204030204" pitchFamily="34" charset="0"/>
            </a:endParaRPr>
          </a:p>
        </p:txBody>
      </p:sp>
      <p:sp>
        <p:nvSpPr>
          <p:cNvPr id="10" name="矩形 9"/>
          <p:cNvSpPr/>
          <p:nvPr/>
        </p:nvSpPr>
        <p:spPr>
          <a:xfrm>
            <a:off x="1428110" y="5868465"/>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1" action="ppaction://hlinksldjump"/>
              </a:rPr>
              <a:t>Script</a:t>
            </a:r>
            <a:endParaRPr lang="zh-CN" altLang="en-US" sz="4000" b="1" dirty="0">
              <a:solidFill>
                <a:schemeClr val="accent3"/>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75" y="1543766"/>
            <a:ext cx="5513011" cy="316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10"/>
          <p:cNvSpPr txBox="1"/>
          <p:nvPr/>
        </p:nvSpPr>
        <p:spPr>
          <a:xfrm>
            <a:off x="2205944" y="1856347"/>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
        <p:nvSpPr>
          <p:cNvPr id="12" name="文本框 11"/>
          <p:cNvSpPr txBox="1"/>
          <p:nvPr/>
        </p:nvSpPr>
        <p:spPr>
          <a:xfrm>
            <a:off x="2210389" y="2508855"/>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
        <p:nvSpPr>
          <p:cNvPr id="13" name="文本框 12"/>
          <p:cNvSpPr txBox="1"/>
          <p:nvPr/>
        </p:nvSpPr>
        <p:spPr>
          <a:xfrm>
            <a:off x="2205944" y="3465206"/>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
        <p:nvSpPr>
          <p:cNvPr id="14" name="文本框 13"/>
          <p:cNvSpPr txBox="1"/>
          <p:nvPr/>
        </p:nvSpPr>
        <p:spPr>
          <a:xfrm>
            <a:off x="2205944" y="2857780"/>
            <a:ext cx="370114" cy="369332"/>
          </a:xfrm>
          <a:prstGeom prst="rect">
            <a:avLst/>
          </a:prstGeom>
          <a:noFill/>
        </p:spPr>
        <p:txBody>
          <a:bodyPr wrap="square" rtlCol="0">
            <a:spAutoFit/>
          </a:bodyPr>
          <a:lstStyle/>
          <a:p>
            <a:r>
              <a:rPr lang="zh-CN" altLang="en-US" b="1" dirty="0">
                <a:solidFill>
                  <a:srgbClr val="FF0000"/>
                </a:solidFill>
                <a:latin typeface="Berlin Sans FB Demi" panose="020E0802020502020306" pitchFamily="34" charset="0"/>
              </a:rPr>
              <a:t>√</a:t>
            </a:r>
            <a:endParaRPr lang="zh-CN" altLang="en-US" b="1" dirty="0">
              <a:solidFill>
                <a:srgbClr val="FF0000"/>
              </a:solidFill>
              <a:latin typeface="Berlin Sans FB Demi" panose="020E0802020502020306"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7918" y="182012"/>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
        <p:nvSpPr>
          <p:cNvPr id="2" name="矩形 1"/>
          <p:cNvSpPr/>
          <p:nvPr/>
        </p:nvSpPr>
        <p:spPr>
          <a:xfrm>
            <a:off x="388915" y="1046805"/>
            <a:ext cx="8417625"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zh-CN" b="1" dirty="0">
                <a:latin typeface="Times New Roman" panose="02020603050405020304" pitchFamily="18" charset="0"/>
                <a:cs typeface="Times New Roman" panose="02020603050405020304" pitchFamily="18" charset="0"/>
              </a:rPr>
              <a:t>What makes a good ad?</a:t>
            </a:r>
            <a:endParaRPr lang="en-US" altLang="zh-CN" b="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Teacher: </a:t>
            </a:r>
            <a:r>
              <a:rPr lang="en-US" altLang="zh-CN" dirty="0">
                <a:latin typeface="Times New Roman" panose="02020603050405020304" pitchFamily="18" charset="0"/>
                <a:cs typeface="Times New Roman" panose="02020603050405020304" pitchFamily="18" charset="0"/>
              </a:rPr>
              <a:t>Well, we’ve listened to a couple of radio ads and watched two TV commercials</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as well. What do you think of them? Are they good ads?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Student 1: </a:t>
            </a:r>
            <a:r>
              <a:rPr lang="en-US" altLang="zh-CN" dirty="0">
                <a:latin typeface="Times New Roman" panose="02020603050405020304" pitchFamily="18" charset="0"/>
                <a:cs typeface="Times New Roman" panose="02020603050405020304" pitchFamily="18" charset="0"/>
              </a:rPr>
              <a:t>I like the one about the breakfast marmalade. I think an ad is only successful if</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it reaches the target market. Marmalade is a product mainly consumed by old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people at breakfast. So placing the ad on a radio station which plays classical</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music in the morning makes a lot of sense. Old people love classical music.</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Every morning when they sit down for breakfast, they will hear this ad.</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Teacher: </a:t>
            </a:r>
            <a:r>
              <a:rPr lang="en-US" altLang="zh-CN" dirty="0">
                <a:latin typeface="Times New Roman" panose="02020603050405020304" pitchFamily="18" charset="0"/>
                <a:cs typeface="Times New Roman" panose="02020603050405020304" pitchFamily="18" charset="0"/>
              </a:rPr>
              <a:t>Yes. It’s a good match. An ad can’t be effective unless it gets through to the</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target customers.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Student 2: </a:t>
            </a:r>
            <a:r>
              <a:rPr lang="en-US" altLang="zh-CN" dirty="0">
                <a:latin typeface="Times New Roman" panose="02020603050405020304" pitchFamily="18" charset="0"/>
                <a:cs typeface="Times New Roman" panose="02020603050405020304" pitchFamily="18" charset="0"/>
              </a:rPr>
              <a:t>Speaking of target customers, a good ad should take these customers’ tastes</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into account. The TV commercial about ice cream targets children. This ad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is funny. It makes children laugh. And it’s also simple and so it can be easily</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understood. It appeals to the target customers.</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7918" y="146387"/>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sp>
        <p:nvSpPr>
          <p:cNvPr id="2" name="矩形 1"/>
          <p:cNvSpPr/>
          <p:nvPr/>
        </p:nvSpPr>
        <p:spPr>
          <a:xfrm>
            <a:off x="380010" y="1046847"/>
            <a:ext cx="838398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i="1" dirty="0">
                <a:latin typeface="Times New Roman" panose="02020603050405020304" pitchFamily="18" charset="0"/>
                <a:cs typeface="Times New Roman" panose="02020603050405020304" pitchFamily="18" charset="0"/>
              </a:rPr>
              <a:t> Teacher: </a:t>
            </a:r>
            <a:r>
              <a:rPr lang="en-US" altLang="zh-CN" dirty="0">
                <a:latin typeface="Times New Roman" panose="02020603050405020304" pitchFamily="18" charset="0"/>
                <a:cs typeface="Times New Roman" panose="02020603050405020304" pitchFamily="18" charset="0"/>
              </a:rPr>
              <a:t>That means a good ad should attract the attention of the target customers.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Student 3: </a:t>
            </a:r>
            <a:r>
              <a:rPr lang="en-US" altLang="zh-CN" dirty="0">
                <a:latin typeface="Times New Roman" panose="02020603050405020304" pitchFamily="18" charset="0"/>
                <a:cs typeface="Times New Roman" panose="02020603050405020304" pitchFamily="18" charset="0"/>
              </a:rPr>
              <a:t>The Toyota commercial appeals to me because it tells an interesting story. It</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doesn’t hurt that it provides a bit of shock either.</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Student 4: </a:t>
            </a:r>
            <a:r>
              <a:rPr lang="en-US" altLang="zh-CN" dirty="0">
                <a:latin typeface="Times New Roman" panose="02020603050405020304" pitchFamily="18" charset="0"/>
                <a:cs typeface="Times New Roman" panose="02020603050405020304" pitchFamily="18" charset="0"/>
              </a:rPr>
              <a:t>I love that one too. If an ad tells a story, it’ll draw more people in. And</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it is easier for the audience to remember a story than just some empty or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meaningless words that brag about how good the product is.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Teacher: </a:t>
            </a:r>
            <a:r>
              <a:rPr lang="en-US" altLang="zh-CN" dirty="0">
                <a:latin typeface="Times New Roman" panose="02020603050405020304" pitchFamily="18" charset="0"/>
                <a:cs typeface="Times New Roman" panose="02020603050405020304" pitchFamily="18" charset="0"/>
              </a:rPr>
              <a:t>Yes. You’ve got the point there!</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Student 3: </a:t>
            </a:r>
            <a:r>
              <a:rPr lang="en-US" altLang="zh-CN" dirty="0">
                <a:latin typeface="Times New Roman" panose="02020603050405020304" pitchFamily="18" charset="0"/>
                <a:cs typeface="Times New Roman" panose="02020603050405020304" pitchFamily="18" charset="0"/>
              </a:rPr>
              <a:t>Sometimes the power of ads is unbelievable. I remember a TV commercial</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about furniture. It created such a warm atmosphere that I felt like getting</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married right then and there. I really wanted to have a home like that!</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Teacher: </a:t>
            </a:r>
            <a:r>
              <a:rPr lang="en-US" altLang="zh-CN" dirty="0">
                <a:latin typeface="Times New Roman" panose="02020603050405020304" pitchFamily="18" charset="0"/>
                <a:cs typeface="Times New Roman" panose="02020603050405020304" pitchFamily="18" charset="0"/>
              </a:rPr>
              <a:t>That’s the immediate response to an ad that advertisers are looking for. Ads</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can also be emotional, to make people want to buy the product immediately.</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Student 2: </a:t>
            </a:r>
            <a:r>
              <a:rPr lang="en-US" altLang="zh-CN" dirty="0">
                <a:latin typeface="Times New Roman" panose="02020603050405020304" pitchFamily="18" charset="0"/>
                <a:cs typeface="Times New Roman" panose="02020603050405020304" pitchFamily="18" charset="0"/>
              </a:rPr>
              <a:t>Those are the most effective ads.</a:t>
            </a:r>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Teacher: </a:t>
            </a:r>
            <a:r>
              <a:rPr lang="en-US" altLang="zh-CN" dirty="0">
                <a:latin typeface="Times New Roman" panose="02020603050405020304" pitchFamily="18" charset="0"/>
                <a:cs typeface="Times New Roman" panose="02020603050405020304" pitchFamily="18" charset="0"/>
              </a:rPr>
              <a:t>Yes. The ultimate aim of the manufacturers is to get customers to buy their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products. So if an ad sells products, then it’s a good ad… OK, so much for</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today. Next time, we’ll move on to the advertising media…</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50025" y="338137"/>
            <a:ext cx="7481455" cy="588137"/>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Work in pairs. The following are logos of eight famous companies. How and where do they advertise their products?</a:t>
            </a:r>
            <a:endParaRPr lang="zh-CN" altLang="en-US" b="1" dirty="0">
              <a:latin typeface="Calibri" panose="020F0502020204030204" pitchFamily="34" charset="0"/>
              <a:cs typeface="Calibri" panose="020F0502020204030204" pitchFamily="34" charset="0"/>
            </a:endParaRPr>
          </a:p>
        </p:txBody>
      </p:sp>
      <p:sp>
        <p:nvSpPr>
          <p:cNvPr id="3" name="文本框 2"/>
          <p:cNvSpPr txBox="1"/>
          <p:nvPr/>
        </p:nvSpPr>
        <p:spPr>
          <a:xfrm>
            <a:off x="950025" y="4468118"/>
            <a:ext cx="6802497"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t>Ikea: catalogues</a:t>
            </a:r>
            <a:endParaRPr lang="en-US" altLang="zh-CN" dirty="0"/>
          </a:p>
          <a:p>
            <a:r>
              <a:rPr lang="en-US" altLang="zh-CN" dirty="0"/>
              <a:t>Nestlé: TV commercials, magazines</a:t>
            </a:r>
            <a:endParaRPr lang="en-US" altLang="zh-CN" dirty="0"/>
          </a:p>
          <a:p>
            <a:r>
              <a:rPr lang="en-US" altLang="zh-CN" dirty="0"/>
              <a:t>McDonald’s: sports sponsorship, outdoor billboards, TV commercials</a:t>
            </a:r>
            <a:endParaRPr lang="en-US" altLang="zh-CN" dirty="0"/>
          </a:p>
          <a:p>
            <a:r>
              <a:rPr lang="en-US" altLang="zh-CN" dirty="0"/>
              <a:t>China Unicom: outdoor billboards, TV commercials</a:t>
            </a:r>
            <a:endParaRPr lang="en-US" altLang="zh-CN" dirty="0"/>
          </a:p>
          <a:p>
            <a:r>
              <a:rPr lang="en-US" altLang="zh-CN" dirty="0"/>
              <a:t>Starbucks: word of mouth</a:t>
            </a:r>
            <a:endParaRPr lang="en-US" altLang="zh-CN" dirty="0"/>
          </a:p>
          <a:p>
            <a:r>
              <a:rPr lang="en-US" altLang="zh-CN" dirty="0" err="1"/>
              <a:t>Volkswagon</a:t>
            </a:r>
            <a:r>
              <a:rPr lang="en-US" altLang="zh-CN" dirty="0"/>
              <a:t>: magazines, TV commercials, outdoor billboards</a:t>
            </a:r>
            <a:endParaRPr lang="zh-CN" altLang="en-US" dirty="0">
              <a:solidFill>
                <a:srgbClr val="FF0000"/>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705678" y="926274"/>
            <a:ext cx="7812255" cy="3541844"/>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0025" y="407398"/>
            <a:ext cx="7992094" cy="695023"/>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2. Watch the video again. Match each product with the reason that the student gives for liking its ad.</a:t>
            </a:r>
            <a:endParaRPr lang="en-US" altLang="zh-CN" b="1" dirty="0">
              <a:latin typeface="Calibri" panose="020F0502020204030204" pitchFamily="34" charset="0"/>
              <a:cs typeface="Calibri" panose="020F0502020204030204" pitchFamily="34" charset="0"/>
            </a:endParaRPr>
          </a:p>
        </p:txBody>
      </p:sp>
      <p:pic>
        <p:nvPicPr>
          <p:cNvPr id="2253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0478" y="1532965"/>
            <a:ext cx="8210638" cy="208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3331029" y="1978757"/>
            <a:ext cx="1240971" cy="827315"/>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331029" y="1970314"/>
            <a:ext cx="1240971" cy="372818"/>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331029" y="2794227"/>
            <a:ext cx="1240971" cy="440751"/>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331029" y="2383971"/>
            <a:ext cx="1240971" cy="844202"/>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9883" y="214856"/>
            <a:ext cx="1608133"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altLang="zh-CN" b="1" dirty="0">
                <a:solidFill>
                  <a:srgbClr val="E8406E"/>
                </a:solidFill>
              </a:rPr>
              <a:t>Post-viewing</a:t>
            </a:r>
            <a:endParaRPr lang="zh-CN" altLang="en-US" dirty="0">
              <a:solidFill>
                <a:srgbClr val="E8406E"/>
              </a:solidFill>
            </a:endParaRPr>
          </a:p>
        </p:txBody>
      </p:sp>
      <p:sp>
        <p:nvSpPr>
          <p:cNvPr id="4" name="矩形 3"/>
          <p:cNvSpPr/>
          <p:nvPr/>
        </p:nvSpPr>
        <p:spPr>
          <a:xfrm>
            <a:off x="950025" y="741887"/>
            <a:ext cx="7992094" cy="659401"/>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Work in small groups. What are your </a:t>
            </a:r>
            <a:r>
              <a:rPr lang="en-US" altLang="zh-CN" b="1" dirty="0" err="1">
                <a:latin typeface="Calibri" panose="020F0502020204030204" pitchFamily="34" charset="0"/>
                <a:cs typeface="Calibri" panose="020F0502020204030204" pitchFamily="34" charset="0"/>
              </a:rPr>
              <a:t>favourite</a:t>
            </a:r>
            <a:r>
              <a:rPr lang="en-US" altLang="zh-CN" b="1" dirty="0">
                <a:latin typeface="Calibri" panose="020F0502020204030204" pitchFamily="34" charset="0"/>
                <a:cs typeface="Calibri" panose="020F0502020204030204" pitchFamily="34" charset="0"/>
              </a:rPr>
              <a:t> TV commercials? Describe them to your partners and explain why you think they are effective.</a:t>
            </a:r>
            <a:endParaRPr lang="en-US" altLang="zh-CN" b="1" dirty="0">
              <a:latin typeface="Calibri" panose="020F0502020204030204" pitchFamily="34" charset="0"/>
              <a:cs typeface="Calibri" panose="020F0502020204030204" pitchFamily="34" charset="0"/>
            </a:endParaRPr>
          </a:p>
        </p:txBody>
      </p:sp>
      <p:pic>
        <p:nvPicPr>
          <p:cNvPr id="235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1647" y="1546971"/>
            <a:ext cx="7896600" cy="36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5434" y="1120676"/>
            <a:ext cx="8017825"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dirty="0">
                <a:latin typeface="Times New Roman" panose="02020603050405020304" pitchFamily="18" charset="0"/>
                <a:cs typeface="Times New Roman" panose="02020603050405020304" pitchFamily="18" charset="0"/>
              </a:rPr>
              <a:t>        I like the Kodak commercial. Several pictures of a little boy are taken in the commercial. For example, in the morning, the little boy is brushing his teeth together with his dad. They are bending over shoulder to shoulder and they have toothpaste bubbles in their mouths. Then they look at each other and smile. The photograph catches the smile perfectly. In another clip, the little boy is having a haircut. He has a white towel under his neck and scissors snipping about his head. The boy suddenly cries and the photograph is taken. It’s very funny. I think the commercial conveys the message that Kodak records your life. It’s very impressive.</a:t>
            </a:r>
            <a:endParaRPr lang="en-US" altLang="zh-CN" dirty="0">
              <a:latin typeface="Times New Roman" panose="02020603050405020304" pitchFamily="18" charset="0"/>
              <a:cs typeface="Times New Roman" panose="02020603050405020304" pitchFamily="18" charset="0"/>
            </a:endParaRPr>
          </a:p>
        </p:txBody>
      </p:sp>
      <p:sp>
        <p:nvSpPr>
          <p:cNvPr id="4" name="矩形 3"/>
          <p:cNvSpPr/>
          <p:nvPr/>
        </p:nvSpPr>
        <p:spPr>
          <a:xfrm>
            <a:off x="1127918" y="182012"/>
            <a:ext cx="1643399" cy="584775"/>
          </a:xfrm>
          <a:prstGeom prst="rect">
            <a:avLst/>
          </a:prstGeom>
        </p:spPr>
        <p:txBody>
          <a:bodyPr wrap="none">
            <a:spAutoFit/>
          </a:bodyPr>
          <a:lstStyle/>
          <a:p>
            <a:r>
              <a:rPr lang="en-US" altLang="zh-CN" sz="3200" b="1" dirty="0">
                <a:solidFill>
                  <a:schemeClr val="accent1"/>
                </a:solidFill>
              </a:rPr>
              <a:t>Sample</a:t>
            </a:r>
            <a:endParaRPr lang="zh-CN" altLang="en-US" dirty="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128664" y="3087906"/>
              <a:ext cx="2603705"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VII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51823" y="3003981"/>
            <a:ext cx="4826962"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Business Culture</a:t>
            </a:r>
            <a:endParaRPr lang="en-US" altLang="zh-CN"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100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8382" y="605118"/>
            <a:ext cx="8246268" cy="514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8064" y="618564"/>
            <a:ext cx="8216046" cy="5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184873" y="284532"/>
            <a:ext cx="2840649"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Text Bank</a:t>
            </a:r>
            <a:endParaRPr lang="en-US" altLang="zh-CN" sz="4400" b="1" dirty="0">
              <a:gradFill>
                <a:gsLst>
                  <a:gs pos="0">
                    <a:srgbClr val="427A9D"/>
                  </a:gs>
                  <a:gs pos="100000">
                    <a:srgbClr val="274A6D"/>
                  </a:gs>
                </a:gsLst>
                <a:lin ang="5400000" scaled="1"/>
              </a:gradFill>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528" y="1037026"/>
            <a:ext cx="8363712" cy="53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33222" t="21939" r="2817" b="21939"/>
          <a:stretch>
            <a:fillRect/>
          </a:stretch>
        </p:blipFill>
        <p:spPr>
          <a:xfrm>
            <a:off x="656035" y="0"/>
            <a:ext cx="7831931"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374" y="1672772"/>
            <a:ext cx="3556426" cy="3512456"/>
          </a:xfrm>
          <a:prstGeom prst="rect">
            <a:avLst/>
          </a:prstGeom>
          <a:effectLst>
            <a:outerShdw blurRad="889000" dist="647700" dir="8100000" algn="tr" rotWithShape="0">
              <a:prstClr val="black">
                <a:alpha val="35000"/>
              </a:prstClr>
            </a:outerShdw>
          </a:effectLst>
        </p:spPr>
      </p:pic>
      <p:sp>
        <p:nvSpPr>
          <p:cNvPr id="6" name="文本框 5"/>
          <p:cNvSpPr txBox="1"/>
          <p:nvPr/>
        </p:nvSpPr>
        <p:spPr>
          <a:xfrm>
            <a:off x="3036966" y="2793008"/>
            <a:ext cx="3070071" cy="923330"/>
          </a:xfrm>
          <a:prstGeom prst="rect">
            <a:avLst/>
          </a:prstGeom>
          <a:noFill/>
        </p:spPr>
        <p:txBody>
          <a:bodyPr wrap="none" rtlCol="0">
            <a:spAutoFit/>
            <a:scene3d>
              <a:camera prst="orthographicFront"/>
              <a:lightRig rig="threePt" dir="t"/>
            </a:scene3d>
            <a:sp3d contourW="12700"/>
          </a:bodyPr>
          <a:lstStyle/>
          <a:p>
            <a:pPr algn="ctr"/>
            <a:r>
              <a:rPr lang="en-US" altLang="zh-CN" sz="5400" b="1" dirty="0">
                <a:solidFill>
                  <a:schemeClr val="bg1"/>
                </a:solidFill>
                <a:effectLst>
                  <a:outerShdw blurRad="38100" dist="38100" dir="2700000" algn="tl">
                    <a:srgbClr val="000000">
                      <a:alpha val="43137"/>
                    </a:srgbClr>
                  </a:outerShdw>
                </a:effectLst>
              </a:rPr>
              <a:t>THANKS</a:t>
            </a:r>
            <a:endParaRPr lang="zh-CN" altLang="en-US" sz="54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64919" y="1447801"/>
            <a:ext cx="2815931" cy="3962400"/>
            <a:chOff x="1553225" y="1447801"/>
            <a:chExt cx="3754574" cy="396240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4" name="椭圆 3"/>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1164919" y="1447801"/>
            <a:ext cx="2815931" cy="3962400"/>
            <a:chOff x="1553225" y="1447801"/>
            <a:chExt cx="3754574" cy="396240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32952" t="5460"/>
            <a:stretch>
              <a:fillRect/>
            </a:stretch>
          </p:blipFill>
          <p:spPr>
            <a:xfrm>
              <a:off x="1553225" y="1447801"/>
              <a:ext cx="3754574" cy="3962400"/>
            </a:xfrm>
            <a:prstGeom prst="rect">
              <a:avLst/>
            </a:prstGeom>
          </p:spPr>
        </p:pic>
        <p:sp>
          <p:nvSpPr>
            <p:cNvPr id="12" name="椭圆 11"/>
            <p:cNvSpPr/>
            <p:nvPr/>
          </p:nvSpPr>
          <p:spPr>
            <a:xfrm>
              <a:off x="2122412" y="2120901"/>
              <a:ext cx="2616200" cy="261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4"/>
            <p:cNvSpPr txBox="1"/>
            <p:nvPr/>
          </p:nvSpPr>
          <p:spPr>
            <a:xfrm>
              <a:off x="2356290" y="3087906"/>
              <a:ext cx="2148452"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rgbClr val="427A9D"/>
                  </a:solidFill>
                </a:rPr>
                <a:t>Part II</a:t>
              </a:r>
              <a:endParaRPr lang="zh-CN" altLang="en-US" sz="4000" b="1" dirty="0">
                <a:solidFill>
                  <a:srgbClr val="427A9D"/>
                </a:solidFill>
              </a:endParaRPr>
            </a:p>
          </p:txBody>
        </p:sp>
        <p:sp>
          <p:nvSpPr>
            <p:cNvPr id="14" name="椭圆 13"/>
            <p:cNvSpPr/>
            <p:nvPr/>
          </p:nvSpPr>
          <p:spPr>
            <a:xfrm>
              <a:off x="2351011" y="2349500"/>
              <a:ext cx="2159002" cy="2159002"/>
            </a:xfrm>
            <a:prstGeom prst="ellipse">
              <a:avLst/>
            </a:prstGeom>
            <a:noFill/>
            <a:ln w="19050">
              <a:solidFill>
                <a:srgbClr val="427A9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6"/>
          <p:cNvSpPr txBox="1"/>
          <p:nvPr/>
        </p:nvSpPr>
        <p:spPr>
          <a:xfrm>
            <a:off x="3988399" y="3003981"/>
            <a:ext cx="5048177" cy="769441"/>
          </a:xfrm>
          <a:prstGeom prst="rect">
            <a:avLst/>
          </a:prstGeom>
          <a:noFill/>
        </p:spPr>
        <p:txBody>
          <a:bodyPr wrap="none" rtlCol="0">
            <a:spAutoFit/>
            <a:scene3d>
              <a:camera prst="orthographicFront"/>
              <a:lightRig rig="threePt" dir="t"/>
            </a:scene3d>
            <a:sp3d contourW="12700"/>
          </a:bodyPr>
          <a:lstStyle/>
          <a:p>
            <a:r>
              <a:rPr lang="en-US" altLang="zh-CN" sz="4400" b="1" dirty="0">
                <a:gradFill>
                  <a:gsLst>
                    <a:gs pos="0">
                      <a:srgbClr val="427A9D"/>
                    </a:gs>
                    <a:gs pos="100000">
                      <a:srgbClr val="274A6D"/>
                    </a:gs>
                  </a:gsLst>
                  <a:lin ang="5400000" scaled="1"/>
                </a:gradFill>
              </a:rPr>
              <a:t>Listening Practice</a:t>
            </a:r>
            <a:endParaRPr lang="zh-CN" altLang="en-US" sz="4400" b="1" dirty="0">
              <a:gradFill>
                <a:gsLst>
                  <a:gs pos="0">
                    <a:srgbClr val="427A9D"/>
                  </a:gs>
                  <a:gs pos="100000">
                    <a:srgbClr val="274A6D"/>
                  </a:gs>
                </a:gsLst>
                <a:lin ang="5400000" scaled="1"/>
              </a:gradFill>
            </a:endParaRPr>
          </a:p>
        </p:txBody>
      </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14:presetBounceEnd="58000">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14:bounceEnd="58000">
                                          <p:cBhvr additive="base">
                                            <p:cTn id="16" dur="750" fill="hold"/>
                                            <p:tgtEl>
                                              <p:spTgt spid="15"/>
                                            </p:tgtEl>
                                            <p:attrNameLst>
                                              <p:attrName>ppt_x</p:attrName>
                                            </p:attrNameLst>
                                          </p:cBhvr>
                                          <p:tavLst>
                                            <p:tav tm="0">
                                              <p:val>
                                                <p:strVal val="1+#ppt_w/2"/>
                                              </p:val>
                                            </p:tav>
                                            <p:tav tm="100000">
                                              <p:val>
                                                <p:strVal val="#ppt_x"/>
                                              </p:val>
                                            </p:tav>
                                          </p:tavLst>
                                        </p:anim>
                                        <p:anim calcmode="lin" valueType="num" p14:bounceEnd="58000">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8904" y="1692011"/>
            <a:ext cx="8703869" cy="3072915"/>
          </a:xfrm>
          <a:prstGeom prst="rect">
            <a:avLst/>
          </a:prstGeom>
        </p:spPr>
      </p:pic>
      <p:sp>
        <p:nvSpPr>
          <p:cNvPr id="66" name="矩形 65"/>
          <p:cNvSpPr/>
          <p:nvPr/>
        </p:nvSpPr>
        <p:spPr>
          <a:xfrm>
            <a:off x="950025" y="338137"/>
            <a:ext cx="7481455" cy="849395"/>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Task</a:t>
            </a:r>
            <a:r>
              <a:rPr lang="en-US" altLang="zh-CN" b="1" dirty="0"/>
              <a:t> </a:t>
            </a:r>
            <a:r>
              <a:rPr lang="en-US" altLang="zh-CN" b="1" dirty="0">
                <a:latin typeface="Calibri" panose="020F0502020204030204" pitchFamily="34" charset="0"/>
                <a:cs typeface="Calibri" panose="020F0502020204030204" pitchFamily="34" charset="0"/>
              </a:rPr>
              <a:t>1</a:t>
            </a:r>
            <a:endParaRPr lang="en-US" altLang="zh-CN" b="1" dirty="0">
              <a:latin typeface="Calibri" panose="020F0502020204030204" pitchFamily="34" charset="0"/>
              <a:cs typeface="Calibri" panose="020F0502020204030204" pitchFamily="34" charset="0"/>
            </a:endParaRPr>
          </a:p>
          <a:p>
            <a:r>
              <a:rPr lang="en-US" altLang="zh-CN" b="1" dirty="0">
                <a:latin typeface="Calibri" panose="020F0502020204030204" pitchFamily="34" charset="0"/>
                <a:cs typeface="Calibri" panose="020F0502020204030204" pitchFamily="34" charset="0"/>
              </a:rPr>
              <a:t>Listen to the advertising slogans twice, and then decide which companies they are from. The first one has been done for you.</a:t>
            </a:r>
            <a:endParaRPr lang="zh-CN" altLang="en-US" b="1" dirty="0">
              <a:latin typeface="Calibri" panose="020F0502020204030204" pitchFamily="34" charset="0"/>
              <a:cs typeface="Calibri" panose="020F0502020204030204" pitchFamily="34" charset="0"/>
            </a:endParaRPr>
          </a:p>
        </p:txBody>
      </p:sp>
      <p:sp>
        <p:nvSpPr>
          <p:cNvPr id="6" name="矩形 5"/>
          <p:cNvSpPr/>
          <p:nvPr/>
        </p:nvSpPr>
        <p:spPr>
          <a:xfrm>
            <a:off x="1572547" y="5805971"/>
            <a:ext cx="1638590" cy="707886"/>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4000" b="1" dirty="0">
                <a:solidFill>
                  <a:schemeClr val="accent3"/>
                </a:solidFill>
                <a:hlinkClick r:id="rId2" action="ppaction://hlinksldjump"/>
              </a:rPr>
              <a:t>Script</a:t>
            </a:r>
            <a:endParaRPr lang="zh-CN" altLang="en-US" sz="4000" b="1" dirty="0">
              <a:solidFill>
                <a:schemeClr val="accent3"/>
              </a:solidFill>
            </a:endParaRPr>
          </a:p>
        </p:txBody>
      </p:sp>
      <p:cxnSp>
        <p:nvCxnSpPr>
          <p:cNvPr id="7" name="直接连接符 6"/>
          <p:cNvCxnSpPr/>
          <p:nvPr/>
        </p:nvCxnSpPr>
        <p:spPr>
          <a:xfrm>
            <a:off x="4190504" y="2545882"/>
            <a:ext cx="1034638" cy="801739"/>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47240" y="2226393"/>
            <a:ext cx="1077901" cy="1551996"/>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196194" y="2959784"/>
            <a:ext cx="1023257" cy="1121229"/>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147239" y="2988166"/>
            <a:ext cx="1023257" cy="401061"/>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113099" y="3693176"/>
            <a:ext cx="1155306" cy="424089"/>
          </a:xfrm>
          <a:prstGeom prst="line">
            <a:avLst/>
          </a:prstGeom>
          <a:ln w="1714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下U10 LP1 XIN">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duotone>
              <a:prstClr val="black"/>
              <a:schemeClr val="accent2">
                <a:tint val="45000"/>
                <a:satMod val="400000"/>
              </a:schemeClr>
            </a:duotone>
          </a:blip>
          <a:stretch>
            <a:fillRect/>
          </a:stretch>
        </p:blipFill>
        <p:spPr>
          <a:xfrm>
            <a:off x="1050925" y="5086350"/>
            <a:ext cx="609600" cy="60960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5432" fill="hold"/>
                                        <p:tgtEl>
                                          <p:spTgt spid="3"/>
                                        </p:tgtEl>
                                      </p:cBhvr>
                                    </p:cmd>
                                  </p:childTnLst>
                                </p:cTn>
                              </p:par>
                            </p:childTnLst>
                          </p:cTn>
                        </p:par>
                      </p:childTnLst>
                    </p:cTn>
                  </p:par>
                </p:childTnLst>
              </p:cTn>
              <p:nextCondLst>
                <p:cond evt="onClick" delay="0">
                  <p:tgtEl>
                    <p:spTgt spid="3"/>
                  </p:tgtEl>
                </p:cond>
              </p:nextCondLst>
            </p:seq>
            <p:audio>
              <p:cMediaNode vol="80000">
                <p:cTn id="34" fill="hold" display="0">
                  <p:stCondLst>
                    <p:cond delay="indefinite"/>
                  </p:stCondLst>
                  <p:endCondLst>
                    <p:cond evt="onStopAudio" delay="0">
                      <p:tgtEl>
                        <p:sldTgt/>
                      </p:tgtEl>
                    </p:cond>
                  </p:endCondLst>
                </p:cTn>
                <p:tgtEl>
                  <p:spTgt spid="3"/>
                </p:tgtEl>
              </p:cMediaNode>
            </p:audio>
          </p:childTnLst>
        </p:cTn>
      </p:par>
    </p:tnLst>
    <p:bldLst>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1322" y="109252"/>
            <a:ext cx="1346844" cy="584775"/>
          </a:xfrm>
          <a:prstGeom prst="rect">
            <a:avLst/>
          </a:prstGeom>
        </p:spPr>
        <p:txBody>
          <a:bodyPr wrap="none">
            <a:spAutoFit/>
          </a:bodyPr>
          <a:lstStyle/>
          <a:p>
            <a:r>
              <a:rPr lang="en-US" altLang="zh-CN" sz="3200" b="1" dirty="0">
                <a:solidFill>
                  <a:schemeClr val="accent3"/>
                </a:solidFill>
                <a:hlinkClick r:id="rId1" action="ppaction://hlinksldjump"/>
              </a:rPr>
              <a:t>Script</a:t>
            </a:r>
            <a:endParaRPr lang="zh-CN" altLang="en-US" dirty="0"/>
          </a:p>
        </p:txBody>
      </p:sp>
      <p:pic>
        <p:nvPicPr>
          <p:cNvPr id="2" name="图片 1"/>
          <p:cNvPicPr>
            <a:picLocks noChangeAspect="1"/>
          </p:cNvPicPr>
          <p:nvPr/>
        </p:nvPicPr>
        <p:blipFill>
          <a:blip r:embed="rId2"/>
          <a:stretch>
            <a:fillRect/>
          </a:stretch>
        </p:blipFill>
        <p:spPr>
          <a:xfrm>
            <a:off x="278296" y="1968235"/>
            <a:ext cx="8110330" cy="19201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0025" y="338137"/>
            <a:ext cx="7481455" cy="849395"/>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Task</a:t>
            </a:r>
            <a:r>
              <a:rPr lang="en-US" altLang="zh-CN" b="1" dirty="0"/>
              <a:t> </a:t>
            </a:r>
            <a:r>
              <a:rPr lang="en-US" altLang="zh-CN" b="1" dirty="0">
                <a:latin typeface="Calibri" panose="020F0502020204030204" pitchFamily="34" charset="0"/>
                <a:cs typeface="Calibri" panose="020F0502020204030204" pitchFamily="34" charset="0"/>
              </a:rPr>
              <a:t>2</a:t>
            </a:r>
            <a:endParaRPr lang="en-US" altLang="zh-CN" b="1" dirty="0">
              <a:latin typeface="Calibri" panose="020F0502020204030204" pitchFamily="34" charset="0"/>
              <a:cs typeface="Calibri" panose="020F0502020204030204" pitchFamily="34" charset="0"/>
            </a:endParaRPr>
          </a:p>
        </p:txBody>
      </p:sp>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1222" y="1828800"/>
            <a:ext cx="8032762" cy="201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025" y="338137"/>
            <a:ext cx="7481455" cy="849395"/>
          </a:xfrm>
          <a:prstGeom prst="rect">
            <a:avLst/>
          </a:prstGeom>
          <a:solidFill>
            <a:schemeClr val="bg1">
              <a:lumMod val="85000"/>
            </a:schemeClr>
          </a:solidFill>
          <a:ln>
            <a:noFill/>
          </a:ln>
          <a:effectLst/>
        </p:spPr>
        <p:style>
          <a:lnRef idx="1">
            <a:schemeClr val="dk1"/>
          </a:lnRef>
          <a:fillRef idx="2">
            <a:schemeClr val="dk1"/>
          </a:fillRef>
          <a:effectRef idx="1">
            <a:schemeClr val="dk1"/>
          </a:effectRef>
          <a:fontRef idx="minor">
            <a:schemeClr val="dk1"/>
          </a:fontRef>
        </p:style>
        <p:txBody>
          <a:bodyPr anchor="ctr"/>
          <a:lstStyle/>
          <a:p>
            <a:r>
              <a:rPr lang="en-US" altLang="zh-CN" b="1" dirty="0">
                <a:latin typeface="Calibri" panose="020F0502020204030204" pitchFamily="34" charset="0"/>
                <a:cs typeface="Calibri" panose="020F0502020204030204" pitchFamily="34" charset="0"/>
              </a:rPr>
              <a:t>1. Listen to Martin Jones, an Advertising Manager, talking about his job and fill in the blanks.</a:t>
            </a:r>
            <a:endParaRPr lang="en-US" altLang="zh-CN" b="1" dirty="0">
              <a:latin typeface="Calibri" panose="020F0502020204030204" pitchFamily="34" charset="0"/>
              <a:cs typeface="Calibri" panose="020F0502020204030204" pitchFamily="34" charset="0"/>
            </a:endParaRPr>
          </a:p>
        </p:txBody>
      </p:sp>
      <p:sp>
        <p:nvSpPr>
          <p:cNvPr id="5" name="矩形 4"/>
          <p:cNvSpPr/>
          <p:nvPr/>
        </p:nvSpPr>
        <p:spPr>
          <a:xfrm>
            <a:off x="1468966" y="5909198"/>
            <a:ext cx="149271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altLang="zh-CN" sz="3600" b="1" dirty="0">
                <a:solidFill>
                  <a:schemeClr val="accent3"/>
                </a:solidFill>
                <a:hlinkClick r:id="rId1" action="ppaction://hlinksldjump"/>
              </a:rPr>
              <a:t>Script</a:t>
            </a:r>
            <a:endParaRPr lang="zh-CN" altLang="en-US" sz="4000" b="1" dirty="0">
              <a:solidFill>
                <a:schemeClr val="accent3"/>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31" y="1586753"/>
            <a:ext cx="8141212" cy="216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5"/>
          <p:cNvSpPr txBox="1"/>
          <p:nvPr/>
        </p:nvSpPr>
        <p:spPr>
          <a:xfrm>
            <a:off x="2612571" y="1502229"/>
            <a:ext cx="1491343" cy="338554"/>
          </a:xfrm>
          <a:prstGeom prst="rect">
            <a:avLst/>
          </a:prstGeom>
          <a:noFill/>
        </p:spPr>
        <p:txBody>
          <a:bodyPr wrap="square" rtlCol="0">
            <a:spAutoFit/>
          </a:bodyPr>
          <a:lstStyle/>
          <a:p>
            <a:r>
              <a:rPr lang="en-US" altLang="zh-CN" sz="1600" dirty="0">
                <a:solidFill>
                  <a:srgbClr val="FF0000"/>
                </a:solidFill>
              </a:rPr>
              <a:t>products</a:t>
            </a:r>
            <a:endParaRPr lang="zh-CN" altLang="en-US" sz="1600" dirty="0">
              <a:solidFill>
                <a:srgbClr val="FF0000"/>
              </a:solidFill>
            </a:endParaRPr>
          </a:p>
        </p:txBody>
      </p:sp>
      <p:sp>
        <p:nvSpPr>
          <p:cNvPr id="7" name="文本框 6"/>
          <p:cNvSpPr txBox="1"/>
          <p:nvPr/>
        </p:nvSpPr>
        <p:spPr>
          <a:xfrm>
            <a:off x="723294" y="1811540"/>
            <a:ext cx="1491343" cy="338554"/>
          </a:xfrm>
          <a:prstGeom prst="rect">
            <a:avLst/>
          </a:prstGeom>
          <a:noFill/>
        </p:spPr>
        <p:txBody>
          <a:bodyPr wrap="square" rtlCol="0">
            <a:spAutoFit/>
          </a:bodyPr>
          <a:lstStyle/>
          <a:p>
            <a:r>
              <a:rPr lang="en-US" altLang="zh-CN" sz="1600" dirty="0">
                <a:solidFill>
                  <a:srgbClr val="FF0000"/>
                </a:solidFill>
              </a:rPr>
              <a:t>companies</a:t>
            </a:r>
            <a:endParaRPr lang="zh-CN" altLang="en-US" sz="1600" dirty="0">
              <a:solidFill>
                <a:srgbClr val="FF0000"/>
              </a:solidFill>
            </a:endParaRPr>
          </a:p>
        </p:txBody>
      </p:sp>
      <p:sp>
        <p:nvSpPr>
          <p:cNvPr id="8" name="文本框 7"/>
          <p:cNvSpPr txBox="1"/>
          <p:nvPr/>
        </p:nvSpPr>
        <p:spPr>
          <a:xfrm>
            <a:off x="866445" y="2153508"/>
            <a:ext cx="1491343" cy="338554"/>
          </a:xfrm>
          <a:prstGeom prst="rect">
            <a:avLst/>
          </a:prstGeom>
          <a:noFill/>
        </p:spPr>
        <p:txBody>
          <a:bodyPr wrap="square" rtlCol="0">
            <a:spAutoFit/>
          </a:bodyPr>
          <a:lstStyle/>
          <a:p>
            <a:r>
              <a:rPr lang="en-US" altLang="zh-CN" sz="1600" dirty="0">
                <a:solidFill>
                  <a:srgbClr val="FF0000"/>
                </a:solidFill>
              </a:rPr>
              <a:t>image</a:t>
            </a:r>
            <a:endParaRPr lang="zh-CN" altLang="en-US" sz="1600" dirty="0">
              <a:solidFill>
                <a:srgbClr val="FF0000"/>
              </a:solidFill>
            </a:endParaRPr>
          </a:p>
        </p:txBody>
      </p:sp>
      <p:sp>
        <p:nvSpPr>
          <p:cNvPr id="9" name="文本框 8"/>
          <p:cNvSpPr txBox="1"/>
          <p:nvPr/>
        </p:nvSpPr>
        <p:spPr>
          <a:xfrm>
            <a:off x="3592285" y="2457702"/>
            <a:ext cx="1491343" cy="338554"/>
          </a:xfrm>
          <a:prstGeom prst="rect">
            <a:avLst/>
          </a:prstGeom>
          <a:noFill/>
        </p:spPr>
        <p:txBody>
          <a:bodyPr wrap="square" rtlCol="0">
            <a:spAutoFit/>
          </a:bodyPr>
          <a:lstStyle/>
          <a:p>
            <a:r>
              <a:rPr lang="en-US" altLang="zh-CN" sz="1600" dirty="0">
                <a:solidFill>
                  <a:srgbClr val="FF0000"/>
                </a:solidFill>
              </a:rPr>
              <a:t>hear</a:t>
            </a:r>
            <a:endParaRPr lang="zh-CN" altLang="en-US" sz="1600" dirty="0">
              <a:solidFill>
                <a:srgbClr val="FF0000"/>
              </a:solidFill>
            </a:endParaRPr>
          </a:p>
        </p:txBody>
      </p:sp>
      <p:sp>
        <p:nvSpPr>
          <p:cNvPr id="10" name="文本框 9"/>
          <p:cNvSpPr txBox="1"/>
          <p:nvPr/>
        </p:nvSpPr>
        <p:spPr>
          <a:xfrm>
            <a:off x="5192485" y="2457702"/>
            <a:ext cx="1491343" cy="338554"/>
          </a:xfrm>
          <a:prstGeom prst="rect">
            <a:avLst/>
          </a:prstGeom>
          <a:noFill/>
        </p:spPr>
        <p:txBody>
          <a:bodyPr wrap="square" rtlCol="0">
            <a:spAutoFit/>
          </a:bodyPr>
          <a:lstStyle/>
          <a:p>
            <a:r>
              <a:rPr lang="en-US" altLang="zh-CN" sz="1600" dirty="0">
                <a:solidFill>
                  <a:srgbClr val="FF0000"/>
                </a:solidFill>
              </a:rPr>
              <a:t>read</a:t>
            </a:r>
            <a:endParaRPr lang="zh-CN" altLang="en-US" sz="1600" dirty="0">
              <a:solidFill>
                <a:srgbClr val="FF0000"/>
              </a:solidFill>
            </a:endParaRPr>
          </a:p>
        </p:txBody>
      </p:sp>
      <p:sp>
        <p:nvSpPr>
          <p:cNvPr id="11" name="文本框 10"/>
          <p:cNvSpPr txBox="1"/>
          <p:nvPr/>
        </p:nvSpPr>
        <p:spPr>
          <a:xfrm>
            <a:off x="1300842" y="2781251"/>
            <a:ext cx="1491343" cy="338554"/>
          </a:xfrm>
          <a:prstGeom prst="rect">
            <a:avLst/>
          </a:prstGeom>
          <a:noFill/>
        </p:spPr>
        <p:txBody>
          <a:bodyPr wrap="square" rtlCol="0">
            <a:spAutoFit/>
          </a:bodyPr>
          <a:lstStyle/>
          <a:p>
            <a:r>
              <a:rPr lang="en-US" altLang="zh-CN" sz="1600" dirty="0">
                <a:solidFill>
                  <a:srgbClr val="FF0000"/>
                </a:solidFill>
              </a:rPr>
              <a:t>information</a:t>
            </a:r>
            <a:endParaRPr lang="zh-CN" altLang="en-US" sz="1600" dirty="0">
              <a:solidFill>
                <a:srgbClr val="FF0000"/>
              </a:solidFill>
            </a:endParaRPr>
          </a:p>
        </p:txBody>
      </p:sp>
      <p:sp>
        <p:nvSpPr>
          <p:cNvPr id="12" name="文本框 11"/>
          <p:cNvSpPr txBox="1"/>
          <p:nvPr/>
        </p:nvSpPr>
        <p:spPr>
          <a:xfrm>
            <a:off x="6520542" y="2765778"/>
            <a:ext cx="1491343" cy="338554"/>
          </a:xfrm>
          <a:prstGeom prst="rect">
            <a:avLst/>
          </a:prstGeom>
          <a:noFill/>
        </p:spPr>
        <p:txBody>
          <a:bodyPr wrap="square" rtlCol="0">
            <a:spAutoFit/>
          </a:bodyPr>
          <a:lstStyle/>
          <a:p>
            <a:r>
              <a:rPr lang="en-US" altLang="zh-CN" sz="1600" dirty="0">
                <a:solidFill>
                  <a:srgbClr val="FF0000"/>
                </a:solidFill>
              </a:rPr>
              <a:t>respond to</a:t>
            </a:r>
            <a:endParaRPr lang="zh-CN" altLang="en-US" sz="1600" dirty="0">
              <a:solidFill>
                <a:srgbClr val="FF0000"/>
              </a:solidFill>
            </a:endParaRPr>
          </a:p>
        </p:txBody>
      </p:sp>
      <p:sp>
        <p:nvSpPr>
          <p:cNvPr id="13" name="文本框 12"/>
          <p:cNvSpPr txBox="1"/>
          <p:nvPr/>
        </p:nvSpPr>
        <p:spPr>
          <a:xfrm>
            <a:off x="1382485" y="3070440"/>
            <a:ext cx="1491343" cy="338554"/>
          </a:xfrm>
          <a:prstGeom prst="rect">
            <a:avLst/>
          </a:prstGeom>
          <a:noFill/>
        </p:spPr>
        <p:txBody>
          <a:bodyPr wrap="square" rtlCol="0">
            <a:spAutoFit/>
          </a:bodyPr>
          <a:lstStyle/>
          <a:p>
            <a:r>
              <a:rPr lang="en-US" altLang="zh-CN" sz="1600" dirty="0">
                <a:solidFill>
                  <a:srgbClr val="FF0000"/>
                </a:solidFill>
              </a:rPr>
              <a:t>prospects</a:t>
            </a:r>
            <a:endParaRPr lang="zh-CN" altLang="en-US" sz="1600" dirty="0">
              <a:solidFill>
                <a:srgbClr val="FF0000"/>
              </a:solidFill>
            </a:endParaRPr>
          </a:p>
        </p:txBody>
      </p:sp>
      <p:sp>
        <p:nvSpPr>
          <p:cNvPr id="14" name="文本框 13"/>
          <p:cNvSpPr txBox="1"/>
          <p:nvPr/>
        </p:nvSpPr>
        <p:spPr>
          <a:xfrm>
            <a:off x="3214004" y="3085217"/>
            <a:ext cx="1491343" cy="338554"/>
          </a:xfrm>
          <a:prstGeom prst="rect">
            <a:avLst/>
          </a:prstGeom>
          <a:noFill/>
        </p:spPr>
        <p:txBody>
          <a:bodyPr wrap="square" rtlCol="0">
            <a:spAutoFit/>
          </a:bodyPr>
          <a:lstStyle/>
          <a:p>
            <a:r>
              <a:rPr lang="en-US" altLang="zh-CN" sz="1600" dirty="0">
                <a:solidFill>
                  <a:srgbClr val="FF0000"/>
                </a:solidFill>
              </a:rPr>
              <a:t>salespeople</a:t>
            </a:r>
            <a:endParaRPr lang="zh-CN" altLang="en-US" sz="1600" dirty="0">
              <a:solidFill>
                <a:srgbClr val="FF0000"/>
              </a:solidFill>
            </a:endParaRPr>
          </a:p>
        </p:txBody>
      </p:sp>
      <p:sp>
        <p:nvSpPr>
          <p:cNvPr id="15" name="文本框 14"/>
          <p:cNvSpPr txBox="1"/>
          <p:nvPr/>
        </p:nvSpPr>
        <p:spPr>
          <a:xfrm>
            <a:off x="7165121" y="3070440"/>
            <a:ext cx="1491343" cy="338554"/>
          </a:xfrm>
          <a:prstGeom prst="rect">
            <a:avLst/>
          </a:prstGeom>
          <a:noFill/>
        </p:spPr>
        <p:txBody>
          <a:bodyPr wrap="square" rtlCol="0">
            <a:spAutoFit/>
          </a:bodyPr>
          <a:lstStyle/>
          <a:p>
            <a:r>
              <a:rPr lang="en-US" altLang="zh-CN" sz="1600" dirty="0">
                <a:solidFill>
                  <a:srgbClr val="FF0000"/>
                </a:solidFill>
              </a:rPr>
              <a:t>customers</a:t>
            </a:r>
            <a:endParaRPr lang="zh-CN"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5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P spid="11" grpId="0"/>
      <p:bldP spid="12" grpId="0"/>
      <p:bldP spid="13" grpId="0"/>
      <p:bldP spid="14" grpId="0"/>
      <p:bldP spid="15" grpId="0"/>
    </p:bldLst>
  </p:timing>
</p:sld>
</file>

<file path=ppt/tags/tag1.xml><?xml version="1.0" encoding="utf-8"?>
<p:tagLst xmlns:p="http://schemas.openxmlformats.org/presentationml/2006/main">
  <p:tag name="KSO_WPP_MARK_KEY" val="be75c1b4-815a-43b0-8439-b551f1f802c1"/>
  <p:tag name="COMMONDATA" val="eyJoZGlkIjoiYThiOWZlYjhhNjFjYWNiYjA3NDViODY4NjgzYjgwM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11001</Words>
  <Application>WPS 演示</Application>
  <PresentationFormat>全屏显示(4:3)</PresentationFormat>
  <Paragraphs>377</Paragraphs>
  <Slides>47</Slides>
  <Notes>22</Notes>
  <HiddenSlides>0</HiddenSlides>
  <MMClips>10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47</vt:i4>
      </vt:variant>
    </vt:vector>
  </HeadingPairs>
  <TitlesOfParts>
    <vt:vector size="60" baseType="lpstr">
      <vt:lpstr>Arial</vt:lpstr>
      <vt:lpstr>宋体</vt:lpstr>
      <vt:lpstr>Wingdings</vt:lpstr>
      <vt:lpstr>Franklin Gothic Medium</vt:lpstr>
      <vt:lpstr>Calibri</vt:lpstr>
      <vt:lpstr>微软雅黑</vt:lpstr>
      <vt:lpstr>Arial Black</vt:lpstr>
      <vt:lpstr>Times New Roman</vt:lpstr>
      <vt:lpstr>Arial</vt:lpstr>
      <vt:lpstr>Arial Unicode MS</vt:lpstr>
      <vt:lpstr>等线</vt:lpstr>
      <vt:lpstr>Berlin Sans FB Demi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刘俊玲</cp:lastModifiedBy>
  <cp:revision>143</cp:revision>
  <dcterms:created xsi:type="dcterms:W3CDTF">2017-06-15T04:30:00Z</dcterms:created>
  <dcterms:modified xsi:type="dcterms:W3CDTF">2023-02-10T06:19:57Z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59BD9ED524864C7C9CEAFC3688DC4965</vt:lpwstr>
  </property>
</Properties>
</file>