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86" r:id="rId5"/>
    <p:sldId id="259" r:id="rId6"/>
    <p:sldId id="256" r:id="rId7"/>
    <p:sldId id="343" r:id="rId8"/>
    <p:sldId id="284" r:id="rId9"/>
    <p:sldId id="263" r:id="rId10"/>
    <p:sldId id="311" r:id="rId11"/>
    <p:sldId id="287" r:id="rId12"/>
    <p:sldId id="288" r:id="rId13"/>
    <p:sldId id="333" r:id="rId14"/>
    <p:sldId id="289" r:id="rId15"/>
    <p:sldId id="312" r:id="rId16"/>
    <p:sldId id="290" r:id="rId17"/>
    <p:sldId id="280" r:id="rId18"/>
    <p:sldId id="344" r:id="rId19"/>
    <p:sldId id="276" r:id="rId20"/>
    <p:sldId id="313" r:id="rId21"/>
    <p:sldId id="332" r:id="rId22"/>
    <p:sldId id="291" r:id="rId23"/>
    <p:sldId id="292" r:id="rId24"/>
    <p:sldId id="272" r:id="rId25"/>
    <p:sldId id="334" r:id="rId26"/>
    <p:sldId id="271" r:id="rId27"/>
    <p:sldId id="342" r:id="rId28"/>
    <p:sldId id="319" r:id="rId29"/>
    <p:sldId id="314" r:id="rId30"/>
    <p:sldId id="348" r:id="rId31"/>
    <p:sldId id="294" r:id="rId32"/>
    <p:sldId id="295" r:id="rId33"/>
    <p:sldId id="279" r:id="rId34"/>
    <p:sldId id="345" r:id="rId35"/>
    <p:sldId id="346" r:id="rId36"/>
    <p:sldId id="297" r:id="rId37"/>
    <p:sldId id="317" r:id="rId38"/>
    <p:sldId id="274" r:id="rId39"/>
    <p:sldId id="349" r:id="rId40"/>
    <p:sldId id="298" r:id="rId41"/>
    <p:sldId id="330" r:id="rId42"/>
    <p:sldId id="299" r:id="rId43"/>
    <p:sldId id="341" r:id="rId44"/>
    <p:sldId id="300" r:id="rId45"/>
    <p:sldId id="316" r:id="rId46"/>
    <p:sldId id="323" r:id="rId47"/>
    <p:sldId id="302" r:id="rId48"/>
    <p:sldId id="350" r:id="rId49"/>
    <p:sldId id="303" r:id="rId50"/>
    <p:sldId id="308" r:id="rId51"/>
    <p:sldId id="309" r:id="rId52"/>
    <p:sldId id="328" r:id="rId53"/>
    <p:sldId id="338" r:id="rId54"/>
    <p:sldId id="347" r:id="rId55"/>
    <p:sldId id="285" r:id="rId56"/>
  </p:sldIdLst>
  <p:sldSz cx="9144000" cy="6858000" type="screen4x3"/>
  <p:notesSz cx="6858000" cy="9144000"/>
  <p:custDataLst>
    <p:tags r:id="rId6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1" userDrawn="1">
          <p15:clr>
            <a:srgbClr val="A4A3A4"/>
          </p15:clr>
        </p15:guide>
        <p15:guide id="2" pos="3840" userDrawn="1">
          <p15:clr>
            <a:srgbClr val="A4A3A4"/>
          </p15:clr>
        </p15:guide>
        <p15:guide id="3" pos="574" userDrawn="1">
          <p15:clr>
            <a:srgbClr val="A4A3A4"/>
          </p15:clr>
        </p15:guide>
        <p15:guide id="4" pos="7129" userDrawn="1">
          <p15:clr>
            <a:srgbClr val="A4A3A4"/>
          </p15:clr>
        </p15:guide>
        <p15:guide id="5" orient="horz" pos="3974" userDrawn="1">
          <p15:clr>
            <a:srgbClr val="A4A3A4"/>
          </p15:clr>
        </p15:guide>
        <p15:guide id="6" orient="horz" pos="663" userDrawn="1">
          <p15:clr>
            <a:srgbClr val="A4A3A4"/>
          </p15:clr>
        </p15:guide>
        <p15:guide id="7" pos="2880" userDrawn="1">
          <p15:clr>
            <a:srgbClr val="A4A3A4"/>
          </p15:clr>
        </p15:guide>
        <p15:guide id="8" pos="431" userDrawn="1">
          <p15:clr>
            <a:srgbClr val="A4A3A4"/>
          </p15:clr>
        </p15:guide>
        <p15:guide id="9" pos="53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95487"/>
    <a:srgbClr val="5193BF"/>
    <a:srgbClr val="E8406E"/>
    <a:srgbClr val="AD3C91"/>
    <a:srgbClr val="274A6D"/>
    <a:srgbClr val="427A9D"/>
    <a:srgbClr val="DB84B5"/>
    <a:srgbClr val="F1ACCB"/>
    <a:srgbClr val="418E9E"/>
    <a:srgbClr val="60C4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17" autoAdjust="0"/>
    <p:restoredTop sz="88000" autoAdjust="0"/>
  </p:normalViewPr>
  <p:slideViewPr>
    <p:cSldViewPr snapToGrid="0" showGuides="1">
      <p:cViewPr varScale="1">
        <p:scale>
          <a:sx n="96" d="100"/>
          <a:sy n="96" d="100"/>
        </p:scale>
        <p:origin x="1428" y="78"/>
      </p:cViewPr>
      <p:guideLst>
        <p:guide orient="horz" pos="2341"/>
        <p:guide pos="3840"/>
        <p:guide pos="574"/>
        <p:guide pos="7129"/>
        <p:guide orient="horz" pos="3974"/>
        <p:guide orient="horz" pos="663"/>
        <p:guide pos="2880"/>
        <p:guide pos="431"/>
        <p:guide pos="5347"/>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0" Type="http://schemas.openxmlformats.org/officeDocument/2006/relationships/tags" Target="tags/tag1.xml"/><Relationship Id="rId6" Type="http://schemas.openxmlformats.org/officeDocument/2006/relationships/slide" Target="slides/slide3.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CBF7C8-CD62-4E87-AAD1-ABFBA34A892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42B5DF-7041-4EF0-B3A4-21799647921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slide" Target="../slides/slide2.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slide" Target="../slides/slide2.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slide" Target="../slides/slide2.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slide" Target="../slides/slide2.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slide" Target="../slides/slide2.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slide" Target="../slides/slide2.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slide" Target="../slides/slide2.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slide" Target="../slides/slide2.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slide" Target="../slides/slide2.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pic>
        <p:nvPicPr>
          <p:cNvPr id="2" name="Picture 35"/>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4751" y="6416677"/>
            <a:ext cx="1511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a:hlinkClick r:id="rId3" action="ppaction://hlinksldjump"/>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05776" y="6416675"/>
            <a:ext cx="3921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a:hlinkClick r:id="" action="ppaction://hlinkshowjump?jump=previousslide"/>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667626" y="6540502"/>
            <a:ext cx="295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hlinkClick r:id="" action="ppaction://hlinkshowjump?jump=nextslide"/>
          </p:cNvPr>
          <p:cNvPicPr>
            <a:picLocks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634413" y="6540502"/>
            <a:ext cx="295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仅标题">
    <p:spTree>
      <p:nvGrpSpPr>
        <p:cNvPr id="1" name=""/>
        <p:cNvGrpSpPr/>
        <p:nvPr/>
      </p:nvGrpSpPr>
      <p:grpSpPr>
        <a:xfrm>
          <a:off x="0" y="0"/>
          <a:ext cx="0" cy="0"/>
          <a:chOff x="0" y="0"/>
          <a:chExt cx="0" cy="0"/>
        </a:xfrm>
      </p:grpSpPr>
      <p:pic>
        <p:nvPicPr>
          <p:cNvPr id="2" name="Picture 35"/>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4751" y="6416677"/>
            <a:ext cx="1511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a:hlinkClick r:id="rId3" action="ppaction://hlinksldjump"/>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05776" y="6416675"/>
            <a:ext cx="3921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a:hlinkClick r:id="" action="ppaction://hlinkshowjump?jump=previousslide"/>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667626" y="6540502"/>
            <a:ext cx="295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hlinkClick r:id="" action="ppaction://hlinkshowjump?jump=nextslide"/>
          </p:cNvPr>
          <p:cNvPicPr>
            <a:picLocks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634413" y="6540502"/>
            <a:ext cx="295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35"/>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4751" y="6416677"/>
            <a:ext cx="1511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a:hlinkClick r:id="rId3" action="ppaction://hlinksldjump"/>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05776" y="6416675"/>
            <a:ext cx="3921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a:hlinkClick r:id="" action="ppaction://hlinkshowjump?jump=previousslide"/>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667626" y="6540502"/>
            <a:ext cx="295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hlinkClick r:id="" action="ppaction://hlinkshowjump?jump=nextslide"/>
          </p:cNvPr>
          <p:cNvPicPr>
            <a:picLocks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634413" y="6540502"/>
            <a:ext cx="295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2" name="任意多边形: 形状 11"/>
          <p:cNvSpPr>
            <a:spLocks noGrp="1"/>
          </p:cNvSpPr>
          <p:nvPr>
            <p:ph type="pic" sz="quarter" idx="10"/>
          </p:nvPr>
        </p:nvSpPr>
        <p:spPr>
          <a:xfrm>
            <a:off x="975897" y="1997715"/>
            <a:ext cx="2788813" cy="3437246"/>
          </a:xfrm>
          <a:custGeom>
            <a:avLst/>
            <a:gdLst>
              <a:gd name="connsiteX0" fmla="*/ 202523 w 3718417"/>
              <a:gd name="connsiteY0" fmla="*/ 0 h 3437246"/>
              <a:gd name="connsiteX1" fmla="*/ 3515894 w 3718417"/>
              <a:gd name="connsiteY1" fmla="*/ 0 h 3437246"/>
              <a:gd name="connsiteX2" fmla="*/ 3718417 w 3718417"/>
              <a:gd name="connsiteY2" fmla="*/ 202523 h 3437246"/>
              <a:gd name="connsiteX3" fmla="*/ 3718417 w 3718417"/>
              <a:gd name="connsiteY3" fmla="*/ 3234723 h 3437246"/>
              <a:gd name="connsiteX4" fmla="*/ 3515894 w 3718417"/>
              <a:gd name="connsiteY4" fmla="*/ 3437246 h 3437246"/>
              <a:gd name="connsiteX5" fmla="*/ 202523 w 3718417"/>
              <a:gd name="connsiteY5" fmla="*/ 3437246 h 3437246"/>
              <a:gd name="connsiteX6" fmla="*/ 0 w 3718417"/>
              <a:gd name="connsiteY6" fmla="*/ 3234723 h 3437246"/>
              <a:gd name="connsiteX7" fmla="*/ 0 w 3718417"/>
              <a:gd name="connsiteY7" fmla="*/ 202523 h 3437246"/>
              <a:gd name="connsiteX8" fmla="*/ 202523 w 3718417"/>
              <a:gd name="connsiteY8" fmla="*/ 0 h 343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8417" h="3437246">
                <a:moveTo>
                  <a:pt x="202523" y="0"/>
                </a:moveTo>
                <a:lnTo>
                  <a:pt x="3515894" y="0"/>
                </a:lnTo>
                <a:cubicBezTo>
                  <a:pt x="3627744" y="0"/>
                  <a:pt x="3718417" y="90673"/>
                  <a:pt x="3718417" y="202523"/>
                </a:cubicBezTo>
                <a:lnTo>
                  <a:pt x="3718417" y="3234723"/>
                </a:lnTo>
                <a:cubicBezTo>
                  <a:pt x="3718417" y="3346573"/>
                  <a:pt x="3627744" y="3437246"/>
                  <a:pt x="3515894" y="3437246"/>
                </a:cubicBezTo>
                <a:lnTo>
                  <a:pt x="202523" y="3437246"/>
                </a:lnTo>
                <a:cubicBezTo>
                  <a:pt x="90673" y="3437246"/>
                  <a:pt x="0" y="3346573"/>
                  <a:pt x="0" y="3234723"/>
                </a:cubicBezTo>
                <a:lnTo>
                  <a:pt x="0" y="202523"/>
                </a:lnTo>
                <a:cubicBezTo>
                  <a:pt x="0" y="90673"/>
                  <a:pt x="90673" y="0"/>
                  <a:pt x="202523" y="0"/>
                </a:cubicBezTo>
                <a:close/>
              </a:path>
            </a:pathLst>
          </a:custGeom>
        </p:spPr>
        <p:txBody>
          <a:bodyPr wrap="square">
            <a:noAutofit/>
          </a:bodyPr>
          <a:lstStyle/>
          <a:p>
            <a:endParaRPr lang="zh-CN" altLang="en-US"/>
          </a:p>
        </p:txBody>
      </p:sp>
      <p:sp>
        <p:nvSpPr>
          <p:cNvPr id="13" name="任意多边形: 形状 12"/>
          <p:cNvSpPr>
            <a:spLocks noGrp="1"/>
          </p:cNvSpPr>
          <p:nvPr>
            <p:ph type="pic" sz="quarter" idx="11"/>
          </p:nvPr>
        </p:nvSpPr>
        <p:spPr>
          <a:xfrm>
            <a:off x="3928964" y="1997715"/>
            <a:ext cx="1303544" cy="1606634"/>
          </a:xfrm>
          <a:custGeom>
            <a:avLst/>
            <a:gdLst>
              <a:gd name="connsiteX0" fmla="*/ 161965 w 1738059"/>
              <a:gd name="connsiteY0" fmla="*/ 0 h 1606634"/>
              <a:gd name="connsiteX1" fmla="*/ 1576094 w 1738059"/>
              <a:gd name="connsiteY1" fmla="*/ 0 h 1606634"/>
              <a:gd name="connsiteX2" fmla="*/ 1738059 w 1738059"/>
              <a:gd name="connsiteY2" fmla="*/ 161965 h 1606634"/>
              <a:gd name="connsiteX3" fmla="*/ 1738059 w 1738059"/>
              <a:gd name="connsiteY3" fmla="*/ 1444669 h 1606634"/>
              <a:gd name="connsiteX4" fmla="*/ 1576094 w 1738059"/>
              <a:gd name="connsiteY4" fmla="*/ 1606634 h 1606634"/>
              <a:gd name="connsiteX5" fmla="*/ 161965 w 1738059"/>
              <a:gd name="connsiteY5" fmla="*/ 1606634 h 1606634"/>
              <a:gd name="connsiteX6" fmla="*/ 0 w 1738059"/>
              <a:gd name="connsiteY6" fmla="*/ 1444669 h 1606634"/>
              <a:gd name="connsiteX7" fmla="*/ 0 w 1738059"/>
              <a:gd name="connsiteY7" fmla="*/ 161965 h 1606634"/>
              <a:gd name="connsiteX8" fmla="*/ 161965 w 1738059"/>
              <a:gd name="connsiteY8" fmla="*/ 0 h 160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059" h="1606634">
                <a:moveTo>
                  <a:pt x="161965" y="0"/>
                </a:moveTo>
                <a:lnTo>
                  <a:pt x="1576094" y="0"/>
                </a:lnTo>
                <a:cubicBezTo>
                  <a:pt x="1665545" y="0"/>
                  <a:pt x="1738059" y="72514"/>
                  <a:pt x="1738059" y="161965"/>
                </a:cubicBezTo>
                <a:lnTo>
                  <a:pt x="1738059" y="1444669"/>
                </a:lnTo>
                <a:cubicBezTo>
                  <a:pt x="1738059" y="1534120"/>
                  <a:pt x="1665545" y="1606634"/>
                  <a:pt x="1576094" y="1606634"/>
                </a:cubicBezTo>
                <a:lnTo>
                  <a:pt x="161965" y="1606634"/>
                </a:lnTo>
                <a:cubicBezTo>
                  <a:pt x="72514" y="1606634"/>
                  <a:pt x="0" y="1534120"/>
                  <a:pt x="0" y="1444669"/>
                </a:cubicBezTo>
                <a:lnTo>
                  <a:pt x="0" y="161965"/>
                </a:lnTo>
                <a:cubicBezTo>
                  <a:pt x="0" y="72514"/>
                  <a:pt x="72514" y="0"/>
                  <a:pt x="161965" y="0"/>
                </a:cubicBezTo>
                <a:close/>
              </a:path>
            </a:pathLst>
          </a:custGeom>
        </p:spPr>
        <p:txBody>
          <a:bodyPr wrap="square">
            <a:noAutofit/>
          </a:bodyPr>
          <a:lstStyle/>
          <a:p>
            <a:endParaRPr lang="zh-CN" altLang="en-US"/>
          </a:p>
        </p:txBody>
      </p:sp>
      <p:sp>
        <p:nvSpPr>
          <p:cNvPr id="15" name="任意多边形: 形状 14"/>
          <p:cNvSpPr>
            <a:spLocks noGrp="1"/>
          </p:cNvSpPr>
          <p:nvPr>
            <p:ph type="pic" sz="quarter" idx="12"/>
          </p:nvPr>
        </p:nvSpPr>
        <p:spPr>
          <a:xfrm>
            <a:off x="5396762" y="3828327"/>
            <a:ext cx="1303544" cy="1606634"/>
          </a:xfrm>
          <a:custGeom>
            <a:avLst/>
            <a:gdLst>
              <a:gd name="connsiteX0" fmla="*/ 161965 w 1738059"/>
              <a:gd name="connsiteY0" fmla="*/ 0 h 1606634"/>
              <a:gd name="connsiteX1" fmla="*/ 1576094 w 1738059"/>
              <a:gd name="connsiteY1" fmla="*/ 0 h 1606634"/>
              <a:gd name="connsiteX2" fmla="*/ 1738059 w 1738059"/>
              <a:gd name="connsiteY2" fmla="*/ 161965 h 1606634"/>
              <a:gd name="connsiteX3" fmla="*/ 1738059 w 1738059"/>
              <a:gd name="connsiteY3" fmla="*/ 1444669 h 1606634"/>
              <a:gd name="connsiteX4" fmla="*/ 1576094 w 1738059"/>
              <a:gd name="connsiteY4" fmla="*/ 1606634 h 1606634"/>
              <a:gd name="connsiteX5" fmla="*/ 161965 w 1738059"/>
              <a:gd name="connsiteY5" fmla="*/ 1606634 h 1606634"/>
              <a:gd name="connsiteX6" fmla="*/ 0 w 1738059"/>
              <a:gd name="connsiteY6" fmla="*/ 1444669 h 1606634"/>
              <a:gd name="connsiteX7" fmla="*/ 0 w 1738059"/>
              <a:gd name="connsiteY7" fmla="*/ 161965 h 1606634"/>
              <a:gd name="connsiteX8" fmla="*/ 161965 w 1738059"/>
              <a:gd name="connsiteY8" fmla="*/ 0 h 160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059" h="1606634">
                <a:moveTo>
                  <a:pt x="161965" y="0"/>
                </a:moveTo>
                <a:lnTo>
                  <a:pt x="1576094" y="0"/>
                </a:lnTo>
                <a:cubicBezTo>
                  <a:pt x="1665545" y="0"/>
                  <a:pt x="1738059" y="72514"/>
                  <a:pt x="1738059" y="161965"/>
                </a:cubicBezTo>
                <a:lnTo>
                  <a:pt x="1738059" y="1444669"/>
                </a:lnTo>
                <a:cubicBezTo>
                  <a:pt x="1738059" y="1534120"/>
                  <a:pt x="1665545" y="1606634"/>
                  <a:pt x="1576094" y="1606634"/>
                </a:cubicBezTo>
                <a:lnTo>
                  <a:pt x="161965" y="1606634"/>
                </a:lnTo>
                <a:cubicBezTo>
                  <a:pt x="72514" y="1606634"/>
                  <a:pt x="0" y="1534120"/>
                  <a:pt x="0" y="1444669"/>
                </a:cubicBezTo>
                <a:lnTo>
                  <a:pt x="0" y="161965"/>
                </a:lnTo>
                <a:cubicBezTo>
                  <a:pt x="0" y="72514"/>
                  <a:pt x="72514" y="0"/>
                  <a:pt x="161965" y="0"/>
                </a:cubicBezTo>
                <a:close/>
              </a:path>
            </a:pathLst>
          </a:custGeom>
        </p:spPr>
        <p:txBody>
          <a:bodyPr wrap="square">
            <a:noAutofit/>
          </a:bodyPr>
          <a:lstStyle/>
          <a:p>
            <a:endParaRPr lang="zh-CN" altLang="en-US"/>
          </a:p>
        </p:txBody>
      </p:sp>
      <p:sp>
        <p:nvSpPr>
          <p:cNvPr id="14" name="任意多边形: 形状 13"/>
          <p:cNvSpPr>
            <a:spLocks noGrp="1"/>
          </p:cNvSpPr>
          <p:nvPr>
            <p:ph type="pic" sz="quarter" idx="13"/>
          </p:nvPr>
        </p:nvSpPr>
        <p:spPr>
          <a:xfrm>
            <a:off x="6864559" y="1997715"/>
            <a:ext cx="1303544" cy="1606634"/>
          </a:xfrm>
          <a:custGeom>
            <a:avLst/>
            <a:gdLst>
              <a:gd name="connsiteX0" fmla="*/ 161965 w 1738059"/>
              <a:gd name="connsiteY0" fmla="*/ 0 h 1606634"/>
              <a:gd name="connsiteX1" fmla="*/ 1576094 w 1738059"/>
              <a:gd name="connsiteY1" fmla="*/ 0 h 1606634"/>
              <a:gd name="connsiteX2" fmla="*/ 1738059 w 1738059"/>
              <a:gd name="connsiteY2" fmla="*/ 161965 h 1606634"/>
              <a:gd name="connsiteX3" fmla="*/ 1738059 w 1738059"/>
              <a:gd name="connsiteY3" fmla="*/ 1444669 h 1606634"/>
              <a:gd name="connsiteX4" fmla="*/ 1576094 w 1738059"/>
              <a:gd name="connsiteY4" fmla="*/ 1606634 h 1606634"/>
              <a:gd name="connsiteX5" fmla="*/ 161965 w 1738059"/>
              <a:gd name="connsiteY5" fmla="*/ 1606634 h 1606634"/>
              <a:gd name="connsiteX6" fmla="*/ 0 w 1738059"/>
              <a:gd name="connsiteY6" fmla="*/ 1444669 h 1606634"/>
              <a:gd name="connsiteX7" fmla="*/ 0 w 1738059"/>
              <a:gd name="connsiteY7" fmla="*/ 161965 h 1606634"/>
              <a:gd name="connsiteX8" fmla="*/ 161965 w 1738059"/>
              <a:gd name="connsiteY8" fmla="*/ 0 h 160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059" h="1606634">
                <a:moveTo>
                  <a:pt x="161965" y="0"/>
                </a:moveTo>
                <a:lnTo>
                  <a:pt x="1576094" y="0"/>
                </a:lnTo>
                <a:cubicBezTo>
                  <a:pt x="1665545" y="0"/>
                  <a:pt x="1738059" y="72514"/>
                  <a:pt x="1738059" y="161965"/>
                </a:cubicBezTo>
                <a:lnTo>
                  <a:pt x="1738059" y="1444669"/>
                </a:lnTo>
                <a:cubicBezTo>
                  <a:pt x="1738059" y="1534120"/>
                  <a:pt x="1665545" y="1606634"/>
                  <a:pt x="1576094" y="1606634"/>
                </a:cubicBezTo>
                <a:lnTo>
                  <a:pt x="161965" y="1606634"/>
                </a:lnTo>
                <a:cubicBezTo>
                  <a:pt x="72514" y="1606634"/>
                  <a:pt x="0" y="1534120"/>
                  <a:pt x="0" y="1444669"/>
                </a:cubicBezTo>
                <a:lnTo>
                  <a:pt x="0" y="161965"/>
                </a:lnTo>
                <a:cubicBezTo>
                  <a:pt x="0" y="72514"/>
                  <a:pt x="72514" y="0"/>
                  <a:pt x="161965" y="0"/>
                </a:cubicBezTo>
                <a:close/>
              </a:path>
            </a:pathLst>
          </a:custGeom>
        </p:spPr>
        <p:txBody>
          <a:bodyPr wrap="square">
            <a:noAutofit/>
          </a:bodyPr>
          <a:lstStyle/>
          <a:p>
            <a:endParaRPr lang="zh-CN" altLang="en-US"/>
          </a:p>
        </p:txBody>
      </p:sp>
      <p:pic>
        <p:nvPicPr>
          <p:cNvPr id="7" name="Picture 35"/>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4751" y="6416677"/>
            <a:ext cx="1511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a:hlinkClick r:id="rId3" action="ppaction://hlinksldjump"/>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05776" y="6416675"/>
            <a:ext cx="3921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a:hlinkClick r:id="" action="ppaction://hlinkshowjump?jump=previousslide"/>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667626" y="6540502"/>
            <a:ext cx="295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a:hlinkClick r:id="" action="ppaction://hlinkshowjump?jump=nextslide"/>
          </p:cNvPr>
          <p:cNvPicPr>
            <a:picLocks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634413" y="6540502"/>
            <a:ext cx="295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1"/>
          </p:nvPr>
        </p:nvSpPr>
        <p:spPr>
          <a:xfrm>
            <a:off x="5171506" y="1596079"/>
            <a:ext cx="3145643" cy="2052412"/>
          </a:xfrm>
          <a:custGeom>
            <a:avLst/>
            <a:gdLst>
              <a:gd name="connsiteX0" fmla="*/ 0 w 4194190"/>
              <a:gd name="connsiteY0" fmla="*/ 0 h 2052412"/>
              <a:gd name="connsiteX1" fmla="*/ 4194190 w 4194190"/>
              <a:gd name="connsiteY1" fmla="*/ 0 h 2052412"/>
              <a:gd name="connsiteX2" fmla="*/ 4194190 w 4194190"/>
              <a:gd name="connsiteY2" fmla="*/ 2052412 h 2052412"/>
              <a:gd name="connsiteX3" fmla="*/ 0 w 4194190"/>
              <a:gd name="connsiteY3" fmla="*/ 2052412 h 2052412"/>
            </a:gdLst>
            <a:ahLst/>
            <a:cxnLst>
              <a:cxn ang="0">
                <a:pos x="connsiteX0" y="connsiteY0"/>
              </a:cxn>
              <a:cxn ang="0">
                <a:pos x="connsiteX1" y="connsiteY1"/>
              </a:cxn>
              <a:cxn ang="0">
                <a:pos x="connsiteX2" y="connsiteY2"/>
              </a:cxn>
              <a:cxn ang="0">
                <a:pos x="connsiteX3" y="connsiteY3"/>
              </a:cxn>
            </a:cxnLst>
            <a:rect l="l" t="t" r="r" b="b"/>
            <a:pathLst>
              <a:path w="4194190" h="2052412">
                <a:moveTo>
                  <a:pt x="0" y="0"/>
                </a:moveTo>
                <a:lnTo>
                  <a:pt x="4194190" y="0"/>
                </a:lnTo>
                <a:lnTo>
                  <a:pt x="4194190" y="2052412"/>
                </a:lnTo>
                <a:lnTo>
                  <a:pt x="0" y="2052412"/>
                </a:lnTo>
                <a:close/>
              </a:path>
            </a:pathLst>
          </a:custGeom>
        </p:spPr>
        <p:txBody>
          <a:bodyPr wrap="square">
            <a:noAutofit/>
          </a:bodyPr>
          <a:lstStyle/>
          <a:p>
            <a:endParaRPr lang="zh-CN" altLang="en-US"/>
          </a:p>
        </p:txBody>
      </p:sp>
      <p:sp>
        <p:nvSpPr>
          <p:cNvPr id="12" name="任意多边形: 形状 11"/>
          <p:cNvSpPr>
            <a:spLocks noGrp="1"/>
          </p:cNvSpPr>
          <p:nvPr>
            <p:ph type="pic" sz="quarter" idx="12"/>
          </p:nvPr>
        </p:nvSpPr>
        <p:spPr>
          <a:xfrm>
            <a:off x="5171506" y="3784185"/>
            <a:ext cx="3145643" cy="2052412"/>
          </a:xfrm>
          <a:custGeom>
            <a:avLst/>
            <a:gdLst>
              <a:gd name="connsiteX0" fmla="*/ 0 w 4194190"/>
              <a:gd name="connsiteY0" fmla="*/ 0 h 2052412"/>
              <a:gd name="connsiteX1" fmla="*/ 4194190 w 4194190"/>
              <a:gd name="connsiteY1" fmla="*/ 0 h 2052412"/>
              <a:gd name="connsiteX2" fmla="*/ 4194190 w 4194190"/>
              <a:gd name="connsiteY2" fmla="*/ 2052412 h 2052412"/>
              <a:gd name="connsiteX3" fmla="*/ 0 w 4194190"/>
              <a:gd name="connsiteY3" fmla="*/ 2052412 h 2052412"/>
            </a:gdLst>
            <a:ahLst/>
            <a:cxnLst>
              <a:cxn ang="0">
                <a:pos x="connsiteX0" y="connsiteY0"/>
              </a:cxn>
              <a:cxn ang="0">
                <a:pos x="connsiteX1" y="connsiteY1"/>
              </a:cxn>
              <a:cxn ang="0">
                <a:pos x="connsiteX2" y="connsiteY2"/>
              </a:cxn>
              <a:cxn ang="0">
                <a:pos x="connsiteX3" y="connsiteY3"/>
              </a:cxn>
            </a:cxnLst>
            <a:rect l="l" t="t" r="r" b="b"/>
            <a:pathLst>
              <a:path w="4194190" h="2052412">
                <a:moveTo>
                  <a:pt x="0" y="0"/>
                </a:moveTo>
                <a:lnTo>
                  <a:pt x="4194190" y="0"/>
                </a:lnTo>
                <a:lnTo>
                  <a:pt x="4194190" y="2052412"/>
                </a:lnTo>
                <a:lnTo>
                  <a:pt x="0" y="2052412"/>
                </a:lnTo>
                <a:close/>
              </a:path>
            </a:pathLst>
          </a:custGeom>
        </p:spPr>
        <p:txBody>
          <a:bodyPr wrap="square">
            <a:noAutofit/>
          </a:bodyPr>
          <a:lstStyle/>
          <a:p>
            <a:endParaRPr lang="zh-CN" altLang="en-US"/>
          </a:p>
        </p:txBody>
      </p:sp>
      <p:sp>
        <p:nvSpPr>
          <p:cNvPr id="11" name="任意多边形: 形状 10"/>
          <p:cNvSpPr>
            <a:spLocks noGrp="1"/>
          </p:cNvSpPr>
          <p:nvPr>
            <p:ph type="pic" sz="quarter" idx="10"/>
          </p:nvPr>
        </p:nvSpPr>
        <p:spPr>
          <a:xfrm>
            <a:off x="826853" y="1596081"/>
            <a:ext cx="2327494" cy="4240517"/>
          </a:xfrm>
          <a:custGeom>
            <a:avLst/>
            <a:gdLst>
              <a:gd name="connsiteX0" fmla="*/ 0 w 3103325"/>
              <a:gd name="connsiteY0" fmla="*/ 0 h 4240517"/>
              <a:gd name="connsiteX1" fmla="*/ 3103325 w 3103325"/>
              <a:gd name="connsiteY1" fmla="*/ 0 h 4240517"/>
              <a:gd name="connsiteX2" fmla="*/ 3103325 w 3103325"/>
              <a:gd name="connsiteY2" fmla="*/ 4240517 h 4240517"/>
              <a:gd name="connsiteX3" fmla="*/ 0 w 3103325"/>
              <a:gd name="connsiteY3" fmla="*/ 4240517 h 4240517"/>
            </a:gdLst>
            <a:ahLst/>
            <a:cxnLst>
              <a:cxn ang="0">
                <a:pos x="connsiteX0" y="connsiteY0"/>
              </a:cxn>
              <a:cxn ang="0">
                <a:pos x="connsiteX1" y="connsiteY1"/>
              </a:cxn>
              <a:cxn ang="0">
                <a:pos x="connsiteX2" y="connsiteY2"/>
              </a:cxn>
              <a:cxn ang="0">
                <a:pos x="connsiteX3" y="connsiteY3"/>
              </a:cxn>
            </a:cxnLst>
            <a:rect l="l" t="t" r="r" b="b"/>
            <a:pathLst>
              <a:path w="3103325" h="4240517">
                <a:moveTo>
                  <a:pt x="0" y="0"/>
                </a:moveTo>
                <a:lnTo>
                  <a:pt x="3103325" y="0"/>
                </a:lnTo>
                <a:lnTo>
                  <a:pt x="3103325" y="4240517"/>
                </a:lnTo>
                <a:lnTo>
                  <a:pt x="0" y="4240517"/>
                </a:lnTo>
                <a:close/>
              </a:path>
            </a:pathLst>
          </a:custGeom>
        </p:spPr>
        <p:txBody>
          <a:bodyPr wrap="square">
            <a:noAutofit/>
          </a:bodyPr>
          <a:lstStyle/>
          <a:p>
            <a:endParaRPr lang="zh-CN" altLang="en-US"/>
          </a:p>
        </p:txBody>
      </p:sp>
      <p:pic>
        <p:nvPicPr>
          <p:cNvPr id="5" name="Picture 35"/>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4751" y="6416677"/>
            <a:ext cx="1511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hlinkClick r:id="rId3" action="ppaction://hlinksldjump"/>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05776" y="6416675"/>
            <a:ext cx="3921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a:hlinkClick r:id="" action="ppaction://hlinkshowjump?jump=previousslide"/>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667626" y="6540502"/>
            <a:ext cx="295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a:hlinkClick r:id="" action="ppaction://hlinkshowjump?jump=nextslide"/>
          </p:cNvPr>
          <p:cNvPicPr>
            <a:picLocks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634413" y="6540502"/>
            <a:ext cx="295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3227252" y="2363820"/>
            <a:ext cx="2673000" cy="2232000"/>
          </a:xfrm>
          <a:custGeom>
            <a:avLst/>
            <a:gdLst>
              <a:gd name="connsiteX0" fmla="*/ 0 w 3564000"/>
              <a:gd name="connsiteY0" fmla="*/ 0 h 2232000"/>
              <a:gd name="connsiteX1" fmla="*/ 3564000 w 3564000"/>
              <a:gd name="connsiteY1" fmla="*/ 0 h 2232000"/>
              <a:gd name="connsiteX2" fmla="*/ 3564000 w 3564000"/>
              <a:gd name="connsiteY2" fmla="*/ 2232000 h 2232000"/>
              <a:gd name="connsiteX3" fmla="*/ 0 w 3564000"/>
              <a:gd name="connsiteY3" fmla="*/ 2232000 h 2232000"/>
            </a:gdLst>
            <a:ahLst/>
            <a:cxnLst>
              <a:cxn ang="0">
                <a:pos x="connsiteX0" y="connsiteY0"/>
              </a:cxn>
              <a:cxn ang="0">
                <a:pos x="connsiteX1" y="connsiteY1"/>
              </a:cxn>
              <a:cxn ang="0">
                <a:pos x="connsiteX2" y="connsiteY2"/>
              </a:cxn>
              <a:cxn ang="0">
                <a:pos x="connsiteX3" y="connsiteY3"/>
              </a:cxn>
            </a:cxnLst>
            <a:rect l="l" t="t" r="r" b="b"/>
            <a:pathLst>
              <a:path w="3564000" h="2232000">
                <a:moveTo>
                  <a:pt x="0" y="0"/>
                </a:moveTo>
                <a:lnTo>
                  <a:pt x="3564000" y="0"/>
                </a:lnTo>
                <a:lnTo>
                  <a:pt x="3564000" y="2232000"/>
                </a:lnTo>
                <a:lnTo>
                  <a:pt x="0" y="2232000"/>
                </a:lnTo>
                <a:close/>
              </a:path>
            </a:pathLst>
          </a:custGeom>
        </p:spPr>
        <p:txBody>
          <a:bodyPr wrap="square">
            <a:noAutofit/>
          </a:bodyPr>
          <a:lstStyle/>
          <a:p>
            <a:endParaRPr lang="zh-CN" altLang="en-US"/>
          </a:p>
        </p:txBody>
      </p:sp>
      <p:pic>
        <p:nvPicPr>
          <p:cNvPr id="3" name="Picture 35"/>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4751" y="6416677"/>
            <a:ext cx="1511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hlinkClick r:id="rId3" action="ppaction://hlinksldjump"/>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05776" y="6416675"/>
            <a:ext cx="3921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hlinkClick r:id="" action="ppaction://hlinkshowjump?jump=previousslide"/>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667626" y="6540502"/>
            <a:ext cx="295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hlinkClick r:id="" action="ppaction://hlinkshowjump?jump=nextslide"/>
          </p:cNvPr>
          <p:cNvPicPr>
            <a:picLocks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634413" y="6540502"/>
            <a:ext cx="295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5136204" y="1974715"/>
            <a:ext cx="3049622" cy="2208178"/>
          </a:xfrm>
          <a:custGeom>
            <a:avLst/>
            <a:gdLst>
              <a:gd name="connsiteX0" fmla="*/ 0 w 4066162"/>
              <a:gd name="connsiteY0" fmla="*/ 0 h 2208178"/>
              <a:gd name="connsiteX1" fmla="*/ 4066162 w 4066162"/>
              <a:gd name="connsiteY1" fmla="*/ 0 h 2208178"/>
              <a:gd name="connsiteX2" fmla="*/ 4066162 w 4066162"/>
              <a:gd name="connsiteY2" fmla="*/ 2208178 h 2208178"/>
              <a:gd name="connsiteX3" fmla="*/ 0 w 4066162"/>
              <a:gd name="connsiteY3" fmla="*/ 2208178 h 2208178"/>
            </a:gdLst>
            <a:ahLst/>
            <a:cxnLst>
              <a:cxn ang="0">
                <a:pos x="connsiteX0" y="connsiteY0"/>
              </a:cxn>
              <a:cxn ang="0">
                <a:pos x="connsiteX1" y="connsiteY1"/>
              </a:cxn>
              <a:cxn ang="0">
                <a:pos x="connsiteX2" y="connsiteY2"/>
              </a:cxn>
              <a:cxn ang="0">
                <a:pos x="connsiteX3" y="connsiteY3"/>
              </a:cxn>
            </a:cxnLst>
            <a:rect l="l" t="t" r="r" b="b"/>
            <a:pathLst>
              <a:path w="4066162" h="2208178">
                <a:moveTo>
                  <a:pt x="0" y="0"/>
                </a:moveTo>
                <a:lnTo>
                  <a:pt x="4066162" y="0"/>
                </a:lnTo>
                <a:lnTo>
                  <a:pt x="4066162" y="2208178"/>
                </a:lnTo>
                <a:lnTo>
                  <a:pt x="0" y="2208178"/>
                </a:lnTo>
                <a:close/>
              </a:path>
            </a:pathLst>
          </a:custGeom>
        </p:spPr>
        <p:txBody>
          <a:bodyPr wrap="square">
            <a:noAutofit/>
          </a:bodyPr>
          <a:lstStyle/>
          <a:p>
            <a:endParaRPr lang="zh-CN" altLang="en-US"/>
          </a:p>
        </p:txBody>
      </p:sp>
      <p:pic>
        <p:nvPicPr>
          <p:cNvPr id="3" name="Picture 35"/>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4751" y="6416677"/>
            <a:ext cx="1511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hlinkClick r:id="rId3" action="ppaction://hlinksldjump"/>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05776" y="6416675"/>
            <a:ext cx="3921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hlinkClick r:id="" action="ppaction://hlinkshowjump?jump=previousslide"/>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667626" y="6540502"/>
            <a:ext cx="295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hlinkClick r:id="" action="ppaction://hlinkshowjump?jump=nextslide"/>
          </p:cNvPr>
          <p:cNvPicPr>
            <a:picLocks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634413" y="6540502"/>
            <a:ext cx="295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任意多边形: 形状 11"/>
          <p:cNvSpPr>
            <a:spLocks noGrp="1"/>
          </p:cNvSpPr>
          <p:nvPr>
            <p:ph type="pic" sz="quarter" idx="10"/>
          </p:nvPr>
        </p:nvSpPr>
        <p:spPr>
          <a:xfrm>
            <a:off x="950881" y="1556426"/>
            <a:ext cx="1488332" cy="1933991"/>
          </a:xfrm>
          <a:custGeom>
            <a:avLst/>
            <a:gdLst>
              <a:gd name="connsiteX0" fmla="*/ 0 w 1984443"/>
              <a:gd name="connsiteY0" fmla="*/ 0 h 1933991"/>
              <a:gd name="connsiteX1" fmla="*/ 1984443 w 1984443"/>
              <a:gd name="connsiteY1" fmla="*/ 0 h 1933991"/>
              <a:gd name="connsiteX2" fmla="*/ 1984443 w 1984443"/>
              <a:gd name="connsiteY2" fmla="*/ 1933991 h 1933991"/>
              <a:gd name="connsiteX3" fmla="*/ 0 w 1984443"/>
              <a:gd name="connsiteY3" fmla="*/ 1933991 h 1933991"/>
            </a:gdLst>
            <a:ahLst/>
            <a:cxnLst>
              <a:cxn ang="0">
                <a:pos x="connsiteX0" y="connsiteY0"/>
              </a:cxn>
              <a:cxn ang="0">
                <a:pos x="connsiteX1" y="connsiteY1"/>
              </a:cxn>
              <a:cxn ang="0">
                <a:pos x="connsiteX2" y="connsiteY2"/>
              </a:cxn>
              <a:cxn ang="0">
                <a:pos x="connsiteX3" y="connsiteY3"/>
              </a:cxn>
            </a:cxnLst>
            <a:rect l="l" t="t" r="r" b="b"/>
            <a:pathLst>
              <a:path w="1984443" h="1933991">
                <a:moveTo>
                  <a:pt x="0" y="0"/>
                </a:moveTo>
                <a:lnTo>
                  <a:pt x="1984443" y="0"/>
                </a:lnTo>
                <a:lnTo>
                  <a:pt x="1984443" y="1933991"/>
                </a:lnTo>
                <a:lnTo>
                  <a:pt x="0" y="1933991"/>
                </a:lnTo>
                <a:close/>
              </a:path>
            </a:pathLst>
          </a:custGeom>
        </p:spPr>
        <p:txBody>
          <a:bodyPr wrap="square">
            <a:noAutofit/>
          </a:bodyPr>
          <a:lstStyle/>
          <a:p>
            <a:endParaRPr lang="zh-CN" altLang="en-US"/>
          </a:p>
        </p:txBody>
      </p:sp>
      <p:sp>
        <p:nvSpPr>
          <p:cNvPr id="13" name="任意多边形: 形状 12"/>
          <p:cNvSpPr>
            <a:spLocks noGrp="1"/>
          </p:cNvSpPr>
          <p:nvPr>
            <p:ph type="pic" sz="quarter" idx="11"/>
          </p:nvPr>
        </p:nvSpPr>
        <p:spPr>
          <a:xfrm>
            <a:off x="2868850" y="1556426"/>
            <a:ext cx="1488332" cy="1933991"/>
          </a:xfrm>
          <a:custGeom>
            <a:avLst/>
            <a:gdLst>
              <a:gd name="connsiteX0" fmla="*/ 0 w 1984443"/>
              <a:gd name="connsiteY0" fmla="*/ 0 h 1933991"/>
              <a:gd name="connsiteX1" fmla="*/ 1984443 w 1984443"/>
              <a:gd name="connsiteY1" fmla="*/ 0 h 1933991"/>
              <a:gd name="connsiteX2" fmla="*/ 1984443 w 1984443"/>
              <a:gd name="connsiteY2" fmla="*/ 1933991 h 1933991"/>
              <a:gd name="connsiteX3" fmla="*/ 0 w 1984443"/>
              <a:gd name="connsiteY3" fmla="*/ 1933991 h 1933991"/>
            </a:gdLst>
            <a:ahLst/>
            <a:cxnLst>
              <a:cxn ang="0">
                <a:pos x="connsiteX0" y="connsiteY0"/>
              </a:cxn>
              <a:cxn ang="0">
                <a:pos x="connsiteX1" y="connsiteY1"/>
              </a:cxn>
              <a:cxn ang="0">
                <a:pos x="connsiteX2" y="connsiteY2"/>
              </a:cxn>
              <a:cxn ang="0">
                <a:pos x="connsiteX3" y="connsiteY3"/>
              </a:cxn>
            </a:cxnLst>
            <a:rect l="l" t="t" r="r" b="b"/>
            <a:pathLst>
              <a:path w="1984443" h="1933991">
                <a:moveTo>
                  <a:pt x="0" y="0"/>
                </a:moveTo>
                <a:lnTo>
                  <a:pt x="1984443" y="0"/>
                </a:lnTo>
                <a:lnTo>
                  <a:pt x="1984443" y="1933991"/>
                </a:lnTo>
                <a:lnTo>
                  <a:pt x="0" y="1933991"/>
                </a:lnTo>
                <a:close/>
              </a:path>
            </a:pathLst>
          </a:custGeom>
        </p:spPr>
        <p:txBody>
          <a:bodyPr wrap="square">
            <a:noAutofit/>
          </a:bodyPr>
          <a:lstStyle/>
          <a:p>
            <a:endParaRPr lang="zh-CN" altLang="en-US" dirty="0"/>
          </a:p>
        </p:txBody>
      </p:sp>
      <p:sp>
        <p:nvSpPr>
          <p:cNvPr id="14" name="任意多边形: 形状 13"/>
          <p:cNvSpPr>
            <a:spLocks noGrp="1"/>
          </p:cNvSpPr>
          <p:nvPr>
            <p:ph type="pic" sz="quarter" idx="12"/>
          </p:nvPr>
        </p:nvSpPr>
        <p:spPr>
          <a:xfrm>
            <a:off x="4786820" y="1556426"/>
            <a:ext cx="1488332" cy="1933991"/>
          </a:xfrm>
          <a:custGeom>
            <a:avLst/>
            <a:gdLst>
              <a:gd name="connsiteX0" fmla="*/ 0 w 1984443"/>
              <a:gd name="connsiteY0" fmla="*/ 0 h 1933991"/>
              <a:gd name="connsiteX1" fmla="*/ 1984443 w 1984443"/>
              <a:gd name="connsiteY1" fmla="*/ 0 h 1933991"/>
              <a:gd name="connsiteX2" fmla="*/ 1984443 w 1984443"/>
              <a:gd name="connsiteY2" fmla="*/ 1933991 h 1933991"/>
              <a:gd name="connsiteX3" fmla="*/ 0 w 1984443"/>
              <a:gd name="connsiteY3" fmla="*/ 1933991 h 1933991"/>
            </a:gdLst>
            <a:ahLst/>
            <a:cxnLst>
              <a:cxn ang="0">
                <a:pos x="connsiteX0" y="connsiteY0"/>
              </a:cxn>
              <a:cxn ang="0">
                <a:pos x="connsiteX1" y="connsiteY1"/>
              </a:cxn>
              <a:cxn ang="0">
                <a:pos x="connsiteX2" y="connsiteY2"/>
              </a:cxn>
              <a:cxn ang="0">
                <a:pos x="connsiteX3" y="connsiteY3"/>
              </a:cxn>
            </a:cxnLst>
            <a:rect l="l" t="t" r="r" b="b"/>
            <a:pathLst>
              <a:path w="1984443" h="1933991">
                <a:moveTo>
                  <a:pt x="0" y="0"/>
                </a:moveTo>
                <a:lnTo>
                  <a:pt x="1984443" y="0"/>
                </a:lnTo>
                <a:lnTo>
                  <a:pt x="1984443" y="1933991"/>
                </a:lnTo>
                <a:lnTo>
                  <a:pt x="0" y="1933991"/>
                </a:lnTo>
                <a:close/>
              </a:path>
            </a:pathLst>
          </a:custGeom>
        </p:spPr>
        <p:txBody>
          <a:bodyPr wrap="square">
            <a:noAutofit/>
          </a:bodyPr>
          <a:lstStyle/>
          <a:p>
            <a:endParaRPr lang="zh-CN" altLang="en-US"/>
          </a:p>
        </p:txBody>
      </p:sp>
      <p:sp>
        <p:nvSpPr>
          <p:cNvPr id="15" name="任意多边形: 形状 14"/>
          <p:cNvSpPr>
            <a:spLocks noGrp="1"/>
          </p:cNvSpPr>
          <p:nvPr>
            <p:ph type="pic" sz="quarter" idx="13"/>
          </p:nvPr>
        </p:nvSpPr>
        <p:spPr>
          <a:xfrm>
            <a:off x="6704790" y="1556426"/>
            <a:ext cx="1488332" cy="1933991"/>
          </a:xfrm>
          <a:custGeom>
            <a:avLst/>
            <a:gdLst>
              <a:gd name="connsiteX0" fmla="*/ 0 w 1984443"/>
              <a:gd name="connsiteY0" fmla="*/ 0 h 1933991"/>
              <a:gd name="connsiteX1" fmla="*/ 1984443 w 1984443"/>
              <a:gd name="connsiteY1" fmla="*/ 0 h 1933991"/>
              <a:gd name="connsiteX2" fmla="*/ 1984443 w 1984443"/>
              <a:gd name="connsiteY2" fmla="*/ 1933991 h 1933991"/>
              <a:gd name="connsiteX3" fmla="*/ 0 w 1984443"/>
              <a:gd name="connsiteY3" fmla="*/ 1933991 h 1933991"/>
            </a:gdLst>
            <a:ahLst/>
            <a:cxnLst>
              <a:cxn ang="0">
                <a:pos x="connsiteX0" y="connsiteY0"/>
              </a:cxn>
              <a:cxn ang="0">
                <a:pos x="connsiteX1" y="connsiteY1"/>
              </a:cxn>
              <a:cxn ang="0">
                <a:pos x="connsiteX2" y="connsiteY2"/>
              </a:cxn>
              <a:cxn ang="0">
                <a:pos x="connsiteX3" y="connsiteY3"/>
              </a:cxn>
            </a:cxnLst>
            <a:rect l="l" t="t" r="r" b="b"/>
            <a:pathLst>
              <a:path w="1984443" h="1933991">
                <a:moveTo>
                  <a:pt x="0" y="0"/>
                </a:moveTo>
                <a:lnTo>
                  <a:pt x="1984443" y="0"/>
                </a:lnTo>
                <a:lnTo>
                  <a:pt x="1984443" y="1933991"/>
                </a:lnTo>
                <a:lnTo>
                  <a:pt x="0" y="1933991"/>
                </a:lnTo>
                <a:close/>
              </a:path>
            </a:pathLst>
          </a:custGeom>
        </p:spPr>
        <p:txBody>
          <a:bodyPr wrap="square">
            <a:noAutofit/>
          </a:bodyPr>
          <a:lstStyle/>
          <a:p>
            <a:endParaRPr lang="zh-CN" altLang="en-US"/>
          </a:p>
        </p:txBody>
      </p:sp>
      <p:pic>
        <p:nvPicPr>
          <p:cNvPr id="6" name="Picture 35"/>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4751" y="6416677"/>
            <a:ext cx="1511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hlinkClick r:id="rId3" action="ppaction://hlinksldjump"/>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05776" y="6416675"/>
            <a:ext cx="3921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a:hlinkClick r:id="" action="ppaction://hlinkshowjump?jump=previousslide"/>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667626" y="6540502"/>
            <a:ext cx="295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a:hlinkClick r:id="" action="ppaction://hlinkshowjump?jump=nextslide"/>
          </p:cNvPr>
          <p:cNvPicPr>
            <a:picLocks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634413" y="6540502"/>
            <a:ext cx="295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538789" y="2198752"/>
            <a:ext cx="2240256" cy="2987006"/>
          </a:xfrm>
          <a:custGeom>
            <a:avLst/>
            <a:gdLst>
              <a:gd name="connsiteX0" fmla="*/ 1493504 w 2987008"/>
              <a:gd name="connsiteY0" fmla="*/ 0 h 2987006"/>
              <a:gd name="connsiteX1" fmla="*/ 2987008 w 2987008"/>
              <a:gd name="connsiteY1" fmla="*/ 1493503 h 2987006"/>
              <a:gd name="connsiteX2" fmla="*/ 1493504 w 2987008"/>
              <a:gd name="connsiteY2" fmla="*/ 2987006 h 2987006"/>
              <a:gd name="connsiteX3" fmla="*/ 0 w 2987008"/>
              <a:gd name="connsiteY3" fmla="*/ 1493503 h 2987006"/>
              <a:gd name="connsiteX4" fmla="*/ 1493504 w 2987008"/>
              <a:gd name="connsiteY4" fmla="*/ 0 h 2987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008" h="2987006">
                <a:moveTo>
                  <a:pt x="1493504" y="0"/>
                </a:moveTo>
                <a:cubicBezTo>
                  <a:pt x="2318343" y="0"/>
                  <a:pt x="2987008" y="668664"/>
                  <a:pt x="2987008" y="1493503"/>
                </a:cubicBezTo>
                <a:cubicBezTo>
                  <a:pt x="2987008" y="2318342"/>
                  <a:pt x="2318343" y="2987006"/>
                  <a:pt x="1493504" y="2987006"/>
                </a:cubicBezTo>
                <a:cubicBezTo>
                  <a:pt x="668665" y="2987006"/>
                  <a:pt x="0" y="2318342"/>
                  <a:pt x="0" y="1493503"/>
                </a:cubicBezTo>
                <a:cubicBezTo>
                  <a:pt x="0" y="668664"/>
                  <a:pt x="668665" y="0"/>
                  <a:pt x="1493504" y="0"/>
                </a:cubicBezTo>
                <a:close/>
              </a:path>
            </a:pathLst>
          </a:custGeom>
        </p:spPr>
        <p:txBody>
          <a:bodyPr wrap="square">
            <a:noAutofit/>
          </a:bodyPr>
          <a:lstStyle/>
          <a:p>
            <a:endParaRPr lang="zh-CN" altLang="en-US"/>
          </a:p>
        </p:txBody>
      </p:sp>
      <p:pic>
        <p:nvPicPr>
          <p:cNvPr id="3" name="Picture 35"/>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4751" y="6416677"/>
            <a:ext cx="1511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hlinkClick r:id="rId3" action="ppaction://hlinksldjump"/>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05776" y="6416675"/>
            <a:ext cx="3921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hlinkClick r:id="" action="ppaction://hlinkshowjump?jump=previousslide"/>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667626" y="6540502"/>
            <a:ext cx="295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hlinkClick r:id="" action="ppaction://hlinkshowjump?jump=nextslide"/>
          </p:cNvPr>
          <p:cNvPicPr>
            <a:picLocks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634413" y="6540502"/>
            <a:ext cx="295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5.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0" cstate="print">
            <a:extLst>
              <a:ext uri="{28A0092B-C50C-407E-A947-70E740481C1C}">
                <a14:useLocalDpi xmlns:a14="http://schemas.microsoft.com/office/drawing/2010/main" val="0"/>
              </a:ext>
            </a:extLst>
          </a:blip>
          <a:srcRect l="60578" t="62260" r="3022" b="2326"/>
          <a:stretch>
            <a:fillRect/>
          </a:stretch>
        </p:blipFill>
        <p:spPr>
          <a:xfrm>
            <a:off x="0" y="1"/>
            <a:ext cx="1121686" cy="1089025"/>
          </a:xfrm>
          <a:custGeom>
            <a:avLst/>
            <a:gdLst>
              <a:gd name="connsiteX0" fmla="*/ 0 w 1495581"/>
              <a:gd name="connsiteY0" fmla="*/ 0 h 1089025"/>
              <a:gd name="connsiteX1" fmla="*/ 1495581 w 1495581"/>
              <a:gd name="connsiteY1" fmla="*/ 0 h 1089025"/>
              <a:gd name="connsiteX2" fmla="*/ 1495581 w 1495581"/>
              <a:gd name="connsiteY2" fmla="*/ 1089025 h 1089025"/>
              <a:gd name="connsiteX3" fmla="*/ 0 w 1495581"/>
              <a:gd name="connsiteY3" fmla="*/ 1089025 h 1089025"/>
            </a:gdLst>
            <a:ahLst/>
            <a:cxnLst>
              <a:cxn ang="0">
                <a:pos x="connsiteX0" y="connsiteY0"/>
              </a:cxn>
              <a:cxn ang="0">
                <a:pos x="connsiteX1" y="connsiteY1"/>
              </a:cxn>
              <a:cxn ang="0">
                <a:pos x="connsiteX2" y="connsiteY2"/>
              </a:cxn>
              <a:cxn ang="0">
                <a:pos x="connsiteX3" y="connsiteY3"/>
              </a:cxn>
            </a:cxnLst>
            <a:rect l="l" t="t" r="r" b="b"/>
            <a:pathLst>
              <a:path w="1495581" h="1089025">
                <a:moveTo>
                  <a:pt x="0" y="0"/>
                </a:moveTo>
                <a:lnTo>
                  <a:pt x="1495581" y="0"/>
                </a:lnTo>
                <a:lnTo>
                  <a:pt x="1495581" y="1089025"/>
                </a:lnTo>
                <a:lnTo>
                  <a:pt x="0" y="1089025"/>
                </a:lnTo>
                <a:close/>
              </a:path>
            </a:pathLst>
          </a:custGeom>
        </p:spPr>
      </p:pic>
      <p:grpSp>
        <p:nvGrpSpPr>
          <p:cNvPr id="8" name="组合 7"/>
          <p:cNvGrpSpPr/>
          <p:nvPr userDrawn="1"/>
        </p:nvGrpSpPr>
        <p:grpSpPr>
          <a:xfrm>
            <a:off x="4362253" y="6415407"/>
            <a:ext cx="419495" cy="93168"/>
            <a:chOff x="4647912" y="3151241"/>
            <a:chExt cx="4029541" cy="671208"/>
          </a:xfrm>
        </p:grpSpPr>
        <p:sp>
          <p:nvSpPr>
            <p:cNvPr id="9" name="椭圆 8"/>
            <p:cNvSpPr/>
            <p:nvPr/>
          </p:nvSpPr>
          <p:spPr>
            <a:xfrm>
              <a:off x="4647912" y="3151241"/>
              <a:ext cx="671208" cy="671208"/>
            </a:xfrm>
            <a:prstGeom prst="ellipse">
              <a:avLst/>
            </a:prstGeom>
            <a:gradFill>
              <a:gsLst>
                <a:gs pos="0">
                  <a:srgbClr val="5193BF"/>
                </a:gs>
                <a:gs pos="100000">
                  <a:srgbClr val="427A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767356" y="3151241"/>
              <a:ext cx="671208" cy="671208"/>
            </a:xfrm>
            <a:prstGeom prst="ellipse">
              <a:avLst/>
            </a:prstGeom>
            <a:gradFill>
              <a:gsLst>
                <a:gs pos="0">
                  <a:srgbClr val="60C4DA"/>
                </a:gs>
                <a:gs pos="100000">
                  <a:srgbClr val="418E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6886800" y="3151241"/>
              <a:ext cx="671208" cy="671208"/>
            </a:xfrm>
            <a:prstGeom prst="ellipse">
              <a:avLst/>
            </a:prstGeom>
            <a:gradFill>
              <a:gsLst>
                <a:gs pos="0">
                  <a:srgbClr val="DB84B5"/>
                </a:gs>
                <a:gs pos="100000">
                  <a:srgbClr val="E8406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椭圆 11"/>
            <p:cNvSpPr/>
            <p:nvPr/>
          </p:nvSpPr>
          <p:spPr>
            <a:xfrm>
              <a:off x="8006245" y="3151241"/>
              <a:ext cx="671208" cy="671208"/>
            </a:xfrm>
            <a:prstGeom prst="ellipse">
              <a:avLst/>
            </a:prstGeom>
            <a:gradFill>
              <a:gsLst>
                <a:gs pos="0">
                  <a:srgbClr val="E95487"/>
                </a:gs>
                <a:gs pos="100000">
                  <a:srgbClr val="AD3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7.png"/><Relationship Id="rId1"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8.png"/><Relationship Id="rId1" Type="http://schemas.openxmlformats.org/officeDocument/2006/relationships/slide" Target="slide2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9.png"/><Relationship Id="rId1"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0.png"/><Relationship Id="rId1" Type="http://schemas.openxmlformats.org/officeDocument/2006/relationships/slide" Target="slide2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2.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xml"/><Relationship Id="rId2" Type="http://schemas.openxmlformats.org/officeDocument/2006/relationships/image" Target="../media/image23.png"/><Relationship Id="rId1" Type="http://schemas.openxmlformats.org/officeDocument/2006/relationships/slide" Target="slide18.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 Target="slide2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6.png"/><Relationship Id="rId1" Type="http://schemas.openxmlformats.org/officeDocument/2006/relationships/slide" Target="slide21.xml"/></Relationships>
</file>

<file path=ppt/slides/_rels/slide2.xml.rels><?xml version="1.0" encoding="UTF-8" standalone="yes"?>
<Relationships xmlns="http://schemas.openxmlformats.org/package/2006/relationships"><Relationship Id="rId9" Type="http://schemas.openxmlformats.org/officeDocument/2006/relationships/slide" Target="slide21.xml"/><Relationship Id="rId8" Type="http://schemas.openxmlformats.org/officeDocument/2006/relationships/slide" Target="slide3.xml"/><Relationship Id="rId7" Type="http://schemas.openxmlformats.org/officeDocument/2006/relationships/slide" Target="slide4.xml"/><Relationship Id="rId6" Type="http://schemas.openxmlformats.org/officeDocument/2006/relationships/slide" Target="slide38.xml"/><Relationship Id="rId5" Type="http://schemas.openxmlformats.org/officeDocument/2006/relationships/slide" Target="slide14.xml"/><Relationship Id="rId4" Type="http://schemas.openxmlformats.org/officeDocument/2006/relationships/slide" Target="slide7.xml"/><Relationship Id="rId3" Type="http://schemas.openxmlformats.org/officeDocument/2006/relationships/slide" Target="slide6.xml"/><Relationship Id="rId2" Type="http://schemas.openxmlformats.org/officeDocument/2006/relationships/slide" Target="slide30.xml"/><Relationship Id="rId12" Type="http://schemas.openxmlformats.org/officeDocument/2006/relationships/slideLayout" Target="../slideLayouts/slideLayout3.xml"/><Relationship Id="rId11" Type="http://schemas.openxmlformats.org/officeDocument/2006/relationships/slide" Target="slide47.xml"/><Relationship Id="rId10" Type="http://schemas.openxmlformats.org/officeDocument/2006/relationships/slide" Target="slide17.xml"/><Relationship Id="rId1"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7.png"/><Relationship Id="rId1" Type="http://schemas.openxmlformats.org/officeDocument/2006/relationships/slide" Target="slide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slide" Target="slide2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1.png"/><Relationship Id="rId1" Type="http://schemas.openxmlformats.org/officeDocument/2006/relationships/slide" Target="slide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slide" Target="slide2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slide" Target="slide2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3.png"/><Relationship Id="rId1"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7.png"/><Relationship Id="rId1" Type="http://schemas.openxmlformats.org/officeDocument/2006/relationships/slide" Target="slide35.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8.png"/><Relationship Id="rId1" Type="http://schemas.openxmlformats.org/officeDocument/2006/relationships/slide" Target="slide2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image" Target="../media/image39.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slide" Target="slide43.xml"/></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6.xml"/><Relationship Id="rId3" Type="http://schemas.openxmlformats.org/officeDocument/2006/relationships/image" Target="../media/image44.png"/><Relationship Id="rId2" Type="http://schemas.openxmlformats.org/officeDocument/2006/relationships/slide" Target="slide43.xml"/><Relationship Id="rId1" Type="http://schemas.openxmlformats.org/officeDocument/2006/relationships/image" Target="../media/image43.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slide" Target="slide21.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6.png"/><Relationship Id="rId1" Type="http://schemas.openxmlformats.org/officeDocument/2006/relationships/image" Target="../media/image45.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7.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9.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13.png"/><Relationship Id="rId1" Type="http://schemas.openxmlformats.org/officeDocument/2006/relationships/image" Target="../media/image12.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1.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52.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4.png"/><Relationship Id="rId1" Type="http://schemas.openxmlformats.org/officeDocument/2006/relationships/image" Target="../media/image53.png"/></Relationships>
</file>

<file path=ppt/slides/_rels/slide53.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5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xml"/><Relationship Id="rId2" Type="http://schemas.openxmlformats.org/officeDocument/2006/relationships/image" Target="../media/image14.png"/><Relationship Id="rId1"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5.png"/><Relationship Id="rId1" Type="http://schemas.openxmlformats.org/officeDocument/2006/relationships/slide" Target="slide2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7663514" cy="5138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组合 3"/>
          <p:cNvGrpSpPr/>
          <p:nvPr/>
        </p:nvGrpSpPr>
        <p:grpSpPr>
          <a:xfrm>
            <a:off x="5497631" y="2112679"/>
            <a:ext cx="4174402" cy="5185228"/>
            <a:chOff x="5554435" y="1672772"/>
            <a:chExt cx="4174402" cy="5185228"/>
          </a:xfrm>
        </p:grpSpPr>
        <p:grpSp>
          <p:nvGrpSpPr>
            <p:cNvPr id="3" name="组合 2"/>
            <p:cNvGrpSpPr/>
            <p:nvPr/>
          </p:nvGrpSpPr>
          <p:grpSpPr>
            <a:xfrm>
              <a:off x="5554435" y="1672772"/>
              <a:ext cx="4174402" cy="3512456"/>
              <a:chOff x="5528261" y="1672772"/>
              <a:chExt cx="4296883" cy="3512456"/>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0692" y="1672772"/>
                <a:ext cx="3512458" cy="3512456"/>
              </a:xfrm>
              <a:prstGeom prst="rect">
                <a:avLst/>
              </a:prstGeom>
              <a:effectLst>
                <a:outerShdw blurRad="889000" dist="647700" dir="8100000" algn="tr" rotWithShape="0">
                  <a:prstClr val="black">
                    <a:alpha val="35000"/>
                  </a:prstClr>
                </a:outerShdw>
              </a:effectLst>
            </p:spPr>
          </p:pic>
          <p:sp>
            <p:nvSpPr>
              <p:cNvPr id="6" name="文本框 5"/>
              <p:cNvSpPr txBox="1"/>
              <p:nvPr/>
            </p:nvSpPr>
            <p:spPr>
              <a:xfrm>
                <a:off x="6364688" y="2162786"/>
                <a:ext cx="2170128" cy="923330"/>
              </a:xfrm>
              <a:prstGeom prst="rect">
                <a:avLst/>
              </a:prstGeom>
              <a:noFill/>
            </p:spPr>
            <p:txBody>
              <a:bodyPr wrap="none" rtlCol="0">
                <a:spAutoFit/>
                <a:scene3d>
                  <a:camera prst="orthographicFront"/>
                  <a:lightRig rig="threePt" dir="t"/>
                </a:scene3d>
                <a:sp3d contourW="12700"/>
              </a:bodyPr>
              <a:lstStyle/>
              <a:p>
                <a:pPr algn="ctr"/>
                <a:r>
                  <a:rPr lang="en-US" altLang="zh-CN" sz="5400" b="1" dirty="0" smtClean="0">
                    <a:solidFill>
                      <a:schemeClr val="bg1"/>
                    </a:solidFill>
                    <a:effectLst>
                      <a:outerShdw blurRad="38100" dist="38100" dir="2700000" algn="tl">
                        <a:srgbClr val="000000">
                          <a:alpha val="43137"/>
                        </a:srgbClr>
                      </a:outerShdw>
                    </a:effectLst>
                  </a:rPr>
                  <a:t>Unit 3</a:t>
                </a:r>
                <a:endParaRPr lang="zh-CN" altLang="en-US" sz="5400" b="1" dirty="0">
                  <a:solidFill>
                    <a:schemeClr val="bg1"/>
                  </a:solidFill>
                  <a:effectLst>
                    <a:outerShdw blurRad="38100" dist="38100" dir="2700000" algn="tl">
                      <a:srgbClr val="000000">
                        <a:alpha val="43137"/>
                      </a:srgbClr>
                    </a:outerShdw>
                  </a:effectLst>
                </a:endParaRPr>
              </a:p>
            </p:txBody>
          </p:sp>
          <p:sp>
            <p:nvSpPr>
              <p:cNvPr id="7" name="文本框 6"/>
              <p:cNvSpPr txBox="1"/>
              <p:nvPr/>
            </p:nvSpPr>
            <p:spPr>
              <a:xfrm>
                <a:off x="5528261" y="3225044"/>
                <a:ext cx="4296883" cy="1200329"/>
              </a:xfrm>
              <a:prstGeom prst="rect">
                <a:avLst/>
              </a:prstGeom>
              <a:noFill/>
            </p:spPr>
            <p:txBody>
              <a:bodyPr wrap="squar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rPr>
                  <a:t>Making </a:t>
                </a:r>
                <a:endParaRPr lang="en-US" altLang="zh-CN" sz="3600" b="1" dirty="0" smtClean="0">
                  <a:solidFill>
                    <a:schemeClr val="bg1"/>
                  </a:solidFill>
                  <a:effectLst>
                    <a:outerShdw blurRad="38100" dist="38100" dir="2700000" algn="tl">
                      <a:srgbClr val="000000">
                        <a:alpha val="43137"/>
                      </a:srgbClr>
                    </a:outerShdw>
                  </a:effectLst>
                </a:endParaRPr>
              </a:p>
              <a:p>
                <a:pPr algn="ctr"/>
                <a:r>
                  <a:rPr lang="en-US" altLang="zh-CN" sz="3600" b="1" dirty="0" smtClean="0">
                    <a:solidFill>
                      <a:schemeClr val="bg1"/>
                    </a:solidFill>
                    <a:effectLst>
                      <a:outerShdw blurRad="38100" dist="38100" dir="2700000" algn="tl">
                        <a:srgbClr val="000000">
                          <a:alpha val="43137"/>
                        </a:srgbClr>
                      </a:outerShdw>
                    </a:effectLst>
                  </a:rPr>
                  <a:t>Enquiries</a:t>
                </a:r>
                <a:endParaRPr lang="zh-CN" altLang="en-US" sz="3600" b="1" dirty="0">
                  <a:solidFill>
                    <a:schemeClr val="bg1"/>
                  </a:solidFill>
                  <a:effectLst>
                    <a:outerShdw blurRad="38100" dist="38100" dir="2700000" algn="tl">
                      <a:srgbClr val="000000">
                        <a:alpha val="43137"/>
                      </a:srgbClr>
                    </a:outerShdw>
                  </a:effectLst>
                </a:endParaRPr>
              </a:p>
            </p:txBody>
          </p:sp>
          <p:cxnSp>
            <p:nvCxnSpPr>
              <p:cNvPr id="10" name="直接连接符 9"/>
              <p:cNvCxnSpPr/>
              <p:nvPr/>
            </p:nvCxnSpPr>
            <p:spPr>
              <a:xfrm>
                <a:off x="7133601" y="3115300"/>
                <a:ext cx="632298" cy="0"/>
              </a:xfrm>
              <a:prstGeom prst="line">
                <a:avLst/>
              </a:prstGeom>
              <a:ln w="28575" cap="rnd">
                <a:solidFill>
                  <a:srgbClr val="E74471"/>
                </a:solidFill>
                <a:round/>
              </a:ln>
            </p:spPr>
            <p:style>
              <a:lnRef idx="1">
                <a:schemeClr val="accent1"/>
              </a:lnRef>
              <a:fillRef idx="0">
                <a:schemeClr val="accent1"/>
              </a:fillRef>
              <a:effectRef idx="0">
                <a:schemeClr val="accent1"/>
              </a:effectRef>
              <a:fontRef idx="minor">
                <a:schemeClr val="tx1"/>
              </a:fontRef>
            </p:style>
          </p:cxn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1756" y="6268389"/>
              <a:ext cx="2035562" cy="589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slow" advTm="0">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547845" y="5011479"/>
            <a:ext cx="1492716" cy="646331"/>
          </a:xfrm>
          <a:prstGeom prst="rect">
            <a:avLst/>
          </a:prstGeom>
        </p:spPr>
        <p:style>
          <a:lnRef idx="2">
            <a:schemeClr val="accent1"/>
          </a:lnRef>
          <a:fillRef idx="1">
            <a:schemeClr val="lt1"/>
          </a:fillRef>
          <a:effectRef idx="0">
            <a:schemeClr val="accent1"/>
          </a:effectRef>
          <a:fontRef idx="minor">
            <a:schemeClr val="dk1"/>
          </a:fontRef>
        </p:style>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altLang="zh-CN" sz="3600" b="1" dirty="0">
                <a:solidFill>
                  <a:schemeClr val="accent3"/>
                </a:solidFill>
                <a:hlinkClick r:id="rId1" action="ppaction://hlinksldjump"/>
              </a:rPr>
              <a:t>Script</a:t>
            </a:r>
            <a:endParaRPr lang="zh-CN" altLang="en-US" sz="4000" b="1" dirty="0">
              <a:solidFill>
                <a:schemeClr val="accent3"/>
              </a:solidFill>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13" y="1325655"/>
            <a:ext cx="8907287" cy="2730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矩形 18"/>
          <p:cNvSpPr/>
          <p:nvPr/>
        </p:nvSpPr>
        <p:spPr>
          <a:xfrm>
            <a:off x="812748" y="433105"/>
            <a:ext cx="7481455" cy="896303"/>
          </a:xfrm>
          <a:prstGeom prst="rect">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pPr algn="just"/>
            <a:r>
              <a:rPr lang="en-US" altLang="zh-CN" b="1" dirty="0">
                <a:latin typeface="Calibri" panose="020F0502020204030204" pitchFamily="34" charset="0"/>
                <a:cs typeface="Calibri" panose="020F0502020204030204" pitchFamily="34" charset="0"/>
              </a:rPr>
              <a:t>2. You will hear an importer talking about enquiries. Listen and fill in the blanks.</a:t>
            </a:r>
            <a:endParaRPr lang="en-US" altLang="zh-CN" b="1" dirty="0">
              <a:latin typeface="Calibri" panose="020F0502020204030204" pitchFamily="34" charset="0"/>
              <a:cs typeface="Calibri" panose="020F0502020204030204" pitchFamily="34" charset="0"/>
            </a:endParaRPr>
          </a:p>
        </p:txBody>
      </p:sp>
      <p:sp>
        <p:nvSpPr>
          <p:cNvPr id="6" name="矩形 5"/>
          <p:cNvSpPr/>
          <p:nvPr/>
        </p:nvSpPr>
        <p:spPr>
          <a:xfrm>
            <a:off x="3351438" y="1724816"/>
            <a:ext cx="1069524" cy="369332"/>
          </a:xfrm>
          <a:prstGeom prst="rect">
            <a:avLst/>
          </a:prstGeom>
        </p:spPr>
        <p:txBody>
          <a:bodyPr wrap="none">
            <a:spAutoFit/>
          </a:bodyPr>
          <a:lstStyle/>
          <a:p>
            <a:r>
              <a:rPr lang="en-US" altLang="zh-CN" dirty="0">
                <a:solidFill>
                  <a:srgbClr val="FF0000"/>
                </a:solidFill>
              </a:rPr>
              <a:t>General </a:t>
            </a:r>
            <a:endParaRPr lang="zh-CN" altLang="en-US" dirty="0">
              <a:solidFill>
                <a:srgbClr val="FF0000"/>
              </a:solidFill>
            </a:endParaRPr>
          </a:p>
        </p:txBody>
      </p:sp>
      <p:sp>
        <p:nvSpPr>
          <p:cNvPr id="7" name="矩形 6"/>
          <p:cNvSpPr/>
          <p:nvPr/>
        </p:nvSpPr>
        <p:spPr>
          <a:xfrm>
            <a:off x="1540628" y="2034098"/>
            <a:ext cx="979755" cy="369332"/>
          </a:xfrm>
          <a:prstGeom prst="rect">
            <a:avLst/>
          </a:prstGeom>
        </p:spPr>
        <p:txBody>
          <a:bodyPr wrap="none">
            <a:spAutoFit/>
          </a:bodyPr>
          <a:lstStyle/>
          <a:p>
            <a:r>
              <a:rPr lang="en-US" altLang="zh-CN" dirty="0">
                <a:solidFill>
                  <a:srgbClr val="FF0000"/>
                </a:solidFill>
              </a:rPr>
              <a:t>articles </a:t>
            </a:r>
            <a:endParaRPr lang="zh-CN" altLang="en-US" dirty="0">
              <a:solidFill>
                <a:srgbClr val="FF0000"/>
              </a:solidFill>
            </a:endParaRPr>
          </a:p>
        </p:txBody>
      </p:sp>
      <p:sp>
        <p:nvSpPr>
          <p:cNvPr id="8" name="矩形 7"/>
          <p:cNvSpPr/>
          <p:nvPr/>
        </p:nvSpPr>
        <p:spPr>
          <a:xfrm>
            <a:off x="4420962" y="2447364"/>
            <a:ext cx="1056700" cy="369332"/>
          </a:xfrm>
          <a:prstGeom prst="rect">
            <a:avLst/>
          </a:prstGeom>
        </p:spPr>
        <p:txBody>
          <a:bodyPr wrap="none">
            <a:spAutoFit/>
          </a:bodyPr>
          <a:lstStyle/>
          <a:p>
            <a:r>
              <a:rPr lang="en-US" altLang="zh-CN" dirty="0">
                <a:solidFill>
                  <a:srgbClr val="FF0000"/>
                </a:solidFill>
              </a:rPr>
              <a:t>Specific </a:t>
            </a:r>
            <a:endParaRPr lang="zh-CN" altLang="en-US" dirty="0">
              <a:solidFill>
                <a:srgbClr val="FF0000"/>
              </a:solidFill>
            </a:endParaRPr>
          </a:p>
        </p:txBody>
      </p:sp>
      <p:sp>
        <p:nvSpPr>
          <p:cNvPr id="9" name="矩形 8"/>
          <p:cNvSpPr/>
          <p:nvPr/>
        </p:nvSpPr>
        <p:spPr>
          <a:xfrm>
            <a:off x="6153592" y="2632030"/>
            <a:ext cx="1005403" cy="369332"/>
          </a:xfrm>
          <a:prstGeom prst="rect">
            <a:avLst/>
          </a:prstGeom>
        </p:spPr>
        <p:txBody>
          <a:bodyPr wrap="none">
            <a:spAutoFit/>
          </a:bodyPr>
          <a:lstStyle/>
          <a:p>
            <a:r>
              <a:rPr lang="en-US" altLang="zh-CN" dirty="0">
                <a:solidFill>
                  <a:srgbClr val="FF0000"/>
                </a:solidFill>
              </a:rPr>
              <a:t>content </a:t>
            </a:r>
            <a:endParaRPr lang="zh-CN" altLang="en-US" dirty="0">
              <a:solidFill>
                <a:srgbClr val="FF0000"/>
              </a:solidFill>
            </a:endParaRPr>
          </a:p>
        </p:txBody>
      </p:sp>
      <p:sp>
        <p:nvSpPr>
          <p:cNvPr id="10" name="矩形 9"/>
          <p:cNvSpPr/>
          <p:nvPr/>
        </p:nvSpPr>
        <p:spPr>
          <a:xfrm>
            <a:off x="6112655" y="2990584"/>
            <a:ext cx="1569660" cy="369332"/>
          </a:xfrm>
          <a:prstGeom prst="rect">
            <a:avLst/>
          </a:prstGeom>
        </p:spPr>
        <p:txBody>
          <a:bodyPr wrap="none">
            <a:spAutoFit/>
          </a:bodyPr>
          <a:lstStyle/>
          <a:p>
            <a:r>
              <a:rPr lang="en-US" altLang="zh-CN" dirty="0">
                <a:solidFill>
                  <a:srgbClr val="FF0000"/>
                </a:solidFill>
              </a:rPr>
              <a:t>specifications</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24448" y="324177"/>
            <a:ext cx="1346844" cy="584775"/>
          </a:xfrm>
          <a:prstGeom prst="rect">
            <a:avLst/>
          </a:prstGeom>
        </p:spPr>
        <p:txBody>
          <a:bodyPr wrap="none">
            <a:spAutoFit/>
          </a:bodyPr>
          <a:lstStyle/>
          <a:p>
            <a:r>
              <a:rPr lang="en-US" altLang="zh-CN" sz="3200" b="1" dirty="0">
                <a:solidFill>
                  <a:schemeClr val="accent3"/>
                </a:solidFill>
                <a:hlinkClick r:id="rId1" action="ppaction://hlinksldjump"/>
              </a:rPr>
              <a:t>Script</a:t>
            </a:r>
            <a:endParaRPr lang="zh-CN" altLang="en-US" sz="3200"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45" y="1116107"/>
            <a:ext cx="9096555" cy="2675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50025" y="581977"/>
            <a:ext cx="7481455" cy="896303"/>
          </a:xfrm>
          <a:prstGeom prst="rect">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pPr algn="just"/>
            <a:r>
              <a:rPr lang="en-US" altLang="zh-CN" b="1" dirty="0">
                <a:latin typeface="Calibri" panose="020F0502020204030204" pitchFamily="34" charset="0"/>
                <a:cs typeface="Calibri" panose="020F0502020204030204" pitchFamily="34" charset="0"/>
              </a:rPr>
              <a:t>2</a:t>
            </a:r>
            <a:r>
              <a:rPr lang="en-US" altLang="zh-CN" b="1" dirty="0" smtClean="0">
                <a:latin typeface="Calibri" panose="020F0502020204030204" pitchFamily="34" charset="0"/>
                <a:cs typeface="Calibri" panose="020F0502020204030204" pitchFamily="34" charset="0"/>
              </a:rPr>
              <a:t>. </a:t>
            </a:r>
            <a:r>
              <a:rPr lang="en-US" altLang="zh-CN" b="1" dirty="0">
                <a:latin typeface="Calibri" panose="020F0502020204030204" pitchFamily="34" charset="0"/>
                <a:cs typeface="Calibri" panose="020F0502020204030204" pitchFamily="34" charset="0"/>
              </a:rPr>
              <a:t>Listen to an enquiry made by an importer and answer the following questions.</a:t>
            </a:r>
            <a:endParaRPr lang="en-US" altLang="zh-CN" b="1" dirty="0">
              <a:latin typeface="Calibri" panose="020F0502020204030204" pitchFamily="34" charset="0"/>
              <a:cs typeface="Calibri" panose="020F0502020204030204" pitchFamily="34" charset="0"/>
            </a:endParaRPr>
          </a:p>
        </p:txBody>
      </p:sp>
      <p:sp>
        <p:nvSpPr>
          <p:cNvPr id="12" name="矩形 11"/>
          <p:cNvSpPr/>
          <p:nvPr/>
        </p:nvSpPr>
        <p:spPr>
          <a:xfrm>
            <a:off x="6555413" y="4790455"/>
            <a:ext cx="1492716" cy="646331"/>
          </a:xfrm>
          <a:prstGeom prst="rect">
            <a:avLst/>
          </a:prstGeom>
        </p:spPr>
        <p:style>
          <a:lnRef idx="2">
            <a:schemeClr val="accent1"/>
          </a:lnRef>
          <a:fillRef idx="1">
            <a:schemeClr val="lt1"/>
          </a:fillRef>
          <a:effectRef idx="0">
            <a:schemeClr val="accent1"/>
          </a:effectRef>
          <a:fontRef idx="minor">
            <a:schemeClr val="dk1"/>
          </a:fontRef>
        </p:style>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altLang="zh-CN" sz="3600" b="1" dirty="0">
                <a:solidFill>
                  <a:schemeClr val="accent3"/>
                </a:solidFill>
                <a:hlinkClick r:id="rId1" action="ppaction://hlinksldjump"/>
              </a:rPr>
              <a:t>Script</a:t>
            </a:r>
            <a:endParaRPr lang="zh-CN" altLang="en-US" sz="4000" b="1" dirty="0">
              <a:solidFill>
                <a:schemeClr val="accent3"/>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741" y="1680069"/>
            <a:ext cx="7925035" cy="3110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1588783" y="1993758"/>
            <a:ext cx="2685351" cy="369332"/>
          </a:xfrm>
          <a:prstGeom prst="rect">
            <a:avLst/>
          </a:prstGeom>
        </p:spPr>
        <p:txBody>
          <a:bodyPr wrap="none">
            <a:spAutoFit/>
          </a:bodyPr>
          <a:lstStyle/>
          <a:p>
            <a:r>
              <a:rPr lang="en-US" altLang="zh-CN" dirty="0">
                <a:solidFill>
                  <a:srgbClr val="FF0000"/>
                </a:solidFill>
              </a:rPr>
              <a:t>Steel screws in all sizes.</a:t>
            </a:r>
            <a:endParaRPr lang="en-US" altLang="zh-CN" dirty="0">
              <a:solidFill>
                <a:srgbClr val="FF0000"/>
              </a:solidFill>
            </a:endParaRPr>
          </a:p>
        </p:txBody>
      </p:sp>
      <p:sp>
        <p:nvSpPr>
          <p:cNvPr id="13" name="矩形 12"/>
          <p:cNvSpPr/>
          <p:nvPr/>
        </p:nvSpPr>
        <p:spPr>
          <a:xfrm>
            <a:off x="1719509" y="2693004"/>
            <a:ext cx="595099" cy="369332"/>
          </a:xfrm>
          <a:prstGeom prst="rect">
            <a:avLst/>
          </a:prstGeom>
        </p:spPr>
        <p:txBody>
          <a:bodyPr wrap="none">
            <a:spAutoFit/>
          </a:bodyPr>
          <a:lstStyle/>
          <a:p>
            <a:r>
              <a:rPr lang="en-US" altLang="zh-CN" dirty="0">
                <a:solidFill>
                  <a:srgbClr val="FF0000"/>
                </a:solidFill>
              </a:rPr>
              <a:t>CIF.</a:t>
            </a:r>
            <a:endParaRPr lang="en-US" altLang="zh-CN" dirty="0">
              <a:solidFill>
                <a:srgbClr val="FF0000"/>
              </a:solidFill>
            </a:endParaRPr>
          </a:p>
        </p:txBody>
      </p:sp>
      <p:sp>
        <p:nvSpPr>
          <p:cNvPr id="14" name="矩形 13"/>
          <p:cNvSpPr/>
          <p:nvPr/>
        </p:nvSpPr>
        <p:spPr>
          <a:xfrm>
            <a:off x="1479176" y="3455457"/>
            <a:ext cx="7664824" cy="646331"/>
          </a:xfrm>
          <a:prstGeom prst="rect">
            <a:avLst/>
          </a:prstGeom>
        </p:spPr>
        <p:txBody>
          <a:bodyPr wrap="square">
            <a:spAutoFit/>
          </a:bodyPr>
          <a:lstStyle/>
          <a:p>
            <a:r>
              <a:rPr lang="en-US" altLang="zh-CN" dirty="0">
                <a:solidFill>
                  <a:srgbClr val="FF0000"/>
                </a:solidFill>
              </a:rPr>
              <a:t>Because the supplier is able to supply larger quantities at more attractive prices.</a:t>
            </a:r>
            <a:endParaRPr lang="zh-CN" altLang="en-US" dirty="0">
              <a:solidFill>
                <a:srgbClr val="FF0000"/>
              </a:solidFill>
            </a:endParaRPr>
          </a:p>
        </p:txBody>
      </p:sp>
      <p:sp>
        <p:nvSpPr>
          <p:cNvPr id="15" name="矩形 14"/>
          <p:cNvSpPr/>
          <p:nvPr/>
        </p:nvSpPr>
        <p:spPr>
          <a:xfrm>
            <a:off x="1532964" y="4226404"/>
            <a:ext cx="2198359" cy="369332"/>
          </a:xfrm>
          <a:prstGeom prst="rect">
            <a:avLst/>
          </a:prstGeom>
        </p:spPr>
        <p:txBody>
          <a:bodyPr wrap="none">
            <a:spAutoFit/>
          </a:bodyPr>
          <a:lstStyle/>
          <a:p>
            <a:r>
              <a:rPr lang="en-US" altLang="zh-CN" dirty="0">
                <a:solidFill>
                  <a:srgbClr val="FF0000"/>
                </a:solidFill>
              </a:rPr>
              <a:t>The supplier’s offer.</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24448" y="156750"/>
            <a:ext cx="1346844" cy="584775"/>
          </a:xfrm>
          <a:prstGeom prst="rect">
            <a:avLst/>
          </a:prstGeom>
        </p:spPr>
        <p:txBody>
          <a:bodyPr wrap="none">
            <a:spAutoFit/>
          </a:bodyPr>
          <a:lstStyle/>
          <a:p>
            <a:r>
              <a:rPr lang="en-US" altLang="zh-CN" sz="3200" b="1" dirty="0">
                <a:solidFill>
                  <a:schemeClr val="accent3"/>
                </a:solidFill>
                <a:hlinkClick r:id="rId1" action="ppaction://hlinksldjump"/>
              </a:rPr>
              <a:t>Script</a:t>
            </a:r>
            <a:endParaRPr lang="zh-CN" altLang="en-US" sz="3200" dirty="0"/>
          </a:p>
        </p:txBody>
      </p:sp>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054471"/>
            <a:ext cx="8041015" cy="335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164919" y="1447801"/>
            <a:ext cx="2815931" cy="3962400"/>
            <a:chOff x="1553225" y="1447801"/>
            <a:chExt cx="3754574" cy="396240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32952" t="5460"/>
            <a:stretch>
              <a:fillRect/>
            </a:stretch>
          </p:blipFill>
          <p:spPr>
            <a:xfrm>
              <a:off x="1553225" y="1447801"/>
              <a:ext cx="3754574" cy="3962400"/>
            </a:xfrm>
            <a:prstGeom prst="rect">
              <a:avLst/>
            </a:prstGeom>
          </p:spPr>
        </p:pic>
        <p:sp>
          <p:nvSpPr>
            <p:cNvPr id="4" name="椭圆 3"/>
            <p:cNvSpPr/>
            <p:nvPr/>
          </p:nvSpPr>
          <p:spPr>
            <a:xfrm>
              <a:off x="2122412" y="2120901"/>
              <a:ext cx="2616200" cy="261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6" name="椭圆 5"/>
            <p:cNvSpPr/>
            <p:nvPr/>
          </p:nvSpPr>
          <p:spPr>
            <a:xfrm>
              <a:off x="2351011" y="2349500"/>
              <a:ext cx="2159002" cy="2159002"/>
            </a:xfrm>
            <a:prstGeom prst="ellipse">
              <a:avLst/>
            </a:prstGeom>
            <a:noFill/>
            <a:ln w="19050">
              <a:solidFill>
                <a:srgbClr val="427A9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10" name="组合 9"/>
          <p:cNvGrpSpPr/>
          <p:nvPr/>
        </p:nvGrpSpPr>
        <p:grpSpPr>
          <a:xfrm>
            <a:off x="1164919" y="1447801"/>
            <a:ext cx="2815931" cy="3962400"/>
            <a:chOff x="1553225" y="1447801"/>
            <a:chExt cx="3754574" cy="3962400"/>
          </a:xfrm>
        </p:grpSpPr>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32952" t="5460"/>
            <a:stretch>
              <a:fillRect/>
            </a:stretch>
          </p:blipFill>
          <p:spPr>
            <a:xfrm>
              <a:off x="1553225" y="1447801"/>
              <a:ext cx="3754574" cy="3962400"/>
            </a:xfrm>
            <a:prstGeom prst="rect">
              <a:avLst/>
            </a:prstGeom>
          </p:spPr>
        </p:pic>
        <p:sp>
          <p:nvSpPr>
            <p:cNvPr id="12" name="椭圆 11"/>
            <p:cNvSpPr/>
            <p:nvPr/>
          </p:nvSpPr>
          <p:spPr>
            <a:xfrm>
              <a:off x="2122412" y="2120901"/>
              <a:ext cx="2616200" cy="261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4"/>
            <p:cNvSpPr txBox="1"/>
            <p:nvPr/>
          </p:nvSpPr>
          <p:spPr>
            <a:xfrm>
              <a:off x="2261180" y="3087906"/>
              <a:ext cx="2338674"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smtClean="0">
                  <a:solidFill>
                    <a:srgbClr val="427A9D"/>
                  </a:solidFill>
                </a:rPr>
                <a:t>Part III</a:t>
              </a:r>
              <a:endParaRPr lang="zh-CN" altLang="en-US" sz="4000" b="1" dirty="0">
                <a:solidFill>
                  <a:srgbClr val="427A9D"/>
                </a:solidFill>
              </a:endParaRPr>
            </a:p>
          </p:txBody>
        </p:sp>
        <p:sp>
          <p:nvSpPr>
            <p:cNvPr id="14" name="椭圆 13"/>
            <p:cNvSpPr/>
            <p:nvPr/>
          </p:nvSpPr>
          <p:spPr>
            <a:xfrm>
              <a:off x="2351011" y="2349500"/>
              <a:ext cx="2159002" cy="2159002"/>
            </a:xfrm>
            <a:prstGeom prst="ellipse">
              <a:avLst/>
            </a:prstGeom>
            <a:noFill/>
            <a:ln w="19050">
              <a:solidFill>
                <a:srgbClr val="427A9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6"/>
          <p:cNvSpPr txBox="1"/>
          <p:nvPr/>
        </p:nvSpPr>
        <p:spPr>
          <a:xfrm>
            <a:off x="3761823" y="3003981"/>
            <a:ext cx="5213158" cy="1323439"/>
          </a:xfrm>
          <a:prstGeom prst="rect">
            <a:avLst/>
          </a:prstGeom>
          <a:noFill/>
        </p:spPr>
        <p:txBody>
          <a:bodyPr wrap="none" rtlCol="0">
            <a:spAutoFit/>
            <a:scene3d>
              <a:camera prst="orthographicFront"/>
              <a:lightRig rig="threePt" dir="t"/>
            </a:scene3d>
            <a:sp3d contourW="12700"/>
          </a:bodyPr>
          <a:lstStyle/>
          <a:p>
            <a:r>
              <a:rPr lang="en-US" altLang="zh-CN" sz="4400" b="1" dirty="0" smtClean="0">
                <a:gradFill>
                  <a:gsLst>
                    <a:gs pos="0">
                      <a:srgbClr val="427A9D"/>
                    </a:gs>
                    <a:gs pos="100000">
                      <a:srgbClr val="274A6D"/>
                    </a:gs>
                  </a:gsLst>
                  <a:lin ang="5400000" scaled="1"/>
                </a:gradFill>
              </a:rPr>
              <a:t>Language Focus A</a:t>
            </a:r>
            <a:endParaRPr lang="en-US" altLang="zh-CN" sz="4400" b="1" dirty="0" smtClean="0">
              <a:gradFill>
                <a:gsLst>
                  <a:gs pos="0">
                    <a:srgbClr val="427A9D"/>
                  </a:gs>
                  <a:gs pos="100000">
                    <a:srgbClr val="274A6D"/>
                  </a:gs>
                </a:gsLst>
                <a:lin ang="5400000" scaled="1"/>
              </a:gradFill>
            </a:endParaRPr>
          </a:p>
          <a:p>
            <a:pPr algn="ctr"/>
            <a:r>
              <a:rPr lang="en-US" altLang="zh-CN" sz="3600" b="1" dirty="0" smtClean="0">
                <a:gradFill>
                  <a:gsLst>
                    <a:gs pos="0">
                      <a:srgbClr val="427A9D"/>
                    </a:gs>
                    <a:gs pos="100000">
                      <a:srgbClr val="274A6D"/>
                    </a:gs>
                  </a:gsLst>
                  <a:lin ang="5400000" scaled="1"/>
                </a:gradFill>
              </a:rPr>
              <a:t>Enquiry</a:t>
            </a:r>
            <a:endParaRPr lang="zh-CN" altLang="en-US" sz="4400" b="1" dirty="0">
              <a:gradFill>
                <a:gsLst>
                  <a:gs pos="0">
                    <a:srgbClr val="427A9D"/>
                  </a:gs>
                  <a:gs pos="100000">
                    <a:srgbClr val="274A6D"/>
                  </a:gs>
                </a:gsLst>
                <a:lin ang="5400000" scaled="1"/>
              </a:gradFill>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2" fill="hold" grpId="0" nodeType="afterEffect" p14:presetBounceEnd="58000">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14:bounceEnd="58000">
                                          <p:cBhvr additive="base">
                                            <p:cTn id="16" dur="1000" fill="hold"/>
                                            <p:tgtEl>
                                              <p:spTgt spid="15"/>
                                            </p:tgtEl>
                                            <p:attrNameLst>
                                              <p:attrName>ppt_x</p:attrName>
                                            </p:attrNameLst>
                                          </p:cBhvr>
                                          <p:tavLst>
                                            <p:tav tm="0">
                                              <p:val>
                                                <p:strVal val="1+#ppt_w/2"/>
                                              </p:val>
                                            </p:tav>
                                            <p:tav tm="100000">
                                              <p:val>
                                                <p:strVal val="#ppt_x"/>
                                              </p:val>
                                            </p:tav>
                                          </p:tavLst>
                                        </p:anim>
                                        <p:anim calcmode="lin" valueType="num" p14:bounceEnd="58000">
                                          <p:cBhvr additive="base">
                                            <p:cTn id="17"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1+#ppt_w/2"/>
                                              </p:val>
                                            </p:tav>
                                            <p:tav tm="100000">
                                              <p:val>
                                                <p:strVal val="#ppt_x"/>
                                              </p:val>
                                            </p:tav>
                                          </p:tavLst>
                                        </p:anim>
                                        <p:anim calcmode="lin" valueType="num">
                                          <p:cBhvr additive="base">
                                            <p:cTn id="17"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09918" y="489696"/>
            <a:ext cx="7683444" cy="4902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0">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04863" y="485214"/>
            <a:ext cx="7534275" cy="5377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1760" y="144875"/>
            <a:ext cx="2236510"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altLang="zh-CN" b="1" dirty="0">
                <a:solidFill>
                  <a:srgbClr val="E8406E"/>
                </a:solidFill>
              </a:rPr>
              <a:t>Follow-up Practice</a:t>
            </a:r>
            <a:endParaRPr lang="zh-CN" altLang="en-US" dirty="0">
              <a:solidFill>
                <a:srgbClr val="E8406E"/>
              </a:solidFill>
            </a:endParaRPr>
          </a:p>
        </p:txBody>
      </p:sp>
      <p:sp>
        <p:nvSpPr>
          <p:cNvPr id="49" name="矩形 48"/>
          <p:cNvSpPr/>
          <p:nvPr/>
        </p:nvSpPr>
        <p:spPr>
          <a:xfrm>
            <a:off x="950025" y="575636"/>
            <a:ext cx="7992094" cy="795963"/>
          </a:xfrm>
          <a:prstGeom prst="rect">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r>
              <a:rPr lang="en-US" altLang="zh-CN" sz="1600" b="1" dirty="0" smtClean="0">
                <a:latin typeface="Calibri" panose="020F0502020204030204" pitchFamily="34" charset="0"/>
                <a:cs typeface="Calibri" panose="020F0502020204030204" pitchFamily="34" charset="0"/>
              </a:rPr>
              <a:t>1. </a:t>
            </a:r>
            <a:r>
              <a:rPr lang="en-US" altLang="zh-CN" sz="1600" b="1" dirty="0"/>
              <a:t>You will hear a conversation between Mr. Kim, a seller, and Mr. Smith, a buyer</a:t>
            </a:r>
            <a:r>
              <a:rPr lang="en-US" altLang="zh-CN" sz="1600" b="1" dirty="0" smtClean="0"/>
              <a:t>. Listen </a:t>
            </a:r>
            <a:r>
              <a:rPr lang="en-US" altLang="zh-CN" sz="1600" b="1" dirty="0"/>
              <a:t>to the conversation and then choose the </a:t>
            </a:r>
            <a:r>
              <a:rPr lang="en-US" altLang="zh-CN" sz="1600" b="1" dirty="0" smtClean="0"/>
              <a:t>correct answers </a:t>
            </a:r>
            <a:r>
              <a:rPr lang="en-US" altLang="zh-CN" sz="1600" b="1" dirty="0"/>
              <a:t>to the questions.</a:t>
            </a:r>
            <a:endParaRPr lang="en-US" altLang="zh-CN" sz="1600" b="1" dirty="0">
              <a:latin typeface="Calibri" panose="020F0502020204030204" pitchFamily="34" charset="0"/>
              <a:cs typeface="Calibri" panose="020F0502020204030204" pitchFamily="34" charset="0"/>
            </a:endParaRPr>
          </a:p>
        </p:txBody>
      </p:sp>
      <p:sp>
        <p:nvSpPr>
          <p:cNvPr id="8" name="矩形 7"/>
          <p:cNvSpPr/>
          <p:nvPr/>
        </p:nvSpPr>
        <p:spPr>
          <a:xfrm>
            <a:off x="252465" y="5936006"/>
            <a:ext cx="1638590" cy="707886"/>
          </a:xfrm>
          <a:prstGeom prst="rect">
            <a:avLst/>
          </a:prstGeom>
        </p:spPr>
        <p:style>
          <a:lnRef idx="2">
            <a:schemeClr val="accent1"/>
          </a:lnRef>
          <a:fillRef idx="1">
            <a:schemeClr val="lt1"/>
          </a:fillRef>
          <a:effectRef idx="0">
            <a:schemeClr val="accent1"/>
          </a:effectRef>
          <a:fontRef idx="minor">
            <a:schemeClr val="dk1"/>
          </a:fontRef>
        </p:style>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altLang="zh-CN" sz="4000" b="1" dirty="0">
                <a:solidFill>
                  <a:schemeClr val="accent3"/>
                </a:solidFill>
                <a:hlinkClick r:id="rId1" action="ppaction://hlinksldjump"/>
              </a:rPr>
              <a:t>Script</a:t>
            </a:r>
            <a:endParaRPr lang="zh-CN" altLang="en-US" sz="4000" b="1" dirty="0">
              <a:solidFill>
                <a:schemeClr val="accent3"/>
              </a:solidFill>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031" y="1676400"/>
            <a:ext cx="7847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366416" y="1687606"/>
            <a:ext cx="312906" cy="369332"/>
          </a:xfrm>
          <a:prstGeom prst="rect">
            <a:avLst/>
          </a:prstGeom>
        </p:spPr>
        <p:txBody>
          <a:bodyPr wrap="none">
            <a:spAutoFit/>
          </a:bodyPr>
          <a:lstStyle/>
          <a:p>
            <a:r>
              <a:rPr lang="en-US" altLang="zh-CN" dirty="0">
                <a:solidFill>
                  <a:srgbClr val="FF0000"/>
                </a:solidFill>
              </a:rPr>
              <a:t>b</a:t>
            </a:r>
            <a:endParaRPr lang="zh-CN" altLang="en-US" dirty="0">
              <a:solidFill>
                <a:srgbClr val="FF0000"/>
              </a:solidFill>
            </a:endParaRPr>
          </a:p>
        </p:txBody>
      </p:sp>
      <p:sp>
        <p:nvSpPr>
          <p:cNvPr id="9" name="矩形 8"/>
          <p:cNvSpPr/>
          <p:nvPr/>
        </p:nvSpPr>
        <p:spPr>
          <a:xfrm>
            <a:off x="366416" y="2437510"/>
            <a:ext cx="300082" cy="369332"/>
          </a:xfrm>
          <a:prstGeom prst="rect">
            <a:avLst/>
          </a:prstGeom>
        </p:spPr>
        <p:txBody>
          <a:bodyPr wrap="none">
            <a:spAutoFit/>
          </a:bodyPr>
          <a:lstStyle/>
          <a:p>
            <a:r>
              <a:rPr lang="en-US" altLang="zh-CN" dirty="0">
                <a:solidFill>
                  <a:srgbClr val="FF0000"/>
                </a:solidFill>
              </a:rPr>
              <a:t>c</a:t>
            </a:r>
            <a:endParaRPr lang="zh-CN" altLang="en-US" dirty="0">
              <a:solidFill>
                <a:srgbClr val="FF0000"/>
              </a:solidFill>
            </a:endParaRPr>
          </a:p>
        </p:txBody>
      </p:sp>
      <p:sp>
        <p:nvSpPr>
          <p:cNvPr id="14" name="矩形 13"/>
          <p:cNvSpPr/>
          <p:nvPr/>
        </p:nvSpPr>
        <p:spPr>
          <a:xfrm>
            <a:off x="344863" y="3244334"/>
            <a:ext cx="312906" cy="369332"/>
          </a:xfrm>
          <a:prstGeom prst="rect">
            <a:avLst/>
          </a:prstGeom>
        </p:spPr>
        <p:txBody>
          <a:bodyPr wrap="none">
            <a:spAutoFit/>
          </a:bodyPr>
          <a:lstStyle/>
          <a:p>
            <a:r>
              <a:rPr lang="en-US" altLang="zh-CN" dirty="0">
                <a:solidFill>
                  <a:srgbClr val="FF0000"/>
                </a:solidFill>
              </a:rPr>
              <a:t>b</a:t>
            </a:r>
            <a:endParaRPr lang="zh-CN" altLang="en-US" dirty="0">
              <a:solidFill>
                <a:srgbClr val="FF0000"/>
              </a:solidFill>
            </a:endParaRPr>
          </a:p>
        </p:txBody>
      </p:sp>
      <p:sp>
        <p:nvSpPr>
          <p:cNvPr id="15" name="矩形 14"/>
          <p:cNvSpPr/>
          <p:nvPr/>
        </p:nvSpPr>
        <p:spPr>
          <a:xfrm>
            <a:off x="344863" y="4037711"/>
            <a:ext cx="300082" cy="369332"/>
          </a:xfrm>
          <a:prstGeom prst="rect">
            <a:avLst/>
          </a:prstGeom>
        </p:spPr>
        <p:txBody>
          <a:bodyPr wrap="none">
            <a:spAutoFit/>
          </a:bodyPr>
          <a:lstStyle/>
          <a:p>
            <a:r>
              <a:rPr lang="en-US" altLang="zh-CN" dirty="0">
                <a:solidFill>
                  <a:srgbClr val="FF0000"/>
                </a:solidFill>
              </a:rPr>
              <a:t>c</a:t>
            </a:r>
            <a:endParaRPr lang="zh-CN" altLang="en-US" dirty="0">
              <a:solidFill>
                <a:srgbClr val="FF0000"/>
              </a:solidFill>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 grpId="0"/>
      <p:bldP spid="9"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6945" y="440998"/>
            <a:ext cx="1346844" cy="584775"/>
          </a:xfrm>
          <a:prstGeom prst="rect">
            <a:avLst/>
          </a:prstGeom>
        </p:spPr>
        <p:txBody>
          <a:bodyPr wrap="none">
            <a:spAutoFit/>
          </a:bodyPr>
          <a:lstStyle/>
          <a:p>
            <a:r>
              <a:rPr lang="en-US" altLang="zh-CN" sz="3200" b="1" dirty="0">
                <a:solidFill>
                  <a:schemeClr val="accent3"/>
                </a:solidFill>
                <a:hlinkClick r:id="rId1" action="ppaction://hlinksldjump"/>
              </a:rPr>
              <a:t>Script</a:t>
            </a:r>
            <a:endParaRPr lang="zh-CN" altLang="en-US" sz="3200" dirty="0"/>
          </a:p>
        </p:txBody>
      </p:sp>
      <p:grpSp>
        <p:nvGrpSpPr>
          <p:cNvPr id="3" name="组合 2"/>
          <p:cNvGrpSpPr/>
          <p:nvPr/>
        </p:nvGrpSpPr>
        <p:grpSpPr>
          <a:xfrm>
            <a:off x="1009649" y="1309686"/>
            <a:ext cx="7550803" cy="4347513"/>
            <a:chOff x="988079" y="1551733"/>
            <a:chExt cx="7550803" cy="4347513"/>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079" y="1551733"/>
              <a:ext cx="7550803" cy="1294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079" y="2846484"/>
              <a:ext cx="7435103" cy="305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6945" y="440998"/>
            <a:ext cx="1346844" cy="584775"/>
          </a:xfrm>
          <a:prstGeom prst="rect">
            <a:avLst/>
          </a:prstGeom>
        </p:spPr>
        <p:txBody>
          <a:bodyPr wrap="none">
            <a:spAutoFit/>
          </a:bodyPr>
          <a:lstStyle/>
          <a:p>
            <a:r>
              <a:rPr lang="en-US" altLang="zh-CN" sz="3200" b="1" dirty="0">
                <a:solidFill>
                  <a:schemeClr val="accent3"/>
                </a:solidFill>
                <a:hlinkClick r:id="rId1" action="ppaction://hlinksldjump"/>
              </a:rPr>
              <a:t>Script</a:t>
            </a:r>
            <a:endParaRPr lang="zh-CN" altLang="en-US" sz="3200"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888" y="1203511"/>
            <a:ext cx="8019489" cy="398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1476375" y="-23749"/>
            <a:ext cx="6961188" cy="1268760"/>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zh-CN" altLang="en-US"/>
          </a:p>
        </p:txBody>
      </p:sp>
      <p:sp>
        <p:nvSpPr>
          <p:cNvPr id="4" name="矩形 3"/>
          <p:cNvSpPr/>
          <p:nvPr/>
        </p:nvSpPr>
        <p:spPr>
          <a:xfrm>
            <a:off x="1473201" y="7938"/>
            <a:ext cx="6964363" cy="685006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1269" name="TextBox 14"/>
          <p:cNvSpPr txBox="1">
            <a:spLocks noChangeArrowheads="1"/>
          </p:cNvSpPr>
          <p:nvPr/>
        </p:nvSpPr>
        <p:spPr bwMode="auto">
          <a:xfrm>
            <a:off x="1492251" y="89235"/>
            <a:ext cx="69262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Medium" panose="020B0603020102020204" pitchFamily="34" charset="0"/>
                <a:ea typeface="宋体" panose="02010600030101010101" pitchFamily="2" charset="-122"/>
              </a:defRPr>
            </a:lvl1pPr>
            <a:lvl2pPr marL="742950" indent="-285750">
              <a:defRPr>
                <a:solidFill>
                  <a:schemeClr val="tx1"/>
                </a:solidFill>
                <a:latin typeface="Franklin Gothic Medium" panose="020B0603020102020204" pitchFamily="34" charset="0"/>
                <a:ea typeface="宋体" panose="02010600030101010101" pitchFamily="2" charset="-122"/>
              </a:defRPr>
            </a:lvl2pPr>
            <a:lvl3pPr marL="1143000" indent="-228600">
              <a:defRPr>
                <a:solidFill>
                  <a:schemeClr val="tx1"/>
                </a:solidFill>
                <a:latin typeface="Franklin Gothic Medium" panose="020B0603020102020204" pitchFamily="34" charset="0"/>
                <a:ea typeface="宋体" panose="02010600030101010101" pitchFamily="2" charset="-122"/>
              </a:defRPr>
            </a:lvl3pPr>
            <a:lvl4pPr marL="1600200" indent="-228600">
              <a:defRPr>
                <a:solidFill>
                  <a:schemeClr val="tx1"/>
                </a:solidFill>
                <a:latin typeface="Franklin Gothic Medium" panose="020B0603020102020204" pitchFamily="34" charset="0"/>
                <a:ea typeface="宋体" panose="02010600030101010101" pitchFamily="2" charset="-122"/>
              </a:defRPr>
            </a:lvl4pPr>
            <a:lvl5pPr marL="2057400" indent="-228600">
              <a:defRPr>
                <a:solidFill>
                  <a:schemeClr val="tx1"/>
                </a:solidFill>
                <a:latin typeface="Franklin Gothic Medium" panose="020B0603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ea typeface="宋体" panose="02010600030101010101" pitchFamily="2" charset="-122"/>
              </a:defRPr>
            </a:lvl9pPr>
          </a:lstStyle>
          <a:p>
            <a:pPr algn="ctr"/>
            <a:r>
              <a:rPr lang="en-US" altLang="zh-CN" sz="3600" b="1" dirty="0" smtClean="0">
                <a:latin typeface="Calibri" panose="020F0502020204030204" pitchFamily="34" charset="0"/>
                <a:ea typeface="微软雅黑" panose="020B0503020204020204" pitchFamily="34" charset="-122"/>
              </a:rPr>
              <a:t>Making </a:t>
            </a:r>
            <a:endParaRPr lang="en-US" altLang="zh-CN" sz="3600" b="1" dirty="0">
              <a:solidFill>
                <a:schemeClr val="bg1"/>
              </a:solidFill>
              <a:effectLst>
                <a:outerShdw blurRad="38100" dist="38100" dir="2700000" algn="tl">
                  <a:srgbClr val="000000">
                    <a:alpha val="43137"/>
                  </a:srgbClr>
                </a:outerShdw>
              </a:effectLst>
            </a:endParaRPr>
          </a:p>
          <a:p>
            <a:pPr algn="ctr"/>
            <a:r>
              <a:rPr lang="en-US" altLang="zh-CN" sz="3600" b="1" dirty="0" smtClean="0">
                <a:latin typeface="Calibri" panose="020F0502020204030204" pitchFamily="34" charset="0"/>
                <a:ea typeface="微软雅黑" panose="020B0503020204020204" pitchFamily="34" charset="-122"/>
              </a:rPr>
              <a:t>Enquiries</a:t>
            </a:r>
            <a:endParaRPr lang="zh-CN" altLang="en-US" sz="3600" b="1" dirty="0">
              <a:latin typeface="Calibri" panose="020F0502020204030204" pitchFamily="34" charset="0"/>
              <a:ea typeface="微软雅黑" panose="020B0503020204020204" pitchFamily="34" charset="-122"/>
            </a:endParaRPr>
          </a:p>
        </p:txBody>
      </p:sp>
      <p:pic>
        <p:nvPicPr>
          <p:cNvPr id="45" name="图片 4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5318" y="1113492"/>
            <a:ext cx="2195832" cy="2260259"/>
          </a:xfrm>
          <a:prstGeom prst="rect">
            <a:avLst/>
          </a:prstGeom>
          <a:effectLst>
            <a:outerShdw blurRad="889000" dist="647700" dir="8100000" algn="tr" rotWithShape="0">
              <a:prstClr val="black">
                <a:alpha val="35000"/>
              </a:prstClr>
            </a:outerShdw>
          </a:effectLst>
        </p:spPr>
      </p:pic>
      <p:cxnSp>
        <p:nvCxnSpPr>
          <p:cNvPr id="25" name="直接连接符 24"/>
          <p:cNvCxnSpPr/>
          <p:nvPr/>
        </p:nvCxnSpPr>
        <p:spPr>
          <a:xfrm>
            <a:off x="1476375" y="1235075"/>
            <a:ext cx="6961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椭圆 15">
            <a:hlinkClick r:id="rId2" action="ppaction://hlinksldjump"/>
          </p:cNvPr>
          <p:cNvSpPr/>
          <p:nvPr/>
        </p:nvSpPr>
        <p:spPr>
          <a:xfrm>
            <a:off x="5561013" y="2076452"/>
            <a:ext cx="792162" cy="792163"/>
          </a:xfrm>
          <a:prstGeom prst="ellipse">
            <a:avLst/>
          </a:prstGeom>
          <a:solidFill>
            <a:srgbClr val="FF66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272" name="矩形 12">
            <a:hlinkClick r:id="rId2" action="ppaction://hlinksldjump"/>
          </p:cNvPr>
          <p:cNvSpPr>
            <a:spLocks noChangeArrowheads="1"/>
          </p:cNvSpPr>
          <p:nvPr/>
        </p:nvSpPr>
        <p:spPr bwMode="auto">
          <a:xfrm>
            <a:off x="6353175" y="2169415"/>
            <a:ext cx="2262189" cy="50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50000"/>
              </a:lnSpc>
            </a:pPr>
            <a:r>
              <a:rPr lang="en-US" altLang="zh-CN" sz="2000" b="1" dirty="0" smtClean="0">
                <a:latin typeface="Calibri" panose="020F0502020204030204" pitchFamily="34" charset="0"/>
                <a:ea typeface="微软雅黑" panose="020B0503020204020204" pitchFamily="34" charset="-122"/>
                <a:cs typeface="Calibri" panose="020F0502020204030204" pitchFamily="34" charset="0"/>
                <a:hlinkClick r:id="rId3" action="ppaction://hlinksldjump"/>
              </a:rPr>
              <a:t>Listening Practice</a:t>
            </a:r>
            <a:endParaRPr lang="zh-CN" altLang="en-US" sz="2000" b="1" dirty="0">
              <a:latin typeface="Calibri" panose="020F0502020204030204" pitchFamily="34" charset="0"/>
              <a:ea typeface="微软雅黑" panose="020B0503020204020204" pitchFamily="34" charset="-122"/>
              <a:cs typeface="Calibri" panose="020F0502020204030204" pitchFamily="34" charset="0"/>
            </a:endParaRPr>
          </a:p>
        </p:txBody>
      </p:sp>
      <p:sp>
        <p:nvSpPr>
          <p:cNvPr id="20" name="椭圆 19">
            <a:hlinkClick r:id="rId4" action="ppaction://hlinksldjump"/>
          </p:cNvPr>
          <p:cNvSpPr/>
          <p:nvPr/>
        </p:nvSpPr>
        <p:spPr>
          <a:xfrm>
            <a:off x="3833813" y="2727327"/>
            <a:ext cx="792162" cy="790575"/>
          </a:xfrm>
          <a:prstGeom prst="ellipse">
            <a:avLst/>
          </a:prstGeom>
          <a:solidFill>
            <a:schemeClr val="accent1">
              <a:lumMod val="60000"/>
              <a:lumOff val="4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1274" name="矩形 13">
            <a:hlinkClick r:id="rId4" action="ppaction://hlinksldjump"/>
          </p:cNvPr>
          <p:cNvSpPr>
            <a:spLocks noChangeArrowheads="1"/>
          </p:cNvSpPr>
          <p:nvPr/>
        </p:nvSpPr>
        <p:spPr bwMode="auto">
          <a:xfrm>
            <a:off x="1568201" y="2852738"/>
            <a:ext cx="2266950" cy="50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eaLnBrk="1" hangingPunct="1">
              <a:lnSpc>
                <a:spcPct val="150000"/>
              </a:lnSpc>
            </a:pPr>
            <a:r>
              <a:rPr lang="en-US" altLang="zh-CN" sz="2000" b="1" dirty="0" smtClean="0">
                <a:latin typeface="Calibri" panose="020F0502020204030204" pitchFamily="34" charset="0"/>
                <a:ea typeface="微软雅黑" panose="020B0503020204020204" pitchFamily="34" charset="-122"/>
                <a:cs typeface="Calibri" panose="020F0502020204030204" pitchFamily="34" charset="0"/>
                <a:hlinkClick r:id="rId5" action="ppaction://hlinksldjump"/>
              </a:rPr>
              <a:t>Language Focus A</a:t>
            </a:r>
            <a:endParaRPr lang="zh-CN" altLang="en-US" sz="2000" b="1" dirty="0">
              <a:latin typeface="Calibri" panose="020F0502020204030204" pitchFamily="34" charset="0"/>
              <a:ea typeface="微软雅黑" panose="020B0503020204020204" pitchFamily="34" charset="-122"/>
              <a:cs typeface="Calibri" panose="020F0502020204030204" pitchFamily="34" charset="0"/>
            </a:endParaRPr>
          </a:p>
        </p:txBody>
      </p:sp>
      <p:sp>
        <p:nvSpPr>
          <p:cNvPr id="23" name="椭圆 22">
            <a:hlinkClick r:id="rId2" action="ppaction://hlinksldjump"/>
          </p:cNvPr>
          <p:cNvSpPr/>
          <p:nvPr/>
        </p:nvSpPr>
        <p:spPr>
          <a:xfrm>
            <a:off x="3811588" y="4149727"/>
            <a:ext cx="792162" cy="792163"/>
          </a:xfrm>
          <a:prstGeom prst="ellipse">
            <a:avLst/>
          </a:prstGeom>
          <a:solidFill>
            <a:schemeClr val="accent4">
              <a:lumMod val="60000"/>
              <a:lumOff val="4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26" name="椭圆 25">
            <a:hlinkClick r:id="" action="ppaction://noaction"/>
          </p:cNvPr>
          <p:cNvSpPr/>
          <p:nvPr/>
        </p:nvSpPr>
        <p:spPr>
          <a:xfrm>
            <a:off x="5561013" y="4797427"/>
            <a:ext cx="792162" cy="792163"/>
          </a:xfrm>
          <a:prstGeom prst="ellipse">
            <a:avLst/>
          </a:prstGeom>
          <a:solidFill>
            <a:srgbClr val="FF99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278" name="矩形 26">
            <a:hlinkClick r:id="" action="ppaction://noaction"/>
          </p:cNvPr>
          <p:cNvSpPr>
            <a:spLocks noChangeArrowheads="1"/>
          </p:cNvSpPr>
          <p:nvPr/>
        </p:nvSpPr>
        <p:spPr bwMode="auto">
          <a:xfrm>
            <a:off x="6424614" y="4908550"/>
            <a:ext cx="15843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2000" b="1" dirty="0" smtClean="0">
                <a:latin typeface="Calibri" panose="020F0502020204030204" pitchFamily="34" charset="0"/>
                <a:ea typeface="微软雅黑" panose="020B0503020204020204" pitchFamily="34" charset="-122"/>
                <a:cs typeface="Calibri" panose="020F0502020204030204" pitchFamily="34" charset="0"/>
                <a:hlinkClick r:id="rId6" action="ppaction://hlinksldjump"/>
              </a:rPr>
              <a:t>Video 2</a:t>
            </a:r>
            <a:endParaRPr lang="zh-CN" altLang="en-US" sz="2000" b="1" dirty="0">
              <a:latin typeface="Calibri" panose="020F0502020204030204" pitchFamily="34" charset="0"/>
              <a:ea typeface="微软雅黑" panose="020B0503020204020204" pitchFamily="34" charset="-122"/>
              <a:cs typeface="Calibri" panose="020F0502020204030204" pitchFamily="34" charset="0"/>
            </a:endParaRPr>
          </a:p>
        </p:txBody>
      </p:sp>
      <p:cxnSp>
        <p:nvCxnSpPr>
          <p:cNvPr id="1027" name="直接连接符 1026"/>
          <p:cNvCxnSpPr/>
          <p:nvPr/>
        </p:nvCxnSpPr>
        <p:spPr>
          <a:xfrm>
            <a:off x="4603751" y="1835150"/>
            <a:ext cx="957263" cy="4841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20" idx="6"/>
          </p:cNvCxnSpPr>
          <p:nvPr/>
        </p:nvCxnSpPr>
        <p:spPr>
          <a:xfrm flipV="1">
            <a:off x="4625976" y="2727325"/>
            <a:ext cx="1006475" cy="3952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椭圆 10">
            <a:hlinkClick r:id="rId7" action="ppaction://hlinksldjump"/>
          </p:cNvPr>
          <p:cNvSpPr/>
          <p:nvPr/>
        </p:nvSpPr>
        <p:spPr>
          <a:xfrm>
            <a:off x="3833813" y="1412877"/>
            <a:ext cx="792162" cy="79216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1282" name="矩形 11">
            <a:hlinkClick r:id="rId7" action="ppaction://hlinksldjump"/>
          </p:cNvPr>
          <p:cNvSpPr>
            <a:spLocks noChangeArrowheads="1"/>
          </p:cNvSpPr>
          <p:nvPr/>
        </p:nvSpPr>
        <p:spPr bwMode="auto">
          <a:xfrm>
            <a:off x="971550" y="1531440"/>
            <a:ext cx="2789238" cy="50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lnSpc>
                <a:spcPct val="150000"/>
              </a:lnSpc>
            </a:pPr>
            <a:r>
              <a:rPr lang="en-US" altLang="zh-CN" sz="2000" b="1" dirty="0" smtClean="0">
                <a:latin typeface="Calibri" panose="020F0502020204030204" pitchFamily="34" charset="0"/>
                <a:ea typeface="微软雅黑" panose="020B0503020204020204" pitchFamily="34" charset="-122"/>
                <a:cs typeface="Calibri" panose="020F0502020204030204" pitchFamily="34" charset="0"/>
                <a:hlinkClick r:id="rId8" action="ppaction://hlinksldjump"/>
              </a:rPr>
              <a:t>Warm-up</a:t>
            </a:r>
            <a:endParaRPr lang="zh-CN" altLang="en-US" sz="2000" b="1" dirty="0">
              <a:latin typeface="Calibri" panose="020F0502020204030204" pitchFamily="34" charset="0"/>
              <a:ea typeface="微软雅黑" panose="020B0503020204020204" pitchFamily="34" charset="-122"/>
              <a:cs typeface="Calibri" panose="020F0502020204030204" pitchFamily="34" charset="0"/>
            </a:endParaRPr>
          </a:p>
        </p:txBody>
      </p:sp>
      <p:cxnSp>
        <p:nvCxnSpPr>
          <p:cNvPr id="43" name="直接连接符 42"/>
          <p:cNvCxnSpPr/>
          <p:nvPr/>
        </p:nvCxnSpPr>
        <p:spPr>
          <a:xfrm>
            <a:off x="4552951" y="3360738"/>
            <a:ext cx="1044575" cy="3952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椭圆 20">
            <a:hlinkClick r:id="" action="ppaction://noaction"/>
          </p:cNvPr>
          <p:cNvSpPr/>
          <p:nvPr/>
        </p:nvSpPr>
        <p:spPr>
          <a:xfrm>
            <a:off x="5561013" y="3517902"/>
            <a:ext cx="792162" cy="792163"/>
          </a:xfrm>
          <a:prstGeom prst="ellipse">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285" name="矩形 21">
            <a:hlinkClick r:id="" action="ppaction://noaction"/>
          </p:cNvPr>
          <p:cNvSpPr>
            <a:spLocks noChangeArrowheads="1"/>
          </p:cNvSpPr>
          <p:nvPr/>
        </p:nvSpPr>
        <p:spPr bwMode="auto">
          <a:xfrm>
            <a:off x="6384100" y="3595251"/>
            <a:ext cx="12779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2000" b="1" dirty="0" smtClean="0">
                <a:latin typeface="Calibri" panose="020F0502020204030204" pitchFamily="34" charset="0"/>
                <a:ea typeface="微软雅黑" panose="020B0503020204020204" pitchFamily="34" charset="-122"/>
                <a:cs typeface="Calibri" panose="020F0502020204030204" pitchFamily="34" charset="0"/>
                <a:hlinkClick r:id="rId9" action="ppaction://hlinksldjump"/>
              </a:rPr>
              <a:t>Video 1</a:t>
            </a:r>
            <a:endParaRPr lang="zh-CN" altLang="en-US" sz="2000" b="1" dirty="0">
              <a:latin typeface="Calibri" panose="020F0502020204030204" pitchFamily="34" charset="0"/>
              <a:ea typeface="微软雅黑" panose="020B0503020204020204" pitchFamily="34" charset="-122"/>
              <a:cs typeface="Calibri" panose="020F0502020204030204" pitchFamily="34" charset="0"/>
            </a:endParaRPr>
          </a:p>
        </p:txBody>
      </p:sp>
      <p:cxnSp>
        <p:nvCxnSpPr>
          <p:cNvPr id="48" name="直接连接符 47"/>
          <p:cNvCxnSpPr/>
          <p:nvPr/>
        </p:nvCxnSpPr>
        <p:spPr>
          <a:xfrm flipV="1">
            <a:off x="4603751" y="4127502"/>
            <a:ext cx="1008063" cy="3968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535489" y="4767263"/>
            <a:ext cx="1025525" cy="2667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4552951" y="5416552"/>
            <a:ext cx="1044575" cy="4603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椭圆 27">
            <a:hlinkClick r:id="rId10" action="ppaction://hlinksldjump"/>
          </p:cNvPr>
          <p:cNvSpPr/>
          <p:nvPr/>
        </p:nvSpPr>
        <p:spPr>
          <a:xfrm>
            <a:off x="3811588" y="5589588"/>
            <a:ext cx="792162" cy="792162"/>
          </a:xfrm>
          <a:prstGeom prst="ellipse">
            <a:avLst/>
          </a:prstGeom>
          <a:solidFill>
            <a:schemeClr val="accent5">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1290" name="矩形 28">
            <a:hlinkClick r:id="rId10" action="ppaction://hlinksldjump"/>
          </p:cNvPr>
          <p:cNvSpPr>
            <a:spLocks noChangeArrowheads="1"/>
          </p:cNvSpPr>
          <p:nvPr/>
        </p:nvSpPr>
        <p:spPr bwMode="auto">
          <a:xfrm>
            <a:off x="1793174" y="5715000"/>
            <a:ext cx="1943865" cy="50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eaLnBrk="1" hangingPunct="1">
              <a:lnSpc>
                <a:spcPct val="150000"/>
              </a:lnSpc>
            </a:pPr>
            <a:r>
              <a:rPr lang="en-US" altLang="zh-CN" sz="2000" b="1" dirty="0" smtClean="0">
                <a:latin typeface="Calibri" panose="020F0502020204030204" pitchFamily="34" charset="0"/>
                <a:ea typeface="微软雅黑" panose="020B0503020204020204" pitchFamily="34" charset="-122"/>
                <a:cs typeface="Calibri" panose="020F0502020204030204" pitchFamily="34" charset="0"/>
                <a:hlinkClick r:id="rId11" action="ppaction://hlinksldjump"/>
              </a:rPr>
              <a:t>Business Culture</a:t>
            </a:r>
            <a:endParaRPr lang="zh-CN" altLang="en-US" sz="2000" b="1" dirty="0">
              <a:latin typeface="Calibri" panose="020F0502020204030204" pitchFamily="34" charset="0"/>
              <a:ea typeface="微软雅黑" panose="020B0503020204020204" pitchFamily="34" charset="-122"/>
              <a:cs typeface="Calibri" panose="020F0502020204030204" pitchFamily="34" charset="0"/>
            </a:endParaRPr>
          </a:p>
        </p:txBody>
      </p:sp>
      <p:sp>
        <p:nvSpPr>
          <p:cNvPr id="11292" name="TextBox 9"/>
          <p:cNvSpPr txBox="1">
            <a:spLocks noChangeArrowheads="1"/>
          </p:cNvSpPr>
          <p:nvPr/>
        </p:nvSpPr>
        <p:spPr bwMode="auto">
          <a:xfrm>
            <a:off x="-195646" y="1575143"/>
            <a:ext cx="2376487" cy="1107996"/>
          </a:xfrm>
          <a:prstGeom prst="rect">
            <a:avLst/>
          </a:prstGeom>
          <a:effectLst>
            <a:outerShdw blurRad="889000" dist="647700" dir="8100000" algn="tr" rotWithShape="0">
              <a:prstClr val="black">
                <a:alpha val="35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Medium" panose="020B0603020102020204" pitchFamily="34" charset="0"/>
                <a:ea typeface="宋体" panose="02010600030101010101" pitchFamily="2" charset="-122"/>
              </a:defRPr>
            </a:lvl1pPr>
            <a:lvl2pPr marL="742950" indent="-285750">
              <a:defRPr>
                <a:solidFill>
                  <a:schemeClr val="tx1"/>
                </a:solidFill>
                <a:latin typeface="Franklin Gothic Medium" panose="020B0603020102020204" pitchFamily="34" charset="0"/>
                <a:ea typeface="宋体" panose="02010600030101010101" pitchFamily="2" charset="-122"/>
              </a:defRPr>
            </a:lvl2pPr>
            <a:lvl3pPr marL="1143000" indent="-228600">
              <a:defRPr>
                <a:solidFill>
                  <a:schemeClr val="tx1"/>
                </a:solidFill>
                <a:latin typeface="Franklin Gothic Medium" panose="020B0603020102020204" pitchFamily="34" charset="0"/>
                <a:ea typeface="宋体" panose="02010600030101010101" pitchFamily="2" charset="-122"/>
              </a:defRPr>
            </a:lvl3pPr>
            <a:lvl4pPr marL="1600200" indent="-228600">
              <a:defRPr>
                <a:solidFill>
                  <a:schemeClr val="tx1"/>
                </a:solidFill>
                <a:latin typeface="Franklin Gothic Medium" panose="020B0603020102020204" pitchFamily="34" charset="0"/>
                <a:ea typeface="宋体" panose="02010600030101010101" pitchFamily="2" charset="-122"/>
              </a:defRPr>
            </a:lvl4pPr>
            <a:lvl5pPr marL="2057400" indent="-228600">
              <a:defRPr>
                <a:solidFill>
                  <a:schemeClr val="tx1"/>
                </a:solidFill>
                <a:latin typeface="Franklin Gothic Medium" panose="020B0603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ea typeface="宋体" panose="02010600030101010101" pitchFamily="2" charset="-122"/>
              </a:defRPr>
            </a:lvl9pPr>
          </a:lstStyle>
          <a:p>
            <a:pPr algn="ctr" eaLnBrk="1" hangingPunct="1">
              <a:lnSpc>
                <a:spcPct val="150000"/>
              </a:lnSpc>
            </a:pPr>
            <a:r>
              <a:rPr lang="en-US" altLang="zh-CN" sz="2200" dirty="0">
                <a:solidFill>
                  <a:schemeClr val="bg1"/>
                </a:solidFill>
                <a:latin typeface="Arial Black" panose="020B0A04020102020204" pitchFamily="34" charset="0"/>
                <a:ea typeface="微软雅黑" panose="020B0503020204020204" pitchFamily="34" charset="-122"/>
              </a:rPr>
              <a:t>UNIT </a:t>
            </a:r>
            <a:r>
              <a:rPr lang="en-US" altLang="zh-CN" sz="2200" dirty="0" smtClean="0">
                <a:solidFill>
                  <a:schemeClr val="bg1"/>
                </a:solidFill>
                <a:latin typeface="Arial Black" panose="020B0A04020102020204" pitchFamily="34" charset="0"/>
                <a:ea typeface="微软雅黑" panose="020B0503020204020204" pitchFamily="34" charset="-122"/>
              </a:rPr>
              <a:t>3</a:t>
            </a:r>
            <a:endParaRPr lang="en-US" altLang="zh-CN" sz="2200" dirty="0">
              <a:solidFill>
                <a:schemeClr val="bg1"/>
              </a:solidFill>
              <a:latin typeface="Arial Black" panose="020B0A04020102020204" pitchFamily="34" charset="0"/>
              <a:ea typeface="微软雅黑" panose="020B0503020204020204" pitchFamily="34" charset="-122"/>
            </a:endParaRPr>
          </a:p>
          <a:p>
            <a:pPr algn="ctr" eaLnBrk="1" hangingPunct="1">
              <a:lnSpc>
                <a:spcPct val="150000"/>
              </a:lnSpc>
            </a:pPr>
            <a:r>
              <a:rPr lang="en-US" altLang="zh-CN" sz="2200" dirty="0">
                <a:solidFill>
                  <a:schemeClr val="bg1"/>
                </a:solidFill>
                <a:latin typeface="Arial Black" panose="020B0A04020102020204" pitchFamily="34" charset="0"/>
                <a:ea typeface="微软雅黑" panose="020B0503020204020204" pitchFamily="34" charset="-122"/>
              </a:rPr>
              <a:t>CONTENTS</a:t>
            </a:r>
            <a:endParaRPr lang="zh-CN" altLang="en-US" sz="2200" dirty="0">
              <a:solidFill>
                <a:schemeClr val="bg1"/>
              </a:solidFill>
              <a:latin typeface="Arial Black" panose="020B0A04020102020204" pitchFamily="34" charset="0"/>
              <a:ea typeface="微软雅黑" panose="020B0503020204020204" pitchFamily="34" charset="-122"/>
            </a:endParaRPr>
          </a:p>
        </p:txBody>
      </p:sp>
      <p:sp>
        <p:nvSpPr>
          <p:cNvPr id="2" name="矩形 1"/>
          <p:cNvSpPr/>
          <p:nvPr/>
        </p:nvSpPr>
        <p:spPr>
          <a:xfrm>
            <a:off x="3842235" y="1590771"/>
            <a:ext cx="825867" cy="369332"/>
          </a:xfrm>
          <a:prstGeom prst="rect">
            <a:avLst/>
          </a:prstGeom>
        </p:spPr>
        <p:txBody>
          <a:bodyPr wrap="none">
            <a:spAutoFit/>
          </a:bodyPr>
          <a:lstStyle/>
          <a:p>
            <a:pPr algn="ctr">
              <a:defRPr/>
            </a:pPr>
            <a:r>
              <a:rPr lang="en-US" altLang="zh-CN" b="1" dirty="0">
                <a:latin typeface="Times New Roman" panose="02020603050405020304" pitchFamily="18" charset="0"/>
                <a:ea typeface="微软雅黑" panose="020B0503020204020204" pitchFamily="34" charset="-122"/>
              </a:rPr>
              <a:t>Part I </a:t>
            </a:r>
            <a:endParaRPr lang="zh-CN" altLang="en-US" dirty="0"/>
          </a:p>
        </p:txBody>
      </p:sp>
      <p:sp>
        <p:nvSpPr>
          <p:cNvPr id="34" name="矩形 33"/>
          <p:cNvSpPr/>
          <p:nvPr/>
        </p:nvSpPr>
        <p:spPr>
          <a:xfrm>
            <a:off x="5509473" y="2275992"/>
            <a:ext cx="915636" cy="369332"/>
          </a:xfrm>
          <a:prstGeom prst="rect">
            <a:avLst/>
          </a:prstGeom>
        </p:spPr>
        <p:txBody>
          <a:bodyPr wrap="none">
            <a:spAutoFit/>
          </a:bodyPr>
          <a:lstStyle/>
          <a:p>
            <a:pPr algn="ctr">
              <a:defRPr/>
            </a:pPr>
            <a:r>
              <a:rPr lang="en-US" altLang="zh-CN" b="1" dirty="0">
                <a:latin typeface="Times New Roman" panose="02020603050405020304" pitchFamily="18" charset="0"/>
                <a:ea typeface="微软雅黑" panose="020B0503020204020204" pitchFamily="34" charset="-122"/>
              </a:rPr>
              <a:t>Part </a:t>
            </a:r>
            <a:r>
              <a:rPr lang="en-US" altLang="zh-CN" b="1" dirty="0" smtClean="0">
                <a:latin typeface="Times New Roman" panose="02020603050405020304" pitchFamily="18" charset="0"/>
                <a:ea typeface="微软雅黑" panose="020B0503020204020204" pitchFamily="34" charset="-122"/>
              </a:rPr>
              <a:t>II </a:t>
            </a:r>
            <a:endParaRPr lang="zh-CN" altLang="en-US" dirty="0"/>
          </a:p>
        </p:txBody>
      </p:sp>
      <p:sp>
        <p:nvSpPr>
          <p:cNvPr id="36" name="矩形 35"/>
          <p:cNvSpPr/>
          <p:nvPr/>
        </p:nvSpPr>
        <p:spPr>
          <a:xfrm>
            <a:off x="3750674" y="2909419"/>
            <a:ext cx="947696" cy="369332"/>
          </a:xfrm>
          <a:prstGeom prst="rect">
            <a:avLst/>
          </a:prstGeom>
        </p:spPr>
        <p:txBody>
          <a:bodyPr wrap="none">
            <a:spAutoFit/>
          </a:bodyPr>
          <a:lstStyle/>
          <a:p>
            <a:pPr algn="ctr">
              <a:defRPr/>
            </a:pPr>
            <a:r>
              <a:rPr lang="en-US" altLang="zh-CN" b="1" dirty="0" smtClean="0">
                <a:latin typeface="Times New Roman" panose="02020603050405020304" pitchFamily="18" charset="0"/>
                <a:ea typeface="微软雅黑" panose="020B0503020204020204" pitchFamily="34" charset="-122"/>
              </a:rPr>
              <a:t>Part III</a:t>
            </a:r>
            <a:endParaRPr lang="zh-CN" altLang="en-US" dirty="0"/>
          </a:p>
        </p:txBody>
      </p:sp>
      <p:sp>
        <p:nvSpPr>
          <p:cNvPr id="37" name="矩形 36"/>
          <p:cNvSpPr/>
          <p:nvPr/>
        </p:nvSpPr>
        <p:spPr>
          <a:xfrm>
            <a:off x="5481661" y="3706297"/>
            <a:ext cx="988412" cy="369332"/>
          </a:xfrm>
          <a:prstGeom prst="rect">
            <a:avLst/>
          </a:prstGeom>
        </p:spPr>
        <p:txBody>
          <a:bodyPr wrap="none">
            <a:spAutoFit/>
          </a:bodyPr>
          <a:lstStyle/>
          <a:p>
            <a:pPr algn="ctr">
              <a:defRPr/>
            </a:pPr>
            <a:r>
              <a:rPr lang="en-US" altLang="zh-CN" b="1" dirty="0">
                <a:latin typeface="Times New Roman" panose="02020603050405020304" pitchFamily="18" charset="0"/>
                <a:ea typeface="微软雅黑" panose="020B0503020204020204" pitchFamily="34" charset="-122"/>
              </a:rPr>
              <a:t>Part </a:t>
            </a:r>
            <a:r>
              <a:rPr lang="en-US" altLang="zh-CN" b="1" dirty="0" smtClean="0">
                <a:latin typeface="Times New Roman" panose="02020603050405020304" pitchFamily="18" charset="0"/>
                <a:ea typeface="微软雅黑" panose="020B0503020204020204" pitchFamily="34" charset="-122"/>
              </a:rPr>
              <a:t>IV </a:t>
            </a:r>
            <a:endParaRPr lang="zh-CN" altLang="en-US" dirty="0"/>
          </a:p>
        </p:txBody>
      </p:sp>
      <p:sp>
        <p:nvSpPr>
          <p:cNvPr id="39" name="矩形 38"/>
          <p:cNvSpPr/>
          <p:nvPr/>
        </p:nvSpPr>
        <p:spPr>
          <a:xfrm>
            <a:off x="3738177" y="4325939"/>
            <a:ext cx="894477" cy="369332"/>
          </a:xfrm>
          <a:prstGeom prst="rect">
            <a:avLst/>
          </a:prstGeom>
        </p:spPr>
        <p:txBody>
          <a:bodyPr wrap="none">
            <a:spAutoFit/>
          </a:bodyPr>
          <a:lstStyle/>
          <a:p>
            <a:pPr algn="ctr">
              <a:defRPr/>
            </a:pPr>
            <a:r>
              <a:rPr lang="en-US" altLang="zh-CN" b="1" dirty="0">
                <a:latin typeface="Times New Roman" panose="02020603050405020304" pitchFamily="18" charset="0"/>
                <a:ea typeface="微软雅黑" panose="020B0503020204020204" pitchFamily="34" charset="-122"/>
              </a:rPr>
              <a:t>Part V</a:t>
            </a:r>
            <a:r>
              <a:rPr lang="en-US" altLang="zh-CN" b="1" dirty="0" smtClean="0">
                <a:latin typeface="Times New Roman" panose="02020603050405020304" pitchFamily="18" charset="0"/>
                <a:ea typeface="微软雅黑" panose="020B0503020204020204" pitchFamily="34" charset="-122"/>
              </a:rPr>
              <a:t> </a:t>
            </a:r>
            <a:endParaRPr lang="zh-CN" altLang="en-US" dirty="0"/>
          </a:p>
        </p:txBody>
      </p:sp>
      <p:sp>
        <p:nvSpPr>
          <p:cNvPr id="40" name="矩形 13">
            <a:hlinkClick r:id="rId4" action="ppaction://hlinksldjump"/>
          </p:cNvPr>
          <p:cNvSpPr>
            <a:spLocks noChangeArrowheads="1"/>
          </p:cNvSpPr>
          <p:nvPr/>
        </p:nvSpPr>
        <p:spPr bwMode="auto">
          <a:xfrm>
            <a:off x="1521220" y="4287469"/>
            <a:ext cx="22669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eaLnBrk="1" hangingPunct="1">
              <a:lnSpc>
                <a:spcPct val="150000"/>
              </a:lnSpc>
            </a:pPr>
            <a:r>
              <a:rPr lang="en-US" altLang="zh-CN" sz="2000" b="1" dirty="0" smtClean="0">
                <a:latin typeface="Calibri" panose="020F0502020204030204" pitchFamily="34" charset="0"/>
                <a:ea typeface="微软雅黑" panose="020B0503020204020204" pitchFamily="34" charset="-122"/>
                <a:cs typeface="Calibri" panose="020F0502020204030204" pitchFamily="34" charset="0"/>
                <a:hlinkClick r:id="rId2" action="ppaction://hlinksldjump"/>
              </a:rPr>
              <a:t>Language Focus B</a:t>
            </a:r>
            <a:endParaRPr lang="zh-CN" altLang="en-US" sz="2000" b="1" dirty="0">
              <a:latin typeface="Calibri" panose="020F0502020204030204" pitchFamily="34" charset="0"/>
              <a:ea typeface="微软雅黑" panose="020B0503020204020204" pitchFamily="34" charset="-122"/>
              <a:cs typeface="Calibri" panose="020F0502020204030204" pitchFamily="34" charset="0"/>
            </a:endParaRPr>
          </a:p>
        </p:txBody>
      </p:sp>
      <p:sp>
        <p:nvSpPr>
          <p:cNvPr id="41" name="矩形 40"/>
          <p:cNvSpPr/>
          <p:nvPr/>
        </p:nvSpPr>
        <p:spPr>
          <a:xfrm>
            <a:off x="5483702" y="5023470"/>
            <a:ext cx="988412" cy="369332"/>
          </a:xfrm>
          <a:prstGeom prst="rect">
            <a:avLst/>
          </a:prstGeom>
        </p:spPr>
        <p:txBody>
          <a:bodyPr wrap="none">
            <a:spAutoFit/>
          </a:bodyPr>
          <a:lstStyle/>
          <a:p>
            <a:pPr algn="ctr">
              <a:defRPr/>
            </a:pPr>
            <a:r>
              <a:rPr lang="en-US" altLang="zh-CN" b="1" dirty="0">
                <a:latin typeface="Times New Roman" panose="02020603050405020304" pitchFamily="18" charset="0"/>
                <a:ea typeface="微软雅黑" panose="020B0503020204020204" pitchFamily="34" charset="-122"/>
              </a:rPr>
              <a:t>Part </a:t>
            </a:r>
            <a:r>
              <a:rPr lang="en-US" altLang="zh-CN" b="1" dirty="0" smtClean="0">
                <a:latin typeface="Times New Roman" panose="02020603050405020304" pitchFamily="18" charset="0"/>
                <a:ea typeface="微软雅黑" panose="020B0503020204020204" pitchFamily="34" charset="-122"/>
              </a:rPr>
              <a:t>VI </a:t>
            </a:r>
            <a:endParaRPr lang="zh-CN" altLang="en-US" dirty="0"/>
          </a:p>
        </p:txBody>
      </p:sp>
      <p:sp>
        <p:nvSpPr>
          <p:cNvPr id="42" name="矩形 41"/>
          <p:cNvSpPr/>
          <p:nvPr/>
        </p:nvSpPr>
        <p:spPr>
          <a:xfrm>
            <a:off x="3681480" y="5759371"/>
            <a:ext cx="1078180" cy="369332"/>
          </a:xfrm>
          <a:prstGeom prst="rect">
            <a:avLst/>
          </a:prstGeom>
        </p:spPr>
        <p:txBody>
          <a:bodyPr wrap="none">
            <a:spAutoFit/>
          </a:bodyPr>
          <a:lstStyle/>
          <a:p>
            <a:pPr algn="ctr">
              <a:defRPr/>
            </a:pPr>
            <a:r>
              <a:rPr lang="en-US" altLang="zh-CN" b="1" dirty="0">
                <a:latin typeface="Times New Roman" panose="02020603050405020304" pitchFamily="18" charset="0"/>
                <a:ea typeface="微软雅黑" panose="020B0503020204020204" pitchFamily="34" charset="-122"/>
              </a:rPr>
              <a:t>Part </a:t>
            </a:r>
            <a:r>
              <a:rPr lang="en-US" altLang="zh-CN" b="1" dirty="0" smtClean="0">
                <a:latin typeface="Times New Roman" panose="02020603050405020304" pitchFamily="18" charset="0"/>
                <a:ea typeface="微软雅黑" panose="020B0503020204020204" pitchFamily="34" charset="-122"/>
              </a:rPr>
              <a:t>VII </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1760" y="144875"/>
            <a:ext cx="2236510"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altLang="zh-CN" b="1" dirty="0">
                <a:solidFill>
                  <a:srgbClr val="E8406E"/>
                </a:solidFill>
              </a:rPr>
              <a:t>Follow-up Practice</a:t>
            </a:r>
            <a:endParaRPr lang="zh-CN" altLang="en-US" dirty="0">
              <a:solidFill>
                <a:srgbClr val="E8406E"/>
              </a:solidFill>
            </a:endParaRPr>
          </a:p>
        </p:txBody>
      </p:sp>
      <p:sp>
        <p:nvSpPr>
          <p:cNvPr id="3" name="矩形 2"/>
          <p:cNvSpPr/>
          <p:nvPr/>
        </p:nvSpPr>
        <p:spPr>
          <a:xfrm>
            <a:off x="950025" y="737001"/>
            <a:ext cx="7992094" cy="695023"/>
          </a:xfrm>
          <a:prstGeom prst="rect">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r>
              <a:rPr lang="en-US" altLang="zh-CN" b="1" dirty="0">
                <a:latin typeface="Calibri" panose="020F0502020204030204" pitchFamily="34" charset="0"/>
                <a:cs typeface="Calibri" panose="020F0502020204030204" pitchFamily="34" charset="0"/>
              </a:rPr>
              <a:t>2. Listen to the conversation again and choose the </a:t>
            </a:r>
            <a:r>
              <a:rPr lang="en-US" altLang="zh-CN" b="1" dirty="0" smtClean="0">
                <a:latin typeface="Calibri" panose="020F0502020204030204" pitchFamily="34" charset="0"/>
                <a:cs typeface="Calibri" panose="020F0502020204030204" pitchFamily="34" charset="0"/>
              </a:rPr>
              <a:t>correct answers </a:t>
            </a:r>
            <a:r>
              <a:rPr lang="en-US" altLang="zh-CN" b="1" dirty="0">
                <a:latin typeface="Calibri" panose="020F0502020204030204" pitchFamily="34" charset="0"/>
                <a:cs typeface="Calibri" panose="020F0502020204030204" pitchFamily="34" charset="0"/>
              </a:rPr>
              <a:t>to complete the paragraph.</a:t>
            </a:r>
            <a:endParaRPr lang="en-US" altLang="zh-CN" b="1" dirty="0">
              <a:latin typeface="Calibri" panose="020F0502020204030204" pitchFamily="34" charset="0"/>
              <a:cs typeface="Calibri" panose="020F0502020204030204" pitchFamily="34" charset="0"/>
            </a:endParaRPr>
          </a:p>
        </p:txBody>
      </p:sp>
      <p:sp>
        <p:nvSpPr>
          <p:cNvPr id="5" name="矩形 4"/>
          <p:cNvSpPr/>
          <p:nvPr/>
        </p:nvSpPr>
        <p:spPr>
          <a:xfrm>
            <a:off x="252465" y="5936006"/>
            <a:ext cx="1638590" cy="707886"/>
          </a:xfrm>
          <a:prstGeom prst="rect">
            <a:avLst/>
          </a:prstGeom>
        </p:spPr>
        <p:style>
          <a:lnRef idx="2">
            <a:schemeClr val="accent1"/>
          </a:lnRef>
          <a:fillRef idx="1">
            <a:schemeClr val="lt1"/>
          </a:fillRef>
          <a:effectRef idx="0">
            <a:schemeClr val="accent1"/>
          </a:effectRef>
          <a:fontRef idx="minor">
            <a:schemeClr val="dk1"/>
          </a:fontRef>
        </p:style>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altLang="zh-CN" sz="4000" b="1" dirty="0">
                <a:solidFill>
                  <a:schemeClr val="accent3"/>
                </a:solidFill>
                <a:hlinkClick r:id="rId1" action="ppaction://hlinksldjump"/>
              </a:rPr>
              <a:t>Script</a:t>
            </a:r>
            <a:endParaRPr lang="zh-CN" altLang="en-US" sz="4000" b="1" dirty="0">
              <a:solidFill>
                <a:schemeClr val="accent3"/>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2" y="1992086"/>
            <a:ext cx="8647640" cy="321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3918239" y="1895755"/>
            <a:ext cx="915635" cy="369332"/>
          </a:xfrm>
          <a:prstGeom prst="rect">
            <a:avLst/>
          </a:prstGeom>
        </p:spPr>
        <p:txBody>
          <a:bodyPr wrap="none">
            <a:spAutoFit/>
          </a:bodyPr>
          <a:lstStyle/>
          <a:p>
            <a:r>
              <a:rPr lang="en-US" altLang="zh-CN" dirty="0">
                <a:solidFill>
                  <a:srgbClr val="FF0000"/>
                </a:solidFill>
              </a:rPr>
              <a:t>Export </a:t>
            </a:r>
            <a:endParaRPr lang="zh-CN" altLang="en-US" dirty="0">
              <a:solidFill>
                <a:srgbClr val="FF0000"/>
              </a:solidFill>
            </a:endParaRPr>
          </a:p>
        </p:txBody>
      </p:sp>
      <p:sp>
        <p:nvSpPr>
          <p:cNvPr id="8" name="矩形 7"/>
          <p:cNvSpPr/>
          <p:nvPr/>
        </p:nvSpPr>
        <p:spPr>
          <a:xfrm>
            <a:off x="886447" y="2232430"/>
            <a:ext cx="1569660" cy="369332"/>
          </a:xfrm>
          <a:prstGeom prst="rect">
            <a:avLst/>
          </a:prstGeom>
        </p:spPr>
        <p:txBody>
          <a:bodyPr wrap="none">
            <a:spAutoFit/>
          </a:bodyPr>
          <a:lstStyle/>
          <a:p>
            <a:r>
              <a:rPr lang="en-US" altLang="zh-CN" dirty="0">
                <a:solidFill>
                  <a:srgbClr val="FF0000"/>
                </a:solidFill>
              </a:rPr>
              <a:t>Merchandise </a:t>
            </a:r>
            <a:endParaRPr lang="zh-CN" altLang="en-US" dirty="0">
              <a:solidFill>
                <a:srgbClr val="FF0000"/>
              </a:solidFill>
            </a:endParaRPr>
          </a:p>
        </p:txBody>
      </p:sp>
      <p:sp>
        <p:nvSpPr>
          <p:cNvPr id="9" name="矩形 8"/>
          <p:cNvSpPr/>
          <p:nvPr/>
        </p:nvSpPr>
        <p:spPr>
          <a:xfrm>
            <a:off x="2163838" y="2580625"/>
            <a:ext cx="736099" cy="369332"/>
          </a:xfrm>
          <a:prstGeom prst="rect">
            <a:avLst/>
          </a:prstGeom>
        </p:spPr>
        <p:txBody>
          <a:bodyPr wrap="none">
            <a:spAutoFit/>
          </a:bodyPr>
          <a:lstStyle/>
          <a:p>
            <a:r>
              <a:rPr lang="en-US" altLang="zh-CN" dirty="0">
                <a:solidFill>
                  <a:srgbClr val="FF0000"/>
                </a:solidFill>
              </a:rPr>
              <a:t>flight </a:t>
            </a:r>
            <a:endParaRPr lang="zh-CN" altLang="en-US" dirty="0">
              <a:solidFill>
                <a:srgbClr val="FF0000"/>
              </a:solidFill>
            </a:endParaRPr>
          </a:p>
        </p:txBody>
      </p:sp>
      <p:sp>
        <p:nvSpPr>
          <p:cNvPr id="10" name="矩形 9"/>
          <p:cNvSpPr/>
          <p:nvPr/>
        </p:nvSpPr>
        <p:spPr>
          <a:xfrm>
            <a:off x="6770366" y="2963405"/>
            <a:ext cx="1287532" cy="369332"/>
          </a:xfrm>
          <a:prstGeom prst="rect">
            <a:avLst/>
          </a:prstGeom>
        </p:spPr>
        <p:txBody>
          <a:bodyPr wrap="none">
            <a:spAutoFit/>
          </a:bodyPr>
          <a:lstStyle/>
          <a:p>
            <a:r>
              <a:rPr lang="en-US" altLang="zh-CN" dirty="0">
                <a:solidFill>
                  <a:srgbClr val="FF0000"/>
                </a:solidFill>
              </a:rPr>
              <a:t>Production</a:t>
            </a:r>
            <a:endParaRPr lang="zh-CN" altLang="en-US" dirty="0">
              <a:solidFill>
                <a:srgbClr val="FF0000"/>
              </a:solidFill>
            </a:endParaRPr>
          </a:p>
        </p:txBody>
      </p:sp>
      <p:sp>
        <p:nvSpPr>
          <p:cNvPr id="11" name="矩形 10"/>
          <p:cNvSpPr/>
          <p:nvPr/>
        </p:nvSpPr>
        <p:spPr>
          <a:xfrm>
            <a:off x="7661415" y="3317582"/>
            <a:ext cx="1210588" cy="369332"/>
          </a:xfrm>
          <a:prstGeom prst="rect">
            <a:avLst/>
          </a:prstGeom>
        </p:spPr>
        <p:txBody>
          <a:bodyPr wrap="none">
            <a:spAutoFit/>
          </a:bodyPr>
          <a:lstStyle/>
          <a:p>
            <a:r>
              <a:rPr lang="en-US" altLang="zh-CN" dirty="0">
                <a:solidFill>
                  <a:srgbClr val="FF0000"/>
                </a:solidFill>
              </a:rPr>
              <a:t>10 o’clock</a:t>
            </a:r>
            <a:endParaRPr lang="zh-CN" altLang="en-US" dirty="0">
              <a:solidFill>
                <a:srgbClr val="FF0000"/>
              </a:solidFill>
            </a:endParaRPr>
          </a:p>
        </p:txBody>
      </p:sp>
      <p:sp>
        <p:nvSpPr>
          <p:cNvPr id="14" name="矩形 13"/>
          <p:cNvSpPr/>
          <p:nvPr/>
        </p:nvSpPr>
        <p:spPr>
          <a:xfrm>
            <a:off x="6470538" y="3614948"/>
            <a:ext cx="992579" cy="369332"/>
          </a:xfrm>
          <a:prstGeom prst="rect">
            <a:avLst/>
          </a:prstGeom>
        </p:spPr>
        <p:txBody>
          <a:bodyPr wrap="none">
            <a:spAutoFit/>
          </a:bodyPr>
          <a:lstStyle/>
          <a:p>
            <a:r>
              <a:rPr lang="en-US" altLang="zh-CN" dirty="0">
                <a:solidFill>
                  <a:srgbClr val="FF0000"/>
                </a:solidFill>
              </a:rPr>
              <a:t>sample </a:t>
            </a:r>
            <a:endParaRPr lang="zh-CN" altLang="en-US" dirty="0">
              <a:solidFill>
                <a:srgbClr val="FF0000"/>
              </a:solidFill>
            </a:endParaRPr>
          </a:p>
        </p:txBody>
      </p:sp>
      <p:sp>
        <p:nvSpPr>
          <p:cNvPr id="15" name="矩形 14"/>
          <p:cNvSpPr/>
          <p:nvPr/>
        </p:nvSpPr>
        <p:spPr>
          <a:xfrm>
            <a:off x="3307156" y="3986912"/>
            <a:ext cx="1249060" cy="369332"/>
          </a:xfrm>
          <a:prstGeom prst="rect">
            <a:avLst/>
          </a:prstGeom>
        </p:spPr>
        <p:txBody>
          <a:bodyPr wrap="none">
            <a:spAutoFit/>
          </a:bodyPr>
          <a:lstStyle/>
          <a:p>
            <a:r>
              <a:rPr lang="en-US" altLang="zh-CN" dirty="0">
                <a:solidFill>
                  <a:srgbClr val="FF0000"/>
                </a:solidFill>
              </a:rPr>
              <a:t>evaluated </a:t>
            </a:r>
            <a:endParaRPr lang="zh-CN" altLang="en-US" dirty="0">
              <a:solidFill>
                <a:srgbClr val="FF0000"/>
              </a:solidFill>
            </a:endParaRPr>
          </a:p>
        </p:txBody>
      </p:sp>
      <p:sp>
        <p:nvSpPr>
          <p:cNvPr id="16" name="矩形 15"/>
          <p:cNvSpPr/>
          <p:nvPr/>
        </p:nvSpPr>
        <p:spPr>
          <a:xfrm>
            <a:off x="552127" y="4692775"/>
            <a:ext cx="1249060" cy="369332"/>
          </a:xfrm>
          <a:prstGeom prst="rect">
            <a:avLst/>
          </a:prstGeom>
        </p:spPr>
        <p:txBody>
          <a:bodyPr wrap="none">
            <a:spAutoFit/>
          </a:bodyPr>
          <a:lstStyle/>
          <a:p>
            <a:r>
              <a:rPr lang="en-US" altLang="zh-CN" dirty="0">
                <a:solidFill>
                  <a:srgbClr val="FF0000"/>
                </a:solidFill>
              </a:rPr>
              <a:t>purchases</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p:bldP spid="10" grpId="0"/>
      <p:bldP spid="11" grpId="0"/>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164919" y="1447801"/>
            <a:ext cx="2815931" cy="3962400"/>
            <a:chOff x="1553225" y="1447801"/>
            <a:chExt cx="3754574" cy="396240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32952" t="5460"/>
            <a:stretch>
              <a:fillRect/>
            </a:stretch>
          </p:blipFill>
          <p:spPr>
            <a:xfrm>
              <a:off x="1553225" y="1447801"/>
              <a:ext cx="3754574" cy="3962400"/>
            </a:xfrm>
            <a:prstGeom prst="rect">
              <a:avLst/>
            </a:prstGeom>
          </p:spPr>
        </p:pic>
        <p:sp>
          <p:nvSpPr>
            <p:cNvPr id="4" name="椭圆 3"/>
            <p:cNvSpPr/>
            <p:nvPr/>
          </p:nvSpPr>
          <p:spPr>
            <a:xfrm>
              <a:off x="2122412" y="2120901"/>
              <a:ext cx="2616200" cy="261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6" name="椭圆 5"/>
            <p:cNvSpPr/>
            <p:nvPr/>
          </p:nvSpPr>
          <p:spPr>
            <a:xfrm>
              <a:off x="2351011" y="2349500"/>
              <a:ext cx="2159002" cy="2159002"/>
            </a:xfrm>
            <a:prstGeom prst="ellipse">
              <a:avLst/>
            </a:prstGeom>
            <a:noFill/>
            <a:ln w="19050">
              <a:solidFill>
                <a:srgbClr val="427A9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10" name="组合 9"/>
          <p:cNvGrpSpPr/>
          <p:nvPr/>
        </p:nvGrpSpPr>
        <p:grpSpPr>
          <a:xfrm>
            <a:off x="1164919" y="1447801"/>
            <a:ext cx="2815931" cy="3962400"/>
            <a:chOff x="1553225" y="1447801"/>
            <a:chExt cx="3754574" cy="3962400"/>
          </a:xfrm>
        </p:grpSpPr>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32952" t="5460"/>
            <a:stretch>
              <a:fillRect/>
            </a:stretch>
          </p:blipFill>
          <p:spPr>
            <a:xfrm>
              <a:off x="1553225" y="1447801"/>
              <a:ext cx="3754574" cy="3962400"/>
            </a:xfrm>
            <a:prstGeom prst="rect">
              <a:avLst/>
            </a:prstGeom>
          </p:spPr>
        </p:pic>
        <p:sp>
          <p:nvSpPr>
            <p:cNvPr id="12" name="椭圆 11"/>
            <p:cNvSpPr/>
            <p:nvPr/>
          </p:nvSpPr>
          <p:spPr>
            <a:xfrm>
              <a:off x="2122412" y="2120901"/>
              <a:ext cx="2616200" cy="261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4"/>
            <p:cNvSpPr txBox="1"/>
            <p:nvPr/>
          </p:nvSpPr>
          <p:spPr>
            <a:xfrm>
              <a:off x="2223776" y="3087906"/>
              <a:ext cx="2413481"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smtClean="0">
                  <a:solidFill>
                    <a:srgbClr val="427A9D"/>
                  </a:solidFill>
                </a:rPr>
                <a:t>Part IV</a:t>
              </a:r>
              <a:endParaRPr lang="zh-CN" altLang="en-US" sz="4000" b="1" dirty="0">
                <a:solidFill>
                  <a:srgbClr val="427A9D"/>
                </a:solidFill>
              </a:endParaRPr>
            </a:p>
          </p:txBody>
        </p:sp>
        <p:sp>
          <p:nvSpPr>
            <p:cNvPr id="14" name="椭圆 13"/>
            <p:cNvSpPr/>
            <p:nvPr/>
          </p:nvSpPr>
          <p:spPr>
            <a:xfrm>
              <a:off x="2351011" y="2349500"/>
              <a:ext cx="2159002" cy="2159002"/>
            </a:xfrm>
            <a:prstGeom prst="ellipse">
              <a:avLst/>
            </a:prstGeom>
            <a:noFill/>
            <a:ln w="19050">
              <a:solidFill>
                <a:srgbClr val="427A9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6"/>
          <p:cNvSpPr txBox="1"/>
          <p:nvPr/>
        </p:nvSpPr>
        <p:spPr>
          <a:xfrm>
            <a:off x="3951823" y="3003981"/>
            <a:ext cx="2183034" cy="769441"/>
          </a:xfrm>
          <a:prstGeom prst="rect">
            <a:avLst/>
          </a:prstGeom>
          <a:noFill/>
        </p:spPr>
        <p:txBody>
          <a:bodyPr wrap="none" rtlCol="0">
            <a:spAutoFit/>
            <a:scene3d>
              <a:camera prst="orthographicFront"/>
              <a:lightRig rig="threePt" dir="t"/>
            </a:scene3d>
            <a:sp3d contourW="12700"/>
          </a:bodyPr>
          <a:lstStyle/>
          <a:p>
            <a:r>
              <a:rPr lang="en-US" altLang="zh-CN" sz="4400" b="1" dirty="0" smtClean="0">
                <a:gradFill>
                  <a:gsLst>
                    <a:gs pos="0">
                      <a:srgbClr val="427A9D"/>
                    </a:gs>
                    <a:gs pos="100000">
                      <a:srgbClr val="274A6D"/>
                    </a:gs>
                  </a:gsLst>
                  <a:lin ang="5400000" scaled="1"/>
                </a:gradFill>
              </a:rPr>
              <a:t>Video 1</a:t>
            </a:r>
            <a:endParaRPr lang="en-US" altLang="zh-CN" sz="4400" b="1" dirty="0" smtClean="0">
              <a:gradFill>
                <a:gsLst>
                  <a:gs pos="0">
                    <a:srgbClr val="427A9D"/>
                  </a:gs>
                  <a:gs pos="100000">
                    <a:srgbClr val="274A6D"/>
                  </a:gs>
                </a:gsLst>
                <a:lin ang="5400000" scaled="1"/>
              </a:gradFill>
            </a:endParaRPr>
          </a:p>
        </p:txBody>
      </p:sp>
      <p:sp>
        <p:nvSpPr>
          <p:cNvPr id="2" name="矩形 1"/>
          <p:cNvSpPr/>
          <p:nvPr/>
        </p:nvSpPr>
        <p:spPr>
          <a:xfrm>
            <a:off x="4011198" y="3779046"/>
            <a:ext cx="4572000" cy="523220"/>
          </a:xfrm>
          <a:prstGeom prst="rect">
            <a:avLst/>
          </a:prstGeom>
        </p:spPr>
        <p:txBody>
          <a:bodyPr>
            <a:spAutoFit/>
          </a:bodyPr>
          <a:lstStyle/>
          <a:p>
            <a:r>
              <a:rPr lang="en-US" altLang="zh-CN" sz="2800" b="1" dirty="0">
                <a:gradFill>
                  <a:gsLst>
                    <a:gs pos="0">
                      <a:srgbClr val="427A9D"/>
                    </a:gs>
                    <a:gs pos="100000">
                      <a:srgbClr val="274A6D"/>
                    </a:gs>
                  </a:gsLst>
                  <a:lin ang="5400000" scaled="1"/>
                </a:gradFill>
              </a:rPr>
              <a:t>Enquiring</a:t>
            </a:r>
            <a:r>
              <a:rPr lang="en-US" altLang="zh-CN" sz="2800" dirty="0"/>
              <a:t> </a:t>
            </a:r>
            <a:r>
              <a:rPr lang="en-US" altLang="zh-CN" sz="2800" b="1" dirty="0">
                <a:gradFill>
                  <a:gsLst>
                    <a:gs pos="0">
                      <a:srgbClr val="427A9D"/>
                    </a:gs>
                    <a:gs pos="100000">
                      <a:srgbClr val="274A6D"/>
                    </a:gs>
                  </a:gsLst>
                  <a:lin ang="5400000" scaled="1"/>
                </a:gradFill>
              </a:rPr>
              <a:t>about</a:t>
            </a:r>
            <a:r>
              <a:rPr lang="en-US" altLang="zh-CN" sz="2800" dirty="0"/>
              <a:t> </a:t>
            </a:r>
            <a:r>
              <a:rPr lang="en-US" altLang="zh-CN" sz="2800" b="1" dirty="0" smtClean="0">
                <a:gradFill>
                  <a:gsLst>
                    <a:gs pos="0">
                      <a:srgbClr val="427A9D"/>
                    </a:gs>
                    <a:gs pos="100000">
                      <a:srgbClr val="274A6D"/>
                    </a:gs>
                  </a:gsLst>
                  <a:lin ang="5400000" scaled="1"/>
                </a:gradFill>
              </a:rPr>
              <a:t>price</a:t>
            </a:r>
            <a:endParaRPr lang="en-US" altLang="zh-CN" sz="2800" b="1" dirty="0">
              <a:gradFill>
                <a:gsLst>
                  <a:gs pos="0">
                    <a:srgbClr val="427A9D"/>
                  </a:gs>
                  <a:gs pos="100000">
                    <a:srgbClr val="274A6D"/>
                  </a:gs>
                </a:gsLst>
                <a:lin ang="5400000" scaled="1"/>
              </a:gradFill>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2" fill="hold" grpId="0" nodeType="afterEffect" p14:presetBounceEnd="58000">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14:bounceEnd="58000">
                                          <p:cBhvr additive="base">
                                            <p:cTn id="16" dur="1000" fill="hold"/>
                                            <p:tgtEl>
                                              <p:spTgt spid="15"/>
                                            </p:tgtEl>
                                            <p:attrNameLst>
                                              <p:attrName>ppt_x</p:attrName>
                                            </p:attrNameLst>
                                          </p:cBhvr>
                                          <p:tavLst>
                                            <p:tav tm="0">
                                              <p:val>
                                                <p:strVal val="1+#ppt_w/2"/>
                                              </p:val>
                                            </p:tav>
                                            <p:tav tm="100000">
                                              <p:val>
                                                <p:strVal val="#ppt_x"/>
                                              </p:val>
                                            </p:tav>
                                          </p:tavLst>
                                        </p:anim>
                                        <p:anim calcmode="lin" valueType="num" p14:bounceEnd="58000">
                                          <p:cBhvr additive="base">
                                            <p:cTn id="17" dur="1000" fill="hold"/>
                                            <p:tgtEl>
                                              <p:spTgt spid="15"/>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1+#ppt_w/2"/>
                                              </p:val>
                                            </p:tav>
                                            <p:tav tm="100000">
                                              <p:val>
                                                <p:strVal val="#ppt_x"/>
                                              </p:val>
                                            </p:tav>
                                          </p:tavLst>
                                        </p:anim>
                                        <p:anim calcmode="lin" valueType="num">
                                          <p:cBhvr additive="base">
                                            <p:cTn id="17" dur="1000" fill="hold"/>
                                            <p:tgtEl>
                                              <p:spTgt spid="15"/>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01548" y="1287557"/>
            <a:ext cx="7047625" cy="2222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0">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32019" y="540963"/>
            <a:ext cx="1479892"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altLang="zh-CN" b="1" dirty="0" smtClean="0">
                <a:solidFill>
                  <a:srgbClr val="E8406E"/>
                </a:solidFill>
              </a:rPr>
              <a:t>Pre-viewing</a:t>
            </a:r>
            <a:endParaRPr lang="zh-CN" altLang="en-US" dirty="0">
              <a:solidFill>
                <a:srgbClr val="E8406E"/>
              </a:solidFill>
            </a:endParaRPr>
          </a:p>
        </p:txBody>
      </p:sp>
      <p:pic>
        <p:nvPicPr>
          <p:cNvPr id="1331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7548" y="1141879"/>
            <a:ext cx="8144220" cy="4357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059883" y="214856"/>
            <a:ext cx="1052532"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altLang="zh-CN" b="1" dirty="0" smtClean="0">
                <a:solidFill>
                  <a:srgbClr val="E8406E"/>
                </a:solidFill>
              </a:rPr>
              <a:t>Viewing</a:t>
            </a:r>
            <a:endParaRPr lang="zh-CN" altLang="en-US" dirty="0">
              <a:solidFill>
                <a:srgbClr val="E8406E"/>
              </a:solidFill>
            </a:endParaRPr>
          </a:p>
        </p:txBody>
      </p:sp>
      <p:sp>
        <p:nvSpPr>
          <p:cNvPr id="23" name="矩形 22"/>
          <p:cNvSpPr/>
          <p:nvPr/>
        </p:nvSpPr>
        <p:spPr>
          <a:xfrm>
            <a:off x="950025" y="741887"/>
            <a:ext cx="7992094" cy="695023"/>
          </a:xfrm>
          <a:prstGeom prst="rect">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r>
              <a:rPr lang="en-US" altLang="zh-CN" b="1" dirty="0" smtClean="0">
                <a:latin typeface="Calibri" panose="020F0502020204030204" pitchFamily="34" charset="0"/>
                <a:cs typeface="Calibri" panose="020F0502020204030204" pitchFamily="34" charset="0"/>
              </a:rPr>
              <a:t>1. </a:t>
            </a:r>
            <a:r>
              <a:rPr lang="en-US" altLang="zh-CN" b="1" dirty="0">
                <a:latin typeface="Calibri" panose="020F0502020204030204" pitchFamily="34" charset="0"/>
                <a:cs typeface="Calibri" panose="020F0502020204030204" pitchFamily="34" charset="0"/>
              </a:rPr>
              <a:t>Watch the video and fill in the following blanks.</a:t>
            </a:r>
            <a:endParaRPr lang="en-US" altLang="zh-CN" b="1" dirty="0">
              <a:latin typeface="Calibri" panose="020F0502020204030204" pitchFamily="34" charset="0"/>
              <a:cs typeface="Calibri" panose="020F0502020204030204" pitchFamily="34" charset="0"/>
            </a:endParaRPr>
          </a:p>
        </p:txBody>
      </p:sp>
      <p:sp>
        <p:nvSpPr>
          <p:cNvPr id="10" name="矩形 9"/>
          <p:cNvSpPr/>
          <p:nvPr/>
        </p:nvSpPr>
        <p:spPr>
          <a:xfrm>
            <a:off x="6694320" y="4354485"/>
            <a:ext cx="1638590" cy="707886"/>
          </a:xfrm>
          <a:prstGeom prst="rect">
            <a:avLst/>
          </a:prstGeom>
        </p:spPr>
        <p:style>
          <a:lnRef idx="2">
            <a:schemeClr val="accent1"/>
          </a:lnRef>
          <a:fillRef idx="1">
            <a:schemeClr val="lt1"/>
          </a:fillRef>
          <a:effectRef idx="0">
            <a:schemeClr val="accent1"/>
          </a:effectRef>
          <a:fontRef idx="minor">
            <a:schemeClr val="dk1"/>
          </a:fontRef>
        </p:style>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altLang="zh-CN" sz="4000" b="1" dirty="0">
                <a:solidFill>
                  <a:schemeClr val="accent3"/>
                </a:solidFill>
                <a:hlinkClick r:id="rId1" action="ppaction://hlinksldjump"/>
              </a:rPr>
              <a:t>Script</a:t>
            </a:r>
            <a:endParaRPr lang="zh-CN" altLang="en-US" sz="4000" b="1" dirty="0">
              <a:solidFill>
                <a:schemeClr val="accent3"/>
              </a:solidFill>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059883" y="214856"/>
            <a:ext cx="1052532"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altLang="zh-CN" b="1" dirty="0" smtClean="0">
                <a:solidFill>
                  <a:srgbClr val="E8406E"/>
                </a:solidFill>
              </a:rPr>
              <a:t>Viewing</a:t>
            </a:r>
            <a:endParaRPr lang="zh-CN" altLang="en-US" dirty="0">
              <a:solidFill>
                <a:srgbClr val="E8406E"/>
              </a:solidFill>
            </a:endParaRPr>
          </a:p>
        </p:txBody>
      </p:sp>
      <p:sp>
        <p:nvSpPr>
          <p:cNvPr id="23" name="矩形 22"/>
          <p:cNvSpPr/>
          <p:nvPr/>
        </p:nvSpPr>
        <p:spPr>
          <a:xfrm>
            <a:off x="950025" y="741887"/>
            <a:ext cx="7992094" cy="695023"/>
          </a:xfrm>
          <a:prstGeom prst="rect">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r>
              <a:rPr lang="en-US" altLang="zh-CN" b="1" dirty="0" smtClean="0">
                <a:latin typeface="Calibri" panose="020F0502020204030204" pitchFamily="34" charset="0"/>
                <a:cs typeface="Calibri" panose="020F0502020204030204" pitchFamily="34" charset="0"/>
              </a:rPr>
              <a:t>1. </a:t>
            </a:r>
            <a:r>
              <a:rPr lang="en-US" altLang="zh-CN" b="1" dirty="0">
                <a:latin typeface="Calibri" panose="020F0502020204030204" pitchFamily="34" charset="0"/>
                <a:cs typeface="Calibri" panose="020F0502020204030204" pitchFamily="34" charset="0"/>
              </a:rPr>
              <a:t>Watch the video and fill in the following blanks.</a:t>
            </a:r>
            <a:endParaRPr lang="en-US" altLang="zh-CN" b="1" dirty="0">
              <a:latin typeface="Calibri" panose="020F0502020204030204" pitchFamily="34" charset="0"/>
              <a:cs typeface="Calibri" panose="020F0502020204030204" pitchFamily="34" charset="0"/>
            </a:endParaRPr>
          </a:p>
        </p:txBody>
      </p:sp>
      <p:pic>
        <p:nvPicPr>
          <p:cNvPr id="1433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3035" y="1745286"/>
            <a:ext cx="7904174" cy="1958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3668410" y="1882447"/>
            <a:ext cx="1441420" cy="369332"/>
          </a:xfrm>
          <a:prstGeom prst="rect">
            <a:avLst/>
          </a:prstGeom>
        </p:spPr>
        <p:txBody>
          <a:bodyPr wrap="none">
            <a:spAutoFit/>
          </a:bodyPr>
          <a:lstStyle/>
          <a:p>
            <a:r>
              <a:rPr lang="en-US" altLang="zh-CN" dirty="0" smtClean="0">
                <a:solidFill>
                  <a:srgbClr val="FF0000"/>
                </a:solidFill>
              </a:rPr>
              <a:t>speedboats </a:t>
            </a:r>
            <a:endParaRPr lang="zh-CN" altLang="en-US" dirty="0">
              <a:solidFill>
                <a:srgbClr val="FF0000"/>
              </a:solidFill>
            </a:endParaRPr>
          </a:p>
        </p:txBody>
      </p:sp>
      <p:sp>
        <p:nvSpPr>
          <p:cNvPr id="4" name="矩形 3"/>
          <p:cNvSpPr/>
          <p:nvPr/>
        </p:nvSpPr>
        <p:spPr>
          <a:xfrm>
            <a:off x="1866838" y="2480379"/>
            <a:ext cx="1326004" cy="369332"/>
          </a:xfrm>
          <a:prstGeom prst="rect">
            <a:avLst/>
          </a:prstGeom>
        </p:spPr>
        <p:txBody>
          <a:bodyPr wrap="none">
            <a:spAutoFit/>
          </a:bodyPr>
          <a:lstStyle/>
          <a:p>
            <a:r>
              <a:rPr lang="en-US" altLang="zh-CN" dirty="0">
                <a:solidFill>
                  <a:srgbClr val="FF0000"/>
                </a:solidFill>
              </a:rPr>
              <a:t>price quote</a:t>
            </a:r>
            <a:endParaRPr lang="zh-CN" altLang="en-US" dirty="0">
              <a:solidFill>
                <a:srgbClr val="FF0000"/>
              </a:solidFill>
            </a:endParaRPr>
          </a:p>
        </p:txBody>
      </p:sp>
      <p:sp>
        <p:nvSpPr>
          <p:cNvPr id="5" name="矩形 4"/>
          <p:cNvSpPr/>
          <p:nvPr/>
        </p:nvSpPr>
        <p:spPr>
          <a:xfrm>
            <a:off x="5315758" y="2327979"/>
            <a:ext cx="2005677" cy="369332"/>
          </a:xfrm>
          <a:prstGeom prst="rect">
            <a:avLst/>
          </a:prstGeom>
        </p:spPr>
        <p:txBody>
          <a:bodyPr wrap="none">
            <a:spAutoFit/>
          </a:bodyPr>
          <a:lstStyle/>
          <a:p>
            <a:r>
              <a:rPr lang="en-US" altLang="zh-CN" dirty="0">
                <a:solidFill>
                  <a:srgbClr val="FF0000"/>
                </a:solidFill>
              </a:rPr>
              <a:t>around the corner</a:t>
            </a:r>
            <a:endParaRPr lang="zh-CN" altLang="en-US" dirty="0">
              <a:solidFill>
                <a:srgbClr val="FF0000"/>
              </a:solidFill>
            </a:endParaRPr>
          </a:p>
        </p:txBody>
      </p:sp>
      <p:sp>
        <p:nvSpPr>
          <p:cNvPr id="6" name="矩形 5"/>
          <p:cNvSpPr/>
          <p:nvPr/>
        </p:nvSpPr>
        <p:spPr>
          <a:xfrm>
            <a:off x="5893918" y="2875002"/>
            <a:ext cx="556563" cy="369332"/>
          </a:xfrm>
          <a:prstGeom prst="rect">
            <a:avLst/>
          </a:prstGeom>
        </p:spPr>
        <p:txBody>
          <a:bodyPr wrap="none">
            <a:spAutoFit/>
          </a:bodyPr>
          <a:lstStyle/>
          <a:p>
            <a:r>
              <a:rPr lang="en-US" altLang="zh-CN" dirty="0">
                <a:solidFill>
                  <a:srgbClr val="FF0000"/>
                </a:solidFill>
              </a:rPr>
              <a:t>pay</a:t>
            </a:r>
            <a:endParaRPr lang="zh-CN" altLang="en-US" dirty="0">
              <a:solidFill>
                <a:srgbClr val="FF0000"/>
              </a:solidFill>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p:bldP spid="4"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50025" y="819526"/>
            <a:ext cx="7992094" cy="695023"/>
          </a:xfrm>
          <a:prstGeom prst="rect">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r>
              <a:rPr lang="en-US" altLang="zh-CN" b="1" dirty="0" smtClean="0">
                <a:latin typeface="Calibri" panose="020F0502020204030204" pitchFamily="34" charset="0"/>
                <a:cs typeface="Calibri" panose="020F0502020204030204" pitchFamily="34" charset="0"/>
              </a:rPr>
              <a:t>2</a:t>
            </a:r>
            <a:r>
              <a:rPr lang="en-US" altLang="zh-CN" b="1" dirty="0">
                <a:latin typeface="Calibri" panose="020F0502020204030204" pitchFamily="34" charset="0"/>
                <a:cs typeface="Calibri" panose="020F0502020204030204" pitchFamily="34" charset="0"/>
              </a:rPr>
              <a:t>. Watch the video again. This time please pay attention to what Rocky says and fill in the blanks.</a:t>
            </a:r>
            <a:endParaRPr lang="en-US" altLang="zh-CN" b="1" dirty="0">
              <a:latin typeface="Calibri" panose="020F0502020204030204" pitchFamily="34" charset="0"/>
              <a:cs typeface="Calibri" panose="020F0502020204030204" pitchFamily="34" charset="0"/>
            </a:endParaRPr>
          </a:p>
        </p:txBody>
      </p:sp>
      <p:sp>
        <p:nvSpPr>
          <p:cNvPr id="7" name="矩形 6"/>
          <p:cNvSpPr/>
          <p:nvPr/>
        </p:nvSpPr>
        <p:spPr>
          <a:xfrm>
            <a:off x="3731862" y="4831167"/>
            <a:ext cx="1638590" cy="707886"/>
          </a:xfrm>
          <a:prstGeom prst="rect">
            <a:avLst/>
          </a:prstGeom>
        </p:spPr>
        <p:style>
          <a:lnRef idx="2">
            <a:schemeClr val="accent1"/>
          </a:lnRef>
          <a:fillRef idx="1">
            <a:schemeClr val="lt1"/>
          </a:fillRef>
          <a:effectRef idx="0">
            <a:schemeClr val="accent1"/>
          </a:effectRef>
          <a:fontRef idx="minor">
            <a:schemeClr val="dk1"/>
          </a:fontRef>
        </p:style>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altLang="zh-CN" sz="4000" b="1" dirty="0">
                <a:solidFill>
                  <a:schemeClr val="accent3"/>
                </a:solidFill>
                <a:hlinkClick r:id="rId1" action="ppaction://hlinksldjump"/>
              </a:rPr>
              <a:t>Script</a:t>
            </a:r>
            <a:endParaRPr lang="zh-CN" altLang="en-US" sz="4000" b="1" dirty="0">
              <a:solidFill>
                <a:schemeClr val="accent3"/>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24" y="1514550"/>
            <a:ext cx="8128750" cy="159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3731862" y="1514550"/>
            <a:ext cx="1210588" cy="369332"/>
          </a:xfrm>
          <a:prstGeom prst="rect">
            <a:avLst/>
          </a:prstGeom>
        </p:spPr>
        <p:txBody>
          <a:bodyPr wrap="none">
            <a:spAutoFit/>
          </a:bodyPr>
          <a:lstStyle/>
          <a:p>
            <a:r>
              <a:rPr lang="en-US" altLang="zh-CN" dirty="0">
                <a:solidFill>
                  <a:srgbClr val="FF0000"/>
                </a:solidFill>
              </a:rPr>
              <a:t>US$6,500</a:t>
            </a:r>
            <a:endParaRPr lang="zh-CN" altLang="en-US" dirty="0">
              <a:solidFill>
                <a:srgbClr val="FF0000"/>
              </a:solidFill>
            </a:endParaRPr>
          </a:p>
        </p:txBody>
      </p:sp>
      <p:sp>
        <p:nvSpPr>
          <p:cNvPr id="8" name="矩形 7"/>
          <p:cNvSpPr/>
          <p:nvPr/>
        </p:nvSpPr>
        <p:spPr>
          <a:xfrm>
            <a:off x="7144434" y="1697430"/>
            <a:ext cx="646331" cy="369332"/>
          </a:xfrm>
          <a:prstGeom prst="rect">
            <a:avLst/>
          </a:prstGeom>
        </p:spPr>
        <p:txBody>
          <a:bodyPr wrap="none">
            <a:spAutoFit/>
          </a:bodyPr>
          <a:lstStyle/>
          <a:p>
            <a:r>
              <a:rPr lang="en-US" altLang="zh-CN" dirty="0">
                <a:solidFill>
                  <a:srgbClr val="FF0000"/>
                </a:solidFill>
              </a:rPr>
              <a:t>10%</a:t>
            </a:r>
            <a:endParaRPr lang="zh-CN" altLang="en-US" dirty="0">
              <a:solidFill>
                <a:srgbClr val="FF0000"/>
              </a:solidFill>
            </a:endParaRPr>
          </a:p>
        </p:txBody>
      </p:sp>
      <p:sp>
        <p:nvSpPr>
          <p:cNvPr id="9" name="矩形 8"/>
          <p:cNvSpPr/>
          <p:nvPr/>
        </p:nvSpPr>
        <p:spPr>
          <a:xfrm>
            <a:off x="3125732" y="2095456"/>
            <a:ext cx="1120820" cy="369332"/>
          </a:xfrm>
          <a:prstGeom prst="rect">
            <a:avLst/>
          </a:prstGeom>
        </p:spPr>
        <p:txBody>
          <a:bodyPr wrap="none">
            <a:spAutoFit/>
          </a:bodyPr>
          <a:lstStyle/>
          <a:p>
            <a:r>
              <a:rPr lang="en-US" altLang="zh-CN" dirty="0">
                <a:solidFill>
                  <a:srgbClr val="FF0000"/>
                </a:solidFill>
              </a:rPr>
              <a:t>shipment</a:t>
            </a:r>
            <a:endParaRPr lang="zh-CN" altLang="en-US" dirty="0">
              <a:solidFill>
                <a:srgbClr val="FF0000"/>
              </a:solidFill>
            </a:endParaRPr>
          </a:p>
        </p:txBody>
      </p:sp>
      <p:sp>
        <p:nvSpPr>
          <p:cNvPr id="13" name="矩形 12"/>
          <p:cNvSpPr/>
          <p:nvPr/>
        </p:nvSpPr>
        <p:spPr>
          <a:xfrm>
            <a:off x="1208266" y="2589014"/>
            <a:ext cx="1210588" cy="369332"/>
          </a:xfrm>
          <a:prstGeom prst="rect">
            <a:avLst/>
          </a:prstGeom>
        </p:spPr>
        <p:txBody>
          <a:bodyPr wrap="none">
            <a:spAutoFit/>
          </a:bodyPr>
          <a:lstStyle/>
          <a:p>
            <a:r>
              <a:rPr lang="en-US" altLang="zh-CN" dirty="0">
                <a:solidFill>
                  <a:srgbClr val="FF0000"/>
                </a:solidFill>
              </a:rPr>
              <a:t>US$7,850</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8" grpId="0"/>
      <p:bldP spid="9"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0462" y="323622"/>
            <a:ext cx="1346844" cy="584775"/>
          </a:xfrm>
          <a:prstGeom prst="rect">
            <a:avLst/>
          </a:prstGeom>
        </p:spPr>
        <p:txBody>
          <a:bodyPr wrap="none">
            <a:spAutoFit/>
          </a:bodyPr>
          <a:lstStyle/>
          <a:p>
            <a:r>
              <a:rPr lang="en-US" altLang="zh-CN" sz="3200" b="1" dirty="0">
                <a:solidFill>
                  <a:schemeClr val="accent3"/>
                </a:solidFill>
                <a:hlinkClick r:id="rId1" action="ppaction://hlinksldjump"/>
              </a:rPr>
              <a:t>Script</a:t>
            </a:r>
            <a:endParaRPr lang="zh-CN" altLang="en-US" dirty="0"/>
          </a:p>
        </p:txBody>
      </p:sp>
      <p:sp>
        <p:nvSpPr>
          <p:cNvPr id="2" name="矩形 1"/>
          <p:cNvSpPr/>
          <p:nvPr/>
        </p:nvSpPr>
        <p:spPr>
          <a:xfrm>
            <a:off x="540913" y="931978"/>
            <a:ext cx="7997780" cy="549381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lnSpc>
                <a:spcPct val="150000"/>
              </a:lnSpc>
            </a:pPr>
            <a:r>
              <a:rPr lang="en-US" altLang="zh-CN" b="1" dirty="0"/>
              <a:t>Enquiring about price</a:t>
            </a:r>
            <a:endParaRPr lang="en-US" altLang="zh-CN" b="1" dirty="0"/>
          </a:p>
          <a:p>
            <a:pPr>
              <a:lnSpc>
                <a:spcPct val="150000"/>
              </a:lnSpc>
            </a:pPr>
            <a:r>
              <a:rPr lang="en-US" altLang="zh-CN" i="1" dirty="0"/>
              <a:t>Jacques: </a:t>
            </a:r>
            <a:r>
              <a:rPr lang="en-US" altLang="zh-CN" dirty="0"/>
              <a:t>Good morning, is that Rocky speaking</a:t>
            </a:r>
            <a:r>
              <a:rPr lang="en-US" altLang="zh-CN" dirty="0" smtClean="0"/>
              <a:t>?</a:t>
            </a:r>
            <a:endParaRPr lang="en-US" altLang="zh-CN" dirty="0" smtClean="0"/>
          </a:p>
          <a:p>
            <a:pPr>
              <a:lnSpc>
                <a:spcPct val="150000"/>
              </a:lnSpc>
            </a:pPr>
            <a:r>
              <a:rPr lang="en-US" altLang="zh-CN" i="1" dirty="0"/>
              <a:t>Rocky: </a:t>
            </a:r>
            <a:r>
              <a:rPr lang="en-US" altLang="zh-CN" dirty="0"/>
              <a:t>Morning, this is Rocky. Is that Jacques?</a:t>
            </a:r>
            <a:endParaRPr lang="en-US" altLang="zh-CN" dirty="0"/>
          </a:p>
          <a:p>
            <a:pPr>
              <a:lnSpc>
                <a:spcPct val="150000"/>
              </a:lnSpc>
            </a:pPr>
            <a:r>
              <a:rPr lang="en-US" altLang="zh-CN" i="1" dirty="0"/>
              <a:t>Jacques: </a:t>
            </a:r>
            <a:r>
              <a:rPr lang="en-US" altLang="zh-CN" dirty="0"/>
              <a:t>Yes.</a:t>
            </a:r>
            <a:endParaRPr lang="en-US" altLang="zh-CN" dirty="0"/>
          </a:p>
          <a:p>
            <a:pPr>
              <a:lnSpc>
                <a:spcPct val="150000"/>
              </a:lnSpc>
            </a:pPr>
            <a:r>
              <a:rPr lang="en-US" altLang="zh-CN" i="1" dirty="0"/>
              <a:t>Rocky: </a:t>
            </a:r>
            <a:r>
              <a:rPr lang="en-US" altLang="zh-CN" dirty="0"/>
              <a:t>Nice talking to you again. How’s the weather in your part of the world?</a:t>
            </a:r>
            <a:endParaRPr lang="en-US" altLang="zh-CN" dirty="0"/>
          </a:p>
          <a:p>
            <a:pPr>
              <a:lnSpc>
                <a:spcPct val="150000"/>
              </a:lnSpc>
            </a:pPr>
            <a:r>
              <a:rPr lang="en-US" altLang="zh-CN" i="1" dirty="0"/>
              <a:t>Jacques: </a:t>
            </a:r>
            <a:r>
              <a:rPr lang="en-US" altLang="zh-CN" dirty="0" smtClean="0"/>
              <a:t>Terrific</a:t>
            </a:r>
            <a:r>
              <a:rPr lang="en-US" altLang="zh-CN" dirty="0"/>
              <a:t>. Sunny, 28°C, light breeze...</a:t>
            </a:r>
            <a:endParaRPr lang="en-US" altLang="zh-CN" dirty="0"/>
          </a:p>
          <a:p>
            <a:pPr>
              <a:lnSpc>
                <a:spcPct val="150000"/>
              </a:lnSpc>
            </a:pPr>
            <a:r>
              <a:rPr lang="en-US" altLang="zh-CN" i="1" dirty="0"/>
              <a:t>Rocky: </a:t>
            </a:r>
            <a:r>
              <a:rPr lang="en-US" altLang="zh-CN" dirty="0"/>
              <a:t>Stop! I can’t take any more. It’s snowing here! So, what can I do for you</a:t>
            </a:r>
            <a:r>
              <a:rPr lang="en-US" altLang="zh-CN" dirty="0" smtClean="0"/>
              <a:t>, Jacques</a:t>
            </a:r>
            <a:r>
              <a:rPr lang="en-US" altLang="zh-CN" dirty="0"/>
              <a:t>?</a:t>
            </a:r>
            <a:endParaRPr lang="en-US" altLang="zh-CN" dirty="0"/>
          </a:p>
          <a:p>
            <a:pPr>
              <a:lnSpc>
                <a:spcPct val="150000"/>
              </a:lnSpc>
            </a:pPr>
            <a:r>
              <a:rPr lang="en-US" altLang="zh-CN" i="1" dirty="0"/>
              <a:t>Jacques: </a:t>
            </a:r>
            <a:r>
              <a:rPr lang="en-US" altLang="zh-CN" dirty="0"/>
              <a:t>I need a couple of your Q2000 speedboats to rent to my guests. Can you give </a:t>
            </a:r>
            <a:r>
              <a:rPr lang="en-US" altLang="zh-CN" dirty="0" smtClean="0"/>
              <a:t>me a </a:t>
            </a:r>
            <a:r>
              <a:rPr lang="en-US" altLang="zh-CN" dirty="0"/>
              <a:t>quote?</a:t>
            </a:r>
            <a:endParaRPr lang="en-US" altLang="zh-CN" dirty="0"/>
          </a:p>
          <a:p>
            <a:pPr>
              <a:lnSpc>
                <a:spcPct val="150000"/>
              </a:lnSpc>
            </a:pPr>
            <a:r>
              <a:rPr lang="en-US" altLang="zh-CN" i="1" dirty="0"/>
              <a:t>Rocky: </a:t>
            </a:r>
            <a:r>
              <a:rPr lang="en-US" altLang="zh-CN" dirty="0"/>
              <a:t>Let’s see... Uh, the list price is US$6,500. You’re a valued customer, so I’ll </a:t>
            </a:r>
            <a:r>
              <a:rPr lang="en-US" altLang="zh-CN" dirty="0" smtClean="0"/>
              <a:t>give you </a:t>
            </a:r>
            <a:r>
              <a:rPr lang="en-US" altLang="zh-CN" dirty="0"/>
              <a:t>a 10% discount</a:t>
            </a:r>
            <a:r>
              <a:rPr lang="en-US" altLang="zh-CN" dirty="0" smtClean="0"/>
              <a:t>.</a:t>
            </a:r>
            <a:endParaRPr lang="en-US" altLang="zh-CN" dirty="0" smtClean="0"/>
          </a:p>
          <a:p>
            <a:pPr>
              <a:lnSpc>
                <a:spcPct val="150000"/>
              </a:lnSpc>
            </a:pPr>
            <a:r>
              <a:rPr lang="en-US" altLang="zh-CN" i="1" dirty="0"/>
              <a:t>Jacques: </a:t>
            </a:r>
            <a:r>
              <a:rPr lang="en-US" altLang="zh-CN" dirty="0"/>
              <a:t>That’s very reasonable. Do you have them in stock</a:t>
            </a:r>
            <a:r>
              <a:rPr lang="en-US" altLang="zh-CN" dirty="0" smtClean="0"/>
              <a:t>?</a:t>
            </a:r>
            <a:endParaRPr lang="en-US" altLang="zh-C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0462" y="323622"/>
            <a:ext cx="1346844" cy="584775"/>
          </a:xfrm>
          <a:prstGeom prst="rect">
            <a:avLst/>
          </a:prstGeom>
        </p:spPr>
        <p:txBody>
          <a:bodyPr wrap="none">
            <a:spAutoFit/>
          </a:bodyPr>
          <a:lstStyle/>
          <a:p>
            <a:r>
              <a:rPr lang="en-US" altLang="zh-CN" sz="3200" b="1" dirty="0">
                <a:solidFill>
                  <a:schemeClr val="accent3"/>
                </a:solidFill>
                <a:hlinkClick r:id="rId1" action="ppaction://hlinksldjump"/>
              </a:rPr>
              <a:t>Script</a:t>
            </a:r>
            <a:endParaRPr lang="zh-CN" altLang="en-US" dirty="0"/>
          </a:p>
        </p:txBody>
      </p:sp>
      <p:sp>
        <p:nvSpPr>
          <p:cNvPr id="2" name="矩形 1"/>
          <p:cNvSpPr/>
          <p:nvPr/>
        </p:nvSpPr>
        <p:spPr>
          <a:xfrm>
            <a:off x="350520" y="886258"/>
            <a:ext cx="8488679" cy="549381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50000"/>
              </a:lnSpc>
            </a:pPr>
            <a:r>
              <a:rPr lang="en-US" altLang="zh-CN" i="1" dirty="0" smtClean="0"/>
              <a:t>Rocky</a:t>
            </a:r>
            <a:r>
              <a:rPr lang="en-US" altLang="zh-CN" i="1" dirty="0"/>
              <a:t>: </a:t>
            </a:r>
            <a:r>
              <a:rPr lang="en-US" altLang="zh-CN" dirty="0"/>
              <a:t>Sure we do! We set up new inventory controls last year, so we don’t have </a:t>
            </a:r>
            <a:r>
              <a:rPr lang="en-US" altLang="zh-CN" dirty="0" smtClean="0"/>
              <a:t>any backlogs </a:t>
            </a:r>
            <a:r>
              <a:rPr lang="en-US" altLang="zh-CN" dirty="0"/>
              <a:t>any more.</a:t>
            </a:r>
            <a:endParaRPr lang="en-US" altLang="zh-CN" dirty="0"/>
          </a:p>
          <a:p>
            <a:pPr>
              <a:lnSpc>
                <a:spcPct val="150000"/>
              </a:lnSpc>
            </a:pPr>
            <a:r>
              <a:rPr lang="en-US" altLang="zh-CN" i="1" dirty="0"/>
              <a:t>Jacques: </a:t>
            </a:r>
            <a:r>
              <a:rPr lang="en-US" altLang="zh-CN" dirty="0"/>
              <a:t>That’s good. The tourist season is just around the corner, so I need them </a:t>
            </a:r>
            <a:r>
              <a:rPr lang="en-US" altLang="zh-CN" dirty="0" smtClean="0"/>
              <a:t>pretty quick</a:t>
            </a:r>
            <a:r>
              <a:rPr lang="en-US" altLang="zh-CN" dirty="0"/>
              <a:t>. What’s the earliest shipping date you can manage?</a:t>
            </a:r>
            <a:endParaRPr lang="en-US" altLang="zh-CN" dirty="0"/>
          </a:p>
          <a:p>
            <a:pPr>
              <a:lnSpc>
                <a:spcPct val="150000"/>
              </a:lnSpc>
            </a:pPr>
            <a:r>
              <a:rPr lang="en-US" altLang="zh-CN" i="1" dirty="0"/>
              <a:t>Rocky: </a:t>
            </a:r>
            <a:r>
              <a:rPr lang="en-US" altLang="zh-CN" dirty="0"/>
              <a:t>They can be ready for shipment in two to three weeks.</a:t>
            </a:r>
            <a:endParaRPr lang="en-US" altLang="zh-CN" dirty="0"/>
          </a:p>
          <a:p>
            <a:pPr>
              <a:lnSpc>
                <a:spcPct val="150000"/>
              </a:lnSpc>
            </a:pPr>
            <a:r>
              <a:rPr lang="en-US" altLang="zh-CN" i="1" dirty="0"/>
              <a:t>Jacques: </a:t>
            </a:r>
            <a:r>
              <a:rPr lang="en-US" altLang="zh-CN" dirty="0"/>
              <a:t>Perfect. What’s the total CIF price, Rocky?</a:t>
            </a:r>
            <a:endParaRPr lang="en-US" altLang="zh-CN" dirty="0"/>
          </a:p>
          <a:p>
            <a:pPr>
              <a:lnSpc>
                <a:spcPct val="150000"/>
              </a:lnSpc>
            </a:pPr>
            <a:r>
              <a:rPr lang="en-US" altLang="zh-CN" i="1" dirty="0"/>
              <a:t>Rocky: </a:t>
            </a:r>
            <a:r>
              <a:rPr lang="en-US" altLang="zh-CN" dirty="0"/>
              <a:t>Hang on... The price will be US$7,850 to your usual port. Do we have a deal?</a:t>
            </a:r>
            <a:endParaRPr lang="en-US" altLang="zh-CN" dirty="0"/>
          </a:p>
          <a:p>
            <a:pPr>
              <a:lnSpc>
                <a:spcPct val="150000"/>
              </a:lnSpc>
            </a:pPr>
            <a:r>
              <a:rPr lang="en-US" altLang="zh-CN" i="1" dirty="0"/>
              <a:t>Jacques: </a:t>
            </a:r>
            <a:r>
              <a:rPr lang="en-US" altLang="zh-CN" dirty="0"/>
              <a:t>You bet! Send me a fax with all the information, and I’ll send you my order </a:t>
            </a:r>
            <a:r>
              <a:rPr lang="en-US" altLang="zh-CN" dirty="0" smtClean="0"/>
              <a:t>right away</a:t>
            </a:r>
            <a:r>
              <a:rPr lang="en-US" altLang="zh-CN" dirty="0"/>
              <a:t>. I’ll </a:t>
            </a:r>
            <a:r>
              <a:rPr lang="en-US" altLang="zh-CN" dirty="0" err="1"/>
              <a:t>organise</a:t>
            </a:r>
            <a:r>
              <a:rPr lang="en-US" altLang="zh-CN" dirty="0"/>
              <a:t> a letter of credit, as usual. Same terms as always?</a:t>
            </a:r>
            <a:endParaRPr lang="en-US" altLang="zh-CN" dirty="0"/>
          </a:p>
          <a:p>
            <a:pPr>
              <a:lnSpc>
                <a:spcPct val="150000"/>
              </a:lnSpc>
            </a:pPr>
            <a:r>
              <a:rPr lang="en-US" altLang="zh-CN" i="1" dirty="0"/>
              <a:t>Rocky: </a:t>
            </a:r>
            <a:r>
              <a:rPr lang="en-US" altLang="zh-CN" dirty="0"/>
              <a:t>Of course.</a:t>
            </a:r>
            <a:endParaRPr lang="en-US" altLang="zh-CN" dirty="0"/>
          </a:p>
          <a:p>
            <a:pPr>
              <a:lnSpc>
                <a:spcPct val="150000"/>
              </a:lnSpc>
            </a:pPr>
            <a:r>
              <a:rPr lang="en-US" altLang="zh-CN" i="1" dirty="0"/>
              <a:t>Jacques: </a:t>
            </a:r>
            <a:r>
              <a:rPr lang="en-US" altLang="zh-CN" dirty="0"/>
              <a:t>Great, Rocky. Bye. Wait a minute. Please say hello to your family for me.</a:t>
            </a:r>
            <a:endParaRPr lang="en-US" altLang="zh-CN" dirty="0"/>
          </a:p>
          <a:p>
            <a:pPr>
              <a:lnSpc>
                <a:spcPct val="150000"/>
              </a:lnSpc>
            </a:pPr>
            <a:r>
              <a:rPr lang="en-US" altLang="zh-CN" i="1" dirty="0"/>
              <a:t>Rocky: </a:t>
            </a:r>
            <a:r>
              <a:rPr lang="en-US" altLang="zh-CN" dirty="0"/>
              <a:t>Thank you and the same goes for me. Bye, Jacques.</a:t>
            </a:r>
            <a:endParaRPr lang="en-US" altLang="zh-CN"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59883" y="214856"/>
            <a:ext cx="1608133"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altLang="zh-CN" b="1" dirty="0" smtClean="0">
                <a:solidFill>
                  <a:srgbClr val="E8406E"/>
                </a:solidFill>
              </a:rPr>
              <a:t>Post-viewing</a:t>
            </a:r>
            <a:endParaRPr lang="zh-CN" altLang="en-US" dirty="0">
              <a:solidFill>
                <a:srgbClr val="E8406E"/>
              </a:solidFill>
            </a:endParaRPr>
          </a:p>
        </p:txBody>
      </p:sp>
      <p:pic>
        <p:nvPicPr>
          <p:cNvPr id="1638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6270" y="3429000"/>
            <a:ext cx="7200900" cy="25622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 y="1070262"/>
            <a:ext cx="8559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500" fill="hold"/>
                                        <p:tgtEl>
                                          <p:spTgt spid="16387"/>
                                        </p:tgtEl>
                                        <p:attrNameLst>
                                          <p:attrName>ppt_x</p:attrName>
                                        </p:attrNameLst>
                                      </p:cBhvr>
                                      <p:tavLst>
                                        <p:tav tm="0">
                                          <p:val>
                                            <p:strVal val="#ppt_x"/>
                                          </p:val>
                                        </p:tav>
                                        <p:tav tm="100000">
                                          <p:val>
                                            <p:strVal val="#ppt_x"/>
                                          </p:val>
                                        </p:tav>
                                      </p:tavLst>
                                    </p:anim>
                                    <p:anim calcmode="lin" valueType="num">
                                      <p:cBhvr additive="base">
                                        <p:cTn id="8" dur="500" fill="hold"/>
                                        <p:tgtEl>
                                          <p:spTgt spid="163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164919" y="1447801"/>
            <a:ext cx="2815931" cy="3962400"/>
            <a:chOff x="1553225" y="1447801"/>
            <a:chExt cx="3754574" cy="396240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32952" t="5460"/>
            <a:stretch>
              <a:fillRect/>
            </a:stretch>
          </p:blipFill>
          <p:spPr>
            <a:xfrm>
              <a:off x="1553225" y="1447801"/>
              <a:ext cx="3754574" cy="3962400"/>
            </a:xfrm>
            <a:prstGeom prst="rect">
              <a:avLst/>
            </a:prstGeom>
          </p:spPr>
        </p:pic>
        <p:sp>
          <p:nvSpPr>
            <p:cNvPr id="4" name="椭圆 3"/>
            <p:cNvSpPr/>
            <p:nvPr/>
          </p:nvSpPr>
          <p:spPr>
            <a:xfrm>
              <a:off x="2122412" y="2120901"/>
              <a:ext cx="2616200" cy="261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451401" y="3087906"/>
              <a:ext cx="1958229"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smtClean="0">
                  <a:solidFill>
                    <a:srgbClr val="427A9D"/>
                  </a:solidFill>
                </a:rPr>
                <a:t>Part I</a:t>
              </a:r>
              <a:endParaRPr lang="zh-CN" altLang="en-US" sz="4000" b="1" dirty="0">
                <a:solidFill>
                  <a:srgbClr val="427A9D"/>
                </a:solidFill>
              </a:endParaRPr>
            </a:p>
          </p:txBody>
        </p:sp>
        <p:sp>
          <p:nvSpPr>
            <p:cNvPr id="6" name="椭圆 5"/>
            <p:cNvSpPr/>
            <p:nvPr/>
          </p:nvSpPr>
          <p:spPr>
            <a:xfrm>
              <a:off x="2351011" y="2349500"/>
              <a:ext cx="2159002" cy="2159002"/>
            </a:xfrm>
            <a:prstGeom prst="ellipse">
              <a:avLst/>
            </a:prstGeom>
            <a:noFill/>
            <a:ln w="19050">
              <a:solidFill>
                <a:srgbClr val="427A9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142774" y="3003981"/>
            <a:ext cx="2608278" cy="769441"/>
          </a:xfrm>
          <a:prstGeom prst="rect">
            <a:avLst/>
          </a:prstGeom>
          <a:noFill/>
        </p:spPr>
        <p:txBody>
          <a:bodyPr wrap="none" rtlCol="0">
            <a:spAutoFit/>
            <a:scene3d>
              <a:camera prst="orthographicFront"/>
              <a:lightRig rig="threePt" dir="t"/>
            </a:scene3d>
            <a:sp3d contourW="12700"/>
          </a:bodyPr>
          <a:lstStyle/>
          <a:p>
            <a:r>
              <a:rPr lang="en-US" altLang="zh-CN" sz="4400" b="1" dirty="0" smtClean="0">
                <a:gradFill>
                  <a:gsLst>
                    <a:gs pos="0">
                      <a:srgbClr val="427A9D"/>
                    </a:gs>
                    <a:gs pos="100000">
                      <a:srgbClr val="274A6D"/>
                    </a:gs>
                  </a:gsLst>
                  <a:lin ang="5400000" scaled="1"/>
                </a:gradFill>
              </a:rPr>
              <a:t>Warm-up</a:t>
            </a:r>
            <a:endParaRPr lang="zh-CN" altLang="en-US" sz="4400" b="1" dirty="0">
              <a:gradFill>
                <a:gsLst>
                  <a:gs pos="0">
                    <a:srgbClr val="427A9D"/>
                  </a:gs>
                  <a:gs pos="100000">
                    <a:srgbClr val="274A6D"/>
                  </a:gs>
                </a:gsLst>
                <a:lin ang="5400000" scaled="1"/>
              </a:gradFill>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 presetClass="entr" presetSubtype="2" fill="hold" grpId="0" nodeType="afterEffect" p14:presetBounceEnd="58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58000">
                                          <p:cBhvr additive="base">
                                            <p:cTn id="12" dur="1000" fill="hold"/>
                                            <p:tgtEl>
                                              <p:spTgt spid="7"/>
                                            </p:tgtEl>
                                            <p:attrNameLst>
                                              <p:attrName>ppt_x</p:attrName>
                                            </p:attrNameLst>
                                          </p:cBhvr>
                                          <p:tavLst>
                                            <p:tav tm="0">
                                              <p:val>
                                                <p:strVal val="1+#ppt_w/2"/>
                                              </p:val>
                                            </p:tav>
                                            <p:tav tm="100000">
                                              <p:val>
                                                <p:strVal val="#ppt_x"/>
                                              </p:val>
                                            </p:tav>
                                          </p:tavLst>
                                        </p:anim>
                                        <p:anim calcmode="lin" valueType="num" p14:bounceEnd="58000">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164919" y="1447801"/>
            <a:ext cx="2815931" cy="3962400"/>
            <a:chOff x="1553225" y="1447801"/>
            <a:chExt cx="3754574" cy="396240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32952" t="5460"/>
            <a:stretch>
              <a:fillRect/>
            </a:stretch>
          </p:blipFill>
          <p:spPr>
            <a:xfrm>
              <a:off x="1553225" y="1447801"/>
              <a:ext cx="3754574" cy="3962400"/>
            </a:xfrm>
            <a:prstGeom prst="rect">
              <a:avLst/>
            </a:prstGeom>
          </p:spPr>
        </p:pic>
        <p:sp>
          <p:nvSpPr>
            <p:cNvPr id="4" name="椭圆 3"/>
            <p:cNvSpPr/>
            <p:nvPr/>
          </p:nvSpPr>
          <p:spPr>
            <a:xfrm>
              <a:off x="2122412" y="2120901"/>
              <a:ext cx="2616200" cy="261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6" name="椭圆 5"/>
            <p:cNvSpPr/>
            <p:nvPr/>
          </p:nvSpPr>
          <p:spPr>
            <a:xfrm>
              <a:off x="2351011" y="2349500"/>
              <a:ext cx="2159002" cy="2159002"/>
            </a:xfrm>
            <a:prstGeom prst="ellipse">
              <a:avLst/>
            </a:prstGeom>
            <a:noFill/>
            <a:ln w="19050">
              <a:solidFill>
                <a:srgbClr val="427A9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10" name="组合 9"/>
          <p:cNvGrpSpPr/>
          <p:nvPr/>
        </p:nvGrpSpPr>
        <p:grpSpPr>
          <a:xfrm>
            <a:off x="1164919" y="1447801"/>
            <a:ext cx="2815931" cy="3962400"/>
            <a:chOff x="1553225" y="1447801"/>
            <a:chExt cx="3754574" cy="3962400"/>
          </a:xfrm>
        </p:grpSpPr>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32952" t="5460"/>
            <a:stretch>
              <a:fillRect/>
            </a:stretch>
          </p:blipFill>
          <p:spPr>
            <a:xfrm>
              <a:off x="1553225" y="1447801"/>
              <a:ext cx="3754574" cy="3962400"/>
            </a:xfrm>
            <a:prstGeom prst="rect">
              <a:avLst/>
            </a:prstGeom>
          </p:spPr>
        </p:pic>
        <p:sp>
          <p:nvSpPr>
            <p:cNvPr id="12" name="椭圆 11"/>
            <p:cNvSpPr/>
            <p:nvPr/>
          </p:nvSpPr>
          <p:spPr>
            <a:xfrm>
              <a:off x="2122412" y="2120901"/>
              <a:ext cx="2616200" cy="261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4"/>
            <p:cNvSpPr txBox="1"/>
            <p:nvPr/>
          </p:nvSpPr>
          <p:spPr>
            <a:xfrm>
              <a:off x="2318886" y="3087906"/>
              <a:ext cx="2223258"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smtClean="0">
                  <a:solidFill>
                    <a:srgbClr val="427A9D"/>
                  </a:solidFill>
                </a:rPr>
                <a:t>Part V</a:t>
              </a:r>
              <a:endParaRPr lang="zh-CN" altLang="en-US" sz="4000" b="1" dirty="0">
                <a:solidFill>
                  <a:srgbClr val="427A9D"/>
                </a:solidFill>
              </a:endParaRPr>
            </a:p>
          </p:txBody>
        </p:sp>
        <p:sp>
          <p:nvSpPr>
            <p:cNvPr id="14" name="椭圆 13"/>
            <p:cNvSpPr/>
            <p:nvPr/>
          </p:nvSpPr>
          <p:spPr>
            <a:xfrm>
              <a:off x="2351011" y="2349500"/>
              <a:ext cx="2159002" cy="2159002"/>
            </a:xfrm>
            <a:prstGeom prst="ellipse">
              <a:avLst/>
            </a:prstGeom>
            <a:noFill/>
            <a:ln w="19050">
              <a:solidFill>
                <a:srgbClr val="427A9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6"/>
          <p:cNvSpPr txBox="1"/>
          <p:nvPr/>
        </p:nvSpPr>
        <p:spPr>
          <a:xfrm>
            <a:off x="3892448" y="2982775"/>
            <a:ext cx="5652894" cy="1815882"/>
          </a:xfrm>
          <a:prstGeom prst="rect">
            <a:avLst/>
          </a:prstGeom>
          <a:noFill/>
        </p:spPr>
        <p:txBody>
          <a:bodyPr wrap="none" rtlCol="0">
            <a:spAutoFit/>
            <a:scene3d>
              <a:camera prst="orthographicFront"/>
              <a:lightRig rig="threePt" dir="t"/>
            </a:scene3d>
            <a:sp3d contourW="12700"/>
          </a:bodyPr>
          <a:lstStyle/>
          <a:p>
            <a:r>
              <a:rPr lang="en-US" altLang="zh-CN" sz="4400" b="1" dirty="0" smtClean="0">
                <a:gradFill>
                  <a:gsLst>
                    <a:gs pos="0">
                      <a:srgbClr val="427A9D"/>
                    </a:gs>
                    <a:gs pos="100000">
                      <a:srgbClr val="274A6D"/>
                    </a:gs>
                  </a:gsLst>
                  <a:lin ang="5400000" scaled="1"/>
                </a:gradFill>
              </a:rPr>
              <a:t>Language Focus B</a:t>
            </a:r>
            <a:endParaRPr lang="en-US" altLang="zh-CN" sz="4400" b="1" dirty="0" smtClean="0">
              <a:gradFill>
                <a:gsLst>
                  <a:gs pos="0">
                    <a:srgbClr val="427A9D"/>
                  </a:gs>
                  <a:gs pos="100000">
                    <a:srgbClr val="274A6D"/>
                  </a:gs>
                </a:gsLst>
                <a:lin ang="5400000" scaled="1"/>
              </a:gradFill>
            </a:endParaRPr>
          </a:p>
          <a:p>
            <a:pPr algn="ctr"/>
            <a:r>
              <a:rPr lang="en-US" altLang="zh-CN" sz="3200" b="1" dirty="0">
                <a:gradFill>
                  <a:gsLst>
                    <a:gs pos="0">
                      <a:srgbClr val="427A9D"/>
                    </a:gs>
                    <a:gs pos="100000">
                      <a:srgbClr val="274A6D"/>
                    </a:gs>
                  </a:gsLst>
                  <a:lin ang="5400000" scaled="1"/>
                </a:gradFill>
              </a:rPr>
              <a:t>Counter-offers</a:t>
            </a:r>
            <a:endParaRPr lang="en-US" altLang="zh-CN" sz="4400" b="1" dirty="0">
              <a:gradFill>
                <a:gsLst>
                  <a:gs pos="0">
                    <a:srgbClr val="427A9D"/>
                  </a:gs>
                  <a:gs pos="100000">
                    <a:srgbClr val="274A6D"/>
                  </a:gs>
                </a:gsLst>
                <a:lin ang="5400000" scaled="1"/>
              </a:gradFill>
            </a:endParaRPr>
          </a:p>
          <a:p>
            <a:pPr algn="r"/>
            <a:endParaRPr lang="en-US" altLang="zh-CN" sz="3200" b="1" dirty="0" smtClean="0">
              <a:gradFill>
                <a:gsLst>
                  <a:gs pos="0">
                    <a:srgbClr val="427A9D"/>
                  </a:gs>
                  <a:gs pos="100000">
                    <a:srgbClr val="274A6D"/>
                  </a:gs>
                </a:gsLst>
                <a:lin ang="5400000" scaled="1"/>
              </a:gradFill>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2" fill="hold" grpId="0" nodeType="afterEffect" p14:presetBounceEnd="58000">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14:bounceEnd="58000">
                                          <p:cBhvr additive="base">
                                            <p:cTn id="16" dur="1000" fill="hold"/>
                                            <p:tgtEl>
                                              <p:spTgt spid="15"/>
                                            </p:tgtEl>
                                            <p:attrNameLst>
                                              <p:attrName>ppt_x</p:attrName>
                                            </p:attrNameLst>
                                          </p:cBhvr>
                                          <p:tavLst>
                                            <p:tav tm="0">
                                              <p:val>
                                                <p:strVal val="1+#ppt_w/2"/>
                                              </p:val>
                                            </p:tav>
                                            <p:tav tm="100000">
                                              <p:val>
                                                <p:strVal val="#ppt_x"/>
                                              </p:val>
                                            </p:tav>
                                          </p:tavLst>
                                        </p:anim>
                                        <p:anim calcmode="lin" valueType="num" p14:bounceEnd="58000">
                                          <p:cBhvr additive="base">
                                            <p:cTn id="17"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1+#ppt_w/2"/>
                                              </p:val>
                                            </p:tav>
                                            <p:tav tm="100000">
                                              <p:val>
                                                <p:strVal val="#ppt_x"/>
                                              </p:val>
                                            </p:tav>
                                          </p:tavLst>
                                        </p:anim>
                                        <p:anim calcmode="lin" valueType="num">
                                          <p:cBhvr additive="base">
                                            <p:cTn id="17"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01246" y="405684"/>
            <a:ext cx="7389718" cy="5457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0">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2634" y="829516"/>
            <a:ext cx="7747088" cy="3339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26727" y="118503"/>
            <a:ext cx="7048500" cy="602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71760" y="144875"/>
            <a:ext cx="2236510"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altLang="zh-CN" b="1" dirty="0">
                <a:solidFill>
                  <a:srgbClr val="E8406E"/>
                </a:solidFill>
              </a:rPr>
              <a:t>Follow-up Practice</a:t>
            </a:r>
            <a:endParaRPr lang="zh-CN" altLang="en-US" dirty="0">
              <a:solidFill>
                <a:srgbClr val="E8406E"/>
              </a:solidFill>
            </a:endParaRPr>
          </a:p>
        </p:txBody>
      </p:sp>
      <p:sp>
        <p:nvSpPr>
          <p:cNvPr id="6" name="矩形 5"/>
          <p:cNvSpPr/>
          <p:nvPr/>
        </p:nvSpPr>
        <p:spPr>
          <a:xfrm>
            <a:off x="950025" y="575637"/>
            <a:ext cx="7992094" cy="810808"/>
          </a:xfrm>
          <a:prstGeom prst="rect">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r>
              <a:rPr lang="en-US" altLang="zh-CN" b="1" dirty="0" smtClean="0">
                <a:latin typeface="Calibri" panose="020F0502020204030204" pitchFamily="34" charset="0"/>
                <a:cs typeface="Calibri" panose="020F0502020204030204" pitchFamily="34" charset="0"/>
              </a:rPr>
              <a:t>1. You </a:t>
            </a:r>
            <a:r>
              <a:rPr lang="en-US" altLang="zh-CN" b="1" dirty="0">
                <a:latin typeface="Calibri" panose="020F0502020204030204" pitchFamily="34" charset="0"/>
                <a:cs typeface="Calibri" panose="020F0502020204030204" pitchFamily="34" charset="0"/>
              </a:rPr>
              <a:t>Listen to the conversation and </a:t>
            </a:r>
            <a:r>
              <a:rPr lang="en-US" altLang="zh-CN" b="1" dirty="0" smtClean="0">
                <a:latin typeface="Calibri" panose="020F0502020204030204" pitchFamily="34" charset="0"/>
                <a:cs typeface="Calibri" panose="020F0502020204030204" pitchFamily="34" charset="0"/>
              </a:rPr>
              <a:t>decide whether the </a:t>
            </a:r>
            <a:r>
              <a:rPr lang="en-US" altLang="zh-CN" b="1" dirty="0">
                <a:latin typeface="Calibri" panose="020F0502020204030204" pitchFamily="34" charset="0"/>
                <a:cs typeface="Calibri" panose="020F0502020204030204" pitchFamily="34" charset="0"/>
              </a:rPr>
              <a:t>following statements are true (T) </a:t>
            </a:r>
            <a:r>
              <a:rPr lang="en-US" altLang="zh-CN" b="1" dirty="0" smtClean="0">
                <a:latin typeface="Calibri" panose="020F0502020204030204" pitchFamily="34" charset="0"/>
                <a:cs typeface="Calibri" panose="020F0502020204030204" pitchFamily="34" charset="0"/>
              </a:rPr>
              <a:t>or</a:t>
            </a:r>
            <a:r>
              <a:rPr lang="en-US" altLang="zh-CN" b="1" dirty="0">
                <a:latin typeface="Calibri" panose="020F0502020204030204" pitchFamily="34" charset="0"/>
                <a:cs typeface="Calibri" panose="020F0502020204030204" pitchFamily="34" charset="0"/>
              </a:rPr>
              <a:t> </a:t>
            </a:r>
            <a:r>
              <a:rPr lang="en-US" altLang="zh-CN" b="1" dirty="0" smtClean="0">
                <a:latin typeface="Calibri" panose="020F0502020204030204" pitchFamily="34" charset="0"/>
                <a:cs typeface="Calibri" panose="020F0502020204030204" pitchFamily="34" charset="0"/>
              </a:rPr>
              <a:t>false </a:t>
            </a:r>
            <a:r>
              <a:rPr lang="en-US" altLang="zh-CN" b="1" dirty="0">
                <a:latin typeface="Calibri" panose="020F0502020204030204" pitchFamily="34" charset="0"/>
                <a:cs typeface="Calibri" panose="020F0502020204030204" pitchFamily="34" charset="0"/>
              </a:rPr>
              <a:t>(F</a:t>
            </a:r>
            <a:r>
              <a:rPr lang="en-US" altLang="zh-CN" b="1" dirty="0" smtClean="0">
                <a:latin typeface="Calibri" panose="020F0502020204030204" pitchFamily="34" charset="0"/>
                <a:cs typeface="Calibri" panose="020F0502020204030204" pitchFamily="34" charset="0"/>
              </a:rPr>
              <a:t>).</a:t>
            </a:r>
            <a:endParaRPr lang="en-US" altLang="zh-CN" b="1" dirty="0">
              <a:latin typeface="Calibri" panose="020F0502020204030204" pitchFamily="34" charset="0"/>
              <a:cs typeface="Calibri" panose="020F0502020204030204" pitchFamily="34" charset="0"/>
            </a:endParaRPr>
          </a:p>
        </p:txBody>
      </p:sp>
      <p:sp>
        <p:nvSpPr>
          <p:cNvPr id="7" name="矩形 6"/>
          <p:cNvSpPr/>
          <p:nvPr/>
        </p:nvSpPr>
        <p:spPr>
          <a:xfrm>
            <a:off x="7500457" y="5624451"/>
            <a:ext cx="1638590" cy="707886"/>
          </a:xfrm>
          <a:prstGeom prst="rect">
            <a:avLst/>
          </a:prstGeom>
        </p:spPr>
        <p:style>
          <a:lnRef idx="2">
            <a:schemeClr val="accent1"/>
          </a:lnRef>
          <a:fillRef idx="1">
            <a:schemeClr val="lt1"/>
          </a:fillRef>
          <a:effectRef idx="0">
            <a:schemeClr val="accent1"/>
          </a:effectRef>
          <a:fontRef idx="minor">
            <a:schemeClr val="dk1"/>
          </a:fontRef>
        </p:style>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altLang="zh-CN" sz="4000" b="1" dirty="0">
                <a:solidFill>
                  <a:schemeClr val="accent3"/>
                </a:solidFill>
                <a:hlinkClick r:id="rId1" action="ppaction://hlinksldjump"/>
              </a:rPr>
              <a:t>Script</a:t>
            </a:r>
            <a:endParaRPr lang="zh-CN" altLang="en-US" sz="4000" b="1" dirty="0">
              <a:solidFill>
                <a:schemeClr val="accent3"/>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700" y="1480574"/>
            <a:ext cx="7905496" cy="233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361135" y="1628894"/>
            <a:ext cx="325730" cy="369332"/>
          </a:xfrm>
          <a:prstGeom prst="rect">
            <a:avLst/>
          </a:prstGeom>
        </p:spPr>
        <p:txBody>
          <a:bodyPr wrap="none">
            <a:spAutoFit/>
          </a:bodyPr>
          <a:lstStyle/>
          <a:p>
            <a:r>
              <a:rPr lang="en-US" altLang="zh-CN" dirty="0">
                <a:solidFill>
                  <a:srgbClr val="FF0000"/>
                </a:solidFill>
              </a:rPr>
              <a:t>F</a:t>
            </a:r>
            <a:endParaRPr lang="zh-CN" altLang="en-US" dirty="0">
              <a:solidFill>
                <a:srgbClr val="FF0000"/>
              </a:solidFill>
            </a:endParaRPr>
          </a:p>
        </p:txBody>
      </p:sp>
      <p:sp>
        <p:nvSpPr>
          <p:cNvPr id="14" name="矩形 13"/>
          <p:cNvSpPr/>
          <p:nvPr/>
        </p:nvSpPr>
        <p:spPr>
          <a:xfrm>
            <a:off x="1350670" y="2164080"/>
            <a:ext cx="325730" cy="369332"/>
          </a:xfrm>
          <a:prstGeom prst="rect">
            <a:avLst/>
          </a:prstGeom>
        </p:spPr>
        <p:txBody>
          <a:bodyPr wrap="none">
            <a:spAutoFit/>
          </a:bodyPr>
          <a:lstStyle/>
          <a:p>
            <a:r>
              <a:rPr lang="en-US" altLang="zh-CN" dirty="0" smtClean="0">
                <a:solidFill>
                  <a:srgbClr val="FF0000"/>
                </a:solidFill>
              </a:rPr>
              <a:t>T</a:t>
            </a:r>
            <a:endParaRPr lang="zh-CN" altLang="en-US" dirty="0">
              <a:solidFill>
                <a:srgbClr val="FF0000"/>
              </a:solidFill>
            </a:endParaRPr>
          </a:p>
        </p:txBody>
      </p:sp>
      <p:sp>
        <p:nvSpPr>
          <p:cNvPr id="15" name="矩形 14"/>
          <p:cNvSpPr/>
          <p:nvPr/>
        </p:nvSpPr>
        <p:spPr>
          <a:xfrm>
            <a:off x="1330655" y="2726174"/>
            <a:ext cx="325730" cy="369332"/>
          </a:xfrm>
          <a:prstGeom prst="rect">
            <a:avLst/>
          </a:prstGeom>
        </p:spPr>
        <p:txBody>
          <a:bodyPr wrap="none">
            <a:spAutoFit/>
          </a:bodyPr>
          <a:lstStyle/>
          <a:p>
            <a:r>
              <a:rPr lang="en-US" altLang="zh-CN" dirty="0">
                <a:solidFill>
                  <a:srgbClr val="FF0000"/>
                </a:solidFill>
              </a:rPr>
              <a:t>F</a:t>
            </a:r>
            <a:endParaRPr lang="zh-CN" altLang="en-US" dirty="0">
              <a:solidFill>
                <a:srgbClr val="FF0000"/>
              </a:solidFill>
            </a:endParaRPr>
          </a:p>
        </p:txBody>
      </p:sp>
      <p:sp>
        <p:nvSpPr>
          <p:cNvPr id="16" name="矩形 15"/>
          <p:cNvSpPr/>
          <p:nvPr/>
        </p:nvSpPr>
        <p:spPr>
          <a:xfrm>
            <a:off x="1330655" y="3229094"/>
            <a:ext cx="325730" cy="369332"/>
          </a:xfrm>
          <a:prstGeom prst="rect">
            <a:avLst/>
          </a:prstGeom>
        </p:spPr>
        <p:txBody>
          <a:bodyPr wrap="none">
            <a:spAutoFit/>
          </a:bodyPr>
          <a:lstStyle/>
          <a:p>
            <a:r>
              <a:rPr lang="en-US" altLang="zh-CN" dirty="0">
                <a:solidFill>
                  <a:srgbClr val="FF0000"/>
                </a:solidFill>
              </a:rPr>
              <a:t>T</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14" grpId="0"/>
      <p:bldP spid="15"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44791" y="173034"/>
            <a:ext cx="1346844" cy="584775"/>
          </a:xfrm>
          <a:prstGeom prst="rect">
            <a:avLst/>
          </a:prstGeom>
        </p:spPr>
        <p:txBody>
          <a:bodyPr wrap="none">
            <a:spAutoFit/>
          </a:bodyPr>
          <a:lstStyle/>
          <a:p>
            <a:r>
              <a:rPr lang="en-US" altLang="zh-CN" sz="3200" b="1" dirty="0">
                <a:solidFill>
                  <a:schemeClr val="accent3"/>
                </a:solidFill>
                <a:hlinkClick r:id="rId1" action="ppaction://hlinksldjump"/>
              </a:rPr>
              <a:t>Script</a:t>
            </a:r>
            <a:endParaRPr lang="zh-CN" altLang="en-US"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114" y="1127760"/>
            <a:ext cx="8469017" cy="402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071760" y="144875"/>
            <a:ext cx="2236510"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altLang="zh-CN" b="1" dirty="0">
                <a:solidFill>
                  <a:srgbClr val="E8406E"/>
                </a:solidFill>
              </a:rPr>
              <a:t>Follow-up Practice</a:t>
            </a:r>
            <a:endParaRPr lang="zh-CN" altLang="en-US" dirty="0">
              <a:solidFill>
                <a:srgbClr val="E8406E"/>
              </a:solidFill>
            </a:endParaRPr>
          </a:p>
        </p:txBody>
      </p:sp>
      <p:sp>
        <p:nvSpPr>
          <p:cNvPr id="25" name="矩形 24"/>
          <p:cNvSpPr/>
          <p:nvPr/>
        </p:nvSpPr>
        <p:spPr>
          <a:xfrm>
            <a:off x="950025" y="575637"/>
            <a:ext cx="7992094" cy="825651"/>
          </a:xfrm>
          <a:prstGeom prst="rect">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r>
              <a:rPr lang="en-US" altLang="zh-CN" b="1" dirty="0" smtClean="0">
                <a:latin typeface="Calibri" panose="020F0502020204030204" pitchFamily="34" charset="0"/>
                <a:cs typeface="Calibri" panose="020F0502020204030204" pitchFamily="34" charset="0"/>
              </a:rPr>
              <a:t>2. Work </a:t>
            </a:r>
            <a:r>
              <a:rPr lang="en-US" altLang="zh-CN" b="1" dirty="0">
                <a:latin typeface="Calibri" panose="020F0502020204030204" pitchFamily="34" charset="0"/>
                <a:cs typeface="Calibri" panose="020F0502020204030204" pitchFamily="34" charset="0"/>
              </a:rPr>
              <a:t>in pairs. </a:t>
            </a:r>
            <a:r>
              <a:rPr lang="en-US" altLang="zh-CN" b="1" dirty="0" smtClean="0">
                <a:latin typeface="Calibri" panose="020F0502020204030204" pitchFamily="34" charset="0"/>
                <a:cs typeface="Calibri" panose="020F0502020204030204" pitchFamily="34" charset="0"/>
              </a:rPr>
              <a:t>Discuss with </a:t>
            </a:r>
            <a:r>
              <a:rPr lang="en-US" altLang="zh-CN" b="1" dirty="0">
                <a:latin typeface="Calibri" panose="020F0502020204030204" pitchFamily="34" charset="0"/>
                <a:cs typeface="Calibri" panose="020F0502020204030204" pitchFamily="34" charset="0"/>
              </a:rPr>
              <a:t>your partner what would concern </a:t>
            </a:r>
            <a:r>
              <a:rPr lang="en-US" altLang="zh-CN" b="1" dirty="0" smtClean="0">
                <a:latin typeface="Calibri" panose="020F0502020204030204" pitchFamily="34" charset="0"/>
                <a:cs typeface="Calibri" panose="020F0502020204030204" pitchFamily="34" charset="0"/>
              </a:rPr>
              <a:t>you most </a:t>
            </a:r>
            <a:r>
              <a:rPr lang="en-US" altLang="zh-CN" b="1" dirty="0">
                <a:latin typeface="Calibri" panose="020F0502020204030204" pitchFamily="34" charset="0"/>
                <a:cs typeface="Calibri" panose="020F0502020204030204" pitchFamily="34" charset="0"/>
              </a:rPr>
              <a:t>if you were buying products from a farm.</a:t>
            </a:r>
            <a:endParaRPr lang="en-US" altLang="zh-CN" b="1" dirty="0">
              <a:latin typeface="Calibri" panose="020F0502020204030204" pitchFamily="34" charset="0"/>
              <a:cs typeface="Calibri" panose="020F0502020204030204" pitchFamily="34" charset="0"/>
            </a:endParaRPr>
          </a:p>
        </p:txBody>
      </p:sp>
      <p:pic>
        <p:nvPicPr>
          <p:cNvPr id="2150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23131" y="1429214"/>
            <a:ext cx="6848475"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0555" y="1465118"/>
            <a:ext cx="8666017" cy="280208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164919" y="1447801"/>
            <a:ext cx="2815931" cy="3962400"/>
            <a:chOff x="1553225" y="1447801"/>
            <a:chExt cx="3754574" cy="396240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32952" t="5460"/>
            <a:stretch>
              <a:fillRect/>
            </a:stretch>
          </p:blipFill>
          <p:spPr>
            <a:xfrm>
              <a:off x="1553225" y="1447801"/>
              <a:ext cx="3754574" cy="3962400"/>
            </a:xfrm>
            <a:prstGeom prst="rect">
              <a:avLst/>
            </a:prstGeom>
          </p:spPr>
        </p:pic>
        <p:sp>
          <p:nvSpPr>
            <p:cNvPr id="4" name="椭圆 3"/>
            <p:cNvSpPr/>
            <p:nvPr/>
          </p:nvSpPr>
          <p:spPr>
            <a:xfrm>
              <a:off x="2122412" y="2120901"/>
              <a:ext cx="2616200" cy="261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6" name="椭圆 5"/>
            <p:cNvSpPr/>
            <p:nvPr/>
          </p:nvSpPr>
          <p:spPr>
            <a:xfrm>
              <a:off x="2351011" y="2349500"/>
              <a:ext cx="2159002" cy="2159002"/>
            </a:xfrm>
            <a:prstGeom prst="ellipse">
              <a:avLst/>
            </a:prstGeom>
            <a:noFill/>
            <a:ln w="19050">
              <a:solidFill>
                <a:srgbClr val="427A9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10" name="组合 9"/>
          <p:cNvGrpSpPr/>
          <p:nvPr/>
        </p:nvGrpSpPr>
        <p:grpSpPr>
          <a:xfrm>
            <a:off x="1164919" y="1447801"/>
            <a:ext cx="2815931" cy="3962400"/>
            <a:chOff x="1553225" y="1447801"/>
            <a:chExt cx="3754574" cy="3962400"/>
          </a:xfrm>
        </p:grpSpPr>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32952" t="5460"/>
            <a:stretch>
              <a:fillRect/>
            </a:stretch>
          </p:blipFill>
          <p:spPr>
            <a:xfrm>
              <a:off x="1553225" y="1447801"/>
              <a:ext cx="3754574" cy="3962400"/>
            </a:xfrm>
            <a:prstGeom prst="rect">
              <a:avLst/>
            </a:prstGeom>
          </p:spPr>
        </p:pic>
        <p:sp>
          <p:nvSpPr>
            <p:cNvPr id="12" name="椭圆 11"/>
            <p:cNvSpPr/>
            <p:nvPr/>
          </p:nvSpPr>
          <p:spPr>
            <a:xfrm>
              <a:off x="2122412" y="2120901"/>
              <a:ext cx="2616200" cy="261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4"/>
            <p:cNvSpPr txBox="1"/>
            <p:nvPr/>
          </p:nvSpPr>
          <p:spPr>
            <a:xfrm>
              <a:off x="2223774" y="3087906"/>
              <a:ext cx="2413482"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smtClean="0">
                  <a:solidFill>
                    <a:srgbClr val="427A9D"/>
                  </a:solidFill>
                </a:rPr>
                <a:t>Part VI</a:t>
              </a:r>
              <a:endParaRPr lang="zh-CN" altLang="en-US" sz="4000" b="1" dirty="0">
                <a:solidFill>
                  <a:srgbClr val="427A9D"/>
                </a:solidFill>
              </a:endParaRPr>
            </a:p>
          </p:txBody>
        </p:sp>
        <p:sp>
          <p:nvSpPr>
            <p:cNvPr id="14" name="椭圆 13"/>
            <p:cNvSpPr/>
            <p:nvPr/>
          </p:nvSpPr>
          <p:spPr>
            <a:xfrm>
              <a:off x="2351011" y="2349500"/>
              <a:ext cx="2159002" cy="2159002"/>
            </a:xfrm>
            <a:prstGeom prst="ellipse">
              <a:avLst/>
            </a:prstGeom>
            <a:noFill/>
            <a:ln w="19050">
              <a:solidFill>
                <a:srgbClr val="427A9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6"/>
          <p:cNvSpPr txBox="1"/>
          <p:nvPr/>
        </p:nvSpPr>
        <p:spPr>
          <a:xfrm>
            <a:off x="3951823" y="3003981"/>
            <a:ext cx="2183034" cy="769441"/>
          </a:xfrm>
          <a:prstGeom prst="rect">
            <a:avLst/>
          </a:prstGeom>
          <a:noFill/>
        </p:spPr>
        <p:txBody>
          <a:bodyPr wrap="none" rtlCol="0">
            <a:spAutoFit/>
            <a:scene3d>
              <a:camera prst="orthographicFront"/>
              <a:lightRig rig="threePt" dir="t"/>
            </a:scene3d>
            <a:sp3d contourW="12700"/>
          </a:bodyPr>
          <a:lstStyle/>
          <a:p>
            <a:r>
              <a:rPr lang="en-US" altLang="zh-CN" sz="4400" b="1" dirty="0" smtClean="0">
                <a:gradFill>
                  <a:gsLst>
                    <a:gs pos="0">
                      <a:srgbClr val="427A9D"/>
                    </a:gs>
                    <a:gs pos="100000">
                      <a:srgbClr val="274A6D"/>
                    </a:gs>
                  </a:gsLst>
                  <a:lin ang="5400000" scaled="1"/>
                </a:gradFill>
              </a:rPr>
              <a:t>Video 2</a:t>
            </a:r>
            <a:endParaRPr lang="en-US" altLang="zh-CN" sz="4400" b="1" dirty="0" smtClean="0">
              <a:gradFill>
                <a:gsLst>
                  <a:gs pos="0">
                    <a:srgbClr val="427A9D"/>
                  </a:gs>
                  <a:gs pos="100000">
                    <a:srgbClr val="274A6D"/>
                  </a:gs>
                </a:gsLst>
                <a:lin ang="5400000" scaled="1"/>
              </a:gradFill>
            </a:endParaRPr>
          </a:p>
        </p:txBody>
      </p:sp>
      <p:sp>
        <p:nvSpPr>
          <p:cNvPr id="2" name="矩形 1"/>
          <p:cNvSpPr/>
          <p:nvPr/>
        </p:nvSpPr>
        <p:spPr>
          <a:xfrm>
            <a:off x="4011198" y="3779046"/>
            <a:ext cx="4572000" cy="523220"/>
          </a:xfrm>
          <a:prstGeom prst="rect">
            <a:avLst/>
          </a:prstGeom>
        </p:spPr>
        <p:txBody>
          <a:bodyPr>
            <a:spAutoFit/>
          </a:bodyPr>
          <a:lstStyle/>
          <a:p>
            <a:r>
              <a:rPr lang="en-US" altLang="zh-CN" sz="2800" b="1" dirty="0" smtClean="0">
                <a:gradFill>
                  <a:gsLst>
                    <a:gs pos="0">
                      <a:srgbClr val="427A9D"/>
                    </a:gs>
                    <a:gs pos="100000">
                      <a:srgbClr val="274A6D"/>
                    </a:gs>
                  </a:gsLst>
                  <a:lin ang="5400000" scaled="1"/>
                </a:gradFill>
              </a:rPr>
              <a:t>Commission </a:t>
            </a:r>
            <a:r>
              <a:rPr lang="en-US" altLang="zh-CN" sz="2800" b="1" dirty="0">
                <a:gradFill>
                  <a:gsLst>
                    <a:gs pos="0">
                      <a:srgbClr val="427A9D"/>
                    </a:gs>
                    <a:gs pos="100000">
                      <a:srgbClr val="274A6D"/>
                    </a:gs>
                  </a:gsLst>
                  <a:lin ang="5400000" scaled="1"/>
                </a:gradFill>
              </a:rPr>
              <a:t>in business</a:t>
            </a:r>
            <a:endParaRPr lang="en-US" altLang="zh-CN" sz="2800" b="1" dirty="0">
              <a:gradFill>
                <a:gsLst>
                  <a:gs pos="0">
                    <a:srgbClr val="427A9D"/>
                  </a:gs>
                  <a:gs pos="100000">
                    <a:srgbClr val="274A6D"/>
                  </a:gs>
                </a:gsLst>
                <a:lin ang="5400000" scaled="1"/>
              </a:gradFill>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2" fill="hold" grpId="0" nodeType="afterEffect" p14:presetBounceEnd="58000">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14:bounceEnd="58000">
                                          <p:cBhvr additive="base">
                                            <p:cTn id="16" dur="1000" fill="hold"/>
                                            <p:tgtEl>
                                              <p:spTgt spid="15"/>
                                            </p:tgtEl>
                                            <p:attrNameLst>
                                              <p:attrName>ppt_x</p:attrName>
                                            </p:attrNameLst>
                                          </p:cBhvr>
                                          <p:tavLst>
                                            <p:tav tm="0">
                                              <p:val>
                                                <p:strVal val="1+#ppt_w/2"/>
                                              </p:val>
                                            </p:tav>
                                            <p:tav tm="100000">
                                              <p:val>
                                                <p:strVal val="#ppt_x"/>
                                              </p:val>
                                            </p:tav>
                                          </p:tavLst>
                                        </p:anim>
                                        <p:anim calcmode="lin" valueType="num" p14:bounceEnd="58000">
                                          <p:cBhvr additive="base">
                                            <p:cTn id="17" dur="1000" fill="hold"/>
                                            <p:tgtEl>
                                              <p:spTgt spid="15"/>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1+#ppt_w/2"/>
                                              </p:val>
                                            </p:tav>
                                            <p:tav tm="100000">
                                              <p:val>
                                                <p:strVal val="#ppt_x"/>
                                              </p:val>
                                            </p:tav>
                                          </p:tavLst>
                                        </p:anim>
                                        <p:anim calcmode="lin" valueType="num">
                                          <p:cBhvr additive="base">
                                            <p:cTn id="17" dur="1000" fill="hold"/>
                                            <p:tgtEl>
                                              <p:spTgt spid="15"/>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8590" y="1271587"/>
            <a:ext cx="7961976" cy="3163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950025" y="228601"/>
            <a:ext cx="7481455" cy="1116106"/>
          </a:xfrm>
          <a:prstGeom prst="rect">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r>
              <a:rPr lang="en-US" altLang="zh-CN" b="1" dirty="0" smtClean="0">
                <a:latin typeface="Calibri" panose="020F0502020204030204" pitchFamily="34" charset="0"/>
                <a:cs typeface="Calibri" panose="020F0502020204030204" pitchFamily="34" charset="0"/>
              </a:rPr>
              <a:t>We </a:t>
            </a:r>
            <a:r>
              <a:rPr lang="en-US" altLang="zh-CN" b="1" dirty="0">
                <a:latin typeface="Calibri" panose="020F0502020204030204" pitchFamily="34" charset="0"/>
                <a:cs typeface="Calibri" panose="020F0502020204030204" pitchFamily="34" charset="0"/>
              </a:rPr>
              <a:t>write an enquiry when we want to ask for more information concerning a </a:t>
            </a:r>
            <a:r>
              <a:rPr lang="en-US" altLang="zh-CN" b="1" dirty="0" smtClean="0">
                <a:latin typeface="Calibri" panose="020F0502020204030204" pitchFamily="34" charset="0"/>
                <a:cs typeface="Calibri" panose="020F0502020204030204" pitchFamily="34" charset="0"/>
              </a:rPr>
              <a:t>product</a:t>
            </a:r>
            <a:r>
              <a:rPr lang="en-US" altLang="zh-CN" b="1" dirty="0">
                <a:latin typeface="Calibri" panose="020F0502020204030204" pitchFamily="34" charset="0"/>
                <a:cs typeface="Calibri" panose="020F0502020204030204" pitchFamily="34" charset="0"/>
              </a:rPr>
              <a:t> </a:t>
            </a:r>
            <a:r>
              <a:rPr lang="en-US" altLang="zh-CN" b="1" dirty="0" smtClean="0">
                <a:latin typeface="Calibri" panose="020F0502020204030204" pitchFamily="34" charset="0"/>
                <a:cs typeface="Calibri" panose="020F0502020204030204" pitchFamily="34" charset="0"/>
              </a:rPr>
              <a:t>or </a:t>
            </a:r>
            <a:r>
              <a:rPr lang="en-US" altLang="zh-CN" b="1" dirty="0">
                <a:latin typeface="Calibri" panose="020F0502020204030204" pitchFamily="34" charset="0"/>
                <a:cs typeface="Calibri" panose="020F0502020204030204" pitchFamily="34" charset="0"/>
              </a:rPr>
              <a:t>service that interests us. Read the enquiry letter and answer the </a:t>
            </a:r>
            <a:r>
              <a:rPr lang="en-US" altLang="zh-CN" b="1" dirty="0" smtClean="0">
                <a:latin typeface="Calibri" panose="020F0502020204030204" pitchFamily="34" charset="0"/>
                <a:cs typeface="Calibri" panose="020F0502020204030204" pitchFamily="34" charset="0"/>
              </a:rPr>
              <a:t>following questions</a:t>
            </a:r>
            <a:r>
              <a:rPr lang="en-US" altLang="zh-CN" b="1" dirty="0"/>
              <a:t>.</a:t>
            </a:r>
            <a:endParaRPr lang="en-US" altLang="zh-CN" b="1" dirty="0" smtClean="0">
              <a:latin typeface="Calibri" panose="020F0502020204030204" pitchFamily="34" charset="0"/>
              <a:cs typeface="Calibri" panose="020F0502020204030204" pitchFamily="34" charset="0"/>
            </a:endParaRPr>
          </a:p>
          <a:p>
            <a:pPr algn="just"/>
            <a:endParaRPr lang="zh-CN" altLang="en-US" b="1" dirty="0">
              <a:latin typeface="Calibri" panose="020F0502020204030204" pitchFamily="34" charset="0"/>
              <a:cs typeface="Calibri" panose="020F0502020204030204" pitchFamily="34" charset="0"/>
            </a:endParaRPr>
          </a:p>
        </p:txBody>
      </p:sp>
      <p:pic>
        <p:nvPicPr>
          <p:cNvPr id="3" name="图片 2"/>
          <p:cNvPicPr>
            <a:picLocks noChangeAspect="1"/>
          </p:cNvPicPr>
          <p:nvPr/>
        </p:nvPicPr>
        <p:blipFill>
          <a:blip r:embed="rId1"/>
          <a:stretch>
            <a:fillRect/>
          </a:stretch>
        </p:blipFill>
        <p:spPr>
          <a:xfrm>
            <a:off x="907558" y="1502217"/>
            <a:ext cx="6387764" cy="4665152"/>
          </a:xfrm>
          <a:prstGeom prst="rect">
            <a:avLst/>
          </a:prstGeom>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881359" y="212498"/>
            <a:ext cx="1479892"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altLang="zh-CN" b="1" dirty="0" smtClean="0">
                <a:solidFill>
                  <a:srgbClr val="E8406E"/>
                </a:solidFill>
              </a:rPr>
              <a:t>Pre-viewing</a:t>
            </a:r>
            <a:endParaRPr lang="zh-CN" altLang="en-US" dirty="0">
              <a:solidFill>
                <a:srgbClr val="E8406E"/>
              </a:solidFill>
            </a:endParaRPr>
          </a:p>
        </p:txBody>
      </p:sp>
      <p:pic>
        <p:nvPicPr>
          <p:cNvPr id="2355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4825" y="1082767"/>
            <a:ext cx="8172002" cy="4215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0">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059883" y="214856"/>
            <a:ext cx="1052532"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altLang="zh-CN" b="1" dirty="0" smtClean="0">
                <a:solidFill>
                  <a:srgbClr val="E8406E"/>
                </a:solidFill>
              </a:rPr>
              <a:t>Viewing</a:t>
            </a:r>
            <a:endParaRPr lang="zh-CN" altLang="en-US" dirty="0">
              <a:solidFill>
                <a:srgbClr val="E8406E"/>
              </a:solidFill>
            </a:endParaRPr>
          </a:p>
        </p:txBody>
      </p:sp>
      <p:sp>
        <p:nvSpPr>
          <p:cNvPr id="23" name="矩形 22"/>
          <p:cNvSpPr/>
          <p:nvPr/>
        </p:nvSpPr>
        <p:spPr>
          <a:xfrm>
            <a:off x="950025" y="584189"/>
            <a:ext cx="7992094" cy="890717"/>
          </a:xfrm>
          <a:prstGeom prst="rect">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r>
              <a:rPr lang="en-US" altLang="zh-CN" b="1" dirty="0">
                <a:latin typeface="Calibri" panose="020F0502020204030204" pitchFamily="34" charset="0"/>
                <a:cs typeface="Calibri" panose="020F0502020204030204" pitchFamily="34" charset="0"/>
              </a:rPr>
              <a:t>1. </a:t>
            </a:r>
            <a:r>
              <a:rPr lang="en-US" altLang="zh-CN" b="1" dirty="0" smtClean="0">
                <a:latin typeface="Calibri" panose="020F0502020204030204" pitchFamily="34" charset="0"/>
                <a:cs typeface="Calibri" panose="020F0502020204030204" pitchFamily="34" charset="0"/>
              </a:rPr>
              <a:t>Watch </a:t>
            </a:r>
            <a:r>
              <a:rPr lang="en-US" altLang="zh-CN" b="1" dirty="0">
                <a:latin typeface="Calibri" panose="020F0502020204030204" pitchFamily="34" charset="0"/>
                <a:cs typeface="Calibri" panose="020F0502020204030204" pitchFamily="34" charset="0"/>
              </a:rPr>
              <a:t>the video and choose the </a:t>
            </a:r>
            <a:r>
              <a:rPr lang="en-US" altLang="zh-CN" b="1" dirty="0" smtClean="0">
                <a:latin typeface="Calibri" panose="020F0502020204030204" pitchFamily="34" charset="0"/>
                <a:cs typeface="Calibri" panose="020F0502020204030204" pitchFamily="34" charset="0"/>
              </a:rPr>
              <a:t>correct answer </a:t>
            </a:r>
            <a:r>
              <a:rPr lang="en-US" altLang="zh-CN" b="1" dirty="0">
                <a:latin typeface="Calibri" panose="020F0502020204030204" pitchFamily="34" charset="0"/>
                <a:cs typeface="Calibri" panose="020F0502020204030204" pitchFamily="34" charset="0"/>
              </a:rPr>
              <a:t>to each question.</a:t>
            </a:r>
            <a:endParaRPr lang="en-US" altLang="zh-CN" b="1" dirty="0">
              <a:latin typeface="Calibri" panose="020F0502020204030204" pitchFamily="34" charset="0"/>
              <a:cs typeface="Calibri" panose="020F0502020204030204" pitchFamily="34" charset="0"/>
            </a:endParaRPr>
          </a:p>
        </p:txBody>
      </p:sp>
      <p:sp>
        <p:nvSpPr>
          <p:cNvPr id="10" name="矩形 9"/>
          <p:cNvSpPr/>
          <p:nvPr/>
        </p:nvSpPr>
        <p:spPr>
          <a:xfrm>
            <a:off x="6685910" y="4191718"/>
            <a:ext cx="1638590" cy="707886"/>
          </a:xfrm>
          <a:prstGeom prst="rect">
            <a:avLst/>
          </a:prstGeom>
        </p:spPr>
        <p:style>
          <a:lnRef idx="2">
            <a:schemeClr val="accent1"/>
          </a:lnRef>
          <a:fillRef idx="1">
            <a:schemeClr val="lt1"/>
          </a:fillRef>
          <a:effectRef idx="0">
            <a:schemeClr val="accent1"/>
          </a:effectRef>
          <a:fontRef idx="minor">
            <a:schemeClr val="dk1"/>
          </a:fontRef>
        </p:style>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altLang="zh-CN" sz="4000" b="1" dirty="0">
                <a:solidFill>
                  <a:schemeClr val="accent3"/>
                </a:solidFill>
                <a:hlinkClick r:id="rId1" action="ppaction://hlinksldjump"/>
              </a:rPr>
              <a:t>Script</a:t>
            </a:r>
            <a:endParaRPr lang="zh-CN" altLang="en-US" sz="4000" b="1" dirty="0">
              <a:solidFill>
                <a:schemeClr val="accent3"/>
              </a:solidFill>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06556" y="3572433"/>
            <a:ext cx="7417944"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矩形 20"/>
          <p:cNvSpPr/>
          <p:nvPr/>
        </p:nvSpPr>
        <p:spPr>
          <a:xfrm>
            <a:off x="1059883" y="214856"/>
            <a:ext cx="1052532"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altLang="zh-CN" b="1" dirty="0" smtClean="0">
                <a:solidFill>
                  <a:srgbClr val="E8406E"/>
                </a:solidFill>
              </a:rPr>
              <a:t>Viewing</a:t>
            </a:r>
            <a:endParaRPr lang="zh-CN" altLang="en-US" dirty="0">
              <a:solidFill>
                <a:srgbClr val="E8406E"/>
              </a:solidFill>
            </a:endParaRPr>
          </a:p>
        </p:txBody>
      </p:sp>
      <p:sp>
        <p:nvSpPr>
          <p:cNvPr id="10" name="矩形 9"/>
          <p:cNvSpPr/>
          <p:nvPr/>
        </p:nvSpPr>
        <p:spPr>
          <a:xfrm>
            <a:off x="6685910" y="4732636"/>
            <a:ext cx="1638590" cy="707886"/>
          </a:xfrm>
          <a:prstGeom prst="rect">
            <a:avLst/>
          </a:prstGeom>
        </p:spPr>
        <p:style>
          <a:lnRef idx="2">
            <a:schemeClr val="accent1"/>
          </a:lnRef>
          <a:fillRef idx="1">
            <a:schemeClr val="lt1"/>
          </a:fillRef>
          <a:effectRef idx="0">
            <a:schemeClr val="accent1"/>
          </a:effectRef>
          <a:fontRef idx="minor">
            <a:schemeClr val="dk1"/>
          </a:fontRef>
        </p:style>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altLang="zh-CN" sz="4000" b="1" dirty="0">
                <a:solidFill>
                  <a:schemeClr val="accent3"/>
                </a:solidFill>
                <a:hlinkClick r:id="rId2" action="ppaction://hlinksldjump"/>
              </a:rPr>
              <a:t>Script</a:t>
            </a:r>
            <a:endParaRPr lang="zh-CN" altLang="en-US" sz="4000" b="1" dirty="0">
              <a:solidFill>
                <a:schemeClr val="accent3"/>
              </a:solidFill>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556" y="1441915"/>
            <a:ext cx="7242362" cy="2278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0"/>
          <p:cNvSpPr/>
          <p:nvPr/>
        </p:nvSpPr>
        <p:spPr>
          <a:xfrm>
            <a:off x="721426" y="597636"/>
            <a:ext cx="7992094" cy="890717"/>
          </a:xfrm>
          <a:prstGeom prst="rect">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r>
              <a:rPr lang="en-US" altLang="zh-CN" b="1" dirty="0">
                <a:latin typeface="Calibri" panose="020F0502020204030204" pitchFamily="34" charset="0"/>
                <a:cs typeface="Calibri" panose="020F0502020204030204" pitchFamily="34" charset="0"/>
              </a:rPr>
              <a:t>1. </a:t>
            </a:r>
            <a:r>
              <a:rPr lang="en-US" altLang="zh-CN" b="1" dirty="0" smtClean="0">
                <a:latin typeface="Calibri" panose="020F0502020204030204" pitchFamily="34" charset="0"/>
                <a:cs typeface="Calibri" panose="020F0502020204030204" pitchFamily="34" charset="0"/>
              </a:rPr>
              <a:t>Watch </a:t>
            </a:r>
            <a:r>
              <a:rPr lang="en-US" altLang="zh-CN" b="1" dirty="0">
                <a:latin typeface="Calibri" panose="020F0502020204030204" pitchFamily="34" charset="0"/>
                <a:cs typeface="Calibri" panose="020F0502020204030204" pitchFamily="34" charset="0"/>
              </a:rPr>
              <a:t>the video and choose the best answer to each question.</a:t>
            </a:r>
            <a:endParaRPr lang="en-US" altLang="zh-CN" b="1" dirty="0">
              <a:latin typeface="Calibri" panose="020F0502020204030204" pitchFamily="34" charset="0"/>
              <a:cs typeface="Calibri" panose="020F0502020204030204" pitchFamily="34" charset="0"/>
            </a:endParaRPr>
          </a:p>
        </p:txBody>
      </p:sp>
      <p:sp>
        <p:nvSpPr>
          <p:cNvPr id="4" name="矩形 3"/>
          <p:cNvSpPr/>
          <p:nvPr/>
        </p:nvSpPr>
        <p:spPr>
          <a:xfrm>
            <a:off x="606474" y="1532287"/>
            <a:ext cx="300082" cy="369332"/>
          </a:xfrm>
          <a:prstGeom prst="rect">
            <a:avLst/>
          </a:prstGeom>
        </p:spPr>
        <p:txBody>
          <a:bodyPr wrap="none">
            <a:spAutoFit/>
          </a:bodyPr>
          <a:lstStyle/>
          <a:p>
            <a:r>
              <a:rPr lang="pt-BR" altLang="zh-CN" dirty="0">
                <a:solidFill>
                  <a:srgbClr val="FF0000"/>
                </a:solidFill>
              </a:rPr>
              <a:t>c</a:t>
            </a:r>
            <a:endParaRPr lang="zh-CN" altLang="en-US" dirty="0">
              <a:solidFill>
                <a:srgbClr val="FF0000"/>
              </a:solidFill>
            </a:endParaRPr>
          </a:p>
        </p:txBody>
      </p:sp>
      <p:sp>
        <p:nvSpPr>
          <p:cNvPr id="13" name="矩形 12"/>
          <p:cNvSpPr/>
          <p:nvPr/>
        </p:nvSpPr>
        <p:spPr>
          <a:xfrm>
            <a:off x="606474" y="2396467"/>
            <a:ext cx="312906" cy="369332"/>
          </a:xfrm>
          <a:prstGeom prst="rect">
            <a:avLst/>
          </a:prstGeom>
        </p:spPr>
        <p:txBody>
          <a:bodyPr wrap="none">
            <a:spAutoFit/>
          </a:bodyPr>
          <a:lstStyle/>
          <a:p>
            <a:r>
              <a:rPr lang="en-US" altLang="zh-CN" dirty="0">
                <a:solidFill>
                  <a:srgbClr val="FF0000"/>
                </a:solidFill>
              </a:rPr>
              <a:t>a</a:t>
            </a:r>
            <a:endParaRPr lang="zh-CN" altLang="en-US" dirty="0">
              <a:solidFill>
                <a:srgbClr val="FF0000"/>
              </a:solidFill>
            </a:endParaRPr>
          </a:p>
        </p:txBody>
      </p:sp>
      <p:sp>
        <p:nvSpPr>
          <p:cNvPr id="14" name="矩形 13"/>
          <p:cNvSpPr/>
          <p:nvPr/>
        </p:nvSpPr>
        <p:spPr>
          <a:xfrm>
            <a:off x="564973" y="3572620"/>
            <a:ext cx="300082" cy="369332"/>
          </a:xfrm>
          <a:prstGeom prst="rect">
            <a:avLst/>
          </a:prstGeom>
        </p:spPr>
        <p:txBody>
          <a:bodyPr wrap="none">
            <a:spAutoFit/>
          </a:bodyPr>
          <a:lstStyle/>
          <a:p>
            <a:r>
              <a:rPr lang="en-US" altLang="zh-CN" dirty="0" smtClean="0">
                <a:solidFill>
                  <a:srgbClr val="FF0000"/>
                </a:solidFill>
              </a:rPr>
              <a:t>c</a:t>
            </a:r>
            <a:endParaRPr lang="zh-CN" altLang="en-US" dirty="0">
              <a:solidFill>
                <a:srgbClr val="FF0000"/>
              </a:solidFill>
            </a:endParaRPr>
          </a:p>
        </p:txBody>
      </p:sp>
      <p:sp>
        <p:nvSpPr>
          <p:cNvPr id="15" name="矩形 14"/>
          <p:cNvSpPr/>
          <p:nvPr/>
        </p:nvSpPr>
        <p:spPr>
          <a:xfrm>
            <a:off x="570576" y="4323143"/>
            <a:ext cx="312906" cy="369332"/>
          </a:xfrm>
          <a:prstGeom prst="rect">
            <a:avLst/>
          </a:prstGeom>
        </p:spPr>
        <p:txBody>
          <a:bodyPr wrap="none">
            <a:spAutoFit/>
          </a:bodyPr>
          <a:lstStyle/>
          <a:p>
            <a:r>
              <a:rPr lang="en-US" altLang="zh-CN" dirty="0" smtClean="0">
                <a:solidFill>
                  <a:srgbClr val="FF0000"/>
                </a:solidFill>
              </a:rPr>
              <a:t>b</a:t>
            </a:r>
            <a:endParaRPr lang="zh-CN" altLang="en-US" dirty="0">
              <a:solidFill>
                <a:srgbClr val="FF0000"/>
              </a:solidFill>
            </a:endParaRPr>
          </a:p>
        </p:txBody>
      </p:sp>
      <p:sp>
        <p:nvSpPr>
          <p:cNvPr id="16" name="矩形 15"/>
          <p:cNvSpPr/>
          <p:nvPr/>
        </p:nvSpPr>
        <p:spPr>
          <a:xfrm>
            <a:off x="619298" y="5434435"/>
            <a:ext cx="300082" cy="369332"/>
          </a:xfrm>
          <a:prstGeom prst="rect">
            <a:avLst/>
          </a:prstGeom>
        </p:spPr>
        <p:txBody>
          <a:bodyPr wrap="none">
            <a:spAutoFit/>
          </a:bodyPr>
          <a:lstStyle/>
          <a:p>
            <a:r>
              <a:rPr lang="en-US" altLang="zh-CN" dirty="0" smtClean="0">
                <a:solidFill>
                  <a:srgbClr val="FF0000"/>
                </a:solidFill>
              </a:rPr>
              <a:t>c</a:t>
            </a:r>
            <a:endParaRPr lang="zh-CN" altLang="en-US" dirty="0">
              <a:solidFill>
                <a:srgbClr val="FF0000"/>
              </a:solidFill>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13" grpId="0"/>
      <p:bldP spid="14" grpId="0"/>
      <p:bldP spid="15" grpId="0"/>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27918" y="182012"/>
            <a:ext cx="1346844" cy="584775"/>
          </a:xfrm>
          <a:prstGeom prst="rect">
            <a:avLst/>
          </a:prstGeom>
        </p:spPr>
        <p:txBody>
          <a:bodyPr wrap="none">
            <a:spAutoFit/>
          </a:bodyPr>
          <a:lstStyle/>
          <a:p>
            <a:r>
              <a:rPr lang="en-US" altLang="zh-CN" sz="3200" b="1" dirty="0">
                <a:solidFill>
                  <a:schemeClr val="accent3"/>
                </a:solidFill>
                <a:hlinkClick r:id="rId1" action="ppaction://hlinksldjump"/>
              </a:rPr>
              <a:t>Script</a:t>
            </a:r>
            <a:endParaRPr lang="zh-CN" altLang="en-US" dirty="0"/>
          </a:p>
        </p:txBody>
      </p:sp>
      <p:sp>
        <p:nvSpPr>
          <p:cNvPr id="2" name="矩形 1"/>
          <p:cNvSpPr/>
          <p:nvPr/>
        </p:nvSpPr>
        <p:spPr>
          <a:xfrm>
            <a:off x="225632" y="894401"/>
            <a:ext cx="8740239" cy="535531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altLang="zh-CN" b="1" dirty="0">
                <a:latin typeface="Times New Roman" panose="02020603050405020304" pitchFamily="18" charset="0"/>
                <a:cs typeface="Times New Roman" panose="02020603050405020304" pitchFamily="18" charset="0"/>
              </a:rPr>
              <a:t>Commission in </a:t>
            </a:r>
            <a:r>
              <a:rPr lang="en-US" altLang="zh-CN" b="1" dirty="0" smtClean="0">
                <a:latin typeface="Times New Roman" panose="02020603050405020304" pitchFamily="18" charset="0"/>
                <a:cs typeface="Times New Roman" panose="02020603050405020304" pitchFamily="18" charset="0"/>
              </a:rPr>
              <a:t>business</a:t>
            </a:r>
            <a:endParaRPr lang="en-US" altLang="zh-CN" b="1" dirty="0" smtClean="0">
              <a:latin typeface="Times New Roman" panose="02020603050405020304" pitchFamily="18" charset="0"/>
              <a:cs typeface="Times New Roman" panose="02020603050405020304" pitchFamily="18" charset="0"/>
            </a:endParaRPr>
          </a:p>
          <a:p>
            <a:endParaRPr lang="en-US" altLang="zh-CN" b="1"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Tom: </a:t>
            </a:r>
            <a:r>
              <a:rPr lang="en-US" altLang="zh-CN" dirty="0">
                <a:latin typeface="Times New Roman" panose="02020603050405020304" pitchFamily="18" charset="0"/>
                <a:cs typeface="Times New Roman" panose="02020603050405020304" pitchFamily="18" charset="0"/>
              </a:rPr>
              <a:t>I’m glad to have the chance to visit your corporation. I’m eager to do business</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with you.</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Mr. Chen: </a:t>
            </a:r>
            <a:r>
              <a:rPr lang="en-US" altLang="zh-CN" dirty="0">
                <a:latin typeface="Times New Roman" panose="02020603050405020304" pitchFamily="18" charset="0"/>
                <a:cs typeface="Times New Roman" panose="02020603050405020304" pitchFamily="18" charset="0"/>
              </a:rPr>
              <a:t>That’s good to hear. I believe you’ve seen the exhibits in the showroom. </a:t>
            </a:r>
            <a:r>
              <a:rPr lang="en-US" altLang="zh-CN" dirty="0" smtClean="0">
                <a:latin typeface="Times New Roman" panose="02020603050405020304" pitchFamily="18" charset="0"/>
                <a:cs typeface="Times New Roman" panose="02020603050405020304" pitchFamily="18" charset="0"/>
              </a:rPr>
              <a:t>What particular </a:t>
            </a:r>
            <a:r>
              <a:rPr lang="en-US" altLang="zh-CN" dirty="0">
                <a:latin typeface="Times New Roman" panose="02020603050405020304" pitchFamily="18" charset="0"/>
                <a:cs typeface="Times New Roman" panose="02020603050405020304" pitchFamily="18" charset="0"/>
              </a:rPr>
              <a:t>items are you interested in?</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Tom: </a:t>
            </a:r>
            <a:r>
              <a:rPr lang="en-US" altLang="zh-CN" dirty="0">
                <a:latin typeface="Times New Roman" panose="02020603050405020304" pitchFamily="18" charset="0"/>
                <a:cs typeface="Times New Roman" panose="02020603050405020304" pitchFamily="18" charset="0"/>
              </a:rPr>
              <a:t>I’m interested in your hardware. I’ve seen the exhibits and studied your</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catalogues. I think some of the items will </a:t>
            </a:r>
            <a:r>
              <a:rPr lang="en-US" altLang="zh-CN" dirty="0" smtClean="0">
                <a:latin typeface="Times New Roman" panose="02020603050405020304" pitchFamily="18" charset="0"/>
                <a:cs typeface="Times New Roman" panose="02020603050405020304" pitchFamily="18" charset="0"/>
              </a:rPr>
              <a:t>find </a:t>
            </a:r>
            <a:r>
              <a:rPr lang="en-US" altLang="zh-CN" dirty="0">
                <a:latin typeface="Times New Roman" panose="02020603050405020304" pitchFamily="18" charset="0"/>
                <a:cs typeface="Times New Roman" panose="02020603050405020304" pitchFamily="18" charset="0"/>
              </a:rPr>
              <a:t>a ready market in Italy. Here’s </a:t>
            </a:r>
            <a:r>
              <a:rPr lang="en-US" altLang="zh-CN" dirty="0" smtClean="0">
                <a:latin typeface="Times New Roman" panose="02020603050405020304" pitchFamily="18" charset="0"/>
                <a:cs typeface="Times New Roman" panose="02020603050405020304" pitchFamily="18" charset="0"/>
              </a:rPr>
              <a:t>a list </a:t>
            </a:r>
            <a:r>
              <a:rPr lang="en-US" altLang="zh-CN" dirty="0">
                <a:latin typeface="Times New Roman" panose="02020603050405020304" pitchFamily="18" charset="0"/>
                <a:cs typeface="Times New Roman" panose="02020603050405020304" pitchFamily="18" charset="0"/>
              </a:rPr>
              <a:t>of my requirements. I’d like to have your lowest quotations, CIF Rome.</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Mr. Chen: </a:t>
            </a:r>
            <a:r>
              <a:rPr lang="en-US" altLang="zh-CN" dirty="0">
                <a:latin typeface="Times New Roman" panose="02020603050405020304" pitchFamily="18" charset="0"/>
                <a:cs typeface="Times New Roman" panose="02020603050405020304" pitchFamily="18" charset="0"/>
              </a:rPr>
              <a:t>Thank you. Tell us the quantity you need, so we can work out the offer.</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Tom: </a:t>
            </a:r>
            <a:r>
              <a:rPr lang="en-US" altLang="zh-CN" dirty="0">
                <a:latin typeface="Times New Roman" panose="02020603050405020304" pitchFamily="18" charset="0"/>
                <a:cs typeface="Times New Roman" panose="02020603050405020304" pitchFamily="18" charset="0"/>
              </a:rPr>
              <a:t>I’ll do that. Meanwhile, could you give me an indication of price?</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Mr. Chen: </a:t>
            </a:r>
            <a:r>
              <a:rPr lang="en-US" altLang="zh-CN" dirty="0">
                <a:latin typeface="Times New Roman" panose="02020603050405020304" pitchFamily="18" charset="0"/>
                <a:cs typeface="Times New Roman" panose="02020603050405020304" pitchFamily="18" charset="0"/>
              </a:rPr>
              <a:t>This is our FOB price list. All the prices on the list are subject to </a:t>
            </a:r>
            <a:r>
              <a:rPr lang="en-US" altLang="zh-CN" dirty="0" smtClean="0">
                <a:latin typeface="Times New Roman" panose="02020603050405020304" pitchFamily="18" charset="0"/>
                <a:cs typeface="Times New Roman" panose="02020603050405020304" pitchFamily="18" charset="0"/>
              </a:rPr>
              <a:t>confirmation</a:t>
            </a:r>
            <a:r>
              <a:rPr lang="en-US"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Tom: </a:t>
            </a:r>
            <a:r>
              <a:rPr lang="en-US" altLang="zh-CN" dirty="0">
                <a:latin typeface="Times New Roman" panose="02020603050405020304" pitchFamily="18" charset="0"/>
                <a:cs typeface="Times New Roman" panose="02020603050405020304" pitchFamily="18" charset="0"/>
              </a:rPr>
              <a:t>What about the commission? From European suppliers I usually get a 3–5%</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commission for my imports. It’s the general practice.</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Mr. Chen: </a:t>
            </a:r>
            <a:r>
              <a:rPr lang="en-US" altLang="zh-CN" dirty="0">
                <a:latin typeface="Times New Roman" panose="02020603050405020304" pitchFamily="18" charset="0"/>
                <a:cs typeface="Times New Roman" panose="02020603050405020304" pitchFamily="18" charset="0"/>
              </a:rPr>
              <a:t>As a rule, we do not give any commission. But if the order is large enough,</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we’ll consider it.</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Tom: </a:t>
            </a:r>
            <a:r>
              <a:rPr lang="en-US" altLang="zh-CN" dirty="0">
                <a:latin typeface="Times New Roman" panose="02020603050405020304" pitchFamily="18" charset="0"/>
                <a:cs typeface="Times New Roman" panose="02020603050405020304" pitchFamily="18" charset="0"/>
              </a:rPr>
              <a:t>You see, I do business on commission basis. A commission on your </a:t>
            </a:r>
            <a:r>
              <a:rPr lang="en-US" altLang="zh-CN" dirty="0" smtClean="0">
                <a:latin typeface="Times New Roman" panose="02020603050405020304" pitchFamily="18" charset="0"/>
                <a:cs typeface="Times New Roman" panose="02020603050405020304" pitchFamily="18" charset="0"/>
              </a:rPr>
              <a:t>prices would </a:t>
            </a:r>
            <a:r>
              <a:rPr lang="en-US" altLang="zh-CN" dirty="0">
                <a:latin typeface="Times New Roman" panose="02020603050405020304" pitchFamily="18" charset="0"/>
                <a:cs typeface="Times New Roman" panose="02020603050405020304" pitchFamily="18" charset="0"/>
              </a:rPr>
              <a:t>make it easier for me to promote sales. Even just 2% or 3</a:t>
            </a:r>
            <a:r>
              <a:rPr lang="en-US" altLang="zh-CN" dirty="0" smtClean="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Mr. Chen: </a:t>
            </a:r>
            <a:r>
              <a:rPr lang="en-US" altLang="zh-CN" dirty="0">
                <a:latin typeface="Times New Roman" panose="02020603050405020304" pitchFamily="18" charset="0"/>
                <a:cs typeface="Times New Roman" panose="02020603050405020304" pitchFamily="18" charset="0"/>
              </a:rPr>
              <a:t>We’ll discuss this when you place your order with us.</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50025" y="407398"/>
            <a:ext cx="7614855" cy="695023"/>
          </a:xfrm>
          <a:prstGeom prst="rect">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r>
              <a:rPr lang="en-US" altLang="zh-CN" b="1" dirty="0">
                <a:latin typeface="Calibri" panose="020F0502020204030204" pitchFamily="34" charset="0"/>
                <a:cs typeface="Calibri" panose="020F0502020204030204" pitchFamily="34" charset="0"/>
              </a:rPr>
              <a:t>2. Watch the video again, think over and discuss what role commission plays in business.</a:t>
            </a:r>
            <a:endParaRPr lang="en-US" altLang="zh-CN" b="1" dirty="0">
              <a:latin typeface="Calibri" panose="020F0502020204030204" pitchFamily="34" charset="0"/>
              <a:cs typeface="Calibri" panose="020F0502020204030204" pitchFamily="34" charset="0"/>
            </a:endParaRPr>
          </a:p>
        </p:txBody>
      </p:sp>
      <p:pic>
        <p:nvPicPr>
          <p:cNvPr id="2560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27549" y="1464890"/>
            <a:ext cx="6511412" cy="2475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192" y="4131048"/>
            <a:ext cx="7096125" cy="101917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59883" y="214856"/>
            <a:ext cx="1608133"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altLang="zh-CN" b="1" dirty="0" smtClean="0">
                <a:solidFill>
                  <a:srgbClr val="E8406E"/>
                </a:solidFill>
              </a:rPr>
              <a:t>Post-viewing</a:t>
            </a:r>
            <a:endParaRPr lang="zh-CN" altLang="en-US" dirty="0">
              <a:solidFill>
                <a:srgbClr val="E8406E"/>
              </a:solidFill>
            </a:endParaRPr>
          </a:p>
        </p:txBody>
      </p:sp>
      <p:sp>
        <p:nvSpPr>
          <p:cNvPr id="4" name="矩形 3"/>
          <p:cNvSpPr/>
          <p:nvPr/>
        </p:nvSpPr>
        <p:spPr>
          <a:xfrm>
            <a:off x="950025" y="725858"/>
            <a:ext cx="7992094" cy="817100"/>
          </a:xfrm>
          <a:prstGeom prst="rect">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r>
              <a:rPr lang="en-US" altLang="zh-CN" b="1" dirty="0">
                <a:latin typeface="Calibri" panose="020F0502020204030204" pitchFamily="34" charset="0"/>
                <a:cs typeface="Calibri" panose="020F0502020204030204" pitchFamily="34" charset="0"/>
              </a:rPr>
              <a:t>1. Work in pairs. Work in pairs. One of you is the representative of the seller and the other is the representative of the buyer. Choose a card and make a conversation according to the situation described on the card.</a:t>
            </a:r>
            <a:endParaRPr lang="en-US" altLang="zh-CN" b="1" dirty="0">
              <a:latin typeface="Calibri" panose="020F0502020204030204" pitchFamily="34" charset="0"/>
              <a:cs typeface="Calibri" panose="020F0502020204030204" pitchFamily="34" charset="0"/>
            </a:endParaRPr>
          </a:p>
        </p:txBody>
      </p:sp>
      <p:pic>
        <p:nvPicPr>
          <p:cNvPr id="266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02900" y="1721225"/>
            <a:ext cx="8057639" cy="4235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8030" y="780770"/>
            <a:ext cx="7980144" cy="5082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164919" y="1447801"/>
            <a:ext cx="2815931" cy="3962400"/>
            <a:chOff x="1553225" y="1447801"/>
            <a:chExt cx="3754574" cy="396240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32952" t="5460"/>
            <a:stretch>
              <a:fillRect/>
            </a:stretch>
          </p:blipFill>
          <p:spPr>
            <a:xfrm>
              <a:off x="1553225" y="1447801"/>
              <a:ext cx="3754574" cy="3962400"/>
            </a:xfrm>
            <a:prstGeom prst="rect">
              <a:avLst/>
            </a:prstGeom>
          </p:spPr>
        </p:pic>
        <p:sp>
          <p:nvSpPr>
            <p:cNvPr id="4" name="椭圆 3"/>
            <p:cNvSpPr/>
            <p:nvPr/>
          </p:nvSpPr>
          <p:spPr>
            <a:xfrm>
              <a:off x="2122412" y="2120901"/>
              <a:ext cx="2616200" cy="261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6" name="椭圆 5"/>
            <p:cNvSpPr/>
            <p:nvPr/>
          </p:nvSpPr>
          <p:spPr>
            <a:xfrm>
              <a:off x="2351011" y="2349500"/>
              <a:ext cx="2159002" cy="2159002"/>
            </a:xfrm>
            <a:prstGeom prst="ellipse">
              <a:avLst/>
            </a:prstGeom>
            <a:noFill/>
            <a:ln w="19050">
              <a:solidFill>
                <a:srgbClr val="427A9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10" name="组合 9"/>
          <p:cNvGrpSpPr/>
          <p:nvPr/>
        </p:nvGrpSpPr>
        <p:grpSpPr>
          <a:xfrm>
            <a:off x="1164919" y="1447801"/>
            <a:ext cx="2815931" cy="3962400"/>
            <a:chOff x="1553225" y="1447801"/>
            <a:chExt cx="3754574" cy="3962400"/>
          </a:xfrm>
        </p:grpSpPr>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32952" t="5460"/>
            <a:stretch>
              <a:fillRect/>
            </a:stretch>
          </p:blipFill>
          <p:spPr>
            <a:xfrm>
              <a:off x="1553225" y="1447801"/>
              <a:ext cx="3754574" cy="3962400"/>
            </a:xfrm>
            <a:prstGeom prst="rect">
              <a:avLst/>
            </a:prstGeom>
          </p:spPr>
        </p:pic>
        <p:sp>
          <p:nvSpPr>
            <p:cNvPr id="12" name="椭圆 11"/>
            <p:cNvSpPr/>
            <p:nvPr/>
          </p:nvSpPr>
          <p:spPr>
            <a:xfrm>
              <a:off x="2122412" y="2120901"/>
              <a:ext cx="2616200" cy="261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4"/>
            <p:cNvSpPr txBox="1"/>
            <p:nvPr/>
          </p:nvSpPr>
          <p:spPr>
            <a:xfrm>
              <a:off x="2128664" y="3087906"/>
              <a:ext cx="2603705"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smtClean="0">
                  <a:solidFill>
                    <a:srgbClr val="427A9D"/>
                  </a:solidFill>
                </a:rPr>
                <a:t>Part VII</a:t>
              </a:r>
              <a:endParaRPr lang="zh-CN" altLang="en-US" sz="4000" b="1" dirty="0">
                <a:solidFill>
                  <a:srgbClr val="427A9D"/>
                </a:solidFill>
              </a:endParaRPr>
            </a:p>
          </p:txBody>
        </p:sp>
        <p:sp>
          <p:nvSpPr>
            <p:cNvPr id="14" name="椭圆 13"/>
            <p:cNvSpPr/>
            <p:nvPr/>
          </p:nvSpPr>
          <p:spPr>
            <a:xfrm>
              <a:off x="2351011" y="2349500"/>
              <a:ext cx="2159002" cy="2159002"/>
            </a:xfrm>
            <a:prstGeom prst="ellipse">
              <a:avLst/>
            </a:prstGeom>
            <a:noFill/>
            <a:ln w="19050">
              <a:solidFill>
                <a:srgbClr val="427A9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6"/>
          <p:cNvSpPr txBox="1"/>
          <p:nvPr/>
        </p:nvSpPr>
        <p:spPr>
          <a:xfrm>
            <a:off x="3951823" y="3003981"/>
            <a:ext cx="4826962" cy="769441"/>
          </a:xfrm>
          <a:prstGeom prst="rect">
            <a:avLst/>
          </a:prstGeom>
          <a:noFill/>
        </p:spPr>
        <p:txBody>
          <a:bodyPr wrap="none" rtlCol="0">
            <a:spAutoFit/>
            <a:scene3d>
              <a:camera prst="orthographicFront"/>
              <a:lightRig rig="threePt" dir="t"/>
            </a:scene3d>
            <a:sp3d contourW="12700"/>
          </a:bodyPr>
          <a:lstStyle/>
          <a:p>
            <a:r>
              <a:rPr lang="en-US" altLang="zh-CN" sz="4400" b="1" dirty="0" smtClean="0">
                <a:gradFill>
                  <a:gsLst>
                    <a:gs pos="0">
                      <a:srgbClr val="427A9D"/>
                    </a:gs>
                    <a:gs pos="100000">
                      <a:srgbClr val="274A6D"/>
                    </a:gs>
                  </a:gsLst>
                  <a:lin ang="5400000" scaled="1"/>
                </a:gradFill>
              </a:rPr>
              <a:t>Business Culture</a:t>
            </a:r>
            <a:endParaRPr lang="en-US" altLang="zh-CN" sz="4400" b="1" dirty="0" smtClean="0">
              <a:gradFill>
                <a:gsLst>
                  <a:gs pos="0">
                    <a:srgbClr val="427A9D"/>
                  </a:gs>
                  <a:gs pos="100000">
                    <a:srgbClr val="274A6D"/>
                  </a:gs>
                </a:gsLst>
                <a:lin ang="5400000" scaled="1"/>
              </a:gradFill>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2" fill="hold" grpId="0" nodeType="afterEffect" p14:presetBounceEnd="58000">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14:bounceEnd="58000">
                                          <p:cBhvr additive="base">
                                            <p:cTn id="16" dur="1000" fill="hold"/>
                                            <p:tgtEl>
                                              <p:spTgt spid="15"/>
                                            </p:tgtEl>
                                            <p:attrNameLst>
                                              <p:attrName>ppt_x</p:attrName>
                                            </p:attrNameLst>
                                          </p:cBhvr>
                                          <p:tavLst>
                                            <p:tav tm="0">
                                              <p:val>
                                                <p:strVal val="1+#ppt_w/2"/>
                                              </p:val>
                                            </p:tav>
                                            <p:tav tm="100000">
                                              <p:val>
                                                <p:strVal val="#ppt_x"/>
                                              </p:val>
                                            </p:tav>
                                          </p:tavLst>
                                        </p:anim>
                                        <p:anim calcmode="lin" valueType="num" p14:bounceEnd="58000">
                                          <p:cBhvr additive="base">
                                            <p:cTn id="17"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1+#ppt_w/2"/>
                                              </p:val>
                                            </p:tav>
                                            <p:tav tm="100000">
                                              <p:val>
                                                <p:strVal val="#ppt_x"/>
                                              </p:val>
                                            </p:tav>
                                          </p:tavLst>
                                        </p:anim>
                                        <p:anim calcmode="lin" valueType="num">
                                          <p:cBhvr additive="base">
                                            <p:cTn id="17"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95924" y="361670"/>
            <a:ext cx="7583300" cy="5468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2961" y="1015252"/>
            <a:ext cx="7739431" cy="487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2012" y="618564"/>
            <a:ext cx="8014447" cy="502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 y="2586038"/>
            <a:ext cx="7124700" cy="16859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6"/>
          <p:cNvSpPr txBox="1"/>
          <p:nvPr/>
        </p:nvSpPr>
        <p:spPr>
          <a:xfrm>
            <a:off x="0" y="14525"/>
            <a:ext cx="2840649" cy="769441"/>
          </a:xfrm>
          <a:prstGeom prst="rect">
            <a:avLst/>
          </a:prstGeom>
          <a:noFill/>
        </p:spPr>
        <p:txBody>
          <a:bodyPr wrap="none" rtlCol="0">
            <a:spAutoFit/>
            <a:scene3d>
              <a:camera prst="orthographicFront"/>
              <a:lightRig rig="threePt" dir="t"/>
            </a:scene3d>
            <a:sp3d contourW="12700"/>
          </a:bodyPr>
          <a:lstStyle/>
          <a:p>
            <a:r>
              <a:rPr lang="en-US" altLang="zh-CN" sz="4400" b="1" dirty="0" smtClean="0">
                <a:gradFill>
                  <a:gsLst>
                    <a:gs pos="0">
                      <a:srgbClr val="427A9D"/>
                    </a:gs>
                    <a:gs pos="100000">
                      <a:srgbClr val="274A6D"/>
                    </a:gs>
                  </a:gsLst>
                  <a:lin ang="5400000" scaled="1"/>
                </a:gradFill>
              </a:rPr>
              <a:t>Text Bank</a:t>
            </a:r>
            <a:endParaRPr lang="en-US" altLang="zh-CN" sz="4400" b="1" dirty="0" smtClean="0">
              <a:gradFill>
                <a:gsLst>
                  <a:gs pos="0">
                    <a:srgbClr val="427A9D"/>
                  </a:gs>
                  <a:gs pos="100000">
                    <a:srgbClr val="274A6D"/>
                  </a:gs>
                </a:gsLst>
                <a:lin ang="5400000" scaled="1"/>
              </a:gradFill>
            </a:endParaRPr>
          </a:p>
        </p:txBody>
      </p:sp>
      <p:pic>
        <p:nvPicPr>
          <p:cNvPr id="307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7128" y="891427"/>
            <a:ext cx="8160576" cy="475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58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8000">
                                          <p:cBhvr additive="base">
                                            <p:cTn id="7" dur="1000" fill="hold"/>
                                            <p:tgtEl>
                                              <p:spTgt spid="5"/>
                                            </p:tgtEl>
                                            <p:attrNameLst>
                                              <p:attrName>ppt_x</p:attrName>
                                            </p:attrNameLst>
                                          </p:cBhvr>
                                          <p:tavLst>
                                            <p:tav tm="0">
                                              <p:val>
                                                <p:strVal val="1+#ppt_w/2"/>
                                              </p:val>
                                            </p:tav>
                                            <p:tav tm="100000">
                                              <p:val>
                                                <p:strVal val="#ppt_x"/>
                                              </p:val>
                                            </p:tav>
                                          </p:tavLst>
                                        </p:anim>
                                        <p:anim calcmode="lin" valueType="num" p14:bounceEnd="58000">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8233" y="443753"/>
            <a:ext cx="8442696" cy="576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6309" y="512390"/>
            <a:ext cx="8647644" cy="4436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3" y="4845423"/>
            <a:ext cx="8413938"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33222" t="21939" r="2817" b="21939"/>
          <a:stretch>
            <a:fillRect/>
          </a:stretch>
        </p:blipFill>
        <p:spPr>
          <a:xfrm>
            <a:off x="656035" y="0"/>
            <a:ext cx="7831931" cy="6858000"/>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5550" y="1672772"/>
            <a:ext cx="3509491" cy="3512456"/>
          </a:xfrm>
          <a:prstGeom prst="rect">
            <a:avLst/>
          </a:prstGeom>
          <a:effectLst>
            <a:outerShdw blurRad="889000" dist="647700" dir="8100000" algn="tr" rotWithShape="0">
              <a:prstClr val="black">
                <a:alpha val="35000"/>
              </a:prstClr>
            </a:outerShdw>
          </a:effectLst>
        </p:spPr>
      </p:pic>
      <p:sp>
        <p:nvSpPr>
          <p:cNvPr id="6" name="文本框 5"/>
          <p:cNvSpPr txBox="1"/>
          <p:nvPr/>
        </p:nvSpPr>
        <p:spPr>
          <a:xfrm>
            <a:off x="3036966" y="2793008"/>
            <a:ext cx="3070071" cy="923330"/>
          </a:xfrm>
          <a:prstGeom prst="rect">
            <a:avLst/>
          </a:prstGeom>
          <a:noFill/>
        </p:spPr>
        <p:txBody>
          <a:bodyPr wrap="none" rtlCol="0">
            <a:spAutoFit/>
            <a:scene3d>
              <a:camera prst="orthographicFront"/>
              <a:lightRig rig="threePt" dir="t"/>
            </a:scene3d>
            <a:sp3d contourW="12700"/>
          </a:bodyPr>
          <a:lstStyle/>
          <a:p>
            <a:pPr algn="ctr"/>
            <a:r>
              <a:rPr lang="en-US" altLang="zh-CN" sz="5400" b="1" dirty="0">
                <a:solidFill>
                  <a:schemeClr val="bg1"/>
                </a:solidFill>
                <a:effectLst>
                  <a:outerShdw blurRad="38100" dist="38100" dir="2700000" algn="tl">
                    <a:srgbClr val="000000">
                      <a:alpha val="43137"/>
                    </a:srgbClr>
                  </a:outerShdw>
                </a:effectLst>
              </a:rPr>
              <a:t>THANKS</a:t>
            </a:r>
            <a:endParaRPr lang="zh-CN" altLang="en-US" sz="5400" b="1" dirty="0">
              <a:solidFill>
                <a:schemeClr val="bg1"/>
              </a:solidFill>
              <a:effectLst>
                <a:outerShdw blurRad="38100" dist="38100" dir="2700000" algn="tl">
                  <a:srgbClr val="000000">
                    <a:alpha val="43137"/>
                  </a:srgbClr>
                </a:outerShdw>
              </a:effectLst>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ppt_h*1.125000"/>
                                          </p:val>
                                        </p:tav>
                                        <p:tav tm="100000">
                                          <p:val>
                                            <p:strVal val="#ppt_y"/>
                                          </p:val>
                                        </p:tav>
                                      </p:tavLst>
                                    </p:anim>
                                    <p:animEffect transition="in" filter="wipe(up)">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164919" y="1447801"/>
            <a:ext cx="2815931" cy="3962400"/>
            <a:chOff x="1553225" y="1447801"/>
            <a:chExt cx="3754574" cy="396240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32952" t="5460"/>
            <a:stretch>
              <a:fillRect/>
            </a:stretch>
          </p:blipFill>
          <p:spPr>
            <a:xfrm>
              <a:off x="1553225" y="1447801"/>
              <a:ext cx="3754574" cy="3962400"/>
            </a:xfrm>
            <a:prstGeom prst="rect">
              <a:avLst/>
            </a:prstGeom>
          </p:spPr>
        </p:pic>
        <p:sp>
          <p:nvSpPr>
            <p:cNvPr id="4" name="椭圆 3"/>
            <p:cNvSpPr/>
            <p:nvPr/>
          </p:nvSpPr>
          <p:spPr>
            <a:xfrm>
              <a:off x="2122412" y="2120901"/>
              <a:ext cx="2616200" cy="261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6" name="椭圆 5"/>
            <p:cNvSpPr/>
            <p:nvPr/>
          </p:nvSpPr>
          <p:spPr>
            <a:xfrm>
              <a:off x="2351011" y="2349500"/>
              <a:ext cx="2159002" cy="2159002"/>
            </a:xfrm>
            <a:prstGeom prst="ellipse">
              <a:avLst/>
            </a:prstGeom>
            <a:noFill/>
            <a:ln w="19050">
              <a:solidFill>
                <a:srgbClr val="427A9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10" name="组合 9"/>
          <p:cNvGrpSpPr/>
          <p:nvPr/>
        </p:nvGrpSpPr>
        <p:grpSpPr>
          <a:xfrm>
            <a:off x="1164919" y="1447801"/>
            <a:ext cx="2815931" cy="3962400"/>
            <a:chOff x="1553225" y="1447801"/>
            <a:chExt cx="3754574" cy="3962400"/>
          </a:xfrm>
        </p:grpSpPr>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32952" t="5460"/>
            <a:stretch>
              <a:fillRect/>
            </a:stretch>
          </p:blipFill>
          <p:spPr>
            <a:xfrm>
              <a:off x="1553225" y="1447801"/>
              <a:ext cx="3754574" cy="3962400"/>
            </a:xfrm>
            <a:prstGeom prst="rect">
              <a:avLst/>
            </a:prstGeom>
          </p:spPr>
        </p:pic>
        <p:sp>
          <p:nvSpPr>
            <p:cNvPr id="12" name="椭圆 11"/>
            <p:cNvSpPr/>
            <p:nvPr/>
          </p:nvSpPr>
          <p:spPr>
            <a:xfrm>
              <a:off x="2122412" y="2120901"/>
              <a:ext cx="2616200" cy="261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4"/>
            <p:cNvSpPr txBox="1"/>
            <p:nvPr/>
          </p:nvSpPr>
          <p:spPr>
            <a:xfrm>
              <a:off x="2356290" y="3087906"/>
              <a:ext cx="2148452"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smtClean="0">
                  <a:solidFill>
                    <a:srgbClr val="427A9D"/>
                  </a:solidFill>
                </a:rPr>
                <a:t>Part II</a:t>
              </a:r>
              <a:endParaRPr lang="zh-CN" altLang="en-US" sz="4000" b="1" dirty="0">
                <a:solidFill>
                  <a:srgbClr val="427A9D"/>
                </a:solidFill>
              </a:endParaRPr>
            </a:p>
          </p:txBody>
        </p:sp>
        <p:sp>
          <p:nvSpPr>
            <p:cNvPr id="14" name="椭圆 13"/>
            <p:cNvSpPr/>
            <p:nvPr/>
          </p:nvSpPr>
          <p:spPr>
            <a:xfrm>
              <a:off x="2351011" y="2349500"/>
              <a:ext cx="2159002" cy="2159002"/>
            </a:xfrm>
            <a:prstGeom prst="ellipse">
              <a:avLst/>
            </a:prstGeom>
            <a:noFill/>
            <a:ln w="19050">
              <a:solidFill>
                <a:srgbClr val="427A9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6"/>
          <p:cNvSpPr txBox="1"/>
          <p:nvPr/>
        </p:nvSpPr>
        <p:spPr>
          <a:xfrm>
            <a:off x="3988399" y="3003981"/>
            <a:ext cx="5048177" cy="769441"/>
          </a:xfrm>
          <a:prstGeom prst="rect">
            <a:avLst/>
          </a:prstGeom>
          <a:noFill/>
        </p:spPr>
        <p:txBody>
          <a:bodyPr wrap="none" rtlCol="0">
            <a:spAutoFit/>
            <a:scene3d>
              <a:camera prst="orthographicFront"/>
              <a:lightRig rig="threePt" dir="t"/>
            </a:scene3d>
            <a:sp3d contourW="12700"/>
          </a:bodyPr>
          <a:lstStyle/>
          <a:p>
            <a:r>
              <a:rPr lang="en-US" altLang="zh-CN" sz="4400" b="1" dirty="0" smtClean="0">
                <a:gradFill>
                  <a:gsLst>
                    <a:gs pos="0">
                      <a:srgbClr val="427A9D"/>
                    </a:gs>
                    <a:gs pos="100000">
                      <a:srgbClr val="274A6D"/>
                    </a:gs>
                  </a:gsLst>
                  <a:lin ang="5400000" scaled="1"/>
                </a:gradFill>
              </a:rPr>
              <a:t>Listening Practice</a:t>
            </a:r>
            <a:endParaRPr lang="zh-CN" altLang="en-US" sz="4400" b="1" dirty="0">
              <a:gradFill>
                <a:gsLst>
                  <a:gs pos="0">
                    <a:srgbClr val="427A9D"/>
                  </a:gs>
                  <a:gs pos="100000">
                    <a:srgbClr val="274A6D"/>
                  </a:gs>
                </a:gsLst>
                <a:lin ang="5400000" scaled="1"/>
              </a:gradFill>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2" fill="hold" grpId="0" nodeType="afterEffect" p14:presetBounceEnd="58000">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14:bounceEnd="58000">
                                          <p:cBhvr additive="base">
                                            <p:cTn id="16" dur="1000" fill="hold"/>
                                            <p:tgtEl>
                                              <p:spTgt spid="15"/>
                                            </p:tgtEl>
                                            <p:attrNameLst>
                                              <p:attrName>ppt_x</p:attrName>
                                            </p:attrNameLst>
                                          </p:cBhvr>
                                          <p:tavLst>
                                            <p:tav tm="0">
                                              <p:val>
                                                <p:strVal val="1+#ppt_w/2"/>
                                              </p:val>
                                            </p:tav>
                                            <p:tav tm="100000">
                                              <p:val>
                                                <p:strVal val="#ppt_x"/>
                                              </p:val>
                                            </p:tav>
                                          </p:tavLst>
                                        </p:anim>
                                        <p:anim calcmode="lin" valueType="num" p14:bounceEnd="58000">
                                          <p:cBhvr additive="base">
                                            <p:cTn id="17"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1+#ppt_w/2"/>
                                              </p:val>
                                            </p:tav>
                                            <p:tav tm="100000">
                                              <p:val>
                                                <p:strVal val="#ppt_x"/>
                                              </p:val>
                                            </p:tav>
                                          </p:tavLst>
                                        </p:anim>
                                        <p:anim calcmode="lin" valueType="num">
                                          <p:cBhvr additive="base">
                                            <p:cTn id="17"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650608" y="267082"/>
            <a:ext cx="7975232" cy="1588612"/>
          </a:xfrm>
          <a:prstGeom prst="rect">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r>
              <a:rPr lang="en-US" altLang="zh-CN" b="1" dirty="0">
                <a:latin typeface="Calibri" panose="020F0502020204030204" pitchFamily="34" charset="0"/>
                <a:cs typeface="Calibri" panose="020F0502020204030204" pitchFamily="34" charset="0"/>
              </a:rPr>
              <a:t>Task</a:t>
            </a:r>
            <a:r>
              <a:rPr lang="en-US" altLang="zh-CN" b="1" dirty="0"/>
              <a:t> </a:t>
            </a:r>
            <a:r>
              <a:rPr lang="en-US" altLang="zh-CN" b="1" dirty="0" smtClean="0">
                <a:latin typeface="Calibri" panose="020F0502020204030204" pitchFamily="34" charset="0"/>
                <a:cs typeface="Calibri" panose="020F0502020204030204" pitchFamily="34" charset="0"/>
              </a:rPr>
              <a:t>1</a:t>
            </a:r>
            <a:endParaRPr lang="en-US" altLang="zh-CN" b="1" dirty="0" smtClean="0">
              <a:latin typeface="Calibri" panose="020F0502020204030204" pitchFamily="34" charset="0"/>
              <a:cs typeface="Calibri" panose="020F0502020204030204" pitchFamily="34" charset="0"/>
            </a:endParaRPr>
          </a:p>
          <a:p>
            <a:r>
              <a:rPr lang="en-US" altLang="zh-CN" b="1" dirty="0">
                <a:latin typeface="Calibri" panose="020F0502020204030204" pitchFamily="34" charset="0"/>
                <a:cs typeface="Calibri" panose="020F0502020204030204" pitchFamily="34" charset="0"/>
              </a:rPr>
              <a:t>Contracts involving international business often contain abbreviated trade terms that describe matters such as the time and place of delivery and the payment method. Listen to the definitions of the shipping terms and payment methods and match the definitions with the following terms.</a:t>
            </a:r>
            <a:endParaRPr lang="en-US" altLang="zh-CN" b="1" dirty="0">
              <a:latin typeface="Calibri" panose="020F0502020204030204" pitchFamily="34" charset="0"/>
              <a:cs typeface="Calibri" panose="020F0502020204030204" pitchFamily="34" charset="0"/>
            </a:endParaRPr>
          </a:p>
          <a:p>
            <a:endParaRPr lang="en-US" altLang="zh-CN" b="1" dirty="0">
              <a:latin typeface="Calibri" panose="020F0502020204030204" pitchFamily="34" charset="0"/>
              <a:cs typeface="Calibri" panose="020F0502020204030204" pitchFamily="34" charset="0"/>
            </a:endParaRPr>
          </a:p>
        </p:txBody>
      </p:sp>
      <p:sp>
        <p:nvSpPr>
          <p:cNvPr id="16" name="矩形 15"/>
          <p:cNvSpPr/>
          <p:nvPr/>
        </p:nvSpPr>
        <p:spPr>
          <a:xfrm>
            <a:off x="650608" y="5961964"/>
            <a:ext cx="1492716" cy="646331"/>
          </a:xfrm>
          <a:prstGeom prst="rect">
            <a:avLst/>
          </a:prstGeom>
        </p:spPr>
        <p:style>
          <a:lnRef idx="2">
            <a:schemeClr val="accent1"/>
          </a:lnRef>
          <a:fillRef idx="1">
            <a:schemeClr val="lt1"/>
          </a:fillRef>
          <a:effectRef idx="0">
            <a:schemeClr val="accent1"/>
          </a:effectRef>
          <a:fontRef idx="minor">
            <a:schemeClr val="dk1"/>
          </a:fontRef>
        </p:style>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altLang="zh-CN" sz="3600" b="1" dirty="0">
                <a:solidFill>
                  <a:schemeClr val="accent3"/>
                </a:solidFill>
                <a:hlinkClick r:id="rId1" action="ppaction://hlinksldjump"/>
              </a:rPr>
              <a:t>Script</a:t>
            </a:r>
            <a:endParaRPr lang="zh-CN" altLang="en-US" sz="4000" b="1" dirty="0">
              <a:solidFill>
                <a:schemeClr val="accent3"/>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68" y="2228849"/>
            <a:ext cx="8867524" cy="101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1205821" y="2228848"/>
            <a:ext cx="2698239" cy="369332"/>
          </a:xfrm>
          <a:prstGeom prst="rect">
            <a:avLst/>
          </a:prstGeom>
        </p:spPr>
        <p:txBody>
          <a:bodyPr wrap="none">
            <a:spAutoFit/>
          </a:bodyPr>
          <a:lstStyle/>
          <a:p>
            <a:r>
              <a:rPr lang="en-US" altLang="zh-CN" dirty="0">
                <a:solidFill>
                  <a:srgbClr val="FF0000"/>
                </a:solidFill>
              </a:rPr>
              <a:t>C (Free Alongside Ship) </a:t>
            </a:r>
            <a:endParaRPr lang="zh-CN" altLang="en-US" dirty="0">
              <a:solidFill>
                <a:srgbClr val="FF0000"/>
              </a:solidFill>
            </a:endParaRPr>
          </a:p>
        </p:txBody>
      </p:sp>
      <p:sp>
        <p:nvSpPr>
          <p:cNvPr id="7" name="矩形 6"/>
          <p:cNvSpPr/>
          <p:nvPr/>
        </p:nvSpPr>
        <p:spPr>
          <a:xfrm>
            <a:off x="5890959" y="2228849"/>
            <a:ext cx="2095445" cy="369332"/>
          </a:xfrm>
          <a:prstGeom prst="rect">
            <a:avLst/>
          </a:prstGeom>
        </p:spPr>
        <p:txBody>
          <a:bodyPr wrap="none">
            <a:spAutoFit/>
          </a:bodyPr>
          <a:lstStyle/>
          <a:p>
            <a:r>
              <a:rPr lang="en-US" altLang="zh-CN" dirty="0">
                <a:solidFill>
                  <a:srgbClr val="FF0000"/>
                </a:solidFill>
              </a:rPr>
              <a:t>B (Free on Board) </a:t>
            </a:r>
            <a:endParaRPr lang="zh-CN" altLang="en-US" dirty="0">
              <a:solidFill>
                <a:srgbClr val="FF0000"/>
              </a:solidFill>
            </a:endParaRPr>
          </a:p>
        </p:txBody>
      </p:sp>
      <p:sp>
        <p:nvSpPr>
          <p:cNvPr id="8" name="矩形 7"/>
          <p:cNvSpPr/>
          <p:nvPr/>
        </p:nvSpPr>
        <p:spPr>
          <a:xfrm>
            <a:off x="1205821" y="2611627"/>
            <a:ext cx="2082686" cy="369332"/>
          </a:xfrm>
          <a:prstGeom prst="rect">
            <a:avLst/>
          </a:prstGeom>
        </p:spPr>
        <p:txBody>
          <a:bodyPr wrap="none">
            <a:spAutoFit/>
          </a:bodyPr>
          <a:lstStyle/>
          <a:p>
            <a:r>
              <a:rPr lang="en-US" altLang="zh-CN" dirty="0">
                <a:solidFill>
                  <a:srgbClr val="FF0000"/>
                </a:solidFill>
              </a:rPr>
              <a:t>A (Cost &amp; Freight )</a:t>
            </a:r>
            <a:endParaRPr lang="zh-CN" altLang="en-US" dirty="0">
              <a:solidFill>
                <a:srgbClr val="FF0000"/>
              </a:solidFill>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24448" y="156750"/>
            <a:ext cx="1346844" cy="584775"/>
          </a:xfrm>
          <a:prstGeom prst="rect">
            <a:avLst/>
          </a:prstGeom>
        </p:spPr>
        <p:txBody>
          <a:bodyPr wrap="none">
            <a:spAutoFit/>
          </a:bodyPr>
          <a:lstStyle/>
          <a:p>
            <a:r>
              <a:rPr lang="en-US" altLang="zh-CN" sz="3200" b="1" dirty="0">
                <a:solidFill>
                  <a:schemeClr val="accent3"/>
                </a:solidFill>
                <a:hlinkClick r:id="rId1" action="ppaction://hlinksldjump"/>
              </a:rPr>
              <a:t>Script</a:t>
            </a:r>
            <a:endParaRPr lang="zh-CN" altLang="en-US" sz="3200"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80" y="1062318"/>
            <a:ext cx="8548249" cy="2770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50025" y="338137"/>
            <a:ext cx="7481455" cy="849395"/>
          </a:xfrm>
          <a:prstGeom prst="rect">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r>
              <a:rPr lang="en-US" altLang="zh-CN" b="1" dirty="0">
                <a:latin typeface="Calibri" panose="020F0502020204030204" pitchFamily="34" charset="0"/>
                <a:cs typeface="Calibri" panose="020F0502020204030204" pitchFamily="34" charset="0"/>
              </a:rPr>
              <a:t>Task</a:t>
            </a:r>
            <a:r>
              <a:rPr lang="en-US" altLang="zh-CN" b="1" dirty="0"/>
              <a:t> </a:t>
            </a:r>
            <a:r>
              <a:rPr lang="en-US" altLang="zh-CN" b="1" dirty="0" smtClean="0">
                <a:latin typeface="Calibri" panose="020F0502020204030204" pitchFamily="34" charset="0"/>
                <a:cs typeface="Calibri" panose="020F0502020204030204" pitchFamily="34" charset="0"/>
              </a:rPr>
              <a:t>2</a:t>
            </a:r>
            <a:endParaRPr lang="en-US" altLang="zh-CN" b="1" dirty="0">
              <a:latin typeface="Calibri" panose="020F0502020204030204" pitchFamily="34" charset="0"/>
              <a:cs typeface="Calibri" panose="020F0502020204030204" pitchFamily="34" charset="0"/>
            </a:endParaRPr>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1373" y="1909482"/>
            <a:ext cx="7930107" cy="1907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p="http://schemas.openxmlformats.org/presentationml/2006/main">
  <p:tag name="ISPRING_PRESENTATION_TITLE" val="PowerPoint 演示文稿"/>
  <p:tag name="KSO_WPP_MARK_KEY" val="5d85000f-d185-4740-a83d-1c3826f9ca32"/>
  <p:tag name="COMMONDATA" val="eyJoZGlkIjoiYThiOWZlYjhhNjFjYWNiYjA3NDViODY4NjgzYjgwMz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5332</Words>
  <Application>WPS 演示</Application>
  <PresentationFormat>全屏显示(4:3)</PresentationFormat>
  <Paragraphs>295</Paragraphs>
  <Slides>53</Slides>
  <Notes>22</Notes>
  <HiddenSlides>0</HiddenSlides>
  <MMClips>10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53</vt:i4>
      </vt:variant>
    </vt:vector>
  </HeadingPairs>
  <TitlesOfParts>
    <vt:vector size="65" baseType="lpstr">
      <vt:lpstr>Arial</vt:lpstr>
      <vt:lpstr>宋体</vt:lpstr>
      <vt:lpstr>Wingdings</vt:lpstr>
      <vt:lpstr>Franklin Gothic Medium</vt:lpstr>
      <vt:lpstr>Calibri</vt:lpstr>
      <vt:lpstr>微软雅黑</vt:lpstr>
      <vt:lpstr>Arial Black</vt:lpstr>
      <vt:lpstr>Times New Roman</vt:lpstr>
      <vt:lpstr>Arial</vt:lpstr>
      <vt:lpstr>Arial Unicode MS</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逆流的小鱼</dc:creator>
  <cp:lastModifiedBy>刘俊玲</cp:lastModifiedBy>
  <cp:revision>191</cp:revision>
  <dcterms:created xsi:type="dcterms:W3CDTF">2017-06-15T04:30:00Z</dcterms:created>
  <dcterms:modified xsi:type="dcterms:W3CDTF">2023-02-10T06:20:39Z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86D9F21F00A04E8CAC63B5BF8FFE0142</vt:lpwstr>
  </property>
  <property fmtid="{D5CDD505-2E9C-101B-9397-08002B2CF9AE}" pid="3" name="KSOProductBuildVer">
    <vt:lpwstr>2052-11.1.0.13703</vt:lpwstr>
  </property>
</Properties>
</file>