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449" r:id="rId2"/>
    <p:sldId id="349" r:id="rId3"/>
    <p:sldId id="353" r:id="rId4"/>
    <p:sldId id="458" r:id="rId5"/>
    <p:sldId id="445" r:id="rId6"/>
    <p:sldId id="446" r:id="rId7"/>
    <p:sldId id="468" r:id="rId8"/>
    <p:sldId id="443" r:id="rId9"/>
    <p:sldId id="461" r:id="rId10"/>
    <p:sldId id="469" r:id="rId11"/>
    <p:sldId id="463" r:id="rId12"/>
    <p:sldId id="462" r:id="rId13"/>
    <p:sldId id="480" r:id="rId14"/>
    <p:sldId id="464" r:id="rId15"/>
    <p:sldId id="465" r:id="rId16"/>
    <p:sldId id="466" r:id="rId17"/>
    <p:sldId id="467" r:id="rId18"/>
  </p:sldIdLst>
  <p:sldSz cx="12195175" cy="6858000"/>
  <p:notesSz cx="6858000" cy="9144000"/>
  <p:embeddedFontLst>
    <p:embeddedFont>
      <p:font typeface="微软雅黑" panose="020B0503020204020204" pitchFamily="34" charset="-122"/>
      <p:regular r:id="rId20"/>
      <p:bold r:id="rId21"/>
    </p:embeddedFont>
    <p:embeddedFont>
      <p:font typeface="Franklin Gothic Medium" panose="020B0603020102020204" pitchFamily="34" charset="0"/>
      <p:regular r:id="rId22"/>
      <p:italic r:id="rId23"/>
    </p:embeddedFont>
    <p:embeddedFont>
      <p:font typeface="Calibri" panose="020F0502020204030204" pitchFamily="34" charset="0"/>
      <p:regular r:id="rId24"/>
      <p:bold r:id="rId25"/>
      <p:italic r:id="rId26"/>
      <p:boldItalic r:id="rId27"/>
    </p:embeddedFont>
    <p:embeddedFont>
      <p:font typeface="楷体" panose="02010609060101010101" pitchFamily="49" charset="-122"/>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497079C9-E614-4820-92FF-C6FAB16E5E08}">
          <p14:sldIdLst>
            <p14:sldId id="449"/>
            <p14:sldId id="349"/>
            <p14:sldId id="353"/>
            <p14:sldId id="458"/>
            <p14:sldId id="445"/>
            <p14:sldId id="446"/>
            <p14:sldId id="468"/>
            <p14:sldId id="443"/>
            <p14:sldId id="461"/>
            <p14:sldId id="469"/>
            <p14:sldId id="463"/>
            <p14:sldId id="462"/>
            <p14:sldId id="480"/>
            <p14:sldId id="464"/>
            <p14:sldId id="465"/>
            <p14:sldId id="466"/>
            <p14:sldId id="467"/>
          </p14:sldIdLst>
        </p14:section>
      </p14:sectionLst>
    </p:ext>
    <p:ext uri="{EFAFB233-063F-42B5-8137-9DF3F51BA10A}">
      <p15:sldGuideLst xmlns:p15="http://schemas.microsoft.com/office/powerpoint/2012/main">
        <p15:guide id="1" orient="horz">
          <p15:clr>
            <a:srgbClr val="A4A3A4"/>
          </p15:clr>
        </p15:guide>
        <p15:guide id="2" pos="35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B9D5E9"/>
    <a:srgbClr val="B8D4E8"/>
    <a:srgbClr val="005DA3"/>
    <a:srgbClr val="D99694"/>
    <a:srgbClr val="0070C0"/>
    <a:srgbClr val="7FB7DF"/>
    <a:srgbClr val="E7B7B7"/>
    <a:srgbClr val="7AD2A2"/>
    <a:srgbClr val="ECC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2703" autoAdjust="0"/>
  </p:normalViewPr>
  <p:slideViewPr>
    <p:cSldViewPr showGuides="1">
      <p:cViewPr varScale="1">
        <p:scale>
          <a:sx n="58" d="100"/>
          <a:sy n="58" d="100"/>
        </p:scale>
        <p:origin x="1146" y="72"/>
      </p:cViewPr>
      <p:guideLst>
        <p:guide orient="horz"/>
        <p:guide pos="3507"/>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547F9F-DC68-4A99-9BE9-FAB262CC17C6}" type="datetimeFigureOut">
              <a:rPr lang="zh-CN" altLang="en-US" smtClean="0"/>
              <a:t>2020-10-19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5ECE6-943B-49D7-A8A9-CDF5665F1A48}" type="slidenum">
              <a:rPr lang="zh-CN" altLang="en-US" smtClean="0"/>
              <a:t>‹#›</a:t>
            </a:fld>
            <a:endParaRPr lang="zh-CN" altLang="en-US"/>
          </a:p>
        </p:txBody>
      </p:sp>
    </p:spTree>
    <p:extLst>
      <p:ext uri="{BB962C8B-B14F-4D97-AF65-F5344CB8AC3E}">
        <p14:creationId xmlns:p14="http://schemas.microsoft.com/office/powerpoint/2010/main" val="120983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D5ECE6-943B-49D7-A8A9-CDF5665F1A48}" type="slidenum">
              <a:rPr lang="zh-CN" altLang="en-US" smtClean="0"/>
              <a:t>1</a:t>
            </a:fld>
            <a:endParaRPr lang="zh-CN" altLang="en-US"/>
          </a:p>
        </p:txBody>
      </p:sp>
    </p:spTree>
    <p:extLst>
      <p:ext uri="{BB962C8B-B14F-4D97-AF65-F5344CB8AC3E}">
        <p14:creationId xmlns:p14="http://schemas.microsoft.com/office/powerpoint/2010/main" val="115169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a:prstGeom prst="rect">
            <a:avLst/>
          </a:prstGeo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F3D5ECE6-943B-49D7-A8A9-CDF5665F1A48}" type="slidenum">
              <a:rPr lang="zh-CN" altLang="en-US" smtClean="0"/>
              <a:t>2</a:t>
            </a:fld>
            <a:endParaRPr lang="zh-CN" altLang="en-US"/>
          </a:p>
        </p:txBody>
      </p:sp>
    </p:spTree>
    <p:extLst>
      <p:ext uri="{BB962C8B-B14F-4D97-AF65-F5344CB8AC3E}">
        <p14:creationId xmlns:p14="http://schemas.microsoft.com/office/powerpoint/2010/main" val="21278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a:prstGeom prst="rect">
            <a:avLst/>
          </a:prstGeo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F3D5ECE6-943B-49D7-A8A9-CDF5665F1A48}" type="slidenum">
              <a:rPr lang="zh-CN" altLang="en-US" smtClean="0"/>
              <a:t>7</a:t>
            </a:fld>
            <a:endParaRPr lang="zh-CN" altLang="en-US"/>
          </a:p>
        </p:txBody>
      </p:sp>
    </p:spTree>
    <p:extLst>
      <p:ext uri="{BB962C8B-B14F-4D97-AF65-F5344CB8AC3E}">
        <p14:creationId xmlns:p14="http://schemas.microsoft.com/office/powerpoint/2010/main" val="260902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a:prstGeom prst="rect">
            <a:avLst/>
          </a:prstGeo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F3D5ECE6-943B-49D7-A8A9-CDF5665F1A48}" type="slidenum">
              <a:rPr lang="zh-CN" altLang="en-US" smtClean="0"/>
              <a:t>10</a:t>
            </a:fld>
            <a:endParaRPr lang="zh-CN" altLang="en-US"/>
          </a:p>
        </p:txBody>
      </p:sp>
    </p:spTree>
    <p:extLst>
      <p:ext uri="{BB962C8B-B14F-4D97-AF65-F5344CB8AC3E}">
        <p14:creationId xmlns:p14="http://schemas.microsoft.com/office/powerpoint/2010/main" val="249160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a:prstGeom prst="rect">
            <a:avLst/>
          </a:prstGeo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F3D5ECE6-943B-49D7-A8A9-CDF5665F1A48}" type="slidenum">
              <a:rPr lang="zh-CN" altLang="en-US" smtClean="0"/>
              <a:t>13</a:t>
            </a:fld>
            <a:endParaRPr lang="zh-CN" altLang="en-US"/>
          </a:p>
        </p:txBody>
      </p:sp>
    </p:spTree>
    <p:extLst>
      <p:ext uri="{BB962C8B-B14F-4D97-AF65-F5344CB8AC3E}">
        <p14:creationId xmlns:p14="http://schemas.microsoft.com/office/powerpoint/2010/main" val="11927386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1000"/>
                    </a14:imgEffect>
                    <a14:imgEffect>
                      <a14:saturation sat="0"/>
                    </a14:imgEffect>
                  </a14:imgLayer>
                </a14:imgProps>
              </a:ext>
            </a:extLst>
          </a:blip>
          <a:stretch>
            <a:fillRect/>
          </a:stretch>
        </p:blipFill>
        <p:spPr>
          <a:xfrm>
            <a:off x="1" y="-27384"/>
            <a:ext cx="12218266" cy="6858000"/>
          </a:xfrm>
          <a:prstGeom prst="rect">
            <a:avLst/>
          </a:prstGeom>
        </p:spPr>
      </p:pic>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E0333A8-9EDF-4AA3-BA93-953C79DC8FF8}"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1000"/>
                    </a14:imgEffect>
                    <a14:imgEffect>
                      <a14:saturation sat="0"/>
                    </a14:imgEffect>
                  </a14:imgLayer>
                </a14:imgProps>
              </a:ext>
            </a:extLst>
          </a:blip>
          <a:stretch>
            <a:fillRect/>
          </a:stretch>
        </p:blipFill>
        <p:spPr>
          <a:xfrm>
            <a:off x="1" y="0"/>
            <a:ext cx="12218266" cy="6858000"/>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333A8-9EDF-4AA3-BA93-953C79DC8FF8}"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1000"/>
                    </a14:imgEffect>
                    <a14:imgEffect>
                      <a14:saturation sat="0"/>
                    </a14:imgEffect>
                  </a14:imgLayer>
                </a14:imgProps>
              </a:ext>
            </a:extLst>
          </a:blip>
          <a:stretch>
            <a:fillRect/>
          </a:stretch>
        </p:blipFill>
        <p:spPr>
          <a:xfrm>
            <a:off x="1" y="0"/>
            <a:ext cx="12218266" cy="6858000"/>
          </a:xfrm>
          <a:prstGeom prst="rect">
            <a:avLst/>
          </a:prstGeom>
        </p:spPr>
      </p:pic>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333A8-9EDF-4AA3-BA93-953C79DC8FF8}"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418" y="365125"/>
            <a:ext cx="10518338" cy="1325563"/>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C83C9AA1-C8A7-44D4-AF34-26C6D6B6B424}" type="datetime1">
              <a:rPr lang="zh-CN" altLang="en-US"/>
              <a:t>2020-10-19</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54EB5568-A1C8-4369-8469-D5486FC14ABD}" type="slidenum">
              <a:rPr lang="zh-CN" altLang="en-US"/>
              <a:t>‹#›</a:t>
            </a:fld>
            <a:endParaRPr lang="zh-CN" altLang="en-US" sz="1800">
              <a:solidFill>
                <a:schemeClr val="tx1"/>
              </a:solidFill>
            </a:endParaRPr>
          </a:p>
        </p:txBody>
      </p:sp>
    </p:spTree>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1000"/>
                    </a14:imgEffect>
                    <a14:imgEffect>
                      <a14:saturation sat="0"/>
                    </a14:imgEffect>
                  </a14:imgLayer>
                </a14:imgProps>
              </a:ext>
            </a:extLst>
          </a:blip>
          <a:stretch>
            <a:fillRect/>
          </a:stretch>
        </p:blipFill>
        <p:spPr>
          <a:xfrm>
            <a:off x="1" y="-27384"/>
            <a:ext cx="12218266" cy="6858000"/>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333A8-9EDF-4AA3-BA93-953C79DC8FF8}"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1000"/>
                    </a14:imgEffect>
                    <a14:imgEffect>
                      <a14:saturation sat="0"/>
                    </a14:imgEffect>
                  </a14:imgLayer>
                </a14:imgProps>
              </a:ext>
            </a:extLst>
          </a:blip>
          <a:stretch>
            <a:fillRect/>
          </a:stretch>
        </p:blipFill>
        <p:spPr>
          <a:xfrm>
            <a:off x="1" y="-27384"/>
            <a:ext cx="12218266" cy="6858000"/>
          </a:xfrm>
          <a:prstGeom prst="rect">
            <a:avLst/>
          </a:prstGeom>
        </p:spPr>
      </p:pic>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E0333A8-9EDF-4AA3-BA93-953C79DC8FF8}"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333A8-9EDF-4AA3-BA93-953C79DC8FF8}" type="datetimeFigureOut">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333A8-9EDF-4AA3-BA93-953C79DC8FF8}" type="datetimeFigureOut">
              <a:rPr lang="zh-CN" altLang="en-US" smtClean="0"/>
              <a:t>2020-10-19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0333A8-9EDF-4AA3-BA93-953C79DC8FF8}" type="datetimeFigureOut">
              <a:rPr lang="zh-CN" altLang="en-US" smtClean="0"/>
              <a:t>2020-10-19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1000"/>
                    </a14:imgEffect>
                    <a14:imgEffect>
                      <a14:saturation sat="0"/>
                    </a14:imgEffect>
                  </a14:imgLayer>
                </a14:imgProps>
              </a:ext>
            </a:extLst>
          </a:blip>
          <a:stretch>
            <a:fillRect/>
          </a:stretch>
        </p:blipFill>
        <p:spPr>
          <a:xfrm>
            <a:off x="1" y="0"/>
            <a:ext cx="12218266" cy="6858000"/>
          </a:xfrm>
          <a:prstGeom prst="rect">
            <a:avLst/>
          </a:prstGeom>
        </p:spPr>
      </p:pic>
      <p:sp>
        <p:nvSpPr>
          <p:cNvPr id="2" name="日期占位符 1"/>
          <p:cNvSpPr>
            <a:spLocks noGrp="1"/>
          </p:cNvSpPr>
          <p:nvPr>
            <p:ph type="dt" sz="half" idx="10"/>
          </p:nvPr>
        </p:nvSpPr>
        <p:spPr/>
        <p:txBody>
          <a:bodyPr/>
          <a:lstStyle/>
          <a:p>
            <a:fld id="{4E0333A8-9EDF-4AA3-BA93-953C79DC8FF8}" type="datetimeFigureOut">
              <a:rPr lang="zh-CN" altLang="en-US" smtClean="0"/>
              <a:t>2020-10-19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1000"/>
                    </a14:imgEffect>
                    <a14:imgEffect>
                      <a14:saturation sat="0"/>
                    </a14:imgEffect>
                  </a14:imgLayer>
                </a14:imgProps>
              </a:ext>
            </a:extLst>
          </a:blip>
          <a:stretch>
            <a:fillRect/>
          </a:stretch>
        </p:blipFill>
        <p:spPr>
          <a:xfrm>
            <a:off x="1" y="0"/>
            <a:ext cx="12218266" cy="6858000"/>
          </a:xfrm>
          <a:prstGeom prst="rect">
            <a:avLst/>
          </a:prstGeom>
        </p:spPr>
      </p:pic>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E0333A8-9EDF-4AA3-BA93-953C79DC8FF8}" type="datetimeFigureOut">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1000"/>
                    </a14:imgEffect>
                    <a14:imgEffect>
                      <a14:saturation sat="0"/>
                    </a14:imgEffect>
                  </a14:imgLayer>
                </a14:imgProps>
              </a:ext>
            </a:extLst>
          </a:blip>
          <a:stretch>
            <a:fillRect/>
          </a:stretch>
        </p:blipFill>
        <p:spPr>
          <a:xfrm>
            <a:off x="1" y="0"/>
            <a:ext cx="12218266" cy="6858000"/>
          </a:xfrm>
          <a:prstGeom prst="rect">
            <a:avLst/>
          </a:prstGeom>
        </p:spPr>
      </p:pic>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E0333A8-9EDF-4AA3-BA93-953C79DC8FF8}" type="datetimeFigureOut">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9F9F9"/>
            </a:gs>
            <a:gs pos="96300">
              <a:srgbClr val="EEEEEE"/>
            </a:gs>
            <a:gs pos="100000">
              <a:srgbClr val="E4E4E4"/>
            </a:gs>
          </a:gsLst>
          <a:lin ang="16200000" scaled="0"/>
          <a:tileRect/>
        </a:gra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cstate="print">
            <a:extLst>
              <a:ext uri="{BEBA8EAE-BF5A-486C-A8C5-ECC9F3942E4B}">
                <a14:imgProps xmlns:a14="http://schemas.microsoft.com/office/drawing/2010/main">
                  <a14:imgLayer r:embed="rId15">
                    <a14:imgEffect>
                      <a14:brightnessContrast bright="81000"/>
                    </a14:imgEffect>
                    <a14:imgEffect>
                      <a14:saturation sat="0"/>
                    </a14:imgEffect>
                  </a14:imgLayer>
                </a14:imgProps>
              </a:ext>
            </a:extLst>
          </a:blip>
          <a:stretch>
            <a:fillRect/>
          </a:stretch>
        </p:blipFill>
        <p:spPr>
          <a:xfrm>
            <a:off x="1" y="-27384"/>
            <a:ext cx="12218266" cy="6858000"/>
          </a:xfrm>
          <a:prstGeom prst="rect">
            <a:avLst/>
          </a:prstGeom>
        </p:spPr>
      </p:pic>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333A8-9EDF-4AA3-BA93-953C79DC8FF8}" type="datetimeFigureOut">
              <a:rPr lang="zh-CN" altLang="en-US" smtClean="0"/>
              <a:t>2020-10-19</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7BD75-B8B9-44DD-ACE6-194DB5ABC47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H:\201807&#24120;&#24030;&#24773;&#32490;&#31649;&#29702;\2019\&#25317;&#25265;&#23396;&#29420;\(&#26032;&#25913;)&#31532;&#22235;&#27169;&#22359;%20%20&#25317;&#25265;&#23396;&#29420;&#65288;&#28504;&#20122;&#23005;&#65289;\&#26368;&#32654;&#30340;&#26399;&#24453;2.mp3" TargetMode="External"/><Relationship Id="rId1" Type="http://schemas.microsoft.com/office/2007/relationships/media" Target="file:///H:\201807&#24120;&#24030;&#24773;&#32490;&#31649;&#29702;\2019\&#25317;&#25265;&#23396;&#29420;\(&#26032;&#25913;)&#31532;&#22235;&#27169;&#22359;%20%20&#25317;&#25265;&#23396;&#29420;&#65288;&#28504;&#20122;&#23005;&#65289;\&#26368;&#32654;&#30340;&#26399;&#24453;2.mp3"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baike.so.com/doc/1278300-1351717.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733" y="2636912"/>
            <a:ext cx="12195175" cy="2448272"/>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sz="55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2184258" y="419180"/>
            <a:ext cx="8074243" cy="1482650"/>
          </a:xfrm>
          <a:prstGeom prst="rect">
            <a:avLst/>
          </a:prstGeom>
        </p:spPr>
        <p:txBody>
          <a:bodyPr wrap="square">
            <a:spAutoFit/>
          </a:bodyPr>
          <a:lstStyle/>
          <a:p>
            <a:pPr algn="ctr">
              <a:lnSpc>
                <a:spcPct val="150000"/>
              </a:lnSpc>
              <a:buFont typeface="Arial" panose="020B0604020202020204" pitchFamily="34" charset="0"/>
              <a:buNone/>
            </a:pPr>
            <a:r>
              <a:rPr lang="zh-CN" altLang="zh-CN" sz="3200" b="1"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教育部</a:t>
            </a:r>
            <a:r>
              <a:rPr lang="zh-CN" altLang="en-US" sz="3200" b="1"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与</a:t>
            </a:r>
            <a:r>
              <a:rPr lang="zh-CN" altLang="zh-CN" sz="3200" b="1"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联合国儿童基金会</a:t>
            </a:r>
            <a:r>
              <a:rPr lang="zh-CN" altLang="en-US" sz="3200" b="1"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zh-CN" sz="3200" b="1"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“生活技能</a:t>
            </a:r>
            <a:r>
              <a:rPr lang="zh-CN" altLang="en-US" sz="3200" b="1"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开发</a:t>
            </a:r>
            <a:r>
              <a:rPr lang="zh-CN" altLang="zh-CN" sz="3200" b="1"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zh-CN" altLang="en-US" sz="3200" b="1"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青少年教育合作</a:t>
            </a:r>
            <a:r>
              <a:rPr lang="zh-CN" altLang="zh-CN" sz="3200" b="1"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项目</a:t>
            </a:r>
            <a:r>
              <a:rPr lang="zh-CN" altLang="zh-CN" sz="3200" b="1"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之高职《情绪管理》</a:t>
            </a:r>
            <a:endParaRPr lang="zh-CN" altLang="zh-CN" sz="3200" b="1"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4" name="TextBox 18"/>
          <p:cNvSpPr txBox="1"/>
          <p:nvPr/>
        </p:nvSpPr>
        <p:spPr>
          <a:xfrm>
            <a:off x="1741822" y="3353216"/>
            <a:ext cx="8959113" cy="1015663"/>
          </a:xfrm>
          <a:prstGeom prst="rect">
            <a:avLst/>
          </a:prstGeom>
          <a:noFill/>
        </p:spPr>
        <p:txBody>
          <a:bodyPr wrap="square" rtlCol="0">
            <a:spAutoFit/>
          </a:bodyP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模块四    拥抱孤独</a:t>
            </a:r>
            <a:endParaRPr lang="en-US" altLang="zh-CN" sz="6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80192" y="494540"/>
            <a:ext cx="1833744" cy="2104910"/>
            <a:chOff x="2758274" y="1054584"/>
            <a:chExt cx="914400" cy="1178711"/>
          </a:xfrm>
        </p:grpSpPr>
        <p:grpSp>
          <p:nvGrpSpPr>
            <p:cNvPr id="8" name="组合 7"/>
            <p:cNvGrpSpPr/>
            <p:nvPr/>
          </p:nvGrpSpPr>
          <p:grpSpPr bwMode="auto">
            <a:xfrm>
              <a:off x="2758274" y="1242695"/>
              <a:ext cx="914400" cy="990600"/>
              <a:chOff x="3569472" y="2238690"/>
              <a:chExt cx="1218846" cy="1320817"/>
            </a:xfrm>
          </p:grpSpPr>
          <p:sp>
            <p:nvSpPr>
              <p:cNvPr id="9" name="矩形 8"/>
              <p:cNvSpPr/>
              <p:nvPr/>
            </p:nvSpPr>
            <p:spPr>
              <a:xfrm>
                <a:off x="3569472" y="2340661"/>
                <a:ext cx="1218846" cy="1218846"/>
              </a:xfrm>
              <a:prstGeom prst="rect">
                <a:avLst/>
              </a:prstGeom>
              <a:solidFill>
                <a:schemeClr val="bg1">
                  <a:lumMod val="65000"/>
                </a:schemeClr>
              </a:solidFill>
              <a:ln>
                <a:solidFill>
                  <a:schemeClr val="bg1">
                    <a:lumMod val="95000"/>
                  </a:schemeClr>
                </a:solidFill>
              </a:ln>
              <a:effectLst>
                <a:outerShdw blurRad="88900" dist="63500" dir="2700000" algn="tl" rotWithShape="0">
                  <a:prstClr val="black">
                    <a:alpha val="40000"/>
                  </a:prstClr>
                </a:outerShdw>
              </a:effectLst>
              <a:scene3d>
                <a:camera prst="orthographicFront">
                  <a:rot lat="19596000" lon="2886000" rev="17736000"/>
                </a:camera>
                <a:lightRig rig="threePt" dir="t">
                  <a:rot lat="0" lon="0" rev="18600000"/>
                </a:lightRig>
              </a:scene3d>
              <a:sp3d extrusionH="190500">
                <a:bevelT w="38100" h="381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0" name="矩形 9"/>
              <p:cNvSpPr/>
              <p:nvPr/>
            </p:nvSpPr>
            <p:spPr>
              <a:xfrm>
                <a:off x="3697482" y="2238690"/>
                <a:ext cx="918358" cy="918358"/>
              </a:xfrm>
              <a:prstGeom prst="rect">
                <a:avLst/>
              </a:prstGeom>
              <a:solidFill>
                <a:srgbClr val="C00000"/>
              </a:solidFill>
              <a:ln>
                <a:noFill/>
              </a:ln>
              <a:scene3d>
                <a:camera prst="isometricOffAxis2Top">
                  <a:rot lat="19597548" lon="2884710" rev="17738756"/>
                </a:camera>
                <a:lightRig rig="threePt" dir="t">
                  <a:rot lat="0" lon="0" rev="12000000"/>
                </a:lightRig>
              </a:scene3d>
              <a:sp3d extrusionH="279400">
                <a:bevelT w="635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pic>
          <p:nvPicPr>
            <p:cNvPr id="11" name="Picture 3" descr="F:\PPT素材11.4\T图片文件素材\【1】PNG素材\PNG格式分类素材（常用）\人物类图标\渐变类商务png图片（锐普PPT论坛www.rapidbbs.cn） (304).png"/>
            <p:cNvPicPr>
              <a:picLocks noChangeAspect="1" noChangeArrowheads="1"/>
            </p:cNvPicPr>
            <p:nvPr>
              <p:custDataLst>
                <p:tags r:id="rId1"/>
              </p:custDataLst>
            </p:nvPr>
          </p:nvPicPr>
          <p:blipFill>
            <a:blip r:embed="rId4"/>
            <a:srcRect/>
            <a:stretch>
              <a:fillRect/>
            </a:stretch>
          </p:blipFill>
          <p:spPr bwMode="auto">
            <a:xfrm>
              <a:off x="2887794" y="1054584"/>
              <a:ext cx="739378" cy="739378"/>
            </a:xfrm>
            <a:prstGeom prst="rect">
              <a:avLst/>
            </a:prstGeom>
            <a:noFill/>
            <a:ln w="9525">
              <a:noFill/>
              <a:miter lim="800000"/>
              <a:headEnd/>
              <a:tailEnd/>
            </a:ln>
          </p:spPr>
        </p:pic>
      </p:grpSp>
      <p:grpSp>
        <p:nvGrpSpPr>
          <p:cNvPr id="22" name="Group 69"/>
          <p:cNvGrpSpPr/>
          <p:nvPr/>
        </p:nvGrpSpPr>
        <p:grpSpPr bwMode="auto">
          <a:xfrm>
            <a:off x="2713211" y="2765778"/>
            <a:ext cx="7875270" cy="1685925"/>
            <a:chOff x="133" y="47"/>
            <a:chExt cx="2445" cy="331"/>
          </a:xfrm>
        </p:grpSpPr>
        <p:sp>
          <p:nvSpPr>
            <p:cNvPr id="23" name="AutoShape 58"/>
            <p:cNvSpPr>
              <a:spLocks noChangeArrowheads="1"/>
            </p:cNvSpPr>
            <p:nvPr/>
          </p:nvSpPr>
          <p:spPr bwMode="auto">
            <a:xfrm>
              <a:off x="349" y="47"/>
              <a:ext cx="2229" cy="331"/>
            </a:xfrm>
            <a:prstGeom prst="roundRect">
              <a:avLst>
                <a:gd name="adj" fmla="val 16667"/>
              </a:avLst>
            </a:prstGeom>
            <a:gradFill rotWithShape="1">
              <a:gsLst>
                <a:gs pos="0">
                  <a:srgbClr val="E3E5F8"/>
                </a:gs>
                <a:gs pos="100000">
                  <a:srgbClr val="7E88E4"/>
                </a:gs>
              </a:gsLst>
              <a:lin ang="0" scaled="1"/>
            </a:gradFill>
            <a:ln w="12700">
              <a:solidFill>
                <a:srgbClr val="FFFFFF"/>
              </a:solidFill>
              <a:round/>
            </a:ln>
          </p:spPr>
          <p:txBody>
            <a:bodyPr wrap="none" anchor="ctr"/>
            <a:lstStyle/>
            <a:p>
              <a:pPr>
                <a:buClr>
                  <a:srgbClr val="000000"/>
                </a:buClr>
                <a:buFont typeface="Arial" panose="020B0604020202020204" pitchFamily="34" charset="0"/>
                <a:buNone/>
              </a:pPr>
              <a:endParaRPr lang="zh-CN" altLang="en-US" sz="2160" dirty="0">
                <a:solidFill>
                  <a:srgbClr val="000000"/>
                </a:solidFill>
                <a:ea typeface="微软雅黑" panose="020B0503020204020204" pitchFamily="34" charset="-122"/>
                <a:sym typeface="Franklin Gothic Medium" panose="020B0603020102020204" pitchFamily="34" charset="0"/>
              </a:endParaRPr>
            </a:p>
          </p:txBody>
        </p:sp>
        <p:sp>
          <p:nvSpPr>
            <p:cNvPr id="25" name="Text Box 60"/>
            <p:cNvSpPr>
              <a:spLocks noChangeArrowheads="1"/>
            </p:cNvSpPr>
            <p:nvPr/>
          </p:nvSpPr>
          <p:spPr bwMode="auto">
            <a:xfrm>
              <a:off x="476" y="104"/>
              <a:ext cx="1861" cy="217"/>
            </a:xfrm>
            <a:prstGeom prst="rect">
              <a:avLst/>
            </a:prstGeom>
            <a:noFill/>
            <a:ln w="9525">
              <a:noFill/>
              <a:miter lim="800000"/>
            </a:ln>
          </p:spPr>
          <p:txBody>
            <a:bodyPr wrap="square">
              <a:spAutoFit/>
            </a:bodyPr>
            <a:lstStyle/>
            <a:p>
              <a:pPr algn="ctr">
                <a:buNone/>
              </a:pPr>
              <a:r>
                <a:rPr lang="zh-CN" altLang="en-US" sz="6600" b="1" dirty="0" smtClean="0">
                  <a:latin typeface="微软雅黑" panose="020B0503020204020204" pitchFamily="34" charset="-122"/>
                  <a:ea typeface="微软雅黑" panose="020B0503020204020204" pitchFamily="34" charset="-122"/>
                </a:rPr>
                <a:t>拥抱孤独</a:t>
              </a:r>
              <a:endParaRPr lang="zh-CN" altLang="en-US" sz="6600" b="1" dirty="0">
                <a:latin typeface="微软雅黑" panose="020B0503020204020204" pitchFamily="34" charset="-122"/>
                <a:ea typeface="微软雅黑" panose="020B0503020204020204" pitchFamily="34" charset="-122"/>
              </a:endParaRPr>
            </a:p>
          </p:txBody>
        </p:sp>
        <p:sp>
          <p:nvSpPr>
            <p:cNvPr id="26" name="Text Box 61"/>
            <p:cNvSpPr>
              <a:spLocks noChangeArrowheads="1"/>
            </p:cNvSpPr>
            <p:nvPr/>
          </p:nvSpPr>
          <p:spPr bwMode="auto">
            <a:xfrm>
              <a:off x="133" y="132"/>
              <a:ext cx="165" cy="148"/>
            </a:xfrm>
            <a:prstGeom prst="rect">
              <a:avLst/>
            </a:prstGeom>
            <a:noFill/>
            <a:ln w="9525">
              <a:noFill/>
              <a:miter lim="800000"/>
            </a:ln>
          </p:spPr>
          <p:txBody>
            <a:bodyPr>
              <a:spAutoFit/>
            </a:bodyPr>
            <a:lstStyle/>
            <a:p>
              <a:pPr algn="ctr" eaLnBrk="0" hangingPunct="0">
                <a:buClr>
                  <a:srgbClr val="000000"/>
                </a:buClr>
                <a:buFont typeface="Arial" panose="020B0604020202020204" pitchFamily="34" charset="0"/>
                <a:buNone/>
              </a:pPr>
              <a:r>
                <a:rPr lang="en-US" altLang="zh-CN" sz="4320" dirty="0">
                  <a:solidFill>
                    <a:schemeClr val="bg1"/>
                  </a:solidFill>
                  <a:latin typeface="微软雅黑" panose="020B0503020204020204" pitchFamily="34" charset="-122"/>
                  <a:ea typeface="微软雅黑" panose="020B0503020204020204" pitchFamily="34" charset="-122"/>
                </a:rPr>
                <a:t>1</a:t>
              </a:r>
            </a:p>
          </p:txBody>
        </p:sp>
      </p:grpSp>
      <p:sp>
        <p:nvSpPr>
          <p:cNvPr id="2" name="椭圆 1"/>
          <p:cNvSpPr/>
          <p:nvPr/>
        </p:nvSpPr>
        <p:spPr>
          <a:xfrm>
            <a:off x="2052174" y="2599450"/>
            <a:ext cx="1979149" cy="211260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640" b="1" dirty="0" smtClean="0">
                <a:solidFill>
                  <a:schemeClr val="tx1"/>
                </a:solidFill>
                <a:latin typeface="微软雅黑" panose="020B0503020204020204" pitchFamily="34" charset="-122"/>
                <a:ea typeface="微软雅黑" panose="020B0503020204020204" pitchFamily="34" charset="-122"/>
              </a:rPr>
              <a:t>3</a:t>
            </a:r>
            <a:endParaRPr lang="zh-CN" altLang="en-US" sz="864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3" descr="16pic_1222264_b"/>
          <p:cNvPicPr>
            <a:picLocks noChangeAspect="1"/>
          </p:cNvPicPr>
          <p:nvPr/>
        </p:nvPicPr>
        <p:blipFill>
          <a:blip r:embed="rId2"/>
          <a:stretch>
            <a:fillRect/>
          </a:stretch>
        </p:blipFill>
        <p:spPr>
          <a:xfrm>
            <a:off x="2351088" y="1588"/>
            <a:ext cx="8412163" cy="6588125"/>
          </a:xfrm>
          <a:prstGeom prst="rect">
            <a:avLst/>
          </a:prstGeom>
          <a:noFill/>
          <a:ln w="9525">
            <a:noFill/>
          </a:ln>
        </p:spPr>
      </p:pic>
      <p:sp>
        <p:nvSpPr>
          <p:cNvPr id="5" name="文本框 4"/>
          <p:cNvSpPr txBox="1"/>
          <p:nvPr/>
        </p:nvSpPr>
        <p:spPr>
          <a:xfrm>
            <a:off x="1532255" y="161925"/>
            <a:ext cx="798195" cy="4065588"/>
          </a:xfrm>
          <a:prstGeom prst="rect">
            <a:avLst/>
          </a:prstGeom>
          <a:solidFill>
            <a:srgbClr val="975765"/>
          </a:solidFill>
        </p:spPr>
        <p:txBody>
          <a:bodyPr vert="eaVert" wrap="square" rtlCol="0">
            <a:spAutoFit/>
          </a:bodyPr>
          <a:lstStyle/>
          <a:p>
            <a:pPr algn="ctr"/>
            <a:r>
              <a:rPr lang="zh-CN" altLang="en-US" sz="4000" b="1" noProof="1">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rPr>
              <a:t>拥抱孤独策略树</a:t>
            </a:r>
            <a:endParaRPr lang="zh-CN" altLang="en-US" sz="4000" b="1" noProof="1">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28675" name="图片 5" descr="5b7de413edcb2_610"/>
          <p:cNvPicPr>
            <a:picLocks noChangeAspect="1"/>
          </p:cNvPicPr>
          <p:nvPr/>
        </p:nvPicPr>
        <p:blipFill>
          <a:blip r:embed="rId3"/>
          <a:stretch>
            <a:fillRect/>
          </a:stretch>
        </p:blipFill>
        <p:spPr>
          <a:xfrm>
            <a:off x="4592638" y="1420813"/>
            <a:ext cx="844550" cy="844550"/>
          </a:xfrm>
          <a:prstGeom prst="rect">
            <a:avLst/>
          </a:prstGeom>
          <a:noFill/>
          <a:ln w="9525">
            <a:noFill/>
          </a:ln>
        </p:spPr>
      </p:pic>
      <p:pic>
        <p:nvPicPr>
          <p:cNvPr id="28676" name="图片 6" descr="u=2534960414,1121905841&amp;fm=214&amp;gp=0"/>
          <p:cNvPicPr>
            <a:picLocks noChangeAspect="1"/>
          </p:cNvPicPr>
          <p:nvPr/>
        </p:nvPicPr>
        <p:blipFill>
          <a:blip r:embed="rId4"/>
          <a:stretch>
            <a:fillRect/>
          </a:stretch>
        </p:blipFill>
        <p:spPr>
          <a:xfrm>
            <a:off x="6122988" y="3025775"/>
            <a:ext cx="868363" cy="539750"/>
          </a:xfrm>
          <a:prstGeom prst="rect">
            <a:avLst/>
          </a:prstGeom>
          <a:noFill/>
          <a:ln w="9525">
            <a:noFill/>
          </a:ln>
        </p:spPr>
      </p:pic>
      <p:pic>
        <p:nvPicPr>
          <p:cNvPr id="28677" name="图片 7" descr="千千简笔画_20181023161950_815906"/>
          <p:cNvPicPr>
            <a:picLocks noChangeAspect="1"/>
          </p:cNvPicPr>
          <p:nvPr/>
        </p:nvPicPr>
        <p:blipFill>
          <a:blip r:embed="rId5"/>
          <a:stretch>
            <a:fillRect/>
          </a:stretch>
        </p:blipFill>
        <p:spPr>
          <a:xfrm>
            <a:off x="6491288" y="1420813"/>
            <a:ext cx="1903413" cy="1268412"/>
          </a:xfrm>
          <a:prstGeom prst="rect">
            <a:avLst/>
          </a:prstGeom>
          <a:noFill/>
          <a:ln w="9525">
            <a:noFill/>
          </a:ln>
        </p:spPr>
      </p:pic>
      <p:pic>
        <p:nvPicPr>
          <p:cNvPr id="28678" name="图片 8" descr="e850352ac65c10385caaaa40b3119313b17e895f"/>
          <p:cNvPicPr>
            <a:picLocks noChangeAspect="1"/>
          </p:cNvPicPr>
          <p:nvPr/>
        </p:nvPicPr>
        <p:blipFill>
          <a:blip r:embed="rId6"/>
          <a:stretch>
            <a:fillRect/>
          </a:stretch>
        </p:blipFill>
        <p:spPr>
          <a:xfrm>
            <a:off x="5856288" y="627063"/>
            <a:ext cx="1143000" cy="1063625"/>
          </a:xfrm>
          <a:prstGeom prst="rect">
            <a:avLst/>
          </a:prstGeom>
          <a:noFill/>
          <a:ln w="9525">
            <a:noFill/>
          </a:ln>
        </p:spPr>
      </p:pic>
      <p:pic>
        <p:nvPicPr>
          <p:cNvPr id="28679" name="图片 9" descr="u=2534960414,1121905841&amp;fm=214&amp;gp=0"/>
          <p:cNvPicPr>
            <a:picLocks noChangeAspect="1"/>
          </p:cNvPicPr>
          <p:nvPr/>
        </p:nvPicPr>
        <p:blipFill>
          <a:blip r:embed="rId4"/>
          <a:stretch>
            <a:fillRect/>
          </a:stretch>
        </p:blipFill>
        <p:spPr>
          <a:xfrm>
            <a:off x="4154488" y="3333750"/>
            <a:ext cx="869950" cy="539750"/>
          </a:xfrm>
          <a:prstGeom prst="rect">
            <a:avLst/>
          </a:prstGeom>
          <a:noFill/>
          <a:ln w="9525">
            <a:noFill/>
          </a:ln>
        </p:spPr>
      </p:pic>
      <p:pic>
        <p:nvPicPr>
          <p:cNvPr id="28680" name="图片 10" descr="u=2534960414,1121905841&amp;fm=214&amp;gp=0"/>
          <p:cNvPicPr>
            <a:picLocks noChangeAspect="1"/>
          </p:cNvPicPr>
          <p:nvPr/>
        </p:nvPicPr>
        <p:blipFill>
          <a:blip r:embed="rId4"/>
          <a:stretch>
            <a:fillRect/>
          </a:stretch>
        </p:blipFill>
        <p:spPr>
          <a:xfrm>
            <a:off x="7256463" y="4092575"/>
            <a:ext cx="868363" cy="538163"/>
          </a:xfrm>
          <a:prstGeom prst="rect">
            <a:avLst/>
          </a:prstGeom>
          <a:noFill/>
          <a:ln w="9525">
            <a:noFill/>
          </a:ln>
        </p:spPr>
      </p:pic>
      <p:pic>
        <p:nvPicPr>
          <p:cNvPr id="28681" name="图片 11" descr="千千简笔画_20181023161950_815906"/>
          <p:cNvPicPr>
            <a:picLocks noChangeAspect="1"/>
          </p:cNvPicPr>
          <p:nvPr/>
        </p:nvPicPr>
        <p:blipFill>
          <a:blip r:embed="rId5"/>
          <a:stretch>
            <a:fillRect/>
          </a:stretch>
        </p:blipFill>
        <p:spPr>
          <a:xfrm>
            <a:off x="8713788" y="2933700"/>
            <a:ext cx="1087438" cy="723900"/>
          </a:xfrm>
          <a:prstGeom prst="rect">
            <a:avLst/>
          </a:prstGeom>
          <a:noFill/>
          <a:ln w="9525">
            <a:noFill/>
          </a:ln>
        </p:spPr>
      </p:pic>
      <p:pic>
        <p:nvPicPr>
          <p:cNvPr id="28682" name="图片 12" descr="千千简笔画_20181023161950_815906"/>
          <p:cNvPicPr>
            <a:picLocks noChangeAspect="1"/>
          </p:cNvPicPr>
          <p:nvPr/>
        </p:nvPicPr>
        <p:blipFill>
          <a:blip r:embed="rId5"/>
          <a:stretch>
            <a:fillRect/>
          </a:stretch>
        </p:blipFill>
        <p:spPr>
          <a:xfrm>
            <a:off x="4471988" y="2717800"/>
            <a:ext cx="1087438" cy="725488"/>
          </a:xfrm>
          <a:prstGeom prst="rect">
            <a:avLst/>
          </a:prstGeom>
          <a:noFill/>
          <a:ln w="9525">
            <a:noFill/>
          </a:ln>
        </p:spPr>
      </p:pic>
      <p:pic>
        <p:nvPicPr>
          <p:cNvPr id="28683" name="图片 13" descr="e850352ac65c10385caaaa40b3119313b17e895f"/>
          <p:cNvPicPr>
            <a:picLocks noChangeAspect="1"/>
          </p:cNvPicPr>
          <p:nvPr/>
        </p:nvPicPr>
        <p:blipFill>
          <a:blip r:embed="rId6"/>
          <a:stretch>
            <a:fillRect/>
          </a:stretch>
        </p:blipFill>
        <p:spPr>
          <a:xfrm>
            <a:off x="3451226" y="2003425"/>
            <a:ext cx="1141412" cy="1063625"/>
          </a:xfrm>
          <a:prstGeom prst="rect">
            <a:avLst/>
          </a:prstGeom>
          <a:noFill/>
          <a:ln w="9525">
            <a:noFill/>
          </a:ln>
        </p:spPr>
      </p:pic>
      <p:pic>
        <p:nvPicPr>
          <p:cNvPr id="28684" name="图片 14" descr="e850352ac65c10385caaaa40b3119313b17e895f"/>
          <p:cNvPicPr>
            <a:picLocks noChangeAspect="1"/>
          </p:cNvPicPr>
          <p:nvPr/>
        </p:nvPicPr>
        <p:blipFill>
          <a:blip r:embed="rId6"/>
          <a:stretch>
            <a:fillRect/>
          </a:stretch>
        </p:blipFill>
        <p:spPr>
          <a:xfrm>
            <a:off x="8220076" y="1817688"/>
            <a:ext cx="1141412" cy="1062037"/>
          </a:xfrm>
          <a:prstGeom prst="rect">
            <a:avLst/>
          </a:prstGeom>
          <a:noFill/>
          <a:ln w="9525">
            <a:noFill/>
          </a:ln>
        </p:spPr>
      </p:pic>
      <p:pic>
        <p:nvPicPr>
          <p:cNvPr id="28685" name="图片 15" descr="5b7de413edcb2_610"/>
          <p:cNvPicPr>
            <a:picLocks noChangeAspect="1"/>
          </p:cNvPicPr>
          <p:nvPr/>
        </p:nvPicPr>
        <p:blipFill>
          <a:blip r:embed="rId3"/>
          <a:stretch>
            <a:fillRect/>
          </a:stretch>
        </p:blipFill>
        <p:spPr>
          <a:xfrm>
            <a:off x="5559426" y="1993900"/>
            <a:ext cx="708025" cy="709613"/>
          </a:xfrm>
          <a:prstGeom prst="rect">
            <a:avLst/>
          </a:prstGeom>
          <a:noFill/>
          <a:ln w="9525">
            <a:noFill/>
          </a:ln>
        </p:spPr>
      </p:pic>
      <p:pic>
        <p:nvPicPr>
          <p:cNvPr id="28686" name="图片 16" descr="5b7de413edcb2_610"/>
          <p:cNvPicPr>
            <a:picLocks noChangeAspect="1"/>
          </p:cNvPicPr>
          <p:nvPr/>
        </p:nvPicPr>
        <p:blipFill>
          <a:blip r:embed="rId3"/>
          <a:stretch>
            <a:fillRect/>
          </a:stretch>
        </p:blipFill>
        <p:spPr>
          <a:xfrm>
            <a:off x="4838701" y="4032250"/>
            <a:ext cx="598487" cy="598488"/>
          </a:xfrm>
          <a:prstGeom prst="rect">
            <a:avLst/>
          </a:prstGeom>
          <a:noFill/>
          <a:ln w="9525">
            <a:noFill/>
          </a:ln>
        </p:spPr>
      </p:pic>
      <p:pic>
        <p:nvPicPr>
          <p:cNvPr id="28687" name="图片 17" descr="5b7de413edcb2_610"/>
          <p:cNvPicPr>
            <a:picLocks noChangeAspect="1"/>
          </p:cNvPicPr>
          <p:nvPr/>
        </p:nvPicPr>
        <p:blipFill>
          <a:blip r:embed="rId3"/>
          <a:stretch>
            <a:fillRect/>
          </a:stretch>
        </p:blipFill>
        <p:spPr>
          <a:xfrm>
            <a:off x="8018463" y="1217613"/>
            <a:ext cx="600075" cy="600075"/>
          </a:xfrm>
          <a:prstGeom prst="rect">
            <a:avLst/>
          </a:prstGeom>
          <a:noFill/>
          <a:ln w="9525">
            <a:noFill/>
          </a:ln>
        </p:spPr>
      </p:pic>
      <p:pic>
        <p:nvPicPr>
          <p:cNvPr id="28688" name="图片 18" descr="5b7de413edcb2_610"/>
          <p:cNvPicPr>
            <a:picLocks noChangeAspect="1"/>
          </p:cNvPicPr>
          <p:nvPr/>
        </p:nvPicPr>
        <p:blipFill>
          <a:blip r:embed="rId3"/>
          <a:stretch>
            <a:fillRect/>
          </a:stretch>
        </p:blipFill>
        <p:spPr>
          <a:xfrm>
            <a:off x="7905751" y="3348038"/>
            <a:ext cx="1077912" cy="1077912"/>
          </a:xfrm>
          <a:prstGeom prst="rect">
            <a:avLst/>
          </a:prstGeom>
          <a:noFill/>
          <a:ln w="9525">
            <a:noFill/>
          </a:ln>
        </p:spPr>
      </p:pic>
      <p:sp>
        <p:nvSpPr>
          <p:cNvPr id="28689" name="文本框 19"/>
          <p:cNvSpPr txBox="1"/>
          <p:nvPr/>
        </p:nvSpPr>
        <p:spPr>
          <a:xfrm>
            <a:off x="3451226" y="2503488"/>
            <a:ext cx="865187" cy="368300"/>
          </a:xfrm>
          <a:prstGeom prst="rect">
            <a:avLst/>
          </a:prstGeom>
          <a:noFill/>
          <a:ln w="9525">
            <a:noFill/>
          </a:ln>
        </p:spPr>
        <p:txBody>
          <a:bodyPr wrap="square" anchor="t">
            <a:spAutoFit/>
          </a:bodyPr>
          <a:lstStyle/>
          <a:p>
            <a:r>
              <a:rPr lang="zh-CN" altLang="en-US">
                <a:latin typeface="Arial" panose="020B0604020202020204" pitchFamily="34" charset="0"/>
                <a:ea typeface="宋体" panose="02010600030101010101" pitchFamily="2" charset="-122"/>
              </a:rPr>
              <a:t>策略</a:t>
            </a:r>
            <a:r>
              <a:rPr lang="en-US" altLang="zh-CN">
                <a:latin typeface="Arial" panose="020B0604020202020204" pitchFamily="34" charset="0"/>
              </a:rPr>
              <a:t>1</a:t>
            </a:r>
          </a:p>
        </p:txBody>
      </p:sp>
      <p:sp>
        <p:nvSpPr>
          <p:cNvPr id="28690" name="文本框 20"/>
          <p:cNvSpPr txBox="1"/>
          <p:nvPr/>
        </p:nvSpPr>
        <p:spPr>
          <a:xfrm>
            <a:off x="5994401" y="1133475"/>
            <a:ext cx="866775" cy="368300"/>
          </a:xfrm>
          <a:prstGeom prst="rect">
            <a:avLst/>
          </a:prstGeom>
          <a:noFill/>
          <a:ln w="9525">
            <a:noFill/>
          </a:ln>
        </p:spPr>
        <p:txBody>
          <a:bodyPr wrap="square" anchor="t">
            <a:spAutoFit/>
          </a:bodyPr>
          <a:lstStyle/>
          <a:p>
            <a:r>
              <a:rPr lang="zh-CN" altLang="en-US">
                <a:latin typeface="Arial" panose="020B0604020202020204" pitchFamily="34" charset="0"/>
                <a:ea typeface="宋体" panose="02010600030101010101" pitchFamily="2" charset="-122"/>
              </a:rPr>
              <a:t>策略</a:t>
            </a:r>
            <a:r>
              <a:rPr lang="en-US" altLang="zh-CN">
                <a:latin typeface="Arial" panose="020B0604020202020204" pitchFamily="34" charset="0"/>
              </a:rPr>
              <a:t>2</a:t>
            </a:r>
          </a:p>
        </p:txBody>
      </p:sp>
      <p:sp>
        <p:nvSpPr>
          <p:cNvPr id="28691" name="文本框 21"/>
          <p:cNvSpPr txBox="1"/>
          <p:nvPr/>
        </p:nvSpPr>
        <p:spPr>
          <a:xfrm>
            <a:off x="8220076" y="2335213"/>
            <a:ext cx="865187" cy="368300"/>
          </a:xfrm>
          <a:prstGeom prst="rect">
            <a:avLst/>
          </a:prstGeom>
          <a:noFill/>
          <a:ln w="9525">
            <a:noFill/>
          </a:ln>
        </p:spPr>
        <p:txBody>
          <a:bodyPr wrap="square" anchor="t">
            <a:spAutoFit/>
          </a:bodyPr>
          <a:lstStyle/>
          <a:p>
            <a:r>
              <a:rPr lang="zh-CN" altLang="en-US">
                <a:latin typeface="Arial" panose="020B0604020202020204" pitchFamily="34" charset="0"/>
                <a:ea typeface="宋体" panose="02010600030101010101" pitchFamily="2" charset="-122"/>
              </a:rPr>
              <a:t>策略</a:t>
            </a:r>
            <a:r>
              <a:rPr lang="en-US" altLang="zh-CN">
                <a:latin typeface="Arial" panose="020B0604020202020204" pitchFamily="34" charset="0"/>
              </a:rPr>
              <a:t>3</a:t>
            </a:r>
          </a:p>
        </p:txBody>
      </p:sp>
      <p:sp>
        <p:nvSpPr>
          <p:cNvPr id="28692" name="文本框 22"/>
          <p:cNvSpPr txBox="1"/>
          <p:nvPr/>
        </p:nvSpPr>
        <p:spPr>
          <a:xfrm>
            <a:off x="8018463" y="3790950"/>
            <a:ext cx="866775" cy="368300"/>
          </a:xfrm>
          <a:prstGeom prst="rect">
            <a:avLst/>
          </a:prstGeom>
          <a:noFill/>
          <a:ln w="9525">
            <a:noFill/>
          </a:ln>
        </p:spPr>
        <p:txBody>
          <a:bodyPr wrap="square" anchor="t">
            <a:spAutoFit/>
          </a:bodyPr>
          <a:lstStyle/>
          <a:p>
            <a:r>
              <a:rPr lang="zh-CN" altLang="en-US">
                <a:latin typeface="Arial" panose="020B0604020202020204" pitchFamily="34" charset="0"/>
                <a:ea typeface="宋体" panose="02010600030101010101" pitchFamily="2" charset="-122"/>
              </a:rPr>
              <a:t>策略</a:t>
            </a:r>
            <a:r>
              <a:rPr lang="en-US" altLang="zh-CN">
                <a:latin typeface="Arial" panose="020B0604020202020204" pitchFamily="34" charset="0"/>
              </a:rPr>
              <a:t>4</a:t>
            </a:r>
          </a:p>
        </p:txBody>
      </p:sp>
      <p:sp>
        <p:nvSpPr>
          <p:cNvPr id="28693" name="文本框 23"/>
          <p:cNvSpPr txBox="1"/>
          <p:nvPr/>
        </p:nvSpPr>
        <p:spPr>
          <a:xfrm>
            <a:off x="1533525" y="5946775"/>
            <a:ext cx="9209087" cy="398780"/>
          </a:xfrm>
          <a:prstGeom prst="rect">
            <a:avLst/>
          </a:prstGeom>
          <a:noFill/>
          <a:ln w="9525">
            <a:noFill/>
          </a:ln>
        </p:spPr>
        <p:txBody>
          <a:bodyPr wrap="square" anchor="t">
            <a:spAutoFit/>
          </a:bodyPr>
          <a:lstStyle/>
          <a:p>
            <a:pPr algn="ctr"/>
            <a:r>
              <a:rPr lang="zh-CN" altLang="en-US" sz="2000" b="1">
                <a:latin typeface="Arial" panose="020B0604020202020204" pitchFamily="34" charset="0"/>
                <a:ea typeface="宋体" panose="02010600030101010101" pitchFamily="2" charset="-122"/>
              </a:rPr>
              <a:t>每个人都是面对自己问题的专家，都是生命的主人，都具备属于生命的力量</a:t>
            </a:r>
          </a:p>
        </p:txBody>
      </p:sp>
      <p:sp>
        <p:nvSpPr>
          <p:cNvPr id="28694" name="文本框 24"/>
          <p:cNvSpPr txBox="1"/>
          <p:nvPr/>
        </p:nvSpPr>
        <p:spPr>
          <a:xfrm>
            <a:off x="7040563" y="2011363"/>
            <a:ext cx="865188" cy="368300"/>
          </a:xfrm>
          <a:prstGeom prst="rect">
            <a:avLst/>
          </a:prstGeom>
          <a:noFill/>
          <a:ln w="9525">
            <a:noFill/>
          </a:ln>
        </p:spPr>
        <p:txBody>
          <a:bodyPr wrap="square" anchor="t">
            <a:spAutoFit/>
          </a:bodyPr>
          <a:lstStyle/>
          <a:p>
            <a:r>
              <a:rPr lang="zh-CN" altLang="en-US">
                <a:latin typeface="Arial" panose="020B0604020202020204" pitchFamily="34" charset="0"/>
                <a:ea typeface="宋体" panose="02010600030101010101" pitchFamily="2" charset="-122"/>
              </a:rPr>
              <a:t>策略</a:t>
            </a:r>
            <a:r>
              <a:rPr lang="en-US" altLang="zh-CN">
                <a:latin typeface="Arial" panose="020B0604020202020204" pitchFamily="34" charset="0"/>
              </a:rPr>
              <a:t>5</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93"/>
                                        </p:tgtEl>
                                        <p:attrNameLst>
                                          <p:attrName>style.visibility</p:attrName>
                                        </p:attrNameLst>
                                      </p:cBhvr>
                                      <p:to>
                                        <p:strVal val="visible"/>
                                      </p:to>
                                    </p:set>
                                    <p:anim calcmode="lin" valueType="num">
                                      <p:cBhvr additive="base">
                                        <p:cTn id="7" dur="500" fill="hold"/>
                                        <p:tgtEl>
                                          <p:spTgt spid="28693"/>
                                        </p:tgtEl>
                                        <p:attrNameLst>
                                          <p:attrName>ppt_x</p:attrName>
                                        </p:attrNameLst>
                                      </p:cBhvr>
                                      <p:tavLst>
                                        <p:tav tm="0">
                                          <p:val>
                                            <p:strVal val="#ppt_x"/>
                                          </p:val>
                                        </p:tav>
                                        <p:tav tm="100000">
                                          <p:val>
                                            <p:strVal val="#ppt_x"/>
                                          </p:val>
                                        </p:tav>
                                      </p:tavLst>
                                    </p:anim>
                                    <p:anim calcmode="lin" valueType="num">
                                      <p:cBhvr additive="base">
                                        <p:cTn id="8" dur="500" fill="hold"/>
                                        <p:tgtEl>
                                          <p:spTgt spid="286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3" grpId="0"/>
      <p:bldP spid="2869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AutoShape 3"/>
          <p:cNvSpPr>
            <a:spLocks noChangeArrowheads="1"/>
          </p:cNvSpPr>
          <p:nvPr/>
        </p:nvSpPr>
        <p:spPr bwMode="gray">
          <a:xfrm>
            <a:off x="1484313" y="1320800"/>
            <a:ext cx="6175375" cy="4495800"/>
          </a:xfrm>
          <a:prstGeom prst="rightArrow">
            <a:avLst>
              <a:gd name="adj1" fmla="val 79306"/>
              <a:gd name="adj2" fmla="val 30296"/>
            </a:avLst>
          </a:prstGeom>
          <a:gradFill rotWithShape="1">
            <a:gsLst>
              <a:gs pos="0">
                <a:schemeClr val="accent1">
                  <a:gamma/>
                  <a:tint val="0"/>
                  <a:invGamma/>
                  <a:alpha val="24001"/>
                </a:schemeClr>
              </a:gs>
              <a:gs pos="100000">
                <a:schemeClr val="accent1"/>
              </a:gs>
            </a:gsLst>
            <a:lin ang="0" scaled="1"/>
          </a:gra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18116" name="AutoShape 4"/>
          <p:cNvSpPr>
            <a:spLocks noChangeArrowheads="1"/>
          </p:cNvSpPr>
          <p:nvPr/>
        </p:nvSpPr>
        <p:spPr bwMode="gray">
          <a:xfrm>
            <a:off x="1941513" y="1549400"/>
            <a:ext cx="4359275" cy="1393825"/>
          </a:xfrm>
          <a:prstGeom prst="roundRect">
            <a:avLst>
              <a:gd name="adj" fmla="val 9106"/>
            </a:avLst>
          </a:prstGeom>
          <a:solidFill>
            <a:srgbClr val="CF8761"/>
          </a:solidFill>
          <a:ln w="25400">
            <a:solidFill>
              <a:schemeClr val="bg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楷体" panose="02010609060101010101" pitchFamily="49" charset="-122"/>
              </a:rPr>
              <a:t>1.</a:t>
            </a:r>
            <a:r>
              <a:rPr kumimoji="0" sz="24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楷体" panose="02010609060101010101" pitchFamily="49" charset="-122"/>
              </a:rPr>
              <a:t>头脑风暴</a:t>
            </a:r>
          </a:p>
          <a:p>
            <a:pPr marL="0" marR="0" lvl="0" indent="0" algn="ctr" defTabSz="914400" rtl="0" eaLnBrk="0" fontAlgn="base" latinLnBrk="0" hangingPunct="0">
              <a:lnSpc>
                <a:spcPct val="100000"/>
              </a:lnSpc>
              <a:spcBef>
                <a:spcPct val="0"/>
              </a:spcBef>
              <a:spcAft>
                <a:spcPct val="0"/>
              </a:spcAft>
              <a:buClrTx/>
              <a:buSzTx/>
              <a:buFontTx/>
              <a:buNone/>
              <a:defRPr/>
            </a:pPr>
            <a:r>
              <a:rPr kumimoji="0" sz="20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楷体" panose="02010609060101010101" pitchFamily="49" charset="-122"/>
              </a:rPr>
              <a:t>“</a:t>
            </a:r>
            <a:r>
              <a:rPr kumimoji="0" sz="2000" b="1" i="0" u="none" strike="noStrike" kern="1200" cap="none" spc="0" normalizeH="0" baseline="0" noProof="0" dirty="0" err="1"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楷体" panose="02010609060101010101" pitchFamily="49" charset="-122"/>
              </a:rPr>
              <a:t>拥抱孤独的策略</a:t>
            </a:r>
            <a:r>
              <a:rPr kumimoji="0" sz="20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楷体" panose="02010609060101010101" pitchFamily="49" charset="-122"/>
              </a:rPr>
              <a:t>”</a:t>
            </a:r>
            <a:r>
              <a:rPr kumimoji="0" lang="zh-CN" sz="20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楷体" panose="02010609060101010101" pitchFamily="49" charset="-122"/>
              </a:rPr>
              <a:t>竞</a:t>
            </a:r>
            <a:r>
              <a:rPr kumimoji="0" sz="20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楷体" panose="02010609060101010101" pitchFamily="49" charset="-122"/>
              </a:rPr>
              <a:t>赛</a:t>
            </a:r>
          </a:p>
          <a:p>
            <a:pPr marL="0" marR="0" lvl="0" indent="0" algn="ctr" defTabSz="914400" rtl="0" eaLnBrk="0" fontAlgn="base" latinLnBrk="0" hangingPunct="0">
              <a:lnSpc>
                <a:spcPct val="100000"/>
              </a:lnSpc>
              <a:spcBef>
                <a:spcPct val="0"/>
              </a:spcBef>
              <a:spcAft>
                <a:spcPct val="0"/>
              </a:spcAft>
              <a:buClrTx/>
              <a:buSzTx/>
              <a:buFontTx/>
              <a:buNone/>
              <a:defRPr/>
            </a:pPr>
            <a:r>
              <a:rPr kumimoji="0" lang="zh-CN" sz="1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（分别把策略贴到果子树上）</a:t>
            </a:r>
          </a:p>
        </p:txBody>
      </p:sp>
      <p:sp>
        <p:nvSpPr>
          <p:cNvPr id="218117" name="AutoShape 5"/>
          <p:cNvSpPr>
            <a:spLocks noChangeArrowheads="1"/>
          </p:cNvSpPr>
          <p:nvPr/>
        </p:nvSpPr>
        <p:spPr bwMode="gray">
          <a:xfrm>
            <a:off x="1941513" y="3156903"/>
            <a:ext cx="4359275" cy="1179513"/>
          </a:xfrm>
          <a:prstGeom prst="roundRect">
            <a:avLst>
              <a:gd name="adj" fmla="val 9106"/>
            </a:avLst>
          </a:prstGeom>
          <a:solidFill>
            <a:srgbClr val="E4BD92"/>
          </a:solidFill>
          <a:ln w="25400">
            <a:solidFill>
              <a:schemeClr val="bg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2400" b="1" strike="noStrike" noProof="0" smtClean="0">
                <a:ln>
                  <a:noFill/>
                </a:ln>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sym typeface="+mn-ea"/>
              </a:rPr>
              <a:t>2.</a:t>
            </a:r>
            <a:r>
              <a:rPr lang="zh-CN" altLang="en-US" sz="2400" b="1" strike="noStrike" noProof="0" smtClean="0">
                <a:ln>
                  <a:noFill/>
                </a:ln>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sym typeface="+mn-ea"/>
              </a:rPr>
              <a:t>分享交流</a:t>
            </a:r>
            <a:endParaRPr kumimoji="0" lang="zh-CN" altLang="en-US" sz="24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800" b="1" strike="noStrike" noProof="0" smtClean="0">
                <a:ln>
                  <a:noFill/>
                </a:ln>
                <a:effectLst/>
                <a:uLnTx/>
                <a:uFillTx/>
                <a:latin typeface="楷体" panose="02010609060101010101" pitchFamily="49" charset="-122"/>
                <a:ea typeface="楷体" panose="02010609060101010101" pitchFamily="49" charset="-122"/>
                <a:cs typeface="+mn-cs"/>
                <a:sym typeface="+mn-ea"/>
              </a:rPr>
              <a:t>（积极思考 互相启发）</a:t>
            </a:r>
            <a:endParaRPr kumimoji="0" lang="zh-CN" altLang="en-US" sz="1800" b="1" i="0" u="none" strike="noStrike" kern="1200" cap="none" spc="0" normalizeH="0" baseline="0" noProof="0" smtClean="0">
              <a:ln>
                <a:noFill/>
              </a:ln>
              <a:solidFill>
                <a:schemeClr val="tx1"/>
              </a:solidFill>
              <a:effectLst/>
              <a:uLnTx/>
              <a:uFillTx/>
              <a:latin typeface="楷体" panose="02010609060101010101" pitchFamily="49" charset="-122"/>
              <a:ea typeface="楷体" panose="02010609060101010101" pitchFamily="49" charset="-122"/>
              <a:cs typeface="+mn-cs"/>
              <a:sym typeface="+mn-ea"/>
            </a:endParaRPr>
          </a:p>
        </p:txBody>
      </p:sp>
      <p:sp>
        <p:nvSpPr>
          <p:cNvPr id="218118" name="AutoShape 6"/>
          <p:cNvSpPr>
            <a:spLocks noChangeArrowheads="1"/>
          </p:cNvSpPr>
          <p:nvPr/>
        </p:nvSpPr>
        <p:spPr bwMode="gray">
          <a:xfrm>
            <a:off x="1941513" y="4551363"/>
            <a:ext cx="4359275" cy="1157288"/>
          </a:xfrm>
          <a:prstGeom prst="roundRect">
            <a:avLst>
              <a:gd name="adj" fmla="val 9106"/>
            </a:avLst>
          </a:prstGeom>
          <a:solidFill>
            <a:srgbClr val="F0E1C0"/>
          </a:solidFill>
          <a:ln w="25400">
            <a:solidFill>
              <a:schemeClr val="bg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3.</a:t>
            </a:r>
            <a:r>
              <a:rPr kumimoji="0" lang="zh-CN" altLang="en-US" sz="24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课程知识导入</a:t>
            </a: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smtClean="0">
                <a:ln>
                  <a:noFill/>
                </a:ln>
                <a:solidFill>
                  <a:schemeClr val="tx1"/>
                </a:solidFill>
                <a:effectLst/>
                <a:uLnTx/>
                <a:uFillTx/>
                <a:latin typeface="楷体" panose="02010609060101010101" pitchFamily="49" charset="-122"/>
                <a:ea typeface="楷体" panose="02010609060101010101" pitchFamily="49" charset="-122"/>
                <a:cs typeface="+mn-cs"/>
              </a:rPr>
              <a:t>（积极应对孤独的策略）</a:t>
            </a:r>
          </a:p>
        </p:txBody>
      </p:sp>
      <p:sp>
        <p:nvSpPr>
          <p:cNvPr id="218120" name="AutoShape 8"/>
          <p:cNvSpPr>
            <a:spLocks noChangeArrowheads="1"/>
          </p:cNvSpPr>
          <p:nvPr/>
        </p:nvSpPr>
        <p:spPr bwMode="gray">
          <a:xfrm>
            <a:off x="8170863" y="1320800"/>
            <a:ext cx="1520825" cy="5037138"/>
          </a:xfrm>
          <a:prstGeom prst="roundRect">
            <a:avLst>
              <a:gd name="adj" fmla="val 16667"/>
            </a:avLst>
          </a:prstGeom>
          <a:solidFill>
            <a:srgbClr val="EAD4A5"/>
          </a:solidFill>
          <a:ln w="38100">
            <a:solidFill>
              <a:schemeClr val="bg1"/>
            </a:solidFill>
            <a:round/>
          </a:ln>
          <a:effectLst>
            <a:outerShdw dist="107763" dir="2700000" algn="ctr" rotWithShape="0">
              <a:srgbClr val="808080">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lumMod val="75000"/>
                  <a:lumOff val="2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smtClean="0">
                <a:ln>
                  <a:noFill/>
                </a:ln>
                <a:solidFill>
                  <a:schemeClr val="tx1">
                    <a:lumMod val="75000"/>
                    <a:lumOff val="25000"/>
                  </a:schemeClr>
                </a:solidFill>
                <a:effectLst>
                  <a:outerShdw blurRad="38100" dist="38100" dir="2700000" algn="tl">
                    <a:srgbClr val="000000">
                      <a:alpha val="43137"/>
                    </a:srgbClr>
                  </a:outerShdw>
                </a:effectLst>
                <a:uLnTx/>
                <a:uFillTx/>
                <a:latin typeface="Arial" panose="020B0604020202020204" pitchFamily="34" charset="0"/>
                <a:ea typeface="+mn-ea"/>
                <a:cs typeface="+mn-cs"/>
              </a:rPr>
              <a:t>（</a:t>
            </a:r>
            <a:r>
              <a:rPr kumimoji="0" lang="en-US" altLang="zh-CN" sz="1800" b="1" i="0" u="none" strike="noStrike" kern="1200" cap="none" spc="0" normalizeH="0" baseline="0" noProof="0" smtClean="0">
                <a:ln>
                  <a:noFill/>
                </a:ln>
                <a:solidFill>
                  <a:schemeClr val="tx1">
                    <a:lumMod val="75000"/>
                    <a:lumOff val="25000"/>
                  </a:schemeClr>
                </a:solidFill>
                <a:effectLst>
                  <a:outerShdw blurRad="38100" dist="38100" dir="2700000" algn="tl">
                    <a:srgbClr val="000000">
                      <a:alpha val="43137"/>
                    </a:srgbClr>
                  </a:outerShdw>
                </a:effectLst>
                <a:uLnTx/>
                <a:uFillTx/>
                <a:latin typeface="Arial" panose="020B0604020202020204" pitchFamily="34" charset="0"/>
                <a:ea typeface="+mn-ea"/>
                <a:cs typeface="+mn-cs"/>
              </a:rPr>
              <a:t>22</a:t>
            </a:r>
            <a:r>
              <a:rPr kumimoji="0" lang="zh-CN" altLang="en-US" sz="1800" b="1" i="0" u="none" strike="noStrike" kern="1200" cap="none" spc="0" normalizeH="0" baseline="0" noProof="0" smtClean="0">
                <a:ln>
                  <a:noFill/>
                </a:ln>
                <a:solidFill>
                  <a:schemeClr val="tx1">
                    <a:lumMod val="75000"/>
                    <a:lumOff val="25000"/>
                  </a:schemeClr>
                </a:solidFill>
                <a:effectLst>
                  <a:outerShdw blurRad="38100" dist="38100" dir="2700000" algn="tl">
                    <a:srgbClr val="000000">
                      <a:alpha val="43137"/>
                    </a:srgbClr>
                  </a:outerShdw>
                </a:effectLst>
                <a:uLnTx/>
                <a:uFillTx/>
                <a:latin typeface="Arial" panose="020B0604020202020204" pitchFamily="34" charset="0"/>
                <a:ea typeface="+mn-ea"/>
                <a:cs typeface="+mn-cs"/>
              </a:rPr>
              <a:t>分钟）</a:t>
            </a:r>
          </a:p>
        </p:txBody>
      </p:sp>
      <p:sp>
        <p:nvSpPr>
          <p:cNvPr id="27655" name="文本框 2"/>
          <p:cNvSpPr txBox="1"/>
          <p:nvPr/>
        </p:nvSpPr>
        <p:spPr>
          <a:xfrm>
            <a:off x="8531543" y="1981200"/>
            <a:ext cx="798195" cy="3532188"/>
          </a:xfrm>
          <a:prstGeom prst="rect">
            <a:avLst/>
          </a:prstGeom>
          <a:noFill/>
          <a:ln w="9525">
            <a:noFill/>
          </a:ln>
        </p:spPr>
        <p:txBody>
          <a:bodyPr vert="eaVert" wrap="square" anchor="t">
            <a:spAutoFit/>
          </a:bodyPr>
          <a:lstStyle/>
          <a:p>
            <a:pPr algn="ctr"/>
            <a:r>
              <a:rPr lang="zh-CN" altLang="en-US" sz="2000" b="1">
                <a:solidFill>
                  <a:srgbClr val="404040"/>
                </a:solidFill>
                <a:latin typeface="楷体" panose="02010609060101010101" pitchFamily="49" charset="-122"/>
                <a:ea typeface="楷体" panose="02010609060101010101" pitchFamily="49" charset="-122"/>
              </a:rPr>
              <a:t>挖掘个体能量与资源</a:t>
            </a:r>
          </a:p>
          <a:p>
            <a:pPr algn="ctr"/>
            <a:r>
              <a:rPr lang="zh-CN" altLang="en-US" sz="2000" b="1">
                <a:solidFill>
                  <a:srgbClr val="404040"/>
                </a:solidFill>
                <a:latin typeface="楷体" panose="02010609060101010101" pitchFamily="49" charset="-122"/>
                <a:ea typeface="楷体" panose="02010609060101010101" pitchFamily="49" charset="-122"/>
              </a:rPr>
              <a:t>应对孤独、接纳孤独</a:t>
            </a:r>
          </a:p>
        </p:txBody>
      </p:sp>
    </p:spTree>
  </p:cSld>
  <p:clrMapOvr>
    <a:masterClrMapping/>
  </p:clrMapOvr>
  <p:transition spd="slow">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80192" y="494540"/>
            <a:ext cx="1833744" cy="2104910"/>
            <a:chOff x="2758274" y="1054584"/>
            <a:chExt cx="914400" cy="1178711"/>
          </a:xfrm>
        </p:grpSpPr>
        <p:grpSp>
          <p:nvGrpSpPr>
            <p:cNvPr id="8" name="组合 7"/>
            <p:cNvGrpSpPr/>
            <p:nvPr/>
          </p:nvGrpSpPr>
          <p:grpSpPr bwMode="auto">
            <a:xfrm>
              <a:off x="2758274" y="1242695"/>
              <a:ext cx="914400" cy="990600"/>
              <a:chOff x="3569472" y="2238690"/>
              <a:chExt cx="1218846" cy="1320817"/>
            </a:xfrm>
          </p:grpSpPr>
          <p:sp>
            <p:nvSpPr>
              <p:cNvPr id="9" name="矩形 8"/>
              <p:cNvSpPr/>
              <p:nvPr/>
            </p:nvSpPr>
            <p:spPr>
              <a:xfrm>
                <a:off x="3569472" y="2340661"/>
                <a:ext cx="1218846" cy="1218846"/>
              </a:xfrm>
              <a:prstGeom prst="rect">
                <a:avLst/>
              </a:prstGeom>
              <a:solidFill>
                <a:schemeClr val="bg1">
                  <a:lumMod val="65000"/>
                </a:schemeClr>
              </a:solidFill>
              <a:ln>
                <a:solidFill>
                  <a:schemeClr val="bg1">
                    <a:lumMod val="95000"/>
                  </a:schemeClr>
                </a:solidFill>
              </a:ln>
              <a:effectLst>
                <a:outerShdw blurRad="88900" dist="63500" dir="2700000" algn="tl" rotWithShape="0">
                  <a:prstClr val="black">
                    <a:alpha val="40000"/>
                  </a:prstClr>
                </a:outerShdw>
              </a:effectLst>
              <a:scene3d>
                <a:camera prst="orthographicFront">
                  <a:rot lat="19596000" lon="2886000" rev="17736000"/>
                </a:camera>
                <a:lightRig rig="threePt" dir="t">
                  <a:rot lat="0" lon="0" rev="18600000"/>
                </a:lightRig>
              </a:scene3d>
              <a:sp3d extrusionH="190500">
                <a:bevelT w="38100" h="381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0" name="矩形 9"/>
              <p:cNvSpPr/>
              <p:nvPr/>
            </p:nvSpPr>
            <p:spPr>
              <a:xfrm>
                <a:off x="3697482" y="2238690"/>
                <a:ext cx="918358" cy="918358"/>
              </a:xfrm>
              <a:prstGeom prst="rect">
                <a:avLst/>
              </a:prstGeom>
              <a:solidFill>
                <a:srgbClr val="C00000"/>
              </a:solidFill>
              <a:ln>
                <a:noFill/>
              </a:ln>
              <a:scene3d>
                <a:camera prst="isometricOffAxis2Top">
                  <a:rot lat="19597548" lon="2884710" rev="17738756"/>
                </a:camera>
                <a:lightRig rig="threePt" dir="t">
                  <a:rot lat="0" lon="0" rev="12000000"/>
                </a:lightRig>
              </a:scene3d>
              <a:sp3d extrusionH="279400">
                <a:bevelT w="635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pic>
          <p:nvPicPr>
            <p:cNvPr id="11" name="Picture 3" descr="F:\PPT素材11.4\T图片文件素材\【1】PNG素材\PNG格式分类素材（常用）\人物类图标\渐变类商务png图片（锐普PPT论坛www.rapidbbs.cn） (304).png"/>
            <p:cNvPicPr>
              <a:picLocks noChangeAspect="1" noChangeArrowheads="1"/>
            </p:cNvPicPr>
            <p:nvPr>
              <p:custDataLst>
                <p:tags r:id="rId1"/>
              </p:custDataLst>
            </p:nvPr>
          </p:nvPicPr>
          <p:blipFill>
            <a:blip r:embed="rId4"/>
            <a:srcRect/>
            <a:stretch>
              <a:fillRect/>
            </a:stretch>
          </p:blipFill>
          <p:spPr bwMode="auto">
            <a:xfrm>
              <a:off x="2887794" y="1054584"/>
              <a:ext cx="739378" cy="739378"/>
            </a:xfrm>
            <a:prstGeom prst="rect">
              <a:avLst/>
            </a:prstGeom>
            <a:noFill/>
            <a:ln w="9525">
              <a:noFill/>
              <a:miter lim="800000"/>
              <a:headEnd/>
              <a:tailEnd/>
            </a:ln>
          </p:spPr>
        </p:pic>
      </p:grpSp>
      <p:grpSp>
        <p:nvGrpSpPr>
          <p:cNvPr id="22" name="Group 69"/>
          <p:cNvGrpSpPr/>
          <p:nvPr/>
        </p:nvGrpSpPr>
        <p:grpSpPr bwMode="auto">
          <a:xfrm>
            <a:off x="2713211" y="2765778"/>
            <a:ext cx="7875270" cy="1685925"/>
            <a:chOff x="133" y="47"/>
            <a:chExt cx="2445" cy="331"/>
          </a:xfrm>
        </p:grpSpPr>
        <p:sp>
          <p:nvSpPr>
            <p:cNvPr id="23" name="AutoShape 58"/>
            <p:cNvSpPr>
              <a:spLocks noChangeArrowheads="1"/>
            </p:cNvSpPr>
            <p:nvPr/>
          </p:nvSpPr>
          <p:spPr bwMode="auto">
            <a:xfrm>
              <a:off x="349" y="47"/>
              <a:ext cx="2229" cy="331"/>
            </a:xfrm>
            <a:prstGeom prst="roundRect">
              <a:avLst>
                <a:gd name="adj" fmla="val 16667"/>
              </a:avLst>
            </a:prstGeom>
            <a:gradFill rotWithShape="1">
              <a:gsLst>
                <a:gs pos="0">
                  <a:srgbClr val="E3E5F8"/>
                </a:gs>
                <a:gs pos="100000">
                  <a:srgbClr val="7E88E4"/>
                </a:gs>
              </a:gsLst>
              <a:lin ang="0" scaled="1"/>
            </a:gradFill>
            <a:ln w="12700">
              <a:solidFill>
                <a:srgbClr val="FFFFFF"/>
              </a:solidFill>
              <a:round/>
            </a:ln>
          </p:spPr>
          <p:txBody>
            <a:bodyPr wrap="none" anchor="ctr"/>
            <a:lstStyle/>
            <a:p>
              <a:pPr>
                <a:buClr>
                  <a:srgbClr val="000000"/>
                </a:buClr>
                <a:buFont typeface="Arial" panose="020B0604020202020204" pitchFamily="34" charset="0"/>
                <a:buNone/>
              </a:pPr>
              <a:endParaRPr lang="zh-CN" altLang="en-US" sz="2160" dirty="0">
                <a:solidFill>
                  <a:srgbClr val="000000"/>
                </a:solidFill>
                <a:ea typeface="微软雅黑" panose="020B0503020204020204" pitchFamily="34" charset="-122"/>
                <a:sym typeface="Franklin Gothic Medium" panose="020B0603020102020204" pitchFamily="34" charset="0"/>
              </a:endParaRPr>
            </a:p>
          </p:txBody>
        </p:sp>
        <p:sp>
          <p:nvSpPr>
            <p:cNvPr id="25" name="Text Box 60"/>
            <p:cNvSpPr>
              <a:spLocks noChangeArrowheads="1"/>
            </p:cNvSpPr>
            <p:nvPr/>
          </p:nvSpPr>
          <p:spPr bwMode="auto">
            <a:xfrm>
              <a:off x="476" y="104"/>
              <a:ext cx="1861" cy="217"/>
            </a:xfrm>
            <a:prstGeom prst="rect">
              <a:avLst/>
            </a:prstGeom>
            <a:noFill/>
            <a:ln w="9525">
              <a:noFill/>
              <a:miter lim="800000"/>
            </a:ln>
          </p:spPr>
          <p:txBody>
            <a:bodyPr wrap="square">
              <a:spAutoFit/>
            </a:bodyPr>
            <a:lstStyle/>
            <a:p>
              <a:pPr algn="ctr">
                <a:buNone/>
              </a:pPr>
              <a:r>
                <a:rPr lang="zh-CN" altLang="en-US" sz="6600" b="1" dirty="0" smtClean="0">
                  <a:latin typeface="微软雅黑" panose="020B0503020204020204" pitchFamily="34" charset="-122"/>
                  <a:ea typeface="微软雅黑" panose="020B0503020204020204" pitchFamily="34" charset="-122"/>
                </a:rPr>
                <a:t>分享与交流</a:t>
              </a:r>
              <a:r>
                <a:rPr lang="en-US" altLang="zh-CN" sz="6600" b="1" dirty="0" smtClean="0">
                  <a:latin typeface="微软雅黑" panose="020B0503020204020204" pitchFamily="34" charset="-122"/>
                  <a:ea typeface="微软雅黑" panose="020B0503020204020204" pitchFamily="34" charset="-122"/>
                </a:rPr>
                <a:t> </a:t>
              </a:r>
            </a:p>
          </p:txBody>
        </p:sp>
        <p:sp>
          <p:nvSpPr>
            <p:cNvPr id="26" name="Text Box 61"/>
            <p:cNvSpPr>
              <a:spLocks noChangeArrowheads="1"/>
            </p:cNvSpPr>
            <p:nvPr/>
          </p:nvSpPr>
          <p:spPr bwMode="auto">
            <a:xfrm>
              <a:off x="133" y="132"/>
              <a:ext cx="165" cy="148"/>
            </a:xfrm>
            <a:prstGeom prst="rect">
              <a:avLst/>
            </a:prstGeom>
            <a:noFill/>
            <a:ln w="9525">
              <a:noFill/>
              <a:miter lim="800000"/>
            </a:ln>
          </p:spPr>
          <p:txBody>
            <a:bodyPr>
              <a:spAutoFit/>
            </a:bodyPr>
            <a:lstStyle/>
            <a:p>
              <a:pPr algn="ctr" eaLnBrk="0" hangingPunct="0">
                <a:buClr>
                  <a:srgbClr val="000000"/>
                </a:buClr>
                <a:buFont typeface="Arial" panose="020B0604020202020204" pitchFamily="34" charset="0"/>
                <a:buNone/>
              </a:pPr>
              <a:r>
                <a:rPr lang="en-US" altLang="zh-CN" sz="4320" dirty="0">
                  <a:solidFill>
                    <a:schemeClr val="bg1"/>
                  </a:solidFill>
                  <a:latin typeface="微软雅黑" panose="020B0503020204020204" pitchFamily="34" charset="-122"/>
                  <a:ea typeface="微软雅黑" panose="020B0503020204020204" pitchFamily="34" charset="-122"/>
                </a:rPr>
                <a:t>1</a:t>
              </a:r>
            </a:p>
          </p:txBody>
        </p:sp>
      </p:grpSp>
      <p:sp>
        <p:nvSpPr>
          <p:cNvPr id="2" name="椭圆 1"/>
          <p:cNvSpPr/>
          <p:nvPr/>
        </p:nvSpPr>
        <p:spPr>
          <a:xfrm>
            <a:off x="2052174" y="2599450"/>
            <a:ext cx="1979149" cy="211260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40" b="1" dirty="0" smtClean="0">
                <a:solidFill>
                  <a:schemeClr val="tx1"/>
                </a:solidFill>
                <a:latin typeface="微软雅黑" panose="020B0503020204020204" pitchFamily="34" charset="-122"/>
                <a:ea typeface="微软雅黑" panose="020B0503020204020204" pitchFamily="34" charset="-122"/>
              </a:rPr>
              <a:t>4</a:t>
            </a:r>
            <a:endParaRPr lang="en-US" sz="864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AutoShape 3"/>
          <p:cNvSpPr>
            <a:spLocks noChangeArrowheads="1"/>
          </p:cNvSpPr>
          <p:nvPr/>
        </p:nvSpPr>
        <p:spPr bwMode="gray">
          <a:xfrm>
            <a:off x="1484313" y="1320800"/>
            <a:ext cx="6340475" cy="4495800"/>
          </a:xfrm>
          <a:prstGeom prst="rightArrow">
            <a:avLst>
              <a:gd name="adj1" fmla="val 79306"/>
              <a:gd name="adj2" fmla="val 30296"/>
            </a:avLst>
          </a:prstGeom>
          <a:gradFill rotWithShape="1">
            <a:gsLst>
              <a:gs pos="0">
                <a:schemeClr val="accent1">
                  <a:gamma/>
                  <a:tint val="0"/>
                  <a:invGamma/>
                  <a:alpha val="24001"/>
                </a:schemeClr>
              </a:gs>
              <a:gs pos="100000">
                <a:schemeClr val="accent1"/>
              </a:gs>
            </a:gsLst>
            <a:lin ang="0" scaled="1"/>
          </a:gra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18116" name="AutoShape 4"/>
          <p:cNvSpPr>
            <a:spLocks noChangeArrowheads="1"/>
          </p:cNvSpPr>
          <p:nvPr/>
        </p:nvSpPr>
        <p:spPr bwMode="gray">
          <a:xfrm>
            <a:off x="1941513" y="1466850"/>
            <a:ext cx="4540250" cy="928688"/>
          </a:xfrm>
          <a:prstGeom prst="roundRect">
            <a:avLst>
              <a:gd name="adj" fmla="val 9106"/>
            </a:avLst>
          </a:prstGeom>
          <a:solidFill>
            <a:srgbClr val="CF8761"/>
          </a:solidFill>
          <a:ln w="25400">
            <a:solidFill>
              <a:schemeClr val="bg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楷体" panose="02010609060101010101" pitchFamily="49" charset="-122"/>
              </a:rPr>
              <a:t>1.</a:t>
            </a:r>
            <a:r>
              <a:rPr lang="zh-CN" sz="2000" b="1" strike="noStrike" noProof="0" smtClean="0">
                <a:ln>
                  <a:noFill/>
                </a:ln>
                <a:effectLst>
                  <a:outerShdw blurRad="38100" dist="38100" dir="2700000" algn="tl">
                    <a:srgbClr val="FFFFFF"/>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每个</a:t>
            </a:r>
            <a:r>
              <a:rPr kumimoji="0" sz="20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楷体" panose="02010609060101010101" pitchFamily="49" charset="-122"/>
              </a:rPr>
              <a:t>同学用一句话分享</a:t>
            </a:r>
          </a:p>
          <a:p>
            <a:pPr marL="0" marR="0" lvl="0" indent="0" algn="ctr" defTabSz="914400" rtl="0" eaLnBrk="0" fontAlgn="base" latinLnBrk="0" hangingPunct="0">
              <a:lnSpc>
                <a:spcPct val="100000"/>
              </a:lnSpc>
              <a:spcBef>
                <a:spcPct val="0"/>
              </a:spcBef>
              <a:spcAft>
                <a:spcPct val="0"/>
              </a:spcAft>
              <a:buClrTx/>
              <a:buSzTx/>
              <a:buFontTx/>
              <a:buNone/>
              <a:defRPr/>
            </a:pPr>
            <a:r>
              <a:rPr kumimoji="0" sz="20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楷体" panose="02010609060101010101" pitchFamily="49" charset="-122"/>
              </a:rPr>
              <a:t>本堂课发现与感受</a:t>
            </a:r>
          </a:p>
        </p:txBody>
      </p:sp>
      <p:sp>
        <p:nvSpPr>
          <p:cNvPr id="218117" name="AutoShape 5"/>
          <p:cNvSpPr>
            <a:spLocks noChangeArrowheads="1"/>
          </p:cNvSpPr>
          <p:nvPr/>
        </p:nvSpPr>
        <p:spPr bwMode="gray">
          <a:xfrm>
            <a:off x="1941513" y="2593975"/>
            <a:ext cx="4540250" cy="749300"/>
          </a:xfrm>
          <a:prstGeom prst="roundRect">
            <a:avLst>
              <a:gd name="adj" fmla="val 9106"/>
            </a:avLst>
          </a:prstGeom>
          <a:solidFill>
            <a:srgbClr val="E4BD92"/>
          </a:solidFill>
          <a:ln w="25400">
            <a:solidFill>
              <a:schemeClr val="bg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2000" b="1" strike="noStrike" noProof="0" smtClean="0">
                <a:ln>
                  <a:noFill/>
                </a:ln>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sym typeface="+mn-ea"/>
              </a:rPr>
              <a:t>2</a:t>
            </a:r>
            <a:r>
              <a:rPr lang="zh-CN" altLang="en-US" sz="2000" b="1" strike="noStrike" noProof="0" smtClean="0">
                <a:ln>
                  <a:noFill/>
                </a:ln>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sym typeface="+mn-ea"/>
              </a:rPr>
              <a:t>、老师对本堂课进行总结</a:t>
            </a:r>
            <a:endParaRPr lang="zh-CN" altLang="en-US" sz="2000" b="1" strike="noStrike" noProof="0" smtClean="0">
              <a:ln>
                <a:noFill/>
              </a:ln>
              <a:effectLst>
                <a:outerShdw blurRad="38100" dist="38100" dir="2700000" algn="tl">
                  <a:srgbClr val="FFFFFF"/>
                </a:outerShdw>
              </a:effectLst>
              <a:uLnTx/>
              <a:uFillTx/>
              <a:latin typeface="楷体" panose="02010609060101010101" pitchFamily="49" charset="-122"/>
              <a:ea typeface="楷体" panose="02010609060101010101" pitchFamily="49" charset="-122"/>
              <a:sym typeface="+mn-ea"/>
            </a:endParaRPr>
          </a:p>
        </p:txBody>
      </p:sp>
      <p:sp>
        <p:nvSpPr>
          <p:cNvPr id="218118" name="AutoShape 6"/>
          <p:cNvSpPr>
            <a:spLocks noChangeArrowheads="1"/>
          </p:cNvSpPr>
          <p:nvPr/>
        </p:nvSpPr>
        <p:spPr bwMode="gray">
          <a:xfrm>
            <a:off x="1941513" y="4760913"/>
            <a:ext cx="4540250" cy="766763"/>
          </a:xfrm>
          <a:prstGeom prst="roundRect">
            <a:avLst>
              <a:gd name="adj" fmla="val 9106"/>
            </a:avLst>
          </a:prstGeom>
          <a:solidFill>
            <a:srgbClr val="F0E1C0"/>
          </a:solidFill>
          <a:ln w="25400">
            <a:solidFill>
              <a:schemeClr val="bg1"/>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rPr>
              <a:t>     4</a:t>
            </a:r>
            <a:r>
              <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rPr>
              <a:t>、</a:t>
            </a:r>
            <a:r>
              <a:rPr lang="zh-CN" altLang="en-US" sz="2000" b="1" strike="noStrike" noProof="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反馈与反思</a:t>
            </a: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800" b="1" strike="noStrike" noProof="1">
                <a:effectLst/>
                <a:latin typeface="楷体" panose="02010609060101010101" pitchFamily="49" charset="-122"/>
                <a:ea typeface="楷体" panose="02010609060101010101" pitchFamily="49" charset="-122"/>
                <a:cs typeface="楷体" panose="02010609060101010101" pitchFamily="49" charset="-122"/>
                <a:sym typeface="+mn-ea"/>
              </a:rPr>
              <a:t>教学设计、方法、效果课后反馈与反思</a:t>
            </a:r>
            <a:r>
              <a:rPr lang="zh-CN" altLang="en-US" sz="1800" b="1" strike="noStrike" noProof="1">
                <a:effectLst/>
                <a:latin typeface="楷体" panose="02010609060101010101" pitchFamily="49" charset="-122"/>
                <a:ea typeface="楷体" panose="02010609060101010101" pitchFamily="49" charset="-122"/>
                <a:cs typeface="+mn-cs"/>
                <a:sym typeface="+mn-ea"/>
              </a:rPr>
              <a:t> </a:t>
            </a:r>
            <a:r>
              <a:rPr lang="zh-CN" altLang="en-US" sz="2000" b="1" strike="noStrike" noProof="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sym typeface="+mn-ea"/>
              </a:rPr>
              <a:t>   </a:t>
            </a:r>
            <a:endParaRPr kumimoji="0" lang="zh-CN" alt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sym typeface="+mn-ea"/>
            </a:endParaRPr>
          </a:p>
        </p:txBody>
      </p:sp>
      <p:sp>
        <p:nvSpPr>
          <p:cNvPr id="218120" name="AutoShape 8"/>
          <p:cNvSpPr>
            <a:spLocks noChangeArrowheads="1"/>
          </p:cNvSpPr>
          <p:nvPr/>
        </p:nvSpPr>
        <p:spPr bwMode="gray">
          <a:xfrm>
            <a:off x="8170863" y="1320800"/>
            <a:ext cx="1520825" cy="5037138"/>
          </a:xfrm>
          <a:prstGeom prst="roundRect">
            <a:avLst>
              <a:gd name="adj" fmla="val 16667"/>
            </a:avLst>
          </a:prstGeom>
          <a:solidFill>
            <a:srgbClr val="EAD4A5"/>
          </a:solidFill>
          <a:ln w="38100">
            <a:solidFill>
              <a:schemeClr val="bg1"/>
            </a:solidFill>
            <a:round/>
          </a:ln>
          <a:effectLst>
            <a:outerShdw dist="107763" dir="2700000" algn="ctr" rotWithShape="0">
              <a:srgbClr val="808080">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lumMod val="75000"/>
                  <a:lumOff val="2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smtClean="0">
                <a:ln>
                  <a:noFill/>
                </a:ln>
                <a:solidFill>
                  <a:schemeClr val="tx1">
                    <a:lumMod val="75000"/>
                    <a:lumOff val="25000"/>
                  </a:schemeClr>
                </a:solidFill>
                <a:effectLst>
                  <a:outerShdw blurRad="38100" dist="38100" dir="2700000" algn="tl">
                    <a:srgbClr val="000000">
                      <a:alpha val="43137"/>
                    </a:srgbClr>
                  </a:outerShdw>
                </a:effectLst>
                <a:uLnTx/>
                <a:uFillTx/>
                <a:latin typeface="Arial" panose="020B0604020202020204" pitchFamily="34" charset="0"/>
                <a:ea typeface="+mn-ea"/>
                <a:cs typeface="+mn-cs"/>
              </a:rPr>
              <a:t>（</a:t>
            </a:r>
            <a:r>
              <a:rPr kumimoji="0" lang="en-US" altLang="zh-CN" sz="2000" b="1" i="0" u="none" strike="noStrike" kern="1200" cap="none" spc="0" normalizeH="0" baseline="0" noProof="0" smtClean="0">
                <a:ln>
                  <a:noFill/>
                </a:ln>
                <a:solidFill>
                  <a:schemeClr val="tx1">
                    <a:lumMod val="75000"/>
                    <a:lumOff val="25000"/>
                  </a:schemeClr>
                </a:solidFill>
                <a:effectLst>
                  <a:outerShdw blurRad="38100" dist="38100" dir="2700000" algn="tl">
                    <a:srgbClr val="000000">
                      <a:alpha val="43137"/>
                    </a:srgbClr>
                  </a:outerShdw>
                </a:effectLst>
                <a:uLnTx/>
                <a:uFillTx/>
                <a:latin typeface="Arial" panose="020B0604020202020204" pitchFamily="34" charset="0"/>
                <a:ea typeface="+mn-ea"/>
                <a:cs typeface="+mn-cs"/>
              </a:rPr>
              <a:t>10</a:t>
            </a:r>
            <a:r>
              <a:rPr kumimoji="0" lang="zh-CN" altLang="en-US" sz="2000" b="1" i="0" u="none" strike="noStrike" kern="1200" cap="none" spc="0" normalizeH="0" baseline="0" noProof="0" smtClean="0">
                <a:ln>
                  <a:noFill/>
                </a:ln>
                <a:solidFill>
                  <a:schemeClr val="tx1">
                    <a:lumMod val="75000"/>
                    <a:lumOff val="25000"/>
                  </a:schemeClr>
                </a:solidFill>
                <a:effectLst>
                  <a:outerShdw blurRad="38100" dist="38100" dir="2700000" algn="tl">
                    <a:srgbClr val="000000">
                      <a:alpha val="43137"/>
                    </a:srgbClr>
                  </a:outerShdw>
                </a:effectLst>
                <a:uLnTx/>
                <a:uFillTx/>
                <a:latin typeface="Arial" panose="020B0604020202020204" pitchFamily="34" charset="0"/>
                <a:ea typeface="+mn-ea"/>
                <a:cs typeface="+mn-cs"/>
              </a:rPr>
              <a:t>分钟）</a:t>
            </a:r>
          </a:p>
        </p:txBody>
      </p:sp>
      <p:sp>
        <p:nvSpPr>
          <p:cNvPr id="29703" name="文本框 2"/>
          <p:cNvSpPr txBox="1"/>
          <p:nvPr/>
        </p:nvSpPr>
        <p:spPr>
          <a:xfrm>
            <a:off x="8685848" y="1849438"/>
            <a:ext cx="551815" cy="3440112"/>
          </a:xfrm>
          <a:prstGeom prst="rect">
            <a:avLst/>
          </a:prstGeom>
          <a:noFill/>
          <a:ln w="9525">
            <a:noFill/>
          </a:ln>
        </p:spPr>
        <p:txBody>
          <a:bodyPr vert="eaVert" wrap="square" anchor="t">
            <a:spAutoFit/>
          </a:bodyPr>
          <a:lstStyle/>
          <a:p>
            <a:pPr algn="ctr"/>
            <a:r>
              <a:rPr lang="zh-CN" altLang="en-US" sz="2400" b="1">
                <a:solidFill>
                  <a:srgbClr val="404040"/>
                </a:solidFill>
                <a:latin typeface="楷体" panose="02010609060101010101" pitchFamily="49" charset="-122"/>
                <a:ea typeface="楷体" panose="02010609060101010101" pitchFamily="49" charset="-122"/>
              </a:rPr>
              <a:t>感想与作业</a:t>
            </a:r>
          </a:p>
        </p:txBody>
      </p:sp>
      <p:sp>
        <p:nvSpPr>
          <p:cNvPr id="3" name="AutoShape 5"/>
          <p:cNvSpPr>
            <a:spLocks noChangeArrowheads="1"/>
          </p:cNvSpPr>
          <p:nvPr/>
        </p:nvSpPr>
        <p:spPr bwMode="gray">
          <a:xfrm>
            <a:off x="1941513" y="3732213"/>
            <a:ext cx="4540250" cy="749300"/>
          </a:xfrm>
          <a:prstGeom prst="roundRect">
            <a:avLst>
              <a:gd name="adj" fmla="val 9106"/>
            </a:avLst>
          </a:prstGeom>
          <a:solidFill>
            <a:srgbClr val="F9A56D"/>
          </a:solidFill>
          <a:ln w="25400">
            <a:solidFill>
              <a:schemeClr val="bg1"/>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000" b="1" strike="noStrike" noProof="0" smtClean="0">
                <a:ln>
                  <a:noFill/>
                </a:ln>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sym typeface="+mn-ea"/>
              </a:rPr>
              <a:t>     3</a:t>
            </a:r>
            <a:r>
              <a:rPr lang="zh-CN" altLang="en-US" sz="2000" b="1" strike="noStrike" noProof="0" smtClean="0">
                <a:ln>
                  <a:noFill/>
                </a:ln>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sym typeface="+mn-ea"/>
              </a:rPr>
              <a:t>、课后作业：</a:t>
            </a:r>
            <a:endParaRPr lang="zh-CN" altLang="en-US" sz="2000" b="1" strike="noStrike" noProof="0" smtClean="0">
              <a:ln>
                <a:noFill/>
              </a:ln>
              <a:effectLst>
                <a:outerShdw blurRad="38100" dist="38100" dir="2700000" algn="tl">
                  <a:srgbClr val="FFFFFF"/>
                </a:outerShdw>
              </a:effectLst>
              <a:uLnTx/>
              <a:uFillTx/>
              <a:latin typeface="楷体" panose="02010609060101010101" pitchFamily="49" charset="-122"/>
              <a:ea typeface="楷体" panose="02010609060101010101" pitchFamily="49" charset="-122"/>
              <a:sym typeface="+mn-ea"/>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800" b="1" strike="noStrike" noProof="0" smtClean="0">
                <a:ln>
                  <a:noFill/>
                </a:ln>
                <a:effectLst/>
                <a:uLnTx/>
                <a:uFillTx/>
                <a:latin typeface="楷体" panose="02010609060101010101" pitchFamily="49" charset="-122"/>
                <a:ea typeface="楷体" panose="02010609060101010101" pitchFamily="49" charset="-122"/>
                <a:cs typeface="+mn-cs"/>
                <a:sym typeface="+mn-ea"/>
              </a:rPr>
              <a:t>本课程印象最深的部分及感悟</a:t>
            </a:r>
          </a:p>
        </p:txBody>
      </p:sp>
    </p:spTree>
  </p:cSld>
  <p:clrMapOvr>
    <a:masterClrMapping/>
  </p:clrMapOvr>
  <p:transition spd="slow">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80832" y="1367150"/>
            <a:ext cx="771525" cy="4523105"/>
          </a:xfrm>
          <a:prstGeom prst="rect">
            <a:avLst/>
          </a:prstGeom>
          <a:noFill/>
        </p:spPr>
        <p:txBody>
          <a:bodyPr wrap="square" rtlCol="0" anchor="t">
            <a:spAutoFit/>
          </a:bodyPr>
          <a:lstStyle/>
          <a:p>
            <a:pPr algn="ctr"/>
            <a:r>
              <a:rPr lang="zh-CN" altLang="en-US" sz="3600" noProof="1">
                <a:ln w="22225">
                  <a:solidFill>
                    <a:schemeClr val="accent2"/>
                  </a:solidFill>
                  <a:prstDash val="solid"/>
                </a:ln>
                <a:solidFill>
                  <a:schemeClr val="accent2">
                    <a:lumMod val="40000"/>
                    <a:lumOff val="6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拥抱孤独 拓展智慧</a:t>
            </a:r>
          </a:p>
        </p:txBody>
      </p:sp>
      <p:sp>
        <p:nvSpPr>
          <p:cNvPr id="30722" name="文本框 3"/>
          <p:cNvSpPr txBox="1"/>
          <p:nvPr/>
        </p:nvSpPr>
        <p:spPr>
          <a:xfrm>
            <a:off x="3119438" y="2128838"/>
            <a:ext cx="6696075" cy="2999740"/>
          </a:xfrm>
          <a:prstGeom prst="rect">
            <a:avLst/>
          </a:prstGeom>
          <a:noFill/>
          <a:ln w="9525">
            <a:noFill/>
          </a:ln>
        </p:spPr>
        <p:txBody>
          <a:bodyPr wrap="square" anchor="t">
            <a:spAutoFit/>
          </a:bodyPr>
          <a:lstStyle/>
          <a:p>
            <a:pPr>
              <a:lnSpc>
                <a:spcPct val="150000"/>
              </a:lnSpc>
            </a:pPr>
            <a:r>
              <a:rPr lang="zh-CN" altLang="en-US">
                <a:latin typeface="Arial" panose="020B0604020202020204" pitchFamily="34" charset="0"/>
                <a:ea typeface="宋体" panose="02010600030101010101" pitchFamily="2" charset="-122"/>
              </a:rPr>
              <a:t>①彻底忘掉过去的失败经验， 剔除脑海中与积极心态背道而驰的不良因素。</a:t>
            </a:r>
          </a:p>
          <a:p>
            <a:pPr>
              <a:lnSpc>
                <a:spcPct val="150000"/>
              </a:lnSpc>
            </a:pPr>
            <a:r>
              <a:rPr lang="zh-CN" altLang="en-US">
                <a:latin typeface="Arial" panose="020B0604020202020204" pitchFamily="34" charset="0"/>
                <a:ea typeface="宋体" panose="02010600030101010101" pitchFamily="2" charset="-122"/>
              </a:rPr>
              <a:t>②找出自己一生中最想得到的东西，并立即开始行动，努力追求你的目标。</a:t>
            </a:r>
          </a:p>
          <a:p>
            <a:pPr>
              <a:lnSpc>
                <a:spcPct val="150000"/>
              </a:lnSpc>
            </a:pPr>
            <a:r>
              <a:rPr lang="zh-CN" altLang="en-US">
                <a:latin typeface="Arial" panose="020B0604020202020204" pitchFamily="34" charset="0"/>
                <a:ea typeface="宋体" panose="02010600030101010101" pitchFamily="2" charset="-122"/>
              </a:rPr>
              <a:t>③确定你真正需要的是什么，并制定一个得到这些资源的计划。</a:t>
            </a:r>
          </a:p>
          <a:p>
            <a:pPr>
              <a:lnSpc>
                <a:spcPct val="150000"/>
              </a:lnSpc>
            </a:pPr>
            <a:r>
              <a:rPr lang="zh-CN" altLang="en-US">
                <a:latin typeface="Arial" panose="020B0604020202020204" pitchFamily="34" charset="0"/>
                <a:ea typeface="宋体" panose="02010600030101010101" pitchFamily="2" charset="-122"/>
              </a:rPr>
              <a:t>④每天做一件让他人感到高兴的事，通过投射效应，让自己快乐。</a:t>
            </a:r>
          </a:p>
          <a:p>
            <a:pPr>
              <a:lnSpc>
                <a:spcPct val="150000"/>
              </a:lnSpc>
            </a:pPr>
            <a:r>
              <a:rPr lang="zh-CN" altLang="en-US">
                <a:latin typeface="Arial" panose="020B0604020202020204" pitchFamily="34" charset="0"/>
                <a:ea typeface="宋体" panose="02010600030101010101" pitchFamily="2" charset="-122"/>
              </a:rPr>
              <a:t>⑤养成精益求精的习惯，并将追求完美习惯成自然。</a:t>
            </a:r>
          </a:p>
        </p:txBody>
      </p:sp>
      <p:sp>
        <p:nvSpPr>
          <p:cNvPr id="100" name="文本框 99"/>
          <p:cNvSpPr txBox="1"/>
          <p:nvPr/>
        </p:nvSpPr>
        <p:spPr>
          <a:xfrm>
            <a:off x="3852863" y="952500"/>
            <a:ext cx="5303838" cy="521970"/>
          </a:xfrm>
          <a:prstGeom prst="rect">
            <a:avLst/>
          </a:prstGeom>
          <a:noFill/>
          <a:ln w="9525">
            <a:noFill/>
          </a:ln>
        </p:spPr>
        <p:txBody>
          <a:bodyPr wrap="square">
            <a:spAutoFit/>
          </a:bodyPr>
          <a:lstStyle/>
          <a:p>
            <a:r>
              <a:rPr lang="zh-CN" sz="2800" b="1" noProof="1">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欣赏成功大师拿破仑.希尔</a:t>
            </a:r>
            <a:endParaRPr lang="zh-CN" altLang="en-US" sz="2800" b="1" noProof="1">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8" name="页脚占位符 3"/>
          <p:cNvSpPr txBox="1">
            <a:spLocks noGrp="1"/>
          </p:cNvSpPr>
          <p:nvPr>
            <p:ph type="ftr" sz="quarter" idx="11"/>
          </p:nvPr>
        </p:nvSpPr>
        <p:spPr>
          <a:xfrm>
            <a:off x="4649788" y="6432550"/>
            <a:ext cx="2895600" cy="365125"/>
          </a:xfrm>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smtClean="0">
                <a:ln>
                  <a:noFill/>
                </a:ln>
                <a:solidFill>
                  <a:schemeClr val="tx1">
                    <a:tint val="75000"/>
                  </a:schemeClr>
                </a:solidFill>
                <a:effectLst/>
                <a:uLnTx/>
                <a:uFillTx/>
                <a:latin typeface="Arial" panose="020B0604020202020204" pitchFamily="34" charset="0"/>
                <a:ea typeface="+mn-ea"/>
                <a:cs typeface="+mn-cs"/>
                <a:sym typeface="+mn-ea"/>
              </a:rPr>
              <a:t>757387068@qq.com</a:t>
            </a:r>
            <a:endParaRPr kumimoji="0" lang="en-US" altLang="zh-CN"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transition spd="slow">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80832" y="1367151"/>
            <a:ext cx="771525" cy="4523105"/>
          </a:xfrm>
          <a:prstGeom prst="rect">
            <a:avLst/>
          </a:prstGeom>
          <a:noFill/>
        </p:spPr>
        <p:txBody>
          <a:bodyPr wrap="square" rtlCol="0" anchor="t">
            <a:spAutoFit/>
          </a:bodyPr>
          <a:lstStyle/>
          <a:p>
            <a:pPr algn="ctr"/>
            <a:r>
              <a:rPr lang="zh-CN" altLang="en-US" sz="3600" noProof="1">
                <a:ln w="22225">
                  <a:solidFill>
                    <a:schemeClr val="accent2"/>
                  </a:solidFill>
                  <a:prstDash val="solid"/>
                </a:ln>
                <a:solidFill>
                  <a:schemeClr val="accent2">
                    <a:lumMod val="40000"/>
                    <a:lumOff val="6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拥抱孤独 拓展智慧</a:t>
            </a:r>
          </a:p>
        </p:txBody>
      </p:sp>
      <p:sp>
        <p:nvSpPr>
          <p:cNvPr id="31746" name="文本框 3"/>
          <p:cNvSpPr txBox="1"/>
          <p:nvPr/>
        </p:nvSpPr>
        <p:spPr>
          <a:xfrm>
            <a:off x="2910205" y="795655"/>
            <a:ext cx="8580755" cy="3642995"/>
          </a:xfrm>
          <a:prstGeom prst="rect">
            <a:avLst/>
          </a:prstGeom>
          <a:noFill/>
          <a:ln w="9525">
            <a:noFill/>
          </a:ln>
        </p:spPr>
        <p:txBody>
          <a:bodyPr wrap="square" anchor="t">
            <a:spAutoFit/>
          </a:bodyPr>
          <a:lstStyle/>
          <a:p>
            <a:pPr>
              <a:lnSpc>
                <a:spcPct val="120000"/>
              </a:lnSpc>
              <a:spcBef>
                <a:spcPts val="1200"/>
              </a:spcBef>
            </a:pPr>
            <a:r>
              <a:rPr lang="en-US" altLang="zh-CN" sz="2400">
                <a:latin typeface="Arial" panose="020B0604020202020204" pitchFamily="34" charset="0"/>
                <a:ea typeface="宋体" panose="02010600030101010101" pitchFamily="2" charset="-122"/>
              </a:rPr>
              <a:t>    </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交往和孤独是人在世上生活的两种方式。一个人如果长期或严重孤独，会把自我的生存空间和生存状态进行自我封闭，而且会遂渐的进入一种消极的态度来脱离社会群体而生活着。不仅对身心健康不利，而且影响学业工作及生活适应。</a:t>
            </a:r>
          </a:p>
          <a:p>
            <a:pPr>
              <a:lnSpc>
                <a:spcPct val="120000"/>
              </a:lnSpc>
              <a:spcBef>
                <a:spcPts val="120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当我们通过学习、探索和实践，确立了自己的人生目标，并为之而努力时，就能降低或消除自己的孤独感，把孤独升华为独处。人在独处时，他才能完全的成为他自己。因为人需要独处来整合自己的思想。这其实就是拥抱了孤独，与自己对话，支持自己鼓励自己，跟自己在一起，也是承认孤独、尊重孤独、拥抱孤独，拥抱了生命中的真诚与美好。</a:t>
            </a:r>
          </a:p>
        </p:txBody>
      </p:sp>
      <p:pic>
        <p:nvPicPr>
          <p:cNvPr id="5" name="最美的期待2">
            <a:hlinkClick r:id="" action="ppaction://media"/>
          </p:cNvPr>
          <p:cNvPicPr/>
          <p:nvPr>
            <a:audioFile r:link="rId2"/>
            <p:extLst>
              <p:ext uri="{DAA4B4D4-6D71-4841-9C94-3DE7FCFB9230}">
                <p14:media xmlns:p14="http://schemas.microsoft.com/office/powerpoint/2010/main" r:link="rId1"/>
              </p:ext>
            </p:extLst>
          </p:nvPr>
        </p:nvPicPr>
        <p:blipFill>
          <a:blip r:embed="rId4"/>
          <a:stretch>
            <a:fillRect/>
          </a:stretch>
        </p:blipFill>
        <p:spPr>
          <a:xfrm>
            <a:off x="10018713" y="6280150"/>
            <a:ext cx="619125" cy="619125"/>
          </a:xfrm>
          <a:prstGeom prst="rect">
            <a:avLst/>
          </a:prstGeom>
          <a:noFill/>
          <a:ln w="9525">
            <a:noFill/>
          </a:ln>
        </p:spPr>
      </p:pic>
      <p:pic>
        <p:nvPicPr>
          <p:cNvPr id="31748" name="Picture 6" descr="喜洋洋"/>
          <p:cNvPicPr>
            <a:picLocks noChangeAspect="1"/>
          </p:cNvPicPr>
          <p:nvPr/>
        </p:nvPicPr>
        <p:blipFill>
          <a:blip r:embed="rId5"/>
          <a:stretch>
            <a:fillRect/>
          </a:stretch>
        </p:blipFill>
        <p:spPr>
          <a:xfrm>
            <a:off x="4065588" y="4799013"/>
            <a:ext cx="1663700" cy="1936750"/>
          </a:xfrm>
          <a:prstGeom prst="rect">
            <a:avLst/>
          </a:prstGeom>
          <a:noFill/>
          <a:ln w="9525">
            <a:noFill/>
          </a:ln>
        </p:spPr>
      </p:pic>
      <p:sp>
        <p:nvSpPr>
          <p:cNvPr id="31749" name="文本框 8"/>
          <p:cNvSpPr txBox="1"/>
          <p:nvPr/>
        </p:nvSpPr>
        <p:spPr>
          <a:xfrm>
            <a:off x="5729288" y="5521325"/>
            <a:ext cx="3799840" cy="368300"/>
          </a:xfrm>
          <a:prstGeom prst="rect">
            <a:avLst/>
          </a:prstGeom>
          <a:noFill/>
          <a:ln w="9525">
            <a:noFill/>
          </a:ln>
        </p:spPr>
        <p:txBody>
          <a:bodyPr wrap="none" anchor="t">
            <a:spAutoFit/>
          </a:bodyPr>
          <a:lstStyle/>
          <a:p>
            <a:r>
              <a:rPr lang="zh-CN" altLang="zh-CN" b="1" dirty="0">
                <a:solidFill>
                  <a:srgbClr val="FF0000"/>
                </a:solidFill>
                <a:latin typeface="Times New Roman" panose="02020603050405020304" pitchFamily="18" charset="0"/>
                <a:ea typeface="宋体" panose="02010600030101010101" pitchFamily="2" charset="-122"/>
              </a:rPr>
              <a:t>虽然我只是羊</a:t>
            </a:r>
            <a:r>
              <a:rPr lang="zh-CN" altLang="zh-CN" b="1" dirty="0">
                <a:solidFill>
                  <a:srgbClr val="FF0000"/>
                </a:solidFill>
                <a:latin typeface="Times New Roman" panose="02020603050405020304" pitchFamily="18" charset="0"/>
                <a:ea typeface="Times New Roman" panose="02020603050405020304" pitchFamily="18" charset="0"/>
              </a:rPr>
              <a:t>……</a:t>
            </a:r>
            <a:r>
              <a:rPr lang="zh-CN" altLang="zh-CN" b="1" dirty="0">
                <a:solidFill>
                  <a:srgbClr val="FF0000"/>
                </a:solidFill>
                <a:latin typeface="Times New Roman" panose="02020603050405020304" pitchFamily="18" charset="0"/>
                <a:ea typeface="宋体" panose="02010600030101010101" pitchFamily="2" charset="-122"/>
              </a:rPr>
              <a:t>   每天都追赶太阳 </a:t>
            </a:r>
            <a:r>
              <a:rPr lang="zh-CN" altLang="zh-CN" b="1" dirty="0">
                <a:latin typeface="Times New Roman" panose="02020603050405020304" pitchFamily="18"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1749"/>
                                        </p:tgtEl>
                                        <p:attrNameLst>
                                          <p:attrName>style.visibility</p:attrName>
                                        </p:attrNameLst>
                                      </p:cBhvr>
                                      <p:to>
                                        <p:strVal val="visible"/>
                                      </p:to>
                                    </p:set>
                                    <p:anim calcmode="lin" valueType="num">
                                      <p:cBhvr additive="base">
                                        <p:cTn id="11" dur="500" fill="hold"/>
                                        <p:tgtEl>
                                          <p:spTgt spid="31749"/>
                                        </p:tgtEl>
                                        <p:attrNameLst>
                                          <p:attrName>ppt_x</p:attrName>
                                        </p:attrNameLst>
                                      </p:cBhvr>
                                      <p:tavLst>
                                        <p:tav tm="0">
                                          <p:val>
                                            <p:strVal val="#ppt_x"/>
                                          </p:val>
                                        </p:tav>
                                        <p:tav tm="100000">
                                          <p:val>
                                            <p:strVal val="#ppt_x"/>
                                          </p:val>
                                        </p:tav>
                                      </p:tavLst>
                                    </p:anim>
                                    <p:anim calcmode="lin" valueType="num">
                                      <p:cBhvr additive="base">
                                        <p:cTn id="12"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71" showWhenStopped="0">
                <p:cTn id="13" repeatCount="indefinite" fill="hold" display="1">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1749" grpId="0"/>
      <p:bldP spid="3174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80832" y="1367151"/>
            <a:ext cx="771525" cy="4523105"/>
          </a:xfrm>
          <a:prstGeom prst="rect">
            <a:avLst/>
          </a:prstGeom>
          <a:noFill/>
        </p:spPr>
        <p:txBody>
          <a:bodyPr wrap="square" rtlCol="0" anchor="t">
            <a:spAutoFit/>
          </a:bodyPr>
          <a:lstStyle/>
          <a:p>
            <a:pPr algn="ctr"/>
            <a:r>
              <a:rPr lang="zh-CN" altLang="en-US" sz="3600" noProof="1">
                <a:ln w="22225">
                  <a:solidFill>
                    <a:schemeClr val="accent2"/>
                  </a:solidFill>
                  <a:prstDash val="solid"/>
                </a:ln>
                <a:solidFill>
                  <a:schemeClr val="accent2">
                    <a:lumMod val="40000"/>
                    <a:lumOff val="6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拥抱孤独 拓展智慧</a:t>
            </a:r>
          </a:p>
        </p:txBody>
      </p:sp>
      <p:sp>
        <p:nvSpPr>
          <p:cNvPr id="32770" name="文本框 3"/>
          <p:cNvSpPr txBox="1"/>
          <p:nvPr/>
        </p:nvSpPr>
        <p:spPr>
          <a:xfrm>
            <a:off x="3036888" y="1008063"/>
            <a:ext cx="6794500" cy="1691640"/>
          </a:xfrm>
          <a:prstGeom prst="rect">
            <a:avLst/>
          </a:prstGeom>
          <a:noFill/>
          <a:ln w="9525">
            <a:noFill/>
          </a:ln>
        </p:spPr>
        <p:txBody>
          <a:bodyPr wrap="square" anchor="t">
            <a:spAutoFit/>
          </a:bodyPr>
          <a:lstStyle/>
          <a:p>
            <a:r>
              <a:rPr lang="zh-CN" altLang="en-US" sz="2000">
                <a:latin typeface="Arial" panose="020B0604020202020204" pitchFamily="34" charset="0"/>
                <a:ea typeface="宋体" panose="02010600030101010101" pitchFamily="2" charset="-122"/>
              </a:rPr>
              <a:t>孤独，孕于生命本身。</a:t>
            </a:r>
          </a:p>
          <a:p>
            <a:r>
              <a:rPr lang="zh-CN" altLang="en-US" sz="2000">
                <a:latin typeface="Arial" panose="020B0604020202020204" pitchFamily="34" charset="0"/>
                <a:ea typeface="宋体" panose="02010600030101010101" pitchFamily="2" charset="-122"/>
              </a:rPr>
              <a:t>有人相伴是你的福运，</a:t>
            </a:r>
          </a:p>
          <a:p>
            <a:r>
              <a:rPr lang="zh-CN" altLang="en-US" sz="2000">
                <a:latin typeface="Arial" panose="020B0604020202020204" pitchFamily="34" charset="0"/>
                <a:ea typeface="宋体" panose="02010600030101010101" pitchFamily="2" charset="-122"/>
              </a:rPr>
              <a:t>寻寻觅觅才是生活的真谛</a:t>
            </a:r>
          </a:p>
          <a:p>
            <a:r>
              <a:rPr lang="zh-CN" altLang="en-US" sz="2000">
                <a:latin typeface="Arial" panose="020B0604020202020204" pitchFamily="34" charset="0"/>
                <a:ea typeface="宋体" panose="02010600030101010101" pitchFamily="2" charset="-122"/>
              </a:rPr>
              <a:t>学会拥抱孤独，</a:t>
            </a:r>
          </a:p>
          <a:p>
            <a:r>
              <a:rPr lang="zh-CN" altLang="en-US" sz="2000">
                <a:latin typeface="Arial" panose="020B0604020202020204" pitchFamily="34" charset="0"/>
                <a:ea typeface="宋体" panose="02010600030101010101" pitchFamily="2" charset="-122"/>
              </a:rPr>
              <a:t>用我们绝对的真诚，去拥抱生命中的真诚与美好</a:t>
            </a:r>
            <a:r>
              <a:rPr lang="zh-CN" altLang="en-US" sz="2400">
                <a:latin typeface="Arial" panose="020B0604020202020204" pitchFamily="34" charset="0"/>
                <a:ea typeface="宋体" panose="02010600030101010101" pitchFamily="2" charset="-122"/>
              </a:rPr>
              <a:t>。</a:t>
            </a:r>
          </a:p>
        </p:txBody>
      </p:sp>
      <p:pic>
        <p:nvPicPr>
          <p:cNvPr id="32771" name="图片 1" descr="01f936554349e20000019ae9545434.jpg"/>
          <p:cNvPicPr>
            <a:picLocks noChangeAspect="1"/>
          </p:cNvPicPr>
          <p:nvPr/>
        </p:nvPicPr>
        <p:blipFill>
          <a:blip r:embed="rId2"/>
          <a:stretch>
            <a:fillRect/>
          </a:stretch>
        </p:blipFill>
        <p:spPr>
          <a:xfrm>
            <a:off x="4078288" y="2794000"/>
            <a:ext cx="4238625" cy="3006725"/>
          </a:xfrm>
          <a:prstGeom prst="rect">
            <a:avLst/>
          </a:prstGeom>
          <a:noFill/>
          <a:ln w="9525">
            <a:noFill/>
          </a:ln>
        </p:spPr>
      </p:pic>
      <p:sp>
        <p:nvSpPr>
          <p:cNvPr id="8" name="页脚占位符 3"/>
          <p:cNvSpPr txBox="1">
            <a:spLocks noGrp="1"/>
          </p:cNvSpPr>
          <p:nvPr>
            <p:ph type="ftr" sz="quarter" idx="11"/>
          </p:nvPr>
        </p:nvSpPr>
        <p:spPr>
          <a:xfrm>
            <a:off x="4649788" y="6394450"/>
            <a:ext cx="2895600" cy="365125"/>
          </a:xfrm>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smtClean="0">
                <a:ln>
                  <a:noFill/>
                </a:ln>
                <a:solidFill>
                  <a:schemeClr val="tx1">
                    <a:tint val="75000"/>
                  </a:schemeClr>
                </a:solidFill>
                <a:effectLst/>
                <a:uLnTx/>
                <a:uFillTx/>
                <a:latin typeface="Arial" panose="020B0604020202020204" pitchFamily="34" charset="0"/>
                <a:ea typeface="+mn-ea"/>
                <a:cs typeface="+mn-cs"/>
                <a:sym typeface="+mn-ea"/>
              </a:rPr>
              <a:t>757387068@qq.com</a:t>
            </a:r>
            <a:endParaRPr kumimoji="0" lang="en-US" altLang="zh-CN"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transition spd="slow">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80192" y="494540"/>
            <a:ext cx="1833744" cy="2104910"/>
            <a:chOff x="2758274" y="1054584"/>
            <a:chExt cx="914400" cy="1178711"/>
          </a:xfrm>
        </p:grpSpPr>
        <p:grpSp>
          <p:nvGrpSpPr>
            <p:cNvPr id="8" name="组合 7"/>
            <p:cNvGrpSpPr/>
            <p:nvPr/>
          </p:nvGrpSpPr>
          <p:grpSpPr bwMode="auto">
            <a:xfrm>
              <a:off x="2758274" y="1242695"/>
              <a:ext cx="914400" cy="990600"/>
              <a:chOff x="3569472" y="2238690"/>
              <a:chExt cx="1218846" cy="1320817"/>
            </a:xfrm>
          </p:grpSpPr>
          <p:sp>
            <p:nvSpPr>
              <p:cNvPr id="9" name="矩形 8"/>
              <p:cNvSpPr/>
              <p:nvPr/>
            </p:nvSpPr>
            <p:spPr>
              <a:xfrm>
                <a:off x="3569472" y="2340661"/>
                <a:ext cx="1218846" cy="1218846"/>
              </a:xfrm>
              <a:prstGeom prst="rect">
                <a:avLst/>
              </a:prstGeom>
              <a:solidFill>
                <a:schemeClr val="bg1">
                  <a:lumMod val="65000"/>
                </a:schemeClr>
              </a:solidFill>
              <a:ln>
                <a:solidFill>
                  <a:schemeClr val="bg1">
                    <a:lumMod val="95000"/>
                  </a:schemeClr>
                </a:solidFill>
              </a:ln>
              <a:effectLst>
                <a:outerShdw blurRad="88900" dist="63500" dir="2700000" algn="tl" rotWithShape="0">
                  <a:prstClr val="black">
                    <a:alpha val="40000"/>
                  </a:prstClr>
                </a:outerShdw>
              </a:effectLst>
              <a:scene3d>
                <a:camera prst="orthographicFront">
                  <a:rot lat="19596000" lon="2886000" rev="17736000"/>
                </a:camera>
                <a:lightRig rig="threePt" dir="t">
                  <a:rot lat="0" lon="0" rev="18600000"/>
                </a:lightRig>
              </a:scene3d>
              <a:sp3d extrusionH="190500">
                <a:bevelT w="38100" h="381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0" name="矩形 9"/>
              <p:cNvSpPr/>
              <p:nvPr/>
            </p:nvSpPr>
            <p:spPr>
              <a:xfrm>
                <a:off x="3697482" y="2238690"/>
                <a:ext cx="918358" cy="918358"/>
              </a:xfrm>
              <a:prstGeom prst="rect">
                <a:avLst/>
              </a:prstGeom>
              <a:solidFill>
                <a:srgbClr val="C00000"/>
              </a:solidFill>
              <a:ln>
                <a:noFill/>
              </a:ln>
              <a:scene3d>
                <a:camera prst="isometricOffAxis2Top">
                  <a:rot lat="19597548" lon="2884710" rev="17738756"/>
                </a:camera>
                <a:lightRig rig="threePt" dir="t">
                  <a:rot lat="0" lon="0" rev="12000000"/>
                </a:lightRig>
              </a:scene3d>
              <a:sp3d extrusionH="279400">
                <a:bevelT w="635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pic>
          <p:nvPicPr>
            <p:cNvPr id="11" name="Picture 3" descr="F:\PPT素材11.4\T图片文件素材\【1】PNG素材\PNG格式分类素材（常用）\人物类图标\渐变类商务png图片（锐普PPT论坛www.rapidbbs.cn） (304).png"/>
            <p:cNvPicPr>
              <a:picLocks noChangeAspect="1" noChangeArrowheads="1"/>
            </p:cNvPicPr>
            <p:nvPr>
              <p:custDataLst>
                <p:tags r:id="rId1"/>
              </p:custDataLst>
            </p:nvPr>
          </p:nvPicPr>
          <p:blipFill>
            <a:blip r:embed="rId4"/>
            <a:srcRect/>
            <a:stretch>
              <a:fillRect/>
            </a:stretch>
          </p:blipFill>
          <p:spPr bwMode="auto">
            <a:xfrm>
              <a:off x="2887794" y="1054584"/>
              <a:ext cx="739378" cy="739378"/>
            </a:xfrm>
            <a:prstGeom prst="rect">
              <a:avLst/>
            </a:prstGeom>
            <a:noFill/>
            <a:ln w="9525">
              <a:noFill/>
              <a:miter lim="800000"/>
              <a:headEnd/>
              <a:tailEnd/>
            </a:ln>
          </p:spPr>
        </p:pic>
      </p:grpSp>
      <p:grpSp>
        <p:nvGrpSpPr>
          <p:cNvPr id="22" name="Group 69"/>
          <p:cNvGrpSpPr/>
          <p:nvPr/>
        </p:nvGrpSpPr>
        <p:grpSpPr bwMode="auto">
          <a:xfrm>
            <a:off x="2713211" y="2765778"/>
            <a:ext cx="7875270" cy="1685925"/>
            <a:chOff x="133" y="47"/>
            <a:chExt cx="2445" cy="331"/>
          </a:xfrm>
        </p:grpSpPr>
        <p:sp>
          <p:nvSpPr>
            <p:cNvPr id="23" name="AutoShape 58"/>
            <p:cNvSpPr>
              <a:spLocks noChangeArrowheads="1"/>
            </p:cNvSpPr>
            <p:nvPr/>
          </p:nvSpPr>
          <p:spPr bwMode="auto">
            <a:xfrm>
              <a:off x="349" y="47"/>
              <a:ext cx="2229" cy="331"/>
            </a:xfrm>
            <a:prstGeom prst="roundRect">
              <a:avLst>
                <a:gd name="adj" fmla="val 16667"/>
              </a:avLst>
            </a:prstGeom>
            <a:gradFill rotWithShape="1">
              <a:gsLst>
                <a:gs pos="0">
                  <a:srgbClr val="E3E5F8"/>
                </a:gs>
                <a:gs pos="100000">
                  <a:srgbClr val="7E88E4"/>
                </a:gs>
              </a:gsLst>
              <a:lin ang="0" scaled="1"/>
            </a:gradFill>
            <a:ln w="12700">
              <a:solidFill>
                <a:srgbClr val="FFFFFF"/>
              </a:solidFill>
              <a:round/>
            </a:ln>
          </p:spPr>
          <p:txBody>
            <a:bodyPr wrap="none" anchor="ctr"/>
            <a:lstStyle/>
            <a:p>
              <a:pPr>
                <a:buClr>
                  <a:srgbClr val="000000"/>
                </a:buClr>
                <a:buFont typeface="Arial" panose="020B0604020202020204" pitchFamily="34" charset="0"/>
                <a:buNone/>
              </a:pPr>
              <a:endParaRPr lang="zh-CN" altLang="en-US" sz="2160" dirty="0">
                <a:solidFill>
                  <a:srgbClr val="000000"/>
                </a:solidFill>
                <a:ea typeface="微软雅黑" panose="020B0503020204020204" pitchFamily="34" charset="-122"/>
                <a:sym typeface="Franklin Gothic Medium" panose="020B0603020102020204" pitchFamily="34" charset="0"/>
              </a:endParaRPr>
            </a:p>
          </p:txBody>
        </p:sp>
        <p:sp>
          <p:nvSpPr>
            <p:cNvPr id="25" name="Text Box 60"/>
            <p:cNvSpPr>
              <a:spLocks noChangeArrowheads="1"/>
            </p:cNvSpPr>
            <p:nvPr/>
          </p:nvSpPr>
          <p:spPr bwMode="auto">
            <a:xfrm>
              <a:off x="476" y="104"/>
              <a:ext cx="1861" cy="217"/>
            </a:xfrm>
            <a:prstGeom prst="rect">
              <a:avLst/>
            </a:prstGeom>
            <a:noFill/>
            <a:ln w="9525">
              <a:noFill/>
              <a:miter lim="800000"/>
            </a:ln>
          </p:spPr>
          <p:txBody>
            <a:bodyPr wrap="square">
              <a:spAutoFit/>
            </a:bodyPr>
            <a:lstStyle/>
            <a:p>
              <a:pPr algn="ctr">
                <a:buNone/>
              </a:pPr>
              <a:r>
                <a:rPr lang="zh-CN" altLang="en-US" sz="6600" b="1" dirty="0" smtClean="0">
                  <a:latin typeface="微软雅黑" panose="020B0503020204020204" pitchFamily="34" charset="-122"/>
                  <a:ea typeface="微软雅黑" panose="020B0503020204020204" pitchFamily="34" charset="-122"/>
                </a:rPr>
                <a:t>认识孤独</a:t>
              </a:r>
              <a:endParaRPr lang="zh-CN" altLang="en-US" sz="6600" b="1" dirty="0">
                <a:latin typeface="微软雅黑" panose="020B0503020204020204" pitchFamily="34" charset="-122"/>
                <a:ea typeface="微软雅黑" panose="020B0503020204020204" pitchFamily="34" charset="-122"/>
              </a:endParaRPr>
            </a:p>
          </p:txBody>
        </p:sp>
        <p:sp>
          <p:nvSpPr>
            <p:cNvPr id="26" name="Text Box 61"/>
            <p:cNvSpPr>
              <a:spLocks noChangeArrowheads="1"/>
            </p:cNvSpPr>
            <p:nvPr/>
          </p:nvSpPr>
          <p:spPr bwMode="auto">
            <a:xfrm>
              <a:off x="133" y="132"/>
              <a:ext cx="165" cy="148"/>
            </a:xfrm>
            <a:prstGeom prst="rect">
              <a:avLst/>
            </a:prstGeom>
            <a:noFill/>
            <a:ln w="9525">
              <a:noFill/>
              <a:miter lim="800000"/>
            </a:ln>
          </p:spPr>
          <p:txBody>
            <a:bodyPr>
              <a:spAutoFit/>
            </a:bodyPr>
            <a:lstStyle/>
            <a:p>
              <a:pPr algn="ctr" eaLnBrk="0" hangingPunct="0">
                <a:buClr>
                  <a:srgbClr val="000000"/>
                </a:buClr>
                <a:buFont typeface="Arial" panose="020B0604020202020204" pitchFamily="34" charset="0"/>
                <a:buNone/>
              </a:pPr>
              <a:r>
                <a:rPr lang="en-US" altLang="zh-CN" sz="4320" dirty="0">
                  <a:solidFill>
                    <a:schemeClr val="bg1"/>
                  </a:solidFill>
                  <a:latin typeface="微软雅黑" panose="020B0503020204020204" pitchFamily="34" charset="-122"/>
                  <a:ea typeface="微软雅黑" panose="020B0503020204020204" pitchFamily="34" charset="-122"/>
                </a:rPr>
                <a:t>1</a:t>
              </a:r>
            </a:p>
          </p:txBody>
        </p:sp>
      </p:grpSp>
      <p:sp>
        <p:nvSpPr>
          <p:cNvPr id="2" name="椭圆 1"/>
          <p:cNvSpPr/>
          <p:nvPr/>
        </p:nvSpPr>
        <p:spPr>
          <a:xfrm>
            <a:off x="2052174" y="2599450"/>
            <a:ext cx="1979149" cy="211260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640" b="1" dirty="0" smtClean="0">
                <a:solidFill>
                  <a:schemeClr val="tx1"/>
                </a:solidFill>
                <a:latin typeface="微软雅黑" panose="020B0503020204020204" pitchFamily="34" charset="-122"/>
                <a:ea typeface="微软雅黑" panose="020B0503020204020204" pitchFamily="34" charset="-122"/>
              </a:rPr>
              <a:t>1</a:t>
            </a:r>
            <a:endParaRPr lang="zh-CN" altLang="en-US" sz="864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48126" y="392423"/>
            <a:ext cx="2581156" cy="609654"/>
          </a:xfrm>
          <a:prstGeom prst="rect">
            <a:avLst/>
          </a:prstGeom>
          <a:noFill/>
        </p:spPr>
        <p:txBody>
          <a:bodyPr wrap="none" rtlCol="0" anchor="t">
            <a:spAutoFit/>
          </a:bodyPr>
          <a:lstStyle/>
          <a:p>
            <a:pPr defTabSz="683895" eaLnBrk="0" fontAlgn="base" hangingPunct="0">
              <a:lnSpc>
                <a:spcPct val="90000"/>
              </a:lnSpc>
            </a:pPr>
            <a:r>
              <a:rPr lang="zh-CN" altLang="en-US" sz="3735" b="1" dirty="0" smtClean="0">
                <a:solidFill>
                  <a:srgbClr val="000000"/>
                </a:solidFill>
                <a:latin typeface="微软雅黑" panose="020B0503020204020204" pitchFamily="34" charset="-122"/>
                <a:ea typeface="微软雅黑" panose="020B0503020204020204" pitchFamily="34" charset="-122"/>
                <a:cs typeface="+mj-cs"/>
                <a:sym typeface="+mn-ea"/>
              </a:rPr>
              <a:t>孤独是什么</a:t>
            </a:r>
            <a:endParaRPr lang="zh-CN" altLang="en-US" sz="4000" b="1" dirty="0">
              <a:latin typeface="微软雅黑" panose="020B0503020204020204" pitchFamily="34" charset="-122"/>
              <a:ea typeface="微软雅黑" panose="020B0503020204020204" pitchFamily="34" charset="-122"/>
            </a:endParaRPr>
          </a:p>
        </p:txBody>
      </p:sp>
      <p:grpSp>
        <p:nvGrpSpPr>
          <p:cNvPr id="7" name="组合 26"/>
          <p:cNvGrpSpPr/>
          <p:nvPr/>
        </p:nvGrpSpPr>
        <p:grpSpPr bwMode="auto">
          <a:xfrm>
            <a:off x="249401" y="1114837"/>
            <a:ext cx="10443210" cy="55244"/>
            <a:chOff x="1646242" y="5920595"/>
            <a:chExt cx="8702565" cy="45719"/>
          </a:xfrm>
        </p:grpSpPr>
        <p:sp>
          <p:nvSpPr>
            <p:cNvPr id="8" name="矩形 7"/>
            <p:cNvSpPr/>
            <p:nvPr/>
          </p:nvSpPr>
          <p:spPr>
            <a:xfrm>
              <a:off x="1646242" y="5920595"/>
              <a:ext cx="2900326" cy="45719"/>
            </a:xfrm>
            <a:prstGeom prst="rect">
              <a:avLst/>
            </a:prstGeom>
            <a:solidFill>
              <a:srgbClr val="2CBAB2"/>
            </a:solidFill>
            <a:ln w="12700">
              <a:solidFill>
                <a:srgbClr val="93E5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13" name="矩形 12"/>
            <p:cNvSpPr/>
            <p:nvPr/>
          </p:nvSpPr>
          <p:spPr>
            <a:xfrm>
              <a:off x="4546568" y="5920595"/>
              <a:ext cx="2901913" cy="45719"/>
            </a:xfrm>
            <a:prstGeom prst="rect">
              <a:avLst/>
            </a:prstGeom>
            <a:solidFill>
              <a:srgbClr val="FEA934"/>
            </a:solidFill>
            <a:ln w="12700">
              <a:solidFill>
                <a:srgbClr val="FEC7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14" name="矩形 13"/>
            <p:cNvSpPr/>
            <p:nvPr/>
          </p:nvSpPr>
          <p:spPr>
            <a:xfrm>
              <a:off x="7448482" y="5920595"/>
              <a:ext cx="2900325" cy="45719"/>
            </a:xfrm>
            <a:prstGeom prst="rect">
              <a:avLst/>
            </a:prstGeom>
            <a:solidFill>
              <a:srgbClr val="463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grpSp>
      <p:sp>
        <p:nvSpPr>
          <p:cNvPr id="15" name="矩形 14"/>
          <p:cNvSpPr/>
          <p:nvPr/>
        </p:nvSpPr>
        <p:spPr>
          <a:xfrm>
            <a:off x="720090" y="1336040"/>
            <a:ext cx="10754995" cy="3276600"/>
          </a:xfrm>
          <a:prstGeom prst="rect">
            <a:avLst/>
          </a:prstGeom>
        </p:spPr>
        <p:txBody>
          <a:bodyPr wrap="square">
            <a:spAutoFit/>
          </a:bodyPr>
          <a:lstStyle/>
          <a:p>
            <a:pPr>
              <a:lnSpc>
                <a:spcPct val="150000"/>
              </a:lnSpc>
            </a:pPr>
            <a:r>
              <a:rPr lang="zh-CN" altLang="zh-CN" sz="2400" b="1" dirty="0">
                <a:solidFill>
                  <a:srgbClr val="C00000"/>
                </a:solidFill>
                <a:latin typeface="微软雅黑" panose="020B0503020204020204" pitchFamily="34" charset="-122"/>
                <a:ea typeface="微软雅黑" panose="020B0503020204020204" pitchFamily="34" charset="-122"/>
              </a:rPr>
              <a:t>孤独</a:t>
            </a:r>
            <a:r>
              <a:rPr lang="zh-CN" altLang="zh-CN" sz="2400" dirty="0">
                <a:latin typeface="微软雅黑" panose="020B0503020204020204" pitchFamily="34" charset="-122"/>
                <a:ea typeface="微软雅黑" panose="020B0503020204020204" pitchFamily="34" charset="-122"/>
              </a:rPr>
              <a:t>被定义为一种丧失和不满足的感觉，它因为</a:t>
            </a:r>
            <a:r>
              <a:rPr lang="zh-CN" altLang="zh-CN" sz="2400" dirty="0" smtClean="0">
                <a:latin typeface="微软雅黑" panose="020B0503020204020204" pitchFamily="34" charset="-122"/>
                <a:ea typeface="微软雅黑" panose="020B0503020204020204" pitchFamily="34" charset="-122"/>
              </a:rPr>
              <a:t>我们</a:t>
            </a:r>
            <a:r>
              <a:rPr lang="zh-CN" altLang="en-US" sz="2400" dirty="0">
                <a:latin typeface="微软雅黑" panose="020B0503020204020204" pitchFamily="34" charset="-122"/>
                <a:ea typeface="微软雅黑" panose="020B0503020204020204" pitchFamily="34" charset="-122"/>
              </a:rPr>
              <a:t>对</a:t>
            </a:r>
            <a:r>
              <a:rPr lang="zh-CN" altLang="zh-CN" sz="2400" dirty="0" smtClean="0">
                <a:latin typeface="微软雅黑" panose="020B0503020204020204" pitchFamily="34" charset="-122"/>
                <a:ea typeface="微软雅黑" panose="020B0503020204020204" pitchFamily="34" charset="-122"/>
              </a:rPr>
              <a:t>社会关系</a:t>
            </a:r>
            <a:r>
              <a:rPr lang="zh-CN" altLang="zh-CN" sz="2400" dirty="0">
                <a:latin typeface="微软雅黑" panose="020B0503020204020204" pitchFamily="34" charset="-122"/>
                <a:ea typeface="微软雅黑" panose="020B0503020204020204" pitchFamily="34" charset="-122"/>
              </a:rPr>
              <a:t>的期望与现实不一致而产生。（</a:t>
            </a:r>
            <a:r>
              <a:rPr lang="en-US" altLang="zh-CN" sz="2400" dirty="0">
                <a:latin typeface="微软雅黑" panose="020B0503020204020204" pitchFamily="34" charset="-122"/>
                <a:ea typeface="微软雅黑" panose="020B0503020204020204" pitchFamily="34" charset="-122"/>
              </a:rPr>
              <a:t>perlman </a:t>
            </a:r>
            <a:r>
              <a:rPr lang="zh-CN" altLang="en-US" sz="2400" dirty="0">
                <a:latin typeface="微软雅黑" panose="020B0503020204020204" pitchFamily="34" charset="-122"/>
                <a:ea typeface="微软雅黑" panose="020B0503020204020204" pitchFamily="34" charset="-122"/>
              </a:rPr>
              <a:t>和</a:t>
            </a:r>
            <a:r>
              <a:rPr lang="en-US" altLang="zh-CN" sz="2400" dirty="0">
                <a:latin typeface="微软雅黑" panose="020B0503020204020204" pitchFamily="34" charset="-122"/>
                <a:ea typeface="微软雅黑" panose="020B0503020204020204" pitchFamily="34" charset="-122"/>
              </a:rPr>
              <a:t>Peplau,1981 </a:t>
            </a:r>
            <a:r>
              <a:rPr lang="zh-CN" altLang="zh-CN" sz="2400" dirty="0">
                <a:latin typeface="微软雅黑" panose="020B0503020204020204" pitchFamily="34" charset="-122"/>
                <a:ea typeface="微软雅黑" panose="020B0503020204020204" pitchFamily="34" charset="-122"/>
              </a:rPr>
              <a:t>）</a:t>
            </a:r>
          </a:p>
          <a:p>
            <a:pPr>
              <a:lnSpc>
                <a:spcPct val="150000"/>
              </a:lnSpc>
            </a:pPr>
            <a:endParaRPr lang="zh-CN" altLang="zh-CN" sz="2400" dirty="0">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C00000"/>
                </a:solidFill>
                <a:latin typeface="微软雅黑" panose="020B0503020204020204" pitchFamily="34" charset="-122"/>
                <a:ea typeface="微软雅黑" panose="020B0503020204020204" pitchFamily="34" charset="-122"/>
              </a:rPr>
              <a:t>孤独</a:t>
            </a:r>
            <a:r>
              <a:rPr lang="zh-CN" altLang="en-US" sz="2400" dirty="0">
                <a:latin typeface="微软雅黑" panose="020B0503020204020204" pitchFamily="34" charset="-122"/>
                <a:ea typeface="微软雅黑" panose="020B0503020204020204" pitchFamily="34" charset="-122"/>
              </a:rPr>
              <a:t>乃是一种主观上的社交孤立状态，伴有个人知觉到自己与他人隔离或缺乏接触而产生的不被接纳的痛苦体验。（</a:t>
            </a:r>
            <a:r>
              <a:rPr lang="en-US" altLang="zh-CN" sz="2400" dirty="0">
                <a:latin typeface="微软雅黑" panose="020B0503020204020204" pitchFamily="34" charset="-122"/>
                <a:ea typeface="微软雅黑" panose="020B0503020204020204" pitchFamily="34" charset="-122"/>
              </a:rPr>
              <a:t>Jeny  de Jong-Giered,1987)</a:t>
            </a:r>
            <a:r>
              <a:rPr lang="zh-CN" altLang="en-US" sz="2400"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algn="ctr">
              <a:lnSpc>
                <a:spcPct val="150000"/>
              </a:lnSpc>
            </a:pPr>
            <a:endParaRPr lang="zh-CN" altLang="en-US" dirty="0">
              <a:latin typeface="微软雅黑" panose="020B0503020204020204" pitchFamily="34" charset="-122"/>
              <a:ea typeface="微软雅黑" panose="020B0503020204020204" pitchFamily="34" charset="-122"/>
            </a:endParaRPr>
          </a:p>
        </p:txBody>
      </p:sp>
      <p:pic>
        <p:nvPicPr>
          <p:cNvPr id="12293" name="图片 1" descr="u=2625841269,4148936838&amp;fm=23&amp;gp=0"/>
          <p:cNvPicPr>
            <a:picLocks noChangeAspect="1"/>
          </p:cNvPicPr>
          <p:nvPr>
            <p:custDataLst>
              <p:tags r:id="rId1"/>
            </p:custDataLst>
          </p:nvPr>
        </p:nvPicPr>
        <p:blipFill>
          <a:blip r:embed="rId3"/>
          <a:stretch>
            <a:fillRect/>
          </a:stretch>
        </p:blipFill>
        <p:spPr>
          <a:xfrm>
            <a:off x="3729990" y="4834890"/>
            <a:ext cx="2942590" cy="1587500"/>
          </a:xfrm>
          <a:prstGeom prst="rect">
            <a:avLst/>
          </a:prstGeom>
          <a:noFill/>
          <a:ln w="9525">
            <a:noFill/>
          </a:ln>
        </p:spPr>
      </p:pic>
      <p:sp>
        <p:nvSpPr>
          <p:cNvPr id="16" name="文本框 15"/>
          <p:cNvSpPr txBox="1"/>
          <p:nvPr/>
        </p:nvSpPr>
        <p:spPr>
          <a:xfrm>
            <a:off x="7032625" y="5814060"/>
            <a:ext cx="3840480" cy="460375"/>
          </a:xfrm>
          <a:prstGeom prst="rect">
            <a:avLst/>
          </a:prstGeom>
          <a:noFill/>
        </p:spPr>
        <p:txBody>
          <a:bodyPr wrap="none" rtlCol="0">
            <a:spAutoFit/>
          </a:bodyPr>
          <a:lstStyle/>
          <a:p>
            <a:pPr algn="l"/>
            <a:r>
              <a:rPr lang="zh-CN" altLang="en-US" sz="2400" dirty="0">
                <a:latin typeface="微软雅黑" panose="020B0503020204020204" pitchFamily="34" charset="-122"/>
                <a:ea typeface="微软雅黑" panose="020B0503020204020204" pitchFamily="34" charset="-122"/>
                <a:sym typeface="+mn-ea"/>
              </a:rPr>
              <a:t>孤独并不等同与身体的隔离</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bwMode="auto">
          <a:xfrm>
            <a:off x="700886" y="1196752"/>
            <a:ext cx="10443210" cy="55244"/>
            <a:chOff x="1646242" y="5920595"/>
            <a:chExt cx="8702565" cy="45719"/>
          </a:xfrm>
        </p:grpSpPr>
        <p:sp>
          <p:nvSpPr>
            <p:cNvPr id="4" name="矩形 3"/>
            <p:cNvSpPr/>
            <p:nvPr/>
          </p:nvSpPr>
          <p:spPr>
            <a:xfrm>
              <a:off x="1646242" y="5920595"/>
              <a:ext cx="2900326" cy="45719"/>
            </a:xfrm>
            <a:prstGeom prst="rect">
              <a:avLst/>
            </a:prstGeom>
            <a:solidFill>
              <a:srgbClr val="2CBAB2"/>
            </a:solidFill>
            <a:ln w="12700">
              <a:solidFill>
                <a:srgbClr val="93E5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5" name="矩形 4"/>
            <p:cNvSpPr/>
            <p:nvPr/>
          </p:nvSpPr>
          <p:spPr>
            <a:xfrm>
              <a:off x="4546568" y="5920595"/>
              <a:ext cx="2901913" cy="45719"/>
            </a:xfrm>
            <a:prstGeom prst="rect">
              <a:avLst/>
            </a:prstGeom>
            <a:solidFill>
              <a:srgbClr val="FEA934"/>
            </a:solidFill>
            <a:ln w="12700">
              <a:solidFill>
                <a:srgbClr val="FEC7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6" name="矩形 5"/>
            <p:cNvSpPr/>
            <p:nvPr/>
          </p:nvSpPr>
          <p:spPr>
            <a:xfrm>
              <a:off x="7448482" y="5920595"/>
              <a:ext cx="2900325" cy="45719"/>
            </a:xfrm>
            <a:prstGeom prst="rect">
              <a:avLst/>
            </a:prstGeom>
            <a:solidFill>
              <a:srgbClr val="463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grpSp>
      <p:sp>
        <p:nvSpPr>
          <p:cNvPr id="2" name="标题 1"/>
          <p:cNvSpPr txBox="1"/>
          <p:nvPr/>
        </p:nvSpPr>
        <p:spPr>
          <a:xfrm>
            <a:off x="664845" y="245745"/>
            <a:ext cx="10515600" cy="7613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zh-CN" b="1" dirty="0" smtClean="0">
                <a:latin typeface="微软雅黑" panose="020B0503020204020204" pitchFamily="34" charset="-122"/>
                <a:ea typeface="微软雅黑" panose="020B0503020204020204" pitchFamily="34" charset="-122"/>
                <a:cs typeface="微软雅黑" panose="020B0503020204020204" pitchFamily="34" charset="-122"/>
              </a:rPr>
              <a:t>两种孤独类型</a:t>
            </a:r>
            <a:r>
              <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b="1" dirty="0" smtClean="0"/>
              <a:t>  </a:t>
            </a:r>
            <a:endParaRPr lang="zh-CN" altLang="en-US" dirty="0" smtClean="0"/>
          </a:p>
        </p:txBody>
      </p:sp>
      <p:sp>
        <p:nvSpPr>
          <p:cNvPr id="7" name="流程图: 可选过程 6"/>
          <p:cNvSpPr/>
          <p:nvPr/>
        </p:nvSpPr>
        <p:spPr>
          <a:xfrm>
            <a:off x="1513205" y="1831975"/>
            <a:ext cx="3744595" cy="360045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40000"/>
                  <a:lumOff val="60000"/>
                </a:schemeClr>
              </a:solidFill>
            </a:endParaRPr>
          </a:p>
        </p:txBody>
      </p:sp>
      <p:sp>
        <p:nvSpPr>
          <p:cNvPr id="8" name="矩形 7"/>
          <p:cNvSpPr/>
          <p:nvPr/>
        </p:nvSpPr>
        <p:spPr>
          <a:xfrm>
            <a:off x="1841500" y="2464435"/>
            <a:ext cx="3087370" cy="2306955"/>
          </a:xfrm>
          <a:prstGeom prst="rect">
            <a:avLst/>
          </a:prstGeom>
        </p:spPr>
        <p:txBody>
          <a:bodyPr wrap="square">
            <a:spAutoFit/>
          </a:bodyPr>
          <a:lstStyle/>
          <a:p>
            <a:pPr>
              <a:lnSpc>
                <a:spcPct val="150000"/>
              </a:lnSpc>
              <a:spcBef>
                <a:spcPct val="0"/>
              </a:spcBef>
            </a:pPr>
            <a:r>
              <a:rPr lang="zh-CN" altLang="en-US" sz="2400" b="1" dirty="0">
                <a:solidFill>
                  <a:srgbClr val="C00000"/>
                </a:solidFill>
                <a:latin typeface="微软雅黑" panose="020B0503020204020204" pitchFamily="34" charset="-122"/>
                <a:ea typeface="微软雅黑" panose="020B0503020204020204" pitchFamily="34" charset="-122"/>
              </a:rPr>
              <a:t>社交孤立</a:t>
            </a:r>
          </a:p>
          <a:p>
            <a:pPr>
              <a:lnSpc>
                <a:spcPct val="150000"/>
              </a:lnSpc>
              <a:spcBef>
                <a:spcPct val="0"/>
              </a:spcBef>
            </a:pPr>
            <a:r>
              <a:rPr lang="zh-CN" altLang="en-US" sz="2400" dirty="0">
                <a:latin typeface="微软雅黑" panose="020B0503020204020204" pitchFamily="34" charset="-122"/>
                <a:ea typeface="微软雅黑" panose="020B0503020204020204" pitchFamily="34" charset="-122"/>
              </a:rPr>
              <a:t>人们不满意、孤独，是因为他们缺少朋友贺熟人的社交网络</a:t>
            </a:r>
            <a:endParaRPr lang="zh-CN" altLang="en-US" dirty="0">
              <a:latin typeface="Arial" panose="020B0604020202020204" pitchFamily="34" charset="0"/>
            </a:endParaRPr>
          </a:p>
        </p:txBody>
      </p:sp>
      <p:sp>
        <p:nvSpPr>
          <p:cNvPr id="10" name="流程图: 可选过程 9"/>
          <p:cNvSpPr/>
          <p:nvPr/>
        </p:nvSpPr>
        <p:spPr>
          <a:xfrm>
            <a:off x="6354445" y="1831975"/>
            <a:ext cx="3744595" cy="360045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40000"/>
                  <a:lumOff val="60000"/>
                </a:schemeClr>
              </a:solidFill>
            </a:endParaRPr>
          </a:p>
        </p:txBody>
      </p:sp>
      <p:sp>
        <p:nvSpPr>
          <p:cNvPr id="11" name="矩形 10"/>
          <p:cNvSpPr/>
          <p:nvPr/>
        </p:nvSpPr>
        <p:spPr>
          <a:xfrm>
            <a:off x="6682740" y="2256790"/>
            <a:ext cx="3087370" cy="2722880"/>
          </a:xfrm>
          <a:prstGeom prst="rect">
            <a:avLst/>
          </a:prstGeom>
        </p:spPr>
        <p:txBody>
          <a:bodyPr wrap="square">
            <a:spAutoFit/>
          </a:bodyPr>
          <a:lstStyle/>
          <a:p>
            <a:pPr>
              <a:lnSpc>
                <a:spcPct val="150000"/>
              </a:lnSpc>
              <a:spcBef>
                <a:spcPct val="0"/>
              </a:spcBef>
            </a:pPr>
            <a:r>
              <a:rPr lang="zh-CN" altLang="en-US" sz="2400" b="1" dirty="0">
                <a:solidFill>
                  <a:srgbClr val="C00000"/>
                </a:solidFill>
                <a:latin typeface="微软雅黑" panose="020B0503020204020204" pitchFamily="34" charset="-122"/>
                <a:ea typeface="微软雅黑" panose="020B0503020204020204" pitchFamily="34" charset="-122"/>
              </a:rPr>
              <a:t>情绪孤立</a:t>
            </a:r>
          </a:p>
          <a:p>
            <a:pPr>
              <a:lnSpc>
                <a:spcPct val="150000"/>
              </a:lnSpc>
              <a:spcBef>
                <a:spcPct val="0"/>
              </a:spcBef>
            </a:pPr>
            <a:r>
              <a:rPr lang="zh-CN" altLang="en-US" sz="2400" dirty="0">
                <a:latin typeface="微软雅黑" panose="020B0503020204020204" pitchFamily="34" charset="-122"/>
                <a:ea typeface="微软雅黑" panose="020B0503020204020204" pitchFamily="34" charset="-122"/>
              </a:rPr>
              <a:t>人们不满意、孤独，是因为他们缺少单一深厚的关系。</a:t>
            </a:r>
          </a:p>
          <a:p>
            <a:pPr>
              <a:lnSpc>
                <a:spcPct val="150000"/>
              </a:lnSpc>
              <a:spcBef>
                <a:spcPct val="0"/>
              </a:spcBef>
            </a:pPr>
            <a:r>
              <a:rPr lang="en-US" altLang="zh-CN" dirty="0">
                <a:latin typeface="Arial" panose="020B0604020202020204" pitchFamily="34" charset="0"/>
              </a:rPr>
              <a:t>                       Weiss(1977)</a:t>
            </a:r>
          </a:p>
        </p:txBody>
      </p:sp>
      <p:sp>
        <p:nvSpPr>
          <p:cNvPr id="12" name="矩形 11"/>
          <p:cNvSpPr/>
          <p:nvPr/>
        </p:nvSpPr>
        <p:spPr>
          <a:xfrm>
            <a:off x="2383155" y="5789930"/>
            <a:ext cx="7715885" cy="645160"/>
          </a:xfrm>
          <a:prstGeom prst="rect">
            <a:avLst/>
          </a:prstGeom>
        </p:spPr>
        <p:txBody>
          <a:bodyPr wrap="square">
            <a:spAutoFit/>
          </a:bodyPr>
          <a:lstStyle/>
          <a:p>
            <a:pPr>
              <a:lnSpc>
                <a:spcPct val="150000"/>
              </a:lnSpc>
              <a:spcBef>
                <a:spcPct val="0"/>
              </a:spcBef>
            </a:pPr>
            <a:r>
              <a:rPr lang="zh-CN" altLang="en-US" sz="2400" dirty="0">
                <a:latin typeface="微软雅黑" panose="020B0503020204020204" pitchFamily="34" charset="-122"/>
                <a:ea typeface="微软雅黑" panose="020B0503020204020204" pitchFamily="34" charset="-122"/>
              </a:rPr>
              <a:t>不可能以一种类型的关系来缓解另外一种类型的孤单</a:t>
            </a:r>
            <a:endParaRPr lang="en-US" altLang="zh-CN"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586740" y="161290"/>
            <a:ext cx="10515600" cy="7613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zh-CN" b="1" dirty="0" smtClean="0">
                <a:latin typeface="微软雅黑" panose="020B0503020204020204" pitchFamily="34" charset="-122"/>
                <a:ea typeface="微软雅黑" panose="020B0503020204020204" pitchFamily="34" charset="-122"/>
                <a:cs typeface="微软雅黑" panose="020B0503020204020204" pitchFamily="34" charset="-122"/>
              </a:rPr>
              <a:t>孤独的种类</a:t>
            </a:r>
            <a:r>
              <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b="1" dirty="0" smtClean="0"/>
              <a:t>  </a:t>
            </a:r>
            <a:endParaRPr lang="zh-CN" altLang="en-US" dirty="0" smtClean="0"/>
          </a:p>
        </p:txBody>
      </p:sp>
      <p:sp>
        <p:nvSpPr>
          <p:cNvPr id="3" name="矩形 2"/>
          <p:cNvSpPr/>
          <p:nvPr/>
        </p:nvSpPr>
        <p:spPr>
          <a:xfrm>
            <a:off x="480963" y="1333356"/>
            <a:ext cx="11305256" cy="5492750"/>
          </a:xfrm>
          <a:prstGeom prst="rect">
            <a:avLst/>
          </a:prstGeom>
        </p:spPr>
        <p:txBody>
          <a:bodyPr wrap="square">
            <a:spAutoFit/>
          </a:bodyPr>
          <a:lstStyle/>
          <a:p>
            <a:pPr>
              <a:lnSpc>
                <a:spcPct val="150000"/>
              </a:lnSpc>
            </a:pPr>
            <a:r>
              <a:rPr lang="zh-CN" altLang="zh-CN" dirty="0">
                <a:latin typeface="微软雅黑" panose="020B0503020204020204" pitchFamily="34" charset="-122"/>
                <a:ea typeface="微软雅黑" panose="020B0503020204020204" pitchFamily="34" charset="-122"/>
              </a:rPr>
              <a:t>心理学认为，人是关系的存在。当个体对一个群体产生很强的热爱感情，进而产生了强烈的依赖性。此时，如果个体被已产生强烈情感的群体排除在外的时候，他会因得不到心理的依赖感而出现不满足的情绪，这种</a:t>
            </a:r>
            <a:r>
              <a:rPr lang="en-US" altLang="zh-CN" dirty="0" err="1">
                <a:latin typeface="微软雅黑" panose="020B0503020204020204" pitchFamily="34" charset="-122"/>
                <a:ea typeface="微软雅黑" panose="020B0503020204020204" pitchFamily="34" charset="-122"/>
                <a:hlinkClick r:id="rId2"/>
              </a:rPr>
              <a:t>迫切</a:t>
            </a:r>
            <a:r>
              <a:rPr lang="zh-CN" altLang="zh-CN" dirty="0">
                <a:latin typeface="微软雅黑" panose="020B0503020204020204" pitchFamily="34" charset="-122"/>
                <a:ea typeface="微软雅黑" panose="020B0503020204020204" pitchFamily="34" charset="-122"/>
              </a:rPr>
              <a:t>的满足感即为孤独感。孤独感产生后，进而带来的通常是情绪低落、忧郁、焦虑、失眠等不健康状态。日常中，常见的孤独感有：</a:t>
            </a:r>
          </a:p>
          <a:p>
            <a:pPr>
              <a:lnSpc>
                <a:spcPct val="150000"/>
              </a:lnSpc>
            </a:pPr>
            <a:r>
              <a:rPr lang="zh-CN" altLang="zh-CN" b="1" dirty="0">
                <a:latin typeface="微软雅黑" panose="020B0503020204020204" pitchFamily="34" charset="-122"/>
                <a:ea typeface="微软雅黑" panose="020B0503020204020204" pitchFamily="34" charset="-122"/>
              </a:rPr>
              <a:t>（一）自我孤独：</a:t>
            </a:r>
            <a:r>
              <a:rPr lang="zh-CN" altLang="zh-CN" dirty="0">
                <a:latin typeface="微软雅黑" panose="020B0503020204020204" pitchFamily="34" charset="-122"/>
                <a:ea typeface="微软雅黑" panose="020B0503020204020204" pitchFamily="34" charset="-122"/>
              </a:rPr>
              <a:t>个体会自觉不自觉的会把自我分化为主体的我和客体的我，一方面注重对自己进行体察和分析、力图理解自己的内心世界，理解自己的情感和心理变化，另一方面注重自觉地从外界各方了解自己，重视他人对自己的评价。</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zh-CN" b="1" dirty="0">
                <a:latin typeface="微软雅黑" panose="020B0503020204020204" pitchFamily="34" charset="-122"/>
                <a:ea typeface="微软雅黑" panose="020B0503020204020204" pitchFamily="34" charset="-122"/>
              </a:rPr>
              <a:t>（二）人际孤独也称感情孤独：</a:t>
            </a:r>
            <a:r>
              <a:rPr lang="zh-CN" altLang="zh-CN" dirty="0">
                <a:latin typeface="微软雅黑" panose="020B0503020204020204" pitchFamily="34" charset="-122"/>
                <a:ea typeface="微软雅黑" panose="020B0503020204020204" pitchFamily="34" charset="-122"/>
              </a:rPr>
              <a:t>这种孤独是因为失去或缺乏与他人心理上的亲密关系、或是失去一种很重要很亲密的关系所导致。这常出现在没有家人支持又缺少朋友和同伴的大学生人群中。</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zh-CN" b="1" dirty="0">
                <a:latin typeface="微软雅黑" panose="020B0503020204020204" pitchFamily="34" charset="-122"/>
                <a:ea typeface="微软雅黑" panose="020B0503020204020204" pitchFamily="34" charset="-122"/>
              </a:rPr>
              <a:t>（三）社会孤独：</a:t>
            </a:r>
            <a:r>
              <a:rPr lang="zh-CN" altLang="zh-CN" dirty="0">
                <a:latin typeface="微软雅黑" panose="020B0503020204020204" pitchFamily="34" charset="-122"/>
                <a:ea typeface="微软雅黑" panose="020B0503020204020204" pitchFamily="34" charset="-122"/>
              </a:rPr>
              <a:t>这种孤独主要是指个体由于缺乏对社会规范和伦理道德的积极信念而导致的孤独感。通俗来说，这种孤独是人处于群体的边缘，时时觉得自己是局外人，被群体排除在外或者被他人拒绝而产生社会孤独感。例如：如果个体的期望值与社会现实存在很大差距，并强烈感受到价值观的冲突时，并可能引发社会孤独感。</a:t>
            </a:r>
          </a:p>
        </p:txBody>
      </p:sp>
      <p:grpSp>
        <p:nvGrpSpPr>
          <p:cNvPr id="4" name="组合 26"/>
          <p:cNvGrpSpPr/>
          <p:nvPr/>
        </p:nvGrpSpPr>
        <p:grpSpPr bwMode="auto">
          <a:xfrm>
            <a:off x="658976" y="1079277"/>
            <a:ext cx="10443210" cy="55244"/>
            <a:chOff x="1646242" y="5920595"/>
            <a:chExt cx="8702565" cy="45719"/>
          </a:xfrm>
        </p:grpSpPr>
        <p:sp>
          <p:nvSpPr>
            <p:cNvPr id="5" name="矩形 4"/>
            <p:cNvSpPr/>
            <p:nvPr/>
          </p:nvSpPr>
          <p:spPr>
            <a:xfrm>
              <a:off x="1646242" y="5920595"/>
              <a:ext cx="2900326" cy="45719"/>
            </a:xfrm>
            <a:prstGeom prst="rect">
              <a:avLst/>
            </a:prstGeom>
            <a:solidFill>
              <a:srgbClr val="2CBAB2"/>
            </a:solidFill>
            <a:ln w="12700">
              <a:solidFill>
                <a:srgbClr val="93E5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6" name="矩形 5"/>
            <p:cNvSpPr/>
            <p:nvPr/>
          </p:nvSpPr>
          <p:spPr>
            <a:xfrm>
              <a:off x="4546568" y="5920595"/>
              <a:ext cx="2901913" cy="45719"/>
            </a:xfrm>
            <a:prstGeom prst="rect">
              <a:avLst/>
            </a:prstGeom>
            <a:solidFill>
              <a:srgbClr val="FEA934"/>
            </a:solidFill>
            <a:ln w="12700">
              <a:solidFill>
                <a:srgbClr val="FEC7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7" name="矩形 6"/>
            <p:cNvSpPr/>
            <p:nvPr/>
          </p:nvSpPr>
          <p:spPr>
            <a:xfrm>
              <a:off x="7448482" y="5920595"/>
              <a:ext cx="2900325" cy="45719"/>
            </a:xfrm>
            <a:prstGeom prst="rect">
              <a:avLst/>
            </a:prstGeom>
            <a:solidFill>
              <a:srgbClr val="463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4939" y="1340768"/>
            <a:ext cx="11737304" cy="5077460"/>
          </a:xfrm>
          <a:prstGeom prst="rect">
            <a:avLst/>
          </a:prstGeom>
        </p:spPr>
        <p:txBody>
          <a:bodyPr wrap="square">
            <a:spAutoFit/>
          </a:bodyPr>
          <a:lstStyle/>
          <a:p>
            <a:pPr>
              <a:lnSpc>
                <a:spcPct val="150000"/>
              </a:lnSpc>
            </a:pPr>
            <a:r>
              <a:rPr lang="zh-CN" altLang="zh-CN" b="1" dirty="0">
                <a:latin typeface="微软雅黑" panose="020B0503020204020204" pitchFamily="34" charset="-122"/>
                <a:ea typeface="微软雅黑" panose="020B0503020204020204" pitchFamily="34" charset="-122"/>
                <a:cs typeface="微软雅黑" panose="020B0503020204020204" pitchFamily="34" charset="-122"/>
              </a:rPr>
              <a:t>（四）文化孤独：</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当一个人处于不同的文化中时，当个体进入到一个新的文化环境，因为语言沟通不畅等导致的不适，或者个体认为不属于这种新文化，无法融入到新环境的孤独。</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b="1" dirty="0">
                <a:latin typeface="微软雅黑" panose="020B0503020204020204" pitchFamily="34" charset="-122"/>
                <a:ea typeface="微软雅黑" panose="020B0503020204020204" pitchFamily="34" charset="-122"/>
                <a:cs typeface="微软雅黑" panose="020B0503020204020204" pitchFamily="34" charset="-122"/>
              </a:rPr>
              <a:t>（五）智力孤独：</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智力孤独是因感受到与身边的人智力上或者教育上的不一致所产生的。</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b="1" dirty="0">
                <a:latin typeface="微软雅黑" panose="020B0503020204020204" pitchFamily="34" charset="-122"/>
                <a:ea typeface="微软雅黑" panose="020B0503020204020204" pitchFamily="34" charset="-122"/>
                <a:cs typeface="微软雅黑" panose="020B0503020204020204" pitchFamily="34" charset="-122"/>
              </a:rPr>
              <a:t>（六）心理孤独：</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当人们经历或遭受了与周围人分离的心理创伤，并且认为旁人无法理解这种感觉，也没办法被他人完全理解，心生一种感觉被隔绝的孤独。</a:t>
            </a:r>
          </a:p>
          <a:p>
            <a:pPr>
              <a:lnSpc>
                <a:spcPct val="150000"/>
              </a:lnSpc>
            </a:pPr>
            <a:r>
              <a:rPr lang="zh-CN" altLang="zh-CN" b="1" dirty="0">
                <a:latin typeface="微软雅黑" panose="020B0503020204020204" pitchFamily="34" charset="-122"/>
                <a:ea typeface="微软雅黑" panose="020B0503020204020204" pitchFamily="34" charset="-122"/>
                <a:cs typeface="微软雅黑" panose="020B0503020204020204" pitchFamily="34" charset="-122"/>
              </a:rPr>
              <a:t>（七）存在孤独：</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这种孤独是个体处于一种无目标、焦虑及空虚的感觉，个体会觉得生命没意义或无目标，站在生活的边缘。</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b="1" dirty="0">
                <a:latin typeface="微软雅黑" panose="020B0503020204020204" pitchFamily="34" charset="-122"/>
                <a:ea typeface="微软雅黑" panose="020B0503020204020204" pitchFamily="34" charset="-122"/>
                <a:cs typeface="微软雅黑" panose="020B0503020204020204" pitchFamily="34" charset="-122"/>
              </a:rPr>
              <a:t>（八）临终型孤独：</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当一个人面临死亡的时候所经历的隔离孤独感。</a:t>
            </a:r>
          </a:p>
          <a:p>
            <a:pPr>
              <a:lnSpc>
                <a:spcPct val="150000"/>
              </a:lnSpc>
            </a:pPr>
            <a:r>
              <a:rPr lang="zh-CN" altLang="zh-CN" b="1" dirty="0">
                <a:latin typeface="微软雅黑" panose="020B0503020204020204" pitchFamily="34" charset="-122"/>
                <a:ea typeface="微软雅黑" panose="020B0503020204020204" pitchFamily="34" charset="-122"/>
                <a:cs typeface="微软雅黑" panose="020B0503020204020204" pitchFamily="34" charset="-122"/>
              </a:rPr>
              <a:t>（九）强制性孤独：</a:t>
            </a: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日常所说的孤独感与“孤独症”是二个不同的概念，真正的“孤独症”也称为自闭症，已被精神医学界界定为一种精神疾病，需要加以治疗。“孤独症”有三大特征：一是有社会交往障碍；二是有言语发展障碍；三是有兴趣范围狭窄和刻板的生活方式。到目前为止，人类还未找到导致该疾病的病因，也没找到非常有效的治疗方法。</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6"/>
          <p:cNvGrpSpPr/>
          <p:nvPr/>
        </p:nvGrpSpPr>
        <p:grpSpPr bwMode="auto">
          <a:xfrm>
            <a:off x="408955" y="1124744"/>
            <a:ext cx="10443210" cy="55244"/>
            <a:chOff x="1646242" y="5920595"/>
            <a:chExt cx="8702565" cy="45719"/>
          </a:xfrm>
        </p:grpSpPr>
        <p:sp>
          <p:nvSpPr>
            <p:cNvPr id="4" name="矩形 3"/>
            <p:cNvSpPr/>
            <p:nvPr/>
          </p:nvSpPr>
          <p:spPr>
            <a:xfrm>
              <a:off x="1646242" y="5920595"/>
              <a:ext cx="2900326" cy="45719"/>
            </a:xfrm>
            <a:prstGeom prst="rect">
              <a:avLst/>
            </a:prstGeom>
            <a:solidFill>
              <a:srgbClr val="2CBAB2"/>
            </a:solidFill>
            <a:ln w="12700">
              <a:solidFill>
                <a:srgbClr val="93E5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5" name="矩形 4"/>
            <p:cNvSpPr/>
            <p:nvPr/>
          </p:nvSpPr>
          <p:spPr>
            <a:xfrm>
              <a:off x="4546568" y="5920595"/>
              <a:ext cx="2901913" cy="45719"/>
            </a:xfrm>
            <a:prstGeom prst="rect">
              <a:avLst/>
            </a:prstGeom>
            <a:solidFill>
              <a:srgbClr val="FEA934"/>
            </a:solidFill>
            <a:ln w="12700">
              <a:solidFill>
                <a:srgbClr val="FEC7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6" name="矩形 5"/>
            <p:cNvSpPr/>
            <p:nvPr/>
          </p:nvSpPr>
          <p:spPr>
            <a:xfrm>
              <a:off x="7448482" y="5920595"/>
              <a:ext cx="2900325" cy="45719"/>
            </a:xfrm>
            <a:prstGeom prst="rect">
              <a:avLst/>
            </a:prstGeom>
            <a:solidFill>
              <a:srgbClr val="463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grpSp>
      <p:sp>
        <p:nvSpPr>
          <p:cNvPr id="7" name="标题 1"/>
          <p:cNvSpPr txBox="1"/>
          <p:nvPr/>
        </p:nvSpPr>
        <p:spPr>
          <a:xfrm>
            <a:off x="586740" y="161290"/>
            <a:ext cx="10515600" cy="7613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zh-CN" b="1" dirty="0" smtClean="0">
                <a:latin typeface="微软雅黑" panose="020B0503020204020204" pitchFamily="34" charset="-122"/>
                <a:ea typeface="微软雅黑" panose="020B0503020204020204" pitchFamily="34" charset="-122"/>
                <a:cs typeface="微软雅黑" panose="020B0503020204020204" pitchFamily="34" charset="-122"/>
              </a:rPr>
              <a:t>孤独的种类</a:t>
            </a:r>
            <a:r>
              <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b="1" dirty="0" smtClean="0"/>
              <a:t>  </a:t>
            </a:r>
            <a:endParaRPr lang="zh-CN" alt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80192" y="494540"/>
            <a:ext cx="1833744" cy="2104910"/>
            <a:chOff x="2758274" y="1054584"/>
            <a:chExt cx="914400" cy="1178711"/>
          </a:xfrm>
        </p:grpSpPr>
        <p:grpSp>
          <p:nvGrpSpPr>
            <p:cNvPr id="8" name="组合 7"/>
            <p:cNvGrpSpPr/>
            <p:nvPr/>
          </p:nvGrpSpPr>
          <p:grpSpPr bwMode="auto">
            <a:xfrm>
              <a:off x="2758274" y="1242695"/>
              <a:ext cx="914400" cy="990600"/>
              <a:chOff x="3569472" y="2238690"/>
              <a:chExt cx="1218846" cy="1320817"/>
            </a:xfrm>
          </p:grpSpPr>
          <p:sp>
            <p:nvSpPr>
              <p:cNvPr id="9" name="矩形 8"/>
              <p:cNvSpPr/>
              <p:nvPr/>
            </p:nvSpPr>
            <p:spPr>
              <a:xfrm>
                <a:off x="3569472" y="2340661"/>
                <a:ext cx="1218846" cy="1218846"/>
              </a:xfrm>
              <a:prstGeom prst="rect">
                <a:avLst/>
              </a:prstGeom>
              <a:solidFill>
                <a:schemeClr val="bg1">
                  <a:lumMod val="65000"/>
                </a:schemeClr>
              </a:solidFill>
              <a:ln>
                <a:solidFill>
                  <a:schemeClr val="bg1">
                    <a:lumMod val="95000"/>
                  </a:schemeClr>
                </a:solidFill>
              </a:ln>
              <a:effectLst>
                <a:outerShdw blurRad="88900" dist="63500" dir="2700000" algn="tl" rotWithShape="0">
                  <a:prstClr val="black">
                    <a:alpha val="40000"/>
                  </a:prstClr>
                </a:outerShdw>
              </a:effectLst>
              <a:scene3d>
                <a:camera prst="orthographicFront">
                  <a:rot lat="19596000" lon="2886000" rev="17736000"/>
                </a:camera>
                <a:lightRig rig="threePt" dir="t">
                  <a:rot lat="0" lon="0" rev="18600000"/>
                </a:lightRig>
              </a:scene3d>
              <a:sp3d extrusionH="190500">
                <a:bevelT w="38100" h="381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0" name="矩形 9"/>
              <p:cNvSpPr/>
              <p:nvPr/>
            </p:nvSpPr>
            <p:spPr>
              <a:xfrm>
                <a:off x="3697482" y="2238690"/>
                <a:ext cx="918358" cy="918358"/>
              </a:xfrm>
              <a:prstGeom prst="rect">
                <a:avLst/>
              </a:prstGeom>
              <a:solidFill>
                <a:srgbClr val="C00000"/>
              </a:solidFill>
              <a:ln>
                <a:noFill/>
              </a:ln>
              <a:scene3d>
                <a:camera prst="isometricOffAxis2Top">
                  <a:rot lat="19597548" lon="2884710" rev="17738756"/>
                </a:camera>
                <a:lightRig rig="threePt" dir="t">
                  <a:rot lat="0" lon="0" rev="12000000"/>
                </a:lightRig>
              </a:scene3d>
              <a:sp3d extrusionH="279400">
                <a:bevelT w="635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pic>
          <p:nvPicPr>
            <p:cNvPr id="11" name="Picture 3" descr="F:\PPT素材11.4\T图片文件素材\【1】PNG素材\PNG格式分类素材（常用）\人物类图标\渐变类商务png图片（锐普PPT论坛www.rapidbbs.cn） (304).png"/>
            <p:cNvPicPr>
              <a:picLocks noChangeAspect="1" noChangeArrowheads="1"/>
            </p:cNvPicPr>
            <p:nvPr>
              <p:custDataLst>
                <p:tags r:id="rId1"/>
              </p:custDataLst>
            </p:nvPr>
          </p:nvPicPr>
          <p:blipFill>
            <a:blip r:embed="rId4"/>
            <a:srcRect/>
            <a:stretch>
              <a:fillRect/>
            </a:stretch>
          </p:blipFill>
          <p:spPr bwMode="auto">
            <a:xfrm>
              <a:off x="2887794" y="1054584"/>
              <a:ext cx="739378" cy="739378"/>
            </a:xfrm>
            <a:prstGeom prst="rect">
              <a:avLst/>
            </a:prstGeom>
            <a:noFill/>
            <a:ln w="9525">
              <a:noFill/>
              <a:miter lim="800000"/>
              <a:headEnd/>
              <a:tailEnd/>
            </a:ln>
          </p:spPr>
        </p:pic>
      </p:grpSp>
      <p:grpSp>
        <p:nvGrpSpPr>
          <p:cNvPr id="22" name="Group 69"/>
          <p:cNvGrpSpPr/>
          <p:nvPr/>
        </p:nvGrpSpPr>
        <p:grpSpPr bwMode="auto">
          <a:xfrm>
            <a:off x="2713211" y="2765778"/>
            <a:ext cx="7875270" cy="1685925"/>
            <a:chOff x="133" y="47"/>
            <a:chExt cx="2445" cy="331"/>
          </a:xfrm>
        </p:grpSpPr>
        <p:sp>
          <p:nvSpPr>
            <p:cNvPr id="23" name="AutoShape 58"/>
            <p:cNvSpPr>
              <a:spLocks noChangeArrowheads="1"/>
            </p:cNvSpPr>
            <p:nvPr/>
          </p:nvSpPr>
          <p:spPr bwMode="auto">
            <a:xfrm>
              <a:off x="349" y="47"/>
              <a:ext cx="2229" cy="331"/>
            </a:xfrm>
            <a:prstGeom prst="roundRect">
              <a:avLst>
                <a:gd name="adj" fmla="val 16667"/>
              </a:avLst>
            </a:prstGeom>
            <a:gradFill rotWithShape="1">
              <a:gsLst>
                <a:gs pos="0">
                  <a:srgbClr val="E3E5F8"/>
                </a:gs>
                <a:gs pos="100000">
                  <a:srgbClr val="7E88E4"/>
                </a:gs>
              </a:gsLst>
              <a:lin ang="0" scaled="1"/>
            </a:gradFill>
            <a:ln w="12700">
              <a:solidFill>
                <a:srgbClr val="FFFFFF"/>
              </a:solidFill>
              <a:round/>
            </a:ln>
          </p:spPr>
          <p:txBody>
            <a:bodyPr wrap="none" anchor="ctr"/>
            <a:lstStyle/>
            <a:p>
              <a:pPr>
                <a:buClr>
                  <a:srgbClr val="000000"/>
                </a:buClr>
                <a:buFont typeface="Arial" panose="020B0604020202020204" pitchFamily="34" charset="0"/>
                <a:buNone/>
              </a:pPr>
              <a:endParaRPr lang="zh-CN" altLang="en-US" sz="2160" dirty="0">
                <a:solidFill>
                  <a:srgbClr val="000000"/>
                </a:solidFill>
                <a:ea typeface="微软雅黑" panose="020B0503020204020204" pitchFamily="34" charset="-122"/>
                <a:sym typeface="Franklin Gothic Medium" panose="020B0603020102020204" pitchFamily="34" charset="0"/>
              </a:endParaRPr>
            </a:p>
          </p:txBody>
        </p:sp>
        <p:sp>
          <p:nvSpPr>
            <p:cNvPr id="25" name="Text Box 60"/>
            <p:cNvSpPr>
              <a:spLocks noChangeArrowheads="1"/>
            </p:cNvSpPr>
            <p:nvPr/>
          </p:nvSpPr>
          <p:spPr bwMode="auto">
            <a:xfrm>
              <a:off x="476" y="104"/>
              <a:ext cx="1861" cy="217"/>
            </a:xfrm>
            <a:prstGeom prst="rect">
              <a:avLst/>
            </a:prstGeom>
            <a:noFill/>
            <a:ln w="9525">
              <a:noFill/>
              <a:miter lim="800000"/>
            </a:ln>
          </p:spPr>
          <p:txBody>
            <a:bodyPr wrap="square">
              <a:spAutoFit/>
            </a:bodyPr>
            <a:lstStyle/>
            <a:p>
              <a:pPr algn="ctr">
                <a:buNone/>
              </a:pPr>
              <a:r>
                <a:rPr lang="zh-CN" altLang="en-US" sz="6600" b="1" dirty="0" smtClean="0">
                  <a:latin typeface="微软雅黑" panose="020B0503020204020204" pitchFamily="34" charset="-122"/>
                  <a:ea typeface="微软雅黑" panose="020B0503020204020204" pitchFamily="34" charset="-122"/>
                </a:rPr>
                <a:t>觉察孤独</a:t>
              </a:r>
              <a:endParaRPr lang="zh-CN" altLang="en-US" sz="6600" b="1" dirty="0">
                <a:latin typeface="微软雅黑" panose="020B0503020204020204" pitchFamily="34" charset="-122"/>
                <a:ea typeface="微软雅黑" panose="020B0503020204020204" pitchFamily="34" charset="-122"/>
              </a:endParaRPr>
            </a:p>
          </p:txBody>
        </p:sp>
        <p:sp>
          <p:nvSpPr>
            <p:cNvPr id="26" name="Text Box 61"/>
            <p:cNvSpPr>
              <a:spLocks noChangeArrowheads="1"/>
            </p:cNvSpPr>
            <p:nvPr/>
          </p:nvSpPr>
          <p:spPr bwMode="auto">
            <a:xfrm>
              <a:off x="133" y="132"/>
              <a:ext cx="165" cy="148"/>
            </a:xfrm>
            <a:prstGeom prst="rect">
              <a:avLst/>
            </a:prstGeom>
            <a:noFill/>
            <a:ln w="9525">
              <a:noFill/>
              <a:miter lim="800000"/>
            </a:ln>
          </p:spPr>
          <p:txBody>
            <a:bodyPr>
              <a:spAutoFit/>
            </a:bodyPr>
            <a:lstStyle/>
            <a:p>
              <a:pPr algn="ctr" eaLnBrk="0" hangingPunct="0">
                <a:buClr>
                  <a:srgbClr val="000000"/>
                </a:buClr>
                <a:buFont typeface="Arial" panose="020B0604020202020204" pitchFamily="34" charset="0"/>
                <a:buNone/>
              </a:pPr>
              <a:r>
                <a:rPr lang="en-US" altLang="zh-CN" sz="4320" dirty="0">
                  <a:solidFill>
                    <a:schemeClr val="bg1"/>
                  </a:solidFill>
                  <a:latin typeface="微软雅黑" panose="020B0503020204020204" pitchFamily="34" charset="-122"/>
                  <a:ea typeface="微软雅黑" panose="020B0503020204020204" pitchFamily="34" charset="-122"/>
                </a:rPr>
                <a:t>1</a:t>
              </a:r>
            </a:p>
          </p:txBody>
        </p:sp>
      </p:grpSp>
      <p:sp>
        <p:nvSpPr>
          <p:cNvPr id="2" name="椭圆 1"/>
          <p:cNvSpPr/>
          <p:nvPr/>
        </p:nvSpPr>
        <p:spPr>
          <a:xfrm>
            <a:off x="2052174" y="2599450"/>
            <a:ext cx="1979149" cy="211260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640" b="1" dirty="0" smtClean="0">
                <a:solidFill>
                  <a:schemeClr val="tx1"/>
                </a:solidFill>
                <a:latin typeface="微软雅黑" panose="020B0503020204020204" pitchFamily="34" charset="-122"/>
                <a:ea typeface="微软雅黑" panose="020B0503020204020204" pitchFamily="34" charset="-122"/>
              </a:rPr>
              <a:t>2</a:t>
            </a:r>
            <a:endParaRPr lang="zh-CN" altLang="en-US" sz="864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noChangeArrowheads="1"/>
          </p:cNvSpPr>
          <p:nvPr/>
        </p:nvSpPr>
        <p:spPr>
          <a:xfrm>
            <a:off x="479425" y="1196975"/>
            <a:ext cx="11237595" cy="50857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zh-CN" sz="2000" dirty="0" smtClean="0"/>
          </a:p>
          <a:p>
            <a:pPr marL="0" indent="0">
              <a:buNone/>
            </a:pP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）请同学们记录近期自己的孤独状态，思考自己近期的孤独体验，记录在《我的孤独卡》。</a:t>
            </a:r>
          </a:p>
          <a:p>
            <a:endPar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①</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我感到孤独时，有什么感受（尽量具体）？</a:t>
            </a:r>
          </a:p>
          <a:p>
            <a:pPr marL="0" indent="0">
              <a:buNone/>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u="sng"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a:t>
            </a:r>
          </a:p>
          <a:p>
            <a:pPr marL="0" indent="0">
              <a:buNone/>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②</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以前我有过哪些孤独？当时是发生了什么？</a:t>
            </a:r>
          </a:p>
          <a:p>
            <a:pPr marL="0" indent="0">
              <a:buNone/>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u="sng"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a:t>
            </a:r>
          </a:p>
          <a:p>
            <a:pPr marL="0" indent="0">
              <a:buNone/>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③</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当我孤独时，我的躯体、心理行为都有哪些反应和具体表现？</a:t>
            </a:r>
          </a:p>
          <a:p>
            <a:pPr marL="0" indent="0">
              <a:buNone/>
            </a:pPr>
            <a:r>
              <a:rPr lang="en-US" altLang="zh-CN" sz="2000" u="sng"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a:t>
            </a:r>
          </a:p>
          <a:p>
            <a:pPr marL="0" indent="0">
              <a:buNone/>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④</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我经常是被动孤独？还是主动孤独？哪个的时间更长些？</a:t>
            </a:r>
          </a:p>
          <a:p>
            <a:pPr marL="0" indent="0">
              <a:buNone/>
            </a:pPr>
            <a:r>
              <a:rPr lang="en-US" altLang="zh-CN" sz="2000" u="sng"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a:t>
            </a:r>
          </a:p>
          <a:p>
            <a:pPr marL="0" indent="0">
              <a:buNone/>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⑤</a:t>
            </a:r>
            <a:r>
              <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rPr>
              <a:t>我感到孤独时，是有什么需要没有被满足（尽量具体）？</a:t>
            </a:r>
          </a:p>
          <a:p>
            <a:pPr marL="0" indent="0">
              <a:buNone/>
            </a:pPr>
            <a:r>
              <a:rPr lang="en-US" altLang="zh-CN" sz="2000" b="1" u="sng"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20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endPar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6"/>
          <p:cNvGrpSpPr/>
          <p:nvPr/>
        </p:nvGrpSpPr>
        <p:grpSpPr bwMode="auto">
          <a:xfrm>
            <a:off x="700886" y="1196752"/>
            <a:ext cx="10443210" cy="55244"/>
            <a:chOff x="1646242" y="5920595"/>
            <a:chExt cx="8702565" cy="45719"/>
          </a:xfrm>
        </p:grpSpPr>
        <p:sp>
          <p:nvSpPr>
            <p:cNvPr id="4" name="矩形 3"/>
            <p:cNvSpPr/>
            <p:nvPr/>
          </p:nvSpPr>
          <p:spPr>
            <a:xfrm>
              <a:off x="1646242" y="5920595"/>
              <a:ext cx="2900326" cy="45719"/>
            </a:xfrm>
            <a:prstGeom prst="rect">
              <a:avLst/>
            </a:prstGeom>
            <a:solidFill>
              <a:srgbClr val="2CBAB2"/>
            </a:solidFill>
            <a:ln w="12700">
              <a:solidFill>
                <a:srgbClr val="93E5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5" name="矩形 4"/>
            <p:cNvSpPr/>
            <p:nvPr/>
          </p:nvSpPr>
          <p:spPr>
            <a:xfrm>
              <a:off x="4546568" y="5920595"/>
              <a:ext cx="2901913" cy="45719"/>
            </a:xfrm>
            <a:prstGeom prst="rect">
              <a:avLst/>
            </a:prstGeom>
            <a:solidFill>
              <a:srgbClr val="FEA934"/>
            </a:solidFill>
            <a:ln w="12700">
              <a:solidFill>
                <a:srgbClr val="FEC7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6" name="矩形 5"/>
            <p:cNvSpPr/>
            <p:nvPr/>
          </p:nvSpPr>
          <p:spPr>
            <a:xfrm>
              <a:off x="7448482" y="5920595"/>
              <a:ext cx="2900325" cy="45719"/>
            </a:xfrm>
            <a:prstGeom prst="rect">
              <a:avLst/>
            </a:prstGeom>
            <a:solidFill>
              <a:srgbClr val="463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grpSp>
      <p:sp>
        <p:nvSpPr>
          <p:cNvPr id="7" name="文本框 6"/>
          <p:cNvSpPr txBox="1"/>
          <p:nvPr/>
        </p:nvSpPr>
        <p:spPr>
          <a:xfrm>
            <a:off x="913011" y="260648"/>
            <a:ext cx="5827236" cy="769441"/>
          </a:xfrm>
          <a:prstGeom prst="rect">
            <a:avLst/>
          </a:prstGeom>
          <a:noFill/>
        </p:spPr>
        <p:txBody>
          <a:bodyPr wrap="none" rtlCol="0">
            <a:spAutoFit/>
          </a:bodyPr>
          <a:lstStyle/>
          <a:p>
            <a:pPr algn="l"/>
            <a:r>
              <a:rPr lang="zh-CN" altLang="zh-CN" sz="4400" b="1" dirty="0" smtClean="0">
                <a:latin typeface="微软雅黑" panose="020B0503020204020204" pitchFamily="34" charset="-122"/>
                <a:ea typeface="微软雅黑" panose="020B0503020204020204" pitchFamily="34" charset="-122"/>
                <a:sym typeface="+mn-ea"/>
              </a:rPr>
              <a:t>自我孤独情绪探索练习</a:t>
            </a:r>
            <a:endParaRPr lang="en-US" altLang="zh-CN" sz="4400" b="1"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6196" y="871152"/>
            <a:ext cx="8229600" cy="952500"/>
          </a:xfrm>
        </p:spPr>
        <p:txBody>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en-US" sz="44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楷体" panose="02010609060101010101" pitchFamily="49" charset="-122"/>
                <a:sym typeface="+mn-ea"/>
              </a:rPr>
              <a:t>行走的人生</a:t>
            </a:r>
            <a:endParaRPr kumimoji="0" lang="zh-CN" altLang="en-US" sz="4400" b="0" i="0" u="none" strike="noStrike" kern="1200" cap="none" spc="0" normalizeH="0" baseline="0" noProof="1">
              <a:solidFill>
                <a:schemeClr val="tx1"/>
              </a:solidFill>
              <a:latin typeface="微软雅黑" panose="020B0503020204020204" pitchFamily="34" charset="-122"/>
              <a:ea typeface="微软雅黑" panose="020B0503020204020204" pitchFamily="34" charset="-122"/>
            </a:endParaRPr>
          </a:p>
        </p:txBody>
      </p:sp>
      <p:grpSp>
        <p:nvGrpSpPr>
          <p:cNvPr id="26626" name="组合 14"/>
          <p:cNvGrpSpPr/>
          <p:nvPr/>
        </p:nvGrpSpPr>
        <p:grpSpPr>
          <a:xfrm>
            <a:off x="3559060" y="1766766"/>
            <a:ext cx="7641513" cy="4006515"/>
            <a:chOff x="2428" y="2646"/>
            <a:chExt cx="12035" cy="6309"/>
          </a:xfrm>
        </p:grpSpPr>
        <p:sp>
          <p:nvSpPr>
            <p:cNvPr id="26627" name="Freeform 9"/>
            <p:cNvSpPr/>
            <p:nvPr/>
          </p:nvSpPr>
          <p:spPr>
            <a:xfrm rot="21240000">
              <a:off x="2428" y="2646"/>
              <a:ext cx="12035" cy="2476"/>
            </a:xfrm>
            <a:custGeom>
              <a:avLst/>
              <a:gdLst/>
              <a:ahLst/>
              <a:cxnLst>
                <a:cxn ang="0">
                  <a:pos x="0" y="845"/>
                </a:cxn>
                <a:cxn ang="0">
                  <a:pos x="1523" y="313"/>
                </a:cxn>
                <a:cxn ang="0">
                  <a:pos x="1610" y="617"/>
                </a:cxn>
                <a:cxn ang="0">
                  <a:pos x="2720" y="243"/>
                </a:cxn>
                <a:cxn ang="0">
                  <a:pos x="2784" y="538"/>
                </a:cxn>
                <a:cxn ang="0">
                  <a:pos x="3882" y="266"/>
                </a:cxn>
                <a:cxn ang="0">
                  <a:pos x="3795" y="0"/>
                </a:cxn>
                <a:cxn ang="0">
                  <a:pos x="4371" y="269"/>
                </a:cxn>
                <a:cxn ang="0">
                  <a:pos x="3961" y="832"/>
                </a:cxn>
                <a:cxn ang="0">
                  <a:pos x="3912" y="542"/>
                </a:cxn>
                <a:cxn ang="0">
                  <a:pos x="2594" y="921"/>
                </a:cxn>
                <a:cxn ang="0">
                  <a:pos x="2509" y="620"/>
                </a:cxn>
                <a:cxn ang="0">
                  <a:pos x="1344" y="968"/>
                </a:cxn>
                <a:cxn ang="0">
                  <a:pos x="1280" y="666"/>
                </a:cxn>
                <a:cxn ang="0">
                  <a:pos x="67" y="1066"/>
                </a:cxn>
                <a:cxn ang="0">
                  <a:pos x="0" y="845"/>
                </a:cxn>
              </a:cxnLst>
              <a:rect l="0" t="0" r="0" b="0"/>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tileRect/>
            </a:gradFill>
            <a:ln w="9525"/>
            <a:scene3d>
              <a:camera prst="legacyPerspectiveTopRight">
                <a:rot lat="600000" lon="21000000" rev="0"/>
              </a:camera>
              <a:lightRig rig="legacyFlat4" dir="b"/>
            </a:scene3d>
            <a:sp3d extrusionH="163500" prstMaterial="legacyMatte">
              <a:bevelT w="13500" h="13500" prst="angle"/>
              <a:bevelB w="13500" h="13500" prst="angle"/>
              <a:extrusionClr>
                <a:srgbClr val="FF9933"/>
              </a:extrusionClr>
            </a:sp3d>
          </p:spPr>
          <p:txBody>
            <a:bodyPr/>
            <a:lstStyle/>
            <a:p>
              <a:endParaRPr lang="zh-CN" altLang="en-US"/>
            </a:p>
          </p:txBody>
        </p:sp>
        <p:sp>
          <p:nvSpPr>
            <p:cNvPr id="229378" name="Freeform 2"/>
            <p:cNvSpPr/>
            <p:nvPr/>
          </p:nvSpPr>
          <p:spPr bwMode="gray">
            <a:xfrm>
              <a:off x="9834" y="3420"/>
              <a:ext cx="2325" cy="5534"/>
            </a:xfrm>
            <a:custGeom>
              <a:avLst/>
              <a:gdLst/>
              <a:ahLst/>
              <a:cxnLst>
                <a:cxn ang="0">
                  <a:pos x="1226" y="0"/>
                </a:cxn>
                <a:cxn ang="0">
                  <a:pos x="1238" y="1662"/>
                </a:cxn>
                <a:cxn ang="0">
                  <a:pos x="0" y="1662"/>
                </a:cxn>
                <a:cxn ang="0">
                  <a:pos x="4" y="416"/>
                </a:cxn>
              </a:cxnLst>
              <a:rect l="0" t="0" r="r" b="b"/>
              <a:pathLst>
                <a:path w="1238" h="1662">
                  <a:moveTo>
                    <a:pt x="1226" y="0"/>
                  </a:moveTo>
                  <a:lnTo>
                    <a:pt x="1238" y="1662"/>
                  </a:lnTo>
                  <a:lnTo>
                    <a:pt x="0" y="1662"/>
                  </a:lnTo>
                  <a:lnTo>
                    <a:pt x="4" y="416"/>
                  </a:lnTo>
                </a:path>
              </a:pathLst>
            </a:custGeom>
            <a:gradFill rotWithShape="1">
              <a:gsLst>
                <a:gs pos="0">
                  <a:schemeClr val="hlink"/>
                </a:gs>
                <a:gs pos="100000">
                  <a:schemeClr val="hlink">
                    <a:gamma/>
                    <a:tint val="0"/>
                    <a:invGamma/>
                  </a:schemeClr>
                </a:gs>
              </a:gsLst>
              <a:lin ang="5400000" scaled="1"/>
            </a:gra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6629" name="Line 6"/>
            <p:cNvSpPr/>
            <p:nvPr/>
          </p:nvSpPr>
          <p:spPr>
            <a:xfrm>
              <a:off x="5097" y="6523"/>
              <a:ext cx="1" cy="2432"/>
            </a:xfrm>
            <a:prstGeom prst="line">
              <a:avLst/>
            </a:prstGeom>
            <a:ln w="9525" cap="flat" cmpd="sng">
              <a:solidFill>
                <a:srgbClr val="1C1C1C"/>
              </a:solidFill>
              <a:prstDash val="dash"/>
              <a:round/>
              <a:headEnd type="none" w="med" len="med"/>
              <a:tailEnd type="none" w="med" len="med"/>
            </a:ln>
          </p:spPr>
        </p:sp>
        <p:sp>
          <p:nvSpPr>
            <p:cNvPr id="26630" name="Line 8"/>
            <p:cNvSpPr/>
            <p:nvPr/>
          </p:nvSpPr>
          <p:spPr>
            <a:xfrm>
              <a:off x="12159" y="3420"/>
              <a:ext cx="1" cy="5535"/>
            </a:xfrm>
            <a:prstGeom prst="line">
              <a:avLst/>
            </a:prstGeom>
            <a:ln w="9525" cap="flat" cmpd="sng">
              <a:solidFill>
                <a:srgbClr val="1C1C1C"/>
              </a:solidFill>
              <a:prstDash val="dash"/>
              <a:round/>
              <a:headEnd type="none" w="med" len="med"/>
              <a:tailEnd type="none" w="med" len="med"/>
            </a:ln>
          </p:spPr>
        </p:sp>
      </p:grpSp>
      <p:grpSp>
        <p:nvGrpSpPr>
          <p:cNvPr id="26636" name="组合 18"/>
          <p:cNvGrpSpPr/>
          <p:nvPr/>
        </p:nvGrpSpPr>
        <p:grpSpPr>
          <a:xfrm>
            <a:off x="1273051" y="2613332"/>
            <a:ext cx="8792954" cy="3699193"/>
            <a:chOff x="2765" y="4290"/>
            <a:chExt cx="8830" cy="5825"/>
          </a:xfrm>
        </p:grpSpPr>
        <p:sp>
          <p:nvSpPr>
            <p:cNvPr id="26637" name="Freeform 4"/>
            <p:cNvSpPr/>
            <p:nvPr/>
          </p:nvSpPr>
          <p:spPr>
            <a:xfrm>
              <a:off x="5096" y="5022"/>
              <a:ext cx="2319" cy="3931"/>
            </a:xfrm>
            <a:custGeom>
              <a:avLst/>
              <a:gdLst/>
              <a:ahLst/>
              <a:cxnLst>
                <a:cxn ang="0">
                  <a:pos x="1158" y="0"/>
                </a:cxn>
                <a:cxn ang="0">
                  <a:pos x="1248" y="256"/>
                </a:cxn>
                <a:cxn ang="0">
                  <a:pos x="1248" y="1133"/>
                </a:cxn>
                <a:cxn ang="0">
                  <a:pos x="0" y="1133"/>
                </a:cxn>
                <a:cxn ang="0">
                  <a:pos x="0" y="403"/>
                </a:cxn>
              </a:cxnLst>
              <a:rect l="0" t="0" r="0" b="0"/>
              <a:pathLst>
                <a:path w="1248" h="1133">
                  <a:moveTo>
                    <a:pt x="1158" y="0"/>
                  </a:moveTo>
                  <a:lnTo>
                    <a:pt x="1248" y="256"/>
                  </a:lnTo>
                  <a:lnTo>
                    <a:pt x="1248" y="1133"/>
                  </a:lnTo>
                  <a:lnTo>
                    <a:pt x="0" y="1133"/>
                  </a:lnTo>
                  <a:lnTo>
                    <a:pt x="0" y="403"/>
                  </a:lnTo>
                </a:path>
              </a:pathLst>
            </a:custGeom>
            <a:gradFill rotWithShape="1">
              <a:gsLst>
                <a:gs pos="0">
                  <a:schemeClr val="accent1"/>
                </a:gs>
                <a:gs pos="100000">
                  <a:srgbClr val="E8E8E8"/>
                </a:gs>
              </a:gsLst>
              <a:lin ang="5400000" scaled="1"/>
              <a:tileRect/>
            </a:gradFill>
            <a:ln w="9525">
              <a:noFill/>
            </a:ln>
          </p:spPr>
          <p:txBody>
            <a:bodyPr/>
            <a:lstStyle/>
            <a:p>
              <a:endParaRPr lang="zh-CN" altLang="en-US"/>
            </a:p>
          </p:txBody>
        </p:sp>
        <p:sp>
          <p:nvSpPr>
            <p:cNvPr id="26638" name="Line 7"/>
            <p:cNvSpPr/>
            <p:nvPr/>
          </p:nvSpPr>
          <p:spPr>
            <a:xfrm>
              <a:off x="9835" y="5022"/>
              <a:ext cx="1" cy="3933"/>
            </a:xfrm>
            <a:prstGeom prst="line">
              <a:avLst/>
            </a:prstGeom>
            <a:ln w="9525" cap="flat" cmpd="sng">
              <a:solidFill>
                <a:srgbClr val="1C1C1C"/>
              </a:solidFill>
              <a:prstDash val="dash"/>
              <a:round/>
              <a:headEnd type="none" w="med" len="med"/>
              <a:tailEnd type="none" w="med" len="med"/>
            </a:ln>
          </p:spPr>
        </p:sp>
        <p:sp>
          <p:nvSpPr>
            <p:cNvPr id="26639" name="Line 6"/>
            <p:cNvSpPr/>
            <p:nvPr/>
          </p:nvSpPr>
          <p:spPr>
            <a:xfrm>
              <a:off x="7416" y="5580"/>
              <a:ext cx="1" cy="3374"/>
            </a:xfrm>
            <a:prstGeom prst="line">
              <a:avLst/>
            </a:prstGeom>
            <a:ln w="9525" cap="flat" cmpd="sng">
              <a:solidFill>
                <a:srgbClr val="1C1C1C"/>
              </a:solidFill>
              <a:prstDash val="dash"/>
              <a:round/>
              <a:headEnd type="none" w="med" len="med"/>
              <a:tailEnd type="none" w="med" len="med"/>
            </a:ln>
          </p:spPr>
        </p:sp>
        <p:grpSp>
          <p:nvGrpSpPr>
            <p:cNvPr id="26640" name="组合 9"/>
            <p:cNvGrpSpPr/>
            <p:nvPr/>
          </p:nvGrpSpPr>
          <p:grpSpPr>
            <a:xfrm>
              <a:off x="7416" y="4290"/>
              <a:ext cx="2418" cy="4663"/>
              <a:chOff x="7416" y="4290"/>
              <a:chExt cx="2418" cy="4663"/>
            </a:xfrm>
          </p:grpSpPr>
          <p:sp>
            <p:nvSpPr>
              <p:cNvPr id="229379" name="Freeform 3"/>
              <p:cNvSpPr/>
              <p:nvPr/>
            </p:nvSpPr>
            <p:spPr bwMode="gray">
              <a:xfrm>
                <a:off x="7416" y="4290"/>
                <a:ext cx="2418" cy="4663"/>
              </a:xfrm>
              <a:custGeom>
                <a:avLst/>
                <a:gdLst/>
                <a:ahLst/>
                <a:cxnLst>
                  <a:cxn ang="0">
                    <a:pos x="1158" y="0"/>
                  </a:cxn>
                  <a:cxn ang="0">
                    <a:pos x="1248" y="288"/>
                  </a:cxn>
                  <a:cxn ang="0">
                    <a:pos x="1248" y="1645"/>
                  </a:cxn>
                  <a:cxn ang="0">
                    <a:pos x="0" y="1664"/>
                  </a:cxn>
                  <a:cxn ang="0">
                    <a:pos x="0" y="391"/>
                  </a:cxn>
                </a:cxnLst>
                <a:rect l="0" t="0" r="r" b="b"/>
                <a:pathLst>
                  <a:path w="1248" h="1664">
                    <a:moveTo>
                      <a:pt x="1158" y="0"/>
                    </a:moveTo>
                    <a:lnTo>
                      <a:pt x="1248" y="288"/>
                    </a:lnTo>
                    <a:lnTo>
                      <a:pt x="1248" y="1645"/>
                    </a:lnTo>
                    <a:lnTo>
                      <a:pt x="0" y="1664"/>
                    </a:lnTo>
                    <a:lnTo>
                      <a:pt x="0" y="391"/>
                    </a:lnTo>
                  </a:path>
                </a:pathLst>
              </a:custGeom>
              <a:gradFill rotWithShape="1">
                <a:gsLst>
                  <a:gs pos="0">
                    <a:schemeClr val="accent2"/>
                  </a:gs>
                  <a:gs pos="100000">
                    <a:schemeClr val="accent2">
                      <a:gamma/>
                      <a:tint val="0"/>
                      <a:invGamma/>
                    </a:schemeClr>
                  </a:gs>
                </a:gsLst>
                <a:lin ang="5400000" scaled="1"/>
              </a:gra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6642" name="Text Box 18"/>
              <p:cNvSpPr txBox="1"/>
              <p:nvPr/>
            </p:nvSpPr>
            <p:spPr>
              <a:xfrm>
                <a:off x="7663" y="5852"/>
                <a:ext cx="1925" cy="2241"/>
              </a:xfrm>
              <a:prstGeom prst="rect">
                <a:avLst/>
              </a:prstGeom>
              <a:noFill/>
              <a:ln w="9525">
                <a:noFill/>
              </a:ln>
            </p:spPr>
            <p:txBody>
              <a:bodyPr wrap="square" anchor="t">
                <a:spAutoFit/>
              </a:bodyPr>
              <a:lstStyle/>
              <a:p>
                <a:pPr marL="120650" indent="-120650">
                  <a:lnSpc>
                    <a:spcPct val="110000"/>
                  </a:lnSpc>
                  <a:buClr>
                    <a:srgbClr val="1F3F5F"/>
                  </a:buClr>
                  <a:defRPr/>
                </a:pPr>
                <a:r>
                  <a:rPr lang="zh-CN" altLang="en-US" sz="2000" dirty="0">
                    <a:solidFill>
                      <a:srgbClr val="1C1C1C"/>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能感觉周边人事物的存在，但有距离的孤独之旅</a:t>
                </a:r>
              </a:p>
            </p:txBody>
          </p:sp>
        </p:grpSp>
        <p:sp>
          <p:nvSpPr>
            <p:cNvPr id="7" name="Text Box 16"/>
            <p:cNvSpPr txBox="1">
              <a:spLocks noChangeArrowheads="1"/>
            </p:cNvSpPr>
            <p:nvPr/>
          </p:nvSpPr>
          <p:spPr bwMode="gray">
            <a:xfrm>
              <a:off x="5511" y="6523"/>
              <a:ext cx="1491" cy="2062"/>
            </a:xfrm>
            <a:prstGeom prst="rect">
              <a:avLst/>
            </a:prstGeom>
            <a:noFill/>
            <a:ln w="9525">
              <a:noFill/>
              <a:miter lim="800000"/>
            </a:ln>
            <a:effectLst/>
          </p:spPr>
          <p:txBody>
            <a:bodyPr wrap="square">
              <a:spAutoFit/>
            </a:bodyPr>
            <a:lstStyle/>
            <a:p>
              <a:pPr marL="120650" marR="0" indent="-120650" defTabSz="914400">
                <a:lnSpc>
                  <a:spcPct val="110000"/>
                </a:lnSpc>
                <a:spcBef>
                  <a:spcPts val="0"/>
                </a:spcBef>
                <a:buClr>
                  <a:srgbClr val="1F3F5F"/>
                </a:buClr>
                <a:buSzTx/>
                <a:buFontTx/>
                <a:defRPr/>
              </a:pPr>
              <a:r>
                <a:rPr lang="zh-CN" altLang="en-US" noProof="0" smtClean="0">
                  <a:solidFill>
                    <a:srgbClr val="1C1C1C"/>
                  </a:solidFill>
                  <a:effectLst>
                    <a:outerShdw blurRad="38100" dist="38100" dir="2700000" algn="tl">
                      <a:srgbClr val="C0C0C0"/>
                    </a:outerShdw>
                  </a:effectLst>
                  <a:latin typeface="Arial" panose="020B0604020202020204" pitchFamily="34" charset="0"/>
                  <a:ea typeface="楷体_GB2312" pitchFamily="49" charset="-122"/>
                  <a:cs typeface="+mn-cs"/>
                  <a:sym typeface="+mn-ea"/>
                </a:rPr>
                <a:t>冷漠的孤独</a:t>
              </a:r>
              <a:r>
                <a:rPr lang="zh-CN" altLang="en-US" noProof="1">
                  <a:latin typeface="Arial" panose="020B0604020202020204" pitchFamily="34" charset="0"/>
                  <a:ea typeface="楷体_GB2312" pitchFamily="49" charset="-122"/>
                  <a:cs typeface="+mn-cs"/>
                  <a:sym typeface="+mn-ea"/>
                </a:rPr>
                <a:t>之旅</a:t>
              </a:r>
              <a:endParaRPr lang="zh-CN" altLang="en-US" noProof="1">
                <a:latin typeface="Arial" panose="020B0604020202020204" pitchFamily="34" charset="0"/>
                <a:ea typeface="楷体_GB2312" pitchFamily="49" charset="-122"/>
              </a:endParaRPr>
            </a:p>
            <a:p>
              <a:pPr marL="120650" marR="0" indent="-120650" defTabSz="914400">
                <a:lnSpc>
                  <a:spcPct val="110000"/>
                </a:lnSpc>
                <a:spcBef>
                  <a:spcPts val="0"/>
                </a:spcBef>
                <a:buClr>
                  <a:srgbClr val="1F3F5F"/>
                </a:buClr>
                <a:buSzTx/>
                <a:buFontTx/>
                <a:defRPr/>
              </a:pPr>
              <a:endParaRPr kumimoji="0" lang="zh-CN" altLang="en-US" kern="1200" cap="none" spc="0" normalizeH="0" baseline="0" noProof="0" smtClean="0">
                <a:solidFill>
                  <a:srgbClr val="1C1C1C"/>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nvGrpSpPr>
            <p:cNvPr id="26644" name="组合 2"/>
            <p:cNvGrpSpPr/>
            <p:nvPr/>
          </p:nvGrpSpPr>
          <p:grpSpPr>
            <a:xfrm>
              <a:off x="2765" y="5742"/>
              <a:ext cx="2331" cy="3211"/>
              <a:chOff x="2765" y="5742"/>
              <a:chExt cx="2331" cy="3211"/>
            </a:xfrm>
          </p:grpSpPr>
          <p:sp>
            <p:nvSpPr>
              <p:cNvPr id="6" name="Freeform 3"/>
              <p:cNvSpPr/>
              <p:nvPr/>
            </p:nvSpPr>
            <p:spPr bwMode="gray">
              <a:xfrm>
                <a:off x="2765" y="5742"/>
                <a:ext cx="2331" cy="3211"/>
              </a:xfrm>
              <a:custGeom>
                <a:avLst/>
                <a:gdLst/>
                <a:ahLst/>
                <a:cxnLst>
                  <a:cxn ang="0">
                    <a:pos x="1158" y="0"/>
                  </a:cxn>
                  <a:cxn ang="0">
                    <a:pos x="1248" y="288"/>
                  </a:cxn>
                  <a:cxn ang="0">
                    <a:pos x="1248" y="1645"/>
                  </a:cxn>
                  <a:cxn ang="0">
                    <a:pos x="0" y="1664"/>
                  </a:cxn>
                  <a:cxn ang="0">
                    <a:pos x="0" y="391"/>
                  </a:cxn>
                </a:cxnLst>
                <a:rect l="0" t="0" r="r" b="b"/>
                <a:pathLst>
                  <a:path w="1248" h="1664">
                    <a:moveTo>
                      <a:pt x="1158" y="0"/>
                    </a:moveTo>
                    <a:lnTo>
                      <a:pt x="1248" y="288"/>
                    </a:lnTo>
                    <a:lnTo>
                      <a:pt x="1248" y="1645"/>
                    </a:lnTo>
                    <a:lnTo>
                      <a:pt x="0" y="1664"/>
                    </a:lnTo>
                    <a:lnTo>
                      <a:pt x="0" y="391"/>
                    </a:lnTo>
                  </a:path>
                </a:pathLst>
              </a:custGeom>
              <a:gradFill rotWithShape="1">
                <a:gsLst>
                  <a:gs pos="0">
                    <a:schemeClr val="accent2"/>
                  </a:gs>
                  <a:gs pos="100000">
                    <a:schemeClr val="accent2">
                      <a:gamma/>
                      <a:tint val="0"/>
                      <a:invGamma/>
                    </a:schemeClr>
                  </a:gs>
                </a:gsLst>
                <a:lin ang="5400000" scaled="1"/>
              </a:gra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8" name="Text Box 16"/>
              <p:cNvSpPr txBox="1">
                <a:spLocks noChangeArrowheads="1"/>
              </p:cNvSpPr>
              <p:nvPr/>
            </p:nvSpPr>
            <p:spPr bwMode="gray">
              <a:xfrm>
                <a:off x="2929" y="6678"/>
                <a:ext cx="2004" cy="2171"/>
              </a:xfrm>
              <a:prstGeom prst="rect">
                <a:avLst/>
              </a:prstGeom>
              <a:noFill/>
              <a:ln w="9525">
                <a:noFill/>
                <a:miter lim="800000"/>
              </a:ln>
              <a:effectLst/>
            </p:spPr>
            <p:txBody>
              <a:bodyPr wrap="square">
                <a:spAutoFit/>
              </a:bodyPr>
              <a:lstStyle/>
              <a:p>
                <a:pPr marL="120650" marR="0" indent="-120650" defTabSz="914400">
                  <a:lnSpc>
                    <a:spcPct val="110000"/>
                  </a:lnSpc>
                  <a:spcBef>
                    <a:spcPts val="0"/>
                  </a:spcBef>
                  <a:buClr>
                    <a:srgbClr val="1F3F5F"/>
                  </a:buClr>
                  <a:buSzTx/>
                  <a:buFontTx/>
                  <a:defRPr/>
                </a:pPr>
                <a:r>
                  <a:rPr kumimoji="0" lang="zh-CN" altLang="en-US" sz="2000" kern="1200" cap="none" spc="0" normalizeH="0" baseline="0" noProof="0" dirty="0" smtClean="0">
                    <a:solidFill>
                      <a:srgbClr val="1C1C1C"/>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目空一切、没有目标的孤独</a:t>
                </a:r>
                <a:r>
                  <a:rPr lang="zh-CN" altLang="en-US" sz="2000" noProof="1">
                    <a:latin typeface="微软雅黑" panose="020B0503020204020204" pitchFamily="34" charset="-122"/>
                    <a:ea typeface="微软雅黑" panose="020B0503020204020204" pitchFamily="34" charset="-122"/>
                    <a:sym typeface="+mn-ea"/>
                  </a:rPr>
                  <a:t>之旅</a:t>
                </a:r>
                <a:endParaRPr lang="zh-CN" altLang="en-US" sz="2000" noProof="1">
                  <a:latin typeface="微软雅黑" panose="020B0503020204020204" pitchFamily="34" charset="-122"/>
                  <a:ea typeface="微软雅黑" panose="020B0503020204020204" pitchFamily="34" charset="-122"/>
                </a:endParaRPr>
              </a:p>
              <a:p>
                <a:pPr marL="120650" marR="0" indent="-120650" defTabSz="914400">
                  <a:lnSpc>
                    <a:spcPct val="110000"/>
                  </a:lnSpc>
                  <a:spcBef>
                    <a:spcPts val="0"/>
                  </a:spcBef>
                  <a:buClr>
                    <a:srgbClr val="1F3F5F"/>
                  </a:buClr>
                  <a:buSzTx/>
                  <a:buFontTx/>
                  <a:defRPr/>
                </a:pPr>
                <a:endParaRPr kumimoji="0" lang="zh-CN" altLang="en-US" sz="1600" kern="1200" cap="none" spc="0" normalizeH="0" baseline="0" noProof="0" dirty="0" smtClean="0">
                  <a:solidFill>
                    <a:srgbClr val="1C1C1C"/>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sp>
          <p:nvSpPr>
            <p:cNvPr id="26647" name="文本框 99"/>
            <p:cNvSpPr txBox="1"/>
            <p:nvPr/>
          </p:nvSpPr>
          <p:spPr>
            <a:xfrm>
              <a:off x="3415" y="9487"/>
              <a:ext cx="8000" cy="628"/>
            </a:xfrm>
            <a:prstGeom prst="rect">
              <a:avLst/>
            </a:prstGeom>
            <a:noFill/>
            <a:ln w="9525">
              <a:noFill/>
            </a:ln>
          </p:spPr>
          <p:txBody>
            <a:bodyPr anchor="t">
              <a:spAutoFit/>
            </a:bodyPr>
            <a:lstStyle/>
            <a:p>
              <a:pPr algn="ctr"/>
              <a:r>
                <a:rPr lang="zh-CN" altLang="zh-CN" sz="2000" b="1" dirty="0">
                  <a:latin typeface="微软雅黑" panose="020B0503020204020204" pitchFamily="34" charset="-122"/>
                  <a:ea typeface="微软雅黑" panose="020B0503020204020204" pitchFamily="34" charset="-122"/>
                </a:rPr>
                <a:t>遂步升级转化</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觉察自我的感受与需要</a:t>
              </a:r>
              <a:endParaRPr lang="zh-CN" altLang="en-US" sz="2000" dirty="0">
                <a:latin typeface="微软雅黑" panose="020B0503020204020204" pitchFamily="34" charset="-122"/>
                <a:ea typeface="微软雅黑" panose="020B0503020204020204" pitchFamily="34" charset="-122"/>
              </a:endParaRPr>
            </a:p>
          </p:txBody>
        </p:sp>
        <p:grpSp>
          <p:nvGrpSpPr>
            <p:cNvPr id="26648" name="组合 8"/>
            <p:cNvGrpSpPr/>
            <p:nvPr/>
          </p:nvGrpSpPr>
          <p:grpSpPr>
            <a:xfrm>
              <a:off x="5099" y="5022"/>
              <a:ext cx="2319" cy="3931"/>
              <a:chOff x="5099" y="5022"/>
              <a:chExt cx="2319" cy="3931"/>
            </a:xfrm>
          </p:grpSpPr>
          <p:sp>
            <p:nvSpPr>
              <p:cNvPr id="26649" name="Freeform 4"/>
              <p:cNvSpPr/>
              <p:nvPr/>
            </p:nvSpPr>
            <p:spPr>
              <a:xfrm>
                <a:off x="5099" y="5022"/>
                <a:ext cx="2319" cy="3931"/>
              </a:xfrm>
              <a:custGeom>
                <a:avLst/>
                <a:gdLst/>
                <a:ahLst/>
                <a:cxnLst>
                  <a:cxn ang="0">
                    <a:pos x="1158" y="0"/>
                  </a:cxn>
                  <a:cxn ang="0">
                    <a:pos x="1248" y="256"/>
                  </a:cxn>
                  <a:cxn ang="0">
                    <a:pos x="1248" y="1133"/>
                  </a:cxn>
                  <a:cxn ang="0">
                    <a:pos x="0" y="1133"/>
                  </a:cxn>
                  <a:cxn ang="0">
                    <a:pos x="0" y="403"/>
                  </a:cxn>
                </a:cxnLst>
                <a:rect l="0" t="0" r="0" b="0"/>
                <a:pathLst>
                  <a:path w="1248" h="1133">
                    <a:moveTo>
                      <a:pt x="1158" y="0"/>
                    </a:moveTo>
                    <a:lnTo>
                      <a:pt x="1248" y="256"/>
                    </a:lnTo>
                    <a:lnTo>
                      <a:pt x="1248" y="1133"/>
                    </a:lnTo>
                    <a:lnTo>
                      <a:pt x="0" y="1133"/>
                    </a:lnTo>
                    <a:lnTo>
                      <a:pt x="0" y="403"/>
                    </a:lnTo>
                  </a:path>
                </a:pathLst>
              </a:custGeom>
              <a:gradFill rotWithShape="1">
                <a:gsLst>
                  <a:gs pos="0">
                    <a:schemeClr val="accent1"/>
                  </a:gs>
                  <a:gs pos="100000">
                    <a:srgbClr val="E8E8E8"/>
                  </a:gs>
                </a:gsLst>
                <a:lin ang="5400000" scaled="1"/>
                <a:tileRect/>
              </a:gradFill>
              <a:ln w="9525">
                <a:noFill/>
              </a:ln>
            </p:spPr>
            <p:txBody>
              <a:bodyPr/>
              <a:lstStyle/>
              <a:p>
                <a:endParaRPr lang="zh-CN" altLang="en-US"/>
              </a:p>
            </p:txBody>
          </p:sp>
          <p:sp>
            <p:nvSpPr>
              <p:cNvPr id="5" name="Text Box 16"/>
              <p:cNvSpPr txBox="1">
                <a:spLocks noChangeArrowheads="1"/>
              </p:cNvSpPr>
              <p:nvPr/>
            </p:nvSpPr>
            <p:spPr bwMode="gray">
              <a:xfrm>
                <a:off x="5514" y="6523"/>
                <a:ext cx="1491" cy="1605"/>
              </a:xfrm>
              <a:prstGeom prst="rect">
                <a:avLst/>
              </a:prstGeom>
              <a:noFill/>
              <a:ln w="9525">
                <a:noFill/>
                <a:miter lim="800000"/>
              </a:ln>
              <a:effectLst/>
            </p:spPr>
            <p:txBody>
              <a:bodyPr wrap="square">
                <a:spAutoFit/>
              </a:bodyPr>
              <a:lstStyle/>
              <a:p>
                <a:pPr marL="120650" marR="0" indent="-120650" defTabSz="914400">
                  <a:lnSpc>
                    <a:spcPct val="110000"/>
                  </a:lnSpc>
                  <a:spcBef>
                    <a:spcPts val="0"/>
                  </a:spcBef>
                  <a:buClr>
                    <a:srgbClr val="1F3F5F"/>
                  </a:buClr>
                  <a:buSzTx/>
                  <a:buFontTx/>
                  <a:defRPr/>
                </a:pPr>
                <a:r>
                  <a:rPr lang="zh-CN" altLang="en-US" sz="2000" dirty="0">
                    <a:solidFill>
                      <a:srgbClr val="1C1C1C"/>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冷漠的孤独</a:t>
                </a:r>
                <a:r>
                  <a:rPr lang="zh-CN" altLang="en-US" sz="2000" noProof="1">
                    <a:solidFill>
                      <a:srgbClr val="1C1C1C"/>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之旅</a:t>
                </a:r>
                <a:endParaRPr lang="zh-CN" altLang="en-US" sz="2000" noProof="1">
                  <a:solidFill>
                    <a:srgbClr val="1C1C1C"/>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120650" marR="0" indent="-120650" defTabSz="914400">
                  <a:lnSpc>
                    <a:spcPct val="110000"/>
                  </a:lnSpc>
                  <a:spcBef>
                    <a:spcPts val="0"/>
                  </a:spcBef>
                  <a:buClr>
                    <a:srgbClr val="1F3F5F"/>
                  </a:buClr>
                  <a:buSzTx/>
                  <a:buFontTx/>
                  <a:defRPr/>
                </a:pPr>
                <a:endParaRPr kumimoji="0" lang="zh-CN" altLang="en-US" sz="1600" kern="1200" cap="none" spc="0" normalizeH="0" baseline="0" noProof="0" dirty="0" smtClean="0">
                  <a:solidFill>
                    <a:srgbClr val="1C1C1C"/>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sp>
          <p:nvSpPr>
            <p:cNvPr id="17" name="Text Box 16"/>
            <p:cNvSpPr txBox="1">
              <a:spLocks noChangeArrowheads="1"/>
            </p:cNvSpPr>
            <p:nvPr/>
          </p:nvSpPr>
          <p:spPr bwMode="gray">
            <a:xfrm>
              <a:off x="10103" y="5419"/>
              <a:ext cx="1492" cy="2241"/>
            </a:xfrm>
            <a:prstGeom prst="rect">
              <a:avLst/>
            </a:prstGeom>
            <a:noFill/>
            <a:ln w="9525">
              <a:noFill/>
              <a:miter lim="800000"/>
            </a:ln>
            <a:effectLst/>
          </p:spPr>
          <p:txBody>
            <a:bodyPr wrap="square">
              <a:spAutoFit/>
            </a:bodyPr>
            <a:lstStyle/>
            <a:p>
              <a:pPr marL="120650" marR="0" indent="-120650">
                <a:lnSpc>
                  <a:spcPct val="110000"/>
                </a:lnSpc>
                <a:spcBef>
                  <a:spcPts val="0"/>
                </a:spcBef>
                <a:buClr>
                  <a:srgbClr val="1F3F5F"/>
                </a:buClr>
                <a:buSzTx/>
                <a:buFontTx/>
                <a:defRPr/>
              </a:pPr>
              <a:r>
                <a:rPr lang="zh-CN" altLang="en-US" sz="2000" noProof="1">
                  <a:solidFill>
                    <a:srgbClr val="1C1C1C"/>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温 暖</a:t>
              </a:r>
            </a:p>
            <a:p>
              <a:pPr marL="120650" marR="0" indent="-120650">
                <a:lnSpc>
                  <a:spcPct val="110000"/>
                </a:lnSpc>
                <a:spcBef>
                  <a:spcPts val="0"/>
                </a:spcBef>
                <a:buClr>
                  <a:srgbClr val="1F3F5F"/>
                </a:buClr>
                <a:buSzTx/>
                <a:buFontTx/>
                <a:defRPr/>
              </a:pPr>
              <a:r>
                <a:rPr lang="zh-CN" altLang="en-US" sz="2000" noProof="1">
                  <a:solidFill>
                    <a:srgbClr val="1C1C1C"/>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相 伴</a:t>
              </a:r>
            </a:p>
            <a:p>
              <a:pPr marL="120650" marR="0" indent="-120650">
                <a:lnSpc>
                  <a:spcPct val="110000"/>
                </a:lnSpc>
                <a:spcBef>
                  <a:spcPts val="0"/>
                </a:spcBef>
                <a:buClr>
                  <a:srgbClr val="1F3F5F"/>
                </a:buClr>
                <a:buSzTx/>
                <a:buFontTx/>
                <a:defRPr/>
              </a:pPr>
              <a:r>
                <a:rPr lang="zh-CN" altLang="en-US" sz="2000" noProof="1">
                  <a:solidFill>
                    <a:srgbClr val="1C1C1C"/>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之旅</a:t>
              </a:r>
              <a:endParaRPr lang="zh-CN" altLang="en-US" sz="2000" noProof="1">
                <a:solidFill>
                  <a:srgbClr val="1C1C1C"/>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120650" marR="0" indent="-120650">
                <a:lnSpc>
                  <a:spcPct val="110000"/>
                </a:lnSpc>
                <a:spcBef>
                  <a:spcPts val="0"/>
                </a:spcBef>
                <a:buClr>
                  <a:srgbClr val="1F3F5F"/>
                </a:buClr>
                <a:buSzTx/>
                <a:buFontTx/>
                <a:defRPr/>
              </a:pPr>
              <a:endParaRPr lang="zh-CN" altLang="en-US" sz="2000" dirty="0">
                <a:solidFill>
                  <a:srgbClr val="1C1C1C"/>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slow">
    <p:pull dir="ru"/>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0"/>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079.3088101304202,&quot;width&quot;:2335.0451761010186}"/>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855,&quot;width&quot;:5292.5007874015746}"/>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079.3088101304202,&quot;width&quot;:2335.0451761010186}"/>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079.3088101304202,&quot;width&quot;:2335.0451761010186}"/>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079.3088101304202,&quot;width&quot;:2335.045176101018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1398</Words>
  <Application>Microsoft Office PowerPoint</Application>
  <PresentationFormat>自定义</PresentationFormat>
  <Paragraphs>133</Paragraphs>
  <Slides>17</Slides>
  <Notes>5</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Times New Roman</vt:lpstr>
      <vt:lpstr>微软雅黑</vt:lpstr>
      <vt:lpstr>宋体</vt:lpstr>
      <vt:lpstr>Arial</vt:lpstr>
      <vt:lpstr>Franklin Gothic Medium</vt:lpstr>
      <vt:lpstr>楷体_GB2312</vt:lpstr>
      <vt:lpstr>Calibri</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行走的人生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商务演示</dc:title>
  <dc:creator>范泽良</dc:creator>
  <cp:keywords>版权：崔邦军</cp:keywords>
  <cp:lastModifiedBy>未定义</cp:lastModifiedBy>
  <cp:revision>1700</cp:revision>
  <dcterms:created xsi:type="dcterms:W3CDTF">2015-10-29T02:12:00Z</dcterms:created>
  <dcterms:modified xsi:type="dcterms:W3CDTF">2020-10-19T12:14:19Z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y fmtid="{D5CDD505-2E9C-101B-9397-08002B2CF9AE}" pid="3" name="KSORubyTemplateID">
    <vt:lpwstr>2</vt:lpwstr>
  </property>
</Properties>
</file>