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42"/>
  </p:handoutMasterIdLst>
  <p:sldIdLst>
    <p:sldId id="1867" r:id="rId4"/>
    <p:sldId id="1868" r:id="rId6"/>
    <p:sldId id="1869" r:id="rId7"/>
    <p:sldId id="259" r:id="rId8"/>
    <p:sldId id="295" r:id="rId9"/>
    <p:sldId id="260" r:id="rId10"/>
    <p:sldId id="261" r:id="rId11"/>
    <p:sldId id="1870" r:id="rId12"/>
    <p:sldId id="262" r:id="rId13"/>
    <p:sldId id="1871" r:id="rId14"/>
    <p:sldId id="264" r:id="rId15"/>
    <p:sldId id="265" r:id="rId16"/>
    <p:sldId id="298" r:id="rId17"/>
    <p:sldId id="1872" r:id="rId18"/>
    <p:sldId id="300" r:id="rId19"/>
    <p:sldId id="267" r:id="rId20"/>
    <p:sldId id="268" r:id="rId21"/>
    <p:sldId id="301" r:id="rId22"/>
    <p:sldId id="302" r:id="rId23"/>
    <p:sldId id="1873" r:id="rId24"/>
    <p:sldId id="271" r:id="rId25"/>
    <p:sldId id="304" r:id="rId26"/>
    <p:sldId id="305" r:id="rId27"/>
    <p:sldId id="306" r:id="rId28"/>
    <p:sldId id="307" r:id="rId29"/>
    <p:sldId id="327" r:id="rId30"/>
    <p:sldId id="328" r:id="rId31"/>
    <p:sldId id="329" r:id="rId32"/>
    <p:sldId id="330" r:id="rId33"/>
    <p:sldId id="331" r:id="rId34"/>
    <p:sldId id="332" r:id="rId35"/>
    <p:sldId id="333" r:id="rId36"/>
    <p:sldId id="1874" r:id="rId37"/>
    <p:sldId id="286" r:id="rId38"/>
    <p:sldId id="316" r:id="rId39"/>
    <p:sldId id="318" r:id="rId40"/>
    <p:sldId id="335"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0" d="100"/>
          <a:sy n="50" d="100"/>
        </p:scale>
        <p:origin x="1862" y="6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372505" y="0"/>
            <a:ext cx="1308167" cy="1052519"/>
            <a:chOff x="-308707" y="0"/>
            <a:chExt cx="1308167" cy="1052519"/>
          </a:xfrm>
        </p:grpSpPr>
        <p:sp>
          <p:nvSpPr>
            <p:cNvPr id="3" name="平行四边形 2"/>
            <p:cNvSpPr/>
            <p:nvPr/>
          </p:nvSpPr>
          <p:spPr>
            <a:xfrm>
              <a:off x="-17158" y="0"/>
              <a:ext cx="1016618" cy="1052519"/>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 name="直角三角形 3"/>
            <p:cNvSpPr/>
            <p:nvPr/>
          </p:nvSpPr>
          <p:spPr>
            <a:xfrm flipH="1" flipV="1">
              <a:off x="-217870" y="0"/>
              <a:ext cx="613561" cy="50432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4"/>
            <p:cNvSpPr/>
            <p:nvPr/>
          </p:nvSpPr>
          <p:spPr>
            <a:xfrm rot="10800000" flipH="1" flipV="1">
              <a:off x="-308707" y="123051"/>
              <a:ext cx="950802" cy="929468"/>
            </a:xfrm>
            <a:custGeom>
              <a:avLst/>
              <a:gdLst>
                <a:gd name="connsiteX0" fmla="*/ 745446 w 950802"/>
                <a:gd name="connsiteY0" fmla="*/ 0 h 929468"/>
                <a:gd name="connsiteX1" fmla="*/ 950802 w 950802"/>
                <a:gd name="connsiteY1" fmla="*/ 0 h 929468"/>
                <a:gd name="connsiteX2" fmla="*/ 455880 w 950802"/>
                <a:gd name="connsiteY2" fmla="*/ 618020 h 929468"/>
                <a:gd name="connsiteX3" fmla="*/ 495527 w 950802"/>
                <a:gd name="connsiteY3" fmla="*/ 651847 h 929468"/>
                <a:gd name="connsiteX4" fmla="*/ 283731 w 950802"/>
                <a:gd name="connsiteY4" fmla="*/ 929468 h 929468"/>
                <a:gd name="connsiteX5" fmla="*/ 0 w 950802"/>
                <a:gd name="connsiteY5" fmla="*/ 929468 h 929468"/>
                <a:gd name="connsiteX6" fmla="*/ 196942 w 950802"/>
                <a:gd name="connsiteY6" fmla="*/ 684929 h 92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802" h="929468">
                  <a:moveTo>
                    <a:pt x="745446" y="0"/>
                  </a:moveTo>
                  <a:lnTo>
                    <a:pt x="950802" y="0"/>
                  </a:lnTo>
                  <a:lnTo>
                    <a:pt x="455880" y="618020"/>
                  </a:lnTo>
                  <a:lnTo>
                    <a:pt x="495527" y="651847"/>
                  </a:lnTo>
                  <a:lnTo>
                    <a:pt x="283731" y="929468"/>
                  </a:lnTo>
                  <a:lnTo>
                    <a:pt x="0" y="929468"/>
                  </a:lnTo>
                  <a:lnTo>
                    <a:pt x="196942" y="68492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任意形状 5"/>
            <p:cNvSpPr/>
            <p:nvPr/>
          </p:nvSpPr>
          <p:spPr>
            <a:xfrm rot="10800000">
              <a:off x="-212975" y="0"/>
              <a:ext cx="1076678" cy="1052519"/>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
        <p:nvSpPr>
          <p:cNvPr id="7" name="文本框 6"/>
          <p:cNvSpPr txBox="1"/>
          <p:nvPr userDrawn="1"/>
        </p:nvSpPr>
        <p:spPr>
          <a:xfrm>
            <a:off x="732396" y="118787"/>
            <a:ext cx="2550426" cy="461665"/>
          </a:xfrm>
          <a:prstGeom prst="rect">
            <a:avLst/>
          </a:prstGeom>
          <a:noFill/>
        </p:spPr>
        <p:txBody>
          <a:bodyPr wrap="square" rtlCol="0">
            <a:spAutoFit/>
          </a:bodyPr>
          <a:lstStyle/>
          <a:p>
            <a:pPr algn="dist"/>
            <a:r>
              <a:rPr kumimoji="1" lang="zh-CN" altLang="en-US" sz="2400" dirty="0">
                <a:solidFill>
                  <a:schemeClr val="tx1">
                    <a:lumMod val="75000"/>
                    <a:lumOff val="25000"/>
                  </a:schemeClr>
                </a:solidFill>
                <a:latin typeface="+mj-ea"/>
                <a:ea typeface="+mj-ea"/>
              </a:rPr>
              <a:t>请输入标题文字</a:t>
            </a:r>
            <a:endParaRPr kumimoji="1" lang="zh-CN" altLang="en-US" sz="2400" dirty="0">
              <a:solidFill>
                <a:schemeClr val="tx1">
                  <a:lumMod val="75000"/>
                  <a:lumOff val="25000"/>
                </a:schemeClr>
              </a:solidFill>
              <a:latin typeface="+mj-ea"/>
              <a:ea typeface="+mj-ea"/>
            </a:endParaRPr>
          </a:p>
        </p:txBody>
      </p:sp>
      <p:sp>
        <p:nvSpPr>
          <p:cNvPr id="8" name="文本框 7"/>
          <p:cNvSpPr txBox="1"/>
          <p:nvPr userDrawn="1"/>
        </p:nvSpPr>
        <p:spPr>
          <a:xfrm>
            <a:off x="742216" y="525588"/>
            <a:ext cx="2531462" cy="215444"/>
          </a:xfrm>
          <a:prstGeom prst="rect">
            <a:avLst/>
          </a:prstGeom>
          <a:noFill/>
        </p:spPr>
        <p:txBody>
          <a:bodyPr wrap="none" rtlCol="0">
            <a:spAutoFit/>
          </a:bodyPr>
          <a:lstStyle/>
          <a:p>
            <a:r>
              <a:rPr lang="en-GB" altLang="zh-CN" sz="800" dirty="0">
                <a:solidFill>
                  <a:schemeClr val="tx1">
                    <a:lumMod val="50000"/>
                    <a:lumOff val="50000"/>
                  </a:schemeClr>
                </a:solidFill>
                <a:latin typeface="+mn-ea"/>
              </a:rPr>
              <a:t>FILL IN THE TEXT OF THE DOCUMENT TITLE HERE</a:t>
            </a:r>
            <a:endParaRPr lang="en-GB" altLang="zh-CN" sz="800" dirty="0">
              <a:solidFill>
                <a:schemeClr val="tx1">
                  <a:lumMod val="50000"/>
                  <a:lumOff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EDB7A58-8BE7-4DBE-B3B3-363343350F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B2122-EC50-43DF-A7D6-2FD69F3EB59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B7A58-8BE7-4DBE-B3B3-363343350F8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B2122-EC50-43DF-A7D6-2FD69F3EB596}" type="slidenum">
              <a:rPr lang="zh-CN" altLang="en-US" smtClean="0"/>
            </a:fld>
            <a:endParaRPr lang="zh-CN" altLang="en-US"/>
          </a:p>
        </p:txBody>
      </p:sp>
      <p:grpSp>
        <p:nvGrpSpPr>
          <p:cNvPr id="7" name="组合 6"/>
          <p:cNvGrpSpPr/>
          <p:nvPr userDrawn="1"/>
        </p:nvGrpSpPr>
        <p:grpSpPr>
          <a:xfrm>
            <a:off x="-372505" y="0"/>
            <a:ext cx="1308167" cy="1052519"/>
            <a:chOff x="-308707" y="0"/>
            <a:chExt cx="1308167" cy="1052519"/>
          </a:xfrm>
        </p:grpSpPr>
        <p:sp>
          <p:nvSpPr>
            <p:cNvPr id="8" name="平行四边形 7"/>
            <p:cNvSpPr/>
            <p:nvPr/>
          </p:nvSpPr>
          <p:spPr>
            <a:xfrm>
              <a:off x="-17158" y="0"/>
              <a:ext cx="1016618" cy="1052519"/>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p>
          </p:txBody>
        </p:sp>
        <p:sp>
          <p:nvSpPr>
            <p:cNvPr id="9" name="直角三角形 8"/>
            <p:cNvSpPr/>
            <p:nvPr/>
          </p:nvSpPr>
          <p:spPr>
            <a:xfrm flipH="1" flipV="1">
              <a:off x="-217870" y="0"/>
              <a:ext cx="613561" cy="50432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0" name="任意形状 4"/>
            <p:cNvSpPr/>
            <p:nvPr/>
          </p:nvSpPr>
          <p:spPr>
            <a:xfrm rot="10800000" flipH="1" flipV="1">
              <a:off x="-308707" y="123051"/>
              <a:ext cx="950802" cy="929468"/>
            </a:xfrm>
            <a:custGeom>
              <a:avLst/>
              <a:gdLst>
                <a:gd name="connsiteX0" fmla="*/ 745446 w 950802"/>
                <a:gd name="connsiteY0" fmla="*/ 0 h 929468"/>
                <a:gd name="connsiteX1" fmla="*/ 950802 w 950802"/>
                <a:gd name="connsiteY1" fmla="*/ 0 h 929468"/>
                <a:gd name="connsiteX2" fmla="*/ 455880 w 950802"/>
                <a:gd name="connsiteY2" fmla="*/ 618020 h 929468"/>
                <a:gd name="connsiteX3" fmla="*/ 495527 w 950802"/>
                <a:gd name="connsiteY3" fmla="*/ 651847 h 929468"/>
                <a:gd name="connsiteX4" fmla="*/ 283731 w 950802"/>
                <a:gd name="connsiteY4" fmla="*/ 929468 h 929468"/>
                <a:gd name="connsiteX5" fmla="*/ 0 w 950802"/>
                <a:gd name="connsiteY5" fmla="*/ 929468 h 929468"/>
                <a:gd name="connsiteX6" fmla="*/ 196942 w 950802"/>
                <a:gd name="connsiteY6" fmla="*/ 684929 h 92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802" h="929468">
                  <a:moveTo>
                    <a:pt x="745446" y="0"/>
                  </a:moveTo>
                  <a:lnTo>
                    <a:pt x="950802" y="0"/>
                  </a:lnTo>
                  <a:lnTo>
                    <a:pt x="455880" y="618020"/>
                  </a:lnTo>
                  <a:lnTo>
                    <a:pt x="495527" y="651847"/>
                  </a:lnTo>
                  <a:lnTo>
                    <a:pt x="283731" y="929468"/>
                  </a:lnTo>
                  <a:lnTo>
                    <a:pt x="0" y="929468"/>
                  </a:lnTo>
                  <a:lnTo>
                    <a:pt x="196942" y="68492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a:p>
          </p:txBody>
        </p:sp>
        <p:sp>
          <p:nvSpPr>
            <p:cNvPr id="11" name="任意形状 5"/>
            <p:cNvSpPr/>
            <p:nvPr/>
          </p:nvSpPr>
          <p:spPr>
            <a:xfrm rot="10800000">
              <a:off x="-212975" y="0"/>
              <a:ext cx="1076678" cy="1052519"/>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平行四边形 25"/>
          <p:cNvSpPr/>
          <p:nvPr/>
        </p:nvSpPr>
        <p:spPr>
          <a:xfrm>
            <a:off x="7325837" y="0"/>
            <a:ext cx="6624081" cy="6858001"/>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直角三角形 24"/>
          <p:cNvSpPr/>
          <p:nvPr/>
        </p:nvSpPr>
        <p:spPr>
          <a:xfrm flipH="1" flipV="1">
            <a:off x="5816015" y="0"/>
            <a:ext cx="3997839" cy="328605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任意形状 23"/>
          <p:cNvSpPr/>
          <p:nvPr/>
        </p:nvSpPr>
        <p:spPr>
          <a:xfrm rot="10800000" flipH="1" flipV="1">
            <a:off x="4841367" y="801775"/>
            <a:ext cx="6195237" cy="6056225"/>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23" name="任意形状 22"/>
          <p:cNvSpPr/>
          <p:nvPr/>
        </p:nvSpPr>
        <p:spPr>
          <a:xfrm rot="10800000">
            <a:off x="5847909" y="0"/>
            <a:ext cx="7015418" cy="6858003"/>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32" name="三角形 31"/>
          <p:cNvSpPr/>
          <p:nvPr/>
        </p:nvSpPr>
        <p:spPr>
          <a:xfrm rot="16200000">
            <a:off x="715464" y="763105"/>
            <a:ext cx="350372" cy="30204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三角形 32"/>
          <p:cNvSpPr/>
          <p:nvPr/>
        </p:nvSpPr>
        <p:spPr>
          <a:xfrm rot="5400000">
            <a:off x="977118" y="821815"/>
            <a:ext cx="214163" cy="184623"/>
          </a:xfrm>
          <a:prstGeom prst="triangle">
            <a:avLst/>
          </a:prstGeom>
          <a:solidFill>
            <a:srgbClr val="C000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437527" y="2286595"/>
            <a:ext cx="6174155" cy="1200329"/>
          </a:xfrm>
          <a:prstGeom prst="rect">
            <a:avLst/>
          </a:prstGeom>
          <a:noFill/>
        </p:spPr>
        <p:txBody>
          <a:bodyPr wrap="square" rtlCol="0">
            <a:spAutoFit/>
          </a:bodyPr>
          <a:lstStyle/>
          <a:p>
            <a:r>
              <a:rPr lang="zh-CN" altLang="en-US" sz="7200" spc="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服务礼仪课程</a:t>
            </a:r>
            <a:endParaRPr lang="zh-CN" altLang="en-US" sz="7200" spc="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23870" y="2717800"/>
            <a:ext cx="8623300" cy="1198880"/>
          </a:xfrm>
          <a:prstGeom prst="rect">
            <a:avLst/>
          </a:prstGeom>
          <a:noFill/>
        </p:spPr>
        <p:txBody>
          <a:bodyPr wrap="square" rtlCol="0">
            <a:spAutoFit/>
          </a:bodyPr>
          <a:lstStyle/>
          <a:p>
            <a:pPr algn="l"/>
            <a:r>
              <a:rPr lang="zh-CN" altLang="en-US" sz="7200" b="1" dirty="0">
                <a:solidFill>
                  <a:schemeClr val="tx1">
                    <a:lumMod val="75000"/>
                    <a:lumOff val="25000"/>
                  </a:schemeClr>
                </a:solidFill>
                <a:cs typeface="+mn-ea"/>
                <a:sym typeface="+mn-lt"/>
              </a:rPr>
              <a:t>仪容仪表规范</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3139064" y="2172260"/>
            <a:ext cx="1427480" cy="521970"/>
          </a:xfrm>
          <a:prstGeom prst="rect">
            <a:avLst/>
          </a:prstGeom>
          <a:noFill/>
        </p:spPr>
        <p:txBody>
          <a:bodyPr wrap="none" rtlCol="0">
            <a:spAutoFit/>
          </a:bodyPr>
          <a:lstStyle/>
          <a:p>
            <a:r>
              <a:rPr kumimoji="1" lang="en-US" altLang="zh-CN" sz="2800" dirty="0">
                <a:solidFill>
                  <a:srgbClr val="E92121"/>
                </a:solidFill>
                <a:latin typeface="+mj-ea"/>
                <a:ea typeface="+mj-ea"/>
              </a:rPr>
              <a:t>PART</a:t>
            </a:r>
            <a:r>
              <a:rPr kumimoji="1" lang="zh-CN" altLang="en-US" sz="2800" dirty="0">
                <a:solidFill>
                  <a:srgbClr val="E92121"/>
                </a:solidFill>
                <a:latin typeface="+mj-ea"/>
                <a:ea typeface="+mj-ea"/>
              </a:rPr>
              <a:t> </a:t>
            </a:r>
            <a:r>
              <a:rPr kumimoji="1" lang="en-US" altLang="zh-CN" sz="2800" dirty="0">
                <a:solidFill>
                  <a:srgbClr val="E92121"/>
                </a:solidFill>
                <a:latin typeface="+mj-ea"/>
                <a:ea typeface="+mj-ea"/>
              </a:rPr>
              <a:t>03</a:t>
            </a:r>
            <a:endParaRPr kumimoji="1" lang="zh-CN" altLang="en-US" sz="2800" dirty="0">
              <a:solidFill>
                <a:srgbClr val="E92121"/>
              </a:solidFill>
              <a:latin typeface="+mj-ea"/>
              <a:ea typeface="+mj-ea"/>
            </a:endParaRPr>
          </a:p>
        </p:txBody>
      </p:sp>
      <p:sp>
        <p:nvSpPr>
          <p:cNvPr id="4" name="文本框 3"/>
          <p:cNvSpPr txBox="1"/>
          <p:nvPr/>
        </p:nvSpPr>
        <p:spPr>
          <a:xfrm>
            <a:off x="3077585" y="3928478"/>
            <a:ext cx="7130002" cy="535852"/>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mn-ea"/>
              </a:rPr>
              <a:t>your content is entered here, or by copying your text, select paste in this box and choose to retain only text. your content is typed here, or by copying your text, select paste in this box.</a:t>
            </a:r>
            <a:endParaRPr lang="en-GB" altLang="zh-CN" sz="1050" dirty="0">
              <a:solidFill>
                <a:schemeClr val="tx1">
                  <a:lumMod val="65000"/>
                  <a:lumOff val="35000"/>
                </a:schemeClr>
              </a:solidFill>
              <a:latin typeface="+mn-ea"/>
            </a:endParaRPr>
          </a:p>
        </p:txBody>
      </p:sp>
      <p:grpSp>
        <p:nvGrpSpPr>
          <p:cNvPr id="5" name="组合 4"/>
          <p:cNvGrpSpPr/>
          <p:nvPr/>
        </p:nvGrpSpPr>
        <p:grpSpPr>
          <a:xfrm flipV="1">
            <a:off x="-3735944" y="0"/>
            <a:ext cx="7931882" cy="6858003"/>
            <a:chOff x="-1766694" y="0"/>
            <a:chExt cx="7931882" cy="6858003"/>
          </a:xfrm>
        </p:grpSpPr>
        <p:sp>
          <p:nvSpPr>
            <p:cNvPr id="6" name="平行四边形 5"/>
            <p:cNvSpPr/>
            <p:nvPr/>
          </p:nvSpPr>
          <p:spPr>
            <a:xfrm>
              <a:off x="-458893" y="0"/>
              <a:ext cx="6624081" cy="6858001"/>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直角三角形 6"/>
            <p:cNvSpPr/>
            <p:nvPr/>
          </p:nvSpPr>
          <p:spPr>
            <a:xfrm flipH="1" flipV="1">
              <a:off x="-1766694" y="0"/>
              <a:ext cx="3997839" cy="328605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rot="10800000" flipH="1" flipV="1">
              <a:off x="-1560334" y="801775"/>
              <a:ext cx="6195237" cy="6056225"/>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8"/>
            <p:cNvSpPr/>
            <p:nvPr/>
          </p:nvSpPr>
          <p:spPr>
            <a:xfrm rot="10800000">
              <a:off x="-1734800" y="0"/>
              <a:ext cx="7015418" cy="6858003"/>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288352" y="1572631"/>
            <a:ext cx="4674302" cy="1739053"/>
            <a:chOff x="6054436" y="1572631"/>
            <a:chExt cx="4674302" cy="1739053"/>
          </a:xfrm>
        </p:grpSpPr>
        <p:sp>
          <p:nvSpPr>
            <p:cNvPr id="15" name="矩形 14"/>
            <p:cNvSpPr/>
            <p:nvPr/>
          </p:nvSpPr>
          <p:spPr>
            <a:xfrm>
              <a:off x="6054436" y="1572631"/>
              <a:ext cx="4674302" cy="1739053"/>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6054436" y="1735720"/>
              <a:ext cx="1980029" cy="430567"/>
            </a:xfrm>
            <a:prstGeom prst="rect">
              <a:avLst/>
            </a:prstGeom>
            <a:solidFill>
              <a:srgbClr val="C00000"/>
            </a:solidFill>
          </p:spPr>
          <p:txBody>
            <a:bodyPr wrap="square">
              <a:spAutoFit/>
            </a:bodyPr>
            <a:lstStyle/>
            <a:p>
              <a:pPr marL="812800" indent="-812800" algn="ctr">
                <a:lnSpc>
                  <a:spcPct val="120000"/>
                </a:lnSpc>
              </a:pPr>
              <a:r>
                <a:rPr lang="zh-CN" altLang="ru-RU" sz="2000" b="1" dirty="0">
                  <a:solidFill>
                    <a:schemeClr val="bg1"/>
                  </a:solidFill>
                  <a:cs typeface="+mn-ea"/>
                  <a:sym typeface="+mn-lt"/>
                </a:rPr>
                <a:t>工鞋穿着要求：</a:t>
              </a:r>
              <a:endParaRPr lang="zh-CN" altLang="ru-RU" sz="2000" b="1" dirty="0">
                <a:solidFill>
                  <a:schemeClr val="bg1"/>
                </a:solidFill>
                <a:cs typeface="+mn-ea"/>
                <a:sym typeface="+mn-lt"/>
              </a:endParaRPr>
            </a:p>
          </p:txBody>
        </p:sp>
        <p:sp>
          <p:nvSpPr>
            <p:cNvPr id="10" name="矩形 9"/>
            <p:cNvSpPr/>
            <p:nvPr/>
          </p:nvSpPr>
          <p:spPr>
            <a:xfrm>
              <a:off x="6465214" y="2267086"/>
              <a:ext cx="3990349" cy="584775"/>
            </a:xfrm>
            <a:prstGeom prst="rect">
              <a:avLst/>
            </a:prstGeom>
          </p:spPr>
          <p:txBody>
            <a:bodyPr wrap="square">
              <a:spAutoFit/>
            </a:bodyPr>
            <a:lstStyle/>
            <a:p>
              <a:r>
                <a:rPr lang="zh-CN" altLang="en-US" sz="1600" dirty="0">
                  <a:solidFill>
                    <a:schemeClr val="tx1">
                      <a:lumMod val="75000"/>
                      <a:lumOff val="25000"/>
                    </a:schemeClr>
                  </a:solidFill>
                  <a:cs typeface="+mn-ea"/>
                  <a:sym typeface="+mn-lt"/>
                </a:rPr>
                <a:t>统一穿黑色皮鞋或布鞋，其它颜色鞋子均不得在工作期间穿着（特殊岗位除外）。</a:t>
              </a:r>
              <a:endParaRPr lang="zh-CN" altLang="en-US" sz="1600" dirty="0">
                <a:solidFill>
                  <a:schemeClr val="tx1">
                    <a:lumMod val="75000"/>
                    <a:lumOff val="25000"/>
                  </a:schemeClr>
                </a:solidFill>
                <a:cs typeface="+mn-ea"/>
                <a:sym typeface="+mn-lt"/>
              </a:endParaRPr>
            </a:p>
          </p:txBody>
        </p:sp>
      </p:grpSp>
      <p:grpSp>
        <p:nvGrpSpPr>
          <p:cNvPr id="7" name="组合 6"/>
          <p:cNvGrpSpPr/>
          <p:nvPr/>
        </p:nvGrpSpPr>
        <p:grpSpPr>
          <a:xfrm>
            <a:off x="858520" y="1582952"/>
            <a:ext cx="4674303" cy="4345408"/>
            <a:chOff x="858520" y="1582952"/>
            <a:chExt cx="4674303" cy="4345408"/>
          </a:xfrm>
        </p:grpSpPr>
        <p:sp>
          <p:nvSpPr>
            <p:cNvPr id="3" name="矩形 2"/>
            <p:cNvSpPr/>
            <p:nvPr/>
          </p:nvSpPr>
          <p:spPr>
            <a:xfrm>
              <a:off x="858520" y="2011355"/>
              <a:ext cx="2102394" cy="430567"/>
            </a:xfrm>
            <a:prstGeom prst="rect">
              <a:avLst/>
            </a:prstGeom>
            <a:solidFill>
              <a:srgbClr val="C00000"/>
            </a:solidFill>
          </p:spPr>
          <p:txBody>
            <a:bodyPr wrap="square">
              <a:spAutoFit/>
            </a:bodyPr>
            <a:lstStyle/>
            <a:p>
              <a:pPr marL="812800" indent="-812800" algn="ctr">
                <a:lnSpc>
                  <a:spcPct val="120000"/>
                </a:lnSpc>
                <a:buNone/>
              </a:pPr>
              <a:r>
                <a:rPr lang="zh-CN" altLang="ru-RU" sz="2000" b="1" dirty="0">
                  <a:solidFill>
                    <a:schemeClr val="bg1"/>
                  </a:solidFill>
                  <a:cs typeface="+mn-ea"/>
                  <a:sym typeface="+mn-lt"/>
                </a:rPr>
                <a:t>制服穿着要求</a:t>
              </a:r>
              <a:endParaRPr lang="zh-CN" altLang="ru-RU" sz="2000" b="1" dirty="0">
                <a:solidFill>
                  <a:schemeClr val="bg1"/>
                </a:solidFill>
                <a:cs typeface="+mn-ea"/>
                <a:sym typeface="+mn-lt"/>
              </a:endParaRPr>
            </a:p>
          </p:txBody>
        </p:sp>
        <p:sp>
          <p:nvSpPr>
            <p:cNvPr id="11" name="矩形 10"/>
            <p:cNvSpPr/>
            <p:nvPr/>
          </p:nvSpPr>
          <p:spPr>
            <a:xfrm>
              <a:off x="1065914" y="2999044"/>
              <a:ext cx="3990995" cy="584775"/>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工作时间内着本岗位规定制服，制服应干净、平整，无明显污迹、破损。</a:t>
              </a:r>
              <a:endParaRPr lang="zh-CN" altLang="en-US" sz="1600" dirty="0">
                <a:solidFill>
                  <a:schemeClr val="tx1">
                    <a:lumMod val="75000"/>
                    <a:lumOff val="25000"/>
                  </a:schemeClr>
                </a:solidFill>
                <a:cs typeface="+mn-ea"/>
                <a:sym typeface="+mn-lt"/>
              </a:endParaRPr>
            </a:p>
          </p:txBody>
        </p:sp>
        <p:sp>
          <p:nvSpPr>
            <p:cNvPr id="12" name="矩形 11"/>
            <p:cNvSpPr/>
            <p:nvPr/>
          </p:nvSpPr>
          <p:spPr>
            <a:xfrm>
              <a:off x="1065914" y="3692092"/>
              <a:ext cx="4259515" cy="830997"/>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制服穿着按照公司规定执行，不可擅自改变制服的穿着形式、私自增减饰物，不敞开外衣、卷起裤脚、衣袖。</a:t>
              </a:r>
              <a:endParaRPr lang="zh-CN" altLang="en-US" sz="1600" dirty="0">
                <a:solidFill>
                  <a:schemeClr val="tx1">
                    <a:lumMod val="75000"/>
                    <a:lumOff val="25000"/>
                  </a:schemeClr>
                </a:solidFill>
                <a:cs typeface="+mn-ea"/>
                <a:sym typeface="+mn-lt"/>
              </a:endParaRPr>
            </a:p>
          </p:txBody>
        </p:sp>
        <p:sp>
          <p:nvSpPr>
            <p:cNvPr id="13" name="矩形 12"/>
            <p:cNvSpPr/>
            <p:nvPr/>
          </p:nvSpPr>
          <p:spPr>
            <a:xfrm>
              <a:off x="1065914" y="4631361"/>
              <a:ext cx="4153537" cy="584775"/>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tx1">
                      <a:lumMod val="75000"/>
                      <a:lumOff val="25000"/>
                    </a:schemeClr>
                  </a:solidFill>
                  <a:cs typeface="+mn-ea"/>
                  <a:sym typeface="+mn-lt"/>
                </a:rPr>
                <a:t>3.</a:t>
              </a:r>
              <a:r>
                <a:rPr lang="zh-CN" altLang="en-US" sz="1600" dirty="0">
                  <a:solidFill>
                    <a:schemeClr val="tx1">
                      <a:lumMod val="75000"/>
                      <a:lumOff val="25000"/>
                    </a:schemeClr>
                  </a:solidFill>
                  <a:cs typeface="+mn-ea"/>
                  <a:sym typeface="+mn-lt"/>
                </a:rPr>
                <a:t>制服外不得显露个人物品，衣裤口袋平整，勿显鼓起。</a:t>
              </a:r>
              <a:endParaRPr lang="zh-CN" altLang="en-US" sz="1600" dirty="0">
                <a:solidFill>
                  <a:schemeClr val="tx1">
                    <a:lumMod val="75000"/>
                    <a:lumOff val="25000"/>
                  </a:schemeClr>
                </a:solidFill>
                <a:cs typeface="+mn-ea"/>
                <a:sym typeface="+mn-lt"/>
              </a:endParaRPr>
            </a:p>
          </p:txBody>
        </p:sp>
        <p:sp>
          <p:nvSpPr>
            <p:cNvPr id="14" name="矩形 13"/>
            <p:cNvSpPr/>
            <p:nvPr/>
          </p:nvSpPr>
          <p:spPr>
            <a:xfrm>
              <a:off x="858521" y="1582952"/>
              <a:ext cx="4674302" cy="434540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a:off x="6288352" y="3583819"/>
            <a:ext cx="4674302" cy="2328719"/>
            <a:chOff x="6054436" y="3583819"/>
            <a:chExt cx="4674302" cy="2328719"/>
          </a:xfrm>
        </p:grpSpPr>
        <p:sp>
          <p:nvSpPr>
            <p:cNvPr id="6" name="矩形 5"/>
            <p:cNvSpPr/>
            <p:nvPr/>
          </p:nvSpPr>
          <p:spPr>
            <a:xfrm>
              <a:off x="6054436" y="3830751"/>
              <a:ext cx="2236510" cy="430567"/>
            </a:xfrm>
            <a:prstGeom prst="rect">
              <a:avLst/>
            </a:prstGeom>
            <a:solidFill>
              <a:srgbClr val="C00000"/>
            </a:solidFill>
          </p:spPr>
          <p:txBody>
            <a:bodyPr wrap="square">
              <a:spAutoFit/>
            </a:bodyPr>
            <a:lstStyle/>
            <a:p>
              <a:pPr marL="812800" indent="-812800" algn="ctr">
                <a:lnSpc>
                  <a:spcPct val="120000"/>
                </a:lnSpc>
              </a:pPr>
              <a:r>
                <a:rPr lang="zh-CN" altLang="ru-RU" sz="2000" b="1" dirty="0">
                  <a:solidFill>
                    <a:schemeClr val="bg1"/>
                  </a:solidFill>
                  <a:cs typeface="+mn-ea"/>
                  <a:sym typeface="+mn-lt"/>
                </a:rPr>
                <a:t>工作牌佩带要求：</a:t>
              </a:r>
              <a:endParaRPr lang="zh-CN" altLang="ru-RU" sz="2000" b="1" dirty="0">
                <a:solidFill>
                  <a:schemeClr val="bg1"/>
                </a:solidFill>
                <a:cs typeface="+mn-ea"/>
                <a:sym typeface="+mn-lt"/>
              </a:endParaRPr>
            </a:p>
          </p:txBody>
        </p:sp>
        <p:sp>
          <p:nvSpPr>
            <p:cNvPr id="9" name="矩形 8"/>
            <p:cNvSpPr/>
            <p:nvPr/>
          </p:nvSpPr>
          <p:spPr>
            <a:xfrm>
              <a:off x="6465214" y="4508249"/>
              <a:ext cx="3907221" cy="830997"/>
            </a:xfrm>
            <a:prstGeom prst="rect">
              <a:avLst/>
            </a:prstGeom>
          </p:spPr>
          <p:txBody>
            <a:bodyPr wrap="square">
              <a:spAutoFit/>
            </a:bodyPr>
            <a:lstStyle/>
            <a:p>
              <a:r>
                <a:rPr lang="zh-CN" altLang="en-US" sz="1600" dirty="0">
                  <a:solidFill>
                    <a:schemeClr val="tx1">
                      <a:lumMod val="75000"/>
                      <a:lumOff val="25000"/>
                    </a:schemeClr>
                  </a:solidFill>
                  <a:cs typeface="+mn-ea"/>
                  <a:sym typeface="+mn-lt"/>
                </a:rPr>
                <a:t>工作时间须按规定佩带工作牌，一般佩带在左胸显眼处，挂绳式应正面向上挂在胸前，保持清洁端正。</a:t>
              </a:r>
              <a:endParaRPr lang="zh-CN" altLang="en-US" sz="1600" dirty="0">
                <a:solidFill>
                  <a:schemeClr val="tx1">
                    <a:lumMod val="75000"/>
                    <a:lumOff val="25000"/>
                  </a:schemeClr>
                </a:solidFill>
                <a:cs typeface="+mn-ea"/>
                <a:sym typeface="+mn-lt"/>
              </a:endParaRPr>
            </a:p>
          </p:txBody>
        </p:sp>
        <p:sp>
          <p:nvSpPr>
            <p:cNvPr id="16" name="矩形 15"/>
            <p:cNvSpPr/>
            <p:nvPr/>
          </p:nvSpPr>
          <p:spPr>
            <a:xfrm>
              <a:off x="6054436" y="3583819"/>
              <a:ext cx="4674302" cy="2328719"/>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8" name="矩形 17"/>
          <p:cNvSpPr/>
          <p:nvPr/>
        </p:nvSpPr>
        <p:spPr>
          <a:xfrm>
            <a:off x="819785" y="227330"/>
            <a:ext cx="1621155" cy="565785"/>
          </a:xfrm>
          <a:prstGeom prst="rect">
            <a:avLst/>
          </a:prstGeom>
        </p:spPr>
        <p:txBody>
          <a:bodyPr wrap="none">
            <a:spAutoFit/>
          </a:bodyPr>
          <a:lstStyle/>
          <a:p>
            <a:pPr>
              <a:lnSpc>
                <a:spcPct val="120000"/>
              </a:lnSpc>
              <a:buFont typeface="Wingdings" panose="05000000000000000000" pitchFamily="2" charset="2"/>
              <a:buNone/>
            </a:pPr>
            <a:r>
              <a:rPr lang="zh-CN" altLang="ru-RU" sz="2800" b="1" dirty="0">
                <a:solidFill>
                  <a:schemeClr val="tx1">
                    <a:lumMod val="75000"/>
                    <a:lumOff val="25000"/>
                  </a:schemeClr>
                </a:solidFill>
                <a:cs typeface="+mn-ea"/>
                <a:sym typeface="+mn-lt"/>
              </a:rPr>
              <a:t>着装规范</a:t>
            </a:r>
            <a:endParaRPr lang="zh-CN" altLang="ru-RU" sz="28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8520" y="1582952"/>
            <a:ext cx="4674303" cy="4345408"/>
            <a:chOff x="858520" y="1582952"/>
            <a:chExt cx="4674303" cy="4345408"/>
          </a:xfrm>
        </p:grpSpPr>
        <p:sp>
          <p:nvSpPr>
            <p:cNvPr id="7" name="矩形 6"/>
            <p:cNvSpPr/>
            <p:nvPr/>
          </p:nvSpPr>
          <p:spPr>
            <a:xfrm>
              <a:off x="858520" y="2011355"/>
              <a:ext cx="2102394" cy="430567"/>
            </a:xfrm>
            <a:prstGeom prst="rect">
              <a:avLst/>
            </a:prstGeom>
            <a:solidFill>
              <a:srgbClr val="C00000"/>
            </a:solidFill>
          </p:spPr>
          <p:txBody>
            <a:bodyPr wrap="square">
              <a:spAutoFit/>
            </a:bodyPr>
            <a:lstStyle/>
            <a:p>
              <a:pPr marL="812800" indent="-812800" algn="ctr">
                <a:lnSpc>
                  <a:spcPct val="120000"/>
                </a:lnSpc>
                <a:buNone/>
              </a:pPr>
              <a:r>
                <a:rPr lang="en-US" altLang="zh-CN" sz="2000" b="1" dirty="0">
                  <a:solidFill>
                    <a:schemeClr val="bg1"/>
                  </a:solidFill>
                  <a:cs typeface="+mn-ea"/>
                  <a:sym typeface="+mn-lt"/>
                </a:rPr>
                <a:t>1</a:t>
              </a:r>
              <a:r>
                <a:rPr lang="zh-CN" altLang="en-US" sz="2000" b="1" dirty="0">
                  <a:solidFill>
                    <a:schemeClr val="bg1"/>
                  </a:solidFill>
                  <a:cs typeface="+mn-ea"/>
                  <a:sym typeface="+mn-lt"/>
                </a:rPr>
                <a:t>、 发式</a:t>
              </a:r>
              <a:endParaRPr lang="zh-CN" altLang="en-US" sz="2000" b="1" dirty="0">
                <a:solidFill>
                  <a:schemeClr val="bg1"/>
                </a:solidFill>
                <a:cs typeface="+mn-ea"/>
                <a:sym typeface="+mn-lt"/>
              </a:endParaRPr>
            </a:p>
          </p:txBody>
        </p:sp>
        <p:sp>
          <p:nvSpPr>
            <p:cNvPr id="10" name="矩形 9"/>
            <p:cNvSpPr/>
            <p:nvPr/>
          </p:nvSpPr>
          <p:spPr>
            <a:xfrm>
              <a:off x="858521" y="1582952"/>
              <a:ext cx="4674302" cy="434540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p:cNvSpPr/>
            <p:nvPr/>
          </p:nvSpPr>
          <p:spPr>
            <a:xfrm>
              <a:off x="1343684" y="2995653"/>
              <a:ext cx="3366861" cy="587597"/>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ru-RU" sz="1400" dirty="0">
                  <a:solidFill>
                    <a:schemeClr val="tx1">
                      <a:lumMod val="75000"/>
                      <a:lumOff val="25000"/>
                    </a:schemeClr>
                  </a:solidFill>
                  <a:cs typeface="+mn-ea"/>
                  <a:sym typeface="+mn-lt"/>
                </a:rPr>
                <a:t>头发需勤洗，无头皮屑，且梳理整齐；禁止烫染夸张的发型及颜色。</a:t>
              </a:r>
              <a:endParaRPr lang="zh-CN" altLang="ru-RU" sz="1400" b="1" dirty="0">
                <a:solidFill>
                  <a:schemeClr val="tx1">
                    <a:lumMod val="75000"/>
                    <a:lumOff val="25000"/>
                  </a:schemeClr>
                </a:solidFill>
                <a:cs typeface="+mn-ea"/>
                <a:sym typeface="+mn-lt"/>
              </a:endParaRPr>
            </a:p>
          </p:txBody>
        </p:sp>
        <p:sp>
          <p:nvSpPr>
            <p:cNvPr id="12" name="矩形 11"/>
            <p:cNvSpPr/>
            <p:nvPr/>
          </p:nvSpPr>
          <p:spPr>
            <a:xfrm>
              <a:off x="1343684" y="3742559"/>
              <a:ext cx="3470026" cy="587597"/>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ru-RU" sz="1400" b="1">
                  <a:solidFill>
                    <a:schemeClr val="tx1">
                      <a:lumMod val="75000"/>
                      <a:lumOff val="25000"/>
                    </a:schemeClr>
                  </a:solidFill>
                  <a:cs typeface="+mn-ea"/>
                  <a:sym typeface="+mn-lt"/>
                </a:rPr>
                <a:t>男士</a:t>
              </a:r>
              <a:r>
                <a:rPr lang="zh-CN" altLang="ru-RU" sz="1400">
                  <a:solidFill>
                    <a:schemeClr val="tx1">
                      <a:lumMod val="75000"/>
                      <a:lumOff val="25000"/>
                    </a:schemeClr>
                  </a:solidFill>
                  <a:cs typeface="+mn-ea"/>
                  <a:sym typeface="+mn-lt"/>
                </a:rPr>
                <a:t>不留长头发，定期修剪，以前不遮额，侧不盖耳，后不触领为宜；</a:t>
              </a:r>
              <a:endParaRPr lang="zh-CN" altLang="ru-RU" sz="1400" b="1" dirty="0">
                <a:solidFill>
                  <a:schemeClr val="tx1">
                    <a:lumMod val="75000"/>
                    <a:lumOff val="25000"/>
                  </a:schemeClr>
                </a:solidFill>
                <a:cs typeface="+mn-ea"/>
                <a:sym typeface="+mn-lt"/>
              </a:endParaRPr>
            </a:p>
          </p:txBody>
        </p:sp>
        <p:sp>
          <p:nvSpPr>
            <p:cNvPr id="13" name="矩形 12"/>
            <p:cNvSpPr/>
            <p:nvPr/>
          </p:nvSpPr>
          <p:spPr>
            <a:xfrm>
              <a:off x="1343684" y="4538452"/>
              <a:ext cx="3945941" cy="587597"/>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ru-RU" sz="1400" b="1" dirty="0">
                  <a:solidFill>
                    <a:schemeClr val="tx1">
                      <a:lumMod val="75000"/>
                      <a:lumOff val="25000"/>
                    </a:schemeClr>
                  </a:solidFill>
                  <a:cs typeface="+mn-ea"/>
                  <a:sym typeface="+mn-lt"/>
                </a:rPr>
                <a:t>女士</a:t>
              </a:r>
              <a:r>
                <a:rPr lang="zh-CN" altLang="ru-RU" sz="1400" dirty="0">
                  <a:solidFill>
                    <a:schemeClr val="tx1">
                      <a:lumMod val="75000"/>
                      <a:lumOff val="25000"/>
                    </a:schemeClr>
                  </a:solidFill>
                  <a:cs typeface="+mn-ea"/>
                  <a:sym typeface="+mn-lt"/>
                </a:rPr>
                <a:t>长发应盘于脑后并用公司统一配发的发夹进行装饰；短发应拢于耳后，不得遮面。</a:t>
              </a:r>
              <a:endParaRPr lang="zh-CN" altLang="ru-RU" sz="1400" b="1" dirty="0">
                <a:solidFill>
                  <a:schemeClr val="tx1">
                    <a:lumMod val="75000"/>
                    <a:lumOff val="25000"/>
                  </a:schemeClr>
                </a:solidFill>
                <a:cs typeface="+mn-ea"/>
                <a:sym typeface="+mn-lt"/>
              </a:endParaRPr>
            </a:p>
          </p:txBody>
        </p:sp>
      </p:grpSp>
      <p:grpSp>
        <p:nvGrpSpPr>
          <p:cNvPr id="3" name="组合 2"/>
          <p:cNvGrpSpPr/>
          <p:nvPr/>
        </p:nvGrpSpPr>
        <p:grpSpPr>
          <a:xfrm>
            <a:off x="6262535" y="1582952"/>
            <a:ext cx="4674302" cy="4345408"/>
            <a:chOff x="6017986" y="1569855"/>
            <a:chExt cx="4674302" cy="4345408"/>
          </a:xfrm>
        </p:grpSpPr>
        <p:sp>
          <p:nvSpPr>
            <p:cNvPr id="14" name="矩形 13"/>
            <p:cNvSpPr/>
            <p:nvPr/>
          </p:nvSpPr>
          <p:spPr>
            <a:xfrm>
              <a:off x="6017986" y="1569855"/>
              <a:ext cx="4674302" cy="434540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p:cNvSpPr/>
            <p:nvPr/>
          </p:nvSpPr>
          <p:spPr>
            <a:xfrm>
              <a:off x="6017986" y="2011355"/>
              <a:ext cx="2102394" cy="430567"/>
            </a:xfrm>
            <a:prstGeom prst="rect">
              <a:avLst/>
            </a:prstGeom>
            <a:solidFill>
              <a:srgbClr val="C00000"/>
            </a:solidFill>
          </p:spPr>
          <p:txBody>
            <a:bodyPr wrap="square">
              <a:spAutoFit/>
            </a:bodyPr>
            <a:lstStyle/>
            <a:p>
              <a:pPr marL="812800" indent="-812800" algn="ctr">
                <a:lnSpc>
                  <a:spcPct val="120000"/>
                </a:lnSpc>
                <a:buNone/>
              </a:pPr>
              <a:r>
                <a:rPr lang="en-US" altLang="zh-CN" sz="2000" b="1" dirty="0">
                  <a:solidFill>
                    <a:schemeClr val="bg1"/>
                  </a:solidFill>
                  <a:cs typeface="+mn-ea"/>
                  <a:sym typeface="+mn-lt"/>
                </a:rPr>
                <a:t>2</a:t>
              </a:r>
              <a:r>
                <a:rPr lang="zh-CN" altLang="en-US" sz="2000" b="1" dirty="0">
                  <a:solidFill>
                    <a:schemeClr val="bg1"/>
                  </a:solidFill>
                  <a:cs typeface="+mn-ea"/>
                  <a:sym typeface="+mn-lt"/>
                </a:rPr>
                <a:t>、 面容</a:t>
              </a:r>
              <a:endParaRPr lang="zh-CN" altLang="en-US" sz="2000" b="1" dirty="0">
                <a:solidFill>
                  <a:schemeClr val="bg1"/>
                </a:solidFill>
                <a:cs typeface="+mn-ea"/>
                <a:sym typeface="+mn-lt"/>
              </a:endParaRPr>
            </a:p>
          </p:txBody>
        </p:sp>
        <p:sp>
          <p:nvSpPr>
            <p:cNvPr id="16" name="矩形 15"/>
            <p:cNvSpPr/>
            <p:nvPr/>
          </p:nvSpPr>
          <p:spPr>
            <a:xfrm>
              <a:off x="6418866" y="2895402"/>
              <a:ext cx="3906677" cy="587597"/>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400" b="1" dirty="0">
                  <a:solidFill>
                    <a:schemeClr val="tx1">
                      <a:lumMod val="75000"/>
                      <a:lumOff val="25000"/>
                    </a:schemeClr>
                  </a:solidFill>
                  <a:cs typeface="+mn-ea"/>
                  <a:sym typeface="+mn-lt"/>
                </a:rPr>
                <a:t>面部应保持清洁，眼角不可留有分泌物，鼻孔清洁；如需戴眼镜，应保持镜片的清洁。</a:t>
              </a:r>
              <a:endParaRPr lang="zh-CN" altLang="en-US" sz="1400" b="1" dirty="0">
                <a:solidFill>
                  <a:schemeClr val="tx1">
                    <a:lumMod val="75000"/>
                    <a:lumOff val="25000"/>
                  </a:schemeClr>
                </a:solidFill>
                <a:cs typeface="+mn-ea"/>
                <a:sym typeface="+mn-lt"/>
              </a:endParaRPr>
            </a:p>
          </p:txBody>
        </p:sp>
        <p:sp>
          <p:nvSpPr>
            <p:cNvPr id="17" name="矩形 16"/>
            <p:cNvSpPr/>
            <p:nvPr/>
          </p:nvSpPr>
          <p:spPr>
            <a:xfrm>
              <a:off x="6397523" y="3742559"/>
              <a:ext cx="4294765" cy="338554"/>
            </a:xfrm>
            <a:prstGeom prst="rect">
              <a:avLst/>
            </a:prstGeom>
          </p:spPr>
          <p:txBody>
            <a:bodyPr wrap="none">
              <a:spAutoFit/>
            </a:bodyPr>
            <a:lstStyle/>
            <a:p>
              <a:pPr marL="285750" indent="-285750">
                <a:buFont typeface="Arial" panose="020B0604020202020204" pitchFamily="34" charset="0"/>
                <a:buChar char="•"/>
              </a:pPr>
              <a:r>
                <a:rPr lang="zh-CN" altLang="en-US" sz="1600" b="1" dirty="0">
                  <a:solidFill>
                    <a:srgbClr val="C00000"/>
                  </a:solidFill>
                  <a:cs typeface="+mn-ea"/>
                  <a:sym typeface="+mn-lt"/>
                </a:rPr>
                <a:t>男士</a:t>
              </a:r>
              <a:r>
                <a:rPr lang="zh-CN" altLang="en-US" sz="1400" dirty="0">
                  <a:solidFill>
                    <a:schemeClr val="tx1">
                      <a:lumMod val="75000"/>
                      <a:lumOff val="25000"/>
                    </a:schemeClr>
                  </a:solidFill>
                  <a:cs typeface="+mn-ea"/>
                  <a:sym typeface="+mn-lt"/>
                </a:rPr>
                <a:t>忌留胡须，养成每天修面剃须的良好习惯；</a:t>
              </a:r>
              <a:endParaRPr lang="zh-CN" altLang="en-US" sz="1400" dirty="0">
                <a:solidFill>
                  <a:schemeClr val="tx1">
                    <a:lumMod val="75000"/>
                    <a:lumOff val="25000"/>
                  </a:schemeClr>
                </a:solidFill>
                <a:cs typeface="+mn-ea"/>
                <a:sym typeface="+mn-lt"/>
              </a:endParaRPr>
            </a:p>
          </p:txBody>
        </p:sp>
        <p:sp>
          <p:nvSpPr>
            <p:cNvPr id="18" name="矩形 17"/>
            <p:cNvSpPr/>
            <p:nvPr/>
          </p:nvSpPr>
          <p:spPr>
            <a:xfrm>
              <a:off x="6418866" y="4444190"/>
              <a:ext cx="3809655" cy="553998"/>
            </a:xfrm>
            <a:prstGeom prst="rect">
              <a:avLst/>
            </a:prstGeom>
          </p:spPr>
          <p:txBody>
            <a:bodyPr wrap="square">
              <a:spAutoFit/>
            </a:bodyPr>
            <a:lstStyle/>
            <a:p>
              <a:pPr marL="285750" indent="-285750">
                <a:buFont typeface="Arial" panose="020B0604020202020204" pitchFamily="34" charset="0"/>
                <a:buChar char="•"/>
              </a:pPr>
              <a:r>
                <a:rPr lang="zh-CN" altLang="en-US" sz="1600" b="1" dirty="0">
                  <a:solidFill>
                    <a:srgbClr val="C00000"/>
                  </a:solidFill>
                  <a:cs typeface="+mn-ea"/>
                  <a:sym typeface="+mn-lt"/>
                </a:rPr>
                <a:t>女士</a:t>
              </a:r>
              <a:r>
                <a:rPr lang="zh-CN" altLang="en-US" sz="1400" dirty="0">
                  <a:solidFill>
                    <a:schemeClr val="tx1">
                      <a:lumMod val="75000"/>
                      <a:lumOff val="25000"/>
                    </a:schemeClr>
                  </a:solidFill>
                  <a:cs typeface="+mn-ea"/>
                  <a:sym typeface="+mn-lt"/>
                </a:rPr>
                <a:t>工作时应化淡妆，以淡雅、自然为宜，不得使用色彩夸张的口红、眼影。</a:t>
              </a:r>
              <a:endParaRPr lang="zh-CN" altLang="en-US" sz="1400" dirty="0">
                <a:solidFill>
                  <a:schemeClr val="tx1">
                    <a:lumMod val="75000"/>
                    <a:lumOff val="25000"/>
                  </a:schemeClr>
                </a:solidFill>
                <a:cs typeface="+mn-ea"/>
                <a:sym typeface="+mn-lt"/>
              </a:endParaRPr>
            </a:p>
          </p:txBody>
        </p:sp>
      </p:grpSp>
      <p:sp>
        <p:nvSpPr>
          <p:cNvPr id="6" name="矩形 5"/>
          <p:cNvSpPr/>
          <p:nvPr/>
        </p:nvSpPr>
        <p:spPr>
          <a:xfrm>
            <a:off x="819785" y="227330"/>
            <a:ext cx="1621155" cy="565785"/>
          </a:xfrm>
          <a:prstGeom prst="rect">
            <a:avLst/>
          </a:prstGeom>
        </p:spPr>
        <p:txBody>
          <a:bodyPr wrap="none">
            <a:spAutoFit/>
          </a:bodyPr>
          <a:lstStyle/>
          <a:p>
            <a:pPr>
              <a:lnSpc>
                <a:spcPct val="120000"/>
              </a:lnSpc>
              <a:buFont typeface="Wingdings" panose="05000000000000000000" pitchFamily="2" charset="2"/>
              <a:buNone/>
            </a:pPr>
            <a:r>
              <a:rPr lang="zh-CN" altLang="en-US" sz="2800" b="1" dirty="0">
                <a:solidFill>
                  <a:schemeClr val="tx1">
                    <a:lumMod val="75000"/>
                    <a:lumOff val="25000"/>
                  </a:schemeClr>
                </a:solidFill>
                <a:cs typeface="+mn-ea"/>
                <a:sym typeface="+mn-lt"/>
              </a:rPr>
              <a:t>个人仪容</a:t>
            </a:r>
            <a:endParaRPr lang="zh-CN" altLang="ru-RU" sz="28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955732" y="1865580"/>
            <a:ext cx="2609986" cy="3697020"/>
            <a:chOff x="955732" y="1865580"/>
            <a:chExt cx="2609986" cy="3697020"/>
          </a:xfrm>
        </p:grpSpPr>
        <p:grpSp>
          <p:nvGrpSpPr>
            <p:cNvPr id="12" name="组合 11"/>
            <p:cNvGrpSpPr/>
            <p:nvPr/>
          </p:nvGrpSpPr>
          <p:grpSpPr>
            <a:xfrm>
              <a:off x="955732" y="1865580"/>
              <a:ext cx="2609986" cy="3697020"/>
              <a:chOff x="1203960" y="2209800"/>
              <a:chExt cx="2609986" cy="3697020"/>
            </a:xfrm>
          </p:grpSpPr>
          <p:sp>
            <p:nvSpPr>
              <p:cNvPr id="14" name="斜纹 13"/>
              <p:cNvSpPr/>
              <p:nvPr/>
            </p:nvSpPr>
            <p:spPr>
              <a:xfrm>
                <a:off x="1203960" y="2209800"/>
                <a:ext cx="1379220" cy="1379220"/>
              </a:xfrm>
              <a:prstGeom prst="diagStripe">
                <a:avLst>
                  <a:gd name="adj" fmla="val 323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矩形 14"/>
              <p:cNvSpPr/>
              <p:nvPr/>
            </p:nvSpPr>
            <p:spPr>
              <a:xfrm>
                <a:off x="1203960" y="2209800"/>
                <a:ext cx="2609986" cy="369702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rot="18910026">
                <a:off x="1253814" y="2422463"/>
                <a:ext cx="800219" cy="461665"/>
              </a:xfrm>
              <a:prstGeom prst="rect">
                <a:avLst/>
              </a:prstGeom>
            </p:spPr>
            <p:txBody>
              <a:bodyPr wrap="none">
                <a:spAutoFit/>
              </a:bodyPr>
              <a:lstStyle/>
              <a:p>
                <a:pPr lvl="0"/>
                <a:r>
                  <a:rPr lang="zh-CN" altLang="en-US" sz="2400" b="1" dirty="0">
                    <a:solidFill>
                      <a:schemeClr val="bg1"/>
                    </a:solidFill>
                    <a:cs typeface="+mn-ea"/>
                    <a:sym typeface="+mn-lt"/>
                  </a:rPr>
                  <a:t>口腔</a:t>
                </a:r>
                <a:endParaRPr lang="zh-CN" altLang="en-US" sz="2400" b="1" dirty="0">
                  <a:solidFill>
                    <a:schemeClr val="bg1"/>
                  </a:solidFill>
                  <a:cs typeface="+mn-ea"/>
                  <a:sym typeface="+mn-lt"/>
                </a:endParaRPr>
              </a:p>
            </p:txBody>
          </p:sp>
        </p:grpSp>
        <p:sp>
          <p:nvSpPr>
            <p:cNvPr id="8" name="矩形 7"/>
            <p:cNvSpPr/>
            <p:nvPr/>
          </p:nvSpPr>
          <p:spPr>
            <a:xfrm>
              <a:off x="1147660" y="3186275"/>
              <a:ext cx="2374583" cy="1750992"/>
            </a:xfrm>
            <a:prstGeom prst="rect">
              <a:avLst/>
            </a:prstGeom>
          </p:spPr>
          <p:txBody>
            <a:bodyPr wrap="square">
              <a:spAutoFit/>
            </a:bodyPr>
            <a:lstStyle/>
            <a:p>
              <a:pPr>
                <a:lnSpc>
                  <a:spcPct val="200000"/>
                </a:lnSpc>
              </a:pPr>
              <a:r>
                <a:rPr lang="zh-CN" altLang="ru-RU" sz="1400" dirty="0">
                  <a:solidFill>
                    <a:schemeClr val="tx1">
                      <a:lumMod val="75000"/>
                      <a:lumOff val="25000"/>
                    </a:schemeClr>
                  </a:solidFill>
                  <a:cs typeface="+mn-ea"/>
                  <a:sym typeface="+mn-lt"/>
                </a:rPr>
                <a:t>保持口腔清洁，用餐时不能吃葱、蒜等有异味的食品，不得饮酒或含有酒精的饮料，不得在工作时间吸烟。</a:t>
              </a:r>
              <a:endParaRPr lang="zh-CN" altLang="ru-RU" sz="1400" dirty="0">
                <a:solidFill>
                  <a:schemeClr val="tx1">
                    <a:lumMod val="75000"/>
                    <a:lumOff val="25000"/>
                  </a:schemeClr>
                </a:solidFill>
                <a:cs typeface="+mn-ea"/>
                <a:sym typeface="+mn-lt"/>
              </a:endParaRPr>
            </a:p>
          </p:txBody>
        </p:sp>
      </p:grpSp>
      <p:grpSp>
        <p:nvGrpSpPr>
          <p:cNvPr id="40" name="组合 39"/>
          <p:cNvGrpSpPr/>
          <p:nvPr/>
        </p:nvGrpSpPr>
        <p:grpSpPr>
          <a:xfrm>
            <a:off x="3757646" y="1863283"/>
            <a:ext cx="2451141" cy="3697020"/>
            <a:chOff x="3757646" y="1863283"/>
            <a:chExt cx="2451141" cy="3697020"/>
          </a:xfrm>
        </p:grpSpPr>
        <p:grpSp>
          <p:nvGrpSpPr>
            <p:cNvPr id="27" name="组合 26"/>
            <p:cNvGrpSpPr/>
            <p:nvPr/>
          </p:nvGrpSpPr>
          <p:grpSpPr>
            <a:xfrm>
              <a:off x="3757646" y="1863283"/>
              <a:ext cx="2451141" cy="3697020"/>
              <a:chOff x="1203960" y="2209800"/>
              <a:chExt cx="2451141" cy="3697020"/>
            </a:xfrm>
          </p:grpSpPr>
          <p:sp>
            <p:nvSpPr>
              <p:cNvPr id="28" name="斜纹 27"/>
              <p:cNvSpPr/>
              <p:nvPr/>
            </p:nvSpPr>
            <p:spPr>
              <a:xfrm>
                <a:off x="1203960" y="2209800"/>
                <a:ext cx="1379220" cy="1379220"/>
              </a:xfrm>
              <a:prstGeom prst="diagStripe">
                <a:avLst>
                  <a:gd name="adj" fmla="val 323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矩形 28"/>
              <p:cNvSpPr/>
              <p:nvPr/>
            </p:nvSpPr>
            <p:spPr>
              <a:xfrm>
                <a:off x="1203960" y="2209800"/>
                <a:ext cx="2451141" cy="369702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rot="18910026">
                <a:off x="1253814" y="2422463"/>
                <a:ext cx="800219" cy="461665"/>
              </a:xfrm>
              <a:prstGeom prst="rect">
                <a:avLst/>
              </a:prstGeom>
            </p:spPr>
            <p:txBody>
              <a:bodyPr wrap="none">
                <a:spAutoFit/>
              </a:bodyPr>
              <a:lstStyle/>
              <a:p>
                <a:pPr lvl="0"/>
                <a:r>
                  <a:rPr lang="zh-CN" altLang="en-US" sz="2400" b="1" dirty="0">
                    <a:solidFill>
                      <a:schemeClr val="bg1"/>
                    </a:solidFill>
                    <a:cs typeface="+mn-ea"/>
                    <a:sym typeface="+mn-lt"/>
                  </a:rPr>
                  <a:t>耳部</a:t>
                </a:r>
                <a:endParaRPr lang="zh-CN" altLang="en-US" sz="2400" b="1" dirty="0">
                  <a:solidFill>
                    <a:schemeClr val="bg1"/>
                  </a:solidFill>
                  <a:cs typeface="+mn-ea"/>
                  <a:sym typeface="+mn-lt"/>
                </a:endParaRPr>
              </a:p>
            </p:txBody>
          </p:sp>
        </p:grpSp>
        <p:sp>
          <p:nvSpPr>
            <p:cNvPr id="9" name="矩形 8"/>
            <p:cNvSpPr/>
            <p:nvPr/>
          </p:nvSpPr>
          <p:spPr>
            <a:xfrm>
              <a:off x="4152436" y="3154341"/>
              <a:ext cx="1632076" cy="1347035"/>
            </a:xfrm>
            <a:prstGeom prst="rect">
              <a:avLst/>
            </a:prstGeom>
          </p:spPr>
          <p:txBody>
            <a:bodyPr wrap="square">
              <a:spAutoFit/>
            </a:bodyPr>
            <a:lstStyle/>
            <a:p>
              <a:pPr>
                <a:lnSpc>
                  <a:spcPct val="150000"/>
                </a:lnSpc>
              </a:pPr>
              <a:r>
                <a:rPr lang="zh-CN" altLang="ru-RU" sz="1400" dirty="0">
                  <a:solidFill>
                    <a:schemeClr val="tx1">
                      <a:lumMod val="75000"/>
                      <a:lumOff val="25000"/>
                    </a:schemeClr>
                  </a:solidFill>
                  <a:cs typeface="+mn-ea"/>
                  <a:sym typeface="+mn-lt"/>
                </a:rPr>
                <a:t>耳廓、耳根后及耳孔应每日清洗，不可留有皮屑、灰尘，不得佩戴耳饰。</a:t>
              </a:r>
              <a:endParaRPr lang="zh-CN" altLang="ru-RU" sz="1400" dirty="0">
                <a:solidFill>
                  <a:schemeClr val="tx1">
                    <a:lumMod val="75000"/>
                    <a:lumOff val="25000"/>
                  </a:schemeClr>
                </a:solidFill>
                <a:cs typeface="+mn-ea"/>
                <a:sym typeface="+mn-lt"/>
              </a:endParaRPr>
            </a:p>
          </p:txBody>
        </p:sp>
      </p:grpSp>
      <p:grpSp>
        <p:nvGrpSpPr>
          <p:cNvPr id="39" name="组合 38"/>
          <p:cNvGrpSpPr/>
          <p:nvPr/>
        </p:nvGrpSpPr>
        <p:grpSpPr>
          <a:xfrm>
            <a:off x="6440608" y="1864355"/>
            <a:ext cx="2412014" cy="3697020"/>
            <a:chOff x="6440608" y="1864355"/>
            <a:chExt cx="2412014" cy="3697020"/>
          </a:xfrm>
        </p:grpSpPr>
        <p:grpSp>
          <p:nvGrpSpPr>
            <p:cNvPr id="31" name="组合 30"/>
            <p:cNvGrpSpPr/>
            <p:nvPr/>
          </p:nvGrpSpPr>
          <p:grpSpPr>
            <a:xfrm>
              <a:off x="6440608" y="1864355"/>
              <a:ext cx="2412014" cy="3697020"/>
              <a:chOff x="1203960" y="2209800"/>
              <a:chExt cx="2412014" cy="3697020"/>
            </a:xfrm>
          </p:grpSpPr>
          <p:sp>
            <p:nvSpPr>
              <p:cNvPr id="32" name="斜纹 31"/>
              <p:cNvSpPr/>
              <p:nvPr/>
            </p:nvSpPr>
            <p:spPr>
              <a:xfrm>
                <a:off x="1203960" y="2209800"/>
                <a:ext cx="1379220" cy="1379220"/>
              </a:xfrm>
              <a:prstGeom prst="diagStripe">
                <a:avLst>
                  <a:gd name="adj" fmla="val 323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矩形 32"/>
              <p:cNvSpPr/>
              <p:nvPr/>
            </p:nvSpPr>
            <p:spPr>
              <a:xfrm>
                <a:off x="1203960" y="2209800"/>
                <a:ext cx="2412014" cy="369702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rot="18910026">
                <a:off x="1253814" y="2422463"/>
                <a:ext cx="800219" cy="461665"/>
              </a:xfrm>
              <a:prstGeom prst="rect">
                <a:avLst/>
              </a:prstGeom>
            </p:spPr>
            <p:txBody>
              <a:bodyPr wrap="none">
                <a:spAutoFit/>
              </a:bodyPr>
              <a:lstStyle/>
              <a:p>
                <a:pPr lvl="0"/>
                <a:r>
                  <a:rPr lang="zh-CN" altLang="en-US" sz="2400" b="1" dirty="0">
                    <a:solidFill>
                      <a:schemeClr val="bg1"/>
                    </a:solidFill>
                    <a:cs typeface="+mn-ea"/>
                    <a:sym typeface="+mn-lt"/>
                  </a:rPr>
                  <a:t>手部</a:t>
                </a:r>
                <a:endParaRPr lang="zh-CN" altLang="en-US" sz="2400" b="1" dirty="0">
                  <a:solidFill>
                    <a:schemeClr val="bg1"/>
                  </a:solidFill>
                  <a:cs typeface="+mn-ea"/>
                  <a:sym typeface="+mn-lt"/>
                </a:endParaRPr>
              </a:p>
            </p:txBody>
          </p:sp>
        </p:grpSp>
        <p:sp>
          <p:nvSpPr>
            <p:cNvPr id="10" name="矩形 9"/>
            <p:cNvSpPr/>
            <p:nvPr/>
          </p:nvSpPr>
          <p:spPr>
            <a:xfrm>
              <a:off x="6858750" y="3080705"/>
              <a:ext cx="1922156" cy="1670201"/>
            </a:xfrm>
            <a:prstGeom prst="rect">
              <a:avLst/>
            </a:prstGeom>
          </p:spPr>
          <p:txBody>
            <a:bodyPr wrap="square">
              <a:spAutoFit/>
            </a:bodyPr>
            <a:lstStyle/>
            <a:p>
              <a:pPr>
                <a:lnSpc>
                  <a:spcPct val="150000"/>
                </a:lnSpc>
              </a:pPr>
              <a:r>
                <a:rPr lang="zh-CN" altLang="ru-RU" sz="1400" dirty="0">
                  <a:solidFill>
                    <a:schemeClr val="tx1">
                      <a:lumMod val="75000"/>
                      <a:lumOff val="25000"/>
                    </a:schemeClr>
                  </a:solidFill>
                  <a:cs typeface="+mn-ea"/>
                  <a:sym typeface="+mn-lt"/>
                </a:rPr>
                <a:t>保持手部的清洁，要养成勤洗手勤修剪指甲的良好习惯；保持指甲干净，不留长指甲及涂有色指甲油。</a:t>
              </a:r>
              <a:endParaRPr lang="zh-CN" altLang="ru-RU" sz="1400" dirty="0">
                <a:solidFill>
                  <a:schemeClr val="tx1">
                    <a:lumMod val="75000"/>
                    <a:lumOff val="25000"/>
                  </a:schemeClr>
                </a:solidFill>
                <a:cs typeface="+mn-ea"/>
                <a:sym typeface="+mn-lt"/>
              </a:endParaRPr>
            </a:p>
          </p:txBody>
        </p:sp>
      </p:grpSp>
      <p:grpSp>
        <p:nvGrpSpPr>
          <p:cNvPr id="2" name="组合 1"/>
          <p:cNvGrpSpPr/>
          <p:nvPr/>
        </p:nvGrpSpPr>
        <p:grpSpPr>
          <a:xfrm>
            <a:off x="9127042" y="1863283"/>
            <a:ext cx="2412014" cy="3697020"/>
            <a:chOff x="9127042" y="1863283"/>
            <a:chExt cx="2412014" cy="3697020"/>
          </a:xfrm>
        </p:grpSpPr>
        <p:grpSp>
          <p:nvGrpSpPr>
            <p:cNvPr id="35" name="组合 34"/>
            <p:cNvGrpSpPr/>
            <p:nvPr/>
          </p:nvGrpSpPr>
          <p:grpSpPr>
            <a:xfrm>
              <a:off x="9127042" y="1863283"/>
              <a:ext cx="2412014" cy="3697020"/>
              <a:chOff x="1203960" y="2209800"/>
              <a:chExt cx="2412014" cy="3697020"/>
            </a:xfrm>
          </p:grpSpPr>
          <p:sp>
            <p:nvSpPr>
              <p:cNvPr id="36" name="斜纹 35"/>
              <p:cNvSpPr/>
              <p:nvPr/>
            </p:nvSpPr>
            <p:spPr>
              <a:xfrm>
                <a:off x="1203960" y="2209800"/>
                <a:ext cx="1379220" cy="1379220"/>
              </a:xfrm>
              <a:prstGeom prst="diagStripe">
                <a:avLst>
                  <a:gd name="adj" fmla="val 323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矩形 36"/>
              <p:cNvSpPr/>
              <p:nvPr/>
            </p:nvSpPr>
            <p:spPr>
              <a:xfrm>
                <a:off x="1203960" y="2209800"/>
                <a:ext cx="2412014" cy="369702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p:cNvSpPr/>
              <p:nvPr/>
            </p:nvSpPr>
            <p:spPr>
              <a:xfrm rot="18910026">
                <a:off x="1253814" y="2422463"/>
                <a:ext cx="800219" cy="461665"/>
              </a:xfrm>
              <a:prstGeom prst="rect">
                <a:avLst/>
              </a:prstGeom>
            </p:spPr>
            <p:txBody>
              <a:bodyPr wrap="none">
                <a:spAutoFit/>
              </a:bodyPr>
              <a:lstStyle/>
              <a:p>
                <a:pPr lvl="0"/>
                <a:r>
                  <a:rPr lang="zh-CN" altLang="en-US" sz="2400" b="1" dirty="0">
                    <a:solidFill>
                      <a:schemeClr val="bg1"/>
                    </a:solidFill>
                    <a:cs typeface="+mn-ea"/>
                    <a:sym typeface="+mn-lt"/>
                  </a:rPr>
                  <a:t>体味</a:t>
                </a:r>
                <a:endParaRPr lang="zh-CN" altLang="en-US" sz="2400" b="1" dirty="0">
                  <a:solidFill>
                    <a:schemeClr val="bg1"/>
                  </a:solidFill>
                  <a:cs typeface="+mn-ea"/>
                  <a:sym typeface="+mn-lt"/>
                </a:endParaRPr>
              </a:p>
            </p:txBody>
          </p:sp>
        </p:grpSp>
        <p:sp>
          <p:nvSpPr>
            <p:cNvPr id="11" name="矩形 10"/>
            <p:cNvSpPr/>
            <p:nvPr/>
          </p:nvSpPr>
          <p:spPr>
            <a:xfrm>
              <a:off x="9398509" y="3067114"/>
              <a:ext cx="1869079" cy="1670201"/>
            </a:xfrm>
            <a:prstGeom prst="rect">
              <a:avLst/>
            </a:prstGeom>
          </p:spPr>
          <p:txBody>
            <a:bodyPr wrap="square">
              <a:spAutoFit/>
            </a:bodyPr>
            <a:lstStyle/>
            <a:p>
              <a:pPr>
                <a:lnSpc>
                  <a:spcPct val="150000"/>
                </a:lnSpc>
              </a:pPr>
              <a:r>
                <a:rPr lang="zh-CN" altLang="ru-RU" sz="1400" dirty="0">
                  <a:solidFill>
                    <a:schemeClr val="tx1">
                      <a:lumMod val="75000"/>
                      <a:lumOff val="25000"/>
                    </a:schemeClr>
                  </a:solidFill>
                  <a:cs typeface="+mn-ea"/>
                  <a:sym typeface="+mn-lt"/>
                </a:rPr>
                <a:t>勤换内外衣物，保持清新、干净，给人良好的感觉。女士可喷洒适量香水但忌使用味道过于浓烈的香型。</a:t>
              </a:r>
              <a:endParaRPr lang="zh-CN" altLang="en-US" sz="1400" dirty="0">
                <a:solidFill>
                  <a:schemeClr val="tx1">
                    <a:lumMod val="75000"/>
                    <a:lumOff val="25000"/>
                  </a:schemeClr>
                </a:solidFill>
                <a:cs typeface="+mn-ea"/>
                <a:sym typeface="+mn-lt"/>
              </a:endParaRPr>
            </a:p>
          </p:txBody>
        </p:sp>
      </p:grpSp>
      <p:sp>
        <p:nvSpPr>
          <p:cNvPr id="5" name="矩形 4"/>
          <p:cNvSpPr/>
          <p:nvPr/>
        </p:nvSpPr>
        <p:spPr>
          <a:xfrm>
            <a:off x="819785" y="227330"/>
            <a:ext cx="1621155" cy="565785"/>
          </a:xfrm>
          <a:prstGeom prst="rect">
            <a:avLst/>
          </a:prstGeom>
        </p:spPr>
        <p:txBody>
          <a:bodyPr wrap="none">
            <a:spAutoFit/>
          </a:bodyPr>
          <a:lstStyle/>
          <a:p>
            <a:pPr>
              <a:lnSpc>
                <a:spcPct val="120000"/>
              </a:lnSpc>
              <a:buFont typeface="Wingdings" panose="05000000000000000000" pitchFamily="2" charset="2"/>
              <a:buNone/>
            </a:pPr>
            <a:r>
              <a:rPr lang="zh-CN" altLang="en-US" sz="2800" b="1" dirty="0">
                <a:solidFill>
                  <a:schemeClr val="tx1">
                    <a:lumMod val="75000"/>
                    <a:lumOff val="25000"/>
                  </a:schemeClr>
                </a:solidFill>
                <a:cs typeface="+mn-ea"/>
                <a:sym typeface="+mn-lt"/>
              </a:rPr>
              <a:t>个人仪容</a:t>
            </a:r>
            <a:endParaRPr lang="zh-CN" altLang="ru-RU" sz="28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23870" y="2717800"/>
            <a:ext cx="8623300" cy="1198880"/>
          </a:xfrm>
          <a:prstGeom prst="rect">
            <a:avLst/>
          </a:prstGeom>
          <a:noFill/>
        </p:spPr>
        <p:txBody>
          <a:bodyPr wrap="square" rtlCol="0">
            <a:spAutoFit/>
          </a:bodyPr>
          <a:lstStyle/>
          <a:p>
            <a:pPr algn="l"/>
            <a:r>
              <a:rPr lang="zh-CN" altLang="en-US" sz="7200" b="1" dirty="0">
                <a:solidFill>
                  <a:schemeClr val="tx1">
                    <a:lumMod val="75000"/>
                    <a:lumOff val="25000"/>
                  </a:schemeClr>
                </a:solidFill>
                <a:cs typeface="+mn-ea"/>
                <a:sym typeface="+mn-lt"/>
              </a:rPr>
              <a:t>仪态规范</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3139064" y="2172260"/>
            <a:ext cx="1427480" cy="521970"/>
          </a:xfrm>
          <a:prstGeom prst="rect">
            <a:avLst/>
          </a:prstGeom>
          <a:noFill/>
        </p:spPr>
        <p:txBody>
          <a:bodyPr wrap="none" rtlCol="0">
            <a:spAutoFit/>
          </a:bodyPr>
          <a:lstStyle/>
          <a:p>
            <a:r>
              <a:rPr kumimoji="1" lang="en-US" altLang="zh-CN" sz="2800" dirty="0">
                <a:solidFill>
                  <a:srgbClr val="E92121"/>
                </a:solidFill>
                <a:latin typeface="+mj-ea"/>
                <a:ea typeface="+mj-ea"/>
              </a:rPr>
              <a:t>PART</a:t>
            </a:r>
            <a:r>
              <a:rPr kumimoji="1" lang="zh-CN" altLang="en-US" sz="2800" dirty="0">
                <a:solidFill>
                  <a:srgbClr val="E92121"/>
                </a:solidFill>
                <a:latin typeface="+mj-ea"/>
                <a:ea typeface="+mj-ea"/>
              </a:rPr>
              <a:t> </a:t>
            </a:r>
            <a:r>
              <a:rPr kumimoji="1" lang="en-US" altLang="zh-CN" sz="2800" dirty="0">
                <a:solidFill>
                  <a:srgbClr val="E92121"/>
                </a:solidFill>
                <a:latin typeface="+mj-ea"/>
                <a:ea typeface="+mj-ea"/>
              </a:rPr>
              <a:t>04</a:t>
            </a:r>
            <a:endParaRPr kumimoji="1" lang="zh-CN" altLang="en-US" sz="2800" dirty="0">
              <a:solidFill>
                <a:srgbClr val="E92121"/>
              </a:solidFill>
              <a:latin typeface="+mj-ea"/>
              <a:ea typeface="+mj-ea"/>
            </a:endParaRPr>
          </a:p>
        </p:txBody>
      </p:sp>
      <p:sp>
        <p:nvSpPr>
          <p:cNvPr id="4" name="文本框 3"/>
          <p:cNvSpPr txBox="1"/>
          <p:nvPr/>
        </p:nvSpPr>
        <p:spPr>
          <a:xfrm>
            <a:off x="3077585" y="3928478"/>
            <a:ext cx="7130002" cy="535852"/>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mn-ea"/>
              </a:rPr>
              <a:t>your content is entered here, or by copying your text, select paste in this box and choose to retain only text. your content is typed here, or by copying your text, select paste in this box.</a:t>
            </a:r>
            <a:endParaRPr lang="en-GB" altLang="zh-CN" sz="1050" dirty="0">
              <a:solidFill>
                <a:schemeClr val="tx1">
                  <a:lumMod val="65000"/>
                  <a:lumOff val="35000"/>
                </a:schemeClr>
              </a:solidFill>
              <a:latin typeface="+mn-ea"/>
            </a:endParaRPr>
          </a:p>
        </p:txBody>
      </p:sp>
      <p:grpSp>
        <p:nvGrpSpPr>
          <p:cNvPr id="5" name="组合 4"/>
          <p:cNvGrpSpPr/>
          <p:nvPr/>
        </p:nvGrpSpPr>
        <p:grpSpPr>
          <a:xfrm flipV="1">
            <a:off x="-3735944" y="0"/>
            <a:ext cx="7931882" cy="6858003"/>
            <a:chOff x="-1766694" y="0"/>
            <a:chExt cx="7931882" cy="6858003"/>
          </a:xfrm>
        </p:grpSpPr>
        <p:sp>
          <p:nvSpPr>
            <p:cNvPr id="6" name="平行四边形 5"/>
            <p:cNvSpPr/>
            <p:nvPr/>
          </p:nvSpPr>
          <p:spPr>
            <a:xfrm>
              <a:off x="-458893" y="0"/>
              <a:ext cx="6624081" cy="6858001"/>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直角三角形 6"/>
            <p:cNvSpPr/>
            <p:nvPr/>
          </p:nvSpPr>
          <p:spPr>
            <a:xfrm flipH="1" flipV="1">
              <a:off x="-1766694" y="0"/>
              <a:ext cx="3997839" cy="328605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rot="10800000" flipH="1" flipV="1">
              <a:off x="-1560334" y="801775"/>
              <a:ext cx="6195237" cy="6056225"/>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8"/>
            <p:cNvSpPr/>
            <p:nvPr/>
          </p:nvSpPr>
          <p:spPr>
            <a:xfrm rot="10800000">
              <a:off x="-1734800" y="0"/>
              <a:ext cx="7015418" cy="6858003"/>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19586" y="2272940"/>
            <a:ext cx="6865610" cy="1383013"/>
            <a:chOff x="3942090" y="1791987"/>
            <a:chExt cx="6865610" cy="1383013"/>
          </a:xfrm>
        </p:grpSpPr>
        <p:sp>
          <p:nvSpPr>
            <p:cNvPr id="5" name="矩形 4"/>
            <p:cNvSpPr/>
            <p:nvPr/>
          </p:nvSpPr>
          <p:spPr>
            <a:xfrm>
              <a:off x="4107440" y="1791987"/>
              <a:ext cx="6700260" cy="1126206"/>
            </a:xfrm>
            <a:prstGeom prst="rect">
              <a:avLst/>
            </a:prstGeom>
          </p:spPr>
          <p:txBody>
            <a:bodyPr wrap="square">
              <a:spAutoFit/>
            </a:bodyPr>
            <a:lstStyle/>
            <a:p>
              <a:pPr>
                <a:lnSpc>
                  <a:spcPct val="200000"/>
                </a:lnSpc>
              </a:pPr>
              <a:r>
                <a:rPr lang="zh-CN" altLang="en-US" sz="2000" b="1" dirty="0">
                  <a:solidFill>
                    <a:srgbClr val="C00000"/>
                  </a:solidFill>
                  <a:cs typeface="+mn-ea"/>
                  <a:sym typeface="+mn-lt"/>
                </a:rPr>
                <a:t>男士基本站姿：</a:t>
              </a:r>
              <a:r>
                <a:rPr lang="zh-CN" altLang="en-US" sz="1600" dirty="0">
                  <a:solidFill>
                    <a:schemeClr val="tx1">
                      <a:lumMod val="75000"/>
                      <a:lumOff val="25000"/>
                    </a:schemeClr>
                  </a:solidFill>
                  <a:cs typeface="+mn-ea"/>
                  <a:sym typeface="+mn-lt"/>
                </a:rPr>
                <a:t>身体立直，抬头挺胸、收腹、下颌微收，双目平视，两腿分开，两脚平行，宽不过肩，双手自然下垂贴近腿部或交叉于身后。 </a:t>
              </a:r>
              <a:endParaRPr lang="zh-CN" altLang="en-US" dirty="0">
                <a:solidFill>
                  <a:schemeClr val="tx1">
                    <a:lumMod val="75000"/>
                    <a:lumOff val="25000"/>
                  </a:schemeClr>
                </a:solidFill>
                <a:cs typeface="+mn-ea"/>
                <a:sym typeface="+mn-lt"/>
              </a:endParaRPr>
            </a:p>
          </p:txBody>
        </p:sp>
        <p:cxnSp>
          <p:nvCxnSpPr>
            <p:cNvPr id="11" name="直接连接符 10"/>
            <p:cNvCxnSpPr/>
            <p:nvPr/>
          </p:nvCxnSpPr>
          <p:spPr>
            <a:xfrm>
              <a:off x="3942090" y="3175000"/>
              <a:ext cx="6578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819586" y="4293136"/>
            <a:ext cx="6578600" cy="1564150"/>
            <a:chOff x="1648455" y="3980716"/>
            <a:chExt cx="6578600" cy="1564150"/>
          </a:xfrm>
        </p:grpSpPr>
        <p:sp>
          <p:nvSpPr>
            <p:cNvPr id="2" name="矩形 1"/>
            <p:cNvSpPr/>
            <p:nvPr/>
          </p:nvSpPr>
          <p:spPr>
            <a:xfrm>
              <a:off x="1772910" y="3980716"/>
              <a:ext cx="6329690" cy="1249316"/>
            </a:xfrm>
            <a:prstGeom prst="rect">
              <a:avLst/>
            </a:prstGeom>
          </p:spPr>
          <p:txBody>
            <a:bodyPr wrap="square">
              <a:spAutoFit/>
            </a:bodyPr>
            <a:lstStyle/>
            <a:p>
              <a:pPr>
                <a:lnSpc>
                  <a:spcPct val="150000"/>
                </a:lnSpc>
              </a:pPr>
              <a:r>
                <a:rPr lang="zh-CN" altLang="en-US" sz="2000" b="1" dirty="0">
                  <a:solidFill>
                    <a:srgbClr val="C00000"/>
                  </a:solidFill>
                  <a:cs typeface="+mn-ea"/>
                  <a:sym typeface="+mn-lt"/>
                </a:rPr>
                <a:t>女士的基本站姿：</a:t>
              </a:r>
              <a:r>
                <a:rPr lang="zh-CN" altLang="en-US" sz="1600" dirty="0">
                  <a:solidFill>
                    <a:schemeClr val="tx1">
                      <a:lumMod val="75000"/>
                      <a:lumOff val="25000"/>
                    </a:schemeClr>
                  </a:solidFill>
                  <a:cs typeface="+mn-ea"/>
                  <a:sym typeface="+mn-lt"/>
                </a:rPr>
                <a:t>身体立直，抬头、挺胸、收腹，下颌微收，双目平视，两脚成丁字步，左脚在前，左脚脚跟靠于右脚脚弓部位；膝和脚后跟尽量靠拢，两脚尖张开距离为两拳，双手自然放下或交叉。</a:t>
              </a:r>
              <a:endParaRPr lang="zh-CN" altLang="en-US" sz="1600" dirty="0">
                <a:solidFill>
                  <a:schemeClr val="tx1">
                    <a:lumMod val="75000"/>
                    <a:lumOff val="25000"/>
                  </a:schemeClr>
                </a:solidFill>
                <a:cs typeface="+mn-ea"/>
                <a:sym typeface="+mn-lt"/>
              </a:endParaRPr>
            </a:p>
          </p:txBody>
        </p:sp>
        <p:cxnSp>
          <p:nvCxnSpPr>
            <p:cNvPr id="13" name="直接连接符 12"/>
            <p:cNvCxnSpPr/>
            <p:nvPr/>
          </p:nvCxnSpPr>
          <p:spPr>
            <a:xfrm>
              <a:off x="1648455" y="5544866"/>
              <a:ext cx="6578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819586" y="1427433"/>
            <a:ext cx="1866216" cy="662810"/>
            <a:chOff x="817417" y="1083174"/>
            <a:chExt cx="1210094" cy="429780"/>
          </a:xfrm>
        </p:grpSpPr>
        <p:sp>
          <p:nvSpPr>
            <p:cNvPr id="16" name="矩形: 圆角 15"/>
            <p:cNvSpPr/>
            <p:nvPr/>
          </p:nvSpPr>
          <p:spPr>
            <a:xfrm>
              <a:off x="817417" y="1083174"/>
              <a:ext cx="1210094"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1274274" y="1145477"/>
              <a:ext cx="715642" cy="299353"/>
            </a:xfrm>
            <a:prstGeom prst="rect">
              <a:avLst/>
            </a:prstGeom>
            <a:noFill/>
          </p:spPr>
          <p:txBody>
            <a:bodyPr wrap="square">
              <a:spAutoFit/>
            </a:bodyPr>
            <a:lstStyle/>
            <a:p>
              <a:r>
                <a:rPr lang="zh-CN" altLang="en-US" sz="2400" b="1" dirty="0">
                  <a:solidFill>
                    <a:schemeClr val="bg1"/>
                  </a:solidFill>
                  <a:cs typeface="+mn-ea"/>
                  <a:sym typeface="+mn-lt"/>
                </a:rPr>
                <a:t>站 姿</a:t>
              </a:r>
              <a:endParaRPr lang="zh-CN" altLang="en-US" sz="2400" b="1" dirty="0">
                <a:solidFill>
                  <a:schemeClr val="bg1"/>
                </a:solidFill>
                <a:cs typeface="+mn-ea"/>
                <a:sym typeface="+mn-lt"/>
              </a:endParaRPr>
            </a:p>
          </p:txBody>
        </p:sp>
        <p:sp>
          <p:nvSpPr>
            <p:cNvPr id="19" name="文本框 18"/>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1</a:t>
              </a:r>
              <a:endParaRPr lang="zh-CN" altLang="en-US" sz="2000" b="1" dirty="0">
                <a:solidFill>
                  <a:srgbClr val="C00000"/>
                </a:solidFill>
                <a:cs typeface="+mn-ea"/>
                <a:sym typeface="+mn-lt"/>
              </a:endParaRPr>
            </a:p>
          </p:txBody>
        </p:sp>
      </p:grpSp>
      <p:sp>
        <p:nvSpPr>
          <p:cNvPr id="6" name="矩形 5"/>
          <p:cNvSpPr/>
          <p:nvPr/>
        </p:nvSpPr>
        <p:spPr>
          <a:xfrm>
            <a:off x="819785" y="227330"/>
            <a:ext cx="1890395"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形 体 礼 仪</a:t>
            </a:r>
            <a:endParaRPr lang="zh-CN" altLang="en-US" sz="2800" b="1" dirty="0">
              <a:solidFill>
                <a:schemeClr val="tx1">
                  <a:lumMod val="75000"/>
                  <a:lumOff val="25000"/>
                </a:schemeClr>
              </a:solidFill>
              <a:cs typeface="+mn-ea"/>
              <a:sym typeface="+mn-lt"/>
            </a:endParaRPr>
          </a:p>
        </p:txBody>
      </p:sp>
      <p:pic>
        <p:nvPicPr>
          <p:cNvPr id="20" name="图片 19"/>
          <p:cNvPicPr>
            <a:picLocks noChangeAspect="1"/>
          </p:cNvPicPr>
          <p:nvPr/>
        </p:nvPicPr>
        <p:blipFill>
          <a:blip r:embed="rId1" cstate="email"/>
          <a:stretch>
            <a:fillRect/>
          </a:stretch>
        </p:blipFill>
        <p:spPr>
          <a:xfrm>
            <a:off x="8120906" y="552701"/>
            <a:ext cx="3251508" cy="63046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73973" y="3495157"/>
            <a:ext cx="4038600" cy="461665"/>
          </a:xfrm>
          <a:prstGeom prst="rect">
            <a:avLst/>
          </a:prstGeom>
          <a:solidFill>
            <a:srgbClr val="C00000"/>
          </a:solidFill>
        </p:spPr>
        <p:txBody>
          <a:bodyPr wrap="square">
            <a:spAutoFit/>
          </a:bodyPr>
          <a:lstStyle/>
          <a:p>
            <a:pPr algn="ctr"/>
            <a:r>
              <a:rPr lang="zh-CN" altLang="en-US" sz="2400" b="1" dirty="0">
                <a:solidFill>
                  <a:schemeClr val="bg1"/>
                </a:solidFill>
                <a:cs typeface="+mn-ea"/>
                <a:sym typeface="+mn-lt"/>
              </a:rPr>
              <a:t>服务站姿</a:t>
            </a:r>
            <a:r>
              <a:rPr lang="en-US" altLang="zh-CN" sz="2400" b="1" dirty="0">
                <a:solidFill>
                  <a:schemeClr val="bg1"/>
                </a:solidFill>
                <a:cs typeface="+mn-ea"/>
                <a:sym typeface="+mn-lt"/>
              </a:rPr>
              <a:t>—</a:t>
            </a:r>
            <a:r>
              <a:rPr lang="zh-CN" altLang="en-US" sz="2400" b="1" dirty="0">
                <a:solidFill>
                  <a:schemeClr val="bg1"/>
                </a:solidFill>
                <a:cs typeface="+mn-ea"/>
                <a:sym typeface="+mn-lt"/>
              </a:rPr>
              <a:t>腹前握手式</a:t>
            </a:r>
            <a:endParaRPr lang="zh-CN" altLang="en-US" sz="2400" b="1" dirty="0">
              <a:solidFill>
                <a:schemeClr val="bg1"/>
              </a:solidFill>
              <a:cs typeface="+mn-ea"/>
              <a:sym typeface="+mn-lt"/>
            </a:endParaRPr>
          </a:p>
        </p:txBody>
      </p:sp>
      <p:sp>
        <p:nvSpPr>
          <p:cNvPr id="3" name="矩形 2"/>
          <p:cNvSpPr/>
          <p:nvPr/>
        </p:nvSpPr>
        <p:spPr>
          <a:xfrm>
            <a:off x="5124297" y="4170173"/>
            <a:ext cx="5783119" cy="874535"/>
          </a:xfrm>
          <a:prstGeom prst="rect">
            <a:avLst/>
          </a:prstGeom>
        </p:spPr>
        <p:txBody>
          <a:bodyPr wrap="square">
            <a:spAutoFit/>
          </a:bodyPr>
          <a:lstStyle/>
          <a:p>
            <a:pPr>
              <a:lnSpc>
                <a:spcPct val="150000"/>
              </a:lnSpc>
            </a:pPr>
            <a:r>
              <a:rPr lang="zh-CN" altLang="en-US" dirty="0">
                <a:solidFill>
                  <a:schemeClr val="tx1">
                    <a:lumMod val="75000"/>
                    <a:lumOff val="25000"/>
                  </a:schemeClr>
                </a:solidFill>
                <a:cs typeface="+mn-ea"/>
                <a:sym typeface="+mn-lt"/>
              </a:rPr>
              <a:t>在基本站姿的基础上，双手握于腹前，右手在上，男子握住左手的手背部位，女子握住左手手指部位。</a:t>
            </a:r>
            <a:endParaRPr lang="zh-CN" altLang="en-US" dirty="0">
              <a:solidFill>
                <a:schemeClr val="tx1">
                  <a:lumMod val="75000"/>
                  <a:lumOff val="25000"/>
                </a:schemeClr>
              </a:solidFill>
              <a:cs typeface="+mn-ea"/>
              <a:sym typeface="+mn-lt"/>
            </a:endParaRPr>
          </a:p>
        </p:txBody>
      </p:sp>
      <p:grpSp>
        <p:nvGrpSpPr>
          <p:cNvPr id="8" name="组合 7"/>
          <p:cNvGrpSpPr/>
          <p:nvPr/>
        </p:nvGrpSpPr>
        <p:grpSpPr>
          <a:xfrm>
            <a:off x="5213438" y="2193320"/>
            <a:ext cx="1866216" cy="662810"/>
            <a:chOff x="817417" y="1083174"/>
            <a:chExt cx="1210094" cy="429780"/>
          </a:xfrm>
        </p:grpSpPr>
        <p:sp>
          <p:nvSpPr>
            <p:cNvPr id="9" name="矩形: 圆角 8"/>
            <p:cNvSpPr/>
            <p:nvPr/>
          </p:nvSpPr>
          <p:spPr>
            <a:xfrm>
              <a:off x="817417" y="1083174"/>
              <a:ext cx="1210094"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274274" y="1145477"/>
              <a:ext cx="715642" cy="299353"/>
            </a:xfrm>
            <a:prstGeom prst="rect">
              <a:avLst/>
            </a:prstGeom>
            <a:noFill/>
          </p:spPr>
          <p:txBody>
            <a:bodyPr wrap="square">
              <a:spAutoFit/>
            </a:bodyPr>
            <a:lstStyle/>
            <a:p>
              <a:r>
                <a:rPr lang="zh-CN" altLang="en-US" sz="2400" b="1" dirty="0">
                  <a:solidFill>
                    <a:schemeClr val="bg1"/>
                  </a:solidFill>
                  <a:cs typeface="+mn-ea"/>
                  <a:sym typeface="+mn-lt"/>
                </a:rPr>
                <a:t>站 姿</a:t>
              </a:r>
              <a:endParaRPr lang="zh-CN" altLang="en-US" sz="2400" b="1" dirty="0">
                <a:solidFill>
                  <a:schemeClr val="bg1"/>
                </a:solidFill>
                <a:cs typeface="+mn-ea"/>
                <a:sym typeface="+mn-lt"/>
              </a:endParaRPr>
            </a:p>
          </p:txBody>
        </p:sp>
        <p:sp>
          <p:nvSpPr>
            <p:cNvPr id="12" name="文本框 11"/>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1</a:t>
              </a:r>
              <a:endParaRPr lang="zh-CN" altLang="en-US" sz="2000" b="1" dirty="0">
                <a:solidFill>
                  <a:srgbClr val="C00000"/>
                </a:solidFill>
                <a:cs typeface="+mn-ea"/>
                <a:sym typeface="+mn-lt"/>
              </a:endParaRPr>
            </a:p>
          </p:txBody>
        </p:sp>
      </p:grpSp>
      <p:sp>
        <p:nvSpPr>
          <p:cNvPr id="6" name="矩形 5"/>
          <p:cNvSpPr/>
          <p:nvPr/>
        </p:nvSpPr>
        <p:spPr>
          <a:xfrm>
            <a:off x="819785" y="227330"/>
            <a:ext cx="1890395"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形 体 礼 仪</a:t>
            </a:r>
            <a:endParaRPr lang="zh-CN" altLang="en-US" sz="2800" b="1" dirty="0">
              <a:solidFill>
                <a:schemeClr val="tx1">
                  <a:lumMod val="75000"/>
                  <a:lumOff val="25000"/>
                </a:schemeClr>
              </a:solidFill>
              <a:cs typeface="+mn-ea"/>
              <a:sym typeface="+mn-lt"/>
            </a:endParaRPr>
          </a:p>
        </p:txBody>
      </p:sp>
      <p:pic>
        <p:nvPicPr>
          <p:cNvPr id="15" name="图片 14"/>
          <p:cNvPicPr>
            <a:picLocks noChangeAspect="1"/>
          </p:cNvPicPr>
          <p:nvPr/>
        </p:nvPicPr>
        <p:blipFill>
          <a:blip r:embed="rId1" cstate="email"/>
          <a:stretch>
            <a:fillRect/>
          </a:stretch>
        </p:blipFill>
        <p:spPr>
          <a:xfrm>
            <a:off x="1468425" y="1097280"/>
            <a:ext cx="2707720" cy="5760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52245" y="2405456"/>
            <a:ext cx="5351754" cy="1234258"/>
            <a:chOff x="1252245" y="1724667"/>
            <a:chExt cx="5351754" cy="1234258"/>
          </a:xfrm>
        </p:grpSpPr>
        <p:sp>
          <p:nvSpPr>
            <p:cNvPr id="5" name="矩形 4"/>
            <p:cNvSpPr/>
            <p:nvPr/>
          </p:nvSpPr>
          <p:spPr>
            <a:xfrm>
              <a:off x="1252245" y="2171273"/>
              <a:ext cx="5351754" cy="787652"/>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后背轻靠椅背、双腿分开略向前伸、不超肩宽、两脚平行，两手分别放在双膝上。身体稍向前倾，则表示尊重和谦虚。</a:t>
              </a:r>
              <a:endParaRPr lang="zh-CN" altLang="en-US" sz="1600" dirty="0">
                <a:solidFill>
                  <a:schemeClr val="tx1">
                    <a:lumMod val="75000"/>
                    <a:lumOff val="25000"/>
                  </a:schemeClr>
                </a:solidFill>
                <a:cs typeface="+mn-ea"/>
                <a:sym typeface="+mn-lt"/>
              </a:endParaRPr>
            </a:p>
          </p:txBody>
        </p:sp>
        <p:sp>
          <p:nvSpPr>
            <p:cNvPr id="8" name="矩形 7"/>
            <p:cNvSpPr/>
            <p:nvPr/>
          </p:nvSpPr>
          <p:spPr>
            <a:xfrm>
              <a:off x="1252245" y="1724667"/>
              <a:ext cx="2279043" cy="400110"/>
            </a:xfrm>
            <a:prstGeom prst="rect">
              <a:avLst/>
            </a:prstGeom>
            <a:solidFill>
              <a:srgbClr val="C00000"/>
            </a:solidFill>
          </p:spPr>
          <p:txBody>
            <a:bodyPr wrap="square">
              <a:spAutoFit/>
            </a:bodyPr>
            <a:lstStyle/>
            <a:p>
              <a:pPr algn="ctr"/>
              <a:r>
                <a:rPr lang="zh-CN" altLang="en-US" sz="2000" b="1" dirty="0">
                  <a:solidFill>
                    <a:schemeClr val="bg1"/>
                  </a:solidFill>
                  <a:cs typeface="+mn-ea"/>
                  <a:sym typeface="+mn-lt"/>
                </a:rPr>
                <a:t>男士坐姿：</a:t>
              </a:r>
              <a:endParaRPr lang="zh-CN" altLang="en-US" sz="2000" b="1" dirty="0">
                <a:solidFill>
                  <a:schemeClr val="bg1"/>
                </a:solidFill>
                <a:cs typeface="+mn-ea"/>
                <a:sym typeface="+mn-lt"/>
              </a:endParaRPr>
            </a:p>
          </p:txBody>
        </p:sp>
      </p:grpSp>
      <p:grpSp>
        <p:nvGrpSpPr>
          <p:cNvPr id="11" name="组合 10"/>
          <p:cNvGrpSpPr/>
          <p:nvPr/>
        </p:nvGrpSpPr>
        <p:grpSpPr>
          <a:xfrm>
            <a:off x="1252245" y="4223685"/>
            <a:ext cx="10047126" cy="1680203"/>
            <a:chOff x="1252244" y="3563373"/>
            <a:chExt cx="10047126" cy="1680203"/>
          </a:xfrm>
        </p:grpSpPr>
        <p:sp>
          <p:nvSpPr>
            <p:cNvPr id="4" name="矩形 3"/>
            <p:cNvSpPr/>
            <p:nvPr/>
          </p:nvSpPr>
          <p:spPr>
            <a:xfrm>
              <a:off x="1252244" y="4086593"/>
              <a:ext cx="10047126" cy="1156983"/>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入座时动作要轻缓，坐满椅子的</a:t>
              </a:r>
              <a:r>
                <a:rPr lang="en-US" altLang="zh-CN" sz="1600" dirty="0">
                  <a:solidFill>
                    <a:schemeClr val="tx1">
                      <a:lumMod val="75000"/>
                      <a:lumOff val="25000"/>
                    </a:schemeClr>
                  </a:solidFill>
                  <a:cs typeface="+mn-ea"/>
                  <a:sym typeface="+mn-lt"/>
                </a:rPr>
                <a:t>2/3</a:t>
              </a:r>
              <a:r>
                <a:rPr lang="zh-CN" altLang="en-US" sz="1600" dirty="0">
                  <a:solidFill>
                    <a:schemeClr val="tx1">
                      <a:lumMod val="75000"/>
                      <a:lumOff val="25000"/>
                    </a:schemeClr>
                  </a:solidFill>
                  <a:cs typeface="+mn-ea"/>
                  <a:sym typeface="+mn-lt"/>
                </a:rPr>
                <a:t>，身体保持立腰、挺胸，双膝自然并拢，两手叠放于左右腿上。如长时间端坐可将两腿交叉重叠，但要注意上面的腿向回收，脚尖向下；也可两脚同时向左放或向右放，两手相叠后放在左腿或右腿上。女士着裙装时要先轻拢裙摆，而后入坐。</a:t>
              </a:r>
              <a:endParaRPr lang="zh-CN" altLang="en-US" sz="1600" dirty="0">
                <a:solidFill>
                  <a:schemeClr val="tx1">
                    <a:lumMod val="75000"/>
                    <a:lumOff val="25000"/>
                  </a:schemeClr>
                </a:solidFill>
                <a:cs typeface="+mn-ea"/>
                <a:sym typeface="+mn-lt"/>
              </a:endParaRPr>
            </a:p>
          </p:txBody>
        </p:sp>
        <p:sp>
          <p:nvSpPr>
            <p:cNvPr id="9" name="矩形 8"/>
            <p:cNvSpPr/>
            <p:nvPr/>
          </p:nvSpPr>
          <p:spPr>
            <a:xfrm>
              <a:off x="1252246" y="3563373"/>
              <a:ext cx="2279043" cy="400110"/>
            </a:xfrm>
            <a:prstGeom prst="rect">
              <a:avLst/>
            </a:prstGeom>
            <a:solidFill>
              <a:srgbClr val="C00000"/>
            </a:solidFill>
          </p:spPr>
          <p:txBody>
            <a:bodyPr wrap="square">
              <a:spAutoFit/>
            </a:bodyPr>
            <a:lstStyle/>
            <a:p>
              <a:pPr algn="ctr"/>
              <a:r>
                <a:rPr lang="zh-CN" altLang="en-US" sz="2000" b="1" dirty="0">
                  <a:solidFill>
                    <a:schemeClr val="bg1"/>
                  </a:solidFill>
                  <a:cs typeface="+mn-ea"/>
                  <a:sym typeface="+mn-lt"/>
                </a:rPr>
                <a:t>女士坐姿：</a:t>
              </a:r>
              <a:endParaRPr lang="zh-CN" altLang="en-US" sz="2000" b="1" dirty="0">
                <a:solidFill>
                  <a:schemeClr val="bg1"/>
                </a:solidFill>
                <a:cs typeface="+mn-ea"/>
                <a:sym typeface="+mn-lt"/>
              </a:endParaRPr>
            </a:p>
          </p:txBody>
        </p:sp>
      </p:grpSp>
      <p:grpSp>
        <p:nvGrpSpPr>
          <p:cNvPr id="12" name="组合 11"/>
          <p:cNvGrpSpPr/>
          <p:nvPr/>
        </p:nvGrpSpPr>
        <p:grpSpPr>
          <a:xfrm>
            <a:off x="1252245" y="1183668"/>
            <a:ext cx="1866216" cy="662810"/>
            <a:chOff x="817417" y="1083174"/>
            <a:chExt cx="1210094" cy="429780"/>
          </a:xfrm>
        </p:grpSpPr>
        <p:sp>
          <p:nvSpPr>
            <p:cNvPr id="13" name="矩形: 圆角 12"/>
            <p:cNvSpPr/>
            <p:nvPr/>
          </p:nvSpPr>
          <p:spPr>
            <a:xfrm>
              <a:off x="817417" y="1083174"/>
              <a:ext cx="1210094"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274274" y="1145477"/>
              <a:ext cx="715642" cy="299353"/>
            </a:xfrm>
            <a:prstGeom prst="rect">
              <a:avLst/>
            </a:prstGeom>
            <a:noFill/>
          </p:spPr>
          <p:txBody>
            <a:bodyPr wrap="square">
              <a:spAutoFit/>
            </a:bodyPr>
            <a:lstStyle/>
            <a:p>
              <a:r>
                <a:rPr lang="zh-CN" altLang="en-US" sz="2400" b="1" dirty="0">
                  <a:solidFill>
                    <a:schemeClr val="bg1"/>
                  </a:solidFill>
                  <a:cs typeface="+mn-ea"/>
                  <a:sym typeface="+mn-lt"/>
                </a:rPr>
                <a:t>站 姿</a:t>
              </a:r>
              <a:endParaRPr lang="zh-CN" altLang="en-US" sz="2400" b="1" dirty="0">
                <a:solidFill>
                  <a:schemeClr val="bg1"/>
                </a:solidFill>
                <a:cs typeface="+mn-ea"/>
                <a:sym typeface="+mn-lt"/>
              </a:endParaRPr>
            </a:p>
          </p:txBody>
        </p:sp>
        <p:sp>
          <p:nvSpPr>
            <p:cNvPr id="16" name="文本框 15"/>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1</a:t>
              </a:r>
              <a:endParaRPr lang="zh-CN" altLang="en-US" sz="2000" b="1" dirty="0">
                <a:solidFill>
                  <a:srgbClr val="C00000"/>
                </a:solidFill>
                <a:cs typeface="+mn-ea"/>
                <a:sym typeface="+mn-lt"/>
              </a:endParaRPr>
            </a:p>
          </p:txBody>
        </p:sp>
      </p:grpSp>
      <p:sp>
        <p:nvSpPr>
          <p:cNvPr id="6" name="矩形 5"/>
          <p:cNvSpPr/>
          <p:nvPr/>
        </p:nvSpPr>
        <p:spPr>
          <a:xfrm>
            <a:off x="819785" y="227330"/>
            <a:ext cx="1890395"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形 体 礼 仪</a:t>
            </a:r>
            <a:endParaRPr lang="zh-CN" altLang="en-US" sz="2800" b="1" dirty="0">
              <a:solidFill>
                <a:schemeClr val="tx1">
                  <a:lumMod val="75000"/>
                  <a:lumOff val="25000"/>
                </a:schemeClr>
              </a:solidFill>
              <a:cs typeface="+mn-ea"/>
              <a:sym typeface="+mn-lt"/>
            </a:endParaRPr>
          </a:p>
        </p:txBody>
      </p:sp>
      <p:pic>
        <p:nvPicPr>
          <p:cNvPr id="19" name="图片 18"/>
          <p:cNvPicPr>
            <a:picLocks noChangeAspect="1"/>
          </p:cNvPicPr>
          <p:nvPr/>
        </p:nvPicPr>
        <p:blipFill>
          <a:blip r:embed="rId1" cstate="email"/>
          <a:stretch>
            <a:fillRect/>
          </a:stretch>
        </p:blipFill>
        <p:spPr>
          <a:xfrm>
            <a:off x="7101104" y="1720203"/>
            <a:ext cx="3944874" cy="2690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76244" y="2271527"/>
            <a:ext cx="6126479" cy="1600200"/>
            <a:chOff x="858521" y="1828800"/>
            <a:chExt cx="6126479" cy="1600200"/>
          </a:xfrm>
        </p:grpSpPr>
        <p:sp>
          <p:nvSpPr>
            <p:cNvPr id="5" name="矩形 4"/>
            <p:cNvSpPr/>
            <p:nvPr/>
          </p:nvSpPr>
          <p:spPr>
            <a:xfrm>
              <a:off x="1234492" y="1950955"/>
              <a:ext cx="2980303" cy="1053815"/>
            </a:xfrm>
            <a:prstGeom prst="rect">
              <a:avLst/>
            </a:prstGeom>
          </p:spPr>
          <p:txBody>
            <a:bodyPr wrap="none">
              <a:spAutoFit/>
            </a:bodyPr>
            <a:lstStyle/>
            <a:p>
              <a:pPr>
                <a:lnSpc>
                  <a:spcPct val="150000"/>
                </a:lnSpc>
              </a:pPr>
              <a:r>
                <a:rPr lang="zh-CN" altLang="en-US" sz="2400" b="1" dirty="0">
                  <a:solidFill>
                    <a:srgbClr val="C00000"/>
                  </a:solidFill>
                  <a:cs typeface="+mn-ea"/>
                  <a:sym typeface="+mn-lt"/>
                </a:rPr>
                <a:t>男士蹲姿：</a:t>
              </a:r>
              <a:endParaRPr lang="en-US" altLang="zh-CN" sz="2400" b="1" dirty="0">
                <a:solidFill>
                  <a:srgbClr val="C00000"/>
                </a:solidFill>
                <a:cs typeface="+mn-ea"/>
                <a:sym typeface="+mn-lt"/>
              </a:endParaRPr>
            </a:p>
            <a:p>
              <a:pPr>
                <a:lnSpc>
                  <a:spcPct val="150000"/>
                </a:lnSpc>
              </a:pPr>
              <a:r>
                <a:rPr lang="zh-CN" altLang="en-US" dirty="0">
                  <a:solidFill>
                    <a:schemeClr val="tx1">
                      <a:lumMod val="75000"/>
                      <a:lumOff val="25000"/>
                    </a:schemeClr>
                  </a:solidFill>
                  <a:cs typeface="+mn-ea"/>
                  <a:sym typeface="+mn-lt"/>
                </a:rPr>
                <a:t>不让臀部高于自己的头部</a:t>
              </a:r>
              <a:r>
                <a:rPr lang="zh-CN" altLang="en-US" sz="2000" dirty="0">
                  <a:solidFill>
                    <a:schemeClr val="tx1">
                      <a:lumMod val="75000"/>
                      <a:lumOff val="25000"/>
                    </a:schemeClr>
                  </a:solidFill>
                  <a:cs typeface="+mn-ea"/>
                  <a:sym typeface="+mn-lt"/>
                </a:rPr>
                <a:t>。</a:t>
              </a:r>
              <a:endParaRPr lang="zh-CN" altLang="en-US" sz="2000" dirty="0">
                <a:solidFill>
                  <a:schemeClr val="tx1">
                    <a:lumMod val="75000"/>
                    <a:lumOff val="25000"/>
                  </a:schemeClr>
                </a:solidFill>
                <a:cs typeface="+mn-ea"/>
                <a:sym typeface="+mn-lt"/>
              </a:endParaRPr>
            </a:p>
          </p:txBody>
        </p:sp>
        <p:sp>
          <p:nvSpPr>
            <p:cNvPr id="6" name="矩形 5"/>
            <p:cNvSpPr/>
            <p:nvPr/>
          </p:nvSpPr>
          <p:spPr>
            <a:xfrm>
              <a:off x="858521" y="1828800"/>
              <a:ext cx="6126479" cy="16002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9" name="组合 8"/>
          <p:cNvGrpSpPr/>
          <p:nvPr/>
        </p:nvGrpSpPr>
        <p:grpSpPr>
          <a:xfrm>
            <a:off x="1376244" y="4102550"/>
            <a:ext cx="6126479" cy="2161063"/>
            <a:chOff x="4757420" y="3312636"/>
            <a:chExt cx="6126479" cy="2161063"/>
          </a:xfrm>
        </p:grpSpPr>
        <p:sp>
          <p:nvSpPr>
            <p:cNvPr id="4" name="矩形 3"/>
            <p:cNvSpPr/>
            <p:nvPr/>
          </p:nvSpPr>
          <p:spPr>
            <a:xfrm>
              <a:off x="5307790" y="3471151"/>
              <a:ext cx="5025737" cy="1844031"/>
            </a:xfrm>
            <a:prstGeom prst="rect">
              <a:avLst/>
            </a:prstGeom>
          </p:spPr>
          <p:txBody>
            <a:bodyPr wrap="square">
              <a:spAutoFit/>
            </a:bodyPr>
            <a:lstStyle/>
            <a:p>
              <a:pPr>
                <a:lnSpc>
                  <a:spcPct val="150000"/>
                </a:lnSpc>
              </a:pPr>
              <a:r>
                <a:rPr lang="zh-CN" altLang="en-US" sz="2400" b="1" dirty="0">
                  <a:solidFill>
                    <a:srgbClr val="C00000"/>
                  </a:solidFill>
                  <a:cs typeface="+mn-ea"/>
                  <a:sym typeface="+mn-lt"/>
                </a:rPr>
                <a:t>女士蹲姿</a:t>
              </a:r>
              <a:r>
                <a:rPr lang="zh-CN" altLang="en-US" sz="2400" dirty="0">
                  <a:solidFill>
                    <a:srgbClr val="C00000"/>
                  </a:solidFill>
                  <a:cs typeface="+mn-ea"/>
                  <a:sym typeface="+mn-lt"/>
                </a:rPr>
                <a:t>：</a:t>
              </a:r>
              <a:endParaRPr lang="en-US" altLang="zh-CN" sz="2800" dirty="0">
                <a:solidFill>
                  <a:schemeClr val="tx1">
                    <a:lumMod val="75000"/>
                    <a:lumOff val="25000"/>
                  </a:schemeClr>
                </a:solidFill>
                <a:cs typeface="+mn-ea"/>
                <a:sym typeface="+mn-lt"/>
              </a:endParaRPr>
            </a:p>
            <a:p>
              <a:pPr>
                <a:lnSpc>
                  <a:spcPct val="150000"/>
                </a:lnSpc>
              </a:pPr>
              <a:r>
                <a:rPr lang="zh-CN" altLang="en-US" dirty="0">
                  <a:solidFill>
                    <a:schemeClr val="tx1">
                      <a:lumMod val="75000"/>
                      <a:lumOff val="25000"/>
                    </a:schemeClr>
                  </a:solidFill>
                  <a:cs typeface="+mn-ea"/>
                  <a:sym typeface="+mn-lt"/>
                </a:rPr>
                <a:t>优雅的蹲姿基本要领是一脚在前，一脚在后，两腿向下蹲，前脚全着地，小腿基本垂直于地面，脚后跟提起，脚掌着地，臀部向下。</a:t>
              </a:r>
              <a:endParaRPr lang="zh-CN" altLang="en-US" dirty="0">
                <a:solidFill>
                  <a:schemeClr val="tx1">
                    <a:lumMod val="75000"/>
                    <a:lumOff val="25000"/>
                  </a:schemeClr>
                </a:solidFill>
                <a:cs typeface="+mn-ea"/>
                <a:sym typeface="+mn-lt"/>
              </a:endParaRPr>
            </a:p>
          </p:txBody>
        </p:sp>
        <p:sp>
          <p:nvSpPr>
            <p:cNvPr id="7" name="矩形 6"/>
            <p:cNvSpPr/>
            <p:nvPr/>
          </p:nvSpPr>
          <p:spPr>
            <a:xfrm>
              <a:off x="4757420" y="3312636"/>
              <a:ext cx="6126479" cy="2161063"/>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2" name="组合 11"/>
          <p:cNvGrpSpPr/>
          <p:nvPr/>
        </p:nvGrpSpPr>
        <p:grpSpPr>
          <a:xfrm>
            <a:off x="1442723" y="1228516"/>
            <a:ext cx="1866216" cy="662810"/>
            <a:chOff x="817417" y="1083174"/>
            <a:chExt cx="1210094" cy="429780"/>
          </a:xfrm>
        </p:grpSpPr>
        <p:sp>
          <p:nvSpPr>
            <p:cNvPr id="13" name="矩形: 圆角 12"/>
            <p:cNvSpPr/>
            <p:nvPr/>
          </p:nvSpPr>
          <p:spPr>
            <a:xfrm>
              <a:off x="817417" y="1083174"/>
              <a:ext cx="1210094"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274274" y="1145477"/>
              <a:ext cx="715642" cy="299353"/>
            </a:xfrm>
            <a:prstGeom prst="rect">
              <a:avLst/>
            </a:prstGeom>
            <a:noFill/>
          </p:spPr>
          <p:txBody>
            <a:bodyPr wrap="square">
              <a:spAutoFit/>
            </a:bodyPr>
            <a:lstStyle/>
            <a:p>
              <a:r>
                <a:rPr lang="zh-CN" altLang="en-US" sz="2400" b="1" dirty="0">
                  <a:solidFill>
                    <a:schemeClr val="bg1"/>
                  </a:solidFill>
                  <a:cs typeface="+mn-ea"/>
                  <a:sym typeface="+mn-lt"/>
                </a:rPr>
                <a:t>蹲姿</a:t>
              </a:r>
              <a:endParaRPr lang="zh-CN" altLang="en-US" sz="2400" b="1" dirty="0">
                <a:solidFill>
                  <a:schemeClr val="bg1"/>
                </a:solidFill>
                <a:cs typeface="+mn-ea"/>
                <a:sym typeface="+mn-lt"/>
              </a:endParaRPr>
            </a:p>
          </p:txBody>
        </p:sp>
        <p:sp>
          <p:nvSpPr>
            <p:cNvPr id="16" name="文本框 15"/>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2</a:t>
              </a:r>
              <a:endParaRPr lang="zh-CN" altLang="en-US" sz="2000" b="1" dirty="0">
                <a:solidFill>
                  <a:srgbClr val="C00000"/>
                </a:solidFill>
                <a:cs typeface="+mn-ea"/>
                <a:sym typeface="+mn-lt"/>
              </a:endParaRPr>
            </a:p>
          </p:txBody>
        </p:sp>
      </p:grpSp>
      <p:sp>
        <p:nvSpPr>
          <p:cNvPr id="10" name="矩形 9"/>
          <p:cNvSpPr/>
          <p:nvPr/>
        </p:nvSpPr>
        <p:spPr>
          <a:xfrm>
            <a:off x="819785" y="227330"/>
            <a:ext cx="1890395"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形 体 礼 仪</a:t>
            </a:r>
            <a:endParaRPr lang="zh-CN" altLang="en-US" sz="2800" b="1" dirty="0">
              <a:solidFill>
                <a:schemeClr val="tx1">
                  <a:lumMod val="75000"/>
                  <a:lumOff val="25000"/>
                </a:schemeClr>
              </a:solidFill>
              <a:cs typeface="+mn-ea"/>
              <a:sym typeface="+mn-lt"/>
            </a:endParaRPr>
          </a:p>
        </p:txBody>
      </p:sp>
      <p:pic>
        <p:nvPicPr>
          <p:cNvPr id="19" name="图片 18"/>
          <p:cNvPicPr>
            <a:picLocks noChangeAspect="1"/>
          </p:cNvPicPr>
          <p:nvPr/>
        </p:nvPicPr>
        <p:blipFill>
          <a:blip r:embed="rId1" cstate="email"/>
          <a:stretch>
            <a:fillRect/>
          </a:stretch>
        </p:blipFill>
        <p:spPr>
          <a:xfrm>
            <a:off x="8053093" y="1228516"/>
            <a:ext cx="3726717" cy="55923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flipH="1">
            <a:off x="3413760" y="2185734"/>
            <a:ext cx="7495540" cy="3758431"/>
          </a:xfrm>
          <a:custGeom>
            <a:avLst/>
            <a:gdLst>
              <a:gd name="connsiteX0" fmla="*/ 6454140 w 7132320"/>
              <a:gd name="connsiteY0" fmla="*/ 342900 h 2590800"/>
              <a:gd name="connsiteX1" fmla="*/ 6111240 w 7132320"/>
              <a:gd name="connsiteY1" fmla="*/ 0 h 2590800"/>
              <a:gd name="connsiteX2" fmla="*/ 0 w 7132320"/>
              <a:gd name="connsiteY2" fmla="*/ 0 h 2590800"/>
              <a:gd name="connsiteX3" fmla="*/ 0 w 7132320"/>
              <a:gd name="connsiteY3" fmla="*/ 2590800 h 2590800"/>
              <a:gd name="connsiteX4" fmla="*/ 144780 w 7132320"/>
              <a:gd name="connsiteY4" fmla="*/ 2590800 h 2590800"/>
              <a:gd name="connsiteX5" fmla="*/ 7132320 w 7132320"/>
              <a:gd name="connsiteY5"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2320" h="2590800">
                <a:moveTo>
                  <a:pt x="6454140" y="342900"/>
                </a:moveTo>
                <a:lnTo>
                  <a:pt x="6111240" y="0"/>
                </a:lnTo>
                <a:lnTo>
                  <a:pt x="0" y="0"/>
                </a:lnTo>
                <a:lnTo>
                  <a:pt x="0" y="2590800"/>
                </a:lnTo>
                <a:lnTo>
                  <a:pt x="144780" y="2590800"/>
                </a:lnTo>
                <a:lnTo>
                  <a:pt x="7132320" y="2590800"/>
                </a:lnTo>
              </a:path>
            </a:pathLst>
          </a:custGeom>
          <a:noFill/>
          <a:ln>
            <a:solidFill>
              <a:srgbClr val="C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533030" y="2925972"/>
            <a:ext cx="5886905" cy="644307"/>
            <a:chOff x="918013" y="2081906"/>
            <a:chExt cx="5886905" cy="644307"/>
          </a:xfrm>
        </p:grpSpPr>
        <p:sp>
          <p:nvSpPr>
            <p:cNvPr id="5" name="矩形 4"/>
            <p:cNvSpPr/>
            <p:nvPr/>
          </p:nvSpPr>
          <p:spPr>
            <a:xfrm>
              <a:off x="1400947" y="2141438"/>
              <a:ext cx="5403971" cy="584775"/>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行走时，上体正直，身体重心略向前倾，头部端正，双目平视前方，肩部放松，挺胸收腹，两臂自然前后摆。</a:t>
              </a:r>
              <a:endParaRPr lang="zh-CN" altLang="en-US" sz="1600" dirty="0">
                <a:solidFill>
                  <a:schemeClr val="tx1">
                    <a:lumMod val="75000"/>
                    <a:lumOff val="25000"/>
                  </a:schemeClr>
                </a:solidFill>
                <a:cs typeface="+mn-ea"/>
                <a:sym typeface="+mn-lt"/>
              </a:endParaRPr>
            </a:p>
          </p:txBody>
        </p:sp>
        <p:sp>
          <p:nvSpPr>
            <p:cNvPr id="9" name="矩形: 圆角 8"/>
            <p:cNvSpPr/>
            <p:nvPr/>
          </p:nvSpPr>
          <p:spPr>
            <a:xfrm>
              <a:off x="918013" y="2081906"/>
              <a:ext cx="482934" cy="47782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1</a:t>
              </a:r>
              <a:endParaRPr lang="zh-CN" altLang="en-US" sz="2000" b="1" dirty="0">
                <a:solidFill>
                  <a:schemeClr val="bg1"/>
                </a:solidFill>
                <a:cs typeface="+mn-ea"/>
                <a:sym typeface="+mn-lt"/>
              </a:endParaRPr>
            </a:p>
          </p:txBody>
        </p:sp>
      </p:grpSp>
      <p:grpSp>
        <p:nvGrpSpPr>
          <p:cNvPr id="12" name="组合 11"/>
          <p:cNvGrpSpPr/>
          <p:nvPr/>
        </p:nvGrpSpPr>
        <p:grpSpPr>
          <a:xfrm>
            <a:off x="4533030" y="3773969"/>
            <a:ext cx="6181287" cy="830997"/>
            <a:chOff x="918013" y="3132126"/>
            <a:chExt cx="6181287" cy="830997"/>
          </a:xfrm>
        </p:grpSpPr>
        <p:sp>
          <p:nvSpPr>
            <p:cNvPr id="7" name="矩形 6"/>
            <p:cNvSpPr/>
            <p:nvPr/>
          </p:nvSpPr>
          <p:spPr>
            <a:xfrm>
              <a:off x="1400947" y="3132126"/>
              <a:ext cx="5698353" cy="830997"/>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行走时注意步伐均匀，步速不宜过快，双手不能插在口袋里。女士行走的时候，两脚内侧着地的轨迹要在同一条直线上；男士行走时，步位应在相距较近的直线上。</a:t>
              </a:r>
              <a:endParaRPr lang="zh-CN" altLang="en-US" sz="1600" dirty="0">
                <a:solidFill>
                  <a:schemeClr val="tx1">
                    <a:lumMod val="75000"/>
                    <a:lumOff val="25000"/>
                  </a:schemeClr>
                </a:solidFill>
                <a:cs typeface="+mn-ea"/>
                <a:sym typeface="+mn-lt"/>
              </a:endParaRPr>
            </a:p>
          </p:txBody>
        </p:sp>
        <p:sp>
          <p:nvSpPr>
            <p:cNvPr id="10" name="矩形: 圆角 9"/>
            <p:cNvSpPr/>
            <p:nvPr/>
          </p:nvSpPr>
          <p:spPr>
            <a:xfrm>
              <a:off x="918013" y="3132126"/>
              <a:ext cx="482934" cy="47782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2</a:t>
              </a:r>
              <a:endParaRPr lang="zh-CN" altLang="en-US" sz="2000" b="1" dirty="0">
                <a:solidFill>
                  <a:schemeClr val="bg1"/>
                </a:solidFill>
                <a:cs typeface="+mn-ea"/>
                <a:sym typeface="+mn-lt"/>
              </a:endParaRPr>
            </a:p>
          </p:txBody>
        </p:sp>
      </p:grpSp>
      <p:grpSp>
        <p:nvGrpSpPr>
          <p:cNvPr id="13" name="组合 12"/>
          <p:cNvGrpSpPr/>
          <p:nvPr/>
        </p:nvGrpSpPr>
        <p:grpSpPr>
          <a:xfrm>
            <a:off x="4533030" y="4625920"/>
            <a:ext cx="6041587" cy="855905"/>
            <a:chOff x="918013" y="4097906"/>
            <a:chExt cx="6041587" cy="855905"/>
          </a:xfrm>
        </p:grpSpPr>
        <p:sp>
          <p:nvSpPr>
            <p:cNvPr id="8" name="矩形 7"/>
            <p:cNvSpPr/>
            <p:nvPr/>
          </p:nvSpPr>
          <p:spPr>
            <a:xfrm>
              <a:off x="1400947" y="4122814"/>
              <a:ext cx="5558653" cy="830997"/>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prstClr val="black">
                      <a:lumMod val="75000"/>
                      <a:lumOff val="25000"/>
                    </a:prstClr>
                  </a:solidFill>
                  <a:cs typeface="+mn-ea"/>
                  <a:sym typeface="+mn-lt"/>
                </a:rPr>
                <a:t>相对而行时，应主动让道，尽量走右边；相向而行时，不抢道；穿行时，不能直接从中间穿行，应先道一声：“对不起，请让一下”。</a:t>
              </a:r>
              <a:endParaRPr lang="zh-CN" altLang="en-US" sz="1600" dirty="0">
                <a:solidFill>
                  <a:schemeClr val="tx1">
                    <a:lumMod val="75000"/>
                    <a:lumOff val="25000"/>
                  </a:schemeClr>
                </a:solidFill>
                <a:cs typeface="+mn-ea"/>
                <a:sym typeface="+mn-lt"/>
              </a:endParaRPr>
            </a:p>
          </p:txBody>
        </p:sp>
        <p:sp>
          <p:nvSpPr>
            <p:cNvPr id="11" name="矩形: 圆角 10"/>
            <p:cNvSpPr/>
            <p:nvPr/>
          </p:nvSpPr>
          <p:spPr>
            <a:xfrm>
              <a:off x="918013" y="4097906"/>
              <a:ext cx="482934" cy="47782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3</a:t>
              </a:r>
              <a:endParaRPr lang="zh-CN" altLang="en-US" sz="2000" b="1" dirty="0">
                <a:solidFill>
                  <a:schemeClr val="bg1"/>
                </a:solidFill>
                <a:cs typeface="+mn-ea"/>
                <a:sym typeface="+mn-lt"/>
              </a:endParaRPr>
            </a:p>
          </p:txBody>
        </p:sp>
      </p:grpSp>
      <p:grpSp>
        <p:nvGrpSpPr>
          <p:cNvPr id="17" name="组合 16"/>
          <p:cNvGrpSpPr/>
          <p:nvPr/>
        </p:nvGrpSpPr>
        <p:grpSpPr>
          <a:xfrm>
            <a:off x="5162892" y="983495"/>
            <a:ext cx="1866216" cy="662810"/>
            <a:chOff x="817417" y="1083174"/>
            <a:chExt cx="1210094" cy="429780"/>
          </a:xfrm>
        </p:grpSpPr>
        <p:sp>
          <p:nvSpPr>
            <p:cNvPr id="18" name="矩形: 圆角 17"/>
            <p:cNvSpPr/>
            <p:nvPr/>
          </p:nvSpPr>
          <p:spPr>
            <a:xfrm>
              <a:off x="817417" y="1083174"/>
              <a:ext cx="1210094"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274274" y="1145477"/>
              <a:ext cx="715642" cy="299353"/>
            </a:xfrm>
            <a:prstGeom prst="rect">
              <a:avLst/>
            </a:prstGeom>
            <a:noFill/>
          </p:spPr>
          <p:txBody>
            <a:bodyPr wrap="square">
              <a:spAutoFit/>
            </a:bodyPr>
            <a:lstStyle/>
            <a:p>
              <a:r>
                <a:rPr lang="zh-CN" altLang="en-US" sz="2400" b="1" dirty="0">
                  <a:solidFill>
                    <a:schemeClr val="bg1"/>
                  </a:solidFill>
                  <a:cs typeface="+mn-ea"/>
                  <a:sym typeface="+mn-lt"/>
                </a:rPr>
                <a:t>行姿</a:t>
              </a:r>
              <a:endParaRPr lang="zh-CN" altLang="en-US" sz="2400" b="1" dirty="0">
                <a:solidFill>
                  <a:schemeClr val="bg1"/>
                </a:solidFill>
                <a:cs typeface="+mn-ea"/>
                <a:sym typeface="+mn-lt"/>
              </a:endParaRPr>
            </a:p>
          </p:txBody>
        </p:sp>
        <p:sp>
          <p:nvSpPr>
            <p:cNvPr id="21" name="文本框 20"/>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3</a:t>
              </a:r>
              <a:endParaRPr lang="zh-CN" altLang="en-US" sz="2000" b="1" dirty="0">
                <a:solidFill>
                  <a:srgbClr val="C00000"/>
                </a:solidFill>
                <a:cs typeface="+mn-ea"/>
                <a:sym typeface="+mn-lt"/>
              </a:endParaRPr>
            </a:p>
          </p:txBody>
        </p:sp>
      </p:grpSp>
      <p:sp>
        <p:nvSpPr>
          <p:cNvPr id="6" name="矩形 5"/>
          <p:cNvSpPr/>
          <p:nvPr/>
        </p:nvSpPr>
        <p:spPr>
          <a:xfrm>
            <a:off x="819785" y="227330"/>
            <a:ext cx="1890395"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形 体 礼 仪</a:t>
            </a:r>
            <a:endParaRPr lang="zh-CN" altLang="en-US" sz="2800" b="1" dirty="0">
              <a:solidFill>
                <a:schemeClr val="tx1">
                  <a:lumMod val="75000"/>
                  <a:lumOff val="25000"/>
                </a:schemeClr>
              </a:solidFill>
              <a:cs typeface="+mn-ea"/>
              <a:sym typeface="+mn-lt"/>
            </a:endParaRPr>
          </a:p>
        </p:txBody>
      </p:sp>
      <p:pic>
        <p:nvPicPr>
          <p:cNvPr id="23" name="图片 22"/>
          <p:cNvPicPr>
            <a:picLocks noChangeAspect="1"/>
          </p:cNvPicPr>
          <p:nvPr/>
        </p:nvPicPr>
        <p:blipFill>
          <a:blip r:embed="rId1" cstate="email"/>
          <a:stretch>
            <a:fillRect/>
          </a:stretch>
        </p:blipFill>
        <p:spPr>
          <a:xfrm>
            <a:off x="1629055" y="2134333"/>
            <a:ext cx="2421061" cy="37667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360251" y="0"/>
            <a:ext cx="8523756" cy="6858003"/>
            <a:chOff x="-2358568" y="0"/>
            <a:chExt cx="8523756" cy="6858003"/>
          </a:xfrm>
        </p:grpSpPr>
        <p:sp>
          <p:nvSpPr>
            <p:cNvPr id="22" name="平行四边形 21"/>
            <p:cNvSpPr/>
            <p:nvPr/>
          </p:nvSpPr>
          <p:spPr>
            <a:xfrm>
              <a:off x="-458893" y="0"/>
              <a:ext cx="6624081" cy="6858001"/>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直角三角形 22"/>
            <p:cNvSpPr/>
            <p:nvPr/>
          </p:nvSpPr>
          <p:spPr>
            <a:xfrm flipH="1" flipV="1">
              <a:off x="-1766694" y="0"/>
              <a:ext cx="3997839" cy="328605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任意形状 23"/>
            <p:cNvSpPr/>
            <p:nvPr/>
          </p:nvSpPr>
          <p:spPr>
            <a:xfrm rot="10800000" flipH="1" flipV="1">
              <a:off x="-2358568" y="801775"/>
              <a:ext cx="6195237" cy="6056225"/>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25" name="任意形状 24"/>
            <p:cNvSpPr/>
            <p:nvPr/>
          </p:nvSpPr>
          <p:spPr>
            <a:xfrm rot="10800000">
              <a:off x="-1734800" y="0"/>
              <a:ext cx="7015418" cy="6858003"/>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
        <p:nvSpPr>
          <p:cNvPr id="2" name="文本框 1"/>
          <p:cNvSpPr txBox="1"/>
          <p:nvPr/>
        </p:nvSpPr>
        <p:spPr>
          <a:xfrm>
            <a:off x="5090194" y="2202645"/>
            <a:ext cx="2022404" cy="461665"/>
          </a:xfrm>
          <a:prstGeom prst="rect">
            <a:avLst/>
          </a:prstGeom>
          <a:noFill/>
        </p:spPr>
        <p:txBody>
          <a:bodyPr wrap="square" rtlCol="0">
            <a:spAutoFit/>
          </a:bodyPr>
          <a:lstStyle/>
          <a:p>
            <a:pPr algn="dist"/>
            <a:r>
              <a:rPr kumimoji="1" lang="en-US" altLang="zh-CN" sz="2400" dirty="0">
                <a:solidFill>
                  <a:schemeClr val="tx1">
                    <a:lumMod val="75000"/>
                    <a:lumOff val="25000"/>
                  </a:schemeClr>
                </a:solidFill>
                <a:latin typeface="+mj-ea"/>
                <a:ea typeface="+mj-ea"/>
              </a:rPr>
              <a:t>CONTENTS</a:t>
            </a:r>
            <a:endParaRPr kumimoji="1" lang="zh-CN" altLang="en-US" sz="2400" dirty="0">
              <a:solidFill>
                <a:schemeClr val="tx1">
                  <a:lumMod val="75000"/>
                  <a:lumOff val="25000"/>
                </a:schemeClr>
              </a:solidFill>
              <a:latin typeface="+mj-ea"/>
              <a:ea typeface="+mj-ea"/>
            </a:endParaRPr>
          </a:p>
        </p:txBody>
      </p:sp>
      <p:sp>
        <p:nvSpPr>
          <p:cNvPr id="3" name="文本框 2"/>
          <p:cNvSpPr txBox="1"/>
          <p:nvPr/>
        </p:nvSpPr>
        <p:spPr>
          <a:xfrm>
            <a:off x="3177450" y="1669913"/>
            <a:ext cx="1852446" cy="1015663"/>
          </a:xfrm>
          <a:prstGeom prst="rect">
            <a:avLst/>
          </a:prstGeom>
          <a:noFill/>
        </p:spPr>
        <p:txBody>
          <a:bodyPr wrap="square" rtlCol="0">
            <a:spAutoFit/>
          </a:bodyPr>
          <a:lstStyle/>
          <a:p>
            <a:pPr algn="dist"/>
            <a:r>
              <a:rPr kumimoji="1" lang="zh-CN" altLang="en-US" sz="6000" dirty="0">
                <a:solidFill>
                  <a:schemeClr val="tx1">
                    <a:lumMod val="75000"/>
                    <a:lumOff val="25000"/>
                  </a:schemeClr>
                </a:solidFill>
                <a:latin typeface="+mj-ea"/>
                <a:ea typeface="+mj-ea"/>
              </a:rPr>
              <a:t>目录</a:t>
            </a:r>
            <a:endParaRPr kumimoji="1" lang="zh-CN" altLang="en-US" sz="6000" dirty="0">
              <a:solidFill>
                <a:schemeClr val="tx1">
                  <a:lumMod val="75000"/>
                  <a:lumOff val="25000"/>
                </a:schemeClr>
              </a:solidFill>
              <a:latin typeface="+mj-ea"/>
              <a:ea typeface="+mj-ea"/>
            </a:endParaRPr>
          </a:p>
        </p:txBody>
      </p:sp>
      <p:sp>
        <p:nvSpPr>
          <p:cNvPr id="16" name="文本框 15"/>
          <p:cNvSpPr txBox="1"/>
          <p:nvPr/>
        </p:nvSpPr>
        <p:spPr>
          <a:xfrm>
            <a:off x="2706063" y="2609956"/>
            <a:ext cx="4354830" cy="3784600"/>
          </a:xfrm>
          <a:prstGeom prst="rect">
            <a:avLst/>
          </a:prstGeom>
          <a:noFill/>
        </p:spPr>
        <p:txBody>
          <a:bodyPr wrap="none" rtlCol="0">
            <a:spAutoFit/>
          </a:bodyPr>
          <a:lstStyle/>
          <a:p>
            <a:pPr marL="514350" indent="-514350">
              <a:lnSpc>
                <a:spcPct val="250000"/>
              </a:lnSpc>
              <a:buFont typeface="+mj-lt"/>
              <a:buAutoNum type="arabicPeriod"/>
            </a:pPr>
            <a:r>
              <a:rPr kumimoji="1" lang="zh-CN" sz="3200" dirty="0">
                <a:solidFill>
                  <a:schemeClr val="tx1">
                    <a:lumMod val="75000"/>
                    <a:lumOff val="25000"/>
                  </a:schemeClr>
                </a:solidFill>
                <a:latin typeface="+mj-ea"/>
                <a:ea typeface="+mj-ea"/>
              </a:rPr>
              <a:t>培养良好的工作意识</a:t>
            </a:r>
            <a:endParaRPr kumimoji="1" lang="zh-CN" sz="3200" dirty="0">
              <a:solidFill>
                <a:schemeClr val="tx1">
                  <a:lumMod val="75000"/>
                  <a:lumOff val="25000"/>
                </a:schemeClr>
              </a:solidFill>
              <a:latin typeface="+mj-ea"/>
              <a:ea typeface="+mj-ea"/>
            </a:endParaRPr>
          </a:p>
          <a:p>
            <a:pPr marL="514350" indent="-514350">
              <a:lnSpc>
                <a:spcPct val="250000"/>
              </a:lnSpc>
              <a:buFont typeface="+mj-lt"/>
              <a:buAutoNum type="arabicPeriod"/>
            </a:pPr>
            <a:r>
              <a:rPr kumimoji="1" lang="zh-CN" altLang="en-US" sz="3200" dirty="0">
                <a:solidFill>
                  <a:schemeClr val="tx1">
                    <a:lumMod val="75000"/>
                    <a:lumOff val="25000"/>
                  </a:schemeClr>
                </a:solidFill>
                <a:latin typeface="+mj-ea"/>
                <a:ea typeface="+mj-ea"/>
              </a:rPr>
              <a:t>微笑服务</a:t>
            </a:r>
            <a:endParaRPr kumimoji="1" lang="zh-CN" altLang="en-US" sz="3200" dirty="0">
              <a:solidFill>
                <a:schemeClr val="tx1">
                  <a:lumMod val="75000"/>
                  <a:lumOff val="25000"/>
                </a:schemeClr>
              </a:solidFill>
              <a:latin typeface="+mj-ea"/>
              <a:ea typeface="+mj-ea"/>
            </a:endParaRPr>
          </a:p>
          <a:p>
            <a:pPr marL="514350" indent="-514350">
              <a:lnSpc>
                <a:spcPct val="250000"/>
              </a:lnSpc>
              <a:buFont typeface="+mj-lt"/>
              <a:buAutoNum type="arabicPeriod"/>
            </a:pPr>
            <a:r>
              <a:rPr kumimoji="1" lang="zh-CN" altLang="en-US" sz="3200" dirty="0">
                <a:solidFill>
                  <a:schemeClr val="tx1">
                    <a:lumMod val="75000"/>
                    <a:lumOff val="25000"/>
                  </a:schemeClr>
                </a:solidFill>
                <a:latin typeface="+mj-ea"/>
                <a:ea typeface="+mj-ea"/>
              </a:rPr>
              <a:t>仪容仪表规范</a:t>
            </a:r>
            <a:endParaRPr kumimoji="1" lang="zh-CN" altLang="en-US" sz="3200" dirty="0">
              <a:solidFill>
                <a:schemeClr val="tx1">
                  <a:lumMod val="75000"/>
                  <a:lumOff val="25000"/>
                </a:schemeClr>
              </a:solidFill>
              <a:latin typeface="+mj-ea"/>
              <a:ea typeface="+mj-ea"/>
            </a:endParaRPr>
          </a:p>
        </p:txBody>
      </p:sp>
      <p:sp>
        <p:nvSpPr>
          <p:cNvPr id="17" name="文本框 16"/>
          <p:cNvSpPr txBox="1"/>
          <p:nvPr/>
        </p:nvSpPr>
        <p:spPr>
          <a:xfrm>
            <a:off x="7250872" y="2664565"/>
            <a:ext cx="3027680" cy="3784600"/>
          </a:xfrm>
          <a:prstGeom prst="rect">
            <a:avLst/>
          </a:prstGeom>
          <a:noFill/>
        </p:spPr>
        <p:txBody>
          <a:bodyPr wrap="none" rtlCol="0">
            <a:spAutoFit/>
          </a:bodyPr>
          <a:lstStyle/>
          <a:p>
            <a:pPr indent="0">
              <a:lnSpc>
                <a:spcPct val="250000"/>
              </a:lnSpc>
              <a:buFont typeface="+mj-lt"/>
              <a:buNone/>
            </a:pPr>
            <a:r>
              <a:rPr kumimoji="1" lang="en-US" altLang="zh-CN" sz="3200" dirty="0">
                <a:solidFill>
                  <a:schemeClr val="tx1">
                    <a:lumMod val="75000"/>
                    <a:lumOff val="25000"/>
                  </a:schemeClr>
                </a:solidFill>
                <a:latin typeface="+mj-ea"/>
                <a:ea typeface="+mj-ea"/>
              </a:rPr>
              <a:t>4.</a:t>
            </a:r>
            <a:r>
              <a:rPr kumimoji="1" lang="zh-CN" sz="3200" dirty="0">
                <a:solidFill>
                  <a:schemeClr val="tx1">
                    <a:lumMod val="75000"/>
                    <a:lumOff val="25000"/>
                  </a:schemeClr>
                </a:solidFill>
                <a:latin typeface="+mj-ea"/>
                <a:ea typeface="+mj-ea"/>
              </a:rPr>
              <a:t>仪表规范</a:t>
            </a:r>
            <a:endParaRPr kumimoji="1" lang="zh-CN" sz="3200" dirty="0">
              <a:solidFill>
                <a:schemeClr val="tx1">
                  <a:lumMod val="75000"/>
                  <a:lumOff val="25000"/>
                </a:schemeClr>
              </a:solidFill>
              <a:latin typeface="+mj-ea"/>
              <a:ea typeface="+mj-ea"/>
            </a:endParaRPr>
          </a:p>
          <a:p>
            <a:pPr indent="0">
              <a:lnSpc>
                <a:spcPct val="250000"/>
              </a:lnSpc>
              <a:buFont typeface="+mj-lt"/>
              <a:buNone/>
            </a:pPr>
            <a:r>
              <a:rPr kumimoji="1" lang="en-US" altLang="zh-CN" sz="3200" dirty="0">
                <a:solidFill>
                  <a:schemeClr val="tx1">
                    <a:lumMod val="75000"/>
                    <a:lumOff val="25000"/>
                  </a:schemeClr>
                </a:solidFill>
                <a:latin typeface="+mj-ea"/>
                <a:ea typeface="+mj-ea"/>
              </a:rPr>
              <a:t>5.</a:t>
            </a:r>
            <a:r>
              <a:rPr kumimoji="1" lang="zh-CN" altLang="en-US" sz="3200" dirty="0">
                <a:solidFill>
                  <a:schemeClr val="tx1">
                    <a:lumMod val="75000"/>
                    <a:lumOff val="25000"/>
                  </a:schemeClr>
                </a:solidFill>
                <a:latin typeface="+mj-ea"/>
                <a:ea typeface="+mj-ea"/>
              </a:rPr>
              <a:t>基本接待礼仪</a:t>
            </a:r>
            <a:endParaRPr kumimoji="1" lang="zh-CN" altLang="en-US" sz="3200" dirty="0">
              <a:solidFill>
                <a:schemeClr val="tx1">
                  <a:lumMod val="75000"/>
                  <a:lumOff val="25000"/>
                </a:schemeClr>
              </a:solidFill>
              <a:latin typeface="+mj-ea"/>
              <a:ea typeface="+mj-ea"/>
            </a:endParaRPr>
          </a:p>
          <a:p>
            <a:pPr indent="0">
              <a:lnSpc>
                <a:spcPct val="250000"/>
              </a:lnSpc>
              <a:buFont typeface="+mj-lt"/>
              <a:buNone/>
            </a:pPr>
            <a:r>
              <a:rPr kumimoji="1" lang="en-US" altLang="zh-CN" sz="3200" dirty="0">
                <a:solidFill>
                  <a:schemeClr val="tx1">
                    <a:lumMod val="75000"/>
                    <a:lumOff val="25000"/>
                  </a:schemeClr>
                </a:solidFill>
                <a:latin typeface="+mj-ea"/>
                <a:ea typeface="+mj-ea"/>
              </a:rPr>
              <a:t>6.</a:t>
            </a:r>
            <a:r>
              <a:rPr kumimoji="1" lang="zh-CN" altLang="en-US" sz="3200" dirty="0">
                <a:solidFill>
                  <a:schemeClr val="tx1">
                    <a:lumMod val="75000"/>
                    <a:lumOff val="25000"/>
                  </a:schemeClr>
                </a:solidFill>
                <a:latin typeface="+mj-ea"/>
                <a:ea typeface="+mj-ea"/>
              </a:rPr>
              <a:t>语言礼仪</a:t>
            </a:r>
            <a:endParaRPr kumimoji="1" lang="zh-CN" altLang="en-US" sz="3200"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23870" y="2717800"/>
            <a:ext cx="8623300" cy="1198880"/>
          </a:xfrm>
          <a:prstGeom prst="rect">
            <a:avLst/>
          </a:prstGeom>
          <a:noFill/>
        </p:spPr>
        <p:txBody>
          <a:bodyPr wrap="square" rtlCol="0">
            <a:spAutoFit/>
          </a:bodyPr>
          <a:lstStyle/>
          <a:p>
            <a:pPr algn="l"/>
            <a:r>
              <a:rPr lang="zh-CN" altLang="en-US" sz="7200" b="1" dirty="0">
                <a:solidFill>
                  <a:schemeClr val="tx1">
                    <a:lumMod val="75000"/>
                    <a:lumOff val="25000"/>
                  </a:schemeClr>
                </a:solidFill>
                <a:cs typeface="+mn-ea"/>
                <a:sym typeface="+mn-lt"/>
              </a:rPr>
              <a:t>基本接待礼仪</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3139064" y="2172260"/>
            <a:ext cx="1427480" cy="521970"/>
          </a:xfrm>
          <a:prstGeom prst="rect">
            <a:avLst/>
          </a:prstGeom>
          <a:noFill/>
        </p:spPr>
        <p:txBody>
          <a:bodyPr wrap="none" rtlCol="0">
            <a:spAutoFit/>
          </a:bodyPr>
          <a:lstStyle/>
          <a:p>
            <a:r>
              <a:rPr kumimoji="1" lang="en-US" altLang="zh-CN" sz="2800" dirty="0">
                <a:solidFill>
                  <a:srgbClr val="E92121"/>
                </a:solidFill>
                <a:latin typeface="+mj-ea"/>
                <a:ea typeface="+mj-ea"/>
              </a:rPr>
              <a:t>PART</a:t>
            </a:r>
            <a:r>
              <a:rPr kumimoji="1" lang="zh-CN" altLang="en-US" sz="2800" dirty="0">
                <a:solidFill>
                  <a:srgbClr val="E92121"/>
                </a:solidFill>
                <a:latin typeface="+mj-ea"/>
                <a:ea typeface="+mj-ea"/>
              </a:rPr>
              <a:t> </a:t>
            </a:r>
            <a:r>
              <a:rPr kumimoji="1" lang="en-US" altLang="zh-CN" sz="2800" dirty="0">
                <a:solidFill>
                  <a:srgbClr val="E92121"/>
                </a:solidFill>
                <a:latin typeface="+mj-ea"/>
                <a:ea typeface="+mj-ea"/>
              </a:rPr>
              <a:t>05</a:t>
            </a:r>
            <a:endParaRPr kumimoji="1" lang="zh-CN" altLang="en-US" sz="2800" dirty="0">
              <a:solidFill>
                <a:srgbClr val="E92121"/>
              </a:solidFill>
              <a:latin typeface="+mj-ea"/>
              <a:ea typeface="+mj-ea"/>
            </a:endParaRPr>
          </a:p>
        </p:txBody>
      </p:sp>
      <p:sp>
        <p:nvSpPr>
          <p:cNvPr id="4" name="文本框 3"/>
          <p:cNvSpPr txBox="1"/>
          <p:nvPr/>
        </p:nvSpPr>
        <p:spPr>
          <a:xfrm>
            <a:off x="3077585" y="3928478"/>
            <a:ext cx="7130002" cy="535852"/>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mn-ea"/>
              </a:rPr>
              <a:t>your content is entered here, or by copying your text, select paste in this box and choose to retain only text. your content is typed here, or by copying your text, select paste in this box.</a:t>
            </a:r>
            <a:endParaRPr lang="en-GB" altLang="zh-CN" sz="1050" dirty="0">
              <a:solidFill>
                <a:schemeClr val="tx1">
                  <a:lumMod val="65000"/>
                  <a:lumOff val="35000"/>
                </a:schemeClr>
              </a:solidFill>
              <a:latin typeface="+mn-ea"/>
            </a:endParaRPr>
          </a:p>
        </p:txBody>
      </p:sp>
      <p:grpSp>
        <p:nvGrpSpPr>
          <p:cNvPr id="5" name="组合 4"/>
          <p:cNvGrpSpPr/>
          <p:nvPr/>
        </p:nvGrpSpPr>
        <p:grpSpPr>
          <a:xfrm flipV="1">
            <a:off x="-3735944" y="0"/>
            <a:ext cx="7931882" cy="6858003"/>
            <a:chOff x="-1766694" y="0"/>
            <a:chExt cx="7931882" cy="6858003"/>
          </a:xfrm>
        </p:grpSpPr>
        <p:sp>
          <p:nvSpPr>
            <p:cNvPr id="6" name="平行四边形 5"/>
            <p:cNvSpPr/>
            <p:nvPr/>
          </p:nvSpPr>
          <p:spPr>
            <a:xfrm>
              <a:off x="-458893" y="0"/>
              <a:ext cx="6624081" cy="6858001"/>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直角三角形 6"/>
            <p:cNvSpPr/>
            <p:nvPr/>
          </p:nvSpPr>
          <p:spPr>
            <a:xfrm flipH="1" flipV="1">
              <a:off x="-1766694" y="0"/>
              <a:ext cx="3997839" cy="328605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rot="10800000" flipH="1" flipV="1">
              <a:off x="-1560334" y="801775"/>
              <a:ext cx="6195237" cy="6056225"/>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8"/>
            <p:cNvSpPr/>
            <p:nvPr/>
          </p:nvSpPr>
          <p:spPr>
            <a:xfrm rot="10800000">
              <a:off x="-1734800" y="0"/>
              <a:ext cx="7015418" cy="6858003"/>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10085" y="2255601"/>
            <a:ext cx="7045889" cy="793678"/>
            <a:chOff x="999773" y="1797122"/>
            <a:chExt cx="7045889" cy="793678"/>
          </a:xfrm>
        </p:grpSpPr>
        <p:sp>
          <p:nvSpPr>
            <p:cNvPr id="4" name="矩形 3"/>
            <p:cNvSpPr/>
            <p:nvPr/>
          </p:nvSpPr>
          <p:spPr>
            <a:xfrm>
              <a:off x="1474715" y="1797122"/>
              <a:ext cx="6096000" cy="646331"/>
            </a:xfrm>
            <a:prstGeom prst="rect">
              <a:avLst/>
            </a:prstGeom>
          </p:spPr>
          <p:txBody>
            <a:bodyPr>
              <a:spAutoFit/>
            </a:bodyPr>
            <a:lstStyle/>
            <a:p>
              <a:r>
                <a:rPr lang="zh-CN" altLang="en-US" dirty="0">
                  <a:solidFill>
                    <a:schemeClr val="tx1">
                      <a:lumMod val="75000"/>
                      <a:lumOff val="25000"/>
                    </a:schemeClr>
                  </a:solidFill>
                  <a:cs typeface="+mn-ea"/>
                  <a:sym typeface="+mn-lt"/>
                </a:rPr>
                <a:t>鞠躬时，应从心底里发出向对方表示感谢和尊重的意念，从而体现在行动上，给对方留下诚恳、真实的印象。	</a:t>
              </a:r>
              <a:endParaRPr lang="zh-CN" altLang="en-US" dirty="0">
                <a:solidFill>
                  <a:schemeClr val="tx1">
                    <a:lumMod val="75000"/>
                    <a:lumOff val="25000"/>
                  </a:schemeClr>
                </a:solidFill>
                <a:cs typeface="+mn-ea"/>
                <a:sym typeface="+mn-lt"/>
              </a:endParaRPr>
            </a:p>
          </p:txBody>
        </p:sp>
        <p:sp>
          <p:nvSpPr>
            <p:cNvPr id="9" name="任意多边形: 形状 8"/>
            <p:cNvSpPr/>
            <p:nvPr/>
          </p:nvSpPr>
          <p:spPr>
            <a:xfrm>
              <a:off x="999773" y="2384308"/>
              <a:ext cx="7045889" cy="206492"/>
            </a:xfrm>
            <a:custGeom>
              <a:avLst/>
              <a:gdLst>
                <a:gd name="connsiteX0" fmla="*/ 0 w 5881991"/>
                <a:gd name="connsiteY0" fmla="*/ 194553 h 194553"/>
                <a:gd name="connsiteX1" fmla="*/ 5609617 w 5881991"/>
                <a:gd name="connsiteY1" fmla="*/ 194553 h 194553"/>
                <a:gd name="connsiteX2" fmla="*/ 5797685 w 5881991"/>
                <a:gd name="connsiteY2" fmla="*/ 6485 h 194553"/>
                <a:gd name="connsiteX3" fmla="*/ 5881991 w 5881991"/>
                <a:gd name="connsiteY3" fmla="*/ 0 h 194553"/>
              </a:gdLst>
              <a:ahLst/>
              <a:cxnLst>
                <a:cxn ang="0">
                  <a:pos x="connsiteX0" y="connsiteY0"/>
                </a:cxn>
                <a:cxn ang="0">
                  <a:pos x="connsiteX1" y="connsiteY1"/>
                </a:cxn>
                <a:cxn ang="0">
                  <a:pos x="connsiteX2" y="connsiteY2"/>
                </a:cxn>
                <a:cxn ang="0">
                  <a:pos x="connsiteX3" y="connsiteY3"/>
                </a:cxn>
              </a:cxnLst>
              <a:rect l="l" t="t" r="r" b="b"/>
              <a:pathLst>
                <a:path w="5881991" h="194553">
                  <a:moveTo>
                    <a:pt x="0" y="194553"/>
                  </a:moveTo>
                  <a:lnTo>
                    <a:pt x="5609617" y="194553"/>
                  </a:lnTo>
                  <a:lnTo>
                    <a:pt x="5797685" y="6485"/>
                  </a:lnTo>
                  <a:lnTo>
                    <a:pt x="5881991" y="0"/>
                  </a:lnTo>
                </a:path>
              </a:pathLst>
            </a:custGeom>
            <a:noFill/>
            <a:ln>
              <a:solidFill>
                <a:srgbClr val="C00000"/>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p:nvGrpSpPr>
        <p:grpSpPr>
          <a:xfrm>
            <a:off x="1132434" y="3470823"/>
            <a:ext cx="6801186" cy="784830"/>
            <a:chOff x="1162905" y="2987114"/>
            <a:chExt cx="6801186" cy="784830"/>
          </a:xfrm>
        </p:grpSpPr>
        <p:sp>
          <p:nvSpPr>
            <p:cNvPr id="5" name="矩形 4"/>
            <p:cNvSpPr/>
            <p:nvPr/>
          </p:nvSpPr>
          <p:spPr>
            <a:xfrm>
              <a:off x="1868091" y="2987114"/>
              <a:ext cx="6096000" cy="646331"/>
            </a:xfrm>
            <a:prstGeom prst="rect">
              <a:avLst/>
            </a:prstGeom>
          </p:spPr>
          <p:txBody>
            <a:bodyPr>
              <a:spAutoFit/>
            </a:bodyPr>
            <a:lstStyle/>
            <a:p>
              <a:r>
                <a:rPr lang="zh-CN" altLang="en-US" dirty="0">
                  <a:solidFill>
                    <a:schemeClr val="tx1">
                      <a:lumMod val="75000"/>
                      <a:lumOff val="25000"/>
                    </a:schemeClr>
                  </a:solidFill>
                  <a:cs typeface="+mn-ea"/>
                  <a:sym typeface="+mn-lt"/>
                </a:rPr>
                <a:t>遇到客人或表示感谢或回礼时，行</a:t>
              </a:r>
              <a:r>
                <a:rPr lang="en-US" altLang="zh-CN" dirty="0">
                  <a:solidFill>
                    <a:schemeClr val="tx1">
                      <a:lumMod val="75000"/>
                      <a:lumOff val="25000"/>
                    </a:schemeClr>
                  </a:solidFill>
                  <a:cs typeface="+mn-ea"/>
                  <a:sym typeface="+mn-lt"/>
                </a:rPr>
                <a:t>15</a:t>
              </a:r>
              <a:r>
                <a:rPr lang="zh-CN" altLang="en-US" dirty="0">
                  <a:solidFill>
                    <a:schemeClr val="tx1">
                      <a:lumMod val="75000"/>
                      <a:lumOff val="25000"/>
                    </a:schemeClr>
                  </a:solidFill>
                  <a:cs typeface="+mn-ea"/>
                  <a:sym typeface="+mn-lt"/>
                </a:rPr>
                <a:t>度鞠躬礼；</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遇到尊贵客人来访时，行</a:t>
              </a:r>
              <a:r>
                <a:rPr lang="en-US" altLang="zh-CN" dirty="0">
                  <a:solidFill>
                    <a:schemeClr val="tx1">
                      <a:lumMod val="75000"/>
                      <a:lumOff val="25000"/>
                    </a:schemeClr>
                  </a:solidFill>
                  <a:cs typeface="+mn-ea"/>
                  <a:sym typeface="+mn-lt"/>
                </a:rPr>
                <a:t>30</a:t>
              </a:r>
              <a:r>
                <a:rPr lang="zh-CN" altLang="en-US" dirty="0">
                  <a:solidFill>
                    <a:schemeClr val="tx1">
                      <a:lumMod val="75000"/>
                      <a:lumOff val="25000"/>
                    </a:schemeClr>
                  </a:solidFill>
                  <a:cs typeface="+mn-ea"/>
                  <a:sym typeface="+mn-lt"/>
                </a:rPr>
                <a:t>度鞠躬礼。</a:t>
              </a:r>
              <a:endParaRPr lang="zh-CN" altLang="en-US" dirty="0">
                <a:solidFill>
                  <a:schemeClr val="tx1">
                    <a:lumMod val="75000"/>
                    <a:lumOff val="25000"/>
                  </a:schemeClr>
                </a:solidFill>
                <a:cs typeface="+mn-ea"/>
                <a:sym typeface="+mn-lt"/>
              </a:endParaRPr>
            </a:p>
          </p:txBody>
        </p:sp>
        <p:sp>
          <p:nvSpPr>
            <p:cNvPr id="10" name="任意多边形: 形状 9"/>
            <p:cNvSpPr/>
            <p:nvPr/>
          </p:nvSpPr>
          <p:spPr>
            <a:xfrm>
              <a:off x="1162905" y="3771944"/>
              <a:ext cx="6719619" cy="0"/>
            </a:xfrm>
            <a:custGeom>
              <a:avLst/>
              <a:gdLst>
                <a:gd name="connsiteX0" fmla="*/ 0 w 5881991"/>
                <a:gd name="connsiteY0" fmla="*/ 194553 h 194553"/>
                <a:gd name="connsiteX1" fmla="*/ 5609617 w 5881991"/>
                <a:gd name="connsiteY1" fmla="*/ 194553 h 194553"/>
                <a:gd name="connsiteX2" fmla="*/ 5797685 w 5881991"/>
                <a:gd name="connsiteY2" fmla="*/ 6485 h 194553"/>
                <a:gd name="connsiteX3" fmla="*/ 5881991 w 5881991"/>
                <a:gd name="connsiteY3" fmla="*/ 0 h 194553"/>
                <a:gd name="connsiteX0-1" fmla="*/ 0 w 5797685"/>
                <a:gd name="connsiteY0-2" fmla="*/ 188068 h 188068"/>
                <a:gd name="connsiteX1-3" fmla="*/ 5609617 w 5797685"/>
                <a:gd name="connsiteY1-4" fmla="*/ 188068 h 188068"/>
                <a:gd name="connsiteX2-5" fmla="*/ 5797685 w 5797685"/>
                <a:gd name="connsiteY2-6" fmla="*/ 0 h 188068"/>
                <a:gd name="connsiteX0-7" fmla="*/ 0 w 5609617"/>
                <a:gd name="connsiteY0-8" fmla="*/ 0 h 0"/>
                <a:gd name="connsiteX1-9" fmla="*/ 5609617 w 5609617"/>
                <a:gd name="connsiteY1-10" fmla="*/ 0 h 0"/>
              </a:gdLst>
              <a:ahLst/>
              <a:cxnLst>
                <a:cxn ang="0">
                  <a:pos x="connsiteX0-1" y="connsiteY0-2"/>
                </a:cxn>
                <a:cxn ang="0">
                  <a:pos x="connsiteX1-3" y="connsiteY1-4"/>
                </a:cxn>
              </a:cxnLst>
              <a:rect l="l" t="t" r="r" b="b"/>
              <a:pathLst>
                <a:path w="5609617">
                  <a:moveTo>
                    <a:pt x="0" y="0"/>
                  </a:moveTo>
                  <a:lnTo>
                    <a:pt x="5609617" y="0"/>
                  </a:lnTo>
                </a:path>
              </a:pathLst>
            </a:custGeom>
            <a:noFill/>
            <a:ln>
              <a:solidFill>
                <a:srgbClr val="C00000"/>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999768" y="4538698"/>
            <a:ext cx="7045889" cy="1129822"/>
            <a:chOff x="1244367" y="4317944"/>
            <a:chExt cx="7045889" cy="1129822"/>
          </a:xfrm>
        </p:grpSpPr>
        <p:sp>
          <p:nvSpPr>
            <p:cNvPr id="6" name="矩形 5"/>
            <p:cNvSpPr/>
            <p:nvPr/>
          </p:nvSpPr>
          <p:spPr>
            <a:xfrm>
              <a:off x="1474715" y="4317944"/>
              <a:ext cx="6096000" cy="923330"/>
            </a:xfrm>
            <a:prstGeom prst="rect">
              <a:avLst/>
            </a:prstGeom>
          </p:spPr>
          <p:txBody>
            <a:bodyPr>
              <a:spAutoFit/>
            </a:bodyPr>
            <a:lstStyle/>
            <a:p>
              <a:r>
                <a:rPr lang="zh-CN" altLang="en-US" dirty="0">
                  <a:solidFill>
                    <a:schemeClr val="tx1">
                      <a:lumMod val="75000"/>
                      <a:lumOff val="25000"/>
                    </a:schemeClr>
                  </a:solidFill>
                  <a:cs typeface="+mn-ea"/>
                  <a:sym typeface="+mn-lt"/>
                </a:rPr>
                <a:t>行礼时面对客人，并拢双脚，视线由对方脸上落至自己的脚前</a:t>
              </a:r>
              <a:r>
                <a:rPr lang="en-US" altLang="zh-CN" dirty="0">
                  <a:solidFill>
                    <a:schemeClr val="tx1">
                      <a:lumMod val="75000"/>
                      <a:lumOff val="25000"/>
                    </a:schemeClr>
                  </a:solidFill>
                  <a:cs typeface="+mn-ea"/>
                  <a:sym typeface="+mn-lt"/>
                </a:rPr>
                <a:t>1.5</a:t>
              </a:r>
              <a:r>
                <a:rPr lang="zh-CN" altLang="en-US" dirty="0">
                  <a:solidFill>
                    <a:schemeClr val="tx1">
                      <a:lumMod val="75000"/>
                      <a:lumOff val="25000"/>
                    </a:schemeClr>
                  </a:solidFill>
                  <a:cs typeface="+mn-ea"/>
                  <a:sym typeface="+mn-lt"/>
                </a:rPr>
                <a:t>米处（</a:t>
              </a:r>
              <a:r>
                <a:rPr lang="en-US" altLang="zh-CN" dirty="0">
                  <a:solidFill>
                    <a:schemeClr val="tx1">
                      <a:lumMod val="75000"/>
                      <a:lumOff val="25000"/>
                    </a:schemeClr>
                  </a:solidFill>
                  <a:cs typeface="+mn-ea"/>
                  <a:sym typeface="+mn-lt"/>
                </a:rPr>
                <a:t>15</a:t>
              </a:r>
              <a:r>
                <a:rPr lang="zh-CN" altLang="en-US" dirty="0">
                  <a:solidFill>
                    <a:schemeClr val="tx1">
                      <a:lumMod val="75000"/>
                      <a:lumOff val="25000"/>
                    </a:schemeClr>
                  </a:solidFill>
                  <a:cs typeface="+mn-ea"/>
                  <a:sym typeface="+mn-lt"/>
                </a:rPr>
                <a:t>度礼）及脚前</a:t>
              </a:r>
              <a:r>
                <a:rPr lang="en-US" altLang="zh-CN" dirty="0">
                  <a:solidFill>
                    <a:schemeClr val="tx1">
                      <a:lumMod val="75000"/>
                      <a:lumOff val="25000"/>
                    </a:schemeClr>
                  </a:solidFill>
                  <a:cs typeface="+mn-ea"/>
                  <a:sym typeface="+mn-lt"/>
                </a:rPr>
                <a:t>1</a:t>
              </a:r>
              <a:r>
                <a:rPr lang="zh-CN" altLang="en-US" dirty="0">
                  <a:solidFill>
                    <a:schemeClr val="tx1">
                      <a:lumMod val="75000"/>
                      <a:lumOff val="25000"/>
                    </a:schemeClr>
                  </a:solidFill>
                  <a:cs typeface="+mn-ea"/>
                  <a:sym typeface="+mn-lt"/>
                </a:rPr>
                <a:t>米处（</a:t>
              </a:r>
              <a:r>
                <a:rPr lang="en-US" altLang="zh-CN" dirty="0">
                  <a:solidFill>
                    <a:schemeClr val="tx1">
                      <a:lumMod val="75000"/>
                      <a:lumOff val="25000"/>
                    </a:schemeClr>
                  </a:solidFill>
                  <a:cs typeface="+mn-ea"/>
                  <a:sym typeface="+mn-lt"/>
                </a:rPr>
                <a:t>30</a:t>
              </a:r>
              <a:r>
                <a:rPr lang="zh-CN" altLang="en-US" dirty="0">
                  <a:solidFill>
                    <a:schemeClr val="tx1">
                      <a:lumMod val="75000"/>
                      <a:lumOff val="25000"/>
                    </a:schemeClr>
                  </a:solidFill>
                  <a:cs typeface="+mn-ea"/>
                  <a:sym typeface="+mn-lt"/>
                </a:rPr>
                <a:t>度礼）。</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男性双手放在身体两侧，女性双手合起放在身体前面。</a:t>
              </a:r>
              <a:endParaRPr lang="zh-CN" altLang="en-US" dirty="0">
                <a:solidFill>
                  <a:schemeClr val="tx1">
                    <a:lumMod val="75000"/>
                    <a:lumOff val="25000"/>
                  </a:schemeClr>
                </a:solidFill>
                <a:cs typeface="+mn-ea"/>
                <a:sym typeface="+mn-lt"/>
              </a:endParaRPr>
            </a:p>
          </p:txBody>
        </p:sp>
        <p:sp>
          <p:nvSpPr>
            <p:cNvPr id="11" name="任意多边形: 形状 10"/>
            <p:cNvSpPr/>
            <p:nvPr/>
          </p:nvSpPr>
          <p:spPr>
            <a:xfrm>
              <a:off x="1244367" y="5241274"/>
              <a:ext cx="7045889" cy="206492"/>
            </a:xfrm>
            <a:custGeom>
              <a:avLst/>
              <a:gdLst>
                <a:gd name="connsiteX0" fmla="*/ 0 w 5881991"/>
                <a:gd name="connsiteY0" fmla="*/ 194553 h 194553"/>
                <a:gd name="connsiteX1" fmla="*/ 5609617 w 5881991"/>
                <a:gd name="connsiteY1" fmla="*/ 194553 h 194553"/>
                <a:gd name="connsiteX2" fmla="*/ 5797685 w 5881991"/>
                <a:gd name="connsiteY2" fmla="*/ 6485 h 194553"/>
                <a:gd name="connsiteX3" fmla="*/ 5881991 w 5881991"/>
                <a:gd name="connsiteY3" fmla="*/ 0 h 194553"/>
              </a:gdLst>
              <a:ahLst/>
              <a:cxnLst>
                <a:cxn ang="0">
                  <a:pos x="connsiteX0" y="connsiteY0"/>
                </a:cxn>
                <a:cxn ang="0">
                  <a:pos x="connsiteX1" y="connsiteY1"/>
                </a:cxn>
                <a:cxn ang="0">
                  <a:pos x="connsiteX2" y="connsiteY2"/>
                </a:cxn>
                <a:cxn ang="0">
                  <a:pos x="connsiteX3" y="connsiteY3"/>
                </a:cxn>
              </a:cxnLst>
              <a:rect l="l" t="t" r="r" b="b"/>
              <a:pathLst>
                <a:path w="5881991" h="194553">
                  <a:moveTo>
                    <a:pt x="0" y="194553"/>
                  </a:moveTo>
                  <a:lnTo>
                    <a:pt x="5609617" y="194553"/>
                  </a:lnTo>
                  <a:lnTo>
                    <a:pt x="5797685" y="6485"/>
                  </a:lnTo>
                  <a:lnTo>
                    <a:pt x="5881991" y="0"/>
                  </a:lnTo>
                </a:path>
              </a:pathLst>
            </a:custGeom>
            <a:noFill/>
            <a:ln>
              <a:solidFill>
                <a:srgbClr val="C00000"/>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1443268" y="1110654"/>
            <a:ext cx="1866216" cy="662810"/>
            <a:chOff x="817417" y="1083174"/>
            <a:chExt cx="1210094" cy="429780"/>
          </a:xfrm>
        </p:grpSpPr>
        <p:sp>
          <p:nvSpPr>
            <p:cNvPr id="17" name="矩形: 圆角 16"/>
            <p:cNvSpPr/>
            <p:nvPr/>
          </p:nvSpPr>
          <p:spPr>
            <a:xfrm>
              <a:off x="817417" y="1083174"/>
              <a:ext cx="1210094"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274274" y="1145477"/>
              <a:ext cx="715642" cy="299353"/>
            </a:xfrm>
            <a:prstGeom prst="rect">
              <a:avLst/>
            </a:prstGeom>
            <a:noFill/>
          </p:spPr>
          <p:txBody>
            <a:bodyPr wrap="square">
              <a:spAutoFit/>
            </a:bodyPr>
            <a:lstStyle/>
            <a:p>
              <a:r>
                <a:rPr lang="zh-CN" altLang="en-US" sz="2400" b="1" dirty="0">
                  <a:solidFill>
                    <a:schemeClr val="bg1"/>
                  </a:solidFill>
                  <a:cs typeface="+mn-ea"/>
                  <a:sym typeface="+mn-lt"/>
                </a:rPr>
                <a:t>握手</a:t>
              </a:r>
              <a:endParaRPr lang="zh-CN" altLang="en-US" sz="2400" b="1" dirty="0">
                <a:solidFill>
                  <a:schemeClr val="bg1"/>
                </a:solidFill>
                <a:cs typeface="+mn-ea"/>
                <a:sym typeface="+mn-lt"/>
              </a:endParaRPr>
            </a:p>
          </p:txBody>
        </p:sp>
        <p:sp>
          <p:nvSpPr>
            <p:cNvPr id="20" name="文本框 19"/>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1</a:t>
              </a:r>
              <a:endParaRPr lang="zh-CN" altLang="en-US" sz="2000" b="1" dirty="0">
                <a:solidFill>
                  <a:srgbClr val="C00000"/>
                </a:solidFill>
                <a:cs typeface="+mn-ea"/>
                <a:sym typeface="+mn-lt"/>
              </a:endParaRPr>
            </a:p>
          </p:txBody>
        </p:sp>
      </p:grpSp>
      <p:sp>
        <p:nvSpPr>
          <p:cNvPr id="7" name="矩形 6"/>
          <p:cNvSpPr/>
          <p:nvPr/>
        </p:nvSpPr>
        <p:spPr>
          <a:xfrm>
            <a:off x="819785" y="227330"/>
            <a:ext cx="162115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常用礼仪</a:t>
            </a:r>
            <a:endParaRPr lang="zh-CN" altLang="en-US" sz="2800" b="1" dirty="0">
              <a:solidFill>
                <a:schemeClr val="tx1">
                  <a:lumMod val="75000"/>
                  <a:lumOff val="25000"/>
                </a:schemeClr>
              </a:solidFill>
              <a:cs typeface="+mn-ea"/>
              <a:sym typeface="+mn-lt"/>
            </a:endParaRPr>
          </a:p>
        </p:txBody>
      </p:sp>
      <p:pic>
        <p:nvPicPr>
          <p:cNvPr id="22" name="图片 21"/>
          <p:cNvPicPr>
            <a:picLocks noChangeAspect="1"/>
          </p:cNvPicPr>
          <p:nvPr/>
        </p:nvPicPr>
        <p:blipFill rotWithShape="1">
          <a:blip r:embed="rId1" cstate="email"/>
          <a:srcRect/>
          <a:stretch>
            <a:fillRect/>
          </a:stretch>
        </p:blipFill>
        <p:spPr>
          <a:xfrm>
            <a:off x="7581027" y="2186448"/>
            <a:ext cx="3792162" cy="3792162"/>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92552" y="3260715"/>
            <a:ext cx="4003448" cy="1670907"/>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握手时间一般在</a:t>
            </a:r>
            <a:r>
              <a:rPr lang="en-US" altLang="zh-CN" dirty="0">
                <a:solidFill>
                  <a:schemeClr val="tx1">
                    <a:lumMod val="75000"/>
                    <a:lumOff val="25000"/>
                  </a:schemeClr>
                </a:solidFill>
                <a:cs typeface="+mn-ea"/>
                <a:sym typeface="+mn-lt"/>
              </a:rPr>
              <a:t>2</a:t>
            </a:r>
            <a:r>
              <a:rPr lang="zh-CN" altLang="en-US" dirty="0">
                <a:solidFill>
                  <a:schemeClr val="tx1">
                    <a:lumMod val="75000"/>
                    <a:lumOff val="25000"/>
                  </a:schemeClr>
                </a:solidFill>
                <a:cs typeface="+mn-ea"/>
                <a:sym typeface="+mn-lt"/>
              </a:rPr>
              <a:t>、</a:t>
            </a:r>
            <a:r>
              <a:rPr lang="en-US" altLang="zh-CN" dirty="0">
                <a:solidFill>
                  <a:schemeClr val="tx1">
                    <a:lumMod val="75000"/>
                    <a:lumOff val="25000"/>
                  </a:schemeClr>
                </a:solidFill>
                <a:cs typeface="+mn-ea"/>
                <a:sym typeface="+mn-lt"/>
              </a:rPr>
              <a:t>3</a:t>
            </a:r>
            <a:r>
              <a:rPr lang="zh-CN" altLang="en-US" dirty="0">
                <a:solidFill>
                  <a:schemeClr val="tx1">
                    <a:lumMod val="75000"/>
                    <a:lumOff val="25000"/>
                  </a:schemeClr>
                </a:solidFill>
                <a:cs typeface="+mn-ea"/>
                <a:sym typeface="+mn-lt"/>
              </a:rPr>
              <a:t>秒或</a:t>
            </a:r>
            <a:r>
              <a:rPr lang="en-US" altLang="zh-CN" dirty="0">
                <a:solidFill>
                  <a:schemeClr val="tx1">
                    <a:lumMod val="75000"/>
                    <a:lumOff val="25000"/>
                  </a:schemeClr>
                </a:solidFill>
                <a:cs typeface="+mn-ea"/>
                <a:sym typeface="+mn-lt"/>
              </a:rPr>
              <a:t>4</a:t>
            </a:r>
            <a:r>
              <a:rPr lang="zh-CN" altLang="en-US" dirty="0">
                <a:solidFill>
                  <a:schemeClr val="tx1">
                    <a:lumMod val="75000"/>
                    <a:lumOff val="25000"/>
                  </a:schemeClr>
                </a:solidFill>
                <a:cs typeface="+mn-ea"/>
                <a:sym typeface="+mn-lt"/>
              </a:rPr>
              <a:t>、</a:t>
            </a:r>
            <a:r>
              <a:rPr lang="en-US" altLang="zh-CN" dirty="0">
                <a:solidFill>
                  <a:schemeClr val="tx1">
                    <a:lumMod val="75000"/>
                    <a:lumOff val="25000"/>
                  </a:schemeClr>
                </a:solidFill>
                <a:cs typeface="+mn-ea"/>
                <a:sym typeface="+mn-lt"/>
              </a:rPr>
              <a:t>5</a:t>
            </a:r>
            <a:r>
              <a:rPr lang="zh-CN" altLang="en-US" dirty="0">
                <a:solidFill>
                  <a:schemeClr val="tx1">
                    <a:lumMod val="75000"/>
                    <a:lumOff val="25000"/>
                  </a:schemeClr>
                </a:solidFill>
                <a:cs typeface="+mn-ea"/>
                <a:sym typeface="+mn-lt"/>
              </a:rPr>
              <a:t>秒之间为宜。握手力度不宜过猛或毫无力度。要注视对方并面带微	</a:t>
            </a:r>
            <a:endParaRPr lang="zh-CN" altLang="en-US" dirty="0">
              <a:solidFill>
                <a:schemeClr val="tx1">
                  <a:lumMod val="75000"/>
                  <a:lumOff val="25000"/>
                </a:schemeClr>
              </a:solidFill>
              <a:cs typeface="+mn-ea"/>
              <a:sym typeface="+mn-lt"/>
            </a:endParaRPr>
          </a:p>
        </p:txBody>
      </p:sp>
      <p:sp>
        <p:nvSpPr>
          <p:cNvPr id="7" name="任意多边形: 形状 6"/>
          <p:cNvSpPr/>
          <p:nvPr/>
        </p:nvSpPr>
        <p:spPr>
          <a:xfrm>
            <a:off x="1450490" y="2740646"/>
            <a:ext cx="5716792" cy="2711047"/>
          </a:xfrm>
          <a:custGeom>
            <a:avLst/>
            <a:gdLst>
              <a:gd name="connsiteX0" fmla="*/ 6454140 w 7132320"/>
              <a:gd name="connsiteY0" fmla="*/ 342900 h 2590800"/>
              <a:gd name="connsiteX1" fmla="*/ 6111240 w 7132320"/>
              <a:gd name="connsiteY1" fmla="*/ 0 h 2590800"/>
              <a:gd name="connsiteX2" fmla="*/ 0 w 7132320"/>
              <a:gd name="connsiteY2" fmla="*/ 0 h 2590800"/>
              <a:gd name="connsiteX3" fmla="*/ 0 w 7132320"/>
              <a:gd name="connsiteY3" fmla="*/ 2590800 h 2590800"/>
              <a:gd name="connsiteX4" fmla="*/ 144780 w 7132320"/>
              <a:gd name="connsiteY4" fmla="*/ 2590800 h 2590800"/>
              <a:gd name="connsiteX5" fmla="*/ 7132320 w 7132320"/>
              <a:gd name="connsiteY5"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2320" h="2590800">
                <a:moveTo>
                  <a:pt x="6454140" y="342900"/>
                </a:moveTo>
                <a:lnTo>
                  <a:pt x="6111240" y="0"/>
                </a:lnTo>
                <a:lnTo>
                  <a:pt x="0" y="0"/>
                </a:lnTo>
                <a:lnTo>
                  <a:pt x="0" y="2590800"/>
                </a:lnTo>
                <a:lnTo>
                  <a:pt x="144780" y="2590800"/>
                </a:lnTo>
                <a:lnTo>
                  <a:pt x="7132320" y="2590800"/>
                </a:lnTo>
              </a:path>
            </a:pathLst>
          </a:custGeom>
          <a:noFill/>
          <a:ln>
            <a:solidFill>
              <a:srgbClr val="C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443268" y="1672357"/>
            <a:ext cx="2469827" cy="662810"/>
            <a:chOff x="817417" y="1083174"/>
            <a:chExt cx="1601488" cy="429780"/>
          </a:xfrm>
        </p:grpSpPr>
        <p:sp>
          <p:nvSpPr>
            <p:cNvPr id="9" name="矩形: 圆角 8"/>
            <p:cNvSpPr/>
            <p:nvPr/>
          </p:nvSpPr>
          <p:spPr>
            <a:xfrm>
              <a:off x="817417" y="1083174"/>
              <a:ext cx="1601488"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274273" y="1145477"/>
              <a:ext cx="987682" cy="299353"/>
            </a:xfrm>
            <a:prstGeom prst="rect">
              <a:avLst/>
            </a:prstGeom>
            <a:noFill/>
          </p:spPr>
          <p:txBody>
            <a:bodyPr wrap="square">
              <a:spAutoFit/>
            </a:bodyPr>
            <a:lstStyle/>
            <a:p>
              <a:r>
                <a:rPr lang="zh-CN" altLang="en-US" sz="2400" b="1" dirty="0">
                  <a:solidFill>
                    <a:schemeClr val="bg1"/>
                  </a:solidFill>
                  <a:cs typeface="+mn-ea"/>
                  <a:sym typeface="+mn-lt"/>
                </a:rPr>
                <a:t>引导手势</a:t>
              </a:r>
              <a:endParaRPr lang="zh-CN" altLang="en-US" sz="2400" b="1" dirty="0">
                <a:solidFill>
                  <a:schemeClr val="bg1"/>
                </a:solidFill>
                <a:cs typeface="+mn-ea"/>
                <a:sym typeface="+mn-lt"/>
              </a:endParaRPr>
            </a:p>
          </p:txBody>
        </p:sp>
        <p:sp>
          <p:nvSpPr>
            <p:cNvPr id="12" name="文本框 11"/>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1</a:t>
              </a:r>
              <a:endParaRPr lang="zh-CN" altLang="en-US" sz="2000" b="1" dirty="0">
                <a:solidFill>
                  <a:srgbClr val="C00000"/>
                </a:solidFill>
                <a:cs typeface="+mn-ea"/>
                <a:sym typeface="+mn-lt"/>
              </a:endParaRPr>
            </a:p>
          </p:txBody>
        </p:sp>
      </p:grpSp>
      <p:sp>
        <p:nvSpPr>
          <p:cNvPr id="5" name="矩形 4"/>
          <p:cNvSpPr/>
          <p:nvPr/>
        </p:nvSpPr>
        <p:spPr>
          <a:xfrm>
            <a:off x="819785" y="227330"/>
            <a:ext cx="162115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常用礼仪</a:t>
            </a:r>
            <a:endParaRPr lang="zh-CN" altLang="en-US" sz="2800" b="1" dirty="0">
              <a:solidFill>
                <a:schemeClr val="tx1">
                  <a:lumMod val="75000"/>
                  <a:lumOff val="25000"/>
                </a:schemeClr>
              </a:solidFill>
              <a:cs typeface="+mn-ea"/>
              <a:sym typeface="+mn-lt"/>
            </a:endParaRPr>
          </a:p>
        </p:txBody>
      </p:sp>
      <p:pic>
        <p:nvPicPr>
          <p:cNvPr id="15" name="图片 14"/>
          <p:cNvPicPr>
            <a:picLocks noChangeAspect="1"/>
          </p:cNvPicPr>
          <p:nvPr/>
        </p:nvPicPr>
        <p:blipFill>
          <a:blip r:embed="rId1" cstate="email"/>
          <a:stretch>
            <a:fillRect/>
          </a:stretch>
        </p:blipFill>
        <p:spPr>
          <a:xfrm>
            <a:off x="7662906" y="2740644"/>
            <a:ext cx="3327126" cy="27110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269259" y="4022361"/>
            <a:ext cx="1856019" cy="815864"/>
            <a:chOff x="1297443" y="2826722"/>
            <a:chExt cx="1280160" cy="1280160"/>
          </a:xfrm>
        </p:grpSpPr>
        <p:sp>
          <p:nvSpPr>
            <p:cNvPr id="33" name="矩形 32"/>
            <p:cNvSpPr/>
            <p:nvPr/>
          </p:nvSpPr>
          <p:spPr>
            <a:xfrm>
              <a:off x="1297443" y="2826722"/>
              <a:ext cx="1280160" cy="1280160"/>
            </a:xfrm>
            <a:prstGeom prst="rect">
              <a:avLst/>
            </a:prstGeom>
            <a:solidFill>
              <a:srgbClr val="C00000"/>
            </a:solidFill>
            <a:ln>
              <a:noFill/>
            </a:ln>
            <a:effectLst>
              <a:outerShdw blurRad="203200" dist="1143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矩形 33"/>
            <p:cNvSpPr/>
            <p:nvPr/>
          </p:nvSpPr>
          <p:spPr>
            <a:xfrm>
              <a:off x="1389778" y="3096487"/>
              <a:ext cx="1095488" cy="724392"/>
            </a:xfrm>
            <a:prstGeom prst="rect">
              <a:avLst/>
            </a:prstGeom>
          </p:spPr>
          <p:txBody>
            <a:bodyPr wrap="square">
              <a:spAutoFit/>
            </a:bodyPr>
            <a:lstStyle/>
            <a:p>
              <a:r>
                <a:rPr lang="zh-CN" altLang="en-US" sz="2400" b="1" dirty="0">
                  <a:solidFill>
                    <a:schemeClr val="bg1"/>
                  </a:solidFill>
                  <a:cs typeface="+mn-ea"/>
                  <a:sym typeface="+mn-lt"/>
                </a:rPr>
                <a:t>上级在先</a:t>
              </a:r>
              <a:endParaRPr lang="zh-CN" altLang="en-US" sz="2400" b="1" dirty="0">
                <a:solidFill>
                  <a:schemeClr val="bg1"/>
                </a:solidFill>
                <a:cs typeface="+mn-ea"/>
                <a:sym typeface="+mn-lt"/>
              </a:endParaRPr>
            </a:p>
          </p:txBody>
        </p:sp>
      </p:grpSp>
      <p:grpSp>
        <p:nvGrpSpPr>
          <p:cNvPr id="35" name="组合 34"/>
          <p:cNvGrpSpPr/>
          <p:nvPr/>
        </p:nvGrpSpPr>
        <p:grpSpPr>
          <a:xfrm>
            <a:off x="1269259" y="5135541"/>
            <a:ext cx="1856019" cy="815864"/>
            <a:chOff x="1297443" y="2826722"/>
            <a:chExt cx="1280160" cy="1280160"/>
          </a:xfrm>
        </p:grpSpPr>
        <p:sp>
          <p:nvSpPr>
            <p:cNvPr id="36" name="矩形 35"/>
            <p:cNvSpPr/>
            <p:nvPr/>
          </p:nvSpPr>
          <p:spPr>
            <a:xfrm>
              <a:off x="1297443" y="2826722"/>
              <a:ext cx="1280160" cy="1280160"/>
            </a:xfrm>
            <a:prstGeom prst="rect">
              <a:avLst/>
            </a:prstGeom>
            <a:solidFill>
              <a:srgbClr val="C00000"/>
            </a:solidFill>
            <a:ln>
              <a:noFill/>
            </a:ln>
            <a:effectLst>
              <a:outerShdw blurRad="203200" dist="1143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矩形 36"/>
            <p:cNvSpPr/>
            <p:nvPr/>
          </p:nvSpPr>
          <p:spPr>
            <a:xfrm>
              <a:off x="1389778" y="3096487"/>
              <a:ext cx="1095488" cy="724392"/>
            </a:xfrm>
            <a:prstGeom prst="rect">
              <a:avLst/>
            </a:prstGeom>
          </p:spPr>
          <p:txBody>
            <a:bodyPr wrap="square">
              <a:spAutoFit/>
            </a:bodyPr>
            <a:lstStyle/>
            <a:p>
              <a:r>
                <a:rPr lang="zh-CN" altLang="en-US" sz="2400" b="1" dirty="0">
                  <a:solidFill>
                    <a:schemeClr val="bg1"/>
                  </a:solidFill>
                  <a:cs typeface="+mn-ea"/>
                  <a:sym typeface="+mn-lt"/>
                </a:rPr>
                <a:t>主人在先</a:t>
              </a:r>
              <a:endParaRPr lang="zh-CN" altLang="en-US" sz="2400" b="1" dirty="0">
                <a:solidFill>
                  <a:schemeClr val="bg1"/>
                </a:solidFill>
                <a:cs typeface="+mn-ea"/>
                <a:sym typeface="+mn-lt"/>
              </a:endParaRPr>
            </a:p>
          </p:txBody>
        </p:sp>
      </p:grpSp>
      <p:grpSp>
        <p:nvGrpSpPr>
          <p:cNvPr id="38" name="组合 37"/>
          <p:cNvGrpSpPr/>
          <p:nvPr/>
        </p:nvGrpSpPr>
        <p:grpSpPr>
          <a:xfrm>
            <a:off x="3407341" y="4022361"/>
            <a:ext cx="1856019" cy="815864"/>
            <a:chOff x="1297443" y="2826722"/>
            <a:chExt cx="1280160" cy="1280160"/>
          </a:xfrm>
        </p:grpSpPr>
        <p:sp>
          <p:nvSpPr>
            <p:cNvPr id="39" name="矩形 38"/>
            <p:cNvSpPr/>
            <p:nvPr/>
          </p:nvSpPr>
          <p:spPr>
            <a:xfrm>
              <a:off x="1297443" y="2826722"/>
              <a:ext cx="1280160" cy="1280160"/>
            </a:xfrm>
            <a:prstGeom prst="rect">
              <a:avLst/>
            </a:prstGeom>
            <a:solidFill>
              <a:srgbClr val="C00000"/>
            </a:solidFill>
            <a:ln>
              <a:noFill/>
            </a:ln>
            <a:effectLst>
              <a:outerShdw blurRad="203200" dist="1143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0" name="矩形 39"/>
            <p:cNvSpPr/>
            <p:nvPr/>
          </p:nvSpPr>
          <p:spPr>
            <a:xfrm>
              <a:off x="1389778" y="3096487"/>
              <a:ext cx="1095488" cy="724392"/>
            </a:xfrm>
            <a:prstGeom prst="rect">
              <a:avLst/>
            </a:prstGeom>
          </p:spPr>
          <p:txBody>
            <a:bodyPr wrap="square">
              <a:spAutoFit/>
            </a:bodyPr>
            <a:lstStyle/>
            <a:p>
              <a:r>
                <a:rPr lang="zh-CN" altLang="en-US" sz="2400" b="1" dirty="0">
                  <a:solidFill>
                    <a:schemeClr val="bg1"/>
                  </a:solidFill>
                  <a:cs typeface="+mn-ea"/>
                  <a:sym typeface="+mn-lt"/>
                </a:rPr>
                <a:t>长者在先</a:t>
              </a:r>
              <a:endParaRPr lang="zh-CN" altLang="en-US" sz="2400" b="1" dirty="0">
                <a:solidFill>
                  <a:schemeClr val="bg1"/>
                </a:solidFill>
                <a:cs typeface="+mn-ea"/>
                <a:sym typeface="+mn-lt"/>
              </a:endParaRPr>
            </a:p>
          </p:txBody>
        </p:sp>
      </p:grpSp>
      <p:grpSp>
        <p:nvGrpSpPr>
          <p:cNvPr id="41" name="组合 40"/>
          <p:cNvGrpSpPr/>
          <p:nvPr/>
        </p:nvGrpSpPr>
        <p:grpSpPr>
          <a:xfrm>
            <a:off x="3407341" y="5135541"/>
            <a:ext cx="1856019" cy="815864"/>
            <a:chOff x="1297443" y="2826722"/>
            <a:chExt cx="1280160" cy="1280160"/>
          </a:xfrm>
        </p:grpSpPr>
        <p:sp>
          <p:nvSpPr>
            <p:cNvPr id="42" name="矩形 41"/>
            <p:cNvSpPr/>
            <p:nvPr/>
          </p:nvSpPr>
          <p:spPr>
            <a:xfrm>
              <a:off x="1297443" y="2826722"/>
              <a:ext cx="1280160" cy="1280160"/>
            </a:xfrm>
            <a:prstGeom prst="rect">
              <a:avLst/>
            </a:prstGeom>
            <a:solidFill>
              <a:srgbClr val="C00000"/>
            </a:solidFill>
            <a:ln>
              <a:noFill/>
            </a:ln>
            <a:effectLst>
              <a:outerShdw blurRad="203200" dist="1143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43" name="矩形 42"/>
            <p:cNvSpPr/>
            <p:nvPr/>
          </p:nvSpPr>
          <p:spPr>
            <a:xfrm>
              <a:off x="1389778" y="3096487"/>
              <a:ext cx="1095488" cy="724392"/>
            </a:xfrm>
            <a:prstGeom prst="rect">
              <a:avLst/>
            </a:prstGeom>
          </p:spPr>
          <p:txBody>
            <a:bodyPr wrap="square">
              <a:spAutoFit/>
            </a:bodyPr>
            <a:lstStyle/>
            <a:p>
              <a:r>
                <a:rPr lang="zh-CN" altLang="en-US" sz="2400" b="1" dirty="0">
                  <a:solidFill>
                    <a:schemeClr val="bg1"/>
                  </a:solidFill>
                  <a:cs typeface="+mn-ea"/>
                  <a:sym typeface="+mn-lt"/>
                </a:rPr>
                <a:t>女生在先</a:t>
              </a:r>
              <a:endParaRPr lang="zh-CN" altLang="en-US" sz="2400" b="1" dirty="0">
                <a:solidFill>
                  <a:schemeClr val="bg1"/>
                </a:solidFill>
                <a:cs typeface="+mn-ea"/>
                <a:sym typeface="+mn-lt"/>
              </a:endParaRPr>
            </a:p>
          </p:txBody>
        </p:sp>
      </p:grpSp>
      <p:sp>
        <p:nvSpPr>
          <p:cNvPr id="4" name="矩形 3"/>
          <p:cNvSpPr/>
          <p:nvPr/>
        </p:nvSpPr>
        <p:spPr>
          <a:xfrm>
            <a:off x="1107894" y="1874845"/>
            <a:ext cx="6549289" cy="1705532"/>
          </a:xfrm>
          <a:prstGeom prst="rect">
            <a:avLst/>
          </a:prstGeom>
        </p:spPr>
        <p:txBody>
          <a:bodyPr wrap="square">
            <a:spAutoFit/>
          </a:bodyPr>
          <a:lstStyle/>
          <a:p>
            <a:pPr>
              <a:lnSpc>
                <a:spcPct val="150000"/>
              </a:lnSpc>
            </a:pPr>
            <a:r>
              <a:rPr lang="zh-CN" altLang="en-US" dirty="0">
                <a:solidFill>
                  <a:schemeClr val="tx1">
                    <a:lumMod val="65000"/>
                    <a:lumOff val="35000"/>
                  </a:schemeClr>
                </a:solidFill>
                <a:cs typeface="+mn-ea"/>
                <a:sym typeface="+mn-lt"/>
              </a:rPr>
              <a:t>为客人指示方向时应拇指弯曲，紧贴食指，另四指并拢伸直； </a:t>
            </a:r>
            <a:endParaRPr lang="zh-CN" altLang="en-US" dirty="0">
              <a:solidFill>
                <a:schemeClr val="tx1">
                  <a:lumMod val="65000"/>
                  <a:lumOff val="35000"/>
                </a:schemeClr>
              </a:solidFill>
              <a:cs typeface="+mn-ea"/>
              <a:sym typeface="+mn-lt"/>
            </a:endParaRPr>
          </a:p>
          <a:p>
            <a:pPr>
              <a:lnSpc>
                <a:spcPct val="150000"/>
              </a:lnSpc>
            </a:pPr>
            <a:r>
              <a:rPr lang="zh-CN" altLang="en-US" dirty="0">
                <a:solidFill>
                  <a:schemeClr val="tx1">
                    <a:lumMod val="65000"/>
                    <a:lumOff val="35000"/>
                  </a:schemeClr>
                </a:solidFill>
                <a:cs typeface="+mn-ea"/>
                <a:sym typeface="+mn-lt"/>
              </a:rPr>
              <a:t>手臂伸直，指尖朝所指的方向；</a:t>
            </a:r>
            <a:endParaRPr lang="zh-CN" altLang="en-US" dirty="0">
              <a:solidFill>
                <a:schemeClr val="tx1">
                  <a:lumMod val="65000"/>
                  <a:lumOff val="35000"/>
                </a:schemeClr>
              </a:solidFill>
              <a:cs typeface="+mn-ea"/>
              <a:sym typeface="+mn-lt"/>
            </a:endParaRPr>
          </a:p>
          <a:p>
            <a:pPr>
              <a:lnSpc>
                <a:spcPct val="150000"/>
              </a:lnSpc>
            </a:pPr>
            <a:r>
              <a:rPr lang="zh-CN" altLang="en-US" dirty="0">
                <a:solidFill>
                  <a:schemeClr val="tx1">
                    <a:lumMod val="65000"/>
                    <a:lumOff val="35000"/>
                  </a:schemeClr>
                </a:solidFill>
                <a:cs typeface="+mn-ea"/>
                <a:sym typeface="+mn-lt"/>
              </a:rPr>
              <a:t>男员工出手有力，女员工出手优雅；</a:t>
            </a:r>
            <a:endParaRPr lang="zh-CN" altLang="en-US" dirty="0">
              <a:solidFill>
                <a:schemeClr val="tx1">
                  <a:lumMod val="65000"/>
                  <a:lumOff val="35000"/>
                </a:schemeClr>
              </a:solidFill>
              <a:cs typeface="+mn-ea"/>
              <a:sym typeface="+mn-lt"/>
            </a:endParaRPr>
          </a:p>
          <a:p>
            <a:pPr>
              <a:lnSpc>
                <a:spcPct val="150000"/>
              </a:lnSpc>
            </a:pPr>
            <a:r>
              <a:rPr lang="zh-CN" altLang="en-US" dirty="0">
                <a:solidFill>
                  <a:schemeClr val="tx1">
                    <a:lumMod val="65000"/>
                    <a:lumOff val="35000"/>
                  </a:schemeClr>
                </a:solidFill>
                <a:cs typeface="+mn-ea"/>
                <a:sym typeface="+mn-lt"/>
              </a:rPr>
              <a:t>不可用一个手指为客人指示方向。 </a:t>
            </a:r>
            <a:endParaRPr lang="zh-CN" altLang="en-US" dirty="0">
              <a:solidFill>
                <a:schemeClr val="tx1">
                  <a:lumMod val="65000"/>
                  <a:lumOff val="35000"/>
                </a:schemeClr>
              </a:solidFill>
              <a:cs typeface="+mn-ea"/>
              <a:sym typeface="+mn-lt"/>
            </a:endParaRPr>
          </a:p>
        </p:txBody>
      </p:sp>
      <p:grpSp>
        <p:nvGrpSpPr>
          <p:cNvPr id="44" name="组合 43"/>
          <p:cNvGrpSpPr/>
          <p:nvPr/>
        </p:nvGrpSpPr>
        <p:grpSpPr>
          <a:xfrm>
            <a:off x="5086376" y="770170"/>
            <a:ext cx="1983213" cy="662810"/>
            <a:chOff x="817417" y="1083174"/>
            <a:chExt cx="1285957" cy="429780"/>
          </a:xfrm>
        </p:grpSpPr>
        <p:sp>
          <p:nvSpPr>
            <p:cNvPr id="45" name="矩形: 圆角 44"/>
            <p:cNvSpPr/>
            <p:nvPr/>
          </p:nvSpPr>
          <p:spPr>
            <a:xfrm>
              <a:off x="817417" y="1083174"/>
              <a:ext cx="1285957"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1274273" y="1145477"/>
              <a:ext cx="692498" cy="299353"/>
            </a:xfrm>
            <a:prstGeom prst="rect">
              <a:avLst/>
            </a:prstGeom>
            <a:noFill/>
          </p:spPr>
          <p:txBody>
            <a:bodyPr wrap="square">
              <a:spAutoFit/>
            </a:bodyPr>
            <a:lstStyle/>
            <a:p>
              <a:r>
                <a:rPr lang="zh-CN" altLang="en-US" sz="2400" b="1" dirty="0">
                  <a:solidFill>
                    <a:schemeClr val="bg1"/>
                  </a:solidFill>
                  <a:cs typeface="+mn-ea"/>
                  <a:sym typeface="+mn-lt"/>
                </a:rPr>
                <a:t>鞠躬 </a:t>
              </a:r>
              <a:endParaRPr lang="zh-CN" altLang="en-US" sz="2400" b="1" dirty="0">
                <a:solidFill>
                  <a:schemeClr val="bg1"/>
                </a:solidFill>
                <a:cs typeface="+mn-ea"/>
                <a:sym typeface="+mn-lt"/>
              </a:endParaRPr>
            </a:p>
          </p:txBody>
        </p:sp>
        <p:sp>
          <p:nvSpPr>
            <p:cNvPr id="48" name="文本框 47"/>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2</a:t>
              </a:r>
              <a:endParaRPr lang="zh-CN" altLang="en-US" sz="2000" b="1" dirty="0">
                <a:solidFill>
                  <a:srgbClr val="C00000"/>
                </a:solidFill>
                <a:cs typeface="+mn-ea"/>
                <a:sym typeface="+mn-lt"/>
              </a:endParaRPr>
            </a:p>
          </p:txBody>
        </p:sp>
      </p:grpSp>
      <p:sp>
        <p:nvSpPr>
          <p:cNvPr id="8" name="矩形 7"/>
          <p:cNvSpPr/>
          <p:nvPr/>
        </p:nvSpPr>
        <p:spPr>
          <a:xfrm>
            <a:off x="819785" y="227330"/>
            <a:ext cx="162115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常用礼仪</a:t>
            </a:r>
            <a:endParaRPr lang="zh-CN" altLang="en-US" sz="2800" b="1" dirty="0">
              <a:solidFill>
                <a:schemeClr val="tx1">
                  <a:lumMod val="75000"/>
                  <a:lumOff val="25000"/>
                </a:schemeClr>
              </a:solidFill>
              <a:cs typeface="+mn-ea"/>
              <a:sym typeface="+mn-lt"/>
            </a:endParaRPr>
          </a:p>
        </p:txBody>
      </p:sp>
      <p:pic>
        <p:nvPicPr>
          <p:cNvPr id="11" name="图片 10"/>
          <p:cNvPicPr>
            <a:picLocks noChangeAspect="1"/>
          </p:cNvPicPr>
          <p:nvPr/>
        </p:nvPicPr>
        <p:blipFill>
          <a:blip r:embed="rId1" cstate="email"/>
          <a:stretch>
            <a:fillRect/>
          </a:stretch>
        </p:blipFill>
        <p:spPr>
          <a:xfrm flipH="1">
            <a:off x="8089845" y="1808798"/>
            <a:ext cx="2712322" cy="4770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par>
                                <p:cTn id="22" presetID="53" presetClass="entr" presetSubtype="16"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par>
                                <p:cTn id="27" presetID="53" presetClass="entr" presetSubtype="16"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par>
                                <p:cTn id="32" presetID="53" presetClass="entr" presetSubtype="16"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68974" y="1546405"/>
            <a:ext cx="3180950" cy="662810"/>
            <a:chOff x="817417" y="1083174"/>
            <a:chExt cx="2062595" cy="429780"/>
          </a:xfrm>
        </p:grpSpPr>
        <p:sp>
          <p:nvSpPr>
            <p:cNvPr id="11" name="矩形: 圆角 10"/>
            <p:cNvSpPr/>
            <p:nvPr/>
          </p:nvSpPr>
          <p:spPr>
            <a:xfrm>
              <a:off x="817417" y="1083174"/>
              <a:ext cx="2062595"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274274" y="1145477"/>
              <a:ext cx="1391038" cy="299353"/>
            </a:xfrm>
            <a:prstGeom prst="rect">
              <a:avLst/>
            </a:prstGeom>
            <a:noFill/>
          </p:spPr>
          <p:txBody>
            <a:bodyPr wrap="square">
              <a:spAutoFit/>
            </a:bodyPr>
            <a:lstStyle/>
            <a:p>
              <a:r>
                <a:rPr lang="zh-CN" altLang="en-US" sz="2400" b="1" dirty="0">
                  <a:solidFill>
                    <a:schemeClr val="bg1"/>
                  </a:solidFill>
                  <a:cs typeface="+mn-ea"/>
                  <a:sym typeface="+mn-lt"/>
                </a:rPr>
                <a:t>递送物品礼仪</a:t>
              </a:r>
              <a:endParaRPr lang="zh-CN" altLang="en-US" sz="2400" b="1" dirty="0">
                <a:solidFill>
                  <a:schemeClr val="bg1"/>
                </a:solidFill>
                <a:cs typeface="+mn-ea"/>
                <a:sym typeface="+mn-lt"/>
              </a:endParaRPr>
            </a:p>
          </p:txBody>
        </p:sp>
        <p:sp>
          <p:nvSpPr>
            <p:cNvPr id="14" name="文本框 13"/>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3</a:t>
              </a:r>
              <a:endParaRPr lang="zh-CN" altLang="en-US" sz="2000" b="1" dirty="0">
                <a:solidFill>
                  <a:srgbClr val="C00000"/>
                </a:solidFill>
                <a:cs typeface="+mn-ea"/>
                <a:sym typeface="+mn-lt"/>
              </a:endParaRPr>
            </a:p>
          </p:txBody>
        </p:sp>
      </p:grpSp>
      <p:grpSp>
        <p:nvGrpSpPr>
          <p:cNvPr id="26" name="组合 25"/>
          <p:cNvGrpSpPr/>
          <p:nvPr/>
        </p:nvGrpSpPr>
        <p:grpSpPr>
          <a:xfrm>
            <a:off x="4689481" y="2641717"/>
            <a:ext cx="6628460" cy="695637"/>
            <a:chOff x="1412881" y="2390530"/>
            <a:chExt cx="6628460" cy="695637"/>
          </a:xfrm>
        </p:grpSpPr>
        <p:sp>
          <p:nvSpPr>
            <p:cNvPr id="5" name="矩形 4"/>
            <p:cNvSpPr/>
            <p:nvPr/>
          </p:nvSpPr>
          <p:spPr>
            <a:xfrm>
              <a:off x="1412881" y="2390530"/>
              <a:ext cx="6628460" cy="646331"/>
            </a:xfrm>
            <a:prstGeom prst="rect">
              <a:avLst/>
            </a:prstGeom>
          </p:spPr>
          <p:txBody>
            <a:bodyPr wrap="square">
              <a:spAutoFit/>
            </a:bodyPr>
            <a:lstStyle/>
            <a:p>
              <a:pPr marL="285750" indent="-285750">
                <a:buFont typeface="Arial" panose="020B0604020202020204" pitchFamily="34" charset="0"/>
                <a:buChar char="•"/>
              </a:pPr>
              <a:r>
                <a:rPr lang="en-US" altLang="zh-CN" dirty="0">
                  <a:solidFill>
                    <a:schemeClr val="tx1">
                      <a:lumMod val="75000"/>
                      <a:lumOff val="25000"/>
                    </a:schemeClr>
                  </a:solidFill>
                  <a:cs typeface="+mn-ea"/>
                  <a:sym typeface="+mn-lt"/>
                </a:rPr>
                <a:t>1</a:t>
              </a:r>
              <a:r>
                <a:rPr lang="zh-CN" altLang="en-US" dirty="0">
                  <a:solidFill>
                    <a:schemeClr val="tx1">
                      <a:lumMod val="75000"/>
                      <a:lumOff val="25000"/>
                    </a:schemeClr>
                  </a:solidFill>
                  <a:cs typeface="+mn-ea"/>
                  <a:sym typeface="+mn-lt"/>
                </a:rPr>
                <a:t>、 在递送物品时要轻拿轻放，并用双手送上，不要随便扔过去；接物时应点头示意或道声谢谢。</a:t>
              </a:r>
              <a:endParaRPr lang="zh-CN" altLang="en-US" dirty="0">
                <a:solidFill>
                  <a:schemeClr val="tx1">
                    <a:lumMod val="75000"/>
                    <a:lumOff val="25000"/>
                  </a:schemeClr>
                </a:solidFill>
                <a:cs typeface="+mn-ea"/>
                <a:sym typeface="+mn-lt"/>
              </a:endParaRPr>
            </a:p>
          </p:txBody>
        </p:sp>
        <p:cxnSp>
          <p:nvCxnSpPr>
            <p:cNvPr id="20" name="直接连接符 19"/>
            <p:cNvCxnSpPr/>
            <p:nvPr/>
          </p:nvCxnSpPr>
          <p:spPr>
            <a:xfrm>
              <a:off x="1591998" y="3086167"/>
              <a:ext cx="635521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689481" y="3656563"/>
            <a:ext cx="6754359" cy="1045043"/>
            <a:chOff x="1412881" y="3412723"/>
            <a:chExt cx="6754359" cy="1045043"/>
          </a:xfrm>
        </p:grpSpPr>
        <p:sp>
          <p:nvSpPr>
            <p:cNvPr id="6" name="矩形 5"/>
            <p:cNvSpPr/>
            <p:nvPr/>
          </p:nvSpPr>
          <p:spPr>
            <a:xfrm>
              <a:off x="1412881" y="3412723"/>
              <a:ext cx="6754359" cy="923330"/>
            </a:xfrm>
            <a:prstGeom prst="rect">
              <a:avLst/>
            </a:prstGeom>
          </p:spPr>
          <p:txBody>
            <a:bodyPr wrap="square">
              <a:spAutoFit/>
            </a:bodyPr>
            <a:lstStyle/>
            <a:p>
              <a:pPr marL="285750" indent="-285750">
                <a:buFont typeface="Arial" panose="020B0604020202020204" pitchFamily="34" charset="0"/>
                <a:buChar char="•"/>
              </a:pPr>
              <a:r>
                <a:rPr lang="en-US" altLang="zh-CN" dirty="0">
                  <a:solidFill>
                    <a:schemeClr val="tx1">
                      <a:lumMod val="75000"/>
                      <a:lumOff val="25000"/>
                    </a:schemeClr>
                  </a:solidFill>
                  <a:cs typeface="+mn-ea"/>
                  <a:sym typeface="+mn-lt"/>
                </a:rPr>
                <a:t>2</a:t>
              </a:r>
              <a:r>
                <a:rPr lang="zh-CN" altLang="en-US" dirty="0">
                  <a:solidFill>
                    <a:schemeClr val="tx1">
                      <a:lumMod val="75000"/>
                      <a:lumOff val="25000"/>
                    </a:schemeClr>
                  </a:solidFill>
                  <a:cs typeface="+mn-ea"/>
                  <a:sym typeface="+mn-lt"/>
                </a:rPr>
                <a:t>、递上剪刀、刀子或尖利的物品，应用手拿着尖头部位递给对方，让对方方便接取。递书、资料、文件、名片等，字体应正对接受者，要让对方马上容易看清楚。</a:t>
              </a:r>
              <a:endParaRPr lang="zh-CN" altLang="en-US" dirty="0">
                <a:solidFill>
                  <a:schemeClr val="tx1">
                    <a:lumMod val="75000"/>
                    <a:lumOff val="25000"/>
                  </a:schemeClr>
                </a:solidFill>
                <a:cs typeface="+mn-ea"/>
                <a:sym typeface="+mn-lt"/>
              </a:endParaRPr>
            </a:p>
          </p:txBody>
        </p:sp>
        <p:cxnSp>
          <p:nvCxnSpPr>
            <p:cNvPr id="22" name="直接连接符 21"/>
            <p:cNvCxnSpPr/>
            <p:nvPr/>
          </p:nvCxnSpPr>
          <p:spPr>
            <a:xfrm>
              <a:off x="1549504" y="4457766"/>
              <a:ext cx="635521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4689481" y="4955755"/>
            <a:ext cx="6754359" cy="923330"/>
            <a:chOff x="1412881" y="4711915"/>
            <a:chExt cx="6754359" cy="923330"/>
          </a:xfrm>
        </p:grpSpPr>
        <p:sp>
          <p:nvSpPr>
            <p:cNvPr id="7" name="矩形 6"/>
            <p:cNvSpPr/>
            <p:nvPr/>
          </p:nvSpPr>
          <p:spPr>
            <a:xfrm>
              <a:off x="1412881" y="4711915"/>
              <a:ext cx="6754359" cy="923330"/>
            </a:xfrm>
            <a:prstGeom prst="rect">
              <a:avLst/>
            </a:prstGeom>
          </p:spPr>
          <p:txBody>
            <a:bodyPr wrap="square">
              <a:spAutoFit/>
            </a:bodyPr>
            <a:lstStyle/>
            <a:p>
              <a:pPr marL="285750" indent="-285750">
                <a:buFont typeface="Arial" panose="020B0604020202020204" pitchFamily="34" charset="0"/>
                <a:buChar char="•"/>
              </a:pPr>
              <a:r>
                <a:rPr lang="en-US" altLang="zh-CN" dirty="0">
                  <a:solidFill>
                    <a:schemeClr val="tx1">
                      <a:lumMod val="75000"/>
                      <a:lumOff val="25000"/>
                    </a:schemeClr>
                  </a:solidFill>
                  <a:cs typeface="+mn-ea"/>
                  <a:sym typeface="+mn-lt"/>
                </a:rPr>
                <a:t>3</a:t>
              </a:r>
              <a:r>
                <a:rPr lang="zh-CN" altLang="en-US" dirty="0">
                  <a:solidFill>
                    <a:schemeClr val="tx1">
                      <a:lumMod val="75000"/>
                      <a:lumOff val="25000"/>
                    </a:schemeClr>
                  </a:solidFill>
                  <a:cs typeface="+mn-ea"/>
                  <a:sym typeface="+mn-lt"/>
                </a:rPr>
                <a:t>、如需客户签名，要注意递笔时笔尖不可指向对方。应把笔套打开，用左手的拇指、食指和中指轻握笔杆，笔尖朝向自己，递至客户的右手中。</a:t>
              </a:r>
              <a:endParaRPr lang="zh-CN" altLang="en-US" dirty="0">
                <a:solidFill>
                  <a:schemeClr val="tx1">
                    <a:lumMod val="75000"/>
                    <a:lumOff val="25000"/>
                  </a:schemeClr>
                </a:solidFill>
                <a:cs typeface="+mn-ea"/>
                <a:sym typeface="+mn-lt"/>
              </a:endParaRPr>
            </a:p>
          </p:txBody>
        </p:sp>
        <p:cxnSp>
          <p:nvCxnSpPr>
            <p:cNvPr id="23" name="直接连接符 22"/>
            <p:cNvCxnSpPr/>
            <p:nvPr/>
          </p:nvCxnSpPr>
          <p:spPr>
            <a:xfrm>
              <a:off x="1591998" y="5635245"/>
              <a:ext cx="635521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819785" y="227330"/>
            <a:ext cx="162115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常用礼仪</a:t>
            </a:r>
            <a:endParaRPr lang="zh-CN" altLang="en-US" sz="2800" b="1" dirty="0">
              <a:solidFill>
                <a:schemeClr val="tx1">
                  <a:lumMod val="75000"/>
                  <a:lumOff val="25000"/>
                </a:schemeClr>
              </a:solidFill>
              <a:cs typeface="+mn-ea"/>
              <a:sym typeface="+mn-lt"/>
            </a:endParaRPr>
          </a:p>
        </p:txBody>
      </p:sp>
      <p:pic>
        <p:nvPicPr>
          <p:cNvPr id="16" name="图片 15"/>
          <p:cNvPicPr>
            <a:picLocks noChangeAspect="1"/>
          </p:cNvPicPr>
          <p:nvPr/>
        </p:nvPicPr>
        <p:blipFill rotWithShape="1">
          <a:blip r:embed="rId1" cstate="email"/>
          <a:srcRect/>
          <a:stretch>
            <a:fillRect/>
          </a:stretch>
        </p:blipFill>
        <p:spPr>
          <a:xfrm>
            <a:off x="968188" y="1662802"/>
            <a:ext cx="3373026" cy="42162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46151" y="4511466"/>
            <a:ext cx="9624152" cy="1725605"/>
            <a:chOff x="6299653" y="3463941"/>
            <a:chExt cx="9624152" cy="1725605"/>
          </a:xfrm>
        </p:grpSpPr>
        <p:grpSp>
          <p:nvGrpSpPr>
            <p:cNvPr id="28" name="组合 27"/>
            <p:cNvGrpSpPr/>
            <p:nvPr/>
          </p:nvGrpSpPr>
          <p:grpSpPr>
            <a:xfrm>
              <a:off x="6299653" y="3463941"/>
              <a:ext cx="9624152" cy="1725605"/>
              <a:chOff x="6054436" y="1572632"/>
              <a:chExt cx="9624152" cy="1725605"/>
            </a:xfrm>
          </p:grpSpPr>
          <p:sp>
            <p:nvSpPr>
              <p:cNvPr id="29" name="矩形 28"/>
              <p:cNvSpPr/>
              <p:nvPr/>
            </p:nvSpPr>
            <p:spPr>
              <a:xfrm>
                <a:off x="6054436" y="1572632"/>
                <a:ext cx="9624152" cy="17256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a:off x="6054436" y="1735720"/>
                <a:ext cx="2629194" cy="430567"/>
              </a:xfrm>
              <a:prstGeom prst="rect">
                <a:avLst/>
              </a:prstGeom>
              <a:solidFill>
                <a:srgbClr val="C00000"/>
              </a:solidFill>
            </p:spPr>
            <p:txBody>
              <a:bodyPr wrap="square">
                <a:spAutoFit/>
              </a:bodyPr>
              <a:lstStyle/>
              <a:p>
                <a:pPr marL="812800" indent="-812800" algn="ctr">
                  <a:lnSpc>
                    <a:spcPct val="120000"/>
                  </a:lnSpc>
                </a:pPr>
                <a:r>
                  <a:rPr lang="zh-CN" altLang="en-US" sz="2000" b="1" dirty="0">
                    <a:solidFill>
                      <a:schemeClr val="bg1"/>
                    </a:solidFill>
                    <a:cs typeface="+mn-ea"/>
                    <a:sym typeface="+mn-lt"/>
                  </a:rPr>
                  <a:t>上下楼梯的引导方法</a:t>
                </a:r>
                <a:endParaRPr lang="zh-CN" altLang="en-US" sz="2000" b="1" dirty="0">
                  <a:solidFill>
                    <a:schemeClr val="bg1"/>
                  </a:solidFill>
                  <a:cs typeface="+mn-ea"/>
                  <a:sym typeface="+mn-lt"/>
                </a:endParaRPr>
              </a:p>
            </p:txBody>
          </p:sp>
        </p:grpSp>
        <p:sp>
          <p:nvSpPr>
            <p:cNvPr id="9" name="矩形 8"/>
            <p:cNvSpPr/>
            <p:nvPr/>
          </p:nvSpPr>
          <p:spPr>
            <a:xfrm>
              <a:off x="6545164" y="4220684"/>
              <a:ext cx="8403290" cy="70070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当引导客人上楼时，应让客人走在前面，接待人员走在后面；</a:t>
              </a: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若是下楼时，应由接待人员走在前面，客人走在后面。上下楼梯时，接待人员应注意客人的安全。 </a:t>
              </a:r>
              <a:endParaRPr lang="zh-CN" altLang="en-US" sz="1400" dirty="0">
                <a:solidFill>
                  <a:schemeClr val="tx1">
                    <a:lumMod val="75000"/>
                    <a:lumOff val="25000"/>
                  </a:schemeClr>
                </a:solidFill>
                <a:cs typeface="+mn-ea"/>
                <a:sym typeface="+mn-lt"/>
              </a:endParaRPr>
            </a:p>
          </p:txBody>
        </p:sp>
      </p:grpSp>
      <p:grpSp>
        <p:nvGrpSpPr>
          <p:cNvPr id="11" name="组合 10"/>
          <p:cNvGrpSpPr/>
          <p:nvPr/>
        </p:nvGrpSpPr>
        <p:grpSpPr>
          <a:xfrm>
            <a:off x="1073422" y="1097815"/>
            <a:ext cx="2608979" cy="662810"/>
            <a:chOff x="817417" y="1083174"/>
            <a:chExt cx="1691717" cy="429780"/>
          </a:xfrm>
        </p:grpSpPr>
        <p:sp>
          <p:nvSpPr>
            <p:cNvPr id="12" name="矩形: 圆角 11"/>
            <p:cNvSpPr/>
            <p:nvPr/>
          </p:nvSpPr>
          <p:spPr>
            <a:xfrm>
              <a:off x="817417" y="1083174"/>
              <a:ext cx="1691717"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274274" y="1145477"/>
              <a:ext cx="1034315" cy="299353"/>
            </a:xfrm>
            <a:prstGeom prst="rect">
              <a:avLst/>
            </a:prstGeom>
            <a:noFill/>
          </p:spPr>
          <p:txBody>
            <a:bodyPr wrap="square">
              <a:spAutoFit/>
            </a:bodyPr>
            <a:lstStyle/>
            <a:p>
              <a:r>
                <a:rPr lang="zh-CN" altLang="en-US" sz="2400" b="1" dirty="0">
                  <a:solidFill>
                    <a:schemeClr val="bg1"/>
                  </a:solidFill>
                  <a:cs typeface="+mn-ea"/>
                  <a:sym typeface="+mn-lt"/>
                </a:rPr>
                <a:t>引路礼仪</a:t>
              </a:r>
              <a:endParaRPr lang="zh-CN" altLang="en-US" sz="2400" b="1" dirty="0">
                <a:solidFill>
                  <a:schemeClr val="bg1"/>
                </a:solidFill>
                <a:cs typeface="+mn-ea"/>
                <a:sym typeface="+mn-lt"/>
              </a:endParaRPr>
            </a:p>
          </p:txBody>
        </p:sp>
        <p:sp>
          <p:nvSpPr>
            <p:cNvPr id="15" name="文本框 14"/>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4</a:t>
              </a:r>
              <a:endParaRPr lang="zh-CN" altLang="en-US" sz="2000" b="1" dirty="0">
                <a:solidFill>
                  <a:srgbClr val="C00000"/>
                </a:solidFill>
                <a:cs typeface="+mn-ea"/>
                <a:sym typeface="+mn-lt"/>
              </a:endParaRPr>
            </a:p>
          </p:txBody>
        </p:sp>
      </p:grpSp>
      <p:grpSp>
        <p:nvGrpSpPr>
          <p:cNvPr id="4" name="组合 3"/>
          <p:cNvGrpSpPr/>
          <p:nvPr/>
        </p:nvGrpSpPr>
        <p:grpSpPr>
          <a:xfrm>
            <a:off x="1146150" y="2042945"/>
            <a:ext cx="4674302" cy="2186201"/>
            <a:chOff x="992207" y="2624775"/>
            <a:chExt cx="4674302" cy="2186201"/>
          </a:xfrm>
        </p:grpSpPr>
        <p:sp>
          <p:nvSpPr>
            <p:cNvPr id="5" name="矩形 4"/>
            <p:cNvSpPr/>
            <p:nvPr/>
          </p:nvSpPr>
          <p:spPr>
            <a:xfrm>
              <a:off x="1139357" y="3301656"/>
              <a:ext cx="4222625" cy="134703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     </a:t>
              </a:r>
              <a:r>
                <a:rPr lang="en-US" altLang="zh-CN" sz="1400" dirty="0">
                  <a:solidFill>
                    <a:schemeClr val="tx1">
                      <a:lumMod val="75000"/>
                      <a:lumOff val="25000"/>
                    </a:schemeClr>
                  </a:solidFill>
                  <a:cs typeface="+mn-ea"/>
                  <a:sym typeface="+mn-lt"/>
                </a:rPr>
                <a:t>A</a:t>
              </a:r>
              <a:r>
                <a:rPr lang="zh-CN" altLang="en-US" sz="1400" dirty="0">
                  <a:solidFill>
                    <a:schemeClr val="tx1">
                      <a:lumMod val="75000"/>
                      <a:lumOff val="25000"/>
                    </a:schemeClr>
                  </a:solidFill>
                  <a:cs typeface="+mn-ea"/>
                  <a:sym typeface="+mn-lt"/>
                </a:rPr>
                <a:t>、应走在客人左前方的</a:t>
              </a: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a:t>
              </a:r>
              <a:r>
                <a:rPr lang="en-US" altLang="zh-CN" sz="1400" dirty="0">
                  <a:solidFill>
                    <a:schemeClr val="tx1">
                      <a:lumMod val="75000"/>
                      <a:lumOff val="25000"/>
                    </a:schemeClr>
                  </a:solidFill>
                  <a:cs typeface="+mn-ea"/>
                  <a:sym typeface="+mn-lt"/>
                </a:rPr>
                <a:t>3</a:t>
              </a:r>
              <a:r>
                <a:rPr lang="zh-CN" altLang="en-US" sz="1400" dirty="0">
                  <a:solidFill>
                    <a:schemeClr val="tx1">
                      <a:lumMod val="75000"/>
                      <a:lumOff val="25000"/>
                    </a:schemeClr>
                  </a:solidFill>
                  <a:cs typeface="+mn-ea"/>
                  <a:sym typeface="+mn-lt"/>
                </a:rPr>
                <a:t>步处。</a:t>
              </a:r>
              <a:endParaRPr lang="zh-CN" altLang="en-US"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     </a:t>
              </a:r>
              <a:r>
                <a:rPr lang="en-US" altLang="zh-CN" sz="1400" dirty="0">
                  <a:solidFill>
                    <a:schemeClr val="tx1">
                      <a:lumMod val="75000"/>
                      <a:lumOff val="25000"/>
                    </a:schemeClr>
                  </a:solidFill>
                  <a:cs typeface="+mn-ea"/>
                  <a:sym typeface="+mn-lt"/>
                </a:rPr>
                <a:t>B</a:t>
              </a:r>
              <a:r>
                <a:rPr lang="zh-CN" altLang="en-US" sz="1400" dirty="0">
                  <a:solidFill>
                    <a:schemeClr val="tx1">
                      <a:lumMod val="75000"/>
                      <a:lumOff val="25000"/>
                    </a:schemeClr>
                  </a:solidFill>
                  <a:cs typeface="+mn-ea"/>
                  <a:sym typeface="+mn-lt"/>
                </a:rPr>
                <a:t>、引路人走在走廊的左侧，让客人走在路中央。</a:t>
              </a:r>
              <a:endParaRPr lang="zh-CN" altLang="en-US"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     </a:t>
              </a:r>
              <a:r>
                <a:rPr lang="en-US" altLang="zh-CN" sz="1400" dirty="0">
                  <a:solidFill>
                    <a:schemeClr val="tx1">
                      <a:lumMod val="75000"/>
                      <a:lumOff val="25000"/>
                    </a:schemeClr>
                  </a:solidFill>
                  <a:cs typeface="+mn-ea"/>
                  <a:sym typeface="+mn-lt"/>
                </a:rPr>
                <a:t>C</a:t>
              </a:r>
              <a:r>
                <a:rPr lang="zh-CN" altLang="en-US" sz="1400" dirty="0">
                  <a:solidFill>
                    <a:schemeClr val="tx1">
                      <a:lumMod val="75000"/>
                      <a:lumOff val="25000"/>
                    </a:schemeClr>
                  </a:solidFill>
                  <a:cs typeface="+mn-ea"/>
                  <a:sym typeface="+mn-lt"/>
                </a:rPr>
                <a:t>、要与客人的步伐保持一致。</a:t>
              </a:r>
              <a:endParaRPr lang="zh-CN" altLang="en-US"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     </a:t>
              </a:r>
              <a:r>
                <a:rPr lang="en-US" altLang="zh-CN" sz="1400" dirty="0">
                  <a:solidFill>
                    <a:schemeClr val="tx1">
                      <a:lumMod val="75000"/>
                      <a:lumOff val="25000"/>
                    </a:schemeClr>
                  </a:solidFill>
                  <a:cs typeface="+mn-ea"/>
                  <a:sym typeface="+mn-lt"/>
                </a:rPr>
                <a:t>D</a:t>
              </a:r>
              <a:r>
                <a:rPr lang="zh-CN" altLang="en-US" sz="1400" dirty="0">
                  <a:solidFill>
                    <a:schemeClr val="tx1">
                      <a:lumMod val="75000"/>
                      <a:lumOff val="25000"/>
                    </a:schemeClr>
                  </a:solidFill>
                  <a:cs typeface="+mn-ea"/>
                  <a:sym typeface="+mn-lt"/>
                </a:rPr>
                <a:t>、引路时要注意客人，适当地做些介绍。</a:t>
              </a:r>
              <a:endParaRPr lang="zh-CN" altLang="en-US" sz="1400" dirty="0">
                <a:solidFill>
                  <a:schemeClr val="tx1">
                    <a:lumMod val="75000"/>
                    <a:lumOff val="25000"/>
                  </a:schemeClr>
                </a:solidFill>
                <a:cs typeface="+mn-ea"/>
                <a:sym typeface="+mn-lt"/>
              </a:endParaRPr>
            </a:p>
          </p:txBody>
        </p:sp>
        <p:grpSp>
          <p:nvGrpSpPr>
            <p:cNvPr id="16" name="组合 15"/>
            <p:cNvGrpSpPr/>
            <p:nvPr/>
          </p:nvGrpSpPr>
          <p:grpSpPr>
            <a:xfrm>
              <a:off x="992207" y="2624775"/>
              <a:ext cx="4674302" cy="2186201"/>
              <a:chOff x="6054436" y="1572631"/>
              <a:chExt cx="4674302" cy="2186201"/>
            </a:xfrm>
          </p:grpSpPr>
          <p:sp>
            <p:nvSpPr>
              <p:cNvPr id="17" name="矩形 16"/>
              <p:cNvSpPr/>
              <p:nvPr/>
            </p:nvSpPr>
            <p:spPr>
              <a:xfrm>
                <a:off x="6054436" y="1572631"/>
                <a:ext cx="4674302" cy="218620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6054436" y="1735720"/>
                <a:ext cx="1980029" cy="430567"/>
              </a:xfrm>
              <a:prstGeom prst="rect">
                <a:avLst/>
              </a:prstGeom>
              <a:solidFill>
                <a:srgbClr val="C00000"/>
              </a:solidFill>
            </p:spPr>
            <p:txBody>
              <a:bodyPr wrap="square">
                <a:spAutoFit/>
              </a:bodyPr>
              <a:lstStyle/>
              <a:p>
                <a:pPr marL="812800" indent="-812800" algn="ctr">
                  <a:lnSpc>
                    <a:spcPct val="120000"/>
                  </a:lnSpc>
                </a:pPr>
                <a:r>
                  <a:rPr lang="zh-CN" altLang="en-US" sz="2000" b="1" dirty="0">
                    <a:solidFill>
                      <a:schemeClr val="bg1"/>
                    </a:solidFill>
                    <a:cs typeface="+mn-ea"/>
                    <a:sym typeface="+mn-lt"/>
                  </a:rPr>
                  <a:t>在走廊引路时</a:t>
                </a:r>
                <a:endParaRPr lang="zh-CN" altLang="en-US" sz="2000" b="1" dirty="0">
                  <a:solidFill>
                    <a:schemeClr val="bg1"/>
                  </a:solidFill>
                  <a:cs typeface="+mn-ea"/>
                  <a:sym typeface="+mn-lt"/>
                </a:endParaRPr>
              </a:p>
            </p:txBody>
          </p:sp>
        </p:grpSp>
      </p:grpSp>
      <p:grpSp>
        <p:nvGrpSpPr>
          <p:cNvPr id="25" name="组合 24"/>
          <p:cNvGrpSpPr/>
          <p:nvPr/>
        </p:nvGrpSpPr>
        <p:grpSpPr>
          <a:xfrm>
            <a:off x="6096000" y="2053909"/>
            <a:ext cx="4674302" cy="2186200"/>
            <a:chOff x="6299653" y="946192"/>
            <a:chExt cx="4674302" cy="2186200"/>
          </a:xfrm>
        </p:grpSpPr>
        <p:sp>
          <p:nvSpPr>
            <p:cNvPr id="7" name="矩形 6"/>
            <p:cNvSpPr/>
            <p:nvPr/>
          </p:nvSpPr>
          <p:spPr>
            <a:xfrm>
              <a:off x="6645758" y="1801513"/>
              <a:ext cx="3331202" cy="70070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让客人走在正方向（右侧），引路人走在左侧，途中要注意引导提醒客人。</a:t>
              </a:r>
              <a:endParaRPr lang="zh-CN" altLang="en-US" sz="1400" dirty="0">
                <a:solidFill>
                  <a:schemeClr val="tx1">
                    <a:lumMod val="75000"/>
                    <a:lumOff val="25000"/>
                  </a:schemeClr>
                </a:solidFill>
                <a:cs typeface="+mn-ea"/>
                <a:sym typeface="+mn-lt"/>
              </a:endParaRPr>
            </a:p>
          </p:txBody>
        </p:sp>
        <p:grpSp>
          <p:nvGrpSpPr>
            <p:cNvPr id="22" name="组合 21"/>
            <p:cNvGrpSpPr/>
            <p:nvPr/>
          </p:nvGrpSpPr>
          <p:grpSpPr>
            <a:xfrm>
              <a:off x="6299653" y="946192"/>
              <a:ext cx="4674302" cy="2186200"/>
              <a:chOff x="6054436" y="1572632"/>
              <a:chExt cx="4674302" cy="2186200"/>
            </a:xfrm>
          </p:grpSpPr>
          <p:sp>
            <p:nvSpPr>
              <p:cNvPr id="23" name="矩形 22"/>
              <p:cNvSpPr/>
              <p:nvPr/>
            </p:nvSpPr>
            <p:spPr>
              <a:xfrm>
                <a:off x="6054436" y="1572632"/>
                <a:ext cx="4674302" cy="21862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p:cNvSpPr/>
              <p:nvPr/>
            </p:nvSpPr>
            <p:spPr>
              <a:xfrm>
                <a:off x="6054436" y="1735720"/>
                <a:ext cx="1980029" cy="430567"/>
              </a:xfrm>
              <a:prstGeom prst="rect">
                <a:avLst/>
              </a:prstGeom>
              <a:solidFill>
                <a:srgbClr val="C00000"/>
              </a:solidFill>
            </p:spPr>
            <p:txBody>
              <a:bodyPr wrap="square">
                <a:spAutoFit/>
              </a:bodyPr>
              <a:lstStyle/>
              <a:p>
                <a:pPr marL="812800" indent="-812800" algn="ctr">
                  <a:lnSpc>
                    <a:spcPct val="120000"/>
                  </a:lnSpc>
                </a:pPr>
                <a:r>
                  <a:rPr lang="zh-CN" altLang="en-US" sz="2000" b="1" dirty="0">
                    <a:solidFill>
                      <a:schemeClr val="bg1"/>
                    </a:solidFill>
                    <a:cs typeface="+mn-ea"/>
                    <a:sym typeface="+mn-lt"/>
                  </a:rPr>
                  <a:t>在楼梯间引路时</a:t>
                </a:r>
                <a:endParaRPr lang="zh-CN" altLang="en-US" sz="2000" b="1" dirty="0">
                  <a:solidFill>
                    <a:schemeClr val="bg1"/>
                  </a:solidFill>
                  <a:cs typeface="+mn-ea"/>
                  <a:sym typeface="+mn-lt"/>
                </a:endParaRPr>
              </a:p>
            </p:txBody>
          </p:sp>
        </p:grpSp>
      </p:grpSp>
      <p:sp>
        <p:nvSpPr>
          <p:cNvPr id="6" name="矩形 5"/>
          <p:cNvSpPr/>
          <p:nvPr/>
        </p:nvSpPr>
        <p:spPr>
          <a:xfrm>
            <a:off x="819785" y="227330"/>
            <a:ext cx="162115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常用礼仪</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73046" y="2232829"/>
            <a:ext cx="9624152" cy="1734053"/>
            <a:chOff x="6299653" y="3463941"/>
            <a:chExt cx="9624152" cy="1734053"/>
          </a:xfrm>
        </p:grpSpPr>
        <p:grpSp>
          <p:nvGrpSpPr>
            <p:cNvPr id="28" name="组合 27"/>
            <p:cNvGrpSpPr/>
            <p:nvPr/>
          </p:nvGrpSpPr>
          <p:grpSpPr>
            <a:xfrm>
              <a:off x="6299653" y="3463941"/>
              <a:ext cx="9624152" cy="1734053"/>
              <a:chOff x="6054436" y="1572632"/>
              <a:chExt cx="9624152" cy="1734053"/>
            </a:xfrm>
          </p:grpSpPr>
          <p:sp>
            <p:nvSpPr>
              <p:cNvPr id="29" name="矩形 28"/>
              <p:cNvSpPr/>
              <p:nvPr/>
            </p:nvSpPr>
            <p:spPr>
              <a:xfrm>
                <a:off x="6054436" y="1572632"/>
                <a:ext cx="9624152" cy="1734053"/>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a:off x="6054436" y="1735720"/>
                <a:ext cx="3637700" cy="430567"/>
              </a:xfrm>
              <a:prstGeom prst="rect">
                <a:avLst/>
              </a:prstGeom>
              <a:solidFill>
                <a:srgbClr val="C00000"/>
              </a:solidFill>
            </p:spPr>
            <p:txBody>
              <a:bodyPr wrap="square">
                <a:spAutoFit/>
              </a:bodyPr>
              <a:lstStyle/>
              <a:p>
                <a:pPr marL="812800" indent="-812800" algn="ctr">
                  <a:lnSpc>
                    <a:spcPct val="120000"/>
                  </a:lnSpc>
                </a:pPr>
                <a:r>
                  <a:rPr lang="zh-CN" altLang="en-US" sz="2000" b="1" dirty="0">
                    <a:solidFill>
                      <a:schemeClr val="bg1"/>
                    </a:solidFill>
                    <a:cs typeface="+mn-ea"/>
                    <a:sym typeface="+mn-lt"/>
                  </a:rPr>
                  <a:t>迎面遇见客人，为其让路时</a:t>
                </a:r>
                <a:endParaRPr lang="zh-CN" altLang="en-US" sz="2000" b="1" dirty="0">
                  <a:solidFill>
                    <a:schemeClr val="bg1"/>
                  </a:solidFill>
                  <a:cs typeface="+mn-ea"/>
                  <a:sym typeface="+mn-lt"/>
                </a:endParaRPr>
              </a:p>
            </p:txBody>
          </p:sp>
        </p:grpSp>
        <p:sp>
          <p:nvSpPr>
            <p:cNvPr id="9" name="矩形 8"/>
            <p:cNvSpPr/>
            <p:nvPr/>
          </p:nvSpPr>
          <p:spPr>
            <a:xfrm>
              <a:off x="6545163" y="4220684"/>
              <a:ext cx="9039953" cy="787652"/>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靠右边行，右脚向右前方迈出半步；身体向左边转；右手放在腹前，左手指引客人前进的方向；</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30</a:t>
              </a:r>
              <a:r>
                <a:rPr lang="zh-CN" altLang="en-US" sz="1600" dirty="0">
                  <a:solidFill>
                    <a:schemeClr val="tx1">
                      <a:lumMod val="75000"/>
                      <a:lumOff val="25000"/>
                    </a:schemeClr>
                  </a:solidFill>
                  <a:cs typeface="+mn-ea"/>
                  <a:sym typeface="+mn-lt"/>
                </a:rPr>
                <a:t>度鞠躬，并问候客人。</a:t>
              </a:r>
              <a:endParaRPr lang="zh-CN" altLang="en-US" sz="1600" dirty="0">
                <a:solidFill>
                  <a:schemeClr val="tx1">
                    <a:lumMod val="75000"/>
                    <a:lumOff val="25000"/>
                  </a:schemeClr>
                </a:solidFill>
                <a:cs typeface="+mn-ea"/>
                <a:sym typeface="+mn-lt"/>
              </a:endParaRPr>
            </a:p>
          </p:txBody>
        </p:sp>
      </p:grpSp>
      <p:grpSp>
        <p:nvGrpSpPr>
          <p:cNvPr id="11" name="组合 10"/>
          <p:cNvGrpSpPr/>
          <p:nvPr/>
        </p:nvGrpSpPr>
        <p:grpSpPr>
          <a:xfrm>
            <a:off x="1073422" y="1097815"/>
            <a:ext cx="2608979" cy="662810"/>
            <a:chOff x="817417" y="1083174"/>
            <a:chExt cx="1691717" cy="429780"/>
          </a:xfrm>
        </p:grpSpPr>
        <p:sp>
          <p:nvSpPr>
            <p:cNvPr id="12" name="矩形: 圆角 11"/>
            <p:cNvSpPr/>
            <p:nvPr/>
          </p:nvSpPr>
          <p:spPr>
            <a:xfrm>
              <a:off x="817417" y="1083174"/>
              <a:ext cx="1691717"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274274" y="1145477"/>
              <a:ext cx="1034315" cy="299353"/>
            </a:xfrm>
            <a:prstGeom prst="rect">
              <a:avLst/>
            </a:prstGeom>
            <a:noFill/>
          </p:spPr>
          <p:txBody>
            <a:bodyPr wrap="square">
              <a:spAutoFit/>
            </a:bodyPr>
            <a:lstStyle/>
            <a:p>
              <a:r>
                <a:rPr lang="zh-CN" altLang="en-US" sz="2400" b="1" dirty="0">
                  <a:solidFill>
                    <a:schemeClr val="bg1"/>
                  </a:solidFill>
                  <a:cs typeface="+mn-ea"/>
                  <a:sym typeface="+mn-lt"/>
                </a:rPr>
                <a:t>让路礼仪</a:t>
              </a:r>
              <a:endParaRPr lang="zh-CN" altLang="en-US" sz="2400" b="1" dirty="0">
                <a:solidFill>
                  <a:schemeClr val="bg1"/>
                </a:solidFill>
                <a:cs typeface="+mn-ea"/>
                <a:sym typeface="+mn-lt"/>
              </a:endParaRPr>
            </a:p>
          </p:txBody>
        </p:sp>
        <p:sp>
          <p:nvSpPr>
            <p:cNvPr id="15" name="文本框 14"/>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5</a:t>
              </a:r>
              <a:endParaRPr lang="zh-CN" altLang="en-US" sz="2000" b="1" dirty="0">
                <a:solidFill>
                  <a:srgbClr val="C00000"/>
                </a:solidFill>
                <a:cs typeface="+mn-ea"/>
                <a:sym typeface="+mn-lt"/>
              </a:endParaRPr>
            </a:p>
          </p:txBody>
        </p:sp>
      </p:grpSp>
      <p:grpSp>
        <p:nvGrpSpPr>
          <p:cNvPr id="26" name="组合 25"/>
          <p:cNvGrpSpPr/>
          <p:nvPr/>
        </p:nvGrpSpPr>
        <p:grpSpPr>
          <a:xfrm>
            <a:off x="1173046" y="4370912"/>
            <a:ext cx="9624152" cy="1734053"/>
            <a:chOff x="6299653" y="3463941"/>
            <a:chExt cx="9624152" cy="1734053"/>
          </a:xfrm>
        </p:grpSpPr>
        <p:grpSp>
          <p:nvGrpSpPr>
            <p:cNvPr id="27" name="组合 26"/>
            <p:cNvGrpSpPr/>
            <p:nvPr/>
          </p:nvGrpSpPr>
          <p:grpSpPr>
            <a:xfrm>
              <a:off x="6299653" y="3463941"/>
              <a:ext cx="9624152" cy="1734053"/>
              <a:chOff x="6054436" y="1572632"/>
              <a:chExt cx="9624152" cy="1734053"/>
            </a:xfrm>
          </p:grpSpPr>
          <p:sp>
            <p:nvSpPr>
              <p:cNvPr id="33" name="矩形 32"/>
              <p:cNvSpPr/>
              <p:nvPr/>
            </p:nvSpPr>
            <p:spPr>
              <a:xfrm>
                <a:off x="6054436" y="1572632"/>
                <a:ext cx="9624152" cy="1734053"/>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33"/>
              <p:cNvSpPr/>
              <p:nvPr/>
            </p:nvSpPr>
            <p:spPr>
              <a:xfrm>
                <a:off x="6054436" y="1735720"/>
                <a:ext cx="3637700" cy="430567"/>
              </a:xfrm>
              <a:prstGeom prst="rect">
                <a:avLst/>
              </a:prstGeom>
              <a:solidFill>
                <a:srgbClr val="C00000"/>
              </a:solidFill>
            </p:spPr>
            <p:txBody>
              <a:bodyPr wrap="square">
                <a:spAutoFit/>
              </a:bodyPr>
              <a:lstStyle/>
              <a:p>
                <a:pPr marL="812800" indent="-812800" algn="ctr">
                  <a:lnSpc>
                    <a:spcPct val="120000"/>
                  </a:lnSpc>
                </a:pPr>
                <a:r>
                  <a:rPr lang="zh-CN" altLang="en-US" sz="2000" b="1" dirty="0">
                    <a:solidFill>
                      <a:schemeClr val="bg1"/>
                    </a:solidFill>
                    <a:cs typeface="+mn-ea"/>
                    <a:sym typeface="+mn-lt"/>
                  </a:rPr>
                  <a:t>客人从背后过来，为其让路时</a:t>
                </a:r>
                <a:endParaRPr lang="zh-CN" altLang="en-US" sz="2000" b="1" dirty="0">
                  <a:solidFill>
                    <a:schemeClr val="bg1"/>
                  </a:solidFill>
                  <a:cs typeface="+mn-ea"/>
                  <a:sym typeface="+mn-lt"/>
                </a:endParaRPr>
              </a:p>
            </p:txBody>
          </p:sp>
        </p:grpSp>
        <p:sp>
          <p:nvSpPr>
            <p:cNvPr id="32" name="矩形 31"/>
            <p:cNvSpPr/>
            <p:nvPr/>
          </p:nvSpPr>
          <p:spPr>
            <a:xfrm>
              <a:off x="6545163" y="4220684"/>
              <a:ext cx="9039953" cy="787652"/>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停步，身体向左边转向客人，向旁边稍后退半步；左手放在腹前，右手指引客人前进的方向；</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30</a:t>
              </a:r>
              <a:r>
                <a:rPr lang="zh-CN" altLang="en-US" sz="1600" dirty="0">
                  <a:solidFill>
                    <a:schemeClr val="tx1">
                      <a:lumMod val="75000"/>
                      <a:lumOff val="25000"/>
                    </a:schemeClr>
                  </a:solidFill>
                  <a:cs typeface="+mn-ea"/>
                  <a:sym typeface="+mn-lt"/>
                </a:rPr>
                <a:t>度鞠躬，并问候客人。</a:t>
              </a:r>
              <a:endParaRPr lang="zh-CN" altLang="en-US" sz="1600" dirty="0">
                <a:solidFill>
                  <a:schemeClr val="tx1">
                    <a:lumMod val="75000"/>
                    <a:lumOff val="25000"/>
                  </a:schemeClr>
                </a:solidFill>
                <a:cs typeface="+mn-ea"/>
                <a:sym typeface="+mn-lt"/>
              </a:endParaRPr>
            </a:p>
          </p:txBody>
        </p:sp>
      </p:grpSp>
      <p:sp>
        <p:nvSpPr>
          <p:cNvPr id="4" name="矩形 3"/>
          <p:cNvSpPr/>
          <p:nvPr/>
        </p:nvSpPr>
        <p:spPr>
          <a:xfrm>
            <a:off x="819785" y="227330"/>
            <a:ext cx="162115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常用礼仪</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73422" y="1097815"/>
            <a:ext cx="2608979" cy="662810"/>
            <a:chOff x="817417" y="1083174"/>
            <a:chExt cx="1691717" cy="429780"/>
          </a:xfrm>
        </p:grpSpPr>
        <p:sp>
          <p:nvSpPr>
            <p:cNvPr id="12" name="矩形: 圆角 11"/>
            <p:cNvSpPr/>
            <p:nvPr/>
          </p:nvSpPr>
          <p:spPr>
            <a:xfrm>
              <a:off x="817417" y="1083174"/>
              <a:ext cx="1691717"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274274" y="1145477"/>
              <a:ext cx="1034315" cy="299353"/>
            </a:xfrm>
            <a:prstGeom prst="rect">
              <a:avLst/>
            </a:prstGeom>
            <a:noFill/>
          </p:spPr>
          <p:txBody>
            <a:bodyPr wrap="square">
              <a:spAutoFit/>
            </a:bodyPr>
            <a:lstStyle/>
            <a:p>
              <a:r>
                <a:rPr lang="zh-CN" altLang="en-US" sz="2400" b="1" dirty="0">
                  <a:solidFill>
                    <a:schemeClr val="bg1"/>
                  </a:solidFill>
                  <a:cs typeface="+mn-ea"/>
                  <a:sym typeface="+mn-lt"/>
                </a:rPr>
                <a:t>电梯礼仪</a:t>
              </a:r>
              <a:endParaRPr lang="zh-CN" altLang="en-US" sz="2400" b="1" dirty="0">
                <a:solidFill>
                  <a:schemeClr val="bg1"/>
                </a:solidFill>
                <a:cs typeface="+mn-ea"/>
                <a:sym typeface="+mn-lt"/>
              </a:endParaRPr>
            </a:p>
          </p:txBody>
        </p:sp>
        <p:sp>
          <p:nvSpPr>
            <p:cNvPr id="15" name="文本框 14"/>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6</a:t>
              </a:r>
              <a:endParaRPr lang="zh-CN" altLang="en-US" sz="2000" b="1" dirty="0">
                <a:solidFill>
                  <a:srgbClr val="C00000"/>
                </a:solidFill>
                <a:cs typeface="+mn-ea"/>
                <a:sym typeface="+mn-lt"/>
              </a:endParaRPr>
            </a:p>
          </p:txBody>
        </p:sp>
      </p:grpSp>
      <p:grpSp>
        <p:nvGrpSpPr>
          <p:cNvPr id="18" name="组合 17"/>
          <p:cNvGrpSpPr/>
          <p:nvPr/>
        </p:nvGrpSpPr>
        <p:grpSpPr>
          <a:xfrm>
            <a:off x="1250406" y="2189419"/>
            <a:ext cx="6096000" cy="1239581"/>
            <a:chOff x="883920" y="2186940"/>
            <a:chExt cx="6096000" cy="1239581"/>
          </a:xfrm>
        </p:grpSpPr>
        <p:grpSp>
          <p:nvGrpSpPr>
            <p:cNvPr id="19" name="组合 18"/>
            <p:cNvGrpSpPr/>
            <p:nvPr/>
          </p:nvGrpSpPr>
          <p:grpSpPr>
            <a:xfrm>
              <a:off x="883920" y="2186940"/>
              <a:ext cx="6096000" cy="1239581"/>
              <a:chOff x="883920" y="2186940"/>
              <a:chExt cx="6096000" cy="1239581"/>
            </a:xfrm>
          </p:grpSpPr>
          <p:grpSp>
            <p:nvGrpSpPr>
              <p:cNvPr id="21" name="组合 20"/>
              <p:cNvGrpSpPr/>
              <p:nvPr/>
            </p:nvGrpSpPr>
            <p:grpSpPr>
              <a:xfrm>
                <a:off x="906780" y="2186940"/>
                <a:ext cx="1704313" cy="461665"/>
                <a:chOff x="906780" y="2186940"/>
                <a:chExt cx="1704313" cy="461665"/>
              </a:xfrm>
            </p:grpSpPr>
            <p:sp>
              <p:nvSpPr>
                <p:cNvPr id="23" name="矩形: 圆角 22"/>
                <p:cNvSpPr/>
                <p:nvPr/>
              </p:nvSpPr>
              <p:spPr>
                <a:xfrm>
                  <a:off x="906780" y="2186940"/>
                  <a:ext cx="1704313" cy="461665"/>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093411" y="2233106"/>
                  <a:ext cx="1338828" cy="369332"/>
                </a:xfrm>
                <a:prstGeom prst="rect">
                  <a:avLst/>
                </a:prstGeom>
              </p:spPr>
              <p:txBody>
                <a:bodyPr wrap="none">
                  <a:spAutoFit/>
                </a:bodyPr>
                <a:lstStyle/>
                <a:p>
                  <a:r>
                    <a:rPr lang="zh-CN" altLang="en-US" b="1" dirty="0">
                      <a:solidFill>
                        <a:schemeClr val="bg1"/>
                      </a:solidFill>
                      <a:cs typeface="+mn-ea"/>
                      <a:sym typeface="+mn-lt"/>
                    </a:rPr>
                    <a:t>电梯无人时</a:t>
                  </a:r>
                  <a:endParaRPr lang="zh-CN" altLang="en-US" b="1" dirty="0">
                    <a:solidFill>
                      <a:schemeClr val="bg1"/>
                    </a:solidFill>
                    <a:cs typeface="+mn-ea"/>
                    <a:sym typeface="+mn-lt"/>
                  </a:endParaRPr>
                </a:p>
              </p:txBody>
            </p:sp>
          </p:grpSp>
          <p:sp>
            <p:nvSpPr>
              <p:cNvPr id="22" name="矩形 21"/>
              <p:cNvSpPr/>
              <p:nvPr/>
            </p:nvSpPr>
            <p:spPr>
              <a:xfrm>
                <a:off x="883920" y="2841746"/>
                <a:ext cx="6096000" cy="584775"/>
              </a:xfrm>
              <a:prstGeom prst="rect">
                <a:avLst/>
              </a:prstGeom>
            </p:spPr>
            <p:txBody>
              <a:bodyPr>
                <a:spAutoFit/>
              </a:bodyPr>
              <a:lstStyle/>
              <a:p>
                <a:pPr marL="285750" indent="-285750">
                  <a:buFont typeface="Arial" panose="020B0604020202020204" pitchFamily="34" charset="0"/>
                  <a:buChar char="•"/>
                </a:pPr>
                <a:r>
                  <a:rPr lang="zh-CN" altLang="en-US" sz="1600" dirty="0">
                    <a:solidFill>
                      <a:schemeClr val="tx1">
                        <a:lumMod val="75000"/>
                        <a:lumOff val="25000"/>
                      </a:schemeClr>
                    </a:solidFill>
                    <a:cs typeface="+mn-ea"/>
                    <a:sym typeface="+mn-lt"/>
                  </a:rPr>
                  <a:t>在客人之前进入电梯，按住“开”的按钮，请客人进入电梯。</a:t>
                </a:r>
                <a:endParaRPr lang="zh-CN" altLang="en-US" sz="1600" dirty="0">
                  <a:solidFill>
                    <a:schemeClr val="tx1">
                      <a:lumMod val="75000"/>
                      <a:lumOff val="25000"/>
                    </a:schemeClr>
                  </a:solidFill>
                  <a:cs typeface="+mn-ea"/>
                  <a:sym typeface="+mn-lt"/>
                </a:endParaRPr>
              </a:p>
              <a:p>
                <a:pPr marL="285750" indent="-285750">
                  <a:buFont typeface="Arial" panose="020B0604020202020204" pitchFamily="34" charset="0"/>
                  <a:buChar char="•"/>
                </a:pPr>
                <a:r>
                  <a:rPr lang="zh-CN" altLang="en-US" sz="1600" dirty="0">
                    <a:solidFill>
                      <a:schemeClr val="tx1">
                        <a:lumMod val="75000"/>
                        <a:lumOff val="25000"/>
                      </a:schemeClr>
                    </a:solidFill>
                    <a:cs typeface="+mn-ea"/>
                    <a:sym typeface="+mn-lt"/>
                  </a:rPr>
                  <a:t>到达目标楼层时，按住“开”的按钮，请客人先下。</a:t>
                </a:r>
                <a:endParaRPr lang="zh-CN" altLang="en-US" sz="1600" dirty="0">
                  <a:solidFill>
                    <a:schemeClr val="tx1">
                      <a:lumMod val="75000"/>
                      <a:lumOff val="25000"/>
                    </a:schemeClr>
                  </a:solidFill>
                  <a:cs typeface="+mn-ea"/>
                  <a:sym typeface="+mn-lt"/>
                </a:endParaRPr>
              </a:p>
            </p:txBody>
          </p:sp>
        </p:grpSp>
        <p:cxnSp>
          <p:nvCxnSpPr>
            <p:cNvPr id="20" name="直接连接符 19"/>
            <p:cNvCxnSpPr/>
            <p:nvPr/>
          </p:nvCxnSpPr>
          <p:spPr>
            <a:xfrm>
              <a:off x="2712720" y="2448163"/>
              <a:ext cx="42519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250406" y="3586712"/>
            <a:ext cx="6096000" cy="895624"/>
            <a:chOff x="906780" y="2186940"/>
            <a:chExt cx="6096000" cy="895624"/>
          </a:xfrm>
        </p:grpSpPr>
        <p:grpSp>
          <p:nvGrpSpPr>
            <p:cNvPr id="35" name="组合 34"/>
            <p:cNvGrpSpPr/>
            <p:nvPr/>
          </p:nvGrpSpPr>
          <p:grpSpPr>
            <a:xfrm>
              <a:off x="906780" y="2186940"/>
              <a:ext cx="6096000" cy="895624"/>
              <a:chOff x="906780" y="2186940"/>
              <a:chExt cx="6096000" cy="895624"/>
            </a:xfrm>
          </p:grpSpPr>
          <p:grpSp>
            <p:nvGrpSpPr>
              <p:cNvPr id="37" name="组合 36"/>
              <p:cNvGrpSpPr/>
              <p:nvPr/>
            </p:nvGrpSpPr>
            <p:grpSpPr>
              <a:xfrm>
                <a:off x="906780" y="2186940"/>
                <a:ext cx="1704313" cy="461665"/>
                <a:chOff x="906780" y="2186940"/>
                <a:chExt cx="1704313" cy="461665"/>
              </a:xfrm>
            </p:grpSpPr>
            <p:sp>
              <p:nvSpPr>
                <p:cNvPr id="39" name="矩形: 圆角 38"/>
                <p:cNvSpPr/>
                <p:nvPr/>
              </p:nvSpPr>
              <p:spPr>
                <a:xfrm>
                  <a:off x="906780" y="2186940"/>
                  <a:ext cx="1704313" cy="461665"/>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093411" y="2233106"/>
                  <a:ext cx="1338828" cy="369332"/>
                </a:xfrm>
                <a:prstGeom prst="rect">
                  <a:avLst/>
                </a:prstGeom>
              </p:spPr>
              <p:txBody>
                <a:bodyPr wrap="none">
                  <a:spAutoFit/>
                </a:bodyPr>
                <a:lstStyle/>
                <a:p>
                  <a:r>
                    <a:rPr lang="zh-CN" altLang="en-US" b="1" dirty="0">
                      <a:solidFill>
                        <a:schemeClr val="bg1"/>
                      </a:solidFill>
                      <a:cs typeface="+mn-ea"/>
                      <a:sym typeface="+mn-lt"/>
                    </a:rPr>
                    <a:t>电梯有人时</a:t>
                  </a:r>
                  <a:endParaRPr lang="zh-CN" altLang="en-US" b="1" dirty="0">
                    <a:solidFill>
                      <a:schemeClr val="bg1"/>
                    </a:solidFill>
                    <a:cs typeface="+mn-ea"/>
                    <a:sym typeface="+mn-lt"/>
                  </a:endParaRPr>
                </a:p>
              </p:txBody>
            </p:sp>
          </p:grpSp>
          <p:sp>
            <p:nvSpPr>
              <p:cNvPr id="38" name="矩形 37"/>
              <p:cNvSpPr/>
              <p:nvPr/>
            </p:nvSpPr>
            <p:spPr>
              <a:xfrm>
                <a:off x="906780" y="2664821"/>
                <a:ext cx="6096000" cy="417743"/>
              </a:xfrm>
              <a:prstGeom prst="rect">
                <a:avLst/>
              </a:prstGeom>
            </p:spPr>
            <p:txBody>
              <a:bodyPr>
                <a:spAutoFit/>
              </a:bodyPr>
              <a:lstStyle/>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cs typeface="+mn-ea"/>
                    <a:sym typeface="+mn-lt"/>
                  </a:rPr>
                  <a:t>无论上下都应客人、上司优先。</a:t>
                </a:r>
                <a:endParaRPr lang="zh-CN" altLang="en-US" sz="1600" dirty="0">
                  <a:solidFill>
                    <a:schemeClr val="tx1">
                      <a:lumMod val="75000"/>
                      <a:lumOff val="25000"/>
                    </a:schemeClr>
                  </a:solidFill>
                  <a:cs typeface="+mn-ea"/>
                  <a:sym typeface="+mn-lt"/>
                </a:endParaRPr>
              </a:p>
            </p:txBody>
          </p:sp>
        </p:grpSp>
        <p:cxnSp>
          <p:nvCxnSpPr>
            <p:cNvPr id="36" name="直接连接符 35"/>
            <p:cNvCxnSpPr/>
            <p:nvPr/>
          </p:nvCxnSpPr>
          <p:spPr>
            <a:xfrm>
              <a:off x="2712720" y="2448163"/>
              <a:ext cx="42519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250406" y="4640048"/>
            <a:ext cx="6096000" cy="1308878"/>
            <a:chOff x="906780" y="2186940"/>
            <a:chExt cx="6096000" cy="1308878"/>
          </a:xfrm>
        </p:grpSpPr>
        <p:grpSp>
          <p:nvGrpSpPr>
            <p:cNvPr id="42" name="组合 41"/>
            <p:cNvGrpSpPr/>
            <p:nvPr/>
          </p:nvGrpSpPr>
          <p:grpSpPr>
            <a:xfrm>
              <a:off x="906780" y="2186940"/>
              <a:ext cx="6096000" cy="1308878"/>
              <a:chOff x="906780" y="2186940"/>
              <a:chExt cx="6096000" cy="1308878"/>
            </a:xfrm>
          </p:grpSpPr>
          <p:grpSp>
            <p:nvGrpSpPr>
              <p:cNvPr id="44" name="组合 43"/>
              <p:cNvGrpSpPr/>
              <p:nvPr/>
            </p:nvGrpSpPr>
            <p:grpSpPr>
              <a:xfrm>
                <a:off x="906780" y="2186940"/>
                <a:ext cx="1704313" cy="461665"/>
                <a:chOff x="906780" y="2186940"/>
                <a:chExt cx="1704313" cy="461665"/>
              </a:xfrm>
            </p:grpSpPr>
            <p:sp>
              <p:nvSpPr>
                <p:cNvPr id="46" name="矩形: 圆角 45"/>
                <p:cNvSpPr/>
                <p:nvPr/>
              </p:nvSpPr>
              <p:spPr>
                <a:xfrm>
                  <a:off x="906780" y="2186940"/>
                  <a:ext cx="1704313" cy="461665"/>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093411" y="2233106"/>
                  <a:ext cx="1338828" cy="369332"/>
                </a:xfrm>
                <a:prstGeom prst="rect">
                  <a:avLst/>
                </a:prstGeom>
              </p:spPr>
              <p:txBody>
                <a:bodyPr wrap="none">
                  <a:spAutoFit/>
                </a:bodyPr>
                <a:lstStyle/>
                <a:p>
                  <a:r>
                    <a:rPr lang="zh-CN" altLang="en-US" b="1" dirty="0">
                      <a:solidFill>
                        <a:schemeClr val="bg1"/>
                      </a:solidFill>
                      <a:cs typeface="+mn-ea"/>
                      <a:sym typeface="+mn-lt"/>
                    </a:rPr>
                    <a:t>电梯人多时</a:t>
                  </a:r>
                  <a:endParaRPr lang="zh-CN" altLang="en-US" b="1" dirty="0">
                    <a:solidFill>
                      <a:schemeClr val="bg1"/>
                    </a:solidFill>
                    <a:cs typeface="+mn-ea"/>
                    <a:sym typeface="+mn-lt"/>
                  </a:endParaRPr>
                </a:p>
              </p:txBody>
            </p:sp>
          </p:grpSp>
          <p:sp>
            <p:nvSpPr>
              <p:cNvPr id="45" name="矩形 44"/>
              <p:cNvSpPr/>
              <p:nvPr/>
            </p:nvSpPr>
            <p:spPr>
              <a:xfrm>
                <a:off x="906780" y="2664821"/>
                <a:ext cx="6096000" cy="830997"/>
              </a:xfrm>
              <a:prstGeom prst="rect">
                <a:avLst/>
              </a:prstGeom>
            </p:spPr>
            <p:txBody>
              <a:bodyPr>
                <a:spAutoFit/>
              </a:bodyPr>
              <a:lstStyle/>
              <a:p>
                <a:pPr marL="285750" indent="-285750">
                  <a:buFont typeface="Arial" panose="020B0604020202020204" pitchFamily="34" charset="0"/>
                  <a:buChar char="•"/>
                </a:pPr>
                <a:r>
                  <a:rPr lang="zh-CN" altLang="en-US" sz="1600" dirty="0">
                    <a:solidFill>
                      <a:schemeClr val="tx1">
                        <a:lumMod val="75000"/>
                        <a:lumOff val="25000"/>
                      </a:schemeClr>
                    </a:solidFill>
                    <a:cs typeface="+mn-ea"/>
                    <a:sym typeface="+mn-lt"/>
                  </a:rPr>
                  <a:t>先上电梯的人应靠后面站，以免妨碍他人乘电梯。</a:t>
                </a:r>
                <a:endParaRPr lang="zh-CN" altLang="en-US" sz="1600" dirty="0">
                  <a:solidFill>
                    <a:schemeClr val="tx1">
                      <a:lumMod val="75000"/>
                      <a:lumOff val="25000"/>
                    </a:schemeClr>
                  </a:solidFill>
                  <a:cs typeface="+mn-ea"/>
                  <a:sym typeface="+mn-lt"/>
                </a:endParaRPr>
              </a:p>
              <a:p>
                <a:pPr marL="285750" indent="-285750">
                  <a:buFont typeface="Arial" panose="020B0604020202020204" pitchFamily="34" charset="0"/>
                  <a:buChar char="•"/>
                </a:pPr>
                <a:r>
                  <a:rPr lang="zh-CN" altLang="en-US" sz="1600" dirty="0">
                    <a:solidFill>
                      <a:schemeClr val="tx1">
                        <a:lumMod val="75000"/>
                        <a:lumOff val="25000"/>
                      </a:schemeClr>
                    </a:solidFill>
                    <a:cs typeface="+mn-ea"/>
                    <a:sym typeface="+mn-lt"/>
                  </a:rPr>
                  <a:t>电梯内不可大声喧哗或嬉笑吵闹。</a:t>
                </a:r>
                <a:endParaRPr lang="zh-CN" altLang="en-US" sz="1600" dirty="0">
                  <a:solidFill>
                    <a:schemeClr val="tx1">
                      <a:lumMod val="75000"/>
                      <a:lumOff val="25000"/>
                    </a:schemeClr>
                  </a:solidFill>
                  <a:cs typeface="+mn-ea"/>
                  <a:sym typeface="+mn-lt"/>
                </a:endParaRPr>
              </a:p>
              <a:p>
                <a:pPr marL="285750" indent="-285750">
                  <a:buFont typeface="Arial" panose="020B0604020202020204" pitchFamily="34" charset="0"/>
                  <a:buChar char="•"/>
                </a:pPr>
                <a:r>
                  <a:rPr lang="zh-CN" altLang="en-US" sz="1600" dirty="0">
                    <a:solidFill>
                      <a:schemeClr val="tx1">
                        <a:lumMod val="75000"/>
                        <a:lumOff val="25000"/>
                      </a:schemeClr>
                    </a:solidFill>
                    <a:cs typeface="+mn-ea"/>
                    <a:sym typeface="+mn-lt"/>
                  </a:rPr>
                  <a:t>电梯内已有很多人时，后进的人应面向电梯门站立。</a:t>
                </a:r>
                <a:endParaRPr lang="zh-CN" altLang="en-US" sz="1600" dirty="0">
                  <a:solidFill>
                    <a:schemeClr val="tx1">
                      <a:lumMod val="75000"/>
                      <a:lumOff val="25000"/>
                    </a:schemeClr>
                  </a:solidFill>
                  <a:cs typeface="+mn-ea"/>
                  <a:sym typeface="+mn-lt"/>
                </a:endParaRPr>
              </a:p>
            </p:txBody>
          </p:sp>
        </p:grpSp>
        <p:cxnSp>
          <p:nvCxnSpPr>
            <p:cNvPr id="43" name="直接连接符 42"/>
            <p:cNvCxnSpPr/>
            <p:nvPr/>
          </p:nvCxnSpPr>
          <p:spPr>
            <a:xfrm>
              <a:off x="2712720" y="2448163"/>
              <a:ext cx="42519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819785" y="227330"/>
            <a:ext cx="162115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常用礼仪</a:t>
            </a:r>
            <a:endParaRPr lang="zh-CN" altLang="en-US" sz="2800" b="1" dirty="0">
              <a:solidFill>
                <a:schemeClr val="tx1">
                  <a:lumMod val="75000"/>
                  <a:lumOff val="25000"/>
                </a:schemeClr>
              </a:solidFill>
              <a:cs typeface="+mn-ea"/>
              <a:sym typeface="+mn-lt"/>
            </a:endParaRPr>
          </a:p>
        </p:txBody>
      </p:sp>
      <p:pic>
        <p:nvPicPr>
          <p:cNvPr id="8" name="图片 7"/>
          <p:cNvPicPr>
            <a:picLocks noChangeAspect="1"/>
          </p:cNvPicPr>
          <p:nvPr/>
        </p:nvPicPr>
        <p:blipFill>
          <a:blip r:embed="rId1" cstate="email"/>
          <a:stretch>
            <a:fillRect/>
          </a:stretch>
        </p:blipFill>
        <p:spPr>
          <a:xfrm>
            <a:off x="7894590" y="1038024"/>
            <a:ext cx="3398250" cy="5097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330681" y="1044983"/>
            <a:ext cx="2608979" cy="662810"/>
            <a:chOff x="817417" y="1083174"/>
            <a:chExt cx="1691717" cy="429780"/>
          </a:xfrm>
        </p:grpSpPr>
        <p:sp>
          <p:nvSpPr>
            <p:cNvPr id="12" name="矩形: 圆角 11"/>
            <p:cNvSpPr/>
            <p:nvPr/>
          </p:nvSpPr>
          <p:spPr>
            <a:xfrm>
              <a:off x="817417" y="1083174"/>
              <a:ext cx="1691717"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274274" y="1145477"/>
              <a:ext cx="1234860" cy="299353"/>
            </a:xfrm>
            <a:prstGeom prst="rect">
              <a:avLst/>
            </a:prstGeom>
            <a:noFill/>
          </p:spPr>
          <p:txBody>
            <a:bodyPr wrap="square">
              <a:spAutoFit/>
            </a:bodyPr>
            <a:lstStyle/>
            <a:p>
              <a:r>
                <a:rPr lang="zh-CN" altLang="en-US" sz="2400" b="1" dirty="0">
                  <a:solidFill>
                    <a:schemeClr val="bg1"/>
                  </a:solidFill>
                  <a:cs typeface="+mn-ea"/>
                  <a:sym typeface="+mn-lt"/>
                </a:rPr>
                <a:t>开关门礼仪</a:t>
              </a:r>
              <a:endParaRPr lang="zh-CN" altLang="en-US" sz="2400" b="1" dirty="0">
                <a:solidFill>
                  <a:schemeClr val="bg1"/>
                </a:solidFill>
                <a:cs typeface="+mn-ea"/>
                <a:sym typeface="+mn-lt"/>
              </a:endParaRPr>
            </a:p>
          </p:txBody>
        </p:sp>
        <p:sp>
          <p:nvSpPr>
            <p:cNvPr id="15" name="文本框 14"/>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7</a:t>
              </a:r>
              <a:endParaRPr lang="zh-CN" altLang="en-US" sz="2000" b="1" dirty="0">
                <a:solidFill>
                  <a:srgbClr val="C00000"/>
                </a:solidFill>
                <a:cs typeface="+mn-ea"/>
                <a:sym typeface="+mn-lt"/>
              </a:endParaRPr>
            </a:p>
          </p:txBody>
        </p:sp>
      </p:grpSp>
      <p:grpSp>
        <p:nvGrpSpPr>
          <p:cNvPr id="30" name="组合 29"/>
          <p:cNvGrpSpPr/>
          <p:nvPr/>
        </p:nvGrpSpPr>
        <p:grpSpPr>
          <a:xfrm>
            <a:off x="6880997" y="4370258"/>
            <a:ext cx="4070790" cy="1699183"/>
            <a:chOff x="659473" y="3137965"/>
            <a:chExt cx="4070790" cy="1699183"/>
          </a:xfrm>
        </p:grpSpPr>
        <p:sp>
          <p:nvSpPr>
            <p:cNvPr id="31" name="矩形 30"/>
            <p:cNvSpPr/>
            <p:nvPr/>
          </p:nvSpPr>
          <p:spPr>
            <a:xfrm>
              <a:off x="763366" y="3862586"/>
              <a:ext cx="3796145" cy="787523"/>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应面向客户，礼貌地倒退两步，道别后轻轻把门关上。</a:t>
              </a:r>
              <a:endParaRPr lang="zh-CN" altLang="en-US" sz="1600" dirty="0">
                <a:solidFill>
                  <a:schemeClr val="tx1">
                    <a:lumMod val="75000"/>
                    <a:lumOff val="25000"/>
                  </a:schemeClr>
                </a:solidFill>
                <a:cs typeface="+mn-ea"/>
                <a:sym typeface="+mn-lt"/>
              </a:endParaRPr>
            </a:p>
          </p:txBody>
        </p:sp>
        <p:grpSp>
          <p:nvGrpSpPr>
            <p:cNvPr id="32" name="组合 31"/>
            <p:cNvGrpSpPr/>
            <p:nvPr/>
          </p:nvGrpSpPr>
          <p:grpSpPr>
            <a:xfrm>
              <a:off x="659473" y="3137965"/>
              <a:ext cx="2366379" cy="539955"/>
              <a:chOff x="659473" y="3137965"/>
              <a:chExt cx="2366379" cy="539955"/>
            </a:xfrm>
          </p:grpSpPr>
          <p:sp>
            <p:nvSpPr>
              <p:cNvPr id="34" name="箭头: 五边形 33"/>
              <p:cNvSpPr/>
              <p:nvPr/>
            </p:nvSpPr>
            <p:spPr>
              <a:xfrm>
                <a:off x="659473" y="3137965"/>
                <a:ext cx="2366379" cy="5399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832624" y="3198835"/>
                <a:ext cx="1210588" cy="400110"/>
              </a:xfrm>
              <a:prstGeom prst="rect">
                <a:avLst/>
              </a:prstGeom>
            </p:spPr>
            <p:txBody>
              <a:bodyPr wrap="none">
                <a:spAutoFit/>
              </a:bodyPr>
              <a:lstStyle/>
              <a:p>
                <a:r>
                  <a:rPr lang="zh-CN" altLang="en-US" sz="2000" b="1" dirty="0">
                    <a:solidFill>
                      <a:schemeClr val="bg1"/>
                    </a:solidFill>
                    <a:cs typeface="+mn-ea"/>
                    <a:sym typeface="+mn-lt"/>
                  </a:rPr>
                  <a:t>出房间时</a:t>
                </a:r>
                <a:endParaRPr lang="zh-CN" altLang="en-US" sz="2000" b="1" dirty="0">
                  <a:solidFill>
                    <a:schemeClr val="bg1"/>
                  </a:solidFill>
                  <a:cs typeface="+mn-ea"/>
                  <a:sym typeface="+mn-lt"/>
                </a:endParaRPr>
              </a:p>
            </p:txBody>
          </p:sp>
        </p:grpSp>
        <p:sp>
          <p:nvSpPr>
            <p:cNvPr id="33" name="任意多边形: 形状 32"/>
            <p:cNvSpPr/>
            <p:nvPr/>
          </p:nvSpPr>
          <p:spPr>
            <a:xfrm>
              <a:off x="3129280" y="3440430"/>
              <a:ext cx="1600983" cy="1396718"/>
            </a:xfrm>
            <a:custGeom>
              <a:avLst/>
              <a:gdLst>
                <a:gd name="connsiteX0" fmla="*/ 0 w 3103880"/>
                <a:gd name="connsiteY0" fmla="*/ 0 h 2468880"/>
                <a:gd name="connsiteX1" fmla="*/ 3103880 w 3103880"/>
                <a:gd name="connsiteY1" fmla="*/ 0 h 2468880"/>
                <a:gd name="connsiteX2" fmla="*/ 3103880 w 3103880"/>
                <a:gd name="connsiteY2" fmla="*/ 2468880 h 2468880"/>
                <a:gd name="connsiteX3" fmla="*/ 2275840 w 3103880"/>
                <a:gd name="connsiteY3" fmla="*/ 2468880 h 2468880"/>
                <a:gd name="connsiteX0-1" fmla="*/ 0 w 2799080"/>
                <a:gd name="connsiteY0-2" fmla="*/ 0 h 2472690"/>
                <a:gd name="connsiteX1-3" fmla="*/ 2799080 w 2799080"/>
                <a:gd name="connsiteY1-4" fmla="*/ 3810 h 2472690"/>
                <a:gd name="connsiteX2-5" fmla="*/ 2799080 w 2799080"/>
                <a:gd name="connsiteY2-6" fmla="*/ 2472690 h 2472690"/>
                <a:gd name="connsiteX3-7" fmla="*/ 1971040 w 2799080"/>
                <a:gd name="connsiteY3-8" fmla="*/ 2472690 h 2472690"/>
              </a:gdLst>
              <a:ahLst/>
              <a:cxnLst>
                <a:cxn ang="0">
                  <a:pos x="connsiteX0-1" y="connsiteY0-2"/>
                </a:cxn>
                <a:cxn ang="0">
                  <a:pos x="connsiteX1-3" y="connsiteY1-4"/>
                </a:cxn>
                <a:cxn ang="0">
                  <a:pos x="connsiteX2-5" y="connsiteY2-6"/>
                </a:cxn>
                <a:cxn ang="0">
                  <a:pos x="connsiteX3-7" y="connsiteY3-8"/>
                </a:cxn>
              </a:cxnLst>
              <a:rect l="l" t="t" r="r" b="b"/>
              <a:pathLst>
                <a:path w="2799080" h="2472690">
                  <a:moveTo>
                    <a:pt x="0" y="0"/>
                  </a:moveTo>
                  <a:lnTo>
                    <a:pt x="2799080" y="3810"/>
                  </a:lnTo>
                  <a:lnTo>
                    <a:pt x="2799080" y="2472690"/>
                  </a:lnTo>
                  <a:lnTo>
                    <a:pt x="1971040" y="2472690"/>
                  </a:lnTo>
                </a:path>
              </a:pathLst>
            </a:custGeom>
            <a:noFill/>
            <a:ln w="9525">
              <a:solidFill>
                <a:srgbClr val="C00000"/>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1533533" y="4370258"/>
            <a:ext cx="4927182" cy="1699183"/>
            <a:chOff x="659473" y="3137965"/>
            <a:chExt cx="4927182" cy="1699183"/>
          </a:xfrm>
        </p:grpSpPr>
        <p:sp>
          <p:nvSpPr>
            <p:cNvPr id="50" name="矩形 49"/>
            <p:cNvSpPr/>
            <p:nvPr/>
          </p:nvSpPr>
          <p:spPr>
            <a:xfrm>
              <a:off x="763366" y="3862586"/>
              <a:ext cx="4604468" cy="830997"/>
            </a:xfrm>
            <a:prstGeom prst="rect">
              <a:avLst/>
            </a:prstGeom>
          </p:spPr>
          <p:txBody>
            <a:bodyPr wrap="square">
              <a:spAutoFit/>
            </a:bodyPr>
            <a:lstStyle/>
            <a:p>
              <a:pPr marL="285750" indent="-285750">
                <a:buFont typeface="Arial" panose="020B0604020202020204" pitchFamily="34" charset="0"/>
                <a:buChar char="•"/>
              </a:pPr>
              <a:r>
                <a:rPr lang="zh-CN" altLang="en-US" sz="1600" dirty="0">
                  <a:solidFill>
                    <a:schemeClr val="tx1">
                      <a:lumMod val="75000"/>
                      <a:lumOff val="25000"/>
                    </a:schemeClr>
                  </a:solidFill>
                  <a:cs typeface="+mn-ea"/>
                  <a:sym typeface="+mn-lt"/>
                </a:rPr>
                <a:t>敲门后，自己先进入房间。</a:t>
              </a:r>
              <a:endParaRPr lang="zh-CN" altLang="en-US" sz="1600" dirty="0">
                <a:solidFill>
                  <a:schemeClr val="tx1">
                    <a:lumMod val="75000"/>
                    <a:lumOff val="25000"/>
                  </a:schemeClr>
                </a:solidFill>
                <a:cs typeface="+mn-ea"/>
                <a:sym typeface="+mn-lt"/>
              </a:endParaRPr>
            </a:p>
            <a:p>
              <a:pPr marL="285750" indent="-285750">
                <a:buFont typeface="Arial" panose="020B0604020202020204" pitchFamily="34" charset="0"/>
                <a:buChar char="•"/>
              </a:pPr>
              <a:r>
                <a:rPr lang="zh-CN" altLang="en-US" sz="1600" dirty="0">
                  <a:solidFill>
                    <a:schemeClr val="tx1">
                      <a:lumMod val="75000"/>
                      <a:lumOff val="25000"/>
                    </a:schemeClr>
                  </a:solidFill>
                  <a:cs typeface="+mn-ea"/>
                  <a:sym typeface="+mn-lt"/>
                </a:rPr>
                <a:t>侧身，把住门把手，对客人说“请进”并施礼。</a:t>
              </a:r>
              <a:endParaRPr lang="zh-CN" altLang="en-US" sz="1600" dirty="0">
                <a:solidFill>
                  <a:schemeClr val="tx1">
                    <a:lumMod val="75000"/>
                    <a:lumOff val="25000"/>
                  </a:schemeClr>
                </a:solidFill>
                <a:cs typeface="+mn-ea"/>
                <a:sym typeface="+mn-lt"/>
              </a:endParaRPr>
            </a:p>
            <a:p>
              <a:pPr marL="285750" indent="-285750">
                <a:buFont typeface="Arial" panose="020B0604020202020204" pitchFamily="34" charset="0"/>
                <a:buChar char="•"/>
              </a:pPr>
              <a:r>
                <a:rPr lang="zh-CN" altLang="en-US" sz="1600" dirty="0">
                  <a:solidFill>
                    <a:schemeClr val="tx1">
                      <a:lumMod val="75000"/>
                      <a:lumOff val="25000"/>
                    </a:schemeClr>
                  </a:solidFill>
                  <a:cs typeface="+mn-ea"/>
                  <a:sym typeface="+mn-lt"/>
                </a:rPr>
                <a:t>轻轻关上门后，请客人入坐，安静退出。</a:t>
              </a:r>
              <a:endParaRPr lang="zh-CN" altLang="en-US" sz="1600" dirty="0">
                <a:solidFill>
                  <a:schemeClr val="tx1">
                    <a:lumMod val="75000"/>
                    <a:lumOff val="25000"/>
                  </a:schemeClr>
                </a:solidFill>
                <a:cs typeface="+mn-ea"/>
                <a:sym typeface="+mn-lt"/>
              </a:endParaRPr>
            </a:p>
          </p:txBody>
        </p:sp>
        <p:grpSp>
          <p:nvGrpSpPr>
            <p:cNvPr id="51" name="组合 50"/>
            <p:cNvGrpSpPr/>
            <p:nvPr/>
          </p:nvGrpSpPr>
          <p:grpSpPr>
            <a:xfrm>
              <a:off x="659473" y="3137965"/>
              <a:ext cx="2366379" cy="539955"/>
              <a:chOff x="659473" y="3137965"/>
              <a:chExt cx="2366379" cy="539955"/>
            </a:xfrm>
          </p:grpSpPr>
          <p:sp>
            <p:nvSpPr>
              <p:cNvPr id="53" name="箭头: 五边形 52"/>
              <p:cNvSpPr/>
              <p:nvPr/>
            </p:nvSpPr>
            <p:spPr>
              <a:xfrm>
                <a:off x="659473" y="3137965"/>
                <a:ext cx="2366379" cy="5399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832624" y="3198835"/>
                <a:ext cx="1467068" cy="400110"/>
              </a:xfrm>
              <a:prstGeom prst="rect">
                <a:avLst/>
              </a:prstGeom>
            </p:spPr>
            <p:txBody>
              <a:bodyPr wrap="none">
                <a:spAutoFit/>
              </a:bodyPr>
              <a:lstStyle/>
              <a:p>
                <a:r>
                  <a:rPr lang="zh-CN" altLang="en-US" sz="2000" b="1" dirty="0">
                    <a:solidFill>
                      <a:schemeClr val="bg1"/>
                    </a:solidFill>
                    <a:cs typeface="+mn-ea"/>
                    <a:sym typeface="+mn-lt"/>
                  </a:rPr>
                  <a:t>向内开门时</a:t>
                </a:r>
                <a:endParaRPr lang="zh-CN" altLang="en-US" sz="2000" b="1" dirty="0">
                  <a:solidFill>
                    <a:schemeClr val="bg1"/>
                  </a:solidFill>
                  <a:cs typeface="+mn-ea"/>
                  <a:sym typeface="+mn-lt"/>
                </a:endParaRPr>
              </a:p>
            </p:txBody>
          </p:sp>
        </p:grpSp>
        <p:sp>
          <p:nvSpPr>
            <p:cNvPr id="52" name="任意多边形: 形状 51"/>
            <p:cNvSpPr/>
            <p:nvPr/>
          </p:nvSpPr>
          <p:spPr>
            <a:xfrm>
              <a:off x="3129280" y="3440430"/>
              <a:ext cx="2457375" cy="1396718"/>
            </a:xfrm>
            <a:custGeom>
              <a:avLst/>
              <a:gdLst>
                <a:gd name="connsiteX0" fmla="*/ 0 w 3103880"/>
                <a:gd name="connsiteY0" fmla="*/ 0 h 2468880"/>
                <a:gd name="connsiteX1" fmla="*/ 3103880 w 3103880"/>
                <a:gd name="connsiteY1" fmla="*/ 0 h 2468880"/>
                <a:gd name="connsiteX2" fmla="*/ 3103880 w 3103880"/>
                <a:gd name="connsiteY2" fmla="*/ 2468880 h 2468880"/>
                <a:gd name="connsiteX3" fmla="*/ 2275840 w 3103880"/>
                <a:gd name="connsiteY3" fmla="*/ 2468880 h 2468880"/>
                <a:gd name="connsiteX0-1" fmla="*/ 0 w 2799080"/>
                <a:gd name="connsiteY0-2" fmla="*/ 0 h 2472690"/>
                <a:gd name="connsiteX1-3" fmla="*/ 2799080 w 2799080"/>
                <a:gd name="connsiteY1-4" fmla="*/ 3810 h 2472690"/>
                <a:gd name="connsiteX2-5" fmla="*/ 2799080 w 2799080"/>
                <a:gd name="connsiteY2-6" fmla="*/ 2472690 h 2472690"/>
                <a:gd name="connsiteX3-7" fmla="*/ 1971040 w 2799080"/>
                <a:gd name="connsiteY3-8" fmla="*/ 2472690 h 2472690"/>
              </a:gdLst>
              <a:ahLst/>
              <a:cxnLst>
                <a:cxn ang="0">
                  <a:pos x="connsiteX0-1" y="connsiteY0-2"/>
                </a:cxn>
                <a:cxn ang="0">
                  <a:pos x="connsiteX1-3" y="connsiteY1-4"/>
                </a:cxn>
                <a:cxn ang="0">
                  <a:pos x="connsiteX2-5" y="connsiteY2-6"/>
                </a:cxn>
                <a:cxn ang="0">
                  <a:pos x="connsiteX3-7" y="connsiteY3-8"/>
                </a:cxn>
              </a:cxnLst>
              <a:rect l="l" t="t" r="r" b="b"/>
              <a:pathLst>
                <a:path w="2799080" h="2472690">
                  <a:moveTo>
                    <a:pt x="0" y="0"/>
                  </a:moveTo>
                  <a:lnTo>
                    <a:pt x="2799080" y="3810"/>
                  </a:lnTo>
                  <a:lnTo>
                    <a:pt x="2799080" y="2472690"/>
                  </a:lnTo>
                  <a:lnTo>
                    <a:pt x="1971040" y="2472690"/>
                  </a:lnTo>
                </a:path>
              </a:pathLst>
            </a:custGeom>
            <a:noFill/>
            <a:ln w="9525">
              <a:solidFill>
                <a:srgbClr val="C00000"/>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1537704" y="2027703"/>
            <a:ext cx="9414083" cy="2047908"/>
            <a:chOff x="1163898" y="1539069"/>
            <a:chExt cx="9414083" cy="2047908"/>
          </a:xfrm>
        </p:grpSpPr>
        <p:grpSp>
          <p:nvGrpSpPr>
            <p:cNvPr id="56" name="组合 55"/>
            <p:cNvGrpSpPr/>
            <p:nvPr/>
          </p:nvGrpSpPr>
          <p:grpSpPr>
            <a:xfrm>
              <a:off x="1163898" y="1539069"/>
              <a:ext cx="9414083" cy="2047908"/>
              <a:chOff x="659473" y="3137965"/>
              <a:chExt cx="9414083" cy="2047908"/>
            </a:xfrm>
          </p:grpSpPr>
          <p:grpSp>
            <p:nvGrpSpPr>
              <p:cNvPr id="60" name="组合 59"/>
              <p:cNvGrpSpPr/>
              <p:nvPr/>
            </p:nvGrpSpPr>
            <p:grpSpPr>
              <a:xfrm>
                <a:off x="659473" y="3137965"/>
                <a:ext cx="2366379" cy="539955"/>
                <a:chOff x="659473" y="3137965"/>
                <a:chExt cx="2366379" cy="539955"/>
              </a:xfrm>
            </p:grpSpPr>
            <p:sp>
              <p:nvSpPr>
                <p:cNvPr id="62" name="箭头: 五边形 61"/>
                <p:cNvSpPr/>
                <p:nvPr/>
              </p:nvSpPr>
              <p:spPr>
                <a:xfrm>
                  <a:off x="659473" y="3137965"/>
                  <a:ext cx="2366379" cy="5399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p:cNvSpPr/>
                <p:nvPr/>
              </p:nvSpPr>
              <p:spPr>
                <a:xfrm>
                  <a:off x="832624" y="3198835"/>
                  <a:ext cx="1467068" cy="400110"/>
                </a:xfrm>
                <a:prstGeom prst="rect">
                  <a:avLst/>
                </a:prstGeom>
              </p:spPr>
              <p:txBody>
                <a:bodyPr wrap="none">
                  <a:spAutoFit/>
                </a:bodyPr>
                <a:lstStyle/>
                <a:p>
                  <a:r>
                    <a:rPr lang="zh-CN" altLang="en-US" sz="2000" b="1" dirty="0">
                      <a:solidFill>
                        <a:schemeClr val="bg1"/>
                      </a:solidFill>
                      <a:cs typeface="+mn-ea"/>
                      <a:sym typeface="+mn-lt"/>
                    </a:rPr>
                    <a:t>向外开门时</a:t>
                  </a:r>
                  <a:endParaRPr lang="zh-CN" altLang="en-US" sz="2000" b="1" dirty="0">
                    <a:solidFill>
                      <a:schemeClr val="bg1"/>
                    </a:solidFill>
                    <a:cs typeface="+mn-ea"/>
                    <a:sym typeface="+mn-lt"/>
                  </a:endParaRPr>
                </a:p>
              </p:txBody>
            </p:sp>
          </p:grpSp>
          <p:sp>
            <p:nvSpPr>
              <p:cNvPr id="61" name="任意多边形: 形状 60"/>
              <p:cNvSpPr/>
              <p:nvPr/>
            </p:nvSpPr>
            <p:spPr>
              <a:xfrm>
                <a:off x="3129279" y="3440430"/>
                <a:ext cx="6944277" cy="1745443"/>
              </a:xfrm>
              <a:custGeom>
                <a:avLst/>
                <a:gdLst>
                  <a:gd name="connsiteX0" fmla="*/ 0 w 3103880"/>
                  <a:gd name="connsiteY0" fmla="*/ 0 h 2468880"/>
                  <a:gd name="connsiteX1" fmla="*/ 3103880 w 3103880"/>
                  <a:gd name="connsiteY1" fmla="*/ 0 h 2468880"/>
                  <a:gd name="connsiteX2" fmla="*/ 3103880 w 3103880"/>
                  <a:gd name="connsiteY2" fmla="*/ 2468880 h 2468880"/>
                  <a:gd name="connsiteX3" fmla="*/ 2275840 w 3103880"/>
                  <a:gd name="connsiteY3" fmla="*/ 2468880 h 2468880"/>
                  <a:gd name="connsiteX0-1" fmla="*/ 0 w 2799080"/>
                  <a:gd name="connsiteY0-2" fmla="*/ 0 h 2472690"/>
                  <a:gd name="connsiteX1-3" fmla="*/ 2799080 w 2799080"/>
                  <a:gd name="connsiteY1-4" fmla="*/ 3810 h 2472690"/>
                  <a:gd name="connsiteX2-5" fmla="*/ 2799080 w 2799080"/>
                  <a:gd name="connsiteY2-6" fmla="*/ 2472690 h 2472690"/>
                  <a:gd name="connsiteX3-7" fmla="*/ 1971040 w 2799080"/>
                  <a:gd name="connsiteY3-8" fmla="*/ 2472690 h 2472690"/>
                </a:gdLst>
                <a:ahLst/>
                <a:cxnLst>
                  <a:cxn ang="0">
                    <a:pos x="connsiteX0-1" y="connsiteY0-2"/>
                  </a:cxn>
                  <a:cxn ang="0">
                    <a:pos x="connsiteX1-3" y="connsiteY1-4"/>
                  </a:cxn>
                  <a:cxn ang="0">
                    <a:pos x="connsiteX2-5" y="connsiteY2-6"/>
                  </a:cxn>
                  <a:cxn ang="0">
                    <a:pos x="connsiteX3-7" y="connsiteY3-8"/>
                  </a:cxn>
                </a:cxnLst>
                <a:rect l="l" t="t" r="r" b="b"/>
                <a:pathLst>
                  <a:path w="2799080" h="2472690">
                    <a:moveTo>
                      <a:pt x="0" y="0"/>
                    </a:moveTo>
                    <a:lnTo>
                      <a:pt x="2799080" y="3810"/>
                    </a:lnTo>
                    <a:lnTo>
                      <a:pt x="2799080" y="2472690"/>
                    </a:lnTo>
                    <a:lnTo>
                      <a:pt x="1971040" y="2472690"/>
                    </a:lnTo>
                  </a:path>
                </a:pathLst>
              </a:custGeom>
              <a:noFill/>
              <a:ln w="9525">
                <a:solidFill>
                  <a:srgbClr val="C00000"/>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7" name="矩形 56"/>
            <p:cNvSpPr/>
            <p:nvPr/>
          </p:nvSpPr>
          <p:spPr>
            <a:xfrm>
              <a:off x="1441446" y="2364028"/>
              <a:ext cx="7551263" cy="338554"/>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先敲门，打开门后把住门把手，站在门旁，对客人说“请进”并施礼。</a:t>
              </a:r>
              <a:endParaRPr lang="zh-CN" altLang="en-US" sz="1600" dirty="0">
                <a:solidFill>
                  <a:schemeClr val="tx1">
                    <a:lumMod val="75000"/>
                    <a:lumOff val="25000"/>
                  </a:schemeClr>
                </a:solidFill>
                <a:cs typeface="+mn-ea"/>
                <a:sym typeface="+mn-lt"/>
              </a:endParaRPr>
            </a:p>
          </p:txBody>
        </p:sp>
        <p:sp>
          <p:nvSpPr>
            <p:cNvPr id="58" name="矩形 57"/>
            <p:cNvSpPr/>
            <p:nvPr/>
          </p:nvSpPr>
          <p:spPr>
            <a:xfrm>
              <a:off x="1440924" y="2759938"/>
              <a:ext cx="3756156" cy="338554"/>
            </a:xfrm>
            <a:prstGeom prst="rect">
              <a:avLst/>
            </a:prstGeom>
          </p:spPr>
          <p:txBody>
            <a:bodyPr wrap="non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进入房间后，用右手将门轻轻关上。</a:t>
              </a:r>
              <a:endParaRPr lang="zh-CN" altLang="en-US" sz="1600" dirty="0">
                <a:solidFill>
                  <a:schemeClr val="tx1">
                    <a:lumMod val="75000"/>
                    <a:lumOff val="25000"/>
                  </a:schemeClr>
                </a:solidFill>
                <a:cs typeface="+mn-ea"/>
                <a:sym typeface="+mn-lt"/>
              </a:endParaRPr>
            </a:p>
          </p:txBody>
        </p:sp>
        <p:sp>
          <p:nvSpPr>
            <p:cNvPr id="59" name="矩形 58"/>
            <p:cNvSpPr/>
            <p:nvPr/>
          </p:nvSpPr>
          <p:spPr>
            <a:xfrm>
              <a:off x="1440924" y="3122822"/>
              <a:ext cx="7101662" cy="338554"/>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prstClr val="black">
                      <a:lumMod val="75000"/>
                      <a:lumOff val="25000"/>
                    </a:prstClr>
                  </a:solidFill>
                  <a:cs typeface="+mn-ea"/>
                  <a:sym typeface="+mn-lt"/>
                </a:rPr>
                <a:t>请客人入坐，安静退出。此时可用“请稍候“等语言。</a:t>
              </a:r>
              <a:endParaRPr lang="zh-CN" altLang="en-US" sz="1600" dirty="0">
                <a:solidFill>
                  <a:schemeClr val="tx1">
                    <a:lumMod val="75000"/>
                    <a:lumOff val="25000"/>
                  </a:schemeClr>
                </a:solidFill>
                <a:cs typeface="+mn-ea"/>
                <a:sym typeface="+mn-lt"/>
              </a:endParaRPr>
            </a:p>
          </p:txBody>
        </p:sp>
      </p:grpSp>
      <p:sp>
        <p:nvSpPr>
          <p:cNvPr id="4" name="矩形 3"/>
          <p:cNvSpPr/>
          <p:nvPr/>
        </p:nvSpPr>
        <p:spPr>
          <a:xfrm>
            <a:off x="819785" y="227330"/>
            <a:ext cx="162115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常用礼仪</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31463" y="1195510"/>
            <a:ext cx="4595798" cy="2228728"/>
            <a:chOff x="1151858" y="1569629"/>
            <a:chExt cx="4595798" cy="2228728"/>
          </a:xfrm>
        </p:grpSpPr>
        <p:grpSp>
          <p:nvGrpSpPr>
            <p:cNvPr id="29" name="组合 28"/>
            <p:cNvGrpSpPr/>
            <p:nvPr/>
          </p:nvGrpSpPr>
          <p:grpSpPr>
            <a:xfrm>
              <a:off x="1151858" y="1569629"/>
              <a:ext cx="4595798" cy="2228728"/>
              <a:chOff x="2553115" y="1412875"/>
              <a:chExt cx="4595798" cy="2228728"/>
            </a:xfrm>
          </p:grpSpPr>
          <p:sp>
            <p:nvSpPr>
              <p:cNvPr id="35" name="矩形: 圆角 34"/>
              <p:cNvSpPr/>
              <p:nvPr/>
            </p:nvSpPr>
            <p:spPr>
              <a:xfrm>
                <a:off x="2553115" y="1704357"/>
                <a:ext cx="1036684" cy="645859"/>
              </a:xfrm>
              <a:prstGeom prst="roundRect">
                <a:avLst>
                  <a:gd name="adj" fmla="val 16667"/>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6" name="矩形: 圆角 35"/>
              <p:cNvSpPr/>
              <p:nvPr/>
            </p:nvSpPr>
            <p:spPr>
              <a:xfrm>
                <a:off x="2604633" y="1412875"/>
                <a:ext cx="4544280" cy="2228728"/>
              </a:xfrm>
              <a:prstGeom prst="roundRect">
                <a:avLst>
                  <a:gd name="adj" fmla="val 8028"/>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7" name="任意多边形: 形状 36"/>
              <p:cNvSpPr/>
              <p:nvPr/>
            </p:nvSpPr>
            <p:spPr>
              <a:xfrm>
                <a:off x="2553115" y="1583539"/>
                <a:ext cx="2505741" cy="707288"/>
              </a:xfrm>
              <a:custGeom>
                <a:avLst/>
                <a:gdLst>
                  <a:gd name="connsiteX0" fmla="*/ 1171345 w 2271959"/>
                  <a:gd name="connsiteY0" fmla="*/ 0 h 707288"/>
                  <a:gd name="connsiteX1" fmla="*/ 1959974 w 2271959"/>
                  <a:gd name="connsiteY1" fmla="*/ 0 h 707288"/>
                  <a:gd name="connsiteX2" fmla="*/ 2271959 w 2271959"/>
                  <a:gd name="connsiteY2" fmla="*/ 311986 h 707288"/>
                  <a:gd name="connsiteX3" fmla="*/ 1959974 w 2271959"/>
                  <a:gd name="connsiteY3" fmla="*/ 623971 h 707288"/>
                  <a:gd name="connsiteX4" fmla="*/ 1544358 w 2271959"/>
                  <a:gd name="connsiteY4" fmla="*/ 623971 h 707288"/>
                  <a:gd name="connsiteX5" fmla="*/ 1544358 w 2271959"/>
                  <a:gd name="connsiteY5" fmla="*/ 625729 h 707288"/>
                  <a:gd name="connsiteX6" fmla="*/ 131477 w 2271959"/>
                  <a:gd name="connsiteY6" fmla="*/ 625729 h 707288"/>
                  <a:gd name="connsiteX7" fmla="*/ 10331 w 2271959"/>
                  <a:gd name="connsiteY7" fmla="*/ 706030 h 707288"/>
                  <a:gd name="connsiteX8" fmla="*/ 10077 w 2271959"/>
                  <a:gd name="connsiteY8" fmla="*/ 707288 h 707288"/>
                  <a:gd name="connsiteX9" fmla="*/ 0 w 2271959"/>
                  <a:gd name="connsiteY9" fmla="*/ 657373 h 707288"/>
                  <a:gd name="connsiteX10" fmla="*/ 0 w 2271959"/>
                  <a:gd name="connsiteY10" fmla="*/ 131479 h 707288"/>
                  <a:gd name="connsiteX11" fmla="*/ 131478 w 2271959"/>
                  <a:gd name="connsiteY11" fmla="*/ 1 h 707288"/>
                  <a:gd name="connsiteX12" fmla="*/ 1171345 w 2271959"/>
                  <a:gd name="connsiteY12" fmla="*/ 1 h 707288"/>
                  <a:gd name="connsiteX0-1" fmla="*/ 1171345 w 2271959"/>
                  <a:gd name="connsiteY0-2" fmla="*/ 0 h 707288"/>
                  <a:gd name="connsiteX1-3" fmla="*/ 1959974 w 2271959"/>
                  <a:gd name="connsiteY1-4" fmla="*/ 0 h 707288"/>
                  <a:gd name="connsiteX2-5" fmla="*/ 2271959 w 2271959"/>
                  <a:gd name="connsiteY2-6" fmla="*/ 311986 h 707288"/>
                  <a:gd name="connsiteX3-7" fmla="*/ 1959974 w 2271959"/>
                  <a:gd name="connsiteY3-8" fmla="*/ 623971 h 707288"/>
                  <a:gd name="connsiteX4-9" fmla="*/ 1544358 w 2271959"/>
                  <a:gd name="connsiteY4-10" fmla="*/ 623971 h 707288"/>
                  <a:gd name="connsiteX5-11" fmla="*/ 131477 w 2271959"/>
                  <a:gd name="connsiteY5-12" fmla="*/ 625729 h 707288"/>
                  <a:gd name="connsiteX6-13" fmla="*/ 10331 w 2271959"/>
                  <a:gd name="connsiteY6-14" fmla="*/ 706030 h 707288"/>
                  <a:gd name="connsiteX7-15" fmla="*/ 10077 w 2271959"/>
                  <a:gd name="connsiteY7-16" fmla="*/ 707288 h 707288"/>
                  <a:gd name="connsiteX8-17" fmla="*/ 0 w 2271959"/>
                  <a:gd name="connsiteY8-18" fmla="*/ 657373 h 707288"/>
                  <a:gd name="connsiteX9-19" fmla="*/ 0 w 2271959"/>
                  <a:gd name="connsiteY9-20" fmla="*/ 131479 h 707288"/>
                  <a:gd name="connsiteX10-21" fmla="*/ 131478 w 2271959"/>
                  <a:gd name="connsiteY10-22" fmla="*/ 1 h 707288"/>
                  <a:gd name="connsiteX11-23" fmla="*/ 1171345 w 2271959"/>
                  <a:gd name="connsiteY11-24" fmla="*/ 1 h 707288"/>
                  <a:gd name="connsiteX12-25" fmla="*/ 1171345 w 2271959"/>
                  <a:gd name="connsiteY12-26" fmla="*/ 0 h 707288"/>
                  <a:gd name="connsiteX0-27" fmla="*/ 1171345 w 2271959"/>
                  <a:gd name="connsiteY0-28" fmla="*/ 0 h 707288"/>
                  <a:gd name="connsiteX1-29" fmla="*/ 1959974 w 2271959"/>
                  <a:gd name="connsiteY1-30" fmla="*/ 0 h 707288"/>
                  <a:gd name="connsiteX2-31" fmla="*/ 2271959 w 2271959"/>
                  <a:gd name="connsiteY2-32" fmla="*/ 311986 h 707288"/>
                  <a:gd name="connsiteX3-33" fmla="*/ 1959974 w 2271959"/>
                  <a:gd name="connsiteY3-34" fmla="*/ 623971 h 707288"/>
                  <a:gd name="connsiteX4-35" fmla="*/ 131477 w 2271959"/>
                  <a:gd name="connsiteY4-36" fmla="*/ 625729 h 707288"/>
                  <a:gd name="connsiteX5-37" fmla="*/ 10331 w 2271959"/>
                  <a:gd name="connsiteY5-38" fmla="*/ 706030 h 707288"/>
                  <a:gd name="connsiteX6-39" fmla="*/ 10077 w 2271959"/>
                  <a:gd name="connsiteY6-40" fmla="*/ 707288 h 707288"/>
                  <a:gd name="connsiteX7-41" fmla="*/ 0 w 2271959"/>
                  <a:gd name="connsiteY7-42" fmla="*/ 657373 h 707288"/>
                  <a:gd name="connsiteX8-43" fmla="*/ 0 w 2271959"/>
                  <a:gd name="connsiteY8-44" fmla="*/ 131479 h 707288"/>
                  <a:gd name="connsiteX9-45" fmla="*/ 131478 w 2271959"/>
                  <a:gd name="connsiteY9-46" fmla="*/ 1 h 707288"/>
                  <a:gd name="connsiteX10-47" fmla="*/ 1171345 w 2271959"/>
                  <a:gd name="connsiteY10-48" fmla="*/ 1 h 707288"/>
                  <a:gd name="connsiteX11-49" fmla="*/ 1171345 w 2271959"/>
                  <a:gd name="connsiteY11-50" fmla="*/ 0 h 707288"/>
                  <a:gd name="connsiteX0-51" fmla="*/ 1171345 w 2271959"/>
                  <a:gd name="connsiteY0-52" fmla="*/ 1 h 707288"/>
                  <a:gd name="connsiteX1-53" fmla="*/ 1959974 w 2271959"/>
                  <a:gd name="connsiteY1-54" fmla="*/ 0 h 707288"/>
                  <a:gd name="connsiteX2-55" fmla="*/ 2271959 w 2271959"/>
                  <a:gd name="connsiteY2-56" fmla="*/ 311986 h 707288"/>
                  <a:gd name="connsiteX3-57" fmla="*/ 1959974 w 2271959"/>
                  <a:gd name="connsiteY3-58" fmla="*/ 623971 h 707288"/>
                  <a:gd name="connsiteX4-59" fmla="*/ 131477 w 2271959"/>
                  <a:gd name="connsiteY4-60" fmla="*/ 625729 h 707288"/>
                  <a:gd name="connsiteX5-61" fmla="*/ 10331 w 2271959"/>
                  <a:gd name="connsiteY5-62" fmla="*/ 706030 h 707288"/>
                  <a:gd name="connsiteX6-63" fmla="*/ 10077 w 2271959"/>
                  <a:gd name="connsiteY6-64" fmla="*/ 707288 h 707288"/>
                  <a:gd name="connsiteX7-65" fmla="*/ 0 w 2271959"/>
                  <a:gd name="connsiteY7-66" fmla="*/ 657373 h 707288"/>
                  <a:gd name="connsiteX8-67" fmla="*/ 0 w 2271959"/>
                  <a:gd name="connsiteY8-68" fmla="*/ 131479 h 707288"/>
                  <a:gd name="connsiteX9-69" fmla="*/ 131478 w 2271959"/>
                  <a:gd name="connsiteY9-70" fmla="*/ 1 h 707288"/>
                  <a:gd name="connsiteX10-71" fmla="*/ 1171345 w 2271959"/>
                  <a:gd name="connsiteY10-72" fmla="*/ 1 h 707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271959" h="707288">
                    <a:moveTo>
                      <a:pt x="1171345" y="1"/>
                    </a:moveTo>
                    <a:lnTo>
                      <a:pt x="1959974" y="0"/>
                    </a:lnTo>
                    <a:lnTo>
                      <a:pt x="2271959" y="311986"/>
                    </a:lnTo>
                    <a:lnTo>
                      <a:pt x="1959974" y="623971"/>
                    </a:lnTo>
                    <a:lnTo>
                      <a:pt x="131477" y="625729"/>
                    </a:lnTo>
                    <a:cubicBezTo>
                      <a:pt x="77017" y="625729"/>
                      <a:pt x="30291" y="658841"/>
                      <a:pt x="10331" y="706030"/>
                    </a:cubicBezTo>
                    <a:cubicBezTo>
                      <a:pt x="10246" y="706449"/>
                      <a:pt x="10162" y="706869"/>
                      <a:pt x="10077" y="707288"/>
                    </a:cubicBezTo>
                    <a:lnTo>
                      <a:pt x="0" y="657373"/>
                    </a:lnTo>
                    <a:lnTo>
                      <a:pt x="0" y="131479"/>
                    </a:lnTo>
                    <a:cubicBezTo>
                      <a:pt x="0" y="58866"/>
                      <a:pt x="58865" y="1"/>
                      <a:pt x="131478" y="1"/>
                    </a:cubicBezTo>
                    <a:lnTo>
                      <a:pt x="1171345" y="1"/>
                    </a:lnTo>
                    <a:close/>
                  </a:path>
                </a:pathLst>
              </a:custGeom>
              <a:solidFill>
                <a:srgbClr val="C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8" name="文本框 37"/>
              <p:cNvSpPr txBox="1"/>
              <p:nvPr/>
            </p:nvSpPr>
            <p:spPr>
              <a:xfrm>
                <a:off x="2670404" y="1668947"/>
                <a:ext cx="2206188" cy="400110"/>
              </a:xfrm>
              <a:prstGeom prst="rect">
                <a:avLst/>
              </a:prstGeom>
              <a:noFill/>
            </p:spPr>
            <p:txBody>
              <a:bodyPr wrap="square">
                <a:spAutoFit/>
              </a:bodyPr>
              <a:lstStyle/>
              <a:p>
                <a:r>
                  <a:rPr lang="en-US" altLang="zh-CN" sz="2000" b="1" dirty="0">
                    <a:solidFill>
                      <a:schemeClr val="bg1"/>
                    </a:solidFill>
                    <a:cs typeface="+mn-ea"/>
                    <a:sym typeface="+mn-lt"/>
                  </a:rPr>
                  <a:t>&gt;</a:t>
                </a:r>
                <a:r>
                  <a:rPr lang="zh-CN" altLang="en-US" sz="2000" b="1" dirty="0">
                    <a:solidFill>
                      <a:schemeClr val="bg1"/>
                    </a:solidFill>
                    <a:cs typeface="+mn-ea"/>
                    <a:sym typeface="+mn-lt"/>
                  </a:rPr>
                  <a:t>进入他人办公室</a:t>
                </a:r>
                <a:endParaRPr lang="zh-CN" altLang="en-US" sz="2000" b="1" dirty="0">
                  <a:solidFill>
                    <a:schemeClr val="bg1"/>
                  </a:solidFill>
                  <a:cs typeface="+mn-ea"/>
                  <a:sym typeface="+mn-lt"/>
                </a:endParaRPr>
              </a:p>
            </p:txBody>
          </p:sp>
        </p:grpSp>
        <p:sp>
          <p:nvSpPr>
            <p:cNvPr id="46" name="矩形 45"/>
            <p:cNvSpPr/>
            <p:nvPr/>
          </p:nvSpPr>
          <p:spPr>
            <a:xfrm>
              <a:off x="1577262" y="2500044"/>
              <a:ext cx="3796145" cy="1023870"/>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400" dirty="0">
                  <a:solidFill>
                    <a:schemeClr val="tx1">
                      <a:lumMod val="75000"/>
                      <a:lumOff val="25000"/>
                    </a:schemeClr>
                  </a:solidFill>
                  <a:cs typeface="+mn-ea"/>
                  <a:sym typeface="+mn-lt"/>
                </a:rPr>
                <a:t>必须先敲门，再进入。</a:t>
              </a:r>
              <a:endParaRPr lang="zh-CN" altLang="en-US" sz="14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r>
                <a:rPr lang="zh-CN" altLang="en-US" sz="1400" dirty="0">
                  <a:solidFill>
                    <a:schemeClr val="tx1">
                      <a:lumMod val="75000"/>
                      <a:lumOff val="25000"/>
                    </a:schemeClr>
                  </a:solidFill>
                  <a:cs typeface="+mn-ea"/>
                  <a:sym typeface="+mn-lt"/>
                </a:rPr>
                <a:t>已开门或没有门的情况下，应先打招呼，如“您好”、“打扰一下”等词语后再进入。</a:t>
              </a:r>
              <a:endParaRPr lang="zh-CN" altLang="en-US" sz="1400" dirty="0">
                <a:solidFill>
                  <a:schemeClr val="tx1">
                    <a:lumMod val="75000"/>
                    <a:lumOff val="25000"/>
                  </a:schemeClr>
                </a:solidFill>
                <a:cs typeface="+mn-ea"/>
                <a:sym typeface="+mn-lt"/>
              </a:endParaRPr>
            </a:p>
          </p:txBody>
        </p:sp>
      </p:grpSp>
      <p:grpSp>
        <p:nvGrpSpPr>
          <p:cNvPr id="47" name="组合 46"/>
          <p:cNvGrpSpPr/>
          <p:nvPr/>
        </p:nvGrpSpPr>
        <p:grpSpPr>
          <a:xfrm>
            <a:off x="6188966" y="1770751"/>
            <a:ext cx="5262004" cy="3407320"/>
            <a:chOff x="1151858" y="1569629"/>
            <a:chExt cx="5262004" cy="3407320"/>
          </a:xfrm>
        </p:grpSpPr>
        <p:grpSp>
          <p:nvGrpSpPr>
            <p:cNvPr id="64" name="组合 63"/>
            <p:cNvGrpSpPr/>
            <p:nvPr/>
          </p:nvGrpSpPr>
          <p:grpSpPr>
            <a:xfrm>
              <a:off x="1151858" y="1569629"/>
              <a:ext cx="5262004" cy="3407320"/>
              <a:chOff x="2553115" y="1412875"/>
              <a:chExt cx="5262004" cy="3407320"/>
            </a:xfrm>
          </p:grpSpPr>
          <p:sp>
            <p:nvSpPr>
              <p:cNvPr id="66" name="矩形: 圆角 65"/>
              <p:cNvSpPr/>
              <p:nvPr/>
            </p:nvSpPr>
            <p:spPr>
              <a:xfrm>
                <a:off x="2553115" y="1704357"/>
                <a:ext cx="1036684" cy="645859"/>
              </a:xfrm>
              <a:prstGeom prst="roundRect">
                <a:avLst>
                  <a:gd name="adj" fmla="val 16667"/>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圆角 66"/>
              <p:cNvSpPr/>
              <p:nvPr/>
            </p:nvSpPr>
            <p:spPr>
              <a:xfrm>
                <a:off x="2604633" y="1412875"/>
                <a:ext cx="5210486" cy="3407320"/>
              </a:xfrm>
              <a:prstGeom prst="roundRect">
                <a:avLst>
                  <a:gd name="adj" fmla="val 8028"/>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任意多边形: 形状 67"/>
              <p:cNvSpPr/>
              <p:nvPr/>
            </p:nvSpPr>
            <p:spPr>
              <a:xfrm>
                <a:off x="2553115" y="1583539"/>
                <a:ext cx="2505741" cy="707288"/>
              </a:xfrm>
              <a:custGeom>
                <a:avLst/>
                <a:gdLst>
                  <a:gd name="connsiteX0" fmla="*/ 1171345 w 2271959"/>
                  <a:gd name="connsiteY0" fmla="*/ 0 h 707288"/>
                  <a:gd name="connsiteX1" fmla="*/ 1959974 w 2271959"/>
                  <a:gd name="connsiteY1" fmla="*/ 0 h 707288"/>
                  <a:gd name="connsiteX2" fmla="*/ 2271959 w 2271959"/>
                  <a:gd name="connsiteY2" fmla="*/ 311986 h 707288"/>
                  <a:gd name="connsiteX3" fmla="*/ 1959974 w 2271959"/>
                  <a:gd name="connsiteY3" fmla="*/ 623971 h 707288"/>
                  <a:gd name="connsiteX4" fmla="*/ 1544358 w 2271959"/>
                  <a:gd name="connsiteY4" fmla="*/ 623971 h 707288"/>
                  <a:gd name="connsiteX5" fmla="*/ 1544358 w 2271959"/>
                  <a:gd name="connsiteY5" fmla="*/ 625729 h 707288"/>
                  <a:gd name="connsiteX6" fmla="*/ 131477 w 2271959"/>
                  <a:gd name="connsiteY6" fmla="*/ 625729 h 707288"/>
                  <a:gd name="connsiteX7" fmla="*/ 10331 w 2271959"/>
                  <a:gd name="connsiteY7" fmla="*/ 706030 h 707288"/>
                  <a:gd name="connsiteX8" fmla="*/ 10077 w 2271959"/>
                  <a:gd name="connsiteY8" fmla="*/ 707288 h 707288"/>
                  <a:gd name="connsiteX9" fmla="*/ 0 w 2271959"/>
                  <a:gd name="connsiteY9" fmla="*/ 657373 h 707288"/>
                  <a:gd name="connsiteX10" fmla="*/ 0 w 2271959"/>
                  <a:gd name="connsiteY10" fmla="*/ 131479 h 707288"/>
                  <a:gd name="connsiteX11" fmla="*/ 131478 w 2271959"/>
                  <a:gd name="connsiteY11" fmla="*/ 1 h 707288"/>
                  <a:gd name="connsiteX12" fmla="*/ 1171345 w 2271959"/>
                  <a:gd name="connsiteY12" fmla="*/ 1 h 707288"/>
                  <a:gd name="connsiteX0-1" fmla="*/ 1171345 w 2271959"/>
                  <a:gd name="connsiteY0-2" fmla="*/ 0 h 707288"/>
                  <a:gd name="connsiteX1-3" fmla="*/ 1959974 w 2271959"/>
                  <a:gd name="connsiteY1-4" fmla="*/ 0 h 707288"/>
                  <a:gd name="connsiteX2-5" fmla="*/ 2271959 w 2271959"/>
                  <a:gd name="connsiteY2-6" fmla="*/ 311986 h 707288"/>
                  <a:gd name="connsiteX3-7" fmla="*/ 1959974 w 2271959"/>
                  <a:gd name="connsiteY3-8" fmla="*/ 623971 h 707288"/>
                  <a:gd name="connsiteX4-9" fmla="*/ 1544358 w 2271959"/>
                  <a:gd name="connsiteY4-10" fmla="*/ 623971 h 707288"/>
                  <a:gd name="connsiteX5-11" fmla="*/ 131477 w 2271959"/>
                  <a:gd name="connsiteY5-12" fmla="*/ 625729 h 707288"/>
                  <a:gd name="connsiteX6-13" fmla="*/ 10331 w 2271959"/>
                  <a:gd name="connsiteY6-14" fmla="*/ 706030 h 707288"/>
                  <a:gd name="connsiteX7-15" fmla="*/ 10077 w 2271959"/>
                  <a:gd name="connsiteY7-16" fmla="*/ 707288 h 707288"/>
                  <a:gd name="connsiteX8-17" fmla="*/ 0 w 2271959"/>
                  <a:gd name="connsiteY8-18" fmla="*/ 657373 h 707288"/>
                  <a:gd name="connsiteX9-19" fmla="*/ 0 w 2271959"/>
                  <a:gd name="connsiteY9-20" fmla="*/ 131479 h 707288"/>
                  <a:gd name="connsiteX10-21" fmla="*/ 131478 w 2271959"/>
                  <a:gd name="connsiteY10-22" fmla="*/ 1 h 707288"/>
                  <a:gd name="connsiteX11-23" fmla="*/ 1171345 w 2271959"/>
                  <a:gd name="connsiteY11-24" fmla="*/ 1 h 707288"/>
                  <a:gd name="connsiteX12-25" fmla="*/ 1171345 w 2271959"/>
                  <a:gd name="connsiteY12-26" fmla="*/ 0 h 707288"/>
                  <a:gd name="connsiteX0-27" fmla="*/ 1171345 w 2271959"/>
                  <a:gd name="connsiteY0-28" fmla="*/ 0 h 707288"/>
                  <a:gd name="connsiteX1-29" fmla="*/ 1959974 w 2271959"/>
                  <a:gd name="connsiteY1-30" fmla="*/ 0 h 707288"/>
                  <a:gd name="connsiteX2-31" fmla="*/ 2271959 w 2271959"/>
                  <a:gd name="connsiteY2-32" fmla="*/ 311986 h 707288"/>
                  <a:gd name="connsiteX3-33" fmla="*/ 1959974 w 2271959"/>
                  <a:gd name="connsiteY3-34" fmla="*/ 623971 h 707288"/>
                  <a:gd name="connsiteX4-35" fmla="*/ 131477 w 2271959"/>
                  <a:gd name="connsiteY4-36" fmla="*/ 625729 h 707288"/>
                  <a:gd name="connsiteX5-37" fmla="*/ 10331 w 2271959"/>
                  <a:gd name="connsiteY5-38" fmla="*/ 706030 h 707288"/>
                  <a:gd name="connsiteX6-39" fmla="*/ 10077 w 2271959"/>
                  <a:gd name="connsiteY6-40" fmla="*/ 707288 h 707288"/>
                  <a:gd name="connsiteX7-41" fmla="*/ 0 w 2271959"/>
                  <a:gd name="connsiteY7-42" fmla="*/ 657373 h 707288"/>
                  <a:gd name="connsiteX8-43" fmla="*/ 0 w 2271959"/>
                  <a:gd name="connsiteY8-44" fmla="*/ 131479 h 707288"/>
                  <a:gd name="connsiteX9-45" fmla="*/ 131478 w 2271959"/>
                  <a:gd name="connsiteY9-46" fmla="*/ 1 h 707288"/>
                  <a:gd name="connsiteX10-47" fmla="*/ 1171345 w 2271959"/>
                  <a:gd name="connsiteY10-48" fmla="*/ 1 h 707288"/>
                  <a:gd name="connsiteX11-49" fmla="*/ 1171345 w 2271959"/>
                  <a:gd name="connsiteY11-50" fmla="*/ 0 h 707288"/>
                  <a:gd name="connsiteX0-51" fmla="*/ 1171345 w 2271959"/>
                  <a:gd name="connsiteY0-52" fmla="*/ 1 h 707288"/>
                  <a:gd name="connsiteX1-53" fmla="*/ 1959974 w 2271959"/>
                  <a:gd name="connsiteY1-54" fmla="*/ 0 h 707288"/>
                  <a:gd name="connsiteX2-55" fmla="*/ 2271959 w 2271959"/>
                  <a:gd name="connsiteY2-56" fmla="*/ 311986 h 707288"/>
                  <a:gd name="connsiteX3-57" fmla="*/ 1959974 w 2271959"/>
                  <a:gd name="connsiteY3-58" fmla="*/ 623971 h 707288"/>
                  <a:gd name="connsiteX4-59" fmla="*/ 131477 w 2271959"/>
                  <a:gd name="connsiteY4-60" fmla="*/ 625729 h 707288"/>
                  <a:gd name="connsiteX5-61" fmla="*/ 10331 w 2271959"/>
                  <a:gd name="connsiteY5-62" fmla="*/ 706030 h 707288"/>
                  <a:gd name="connsiteX6-63" fmla="*/ 10077 w 2271959"/>
                  <a:gd name="connsiteY6-64" fmla="*/ 707288 h 707288"/>
                  <a:gd name="connsiteX7-65" fmla="*/ 0 w 2271959"/>
                  <a:gd name="connsiteY7-66" fmla="*/ 657373 h 707288"/>
                  <a:gd name="connsiteX8-67" fmla="*/ 0 w 2271959"/>
                  <a:gd name="connsiteY8-68" fmla="*/ 131479 h 707288"/>
                  <a:gd name="connsiteX9-69" fmla="*/ 131478 w 2271959"/>
                  <a:gd name="connsiteY9-70" fmla="*/ 1 h 707288"/>
                  <a:gd name="connsiteX10-71" fmla="*/ 1171345 w 2271959"/>
                  <a:gd name="connsiteY10-72" fmla="*/ 1 h 707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271959" h="707288">
                    <a:moveTo>
                      <a:pt x="1171345" y="1"/>
                    </a:moveTo>
                    <a:lnTo>
                      <a:pt x="1959974" y="0"/>
                    </a:lnTo>
                    <a:lnTo>
                      <a:pt x="2271959" y="311986"/>
                    </a:lnTo>
                    <a:lnTo>
                      <a:pt x="1959974" y="623971"/>
                    </a:lnTo>
                    <a:lnTo>
                      <a:pt x="131477" y="625729"/>
                    </a:lnTo>
                    <a:cubicBezTo>
                      <a:pt x="77017" y="625729"/>
                      <a:pt x="30291" y="658841"/>
                      <a:pt x="10331" y="706030"/>
                    </a:cubicBezTo>
                    <a:cubicBezTo>
                      <a:pt x="10246" y="706449"/>
                      <a:pt x="10162" y="706869"/>
                      <a:pt x="10077" y="707288"/>
                    </a:cubicBezTo>
                    <a:lnTo>
                      <a:pt x="0" y="657373"/>
                    </a:lnTo>
                    <a:lnTo>
                      <a:pt x="0" y="131479"/>
                    </a:lnTo>
                    <a:cubicBezTo>
                      <a:pt x="0" y="58866"/>
                      <a:pt x="58865" y="1"/>
                      <a:pt x="131478" y="1"/>
                    </a:cubicBezTo>
                    <a:lnTo>
                      <a:pt x="1171345" y="1"/>
                    </a:lnTo>
                    <a:close/>
                  </a:path>
                </a:pathLst>
              </a:custGeom>
              <a:solidFill>
                <a:srgbClr val="C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9" name="文本框 68"/>
              <p:cNvSpPr txBox="1"/>
              <p:nvPr/>
            </p:nvSpPr>
            <p:spPr>
              <a:xfrm>
                <a:off x="2978519" y="1668947"/>
                <a:ext cx="1108292" cy="400110"/>
              </a:xfrm>
              <a:prstGeom prst="rect">
                <a:avLst/>
              </a:prstGeom>
              <a:noFill/>
            </p:spPr>
            <p:txBody>
              <a:bodyPr wrap="square">
                <a:spAutoFit/>
              </a:bodyPr>
              <a:lstStyle/>
              <a:p>
                <a:r>
                  <a:rPr lang="en-US" altLang="zh-CN" sz="2000" b="1" dirty="0">
                    <a:solidFill>
                      <a:schemeClr val="bg1"/>
                    </a:solidFill>
                    <a:cs typeface="+mn-ea"/>
                    <a:sym typeface="+mn-lt"/>
                  </a:rPr>
                  <a:t>&gt;</a:t>
                </a:r>
                <a:r>
                  <a:rPr lang="zh-CN" altLang="en-US" sz="2000" b="1" dirty="0">
                    <a:solidFill>
                      <a:schemeClr val="bg1"/>
                    </a:solidFill>
                    <a:cs typeface="+mn-ea"/>
                    <a:sym typeface="+mn-lt"/>
                  </a:rPr>
                  <a:t>传话</a:t>
                </a:r>
                <a:endParaRPr lang="zh-CN" altLang="en-US" sz="2000" b="1" dirty="0">
                  <a:solidFill>
                    <a:schemeClr val="bg1"/>
                  </a:solidFill>
                  <a:cs typeface="+mn-ea"/>
                  <a:sym typeface="+mn-lt"/>
                </a:endParaRPr>
              </a:p>
            </p:txBody>
          </p:sp>
        </p:grpSp>
        <p:sp>
          <p:nvSpPr>
            <p:cNvPr id="65" name="矩形 64"/>
            <p:cNvSpPr/>
            <p:nvPr/>
          </p:nvSpPr>
          <p:spPr>
            <a:xfrm>
              <a:off x="1586886" y="2585304"/>
              <a:ext cx="4221912" cy="1750992"/>
            </a:xfrm>
            <a:prstGeom prst="rect">
              <a:avLst/>
            </a:prstGeom>
          </p:spPr>
          <p:txBody>
            <a:bodyPr wrap="square">
              <a:spAutoFit/>
            </a:bodyPr>
            <a:lstStyle/>
            <a:p>
              <a:pPr marL="171450" indent="-171450">
                <a:lnSpc>
                  <a:spcPct val="200000"/>
                </a:lnSpc>
                <a:buFont typeface="Arial" panose="020B0604020202020204" pitchFamily="34" charset="0"/>
                <a:buChar char="•"/>
              </a:pPr>
              <a:r>
                <a:rPr lang="zh-CN" altLang="en-US" sz="1400" dirty="0">
                  <a:solidFill>
                    <a:schemeClr val="tx1">
                      <a:lumMod val="75000"/>
                      <a:lumOff val="25000"/>
                    </a:schemeClr>
                  </a:solidFill>
                  <a:cs typeface="+mn-ea"/>
                  <a:sym typeface="+mn-lt"/>
                </a:rPr>
                <a:t>传话时不可交头接耳，应使用记事便签传话。</a:t>
              </a:r>
              <a:endParaRPr lang="zh-CN" altLang="en-US" sz="1400" dirty="0">
                <a:solidFill>
                  <a:schemeClr val="tx1">
                    <a:lumMod val="75000"/>
                    <a:lumOff val="25000"/>
                  </a:schemeClr>
                </a:solidFill>
                <a:cs typeface="+mn-ea"/>
                <a:sym typeface="+mn-lt"/>
              </a:endParaRPr>
            </a:p>
            <a:p>
              <a:pPr marL="171450" indent="-171450">
                <a:lnSpc>
                  <a:spcPct val="200000"/>
                </a:lnSpc>
                <a:buFont typeface="Arial" panose="020B0604020202020204" pitchFamily="34" charset="0"/>
                <a:buChar char="•"/>
              </a:pPr>
              <a:r>
                <a:rPr lang="zh-CN" altLang="en-US" sz="1400" dirty="0">
                  <a:solidFill>
                    <a:schemeClr val="tx1">
                      <a:lumMod val="75000"/>
                      <a:lumOff val="25000"/>
                    </a:schemeClr>
                  </a:solidFill>
                  <a:cs typeface="+mn-ea"/>
                  <a:sym typeface="+mn-lt"/>
                </a:rPr>
                <a:t>传话给客人时，不要直接说出来，而是应将事情要点转告客人，由客人与待传话者直接联系。</a:t>
              </a:r>
              <a:endParaRPr lang="zh-CN" altLang="en-US" sz="1400" dirty="0">
                <a:solidFill>
                  <a:schemeClr val="tx1">
                    <a:lumMod val="75000"/>
                    <a:lumOff val="25000"/>
                  </a:schemeClr>
                </a:solidFill>
                <a:cs typeface="+mn-ea"/>
                <a:sym typeface="+mn-lt"/>
              </a:endParaRPr>
            </a:p>
            <a:p>
              <a:pPr marL="171450" indent="-171450">
                <a:lnSpc>
                  <a:spcPct val="200000"/>
                </a:lnSpc>
                <a:buFont typeface="Arial" panose="020B0604020202020204" pitchFamily="34" charset="0"/>
                <a:buChar char="•"/>
              </a:pPr>
              <a:r>
                <a:rPr lang="zh-CN" altLang="en-US" sz="1400" dirty="0">
                  <a:solidFill>
                    <a:schemeClr val="tx1">
                      <a:lumMod val="75000"/>
                      <a:lumOff val="25000"/>
                    </a:schemeClr>
                  </a:solidFill>
                  <a:cs typeface="+mn-ea"/>
                  <a:sym typeface="+mn-lt"/>
                </a:rPr>
                <a:t>退出时，按照上司、客人的顺序打招呼退出。</a:t>
              </a:r>
              <a:endParaRPr lang="zh-CN" altLang="en-US" sz="1400" dirty="0">
                <a:solidFill>
                  <a:schemeClr val="tx1">
                    <a:lumMod val="75000"/>
                    <a:lumOff val="25000"/>
                  </a:schemeClr>
                </a:solidFill>
                <a:cs typeface="+mn-ea"/>
                <a:sym typeface="+mn-lt"/>
              </a:endParaRPr>
            </a:p>
          </p:txBody>
        </p:sp>
      </p:grpSp>
      <p:grpSp>
        <p:nvGrpSpPr>
          <p:cNvPr id="70" name="组合 69"/>
          <p:cNvGrpSpPr/>
          <p:nvPr/>
        </p:nvGrpSpPr>
        <p:grpSpPr>
          <a:xfrm>
            <a:off x="1157040" y="3635634"/>
            <a:ext cx="4595798" cy="2228728"/>
            <a:chOff x="1151858" y="1569629"/>
            <a:chExt cx="4595798" cy="2228728"/>
          </a:xfrm>
        </p:grpSpPr>
        <p:grpSp>
          <p:nvGrpSpPr>
            <p:cNvPr id="71" name="组合 70"/>
            <p:cNvGrpSpPr/>
            <p:nvPr/>
          </p:nvGrpSpPr>
          <p:grpSpPr>
            <a:xfrm>
              <a:off x="1151858" y="1569629"/>
              <a:ext cx="4595798" cy="2228728"/>
              <a:chOff x="2553115" y="1412875"/>
              <a:chExt cx="4595798" cy="2228728"/>
            </a:xfrm>
          </p:grpSpPr>
          <p:sp>
            <p:nvSpPr>
              <p:cNvPr id="73" name="矩形: 圆角 72"/>
              <p:cNvSpPr/>
              <p:nvPr/>
            </p:nvSpPr>
            <p:spPr>
              <a:xfrm>
                <a:off x="2553115" y="1704357"/>
                <a:ext cx="1036684" cy="645859"/>
              </a:xfrm>
              <a:prstGeom prst="roundRect">
                <a:avLst>
                  <a:gd name="adj" fmla="val 16667"/>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4" name="矩形: 圆角 73"/>
              <p:cNvSpPr/>
              <p:nvPr/>
            </p:nvSpPr>
            <p:spPr>
              <a:xfrm>
                <a:off x="2604633" y="1412875"/>
                <a:ext cx="4544280" cy="2228728"/>
              </a:xfrm>
              <a:prstGeom prst="roundRect">
                <a:avLst>
                  <a:gd name="adj" fmla="val 8028"/>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5" name="任意多边形: 形状 74"/>
              <p:cNvSpPr/>
              <p:nvPr/>
            </p:nvSpPr>
            <p:spPr>
              <a:xfrm>
                <a:off x="2553115" y="1583539"/>
                <a:ext cx="3600912" cy="707288"/>
              </a:xfrm>
              <a:custGeom>
                <a:avLst/>
                <a:gdLst>
                  <a:gd name="connsiteX0" fmla="*/ 1171345 w 2271959"/>
                  <a:gd name="connsiteY0" fmla="*/ 0 h 707288"/>
                  <a:gd name="connsiteX1" fmla="*/ 1959974 w 2271959"/>
                  <a:gd name="connsiteY1" fmla="*/ 0 h 707288"/>
                  <a:gd name="connsiteX2" fmla="*/ 2271959 w 2271959"/>
                  <a:gd name="connsiteY2" fmla="*/ 311986 h 707288"/>
                  <a:gd name="connsiteX3" fmla="*/ 1959974 w 2271959"/>
                  <a:gd name="connsiteY3" fmla="*/ 623971 h 707288"/>
                  <a:gd name="connsiteX4" fmla="*/ 1544358 w 2271959"/>
                  <a:gd name="connsiteY4" fmla="*/ 623971 h 707288"/>
                  <a:gd name="connsiteX5" fmla="*/ 1544358 w 2271959"/>
                  <a:gd name="connsiteY5" fmla="*/ 625729 h 707288"/>
                  <a:gd name="connsiteX6" fmla="*/ 131477 w 2271959"/>
                  <a:gd name="connsiteY6" fmla="*/ 625729 h 707288"/>
                  <a:gd name="connsiteX7" fmla="*/ 10331 w 2271959"/>
                  <a:gd name="connsiteY7" fmla="*/ 706030 h 707288"/>
                  <a:gd name="connsiteX8" fmla="*/ 10077 w 2271959"/>
                  <a:gd name="connsiteY8" fmla="*/ 707288 h 707288"/>
                  <a:gd name="connsiteX9" fmla="*/ 0 w 2271959"/>
                  <a:gd name="connsiteY9" fmla="*/ 657373 h 707288"/>
                  <a:gd name="connsiteX10" fmla="*/ 0 w 2271959"/>
                  <a:gd name="connsiteY10" fmla="*/ 131479 h 707288"/>
                  <a:gd name="connsiteX11" fmla="*/ 131478 w 2271959"/>
                  <a:gd name="connsiteY11" fmla="*/ 1 h 707288"/>
                  <a:gd name="connsiteX12" fmla="*/ 1171345 w 2271959"/>
                  <a:gd name="connsiteY12" fmla="*/ 1 h 707288"/>
                  <a:gd name="connsiteX0-1" fmla="*/ 1171345 w 2271959"/>
                  <a:gd name="connsiteY0-2" fmla="*/ 0 h 707288"/>
                  <a:gd name="connsiteX1-3" fmla="*/ 1959974 w 2271959"/>
                  <a:gd name="connsiteY1-4" fmla="*/ 0 h 707288"/>
                  <a:gd name="connsiteX2-5" fmla="*/ 2271959 w 2271959"/>
                  <a:gd name="connsiteY2-6" fmla="*/ 311986 h 707288"/>
                  <a:gd name="connsiteX3-7" fmla="*/ 1959974 w 2271959"/>
                  <a:gd name="connsiteY3-8" fmla="*/ 623971 h 707288"/>
                  <a:gd name="connsiteX4-9" fmla="*/ 1544358 w 2271959"/>
                  <a:gd name="connsiteY4-10" fmla="*/ 623971 h 707288"/>
                  <a:gd name="connsiteX5-11" fmla="*/ 131477 w 2271959"/>
                  <a:gd name="connsiteY5-12" fmla="*/ 625729 h 707288"/>
                  <a:gd name="connsiteX6-13" fmla="*/ 10331 w 2271959"/>
                  <a:gd name="connsiteY6-14" fmla="*/ 706030 h 707288"/>
                  <a:gd name="connsiteX7-15" fmla="*/ 10077 w 2271959"/>
                  <a:gd name="connsiteY7-16" fmla="*/ 707288 h 707288"/>
                  <a:gd name="connsiteX8-17" fmla="*/ 0 w 2271959"/>
                  <a:gd name="connsiteY8-18" fmla="*/ 657373 h 707288"/>
                  <a:gd name="connsiteX9-19" fmla="*/ 0 w 2271959"/>
                  <a:gd name="connsiteY9-20" fmla="*/ 131479 h 707288"/>
                  <a:gd name="connsiteX10-21" fmla="*/ 131478 w 2271959"/>
                  <a:gd name="connsiteY10-22" fmla="*/ 1 h 707288"/>
                  <a:gd name="connsiteX11-23" fmla="*/ 1171345 w 2271959"/>
                  <a:gd name="connsiteY11-24" fmla="*/ 1 h 707288"/>
                  <a:gd name="connsiteX12-25" fmla="*/ 1171345 w 2271959"/>
                  <a:gd name="connsiteY12-26" fmla="*/ 0 h 707288"/>
                  <a:gd name="connsiteX0-27" fmla="*/ 1171345 w 2271959"/>
                  <a:gd name="connsiteY0-28" fmla="*/ 0 h 707288"/>
                  <a:gd name="connsiteX1-29" fmla="*/ 1959974 w 2271959"/>
                  <a:gd name="connsiteY1-30" fmla="*/ 0 h 707288"/>
                  <a:gd name="connsiteX2-31" fmla="*/ 2271959 w 2271959"/>
                  <a:gd name="connsiteY2-32" fmla="*/ 311986 h 707288"/>
                  <a:gd name="connsiteX3-33" fmla="*/ 1959974 w 2271959"/>
                  <a:gd name="connsiteY3-34" fmla="*/ 623971 h 707288"/>
                  <a:gd name="connsiteX4-35" fmla="*/ 131477 w 2271959"/>
                  <a:gd name="connsiteY4-36" fmla="*/ 625729 h 707288"/>
                  <a:gd name="connsiteX5-37" fmla="*/ 10331 w 2271959"/>
                  <a:gd name="connsiteY5-38" fmla="*/ 706030 h 707288"/>
                  <a:gd name="connsiteX6-39" fmla="*/ 10077 w 2271959"/>
                  <a:gd name="connsiteY6-40" fmla="*/ 707288 h 707288"/>
                  <a:gd name="connsiteX7-41" fmla="*/ 0 w 2271959"/>
                  <a:gd name="connsiteY7-42" fmla="*/ 657373 h 707288"/>
                  <a:gd name="connsiteX8-43" fmla="*/ 0 w 2271959"/>
                  <a:gd name="connsiteY8-44" fmla="*/ 131479 h 707288"/>
                  <a:gd name="connsiteX9-45" fmla="*/ 131478 w 2271959"/>
                  <a:gd name="connsiteY9-46" fmla="*/ 1 h 707288"/>
                  <a:gd name="connsiteX10-47" fmla="*/ 1171345 w 2271959"/>
                  <a:gd name="connsiteY10-48" fmla="*/ 1 h 707288"/>
                  <a:gd name="connsiteX11-49" fmla="*/ 1171345 w 2271959"/>
                  <a:gd name="connsiteY11-50" fmla="*/ 0 h 707288"/>
                  <a:gd name="connsiteX0-51" fmla="*/ 1171345 w 2271959"/>
                  <a:gd name="connsiteY0-52" fmla="*/ 1 h 707288"/>
                  <a:gd name="connsiteX1-53" fmla="*/ 1959974 w 2271959"/>
                  <a:gd name="connsiteY1-54" fmla="*/ 0 h 707288"/>
                  <a:gd name="connsiteX2-55" fmla="*/ 2271959 w 2271959"/>
                  <a:gd name="connsiteY2-56" fmla="*/ 311986 h 707288"/>
                  <a:gd name="connsiteX3-57" fmla="*/ 1959974 w 2271959"/>
                  <a:gd name="connsiteY3-58" fmla="*/ 623971 h 707288"/>
                  <a:gd name="connsiteX4-59" fmla="*/ 131477 w 2271959"/>
                  <a:gd name="connsiteY4-60" fmla="*/ 625729 h 707288"/>
                  <a:gd name="connsiteX5-61" fmla="*/ 10331 w 2271959"/>
                  <a:gd name="connsiteY5-62" fmla="*/ 706030 h 707288"/>
                  <a:gd name="connsiteX6-63" fmla="*/ 10077 w 2271959"/>
                  <a:gd name="connsiteY6-64" fmla="*/ 707288 h 707288"/>
                  <a:gd name="connsiteX7-65" fmla="*/ 0 w 2271959"/>
                  <a:gd name="connsiteY7-66" fmla="*/ 657373 h 707288"/>
                  <a:gd name="connsiteX8-67" fmla="*/ 0 w 2271959"/>
                  <a:gd name="connsiteY8-68" fmla="*/ 131479 h 707288"/>
                  <a:gd name="connsiteX9-69" fmla="*/ 131478 w 2271959"/>
                  <a:gd name="connsiteY9-70" fmla="*/ 1 h 707288"/>
                  <a:gd name="connsiteX10-71" fmla="*/ 1171345 w 2271959"/>
                  <a:gd name="connsiteY10-72" fmla="*/ 1 h 707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271959" h="707288">
                    <a:moveTo>
                      <a:pt x="1171345" y="1"/>
                    </a:moveTo>
                    <a:lnTo>
                      <a:pt x="1959974" y="0"/>
                    </a:lnTo>
                    <a:lnTo>
                      <a:pt x="2271959" y="311986"/>
                    </a:lnTo>
                    <a:lnTo>
                      <a:pt x="1959974" y="623971"/>
                    </a:lnTo>
                    <a:lnTo>
                      <a:pt x="131477" y="625729"/>
                    </a:lnTo>
                    <a:cubicBezTo>
                      <a:pt x="77017" y="625729"/>
                      <a:pt x="30291" y="658841"/>
                      <a:pt x="10331" y="706030"/>
                    </a:cubicBezTo>
                    <a:cubicBezTo>
                      <a:pt x="10246" y="706449"/>
                      <a:pt x="10162" y="706869"/>
                      <a:pt x="10077" y="707288"/>
                    </a:cubicBezTo>
                    <a:lnTo>
                      <a:pt x="0" y="657373"/>
                    </a:lnTo>
                    <a:lnTo>
                      <a:pt x="0" y="131479"/>
                    </a:lnTo>
                    <a:cubicBezTo>
                      <a:pt x="0" y="58866"/>
                      <a:pt x="58865" y="1"/>
                      <a:pt x="131478" y="1"/>
                    </a:cubicBezTo>
                    <a:lnTo>
                      <a:pt x="1171345" y="1"/>
                    </a:lnTo>
                    <a:close/>
                  </a:path>
                </a:pathLst>
              </a:custGeom>
              <a:solidFill>
                <a:srgbClr val="C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6" name="文本框 75"/>
              <p:cNvSpPr txBox="1"/>
              <p:nvPr/>
            </p:nvSpPr>
            <p:spPr>
              <a:xfrm>
                <a:off x="2670404" y="1668947"/>
                <a:ext cx="3196240" cy="400110"/>
              </a:xfrm>
              <a:prstGeom prst="rect">
                <a:avLst/>
              </a:prstGeom>
              <a:noFill/>
            </p:spPr>
            <p:txBody>
              <a:bodyPr wrap="square">
                <a:spAutoFit/>
              </a:bodyPr>
              <a:lstStyle/>
              <a:p>
                <a:r>
                  <a:rPr lang="en-US" altLang="zh-CN" sz="2000" b="1" dirty="0">
                    <a:solidFill>
                      <a:schemeClr val="bg1"/>
                    </a:solidFill>
                    <a:cs typeface="+mn-ea"/>
                    <a:sym typeface="+mn-lt"/>
                  </a:rPr>
                  <a:t>&gt;</a:t>
                </a:r>
                <a:r>
                  <a:rPr lang="zh-CN" altLang="en-US" sz="2000" b="1" dirty="0">
                    <a:solidFill>
                      <a:schemeClr val="bg1"/>
                    </a:solidFill>
                    <a:cs typeface="+mn-ea"/>
                    <a:sym typeface="+mn-lt"/>
                  </a:rPr>
                  <a:t>会谈中途上司到来的情况</a:t>
                </a:r>
                <a:endParaRPr lang="zh-CN" altLang="en-US" sz="2000" b="1" dirty="0">
                  <a:solidFill>
                    <a:schemeClr val="bg1"/>
                  </a:solidFill>
                  <a:cs typeface="+mn-ea"/>
                  <a:sym typeface="+mn-lt"/>
                </a:endParaRPr>
              </a:p>
            </p:txBody>
          </p:sp>
        </p:grpSp>
        <p:sp>
          <p:nvSpPr>
            <p:cNvPr id="72" name="矩形 71"/>
            <p:cNvSpPr/>
            <p:nvPr/>
          </p:nvSpPr>
          <p:spPr>
            <a:xfrm>
              <a:off x="1592403" y="2563945"/>
              <a:ext cx="3796145" cy="1023870"/>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400" dirty="0">
                  <a:solidFill>
                    <a:schemeClr val="tx1">
                      <a:lumMod val="75000"/>
                      <a:lumOff val="25000"/>
                    </a:schemeClr>
                  </a:solidFill>
                  <a:cs typeface="+mn-ea"/>
                  <a:sym typeface="+mn-lt"/>
                </a:rPr>
                <a:t>必须起立，将上司介绍给客人。</a:t>
              </a:r>
              <a:endParaRPr lang="zh-CN" altLang="en-US" sz="14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r>
                <a:rPr lang="zh-CN" altLang="en-US" sz="1400" dirty="0">
                  <a:solidFill>
                    <a:schemeClr val="tx1">
                      <a:lumMod val="75000"/>
                      <a:lumOff val="25000"/>
                    </a:schemeClr>
                  </a:solidFill>
                  <a:cs typeface="+mn-ea"/>
                  <a:sym typeface="+mn-lt"/>
                </a:rPr>
                <a:t>向上司简单汇报一下会谈的内容，然后重新开始会谈。 </a:t>
              </a:r>
              <a:endParaRPr lang="zh-CN" altLang="en-US" sz="1400" dirty="0">
                <a:solidFill>
                  <a:schemeClr val="tx1">
                    <a:lumMod val="75000"/>
                    <a:lumOff val="25000"/>
                  </a:schemeClr>
                </a:solidFill>
                <a:cs typeface="+mn-ea"/>
                <a:sym typeface="+mn-lt"/>
              </a:endParaRPr>
            </a:p>
          </p:txBody>
        </p:sp>
      </p:grpSp>
      <p:sp>
        <p:nvSpPr>
          <p:cNvPr id="5" name="矩形 4"/>
          <p:cNvSpPr/>
          <p:nvPr/>
        </p:nvSpPr>
        <p:spPr>
          <a:xfrm>
            <a:off x="819785" y="227330"/>
            <a:ext cx="1979930"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办公室礼仪</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23870" y="2717800"/>
            <a:ext cx="8623300" cy="1198880"/>
          </a:xfrm>
          <a:prstGeom prst="rect">
            <a:avLst/>
          </a:prstGeom>
          <a:noFill/>
        </p:spPr>
        <p:txBody>
          <a:bodyPr wrap="square" rtlCol="0">
            <a:spAutoFit/>
          </a:bodyPr>
          <a:lstStyle/>
          <a:p>
            <a:pPr algn="dist"/>
            <a:r>
              <a:rPr lang="zh-CN" altLang="en-US" sz="7200" b="1" dirty="0">
                <a:solidFill>
                  <a:schemeClr val="tx1">
                    <a:lumMod val="75000"/>
                    <a:lumOff val="25000"/>
                  </a:schemeClr>
                </a:solidFill>
                <a:cs typeface="+mn-ea"/>
                <a:sym typeface="+mn-lt"/>
              </a:rPr>
              <a:t>培养良好的工作意识</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3139064" y="2172260"/>
            <a:ext cx="1628972" cy="523220"/>
          </a:xfrm>
          <a:prstGeom prst="rect">
            <a:avLst/>
          </a:prstGeom>
          <a:noFill/>
        </p:spPr>
        <p:txBody>
          <a:bodyPr wrap="none" rtlCol="0">
            <a:spAutoFit/>
          </a:bodyPr>
          <a:lstStyle/>
          <a:p>
            <a:r>
              <a:rPr kumimoji="1" lang="en-US" altLang="zh-CN" sz="2800" dirty="0">
                <a:solidFill>
                  <a:srgbClr val="E92121"/>
                </a:solidFill>
                <a:latin typeface="+mj-ea"/>
                <a:ea typeface="+mj-ea"/>
              </a:rPr>
              <a:t>PART</a:t>
            </a:r>
            <a:r>
              <a:rPr kumimoji="1" lang="zh-CN" altLang="en-US" sz="2800" dirty="0">
                <a:solidFill>
                  <a:srgbClr val="E92121"/>
                </a:solidFill>
                <a:latin typeface="+mj-ea"/>
                <a:ea typeface="+mj-ea"/>
              </a:rPr>
              <a:t> </a:t>
            </a:r>
            <a:r>
              <a:rPr kumimoji="1" lang="en-US" altLang="zh-CN" sz="2800" dirty="0">
                <a:solidFill>
                  <a:srgbClr val="E92121"/>
                </a:solidFill>
                <a:latin typeface="+mj-ea"/>
                <a:ea typeface="+mj-ea"/>
              </a:rPr>
              <a:t>01</a:t>
            </a:r>
            <a:endParaRPr kumimoji="1" lang="zh-CN" altLang="en-US" sz="2800" dirty="0">
              <a:solidFill>
                <a:srgbClr val="E92121"/>
              </a:solidFill>
              <a:latin typeface="+mj-ea"/>
              <a:ea typeface="+mj-ea"/>
            </a:endParaRPr>
          </a:p>
        </p:txBody>
      </p:sp>
      <p:sp>
        <p:nvSpPr>
          <p:cNvPr id="4" name="文本框 3"/>
          <p:cNvSpPr txBox="1"/>
          <p:nvPr/>
        </p:nvSpPr>
        <p:spPr>
          <a:xfrm>
            <a:off x="3077585" y="3928478"/>
            <a:ext cx="7130002" cy="535852"/>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mn-ea"/>
              </a:rPr>
              <a:t>your content is entered here, or by copying your text, select paste in this box and choose to retain only text. your content is typed here, or by copying your text, select paste in this box.</a:t>
            </a:r>
            <a:endParaRPr lang="en-GB" altLang="zh-CN" sz="1050" dirty="0">
              <a:solidFill>
                <a:schemeClr val="tx1">
                  <a:lumMod val="65000"/>
                  <a:lumOff val="35000"/>
                </a:schemeClr>
              </a:solidFill>
              <a:latin typeface="+mn-ea"/>
            </a:endParaRPr>
          </a:p>
        </p:txBody>
      </p:sp>
      <p:grpSp>
        <p:nvGrpSpPr>
          <p:cNvPr id="5" name="组合 4"/>
          <p:cNvGrpSpPr/>
          <p:nvPr/>
        </p:nvGrpSpPr>
        <p:grpSpPr>
          <a:xfrm flipV="1">
            <a:off x="-3735944" y="0"/>
            <a:ext cx="7931882" cy="6858003"/>
            <a:chOff x="-1766694" y="0"/>
            <a:chExt cx="7931882" cy="6858003"/>
          </a:xfrm>
        </p:grpSpPr>
        <p:sp>
          <p:nvSpPr>
            <p:cNvPr id="6" name="平行四边形 5"/>
            <p:cNvSpPr/>
            <p:nvPr/>
          </p:nvSpPr>
          <p:spPr>
            <a:xfrm>
              <a:off x="-458893" y="0"/>
              <a:ext cx="6624081" cy="6858001"/>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直角三角形 6"/>
            <p:cNvSpPr/>
            <p:nvPr/>
          </p:nvSpPr>
          <p:spPr>
            <a:xfrm flipH="1" flipV="1">
              <a:off x="-1766694" y="0"/>
              <a:ext cx="3997839" cy="328605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rot="10800000" flipH="1" flipV="1">
              <a:off x="-1560334" y="801775"/>
              <a:ext cx="6195237" cy="6056225"/>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8"/>
            <p:cNvSpPr/>
            <p:nvPr/>
          </p:nvSpPr>
          <p:spPr>
            <a:xfrm rot="10800000">
              <a:off x="-1734800" y="0"/>
              <a:ext cx="7015418" cy="6858003"/>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677483" y="1483720"/>
            <a:ext cx="2144039" cy="662810"/>
            <a:chOff x="817417" y="1083174"/>
            <a:chExt cx="1390240" cy="429780"/>
          </a:xfrm>
        </p:grpSpPr>
        <p:sp>
          <p:nvSpPr>
            <p:cNvPr id="25" name="矩形: 圆角 24"/>
            <p:cNvSpPr/>
            <p:nvPr/>
          </p:nvSpPr>
          <p:spPr>
            <a:xfrm>
              <a:off x="817417" y="1083174"/>
              <a:ext cx="1390240"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274274" y="1145477"/>
              <a:ext cx="831741" cy="299353"/>
            </a:xfrm>
            <a:prstGeom prst="rect">
              <a:avLst/>
            </a:prstGeom>
            <a:noFill/>
          </p:spPr>
          <p:txBody>
            <a:bodyPr wrap="square">
              <a:spAutoFit/>
            </a:bodyPr>
            <a:lstStyle/>
            <a:p>
              <a:r>
                <a:rPr lang="zh-CN" altLang="en-US" sz="2400" b="1" dirty="0">
                  <a:solidFill>
                    <a:schemeClr val="bg1"/>
                  </a:solidFill>
                  <a:cs typeface="+mn-ea"/>
                  <a:sym typeface="+mn-lt"/>
                </a:rPr>
                <a:t>接电话</a:t>
              </a:r>
              <a:endParaRPr lang="zh-CN" altLang="en-US" sz="2400" b="1" dirty="0">
                <a:solidFill>
                  <a:schemeClr val="bg1"/>
                </a:solidFill>
                <a:cs typeface="+mn-ea"/>
                <a:sym typeface="+mn-lt"/>
              </a:endParaRPr>
            </a:p>
          </p:txBody>
        </p:sp>
        <p:sp>
          <p:nvSpPr>
            <p:cNvPr id="28" name="文本框 27"/>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1</a:t>
              </a:r>
              <a:endParaRPr lang="zh-CN" altLang="en-US" sz="2000" b="1" dirty="0">
                <a:solidFill>
                  <a:srgbClr val="C00000"/>
                </a:solidFill>
                <a:cs typeface="+mn-ea"/>
                <a:sym typeface="+mn-lt"/>
              </a:endParaRPr>
            </a:p>
          </p:txBody>
        </p:sp>
      </p:grpSp>
      <p:sp>
        <p:nvSpPr>
          <p:cNvPr id="32" name="矩形 31"/>
          <p:cNvSpPr/>
          <p:nvPr/>
        </p:nvSpPr>
        <p:spPr>
          <a:xfrm>
            <a:off x="3895089" y="2164152"/>
            <a:ext cx="3892412" cy="338554"/>
          </a:xfrm>
          <a:prstGeom prst="rect">
            <a:avLst/>
          </a:prstGeom>
        </p:spPr>
        <p:txBody>
          <a:bodyPr wrap="none">
            <a:spAutoFit/>
          </a:bodyPr>
          <a:lstStyle/>
          <a:p>
            <a:pPr marL="171450" indent="-171450">
              <a:buFont typeface="Arial" panose="020B0604020202020204" pitchFamily="34" charset="0"/>
              <a:buChar char="•"/>
            </a:pPr>
            <a:r>
              <a:rPr lang="en-US" altLang="zh-CN" sz="1600" dirty="0">
                <a:solidFill>
                  <a:prstClr val="black">
                    <a:lumMod val="75000"/>
                    <a:lumOff val="25000"/>
                  </a:prstClr>
                </a:solidFill>
                <a:cs typeface="+mn-ea"/>
                <a:sym typeface="+mn-lt"/>
              </a:rPr>
              <a:t>(1)</a:t>
            </a:r>
            <a:r>
              <a:rPr lang="zh-CN" altLang="en-US" sz="1600" dirty="0">
                <a:solidFill>
                  <a:schemeClr val="tx1">
                    <a:lumMod val="75000"/>
                    <a:lumOff val="25000"/>
                  </a:schemeClr>
                </a:solidFill>
                <a:cs typeface="+mn-ea"/>
                <a:sym typeface="+mn-lt"/>
              </a:rPr>
              <a:t>电话铃声响起，三下以内接起电话；</a:t>
            </a:r>
            <a:endParaRPr lang="zh-CN" altLang="en-US" sz="1600" dirty="0">
              <a:solidFill>
                <a:schemeClr val="tx1">
                  <a:lumMod val="75000"/>
                  <a:lumOff val="25000"/>
                </a:schemeClr>
              </a:solidFill>
              <a:cs typeface="+mn-ea"/>
              <a:sym typeface="+mn-lt"/>
            </a:endParaRPr>
          </a:p>
        </p:txBody>
      </p:sp>
      <p:sp>
        <p:nvSpPr>
          <p:cNvPr id="33" name="矩形 32"/>
          <p:cNvSpPr/>
          <p:nvPr/>
        </p:nvSpPr>
        <p:spPr>
          <a:xfrm>
            <a:off x="4540057" y="2808652"/>
            <a:ext cx="4097597" cy="338554"/>
          </a:xfrm>
          <a:prstGeom prst="rect">
            <a:avLst/>
          </a:prstGeom>
        </p:spPr>
        <p:txBody>
          <a:bodyPr wrap="none">
            <a:spAutoFit/>
          </a:bodyPr>
          <a:lstStyle/>
          <a:p>
            <a:pPr marL="171450" indent="-171450">
              <a:buFont typeface="Arial" panose="020B0604020202020204" pitchFamily="34" charset="0"/>
              <a:buChar char="•"/>
            </a:pPr>
            <a:r>
              <a:rPr lang="en-US" altLang="zh-CN" sz="1600" dirty="0">
                <a:solidFill>
                  <a:prstClr val="black">
                    <a:lumMod val="75000"/>
                    <a:lumOff val="25000"/>
                  </a:prstClr>
                </a:solidFill>
                <a:cs typeface="+mn-ea"/>
                <a:sym typeface="+mn-lt"/>
              </a:rPr>
              <a:t>(2)</a:t>
            </a:r>
            <a:r>
              <a:rPr lang="zh-CN" altLang="en-US" sz="1600" dirty="0">
                <a:solidFill>
                  <a:schemeClr val="tx1">
                    <a:lumMod val="75000"/>
                    <a:lumOff val="25000"/>
                  </a:schemeClr>
                </a:solidFill>
                <a:cs typeface="+mn-ea"/>
                <a:sym typeface="+mn-lt"/>
              </a:rPr>
              <a:t>接起电话时，用规范的语言问候客户；</a:t>
            </a:r>
            <a:endParaRPr lang="zh-CN" altLang="en-US" sz="1600" dirty="0">
              <a:solidFill>
                <a:schemeClr val="tx1">
                  <a:lumMod val="75000"/>
                  <a:lumOff val="25000"/>
                </a:schemeClr>
              </a:solidFill>
              <a:cs typeface="+mn-ea"/>
              <a:sym typeface="+mn-lt"/>
            </a:endParaRPr>
          </a:p>
        </p:txBody>
      </p:sp>
      <p:sp>
        <p:nvSpPr>
          <p:cNvPr id="34" name="矩形 33"/>
          <p:cNvSpPr/>
          <p:nvPr/>
        </p:nvSpPr>
        <p:spPr>
          <a:xfrm>
            <a:off x="4635850" y="3516903"/>
            <a:ext cx="6624333" cy="584775"/>
          </a:xfrm>
          <a:prstGeom prst="rect">
            <a:avLst/>
          </a:prstGeom>
        </p:spPr>
        <p:txBody>
          <a:bodyPr wrap="square">
            <a:spAutoFit/>
          </a:bodyPr>
          <a:lstStyle/>
          <a:p>
            <a:pPr marL="171450" indent="-171450">
              <a:buFont typeface="Arial" panose="020B0604020202020204" pitchFamily="34" charset="0"/>
              <a:buChar char="•"/>
            </a:pPr>
            <a:r>
              <a:rPr lang="en-US" altLang="zh-CN" sz="1600" dirty="0">
                <a:solidFill>
                  <a:prstClr val="black">
                    <a:lumMod val="75000"/>
                    <a:lumOff val="25000"/>
                  </a:prstClr>
                </a:solidFill>
                <a:cs typeface="+mn-ea"/>
                <a:sym typeface="+mn-lt"/>
              </a:rPr>
              <a:t>(3)</a:t>
            </a:r>
            <a:r>
              <a:rPr lang="zh-CN" altLang="en-US" sz="1600" dirty="0">
                <a:solidFill>
                  <a:schemeClr val="tx1">
                    <a:lumMod val="75000"/>
                    <a:lumOff val="25000"/>
                  </a:schemeClr>
                </a:solidFill>
                <a:cs typeface="+mn-ea"/>
                <a:sym typeface="+mn-lt"/>
              </a:rPr>
              <a:t>在客户陈述期间随时进行记录，在客户结束陈述后，根据记录将要点重复，和客户进行确认；</a:t>
            </a:r>
            <a:endParaRPr lang="zh-CN" altLang="en-US" sz="1600" dirty="0">
              <a:solidFill>
                <a:schemeClr val="tx1">
                  <a:lumMod val="75000"/>
                  <a:lumOff val="25000"/>
                </a:schemeClr>
              </a:solidFill>
              <a:cs typeface="+mn-ea"/>
              <a:sym typeface="+mn-lt"/>
            </a:endParaRPr>
          </a:p>
        </p:txBody>
      </p:sp>
      <p:sp>
        <p:nvSpPr>
          <p:cNvPr id="39" name="矩形 38"/>
          <p:cNvSpPr/>
          <p:nvPr/>
        </p:nvSpPr>
        <p:spPr>
          <a:xfrm>
            <a:off x="4540057" y="4496243"/>
            <a:ext cx="5944256" cy="338554"/>
          </a:xfrm>
          <a:prstGeom prst="rect">
            <a:avLst/>
          </a:prstGeom>
        </p:spPr>
        <p:txBody>
          <a:bodyPr wrap="none">
            <a:spAutoFit/>
          </a:bodyPr>
          <a:lstStyle/>
          <a:p>
            <a:pPr marL="171450" indent="-171450">
              <a:buFont typeface="Arial" panose="020B0604020202020204" pitchFamily="34" charset="0"/>
              <a:buChar char="•"/>
            </a:pPr>
            <a:r>
              <a:rPr lang="en-US" altLang="zh-CN" sz="1600" dirty="0">
                <a:solidFill>
                  <a:prstClr val="black">
                    <a:lumMod val="75000"/>
                    <a:lumOff val="25000"/>
                  </a:prstClr>
                </a:solidFill>
                <a:cs typeface="+mn-ea"/>
                <a:sym typeface="+mn-lt"/>
              </a:rPr>
              <a:t>(4)</a:t>
            </a:r>
            <a:r>
              <a:rPr lang="zh-CN" altLang="en-US" sz="1600" dirty="0">
                <a:solidFill>
                  <a:schemeClr val="tx1">
                    <a:lumMod val="75000"/>
                    <a:lumOff val="25000"/>
                  </a:schemeClr>
                </a:solidFill>
                <a:cs typeface="+mn-ea"/>
                <a:sym typeface="+mn-lt"/>
              </a:rPr>
              <a:t>如客户所咨询的问题可立即回答，应当场给予肯定的答复；</a:t>
            </a:r>
            <a:endParaRPr lang="zh-CN" altLang="en-US" sz="1600" dirty="0">
              <a:solidFill>
                <a:schemeClr val="tx1">
                  <a:lumMod val="75000"/>
                  <a:lumOff val="25000"/>
                </a:schemeClr>
              </a:solidFill>
              <a:cs typeface="+mn-ea"/>
              <a:sym typeface="+mn-lt"/>
            </a:endParaRPr>
          </a:p>
        </p:txBody>
      </p:sp>
      <p:sp>
        <p:nvSpPr>
          <p:cNvPr id="40" name="矩形 39"/>
          <p:cNvSpPr/>
          <p:nvPr/>
        </p:nvSpPr>
        <p:spPr>
          <a:xfrm>
            <a:off x="4029797" y="5257257"/>
            <a:ext cx="6624333" cy="584775"/>
          </a:xfrm>
          <a:prstGeom prst="rect">
            <a:avLst/>
          </a:prstGeom>
        </p:spPr>
        <p:txBody>
          <a:bodyPr wrap="square">
            <a:spAutoFit/>
          </a:bodyPr>
          <a:lstStyle/>
          <a:p>
            <a:pPr marL="171450" indent="-171450">
              <a:buFont typeface="Arial" panose="020B0604020202020204" pitchFamily="34" charset="0"/>
              <a:buChar char="•"/>
            </a:pPr>
            <a:r>
              <a:rPr lang="en-US" altLang="zh-CN" sz="1600" dirty="0">
                <a:solidFill>
                  <a:prstClr val="black">
                    <a:lumMod val="75000"/>
                    <a:lumOff val="25000"/>
                  </a:prstClr>
                </a:solidFill>
                <a:cs typeface="+mn-ea"/>
                <a:sym typeface="+mn-lt"/>
              </a:rPr>
              <a:t>(5)</a:t>
            </a:r>
            <a:r>
              <a:rPr lang="zh-CN" altLang="en-US" sz="1600" dirty="0">
                <a:solidFill>
                  <a:schemeClr val="tx1">
                    <a:lumMod val="75000"/>
                    <a:lumOff val="25000"/>
                  </a:schemeClr>
                </a:solidFill>
                <a:cs typeface="+mn-ea"/>
                <a:sym typeface="+mn-lt"/>
              </a:rPr>
              <a:t>如客户所咨询的问题不能给予确切答复，应说明问题，请客户留下联系电话，并给予确切的答复时间。</a:t>
            </a:r>
            <a:endParaRPr lang="zh-CN" altLang="en-US" sz="1600" dirty="0">
              <a:solidFill>
                <a:schemeClr val="tx1">
                  <a:lumMod val="75000"/>
                  <a:lumOff val="25000"/>
                </a:schemeClr>
              </a:solidFill>
              <a:cs typeface="+mn-ea"/>
              <a:sym typeface="+mn-lt"/>
            </a:endParaRPr>
          </a:p>
        </p:txBody>
      </p:sp>
      <p:sp>
        <p:nvSpPr>
          <p:cNvPr id="4" name="矩形 3"/>
          <p:cNvSpPr/>
          <p:nvPr/>
        </p:nvSpPr>
        <p:spPr>
          <a:xfrm>
            <a:off x="819785" y="227330"/>
            <a:ext cx="1621155"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电话礼仪</a:t>
            </a:r>
            <a:endParaRPr lang="zh-CN" altLang="en-US" sz="2800" b="1" dirty="0">
              <a:solidFill>
                <a:schemeClr val="tx1">
                  <a:lumMod val="75000"/>
                  <a:lumOff val="25000"/>
                </a:schemeClr>
              </a:solidFill>
              <a:cs typeface="+mn-ea"/>
              <a:sym typeface="+mn-lt"/>
            </a:endParaRPr>
          </a:p>
        </p:txBody>
      </p:sp>
      <p:pic>
        <p:nvPicPr>
          <p:cNvPr id="8" name="图片 7"/>
          <p:cNvPicPr>
            <a:picLocks noChangeAspect="1"/>
          </p:cNvPicPr>
          <p:nvPr/>
        </p:nvPicPr>
        <p:blipFill rotWithShape="1">
          <a:blip r:embed="rId1" cstate="email"/>
          <a:srcRect/>
          <a:stretch>
            <a:fillRect/>
          </a:stretch>
        </p:blipFill>
        <p:spPr>
          <a:xfrm>
            <a:off x="1522269" y="2437165"/>
            <a:ext cx="3002280" cy="300228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ppt_x"/>
                                          </p:val>
                                        </p:tav>
                                        <p:tav tm="100000">
                                          <p:val>
                                            <p:strVal val="#ppt_x"/>
                                          </p:val>
                                        </p:tav>
                                      </p:tavLst>
                                    </p:anim>
                                    <p:anim calcmode="lin" valueType="num">
                                      <p:cBhvr additive="base">
                                        <p:cTn id="17" dur="500" fill="hold"/>
                                        <p:tgtEl>
                                          <p:spTgt spid="3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ppt_x"/>
                                          </p:val>
                                        </p:tav>
                                        <p:tav tm="100000">
                                          <p:val>
                                            <p:strVal val="#ppt_x"/>
                                          </p:val>
                                        </p:tav>
                                      </p:tavLst>
                                    </p:anim>
                                    <p:anim calcmode="lin" valueType="num">
                                      <p:cBhvr additive="base">
                                        <p:cTn id="27" dur="500" fill="hold"/>
                                        <p:tgtEl>
                                          <p:spTgt spid="3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9"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322602" y="1487387"/>
            <a:ext cx="2144039" cy="662810"/>
            <a:chOff x="817417" y="1083174"/>
            <a:chExt cx="1390240" cy="429780"/>
          </a:xfrm>
        </p:grpSpPr>
        <p:sp>
          <p:nvSpPr>
            <p:cNvPr id="25" name="矩形: 圆角 24"/>
            <p:cNvSpPr/>
            <p:nvPr/>
          </p:nvSpPr>
          <p:spPr>
            <a:xfrm>
              <a:off x="817417" y="1083174"/>
              <a:ext cx="1390240"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274274" y="1145477"/>
              <a:ext cx="831741" cy="299353"/>
            </a:xfrm>
            <a:prstGeom prst="rect">
              <a:avLst/>
            </a:prstGeom>
            <a:noFill/>
          </p:spPr>
          <p:txBody>
            <a:bodyPr wrap="square">
              <a:spAutoFit/>
            </a:bodyPr>
            <a:lstStyle/>
            <a:p>
              <a:r>
                <a:rPr lang="zh-CN" altLang="en-US" sz="2400" b="1" dirty="0">
                  <a:solidFill>
                    <a:schemeClr val="bg1"/>
                  </a:solidFill>
                  <a:cs typeface="+mn-ea"/>
                  <a:sym typeface="+mn-lt"/>
                </a:rPr>
                <a:t>打电话</a:t>
              </a:r>
              <a:endParaRPr lang="zh-CN" altLang="en-US" sz="2400" b="1" dirty="0">
                <a:solidFill>
                  <a:schemeClr val="bg1"/>
                </a:solidFill>
                <a:cs typeface="+mn-ea"/>
                <a:sym typeface="+mn-lt"/>
              </a:endParaRPr>
            </a:p>
          </p:txBody>
        </p:sp>
        <p:sp>
          <p:nvSpPr>
            <p:cNvPr id="28" name="文本框 27"/>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2</a:t>
              </a:r>
              <a:endParaRPr lang="zh-CN" altLang="en-US" sz="2000" b="1" dirty="0">
                <a:solidFill>
                  <a:srgbClr val="C00000"/>
                </a:solidFill>
                <a:cs typeface="+mn-ea"/>
                <a:sym typeface="+mn-lt"/>
              </a:endParaRPr>
            </a:p>
          </p:txBody>
        </p:sp>
      </p:grpSp>
      <p:sp>
        <p:nvSpPr>
          <p:cNvPr id="14" name="矩形 13"/>
          <p:cNvSpPr/>
          <p:nvPr/>
        </p:nvSpPr>
        <p:spPr>
          <a:xfrm>
            <a:off x="1322602" y="2449000"/>
            <a:ext cx="5832300" cy="830997"/>
          </a:xfrm>
          <a:prstGeom prst="rect">
            <a:avLst/>
          </a:prstGeom>
        </p:spPr>
        <p:txBody>
          <a:bodyPr wrap="square">
            <a:spAutoFit/>
          </a:bodyPr>
          <a:lstStyle/>
          <a:p>
            <a:pPr marL="171450" indent="-171450">
              <a:buFont typeface="Arial" panose="020B0604020202020204" pitchFamily="34" charset="0"/>
              <a:buChar char="•"/>
            </a:pPr>
            <a:r>
              <a:rPr lang="en-US" altLang="zh-CN" sz="1600" dirty="0">
                <a:solidFill>
                  <a:prstClr val="black">
                    <a:lumMod val="75000"/>
                    <a:lumOff val="25000"/>
                  </a:prstClr>
                </a:solidFill>
                <a:cs typeface="+mn-ea"/>
                <a:sym typeface="+mn-lt"/>
              </a:rPr>
              <a:t>(1)</a:t>
            </a:r>
            <a:r>
              <a:rPr lang="zh-CN" altLang="en-US" sz="1600" dirty="0">
                <a:solidFill>
                  <a:schemeClr val="tx1">
                    <a:lumMod val="75000"/>
                    <a:lumOff val="25000"/>
                  </a:schemeClr>
                </a:solidFill>
                <a:cs typeface="+mn-ea"/>
                <a:sym typeface="+mn-lt"/>
              </a:rPr>
              <a:t>要有准备：确认拨打电话对方的姓名、电话号码，准备好要讲的内容、说话的顺序和所需要的资料、文件等；明确通话所要达的目的；</a:t>
            </a:r>
            <a:endParaRPr lang="zh-CN" altLang="en-US" sz="1600" dirty="0">
              <a:solidFill>
                <a:schemeClr val="tx1">
                  <a:lumMod val="75000"/>
                  <a:lumOff val="25000"/>
                </a:schemeClr>
              </a:solidFill>
              <a:cs typeface="+mn-ea"/>
              <a:sym typeface="+mn-lt"/>
            </a:endParaRPr>
          </a:p>
        </p:txBody>
      </p:sp>
      <p:sp>
        <p:nvSpPr>
          <p:cNvPr id="15" name="矩形 14"/>
          <p:cNvSpPr/>
          <p:nvPr/>
        </p:nvSpPr>
        <p:spPr>
          <a:xfrm>
            <a:off x="1322602" y="3318043"/>
            <a:ext cx="5533887" cy="338554"/>
          </a:xfrm>
          <a:prstGeom prst="rect">
            <a:avLst/>
          </a:prstGeom>
        </p:spPr>
        <p:txBody>
          <a:bodyPr wrap="none">
            <a:spAutoFit/>
          </a:bodyPr>
          <a:lstStyle/>
          <a:p>
            <a:pPr marL="171450" indent="-171450">
              <a:buFont typeface="Arial" panose="020B0604020202020204" pitchFamily="34" charset="0"/>
              <a:buChar char="•"/>
            </a:pPr>
            <a:r>
              <a:rPr lang="en-US" altLang="zh-CN" sz="1600">
                <a:solidFill>
                  <a:prstClr val="black">
                    <a:lumMod val="75000"/>
                    <a:lumOff val="25000"/>
                  </a:prstClr>
                </a:solidFill>
                <a:cs typeface="+mn-ea"/>
                <a:sym typeface="+mn-lt"/>
              </a:rPr>
              <a:t>(2)</a:t>
            </a:r>
            <a:r>
              <a:rPr lang="zh-CN" altLang="en-US" sz="1600">
                <a:solidFill>
                  <a:schemeClr val="tx1">
                    <a:lumMod val="75000"/>
                    <a:lumOff val="25000"/>
                  </a:schemeClr>
                </a:solidFill>
                <a:cs typeface="+mn-ea"/>
                <a:sym typeface="+mn-lt"/>
              </a:rPr>
              <a:t>注意打电话的时间，尤其避免在午休时间或下班时间；</a:t>
            </a:r>
            <a:endParaRPr lang="zh-CN" altLang="en-US" sz="1600" dirty="0">
              <a:solidFill>
                <a:schemeClr val="tx1">
                  <a:lumMod val="75000"/>
                  <a:lumOff val="25000"/>
                </a:schemeClr>
              </a:solidFill>
              <a:cs typeface="+mn-ea"/>
              <a:sym typeface="+mn-lt"/>
            </a:endParaRPr>
          </a:p>
        </p:txBody>
      </p:sp>
      <p:sp>
        <p:nvSpPr>
          <p:cNvPr id="16" name="矩形 15"/>
          <p:cNvSpPr/>
          <p:nvPr/>
        </p:nvSpPr>
        <p:spPr>
          <a:xfrm>
            <a:off x="1322602" y="3694643"/>
            <a:ext cx="3687228" cy="338554"/>
          </a:xfrm>
          <a:prstGeom prst="rect">
            <a:avLst/>
          </a:prstGeom>
        </p:spPr>
        <p:txBody>
          <a:bodyPr wrap="none">
            <a:spAutoFit/>
          </a:bodyPr>
          <a:lstStyle/>
          <a:p>
            <a:pPr marL="171450" indent="-171450">
              <a:buFont typeface="Arial" panose="020B0604020202020204" pitchFamily="34" charset="0"/>
              <a:buChar char="•"/>
            </a:pPr>
            <a:r>
              <a:rPr lang="en-US" altLang="zh-CN" sz="1600">
                <a:solidFill>
                  <a:prstClr val="black">
                    <a:lumMod val="75000"/>
                    <a:lumOff val="25000"/>
                  </a:prstClr>
                </a:solidFill>
                <a:cs typeface="+mn-ea"/>
                <a:sym typeface="+mn-lt"/>
              </a:rPr>
              <a:t>(3)</a:t>
            </a:r>
            <a:r>
              <a:rPr lang="zh-CN" altLang="en-US" sz="1600">
                <a:solidFill>
                  <a:schemeClr val="tx1">
                    <a:lumMod val="75000"/>
                    <a:lumOff val="25000"/>
                  </a:schemeClr>
                </a:solidFill>
                <a:cs typeface="+mn-ea"/>
                <a:sym typeface="+mn-lt"/>
              </a:rPr>
              <a:t>微笑的语调，声音清晰，有礼貌；</a:t>
            </a:r>
            <a:endParaRPr lang="zh-CN" altLang="en-US" sz="1600" dirty="0">
              <a:solidFill>
                <a:schemeClr val="tx1">
                  <a:lumMod val="75000"/>
                  <a:lumOff val="25000"/>
                </a:schemeClr>
              </a:solidFill>
              <a:cs typeface="+mn-ea"/>
              <a:sym typeface="+mn-lt"/>
            </a:endParaRPr>
          </a:p>
        </p:txBody>
      </p:sp>
      <p:sp>
        <p:nvSpPr>
          <p:cNvPr id="17" name="矩形 16"/>
          <p:cNvSpPr/>
          <p:nvPr/>
        </p:nvSpPr>
        <p:spPr>
          <a:xfrm>
            <a:off x="1322602" y="4071243"/>
            <a:ext cx="4302781" cy="338554"/>
          </a:xfrm>
          <a:prstGeom prst="rect">
            <a:avLst/>
          </a:prstGeom>
        </p:spPr>
        <p:txBody>
          <a:bodyPr wrap="none">
            <a:spAutoFit/>
          </a:bodyPr>
          <a:lstStyle/>
          <a:p>
            <a:pPr marL="171450" indent="-171450">
              <a:buFont typeface="Arial" panose="020B0604020202020204" pitchFamily="34" charset="0"/>
              <a:buChar char="•"/>
            </a:pPr>
            <a:r>
              <a:rPr lang="en-US" altLang="zh-CN" sz="1600">
                <a:solidFill>
                  <a:prstClr val="black">
                    <a:lumMod val="75000"/>
                    <a:lumOff val="25000"/>
                  </a:prstClr>
                </a:solidFill>
                <a:cs typeface="+mn-ea"/>
                <a:sym typeface="+mn-lt"/>
              </a:rPr>
              <a:t>(4)</a:t>
            </a:r>
            <a:r>
              <a:rPr lang="zh-CN" altLang="en-US" sz="1600">
                <a:solidFill>
                  <a:schemeClr val="tx1">
                    <a:lumMod val="75000"/>
                    <a:lumOff val="25000"/>
                  </a:schemeClr>
                </a:solidFill>
                <a:cs typeface="+mn-ea"/>
                <a:sym typeface="+mn-lt"/>
              </a:rPr>
              <a:t>不要急于在电话中承诺事情或是做决定；</a:t>
            </a:r>
            <a:endParaRPr lang="zh-CN" altLang="en-US" sz="1600" dirty="0">
              <a:solidFill>
                <a:schemeClr val="tx1">
                  <a:lumMod val="75000"/>
                  <a:lumOff val="25000"/>
                </a:schemeClr>
              </a:solidFill>
              <a:cs typeface="+mn-ea"/>
              <a:sym typeface="+mn-lt"/>
            </a:endParaRPr>
          </a:p>
        </p:txBody>
      </p:sp>
      <p:sp>
        <p:nvSpPr>
          <p:cNvPr id="18" name="矩形 17"/>
          <p:cNvSpPr/>
          <p:nvPr/>
        </p:nvSpPr>
        <p:spPr>
          <a:xfrm>
            <a:off x="1322602" y="4447843"/>
            <a:ext cx="3071675" cy="338554"/>
          </a:xfrm>
          <a:prstGeom prst="rect">
            <a:avLst/>
          </a:prstGeom>
        </p:spPr>
        <p:txBody>
          <a:bodyPr wrap="none">
            <a:spAutoFit/>
          </a:bodyPr>
          <a:lstStyle/>
          <a:p>
            <a:pPr marL="171450" indent="-171450">
              <a:buFont typeface="Arial" panose="020B0604020202020204" pitchFamily="34" charset="0"/>
              <a:buChar char="•"/>
            </a:pPr>
            <a:r>
              <a:rPr lang="en-US" altLang="zh-CN" sz="1600">
                <a:solidFill>
                  <a:prstClr val="black">
                    <a:lumMod val="75000"/>
                    <a:lumOff val="25000"/>
                  </a:prstClr>
                </a:solidFill>
                <a:cs typeface="+mn-ea"/>
                <a:sym typeface="+mn-lt"/>
              </a:rPr>
              <a:t>(5)</a:t>
            </a:r>
            <a:r>
              <a:rPr lang="zh-CN" altLang="en-US" sz="1600">
                <a:solidFill>
                  <a:schemeClr val="tx1">
                    <a:lumMod val="75000"/>
                    <a:lumOff val="25000"/>
                  </a:schemeClr>
                </a:solidFill>
                <a:cs typeface="+mn-ea"/>
                <a:sym typeface="+mn-lt"/>
              </a:rPr>
              <a:t>讲电话同时在纸上作记录；</a:t>
            </a:r>
            <a:endParaRPr lang="zh-CN" altLang="en-US" sz="1600" dirty="0">
              <a:solidFill>
                <a:schemeClr val="tx1">
                  <a:lumMod val="75000"/>
                  <a:lumOff val="25000"/>
                </a:schemeClr>
              </a:solidFill>
              <a:cs typeface="+mn-ea"/>
              <a:sym typeface="+mn-lt"/>
            </a:endParaRPr>
          </a:p>
        </p:txBody>
      </p:sp>
      <p:sp>
        <p:nvSpPr>
          <p:cNvPr id="19" name="矩形 18"/>
          <p:cNvSpPr/>
          <p:nvPr/>
        </p:nvSpPr>
        <p:spPr>
          <a:xfrm>
            <a:off x="1322602" y="4824443"/>
            <a:ext cx="6167410" cy="584775"/>
          </a:xfrm>
          <a:prstGeom prst="rect">
            <a:avLst/>
          </a:prstGeom>
        </p:spPr>
        <p:txBody>
          <a:bodyPr wrap="square">
            <a:spAutoFit/>
          </a:bodyPr>
          <a:lstStyle/>
          <a:p>
            <a:pPr marL="171450" indent="-171450">
              <a:buFont typeface="Arial" panose="020B0604020202020204" pitchFamily="34" charset="0"/>
              <a:buChar char="•"/>
            </a:pPr>
            <a:r>
              <a:rPr lang="en-US" altLang="zh-CN" sz="1600" dirty="0">
                <a:solidFill>
                  <a:prstClr val="black">
                    <a:lumMod val="75000"/>
                    <a:lumOff val="25000"/>
                  </a:prstClr>
                </a:solidFill>
                <a:cs typeface="+mn-ea"/>
                <a:sym typeface="+mn-lt"/>
              </a:rPr>
              <a:t>(6)</a:t>
            </a:r>
            <a:r>
              <a:rPr lang="zh-CN" altLang="en-US" sz="1600" dirty="0">
                <a:solidFill>
                  <a:schemeClr val="tx1">
                    <a:lumMod val="75000"/>
                    <a:lumOff val="25000"/>
                  </a:schemeClr>
                </a:solidFill>
                <a:cs typeface="+mn-ea"/>
                <a:sym typeface="+mn-lt"/>
              </a:rPr>
              <a:t>同事电话中时，若其他人在附近喧哗交谈，易导致客户对公司的印象不良，此时若有急事须与同事交谈，应使用书面方式。</a:t>
            </a:r>
            <a:endParaRPr lang="zh-CN" altLang="en-US" sz="1600" dirty="0">
              <a:solidFill>
                <a:schemeClr val="tx1">
                  <a:lumMod val="75000"/>
                  <a:lumOff val="25000"/>
                </a:schemeClr>
              </a:solidFill>
              <a:cs typeface="+mn-ea"/>
              <a:sym typeface="+mn-lt"/>
            </a:endParaRPr>
          </a:p>
        </p:txBody>
      </p:sp>
      <p:sp>
        <p:nvSpPr>
          <p:cNvPr id="20" name="矩形 19"/>
          <p:cNvSpPr/>
          <p:nvPr/>
        </p:nvSpPr>
        <p:spPr>
          <a:xfrm>
            <a:off x="1322602" y="5447261"/>
            <a:ext cx="6559809" cy="338554"/>
          </a:xfrm>
          <a:prstGeom prst="rect">
            <a:avLst/>
          </a:prstGeom>
        </p:spPr>
        <p:txBody>
          <a:bodyPr wrap="none">
            <a:spAutoFit/>
          </a:bodyPr>
          <a:lstStyle/>
          <a:p>
            <a:pPr marL="171450" indent="-171450">
              <a:buFont typeface="Arial" panose="020B0604020202020204" pitchFamily="34" charset="0"/>
              <a:buChar char="•"/>
            </a:pPr>
            <a:r>
              <a:rPr lang="en-US" altLang="zh-CN" sz="1600" dirty="0">
                <a:solidFill>
                  <a:prstClr val="black">
                    <a:lumMod val="75000"/>
                    <a:lumOff val="25000"/>
                  </a:prstClr>
                </a:solidFill>
                <a:cs typeface="+mn-ea"/>
                <a:sym typeface="+mn-lt"/>
              </a:rPr>
              <a:t>(7)</a:t>
            </a:r>
            <a:r>
              <a:rPr lang="zh-CN" altLang="en-US" sz="1600" dirty="0">
                <a:solidFill>
                  <a:schemeClr val="tx1">
                    <a:lumMod val="75000"/>
                    <a:lumOff val="25000"/>
                  </a:schemeClr>
                </a:solidFill>
                <a:cs typeface="+mn-ea"/>
                <a:sym typeface="+mn-lt"/>
              </a:rPr>
              <a:t>讲电话时，如果发生掉线、中断等情况，应由打电话方重新拨打。</a:t>
            </a:r>
            <a:endParaRPr lang="zh-CN" altLang="en-US" sz="1600" dirty="0">
              <a:solidFill>
                <a:schemeClr val="tx1">
                  <a:lumMod val="75000"/>
                  <a:lumOff val="25000"/>
                </a:schemeClr>
              </a:solidFill>
              <a:cs typeface="+mn-ea"/>
              <a:sym typeface="+mn-lt"/>
            </a:endParaRPr>
          </a:p>
        </p:txBody>
      </p:sp>
      <p:sp>
        <p:nvSpPr>
          <p:cNvPr id="4" name="矩形 3"/>
          <p:cNvSpPr/>
          <p:nvPr/>
        </p:nvSpPr>
        <p:spPr>
          <a:xfrm>
            <a:off x="819785" y="227330"/>
            <a:ext cx="1621155"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电话礼仪</a:t>
            </a:r>
            <a:endParaRPr lang="zh-CN" altLang="en-US" sz="2800" b="1" dirty="0">
              <a:solidFill>
                <a:schemeClr val="tx1">
                  <a:lumMod val="75000"/>
                  <a:lumOff val="25000"/>
                </a:schemeClr>
              </a:solidFill>
              <a:cs typeface="+mn-ea"/>
              <a:sym typeface="+mn-lt"/>
            </a:endParaRPr>
          </a:p>
        </p:txBody>
      </p:sp>
      <p:pic>
        <p:nvPicPr>
          <p:cNvPr id="8" name="图片 7"/>
          <p:cNvPicPr>
            <a:picLocks noChangeAspect="1"/>
          </p:cNvPicPr>
          <p:nvPr/>
        </p:nvPicPr>
        <p:blipFill rotWithShape="1">
          <a:blip r:embed="rId1" cstate="email"/>
          <a:srcRect/>
          <a:stretch>
            <a:fillRect/>
          </a:stretch>
        </p:blipFill>
        <p:spPr>
          <a:xfrm>
            <a:off x="7951217" y="2158234"/>
            <a:ext cx="2953121" cy="36914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220192" y="1932589"/>
            <a:ext cx="2144039" cy="662810"/>
            <a:chOff x="817417" y="1083174"/>
            <a:chExt cx="1390240" cy="429780"/>
          </a:xfrm>
        </p:grpSpPr>
        <p:sp>
          <p:nvSpPr>
            <p:cNvPr id="25" name="矩形: 圆角 24"/>
            <p:cNvSpPr/>
            <p:nvPr/>
          </p:nvSpPr>
          <p:spPr>
            <a:xfrm>
              <a:off x="817417" y="1083174"/>
              <a:ext cx="1390240" cy="4297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882015" y="1130424"/>
              <a:ext cx="327660" cy="327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274274" y="1145477"/>
              <a:ext cx="831741" cy="299353"/>
            </a:xfrm>
            <a:prstGeom prst="rect">
              <a:avLst/>
            </a:prstGeom>
            <a:noFill/>
          </p:spPr>
          <p:txBody>
            <a:bodyPr wrap="square">
              <a:spAutoFit/>
            </a:bodyPr>
            <a:lstStyle/>
            <a:p>
              <a:r>
                <a:rPr lang="zh-CN" altLang="en-US" sz="2400" b="1" dirty="0">
                  <a:solidFill>
                    <a:schemeClr val="bg1"/>
                  </a:solidFill>
                  <a:cs typeface="+mn-ea"/>
                  <a:sym typeface="+mn-lt"/>
                </a:rPr>
                <a:t>挂电话</a:t>
              </a:r>
              <a:endParaRPr lang="zh-CN" altLang="en-US" sz="2400" b="1" dirty="0">
                <a:solidFill>
                  <a:schemeClr val="bg1"/>
                </a:solidFill>
                <a:cs typeface="+mn-ea"/>
                <a:sym typeface="+mn-lt"/>
              </a:endParaRPr>
            </a:p>
          </p:txBody>
        </p:sp>
        <p:sp>
          <p:nvSpPr>
            <p:cNvPr id="28" name="文本框 27"/>
            <p:cNvSpPr txBox="1"/>
            <p:nvPr/>
          </p:nvSpPr>
          <p:spPr>
            <a:xfrm>
              <a:off x="932177" y="1171635"/>
              <a:ext cx="294938" cy="259440"/>
            </a:xfrm>
            <a:prstGeom prst="rect">
              <a:avLst/>
            </a:prstGeom>
            <a:noFill/>
          </p:spPr>
          <p:txBody>
            <a:bodyPr wrap="square">
              <a:spAutoFit/>
            </a:bodyPr>
            <a:lstStyle/>
            <a:p>
              <a:r>
                <a:rPr lang="en-US" altLang="zh-CN" sz="2000" b="1" dirty="0">
                  <a:solidFill>
                    <a:srgbClr val="C00000"/>
                  </a:solidFill>
                  <a:cs typeface="+mn-ea"/>
                  <a:sym typeface="+mn-lt"/>
                </a:rPr>
                <a:t>3</a:t>
              </a:r>
              <a:endParaRPr lang="zh-CN" altLang="en-US" sz="2000" b="1" dirty="0">
                <a:solidFill>
                  <a:srgbClr val="C00000"/>
                </a:solidFill>
                <a:cs typeface="+mn-ea"/>
                <a:sym typeface="+mn-lt"/>
              </a:endParaRPr>
            </a:p>
          </p:txBody>
        </p:sp>
      </p:grpSp>
      <p:sp>
        <p:nvSpPr>
          <p:cNvPr id="21" name="矩形 20"/>
          <p:cNvSpPr/>
          <p:nvPr/>
        </p:nvSpPr>
        <p:spPr>
          <a:xfrm>
            <a:off x="5220192" y="2778195"/>
            <a:ext cx="5352814" cy="2480423"/>
          </a:xfrm>
          <a:prstGeom prst="rect">
            <a:avLst/>
          </a:prstGeom>
        </p:spPr>
        <p:txBody>
          <a:bodyPr wrap="square">
            <a:spAutoFit/>
          </a:bodyPr>
          <a:lstStyle/>
          <a:p>
            <a:pPr marL="171450" indent="-171450">
              <a:lnSpc>
                <a:spcPct val="200000"/>
              </a:lnSpc>
              <a:buFont typeface="Arial" panose="020B0604020202020204" pitchFamily="34" charset="0"/>
              <a:buChar char="•"/>
            </a:pPr>
            <a:r>
              <a:rPr lang="en-US" altLang="zh-CN" sz="1600" dirty="0">
                <a:solidFill>
                  <a:schemeClr val="tx1">
                    <a:lumMod val="75000"/>
                    <a:lumOff val="25000"/>
                  </a:schemeClr>
                </a:solidFill>
                <a:cs typeface="+mn-ea"/>
                <a:sym typeface="+mn-lt"/>
              </a:rPr>
              <a:t>(1) </a:t>
            </a:r>
            <a:r>
              <a:rPr lang="zh-CN" altLang="en-US" sz="1600" dirty="0">
                <a:solidFill>
                  <a:schemeClr val="tx1">
                    <a:lumMod val="75000"/>
                    <a:lumOff val="25000"/>
                  </a:schemeClr>
                </a:solidFill>
                <a:cs typeface="+mn-ea"/>
                <a:sym typeface="+mn-lt"/>
              </a:rPr>
              <a:t>清楚询问来电者的身份并告知接电话的人；</a:t>
            </a:r>
            <a:endParaRPr lang="zh-CN" altLang="en-US" sz="1600" dirty="0">
              <a:solidFill>
                <a:schemeClr val="tx1">
                  <a:lumMod val="75000"/>
                  <a:lumOff val="25000"/>
                </a:schemeClr>
              </a:solidFill>
              <a:cs typeface="+mn-ea"/>
              <a:sym typeface="+mn-lt"/>
            </a:endParaRPr>
          </a:p>
          <a:p>
            <a:pPr marL="171450" indent="-171450">
              <a:lnSpc>
                <a:spcPct val="200000"/>
              </a:lnSpc>
              <a:buFont typeface="Arial" panose="020B0604020202020204" pitchFamily="34" charset="0"/>
              <a:buChar char="•"/>
            </a:pPr>
            <a:r>
              <a:rPr lang="en-US" altLang="zh-CN" sz="1600" dirty="0">
                <a:solidFill>
                  <a:schemeClr val="tx1">
                    <a:lumMod val="75000"/>
                    <a:lumOff val="25000"/>
                  </a:schemeClr>
                </a:solidFill>
                <a:cs typeface="+mn-ea"/>
                <a:sym typeface="+mn-lt"/>
              </a:rPr>
              <a:t>(2) </a:t>
            </a:r>
            <a:r>
              <a:rPr lang="zh-CN" altLang="en-US" sz="1600" dirty="0">
                <a:solidFill>
                  <a:schemeClr val="tx1">
                    <a:lumMod val="75000"/>
                    <a:lumOff val="25000"/>
                  </a:schemeClr>
                </a:solidFill>
                <a:cs typeface="+mn-ea"/>
                <a:sym typeface="+mn-lt"/>
              </a:rPr>
              <a:t>养成使用保留键</a:t>
            </a:r>
            <a:r>
              <a:rPr lang="en-US" altLang="zh-CN" sz="1600" dirty="0">
                <a:solidFill>
                  <a:schemeClr val="tx1">
                    <a:lumMod val="75000"/>
                    <a:lumOff val="25000"/>
                  </a:schemeClr>
                </a:solidFill>
                <a:cs typeface="+mn-ea"/>
                <a:sym typeface="+mn-lt"/>
              </a:rPr>
              <a:t>(HOLD)</a:t>
            </a:r>
            <a:r>
              <a:rPr lang="zh-CN" altLang="en-US" sz="1600" dirty="0">
                <a:solidFill>
                  <a:schemeClr val="tx1">
                    <a:lumMod val="75000"/>
                    <a:lumOff val="25000"/>
                  </a:schemeClr>
                </a:solidFill>
                <a:cs typeface="+mn-ea"/>
                <a:sym typeface="+mn-lt"/>
              </a:rPr>
              <a:t>的习惯；</a:t>
            </a:r>
            <a:endParaRPr lang="zh-CN" altLang="en-US" sz="1600" dirty="0">
              <a:solidFill>
                <a:schemeClr val="tx1">
                  <a:lumMod val="75000"/>
                  <a:lumOff val="25000"/>
                </a:schemeClr>
              </a:solidFill>
              <a:cs typeface="+mn-ea"/>
              <a:sym typeface="+mn-lt"/>
            </a:endParaRPr>
          </a:p>
          <a:p>
            <a:pPr marL="171450" indent="-171450">
              <a:lnSpc>
                <a:spcPct val="200000"/>
              </a:lnSpc>
              <a:buFont typeface="Arial" panose="020B0604020202020204" pitchFamily="34" charset="0"/>
              <a:buChar char="•"/>
            </a:pPr>
            <a:r>
              <a:rPr lang="en-US" altLang="zh-CN" sz="1600" dirty="0">
                <a:solidFill>
                  <a:schemeClr val="tx1">
                    <a:lumMod val="75000"/>
                    <a:lumOff val="25000"/>
                  </a:schemeClr>
                </a:solidFill>
                <a:cs typeface="+mn-ea"/>
                <a:sym typeface="+mn-lt"/>
              </a:rPr>
              <a:t>(3) </a:t>
            </a:r>
            <a:r>
              <a:rPr lang="zh-CN" altLang="en-US" sz="1600" dirty="0">
                <a:solidFill>
                  <a:schemeClr val="tx1">
                    <a:lumMod val="75000"/>
                    <a:lumOff val="25000"/>
                  </a:schemeClr>
                </a:solidFill>
                <a:cs typeface="+mn-ea"/>
                <a:sym typeface="+mn-lt"/>
              </a:rPr>
              <a:t>转接电话后需注意对方是否已接听电话；</a:t>
            </a:r>
            <a:endParaRPr lang="zh-CN" altLang="en-US" sz="1600" dirty="0">
              <a:solidFill>
                <a:schemeClr val="tx1">
                  <a:lumMod val="75000"/>
                  <a:lumOff val="25000"/>
                </a:schemeClr>
              </a:solidFill>
              <a:cs typeface="+mn-ea"/>
              <a:sym typeface="+mn-lt"/>
            </a:endParaRPr>
          </a:p>
          <a:p>
            <a:pPr marL="171450" indent="-171450">
              <a:lnSpc>
                <a:spcPct val="200000"/>
              </a:lnSpc>
              <a:buFont typeface="Arial" panose="020B0604020202020204" pitchFamily="34" charset="0"/>
              <a:buChar char="•"/>
            </a:pPr>
            <a:r>
              <a:rPr lang="en-US" altLang="zh-CN" sz="1600" dirty="0">
                <a:solidFill>
                  <a:schemeClr val="tx1">
                    <a:lumMod val="75000"/>
                    <a:lumOff val="25000"/>
                  </a:schemeClr>
                </a:solidFill>
                <a:cs typeface="+mn-ea"/>
                <a:sym typeface="+mn-lt"/>
              </a:rPr>
              <a:t>(4) </a:t>
            </a:r>
            <a:r>
              <a:rPr lang="zh-CN" altLang="en-US" sz="1600" dirty="0">
                <a:solidFill>
                  <a:schemeClr val="tx1">
                    <a:lumMod val="75000"/>
                    <a:lumOff val="25000"/>
                  </a:schemeClr>
                </a:solidFill>
                <a:cs typeface="+mn-ea"/>
                <a:sym typeface="+mn-lt"/>
              </a:rPr>
              <a:t>让来电者空等很久既失礼且易引起抱怨及纠纷；</a:t>
            </a:r>
            <a:endParaRPr lang="zh-CN" altLang="en-US" sz="1600" dirty="0">
              <a:solidFill>
                <a:schemeClr val="tx1">
                  <a:lumMod val="75000"/>
                  <a:lumOff val="25000"/>
                </a:schemeClr>
              </a:solidFill>
              <a:cs typeface="+mn-ea"/>
              <a:sym typeface="+mn-lt"/>
            </a:endParaRPr>
          </a:p>
          <a:p>
            <a:pPr marL="171450" indent="-171450">
              <a:lnSpc>
                <a:spcPct val="200000"/>
              </a:lnSpc>
              <a:buFont typeface="Arial" panose="020B0604020202020204" pitchFamily="34" charset="0"/>
              <a:buChar char="•"/>
            </a:pPr>
            <a:r>
              <a:rPr lang="en-US" altLang="zh-CN" sz="1600" dirty="0">
                <a:solidFill>
                  <a:schemeClr val="tx1">
                    <a:lumMod val="75000"/>
                    <a:lumOff val="25000"/>
                  </a:schemeClr>
                </a:solidFill>
                <a:cs typeface="+mn-ea"/>
                <a:sym typeface="+mn-lt"/>
              </a:rPr>
              <a:t>(5)</a:t>
            </a:r>
            <a:r>
              <a:rPr lang="zh-CN" altLang="en-US" sz="1600" dirty="0">
                <a:solidFill>
                  <a:schemeClr val="tx1">
                    <a:lumMod val="75000"/>
                    <a:lumOff val="25000"/>
                  </a:schemeClr>
                </a:solidFill>
                <a:cs typeface="+mn-ea"/>
                <a:sym typeface="+mn-lt"/>
              </a:rPr>
              <a:t>需过滤电话时，务必注意用词礼貌。</a:t>
            </a:r>
            <a:endParaRPr lang="zh-CN" altLang="en-US" sz="1600" dirty="0">
              <a:solidFill>
                <a:schemeClr val="tx1">
                  <a:lumMod val="75000"/>
                  <a:lumOff val="25000"/>
                </a:schemeClr>
              </a:solidFill>
              <a:cs typeface="+mn-ea"/>
              <a:sym typeface="+mn-lt"/>
            </a:endParaRPr>
          </a:p>
        </p:txBody>
      </p:sp>
      <p:sp>
        <p:nvSpPr>
          <p:cNvPr id="4" name="矩形 3"/>
          <p:cNvSpPr/>
          <p:nvPr/>
        </p:nvSpPr>
        <p:spPr>
          <a:xfrm>
            <a:off x="819785" y="227330"/>
            <a:ext cx="1621155"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电话礼仪</a:t>
            </a:r>
            <a:endParaRPr lang="zh-CN" altLang="en-US" sz="2800" b="1" dirty="0">
              <a:solidFill>
                <a:schemeClr val="tx1">
                  <a:lumMod val="75000"/>
                  <a:lumOff val="25000"/>
                </a:schemeClr>
              </a:solidFill>
              <a:cs typeface="+mn-ea"/>
              <a:sym typeface="+mn-lt"/>
            </a:endParaRPr>
          </a:p>
        </p:txBody>
      </p:sp>
      <p:pic>
        <p:nvPicPr>
          <p:cNvPr id="7" name="图片 6"/>
          <p:cNvPicPr>
            <a:picLocks noChangeAspect="1"/>
          </p:cNvPicPr>
          <p:nvPr/>
        </p:nvPicPr>
        <p:blipFill rotWithShape="1">
          <a:blip r:embed="rId1" cstate="email"/>
          <a:srcRect/>
          <a:stretch>
            <a:fillRect/>
          </a:stretch>
        </p:blipFill>
        <p:spPr>
          <a:xfrm>
            <a:off x="1390940" y="2131396"/>
            <a:ext cx="3200400" cy="3200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23870" y="2717800"/>
            <a:ext cx="8623300" cy="1198880"/>
          </a:xfrm>
          <a:prstGeom prst="rect">
            <a:avLst/>
          </a:prstGeom>
          <a:noFill/>
        </p:spPr>
        <p:txBody>
          <a:bodyPr wrap="square" rtlCol="0">
            <a:spAutoFit/>
          </a:bodyPr>
          <a:lstStyle/>
          <a:p>
            <a:pPr algn="l"/>
            <a:r>
              <a:rPr lang="zh-CN" altLang="en-US" sz="7200" b="1" dirty="0">
                <a:solidFill>
                  <a:schemeClr val="tx1">
                    <a:lumMod val="75000"/>
                    <a:lumOff val="25000"/>
                  </a:schemeClr>
                </a:solidFill>
                <a:cs typeface="+mn-ea"/>
                <a:sym typeface="+mn-lt"/>
              </a:rPr>
              <a:t>语言礼仪</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3139064" y="2172260"/>
            <a:ext cx="1427480" cy="521970"/>
          </a:xfrm>
          <a:prstGeom prst="rect">
            <a:avLst/>
          </a:prstGeom>
          <a:noFill/>
        </p:spPr>
        <p:txBody>
          <a:bodyPr wrap="none" rtlCol="0">
            <a:spAutoFit/>
          </a:bodyPr>
          <a:lstStyle/>
          <a:p>
            <a:r>
              <a:rPr kumimoji="1" lang="en-US" altLang="zh-CN" sz="2800" dirty="0">
                <a:solidFill>
                  <a:srgbClr val="E92121"/>
                </a:solidFill>
                <a:latin typeface="+mj-ea"/>
                <a:ea typeface="+mj-ea"/>
              </a:rPr>
              <a:t>PART</a:t>
            </a:r>
            <a:r>
              <a:rPr kumimoji="1" lang="zh-CN" altLang="en-US" sz="2800" dirty="0">
                <a:solidFill>
                  <a:srgbClr val="E92121"/>
                </a:solidFill>
                <a:latin typeface="+mj-ea"/>
                <a:ea typeface="+mj-ea"/>
              </a:rPr>
              <a:t> </a:t>
            </a:r>
            <a:r>
              <a:rPr kumimoji="1" lang="en-US" altLang="zh-CN" sz="2800" dirty="0">
                <a:solidFill>
                  <a:srgbClr val="E92121"/>
                </a:solidFill>
                <a:latin typeface="+mj-ea"/>
                <a:ea typeface="+mj-ea"/>
              </a:rPr>
              <a:t>06</a:t>
            </a:r>
            <a:endParaRPr kumimoji="1" lang="zh-CN" altLang="en-US" sz="2800" dirty="0">
              <a:solidFill>
                <a:srgbClr val="E92121"/>
              </a:solidFill>
              <a:latin typeface="+mj-ea"/>
              <a:ea typeface="+mj-ea"/>
            </a:endParaRPr>
          </a:p>
        </p:txBody>
      </p:sp>
      <p:sp>
        <p:nvSpPr>
          <p:cNvPr id="4" name="文本框 3"/>
          <p:cNvSpPr txBox="1"/>
          <p:nvPr/>
        </p:nvSpPr>
        <p:spPr>
          <a:xfrm>
            <a:off x="3077585" y="3928478"/>
            <a:ext cx="7130002" cy="535852"/>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mn-ea"/>
              </a:rPr>
              <a:t>your content is entered here, or by copying your text, select paste in this box and choose to retain only text. your content is typed here, or by copying your text, select paste in this box.</a:t>
            </a:r>
            <a:endParaRPr lang="en-GB" altLang="zh-CN" sz="1050" dirty="0">
              <a:solidFill>
                <a:schemeClr val="tx1">
                  <a:lumMod val="65000"/>
                  <a:lumOff val="35000"/>
                </a:schemeClr>
              </a:solidFill>
              <a:latin typeface="+mn-ea"/>
            </a:endParaRPr>
          </a:p>
        </p:txBody>
      </p:sp>
      <p:grpSp>
        <p:nvGrpSpPr>
          <p:cNvPr id="5" name="组合 4"/>
          <p:cNvGrpSpPr/>
          <p:nvPr/>
        </p:nvGrpSpPr>
        <p:grpSpPr>
          <a:xfrm flipV="1">
            <a:off x="-3735944" y="0"/>
            <a:ext cx="7931882" cy="6858003"/>
            <a:chOff x="-1766694" y="0"/>
            <a:chExt cx="7931882" cy="6858003"/>
          </a:xfrm>
        </p:grpSpPr>
        <p:sp>
          <p:nvSpPr>
            <p:cNvPr id="6" name="平行四边形 5"/>
            <p:cNvSpPr/>
            <p:nvPr/>
          </p:nvSpPr>
          <p:spPr>
            <a:xfrm>
              <a:off x="-458893" y="0"/>
              <a:ext cx="6624081" cy="6858001"/>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直角三角形 6"/>
            <p:cNvSpPr/>
            <p:nvPr/>
          </p:nvSpPr>
          <p:spPr>
            <a:xfrm flipH="1" flipV="1">
              <a:off x="-1766694" y="0"/>
              <a:ext cx="3997839" cy="328605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rot="10800000" flipH="1" flipV="1">
              <a:off x="-1560334" y="801775"/>
              <a:ext cx="6195237" cy="6056225"/>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8"/>
            <p:cNvSpPr/>
            <p:nvPr/>
          </p:nvSpPr>
          <p:spPr>
            <a:xfrm rot="10800000">
              <a:off x="-1734800" y="0"/>
              <a:ext cx="7015418" cy="6858003"/>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 name="Rectangle 126"/>
          <p:cNvSpPr>
            <a:spLocks noGrp="1" noChangeArrowheads="1"/>
          </p:cNvSpPr>
          <p:nvPr>
            <p:ph type="title" idx="4294967295"/>
          </p:nvPr>
        </p:nvSpPr>
        <p:spPr>
          <a:xfrm>
            <a:off x="2057400" y="612776"/>
            <a:ext cx="8001000" cy="1216025"/>
          </a:xfrm>
        </p:spPr>
        <p:txBody>
          <a:bodyPr/>
          <a:lstStyle/>
          <a:p>
            <a:br>
              <a:rPr lang="zh-CN" altLang="ru-RU" sz="3400" b="1" dirty="0">
                <a:latin typeface="+mn-lt"/>
                <a:ea typeface="+mn-ea"/>
                <a:cs typeface="+mn-ea"/>
                <a:sym typeface="+mn-lt"/>
              </a:rPr>
            </a:br>
            <a:endParaRPr lang="zh-CN" altLang="ru-RU" sz="3400" b="1" dirty="0">
              <a:latin typeface="+mn-lt"/>
              <a:ea typeface="+mn-ea"/>
              <a:cs typeface="+mn-ea"/>
              <a:sym typeface="+mn-lt"/>
            </a:endParaRPr>
          </a:p>
        </p:txBody>
      </p:sp>
      <p:grpSp>
        <p:nvGrpSpPr>
          <p:cNvPr id="14" name="组合 13"/>
          <p:cNvGrpSpPr/>
          <p:nvPr/>
        </p:nvGrpSpPr>
        <p:grpSpPr>
          <a:xfrm>
            <a:off x="1539741" y="4773395"/>
            <a:ext cx="9927982" cy="400110"/>
            <a:chOff x="1671835" y="4829145"/>
            <a:chExt cx="9927982" cy="400110"/>
          </a:xfrm>
        </p:grpSpPr>
        <p:sp>
          <p:nvSpPr>
            <p:cNvPr id="3" name="矩形 2"/>
            <p:cNvSpPr/>
            <p:nvPr/>
          </p:nvSpPr>
          <p:spPr>
            <a:xfrm>
              <a:off x="4104859" y="4859923"/>
              <a:ext cx="7494958" cy="369332"/>
            </a:xfrm>
            <a:prstGeom prst="rect">
              <a:avLst/>
            </a:prstGeom>
          </p:spPr>
          <p:txBody>
            <a:bodyPr wrap="square">
              <a:spAutoFit/>
            </a:bodyPr>
            <a:lstStyle/>
            <a:p>
              <a:r>
                <a:rPr lang="zh-CN" altLang="en-US" dirty="0">
                  <a:solidFill>
                    <a:schemeClr val="tx1">
                      <a:lumMod val="75000"/>
                      <a:lumOff val="25000"/>
                    </a:schemeClr>
                  </a:solidFill>
                  <a:cs typeface="+mn-ea"/>
                  <a:sym typeface="+mn-lt"/>
                </a:rPr>
                <a:t>使用问候语、请求语、感谢语、抱歉语、道别语等，礼多人不怪。</a:t>
              </a:r>
              <a:endParaRPr lang="zh-CN" altLang="en-US" dirty="0">
                <a:solidFill>
                  <a:schemeClr val="tx1">
                    <a:lumMod val="75000"/>
                    <a:lumOff val="25000"/>
                  </a:schemeClr>
                </a:solidFill>
                <a:cs typeface="+mn-ea"/>
                <a:sym typeface="+mn-lt"/>
              </a:endParaRPr>
            </a:p>
          </p:txBody>
        </p:sp>
        <p:sp>
          <p:nvSpPr>
            <p:cNvPr id="7" name="矩形 6"/>
            <p:cNvSpPr/>
            <p:nvPr/>
          </p:nvSpPr>
          <p:spPr>
            <a:xfrm>
              <a:off x="1671835" y="4829145"/>
              <a:ext cx="2138727" cy="400110"/>
            </a:xfrm>
            <a:prstGeom prst="rect">
              <a:avLst/>
            </a:prstGeom>
            <a:solidFill>
              <a:srgbClr val="C00000"/>
            </a:solidFill>
          </p:spPr>
          <p:txBody>
            <a:bodyPr wrap="none">
              <a:spAutoFit/>
            </a:bodyPr>
            <a:lstStyle/>
            <a:p>
              <a:r>
                <a:rPr lang="en-US" altLang="zh-CN" sz="2000" b="1" dirty="0">
                  <a:solidFill>
                    <a:schemeClr val="bg1"/>
                  </a:solidFill>
                  <a:cs typeface="+mn-ea"/>
                  <a:sym typeface="+mn-lt"/>
                </a:rPr>
                <a:t>4</a:t>
              </a:r>
              <a:r>
                <a:rPr lang="zh-CN" altLang="en-US" sz="2000" b="1" dirty="0">
                  <a:solidFill>
                    <a:schemeClr val="bg1"/>
                  </a:solidFill>
                  <a:cs typeface="+mn-ea"/>
                  <a:sym typeface="+mn-lt"/>
                </a:rPr>
                <a:t>、语言要礼貌：</a:t>
              </a:r>
              <a:endParaRPr lang="zh-CN" altLang="en-US" sz="2000" b="1" dirty="0">
                <a:solidFill>
                  <a:schemeClr val="bg1"/>
                </a:solidFill>
                <a:cs typeface="+mn-ea"/>
                <a:sym typeface="+mn-lt"/>
              </a:endParaRPr>
            </a:p>
          </p:txBody>
        </p:sp>
      </p:grpSp>
      <p:grpSp>
        <p:nvGrpSpPr>
          <p:cNvPr id="11" name="组合 10"/>
          <p:cNvGrpSpPr/>
          <p:nvPr/>
        </p:nvGrpSpPr>
        <p:grpSpPr>
          <a:xfrm>
            <a:off x="1539741" y="2086156"/>
            <a:ext cx="4686888" cy="408520"/>
            <a:chOff x="1662601" y="2792954"/>
            <a:chExt cx="4686888" cy="408520"/>
          </a:xfrm>
        </p:grpSpPr>
        <p:sp>
          <p:nvSpPr>
            <p:cNvPr id="4" name="矩形 3"/>
            <p:cNvSpPr/>
            <p:nvPr/>
          </p:nvSpPr>
          <p:spPr>
            <a:xfrm>
              <a:off x="1662601" y="2801364"/>
              <a:ext cx="2138727" cy="400110"/>
            </a:xfrm>
            <a:prstGeom prst="rect">
              <a:avLst/>
            </a:prstGeom>
            <a:solidFill>
              <a:srgbClr val="C00000"/>
            </a:solidFill>
          </p:spPr>
          <p:txBody>
            <a:bodyPr wrap="none">
              <a:spAutoFit/>
            </a:bodyPr>
            <a:lstStyle/>
            <a:p>
              <a:r>
                <a:rPr lang="en-US" altLang="zh-CN" sz="2000" b="1" dirty="0">
                  <a:solidFill>
                    <a:schemeClr val="bg1"/>
                  </a:solidFill>
                  <a:cs typeface="+mn-ea"/>
                  <a:sym typeface="+mn-lt"/>
                </a:rPr>
                <a:t>1</a:t>
              </a:r>
              <a:r>
                <a:rPr lang="zh-CN" altLang="en-US" sz="2000" b="1" dirty="0">
                  <a:solidFill>
                    <a:schemeClr val="bg1"/>
                  </a:solidFill>
                  <a:cs typeface="+mn-ea"/>
                  <a:sym typeface="+mn-lt"/>
                </a:rPr>
                <a:t>、讲好普通话：</a:t>
              </a:r>
              <a:endParaRPr lang="zh-CN" altLang="en-US" sz="2000" b="1" dirty="0">
                <a:solidFill>
                  <a:schemeClr val="bg1"/>
                </a:solidFill>
                <a:cs typeface="+mn-ea"/>
                <a:sym typeface="+mn-lt"/>
              </a:endParaRPr>
            </a:p>
          </p:txBody>
        </p:sp>
        <p:sp>
          <p:nvSpPr>
            <p:cNvPr id="8" name="矩形 7"/>
            <p:cNvSpPr/>
            <p:nvPr/>
          </p:nvSpPr>
          <p:spPr>
            <a:xfrm>
              <a:off x="4087331" y="2792954"/>
              <a:ext cx="2262158" cy="369332"/>
            </a:xfrm>
            <a:prstGeom prst="rect">
              <a:avLst/>
            </a:prstGeom>
          </p:spPr>
          <p:txBody>
            <a:bodyPr wrap="none">
              <a:spAutoFit/>
            </a:bodyPr>
            <a:lstStyle/>
            <a:p>
              <a:r>
                <a:rPr lang="zh-CN" altLang="en-US" dirty="0">
                  <a:solidFill>
                    <a:schemeClr val="tx1">
                      <a:lumMod val="75000"/>
                      <a:lumOff val="25000"/>
                    </a:schemeClr>
                  </a:solidFill>
                  <a:cs typeface="+mn-ea"/>
                  <a:sym typeface="+mn-lt"/>
                </a:rPr>
                <a:t>避免方言土语、行话</a:t>
              </a:r>
              <a:endParaRPr lang="zh-CN" altLang="en-US" dirty="0">
                <a:solidFill>
                  <a:schemeClr val="tx1">
                    <a:lumMod val="75000"/>
                    <a:lumOff val="25000"/>
                  </a:schemeClr>
                </a:solidFill>
                <a:cs typeface="+mn-ea"/>
                <a:sym typeface="+mn-lt"/>
              </a:endParaRPr>
            </a:p>
          </p:txBody>
        </p:sp>
      </p:grpSp>
      <p:grpSp>
        <p:nvGrpSpPr>
          <p:cNvPr id="12" name="组合 11"/>
          <p:cNvGrpSpPr/>
          <p:nvPr/>
        </p:nvGrpSpPr>
        <p:grpSpPr>
          <a:xfrm>
            <a:off x="1539741" y="2987509"/>
            <a:ext cx="5139318" cy="400110"/>
            <a:chOff x="1671836" y="3477291"/>
            <a:chExt cx="5139318" cy="400110"/>
          </a:xfrm>
        </p:grpSpPr>
        <p:sp>
          <p:nvSpPr>
            <p:cNvPr id="5" name="矩形 4"/>
            <p:cNvSpPr/>
            <p:nvPr/>
          </p:nvSpPr>
          <p:spPr>
            <a:xfrm>
              <a:off x="1671836" y="3477291"/>
              <a:ext cx="2138727" cy="400110"/>
            </a:xfrm>
            <a:prstGeom prst="rect">
              <a:avLst/>
            </a:prstGeom>
            <a:solidFill>
              <a:srgbClr val="C00000"/>
            </a:solidFill>
          </p:spPr>
          <p:txBody>
            <a:bodyPr wrap="none">
              <a:spAutoFit/>
            </a:bodyPr>
            <a:lstStyle/>
            <a:p>
              <a:r>
                <a:rPr lang="en-US" altLang="zh-CN" sz="2000" b="1" dirty="0">
                  <a:solidFill>
                    <a:schemeClr val="bg1"/>
                  </a:solidFill>
                  <a:cs typeface="+mn-ea"/>
                  <a:sym typeface="+mn-lt"/>
                </a:rPr>
                <a:t>2</a:t>
              </a:r>
              <a:r>
                <a:rPr lang="zh-CN" altLang="en-US" sz="2000" b="1" dirty="0">
                  <a:solidFill>
                    <a:schemeClr val="bg1"/>
                  </a:solidFill>
                  <a:cs typeface="+mn-ea"/>
                  <a:sym typeface="+mn-lt"/>
                </a:rPr>
                <a:t>、语言要准确：</a:t>
              </a:r>
              <a:endParaRPr lang="zh-CN" altLang="en-US" sz="2000" b="1" dirty="0">
                <a:solidFill>
                  <a:schemeClr val="bg1"/>
                </a:solidFill>
                <a:cs typeface="+mn-ea"/>
                <a:sym typeface="+mn-lt"/>
              </a:endParaRPr>
            </a:p>
          </p:txBody>
        </p:sp>
        <p:sp>
          <p:nvSpPr>
            <p:cNvPr id="9" name="矩形 8"/>
            <p:cNvSpPr/>
            <p:nvPr/>
          </p:nvSpPr>
          <p:spPr>
            <a:xfrm>
              <a:off x="4087331" y="3492680"/>
              <a:ext cx="2723823" cy="369332"/>
            </a:xfrm>
            <a:prstGeom prst="rect">
              <a:avLst/>
            </a:prstGeom>
          </p:spPr>
          <p:txBody>
            <a:bodyPr wrap="none">
              <a:spAutoFit/>
            </a:bodyPr>
            <a:lstStyle/>
            <a:p>
              <a:r>
                <a:rPr lang="zh-CN" altLang="en-US" dirty="0">
                  <a:solidFill>
                    <a:schemeClr val="tx1">
                      <a:lumMod val="75000"/>
                      <a:lumOff val="25000"/>
                    </a:schemeClr>
                  </a:solidFill>
                  <a:cs typeface="+mn-ea"/>
                  <a:sym typeface="+mn-lt"/>
                </a:rPr>
                <a:t>切忌道听途说、没有依据</a:t>
              </a:r>
              <a:endParaRPr lang="zh-CN" altLang="en-US" dirty="0">
                <a:solidFill>
                  <a:schemeClr val="tx1">
                    <a:lumMod val="75000"/>
                    <a:lumOff val="25000"/>
                  </a:schemeClr>
                </a:solidFill>
                <a:cs typeface="+mn-ea"/>
                <a:sym typeface="+mn-lt"/>
              </a:endParaRPr>
            </a:p>
          </p:txBody>
        </p:sp>
      </p:grpSp>
      <p:grpSp>
        <p:nvGrpSpPr>
          <p:cNvPr id="13" name="组合 12"/>
          <p:cNvGrpSpPr/>
          <p:nvPr/>
        </p:nvGrpSpPr>
        <p:grpSpPr>
          <a:xfrm>
            <a:off x="1539741" y="3880452"/>
            <a:ext cx="4233516" cy="400110"/>
            <a:chOff x="1671836" y="4153218"/>
            <a:chExt cx="4233516" cy="400110"/>
          </a:xfrm>
        </p:grpSpPr>
        <p:sp>
          <p:nvSpPr>
            <p:cNvPr id="6" name="矩形 5"/>
            <p:cNvSpPr/>
            <p:nvPr/>
          </p:nvSpPr>
          <p:spPr>
            <a:xfrm>
              <a:off x="1671836" y="4153218"/>
              <a:ext cx="2138727" cy="400110"/>
            </a:xfrm>
            <a:prstGeom prst="rect">
              <a:avLst/>
            </a:prstGeom>
            <a:solidFill>
              <a:srgbClr val="C00000"/>
            </a:solidFill>
          </p:spPr>
          <p:txBody>
            <a:bodyPr wrap="none">
              <a:spAutoFit/>
            </a:bodyPr>
            <a:lstStyle/>
            <a:p>
              <a:r>
                <a:rPr lang="en-US" altLang="zh-CN" sz="2000" b="1" dirty="0">
                  <a:solidFill>
                    <a:schemeClr val="bg1"/>
                  </a:solidFill>
                  <a:cs typeface="+mn-ea"/>
                  <a:sym typeface="+mn-lt"/>
                </a:rPr>
                <a:t>3</a:t>
              </a:r>
              <a:r>
                <a:rPr lang="zh-CN" altLang="en-US" sz="2000" b="1" dirty="0">
                  <a:solidFill>
                    <a:schemeClr val="bg1"/>
                  </a:solidFill>
                  <a:cs typeface="+mn-ea"/>
                  <a:sym typeface="+mn-lt"/>
                </a:rPr>
                <a:t>、语言要文明：</a:t>
              </a:r>
              <a:endParaRPr lang="zh-CN" altLang="en-US" sz="2000" b="1" dirty="0">
                <a:solidFill>
                  <a:schemeClr val="bg1"/>
                </a:solidFill>
                <a:cs typeface="+mn-ea"/>
                <a:sym typeface="+mn-lt"/>
              </a:endParaRPr>
            </a:p>
          </p:txBody>
        </p:sp>
        <p:sp>
          <p:nvSpPr>
            <p:cNvPr id="10" name="矩形 9"/>
            <p:cNvSpPr/>
            <p:nvPr/>
          </p:nvSpPr>
          <p:spPr>
            <a:xfrm>
              <a:off x="4104859" y="4168607"/>
              <a:ext cx="1800493" cy="369332"/>
            </a:xfrm>
            <a:prstGeom prst="rect">
              <a:avLst/>
            </a:prstGeom>
          </p:spPr>
          <p:txBody>
            <a:bodyPr wrap="none">
              <a:spAutoFit/>
            </a:bodyPr>
            <a:lstStyle/>
            <a:p>
              <a:r>
                <a:rPr lang="zh-CN" altLang="en-US" dirty="0">
                  <a:solidFill>
                    <a:schemeClr val="tx1">
                      <a:lumMod val="75000"/>
                      <a:lumOff val="25000"/>
                    </a:schemeClr>
                  </a:solidFill>
                  <a:cs typeface="+mn-ea"/>
                  <a:sym typeface="+mn-lt"/>
                </a:rPr>
                <a:t>杜绝脏话、黑话</a:t>
              </a:r>
              <a:endParaRPr lang="zh-CN" altLang="en-US" dirty="0">
                <a:solidFill>
                  <a:schemeClr val="tx1">
                    <a:lumMod val="75000"/>
                    <a:lumOff val="25000"/>
                  </a:schemeClr>
                </a:solidFill>
                <a:cs typeface="+mn-ea"/>
                <a:sym typeface="+mn-lt"/>
              </a:endParaRPr>
            </a:p>
          </p:txBody>
        </p:sp>
      </p:grpSp>
      <p:sp>
        <p:nvSpPr>
          <p:cNvPr id="17" name="矩形 16"/>
          <p:cNvSpPr/>
          <p:nvPr/>
        </p:nvSpPr>
        <p:spPr>
          <a:xfrm>
            <a:off x="819785" y="227330"/>
            <a:ext cx="3057525" cy="523240"/>
          </a:xfrm>
          <a:prstGeom prst="rect">
            <a:avLst/>
          </a:prstGeom>
        </p:spPr>
        <p:txBody>
          <a:bodyPr wrap="none">
            <a:spAutoFit/>
          </a:bodyPr>
          <a:lstStyle/>
          <a:p>
            <a:r>
              <a:rPr lang="zh-CN" altLang="ru-RU" sz="2800" b="1" dirty="0">
                <a:solidFill>
                  <a:schemeClr val="tx1">
                    <a:lumMod val="75000"/>
                    <a:lumOff val="25000"/>
                  </a:schemeClr>
                </a:solidFill>
                <a:cs typeface="+mn-ea"/>
                <a:sym typeface="+mn-lt"/>
              </a:rPr>
              <a:t>规范的语言会更美</a:t>
            </a:r>
            <a:endParaRPr lang="zh-CN" altLang="ru-RU" sz="2800" dirty="0">
              <a:solidFill>
                <a:schemeClr val="tx1">
                  <a:lumMod val="75000"/>
                  <a:lumOff val="25000"/>
                </a:schemeClr>
              </a:solidFill>
              <a:cs typeface="+mn-ea"/>
              <a:sym typeface="+mn-lt"/>
            </a:endParaRPr>
          </a:p>
        </p:txBody>
      </p:sp>
      <p:pic>
        <p:nvPicPr>
          <p:cNvPr id="20" name="图片 19"/>
          <p:cNvPicPr>
            <a:picLocks noChangeAspect="1"/>
          </p:cNvPicPr>
          <p:nvPr/>
        </p:nvPicPr>
        <p:blipFill>
          <a:blip r:embed="rId1" cstate="email"/>
          <a:stretch>
            <a:fillRect/>
          </a:stretch>
        </p:blipFill>
        <p:spPr>
          <a:xfrm>
            <a:off x="7132320" y="2069198"/>
            <a:ext cx="3695700" cy="2463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71678" y="1633881"/>
            <a:ext cx="974481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71678" y="5885841"/>
            <a:ext cx="99407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023887" y="2068795"/>
            <a:ext cx="5782352" cy="369332"/>
          </a:xfrm>
          <a:prstGeom prst="rect">
            <a:avLst/>
          </a:prstGeom>
        </p:spPr>
        <p:txBody>
          <a:bodyPr wrap="none">
            <a:spAutoFit/>
          </a:bodyPr>
          <a:lstStyle/>
          <a:p>
            <a:pPr marL="285750" indent="-285750">
              <a:buFont typeface="Arial" panose="020B0604020202020204" pitchFamily="34" charset="0"/>
              <a:buChar char="•"/>
            </a:pPr>
            <a:r>
              <a:rPr lang="zh-CN" altLang="en-US" dirty="0">
                <a:solidFill>
                  <a:schemeClr val="tx1">
                    <a:lumMod val="75000"/>
                    <a:lumOff val="25000"/>
                  </a:schemeClr>
                </a:solidFill>
                <a:cs typeface="+mn-ea"/>
                <a:sym typeface="+mn-lt"/>
              </a:rPr>
              <a:t>一天工作的良好开端应从相互打招呼、问候时开始。</a:t>
            </a:r>
            <a:endParaRPr lang="zh-CN" altLang="en-US" dirty="0">
              <a:solidFill>
                <a:schemeClr val="tx1">
                  <a:lumMod val="75000"/>
                  <a:lumOff val="25000"/>
                </a:schemeClr>
              </a:solidFill>
              <a:cs typeface="+mn-ea"/>
              <a:sym typeface="+mn-lt"/>
            </a:endParaRPr>
          </a:p>
        </p:txBody>
      </p:sp>
      <p:sp>
        <p:nvSpPr>
          <p:cNvPr id="7" name="矩形 6"/>
          <p:cNvSpPr/>
          <p:nvPr/>
        </p:nvSpPr>
        <p:spPr>
          <a:xfrm>
            <a:off x="2076279" y="2543748"/>
            <a:ext cx="4166525" cy="369332"/>
          </a:xfrm>
          <a:prstGeom prst="rect">
            <a:avLst/>
          </a:prstGeom>
        </p:spPr>
        <p:txBody>
          <a:bodyPr wrap="none">
            <a:spAutoFit/>
          </a:bodyPr>
          <a:lstStyle/>
          <a:p>
            <a:pPr marL="285750" indent="-285750">
              <a:buFont typeface="Arial" panose="020B0604020202020204" pitchFamily="34" charset="0"/>
              <a:buChar char="•"/>
            </a:pPr>
            <a:r>
              <a:rPr lang="zh-CN" altLang="en-US">
                <a:solidFill>
                  <a:schemeClr val="tx1">
                    <a:lumMod val="75000"/>
                    <a:lumOff val="25000"/>
                  </a:schemeClr>
                </a:solidFill>
                <a:cs typeface="+mn-ea"/>
                <a:sym typeface="+mn-lt"/>
              </a:rPr>
              <a:t>早晨上班时，同事见面应相互问好！</a:t>
            </a:r>
            <a:endParaRPr lang="zh-CN" altLang="en-US" dirty="0">
              <a:solidFill>
                <a:schemeClr val="tx1">
                  <a:lumMod val="75000"/>
                  <a:lumOff val="25000"/>
                </a:schemeClr>
              </a:solidFill>
              <a:cs typeface="+mn-ea"/>
              <a:sym typeface="+mn-lt"/>
            </a:endParaRPr>
          </a:p>
        </p:txBody>
      </p:sp>
      <p:sp>
        <p:nvSpPr>
          <p:cNvPr id="8" name="矩形 7"/>
          <p:cNvSpPr/>
          <p:nvPr/>
        </p:nvSpPr>
        <p:spPr>
          <a:xfrm>
            <a:off x="2076279" y="3018701"/>
            <a:ext cx="6096000" cy="369332"/>
          </a:xfrm>
          <a:prstGeom prst="rect">
            <a:avLst/>
          </a:prstGeom>
        </p:spPr>
        <p:txBody>
          <a:bodyPr wrap="none">
            <a:spAutoFit/>
          </a:bodyPr>
          <a:lstStyle/>
          <a:p>
            <a:pPr marL="285750" indent="-285750">
              <a:buFont typeface="Arial" panose="020B0604020202020204" pitchFamily="34" charset="0"/>
              <a:buChar char="•"/>
            </a:pPr>
            <a:r>
              <a:rPr lang="zh-CN" altLang="en-US">
                <a:solidFill>
                  <a:prstClr val="black">
                    <a:lumMod val="75000"/>
                    <a:lumOff val="25000"/>
                  </a:prstClr>
                </a:solidFill>
                <a:cs typeface="+mn-ea"/>
                <a:sym typeface="+mn-lt"/>
              </a:rPr>
              <a:t>员工见到领导时要主动问好“领导好”或“</a:t>
            </a:r>
            <a:r>
              <a:rPr lang="en-US" altLang="zh-CN">
                <a:solidFill>
                  <a:prstClr val="black">
                    <a:lumMod val="75000"/>
                    <a:lumOff val="25000"/>
                  </a:prstClr>
                </a:solidFill>
                <a:cs typeface="+mn-ea"/>
                <a:sym typeface="+mn-lt"/>
              </a:rPr>
              <a:t>X</a:t>
            </a:r>
            <a:r>
              <a:rPr lang="zh-CN" altLang="en-US">
                <a:solidFill>
                  <a:schemeClr val="tx1">
                    <a:lumMod val="75000"/>
                    <a:lumOff val="25000"/>
                  </a:schemeClr>
                </a:solidFill>
                <a:cs typeface="+mn-ea"/>
                <a:sym typeface="+mn-lt"/>
              </a:rPr>
              <a:t>总好”。</a:t>
            </a:r>
            <a:endParaRPr lang="zh-CN" altLang="en-US" dirty="0">
              <a:solidFill>
                <a:schemeClr val="tx1">
                  <a:lumMod val="75000"/>
                  <a:lumOff val="25000"/>
                </a:schemeClr>
              </a:solidFill>
              <a:cs typeface="+mn-ea"/>
              <a:sym typeface="+mn-lt"/>
            </a:endParaRPr>
          </a:p>
        </p:txBody>
      </p:sp>
      <p:sp>
        <p:nvSpPr>
          <p:cNvPr id="9" name="矩形 8"/>
          <p:cNvSpPr/>
          <p:nvPr/>
        </p:nvSpPr>
        <p:spPr>
          <a:xfrm>
            <a:off x="2076279" y="3493654"/>
            <a:ext cx="4628190" cy="369332"/>
          </a:xfrm>
          <a:prstGeom prst="rect">
            <a:avLst/>
          </a:prstGeom>
        </p:spPr>
        <p:txBody>
          <a:bodyPr wrap="none">
            <a:spAutoFit/>
          </a:bodyPr>
          <a:lstStyle/>
          <a:p>
            <a:pPr marL="285750" indent="-285750">
              <a:buFont typeface="Arial" panose="020B0604020202020204" pitchFamily="34" charset="0"/>
              <a:buChar char="•"/>
            </a:pPr>
            <a:r>
              <a:rPr lang="zh-CN" altLang="en-US">
                <a:solidFill>
                  <a:schemeClr val="tx1">
                    <a:lumMod val="75000"/>
                    <a:lumOff val="25000"/>
                  </a:schemeClr>
                </a:solidFill>
                <a:cs typeface="+mn-ea"/>
                <a:sym typeface="+mn-lt"/>
              </a:rPr>
              <a:t>因公外出应向办公室内的其他人打招呼。</a:t>
            </a:r>
            <a:endParaRPr lang="zh-CN" altLang="en-US" dirty="0">
              <a:solidFill>
                <a:schemeClr val="tx1">
                  <a:lumMod val="75000"/>
                  <a:lumOff val="25000"/>
                </a:schemeClr>
              </a:solidFill>
              <a:cs typeface="+mn-ea"/>
              <a:sym typeface="+mn-lt"/>
            </a:endParaRPr>
          </a:p>
        </p:txBody>
      </p:sp>
      <p:sp>
        <p:nvSpPr>
          <p:cNvPr id="10" name="矩形 9"/>
          <p:cNvSpPr/>
          <p:nvPr/>
        </p:nvSpPr>
        <p:spPr>
          <a:xfrm>
            <a:off x="2076279" y="3968607"/>
            <a:ext cx="6936514" cy="369332"/>
          </a:xfrm>
          <a:prstGeom prst="rect">
            <a:avLst/>
          </a:prstGeom>
        </p:spPr>
        <p:txBody>
          <a:bodyPr wrap="none">
            <a:spAutoFit/>
          </a:bodyPr>
          <a:lstStyle/>
          <a:p>
            <a:pPr marL="285750" indent="-285750">
              <a:buFont typeface="Arial" panose="020B0604020202020204" pitchFamily="34" charset="0"/>
              <a:buChar char="•"/>
            </a:pPr>
            <a:r>
              <a:rPr lang="zh-CN" altLang="en-US">
                <a:solidFill>
                  <a:schemeClr val="tx1">
                    <a:lumMod val="75000"/>
                    <a:lumOff val="25000"/>
                  </a:schemeClr>
                </a:solidFill>
                <a:cs typeface="+mn-ea"/>
                <a:sym typeface="+mn-lt"/>
              </a:rPr>
              <a:t>单位领导或有访客到办公场所检查或参观，应主动起立并问好。</a:t>
            </a:r>
            <a:endParaRPr lang="zh-CN" altLang="en-US" dirty="0">
              <a:solidFill>
                <a:schemeClr val="tx1">
                  <a:lumMod val="75000"/>
                  <a:lumOff val="25000"/>
                </a:schemeClr>
              </a:solidFill>
              <a:cs typeface="+mn-ea"/>
              <a:sym typeface="+mn-lt"/>
            </a:endParaRPr>
          </a:p>
        </p:txBody>
      </p:sp>
      <p:sp>
        <p:nvSpPr>
          <p:cNvPr id="11" name="矩形 10"/>
          <p:cNvSpPr/>
          <p:nvPr/>
        </p:nvSpPr>
        <p:spPr>
          <a:xfrm>
            <a:off x="2076279" y="4443560"/>
            <a:ext cx="6244017" cy="369332"/>
          </a:xfrm>
          <a:prstGeom prst="rect">
            <a:avLst/>
          </a:prstGeom>
        </p:spPr>
        <p:txBody>
          <a:bodyPr wrap="none">
            <a:spAutoFit/>
          </a:bodyPr>
          <a:lstStyle/>
          <a:p>
            <a:pPr marL="285750" indent="-285750">
              <a:buFont typeface="Arial" panose="020B0604020202020204" pitchFamily="34" charset="0"/>
              <a:buChar char="•"/>
            </a:pPr>
            <a:r>
              <a:rPr lang="zh-CN" altLang="en-US" dirty="0">
                <a:solidFill>
                  <a:schemeClr val="tx1">
                    <a:lumMod val="75000"/>
                    <a:lumOff val="25000"/>
                  </a:schemeClr>
                </a:solidFill>
                <a:cs typeface="+mn-ea"/>
                <a:sym typeface="+mn-lt"/>
              </a:rPr>
              <a:t>在公司或外出时遇见客人，应面带微笑主动上前打招呼。</a:t>
            </a:r>
            <a:endParaRPr lang="zh-CN" altLang="en-US" dirty="0">
              <a:solidFill>
                <a:schemeClr val="tx1">
                  <a:lumMod val="75000"/>
                  <a:lumOff val="25000"/>
                </a:schemeClr>
              </a:solidFill>
              <a:cs typeface="+mn-ea"/>
              <a:sym typeface="+mn-lt"/>
            </a:endParaRPr>
          </a:p>
        </p:txBody>
      </p:sp>
      <p:sp>
        <p:nvSpPr>
          <p:cNvPr id="12" name="矩形 11"/>
          <p:cNvSpPr/>
          <p:nvPr/>
        </p:nvSpPr>
        <p:spPr>
          <a:xfrm>
            <a:off x="2076279" y="4918515"/>
            <a:ext cx="9197005" cy="369332"/>
          </a:xfrm>
          <a:prstGeom prst="rect">
            <a:avLst/>
          </a:prstGeom>
        </p:spPr>
        <p:txBody>
          <a:bodyPr wrap="none">
            <a:spAutoFit/>
          </a:bodyPr>
          <a:lstStyle/>
          <a:p>
            <a:pPr marL="285750" indent="-285750">
              <a:buFont typeface="Arial" panose="020B0604020202020204" pitchFamily="34" charset="0"/>
              <a:buChar char="•"/>
            </a:pPr>
            <a:r>
              <a:rPr lang="zh-CN" altLang="en-US" dirty="0">
                <a:solidFill>
                  <a:prstClr val="black">
                    <a:lumMod val="75000"/>
                    <a:lumOff val="25000"/>
                  </a:prstClr>
                </a:solidFill>
                <a:cs typeface="+mn-ea"/>
                <a:sym typeface="+mn-lt"/>
              </a:rPr>
              <a:t>下班时同事间也应相互打招呼后再离开，如“明天见”、“再见”、“</a:t>
            </a:r>
            <a:r>
              <a:rPr lang="en-US" altLang="zh-CN" dirty="0">
                <a:solidFill>
                  <a:prstClr val="black">
                    <a:lumMod val="75000"/>
                    <a:lumOff val="25000"/>
                  </a:prstClr>
                </a:solidFill>
                <a:cs typeface="+mn-ea"/>
                <a:sym typeface="+mn-lt"/>
              </a:rPr>
              <a:t>Bye-Bye”</a:t>
            </a:r>
            <a:r>
              <a:rPr lang="zh-CN" altLang="en-US" dirty="0">
                <a:solidFill>
                  <a:prstClr val="black">
                    <a:lumMod val="75000"/>
                    <a:lumOff val="25000"/>
                  </a:prstClr>
                </a:solidFill>
                <a:cs typeface="+mn-ea"/>
                <a:sym typeface="+mn-lt"/>
              </a:rPr>
              <a:t>等。</a:t>
            </a:r>
            <a:endParaRPr lang="zh-CN" altLang="en-US" dirty="0">
              <a:solidFill>
                <a:schemeClr val="tx1">
                  <a:lumMod val="75000"/>
                  <a:lumOff val="25000"/>
                </a:schemeClr>
              </a:solidFill>
              <a:cs typeface="+mn-ea"/>
              <a:sym typeface="+mn-lt"/>
            </a:endParaRPr>
          </a:p>
        </p:txBody>
      </p:sp>
      <p:sp>
        <p:nvSpPr>
          <p:cNvPr id="13" name="矩形 12"/>
          <p:cNvSpPr/>
          <p:nvPr/>
        </p:nvSpPr>
        <p:spPr>
          <a:xfrm>
            <a:off x="819785" y="227330"/>
            <a:ext cx="902970"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问候</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46695" y="1243852"/>
            <a:ext cx="6096000" cy="1015663"/>
          </a:xfrm>
          <a:prstGeom prst="rect">
            <a:avLst/>
          </a:prstGeom>
        </p:spPr>
        <p:txBody>
          <a:bodyPr>
            <a:spAutoFit/>
          </a:bodyPr>
          <a:lstStyle/>
          <a:p>
            <a:r>
              <a:rPr lang="zh-CN" altLang="en-US" sz="2400" b="1" dirty="0">
                <a:solidFill>
                  <a:srgbClr val="C00000"/>
                </a:solidFill>
                <a:cs typeface="+mn-ea"/>
                <a:sym typeface="+mn-lt"/>
              </a:rPr>
              <a:t>文明用语</a:t>
            </a:r>
            <a:endParaRPr lang="zh-CN" altLang="en-US" sz="2400" b="1" dirty="0">
              <a:solidFill>
                <a:srgbClr val="C00000"/>
              </a:solidFill>
              <a:cs typeface="+mn-ea"/>
              <a:sym typeface="+mn-lt"/>
            </a:endParaRPr>
          </a:p>
          <a:p>
            <a:r>
              <a:rPr lang="zh-CN" altLang="en-US" dirty="0">
                <a:solidFill>
                  <a:schemeClr val="tx1">
                    <a:lumMod val="75000"/>
                    <a:lumOff val="25000"/>
                  </a:schemeClr>
                </a:solidFill>
                <a:cs typeface="+mn-ea"/>
                <a:sym typeface="+mn-lt"/>
              </a:rPr>
              <a:t>      </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客人来访或遇到陌生人时，我们应使用文明礼貌语言。</a:t>
            </a:r>
            <a:endParaRPr lang="zh-CN" altLang="en-US" dirty="0">
              <a:solidFill>
                <a:schemeClr val="tx1">
                  <a:lumMod val="75000"/>
                  <a:lumOff val="25000"/>
                </a:schemeClr>
              </a:solidFill>
              <a:cs typeface="+mn-ea"/>
              <a:sym typeface="+mn-lt"/>
            </a:endParaRPr>
          </a:p>
        </p:txBody>
      </p:sp>
      <p:sp>
        <p:nvSpPr>
          <p:cNvPr id="5" name="矩形 4"/>
          <p:cNvSpPr/>
          <p:nvPr/>
        </p:nvSpPr>
        <p:spPr>
          <a:xfrm>
            <a:off x="1846695" y="2470621"/>
            <a:ext cx="4030404" cy="1606594"/>
          </a:xfrm>
          <a:prstGeom prst="rect">
            <a:avLst/>
          </a:prstGeom>
          <a:ln>
            <a:solidFill>
              <a:srgbClr val="C00000"/>
            </a:solidFill>
          </a:ln>
        </p:spPr>
        <p:txBody>
          <a:bodyPr wrap="square">
            <a:spAutoFit/>
          </a:bodyPr>
          <a:lstStyle/>
          <a:p>
            <a:pPr>
              <a:lnSpc>
                <a:spcPct val="120000"/>
              </a:lnSpc>
            </a:pPr>
            <a:r>
              <a:rPr lang="zh-CN" altLang="ru-RU" b="1" dirty="0">
                <a:solidFill>
                  <a:srgbClr val="C00000"/>
                </a:solidFill>
                <a:cs typeface="+mn-ea"/>
                <a:sym typeface="+mn-lt"/>
              </a:rPr>
              <a:t>征询语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您需要我们的帮助吗？</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我们能够为您做什么吗？</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您觉得满意吗？</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您需要这份还是那份？</a:t>
            </a:r>
            <a:endParaRPr lang="zh-CN" altLang="ru-RU" sz="1600" dirty="0">
              <a:solidFill>
                <a:schemeClr val="tx1">
                  <a:lumMod val="75000"/>
                  <a:lumOff val="25000"/>
                </a:schemeClr>
              </a:solidFill>
              <a:cs typeface="+mn-ea"/>
              <a:sym typeface="+mn-lt"/>
            </a:endParaRPr>
          </a:p>
        </p:txBody>
      </p:sp>
      <p:sp>
        <p:nvSpPr>
          <p:cNvPr id="6" name="矩形 5"/>
          <p:cNvSpPr/>
          <p:nvPr/>
        </p:nvSpPr>
        <p:spPr>
          <a:xfrm>
            <a:off x="1846695" y="4488211"/>
            <a:ext cx="4030404" cy="1015663"/>
          </a:xfrm>
          <a:prstGeom prst="rect">
            <a:avLst/>
          </a:prstGeom>
          <a:ln>
            <a:solidFill>
              <a:srgbClr val="C00000"/>
            </a:solidFill>
          </a:ln>
        </p:spPr>
        <p:txBody>
          <a:bodyPr wrap="square">
            <a:spAutoFit/>
          </a:bodyPr>
          <a:lstStyle/>
          <a:p>
            <a:pPr>
              <a:lnSpc>
                <a:spcPct val="120000"/>
              </a:lnSpc>
            </a:pPr>
            <a:r>
              <a:rPr lang="zh-CN" altLang="ru-RU" b="1" dirty="0">
                <a:solidFill>
                  <a:srgbClr val="C00000"/>
                </a:solidFill>
                <a:cs typeface="+mn-ea"/>
                <a:sym typeface="+mn-lt"/>
              </a:rPr>
              <a:t>致谢语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谢谢您、非常感谢、感激不尽</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非常感谢您对我们的帮助</a:t>
            </a:r>
            <a:endParaRPr lang="zh-CN" altLang="ru-RU" sz="1600" dirty="0">
              <a:solidFill>
                <a:schemeClr val="tx1">
                  <a:lumMod val="75000"/>
                  <a:lumOff val="25000"/>
                </a:schemeClr>
              </a:solidFill>
              <a:cs typeface="+mn-ea"/>
              <a:sym typeface="+mn-lt"/>
            </a:endParaRPr>
          </a:p>
        </p:txBody>
      </p:sp>
      <p:sp>
        <p:nvSpPr>
          <p:cNvPr id="7" name="矩形 6"/>
          <p:cNvSpPr/>
          <p:nvPr/>
        </p:nvSpPr>
        <p:spPr>
          <a:xfrm>
            <a:off x="6431279" y="4488210"/>
            <a:ext cx="3726027" cy="1015663"/>
          </a:xfrm>
          <a:prstGeom prst="rect">
            <a:avLst/>
          </a:prstGeom>
          <a:ln>
            <a:solidFill>
              <a:srgbClr val="C00000"/>
            </a:solidFill>
          </a:ln>
        </p:spPr>
        <p:txBody>
          <a:bodyPr wrap="square">
            <a:spAutoFit/>
          </a:bodyPr>
          <a:lstStyle/>
          <a:p>
            <a:pPr>
              <a:lnSpc>
                <a:spcPct val="120000"/>
              </a:lnSpc>
            </a:pPr>
            <a:r>
              <a:rPr lang="zh-CN" altLang="ru-RU" b="1" dirty="0">
                <a:solidFill>
                  <a:srgbClr val="C00000"/>
                </a:solidFill>
                <a:cs typeface="+mn-ea"/>
                <a:sym typeface="+mn-lt"/>
              </a:rPr>
              <a:t>道歉语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对不起、非常抱歉、不好意思</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请多包涵</a:t>
            </a:r>
            <a:endParaRPr lang="zh-CN" altLang="ru-RU" sz="1600" dirty="0">
              <a:solidFill>
                <a:schemeClr val="tx1">
                  <a:lumMod val="75000"/>
                  <a:lumOff val="25000"/>
                </a:schemeClr>
              </a:solidFill>
              <a:cs typeface="+mn-ea"/>
              <a:sym typeface="+mn-lt"/>
            </a:endParaRPr>
          </a:p>
        </p:txBody>
      </p:sp>
      <p:sp>
        <p:nvSpPr>
          <p:cNvPr id="9" name="矩形 8"/>
          <p:cNvSpPr/>
          <p:nvPr/>
        </p:nvSpPr>
        <p:spPr>
          <a:xfrm>
            <a:off x="6431280" y="2466882"/>
            <a:ext cx="3726027" cy="1606594"/>
          </a:xfrm>
          <a:prstGeom prst="rect">
            <a:avLst/>
          </a:prstGeom>
          <a:ln>
            <a:solidFill>
              <a:srgbClr val="C00000"/>
            </a:solidFill>
          </a:ln>
        </p:spPr>
        <p:txBody>
          <a:bodyPr wrap="square">
            <a:spAutoFit/>
          </a:bodyPr>
          <a:lstStyle/>
          <a:p>
            <a:pPr>
              <a:lnSpc>
                <a:spcPct val="120000"/>
              </a:lnSpc>
            </a:pPr>
            <a:r>
              <a:rPr lang="zh-CN" altLang="ru-RU" b="1" dirty="0">
                <a:solidFill>
                  <a:srgbClr val="C00000"/>
                </a:solidFill>
                <a:cs typeface="+mn-ea"/>
                <a:sym typeface="+mn-lt"/>
              </a:rPr>
              <a:t>应答语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对、好的、是、一定照办</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没关系，这是我应该做的</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您不必客气、请多多指教</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没关系、不要紧</a:t>
            </a:r>
            <a:endParaRPr lang="zh-CN" altLang="ru-RU" sz="1600" dirty="0">
              <a:solidFill>
                <a:schemeClr val="tx1">
                  <a:lumMod val="75000"/>
                  <a:lumOff val="25000"/>
                </a:schemeClr>
              </a:solidFill>
              <a:cs typeface="+mn-ea"/>
              <a:sym typeface="+mn-lt"/>
            </a:endParaRPr>
          </a:p>
        </p:txBody>
      </p:sp>
      <p:sp>
        <p:nvSpPr>
          <p:cNvPr id="8" name="矩形 7"/>
          <p:cNvSpPr/>
          <p:nvPr/>
        </p:nvSpPr>
        <p:spPr>
          <a:xfrm>
            <a:off x="819785" y="227330"/>
            <a:ext cx="902970"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语言</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07572" y="1708161"/>
            <a:ext cx="4388428" cy="720197"/>
          </a:xfrm>
          <a:prstGeom prst="rect">
            <a:avLst/>
          </a:prstGeom>
          <a:ln>
            <a:solidFill>
              <a:srgbClr val="C00000"/>
            </a:solidFill>
          </a:ln>
        </p:spPr>
        <p:txBody>
          <a:bodyPr wrap="square">
            <a:spAutoFit/>
          </a:bodyPr>
          <a:lstStyle/>
          <a:p>
            <a:pPr marL="285750" indent="-285750">
              <a:lnSpc>
                <a:spcPct val="120000"/>
              </a:lnSpc>
              <a:buFont typeface="Arial" panose="020B0604020202020204" pitchFamily="34" charset="0"/>
              <a:buChar char="•"/>
            </a:pPr>
            <a:r>
              <a:rPr lang="zh-CN" altLang="ru-RU" b="1" dirty="0">
                <a:solidFill>
                  <a:srgbClr val="C00000"/>
                </a:solidFill>
                <a:cs typeface="+mn-ea"/>
                <a:sym typeface="+mn-lt"/>
              </a:rPr>
              <a:t>迎接语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欢迎光临、欢迎您的到来、见到您非常高兴</a:t>
            </a:r>
            <a:endParaRPr lang="zh-CN" altLang="ru-RU" sz="1600" dirty="0">
              <a:solidFill>
                <a:schemeClr val="tx1">
                  <a:lumMod val="75000"/>
                  <a:lumOff val="25000"/>
                </a:schemeClr>
              </a:solidFill>
              <a:cs typeface="+mn-ea"/>
              <a:sym typeface="+mn-lt"/>
            </a:endParaRPr>
          </a:p>
        </p:txBody>
      </p:sp>
      <p:sp>
        <p:nvSpPr>
          <p:cNvPr id="10" name="矩形 9"/>
          <p:cNvSpPr/>
          <p:nvPr/>
        </p:nvSpPr>
        <p:spPr>
          <a:xfrm>
            <a:off x="1707573" y="3104761"/>
            <a:ext cx="4388428" cy="720197"/>
          </a:xfrm>
          <a:prstGeom prst="rect">
            <a:avLst/>
          </a:prstGeom>
          <a:ln>
            <a:solidFill>
              <a:srgbClr val="C00000"/>
            </a:solidFill>
          </a:ln>
        </p:spPr>
        <p:txBody>
          <a:bodyPr wrap="square">
            <a:spAutoFit/>
          </a:bodyPr>
          <a:lstStyle/>
          <a:p>
            <a:pPr>
              <a:lnSpc>
                <a:spcPct val="120000"/>
              </a:lnSpc>
            </a:pPr>
            <a:r>
              <a:rPr lang="zh-CN" altLang="ru-RU" b="1" dirty="0">
                <a:solidFill>
                  <a:srgbClr val="C00000"/>
                </a:solidFill>
                <a:cs typeface="+mn-ea"/>
                <a:sym typeface="+mn-lt"/>
              </a:rPr>
              <a:t>欢送语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再见、请慢走、欢迎再次光临</a:t>
            </a:r>
            <a:endParaRPr lang="zh-CN" altLang="ru-RU" sz="1600" dirty="0">
              <a:solidFill>
                <a:schemeClr val="tx1">
                  <a:lumMod val="75000"/>
                  <a:lumOff val="25000"/>
                </a:schemeClr>
              </a:solidFill>
              <a:cs typeface="+mn-ea"/>
              <a:sym typeface="+mn-lt"/>
            </a:endParaRPr>
          </a:p>
        </p:txBody>
      </p:sp>
      <p:sp>
        <p:nvSpPr>
          <p:cNvPr id="11" name="矩形 10"/>
          <p:cNvSpPr/>
          <p:nvPr/>
        </p:nvSpPr>
        <p:spPr>
          <a:xfrm>
            <a:off x="1722812" y="4501361"/>
            <a:ext cx="4388428" cy="1015663"/>
          </a:xfrm>
          <a:prstGeom prst="rect">
            <a:avLst/>
          </a:prstGeom>
          <a:ln>
            <a:solidFill>
              <a:srgbClr val="C00000"/>
            </a:solidFill>
          </a:ln>
        </p:spPr>
        <p:txBody>
          <a:bodyPr wrap="square">
            <a:spAutoFit/>
          </a:bodyPr>
          <a:lstStyle/>
          <a:p>
            <a:pPr>
              <a:lnSpc>
                <a:spcPct val="120000"/>
              </a:lnSpc>
            </a:pPr>
            <a:r>
              <a:rPr lang="zh-CN" altLang="ru-RU" b="1" dirty="0">
                <a:solidFill>
                  <a:srgbClr val="C00000"/>
                </a:solidFill>
                <a:cs typeface="+mn-ea"/>
                <a:sym typeface="+mn-lt"/>
              </a:rPr>
              <a:t>推脱语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十分抱歉，没能帮到您</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公司规定</a:t>
            </a:r>
            <a:r>
              <a:rPr lang="ru-RU" altLang="zh-CN" sz="1600" dirty="0">
                <a:solidFill>
                  <a:schemeClr val="tx1">
                    <a:lumMod val="75000"/>
                    <a:lumOff val="25000"/>
                  </a:schemeClr>
                </a:solidFill>
                <a:cs typeface="+mn-ea"/>
                <a:sym typeface="+mn-lt"/>
              </a:rPr>
              <a:t>...</a:t>
            </a:r>
            <a:r>
              <a:rPr lang="zh-CN" altLang="ru-RU" sz="1600" dirty="0">
                <a:solidFill>
                  <a:schemeClr val="tx1">
                    <a:lumMod val="75000"/>
                    <a:lumOff val="25000"/>
                  </a:schemeClr>
                </a:solidFill>
                <a:cs typeface="+mn-ea"/>
                <a:sym typeface="+mn-lt"/>
              </a:rPr>
              <a:t>，很抱歉没能帮您办理 </a:t>
            </a:r>
            <a:endParaRPr lang="zh-CN" altLang="ru-RU" sz="1600" dirty="0">
              <a:solidFill>
                <a:schemeClr val="tx1">
                  <a:lumMod val="75000"/>
                  <a:lumOff val="25000"/>
                </a:schemeClr>
              </a:solidFill>
              <a:cs typeface="+mn-ea"/>
              <a:sym typeface="+mn-lt"/>
            </a:endParaRPr>
          </a:p>
        </p:txBody>
      </p:sp>
      <p:sp>
        <p:nvSpPr>
          <p:cNvPr id="12" name="矩形 11"/>
          <p:cNvSpPr/>
          <p:nvPr/>
        </p:nvSpPr>
        <p:spPr>
          <a:xfrm>
            <a:off x="7245265" y="4230903"/>
            <a:ext cx="3726027" cy="1286121"/>
          </a:xfrm>
          <a:prstGeom prst="rect">
            <a:avLst/>
          </a:prstGeom>
          <a:ln>
            <a:solidFill>
              <a:srgbClr val="C00000"/>
            </a:solidFill>
          </a:ln>
        </p:spPr>
        <p:txBody>
          <a:bodyPr wrap="square">
            <a:spAutoFit/>
          </a:bodyPr>
          <a:lstStyle/>
          <a:p>
            <a:pPr>
              <a:lnSpc>
                <a:spcPct val="120000"/>
              </a:lnSpc>
            </a:pPr>
            <a:r>
              <a:rPr lang="zh-CN" altLang="ru-RU" b="1" dirty="0">
                <a:solidFill>
                  <a:srgbClr val="C00000"/>
                </a:solidFill>
                <a:cs typeface="+mn-ea"/>
                <a:sym typeface="+mn-lt"/>
              </a:rPr>
              <a:t>赞赏语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很对、非常好、非常正确</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您的意见非常宝贵</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您对这个非常在行</a:t>
            </a:r>
            <a:endParaRPr lang="zh-CN" altLang="ru-RU" sz="1600" dirty="0">
              <a:solidFill>
                <a:schemeClr val="tx1">
                  <a:lumMod val="75000"/>
                  <a:lumOff val="25000"/>
                </a:schemeClr>
              </a:solidFill>
              <a:cs typeface="+mn-ea"/>
              <a:sym typeface="+mn-lt"/>
            </a:endParaRPr>
          </a:p>
        </p:txBody>
      </p:sp>
      <p:sp>
        <p:nvSpPr>
          <p:cNvPr id="13" name="矩形 12"/>
          <p:cNvSpPr/>
          <p:nvPr/>
        </p:nvSpPr>
        <p:spPr>
          <a:xfrm>
            <a:off x="7245265" y="1708161"/>
            <a:ext cx="3726027" cy="1877052"/>
          </a:xfrm>
          <a:prstGeom prst="rect">
            <a:avLst/>
          </a:prstGeom>
          <a:ln>
            <a:solidFill>
              <a:srgbClr val="C00000"/>
            </a:solidFill>
          </a:ln>
        </p:spPr>
        <p:txBody>
          <a:bodyPr wrap="square">
            <a:spAutoFit/>
          </a:bodyPr>
          <a:lstStyle/>
          <a:p>
            <a:pPr>
              <a:lnSpc>
                <a:spcPct val="120000"/>
              </a:lnSpc>
            </a:pPr>
            <a:r>
              <a:rPr lang="zh-CN" altLang="ru-RU" b="1" dirty="0">
                <a:solidFill>
                  <a:srgbClr val="C00000"/>
                </a:solidFill>
                <a:cs typeface="+mn-ea"/>
                <a:sym typeface="+mn-lt"/>
              </a:rPr>
              <a:t>请托语</a:t>
            </a:r>
            <a:endParaRPr lang="zh-CN" altLang="ru-RU" b="1" dirty="0">
              <a:solidFill>
                <a:srgbClr val="C00000"/>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请您稍候</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很对不起，让您久等了</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对不起，打扰您一下</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劳驾您</a:t>
            </a:r>
            <a:endParaRPr lang="zh-CN" altLang="ru-RU" sz="1600" dirty="0">
              <a:solidFill>
                <a:schemeClr val="tx1">
                  <a:lumMod val="75000"/>
                  <a:lumOff val="25000"/>
                </a:schemeClr>
              </a:solidFill>
              <a:cs typeface="+mn-ea"/>
              <a:sym typeface="+mn-lt"/>
            </a:endParaRPr>
          </a:p>
          <a:p>
            <a:pPr marL="285750" indent="-285750">
              <a:lnSpc>
                <a:spcPct val="120000"/>
              </a:lnSpc>
              <a:buFont typeface="Arial" panose="020B0604020202020204" pitchFamily="34" charset="0"/>
              <a:buChar char="•"/>
            </a:pPr>
            <a:r>
              <a:rPr lang="zh-CN" altLang="ru-RU" sz="1600" dirty="0">
                <a:solidFill>
                  <a:schemeClr val="tx1">
                    <a:lumMod val="75000"/>
                    <a:lumOff val="25000"/>
                  </a:schemeClr>
                </a:solidFill>
                <a:cs typeface="+mn-ea"/>
                <a:sym typeface="+mn-lt"/>
              </a:rPr>
              <a:t>麻烦您帮我一个忙</a:t>
            </a:r>
            <a:endParaRPr lang="zh-CN" altLang="ru-RU" sz="1600" dirty="0">
              <a:solidFill>
                <a:schemeClr val="tx1">
                  <a:lumMod val="75000"/>
                  <a:lumOff val="25000"/>
                </a:schemeClr>
              </a:solidFill>
              <a:cs typeface="+mn-ea"/>
              <a:sym typeface="+mn-lt"/>
            </a:endParaRPr>
          </a:p>
        </p:txBody>
      </p:sp>
      <p:sp>
        <p:nvSpPr>
          <p:cNvPr id="4" name="矩形 3"/>
          <p:cNvSpPr/>
          <p:nvPr/>
        </p:nvSpPr>
        <p:spPr>
          <a:xfrm>
            <a:off x="819785" y="227330"/>
            <a:ext cx="902970" cy="523240"/>
          </a:xfrm>
          <a:prstGeom prst="rect">
            <a:avLst/>
          </a:prstGeom>
        </p:spPr>
        <p:txBody>
          <a:bodyPr wrap="none">
            <a:spAutoFit/>
          </a:bodyPr>
          <a:lstStyle/>
          <a:p>
            <a:r>
              <a:rPr lang="zh-CN" altLang="en-US" sz="2800" b="1" dirty="0">
                <a:solidFill>
                  <a:schemeClr val="tx1">
                    <a:lumMod val="75000"/>
                    <a:lumOff val="25000"/>
                  </a:schemeClr>
                </a:solidFill>
                <a:cs typeface="+mn-ea"/>
                <a:sym typeface="+mn-lt"/>
              </a:rPr>
              <a:t>语言</a:t>
            </a:r>
            <a:endParaRPr lang="zh-CN" altLang="en-US"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70756" y="2003023"/>
            <a:ext cx="4784465" cy="2224904"/>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服务意识是服务行业从业人员在对客户服务的过程中所表现出来的态度取向和精神状态，是服务行业从业人员基于对服务工作认识基础上形成的一种职业素养和职业意识。</a:t>
            </a:r>
            <a:endParaRPr lang="zh-CN" altLang="en-US" dirty="0">
              <a:solidFill>
                <a:schemeClr val="tx1">
                  <a:lumMod val="75000"/>
                  <a:lumOff val="25000"/>
                </a:schemeClr>
              </a:solidFill>
              <a:cs typeface="+mn-ea"/>
              <a:sym typeface="+mn-lt"/>
            </a:endParaRPr>
          </a:p>
        </p:txBody>
      </p:sp>
      <p:sp>
        <p:nvSpPr>
          <p:cNvPr id="5" name="矩形 4"/>
          <p:cNvSpPr/>
          <p:nvPr/>
        </p:nvSpPr>
        <p:spPr>
          <a:xfrm>
            <a:off x="5470756" y="4766233"/>
            <a:ext cx="6340197" cy="400110"/>
          </a:xfrm>
          <a:prstGeom prst="rect">
            <a:avLst/>
          </a:prstGeom>
        </p:spPr>
        <p:txBody>
          <a:bodyPr wrap="none">
            <a:spAutoFit/>
          </a:bodyPr>
          <a:lstStyle/>
          <a:p>
            <a:r>
              <a:rPr lang="zh-CN" altLang="en-US" sz="2000" b="1" dirty="0">
                <a:solidFill>
                  <a:srgbClr val="C00000"/>
                </a:solidFill>
                <a:cs typeface="+mn-ea"/>
                <a:sym typeface="+mn-lt"/>
              </a:rPr>
              <a:t>良好的服务意识是为宾客提供优质服务的灵魂和保障。</a:t>
            </a:r>
            <a:endParaRPr lang="zh-CN" altLang="en-US" sz="2000" b="1" dirty="0">
              <a:solidFill>
                <a:srgbClr val="C00000"/>
              </a:solidFill>
              <a:cs typeface="+mn-ea"/>
              <a:sym typeface="+mn-lt"/>
            </a:endParaRPr>
          </a:p>
        </p:txBody>
      </p:sp>
      <p:sp>
        <p:nvSpPr>
          <p:cNvPr id="3" name="矩形 2"/>
          <p:cNvSpPr/>
          <p:nvPr/>
        </p:nvSpPr>
        <p:spPr>
          <a:xfrm>
            <a:off x="819785" y="227330"/>
            <a:ext cx="4493260" cy="565785"/>
          </a:xfrm>
          <a:prstGeom prst="rect">
            <a:avLst/>
          </a:prstGeom>
        </p:spPr>
        <p:txBody>
          <a:bodyPr wrap="none">
            <a:spAutoFit/>
          </a:bodyPr>
          <a:lstStyle/>
          <a:p>
            <a:pPr>
              <a:lnSpc>
                <a:spcPct val="120000"/>
              </a:lnSpc>
            </a:pPr>
            <a:r>
              <a:rPr lang="zh-CN" altLang="en-US" sz="2800" b="1" dirty="0">
                <a:solidFill>
                  <a:schemeClr val="tx1">
                    <a:lumMod val="75000"/>
                    <a:lumOff val="25000"/>
                  </a:schemeClr>
                </a:solidFill>
                <a:cs typeface="+mn-ea"/>
                <a:sym typeface="+mn-lt"/>
              </a:rPr>
              <a:t>服务意识和服务能力的区别</a:t>
            </a:r>
            <a:endParaRPr lang="zh-CN" altLang="ru-RU" sz="2800" b="1" dirty="0">
              <a:solidFill>
                <a:schemeClr val="tx1">
                  <a:lumMod val="75000"/>
                  <a:lumOff val="25000"/>
                </a:schemeClr>
              </a:solidFill>
              <a:cs typeface="+mn-ea"/>
              <a:sym typeface="+mn-lt"/>
            </a:endParaRPr>
          </a:p>
        </p:txBody>
      </p:sp>
      <p:pic>
        <p:nvPicPr>
          <p:cNvPr id="8" name="图片 7"/>
          <p:cNvPicPr>
            <a:picLocks noChangeAspect="1"/>
          </p:cNvPicPr>
          <p:nvPr/>
        </p:nvPicPr>
        <p:blipFill>
          <a:blip r:embed="rId1" cstate="email"/>
          <a:stretch>
            <a:fillRect/>
          </a:stretch>
        </p:blipFill>
        <p:spPr>
          <a:xfrm>
            <a:off x="1041145" y="1264920"/>
            <a:ext cx="4048611" cy="5593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09670" y="2910684"/>
            <a:ext cx="3416320" cy="1078309"/>
          </a:xfrm>
          <a:prstGeom prst="rect">
            <a:avLst/>
          </a:prstGeom>
        </p:spPr>
        <p:txBody>
          <a:bodyPr wrap="square">
            <a:spAutoFit/>
          </a:bodyPr>
          <a:lstStyle/>
          <a:p>
            <a:pPr>
              <a:lnSpc>
                <a:spcPct val="150000"/>
              </a:lnSpc>
            </a:pPr>
            <a:r>
              <a:rPr lang="zh-CN" altLang="en-US" b="1" dirty="0">
                <a:solidFill>
                  <a:schemeClr val="tx1">
                    <a:lumMod val="75000"/>
                    <a:lumOff val="25000"/>
                  </a:schemeClr>
                </a:solidFill>
                <a:cs typeface="+mn-ea"/>
                <a:sym typeface="+mn-lt"/>
              </a:rPr>
              <a:t>服务意识</a:t>
            </a:r>
            <a:r>
              <a:rPr lang="zh-CN" altLang="en-US" dirty="0">
                <a:solidFill>
                  <a:schemeClr val="tx1">
                    <a:lumMod val="75000"/>
                    <a:lumOff val="25000"/>
                  </a:schemeClr>
                </a:solidFill>
                <a:cs typeface="+mn-ea"/>
                <a:sym typeface="+mn-lt"/>
              </a:rPr>
              <a:t>是</a:t>
            </a:r>
            <a:endParaRPr lang="en-US" altLang="zh-CN" dirty="0">
              <a:solidFill>
                <a:schemeClr val="tx1">
                  <a:lumMod val="75000"/>
                  <a:lumOff val="25000"/>
                </a:schemeClr>
              </a:solidFill>
              <a:cs typeface="+mn-ea"/>
              <a:sym typeface="+mn-lt"/>
            </a:endParaRPr>
          </a:p>
          <a:p>
            <a:pPr>
              <a:lnSpc>
                <a:spcPct val="150000"/>
              </a:lnSpc>
            </a:pPr>
            <a:r>
              <a:rPr lang="zh-CN" altLang="en-US" sz="2800" b="1" dirty="0">
                <a:solidFill>
                  <a:srgbClr val="C00000"/>
                </a:solidFill>
                <a:cs typeface="+mn-ea"/>
                <a:sym typeface="+mn-lt"/>
              </a:rPr>
              <a:t>愿不愿意做好</a:t>
            </a:r>
            <a:r>
              <a:rPr lang="zh-CN" altLang="en-US" dirty="0">
                <a:solidFill>
                  <a:schemeClr val="tx1">
                    <a:lumMod val="75000"/>
                    <a:lumOff val="25000"/>
                  </a:schemeClr>
                </a:solidFill>
                <a:cs typeface="+mn-ea"/>
                <a:sym typeface="+mn-lt"/>
              </a:rPr>
              <a:t>的问题，</a:t>
            </a:r>
            <a:endParaRPr lang="zh-CN" altLang="en-US" dirty="0">
              <a:solidFill>
                <a:schemeClr val="tx1">
                  <a:lumMod val="75000"/>
                  <a:lumOff val="25000"/>
                </a:schemeClr>
              </a:solidFill>
              <a:cs typeface="+mn-ea"/>
              <a:sym typeface="+mn-lt"/>
            </a:endParaRPr>
          </a:p>
        </p:txBody>
      </p:sp>
      <p:sp>
        <p:nvSpPr>
          <p:cNvPr id="7" name="矩形 6"/>
          <p:cNvSpPr/>
          <p:nvPr/>
        </p:nvSpPr>
        <p:spPr>
          <a:xfrm>
            <a:off x="7749570" y="2849129"/>
            <a:ext cx="3032760" cy="1159741"/>
          </a:xfrm>
          <a:prstGeom prst="rect">
            <a:avLst/>
          </a:prstGeom>
        </p:spPr>
        <p:txBody>
          <a:bodyPr wrap="square">
            <a:spAutoFit/>
          </a:bodyPr>
          <a:lstStyle/>
          <a:p>
            <a:pPr>
              <a:lnSpc>
                <a:spcPct val="150000"/>
              </a:lnSpc>
            </a:pPr>
            <a:r>
              <a:rPr lang="zh-CN" altLang="en-US" b="1" dirty="0">
                <a:solidFill>
                  <a:schemeClr val="tx1">
                    <a:lumMod val="75000"/>
                    <a:lumOff val="25000"/>
                  </a:schemeClr>
                </a:solidFill>
                <a:cs typeface="+mn-ea"/>
                <a:sym typeface="+mn-lt"/>
              </a:rPr>
              <a:t>服务能力</a:t>
            </a:r>
            <a:r>
              <a:rPr lang="zh-CN" altLang="en-US" dirty="0">
                <a:solidFill>
                  <a:schemeClr val="tx1">
                    <a:lumMod val="75000"/>
                    <a:lumOff val="25000"/>
                  </a:schemeClr>
                </a:solidFill>
                <a:cs typeface="+mn-ea"/>
                <a:sym typeface="+mn-lt"/>
              </a:rPr>
              <a:t>则是</a:t>
            </a:r>
            <a:endParaRPr lang="en-US" altLang="zh-CN" dirty="0">
              <a:solidFill>
                <a:schemeClr val="tx1">
                  <a:lumMod val="75000"/>
                  <a:lumOff val="25000"/>
                </a:schemeClr>
              </a:solidFill>
              <a:cs typeface="+mn-ea"/>
              <a:sym typeface="+mn-lt"/>
            </a:endParaRPr>
          </a:p>
          <a:p>
            <a:pPr>
              <a:lnSpc>
                <a:spcPct val="150000"/>
              </a:lnSpc>
            </a:pPr>
            <a:r>
              <a:rPr lang="zh-CN" altLang="en-US" sz="3200" b="1" dirty="0">
                <a:solidFill>
                  <a:srgbClr val="C00000"/>
                </a:solidFill>
                <a:cs typeface="+mn-ea"/>
                <a:sym typeface="+mn-lt"/>
              </a:rPr>
              <a:t>能不能做好</a:t>
            </a:r>
            <a:r>
              <a:rPr lang="zh-CN" altLang="en-US" dirty="0">
                <a:solidFill>
                  <a:schemeClr val="tx1">
                    <a:lumMod val="75000"/>
                    <a:lumOff val="25000"/>
                  </a:schemeClr>
                </a:solidFill>
                <a:cs typeface="+mn-ea"/>
                <a:sym typeface="+mn-lt"/>
              </a:rPr>
              <a:t>的问题。 </a:t>
            </a:r>
            <a:endParaRPr lang="zh-CN" altLang="en-US" dirty="0">
              <a:solidFill>
                <a:schemeClr val="tx1">
                  <a:lumMod val="75000"/>
                  <a:lumOff val="25000"/>
                </a:schemeClr>
              </a:solidFill>
              <a:cs typeface="+mn-ea"/>
              <a:sym typeface="+mn-lt"/>
            </a:endParaRPr>
          </a:p>
        </p:txBody>
      </p:sp>
      <p:sp>
        <p:nvSpPr>
          <p:cNvPr id="8" name="任意多边形: 形状 7"/>
          <p:cNvSpPr/>
          <p:nvPr/>
        </p:nvSpPr>
        <p:spPr>
          <a:xfrm>
            <a:off x="906780" y="2682240"/>
            <a:ext cx="3032760" cy="1379220"/>
          </a:xfrm>
          <a:custGeom>
            <a:avLst/>
            <a:gdLst>
              <a:gd name="connsiteX0" fmla="*/ 3032760 w 3032760"/>
              <a:gd name="connsiteY0" fmla="*/ 0 h 1379220"/>
              <a:gd name="connsiteX1" fmla="*/ 0 w 3032760"/>
              <a:gd name="connsiteY1" fmla="*/ 0 h 1379220"/>
              <a:gd name="connsiteX2" fmla="*/ 0 w 3032760"/>
              <a:gd name="connsiteY2" fmla="*/ 1379220 h 1379220"/>
            </a:gdLst>
            <a:ahLst/>
            <a:cxnLst>
              <a:cxn ang="0">
                <a:pos x="connsiteX0" y="connsiteY0"/>
              </a:cxn>
              <a:cxn ang="0">
                <a:pos x="connsiteX1" y="connsiteY1"/>
              </a:cxn>
              <a:cxn ang="0">
                <a:pos x="connsiteX2" y="connsiteY2"/>
              </a:cxn>
            </a:cxnLst>
            <a:rect l="l" t="t" r="r" b="b"/>
            <a:pathLst>
              <a:path w="3032760" h="1379220">
                <a:moveTo>
                  <a:pt x="3032760" y="0"/>
                </a:moveTo>
                <a:lnTo>
                  <a:pt x="0" y="0"/>
                </a:lnTo>
                <a:lnTo>
                  <a:pt x="0" y="1379220"/>
                </a:lnTo>
              </a:path>
            </a:pathLst>
          </a:custGeom>
          <a:noFill/>
          <a:ln w="28575">
            <a:solidFill>
              <a:srgbClr val="C0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p:nvSpPr>
        <p:spPr>
          <a:xfrm flipH="1">
            <a:off x="7749570" y="2552700"/>
            <a:ext cx="3032760" cy="1379220"/>
          </a:xfrm>
          <a:custGeom>
            <a:avLst/>
            <a:gdLst>
              <a:gd name="connsiteX0" fmla="*/ 3032760 w 3032760"/>
              <a:gd name="connsiteY0" fmla="*/ 0 h 1379220"/>
              <a:gd name="connsiteX1" fmla="*/ 0 w 3032760"/>
              <a:gd name="connsiteY1" fmla="*/ 0 h 1379220"/>
              <a:gd name="connsiteX2" fmla="*/ 0 w 3032760"/>
              <a:gd name="connsiteY2" fmla="*/ 1379220 h 1379220"/>
            </a:gdLst>
            <a:ahLst/>
            <a:cxnLst>
              <a:cxn ang="0">
                <a:pos x="connsiteX0" y="connsiteY0"/>
              </a:cxn>
              <a:cxn ang="0">
                <a:pos x="connsiteX1" y="connsiteY1"/>
              </a:cxn>
              <a:cxn ang="0">
                <a:pos x="connsiteX2" y="connsiteY2"/>
              </a:cxn>
            </a:cxnLst>
            <a:rect l="l" t="t" r="r" b="b"/>
            <a:pathLst>
              <a:path w="3032760" h="1379220">
                <a:moveTo>
                  <a:pt x="3032760" y="0"/>
                </a:moveTo>
                <a:lnTo>
                  <a:pt x="0" y="0"/>
                </a:lnTo>
                <a:lnTo>
                  <a:pt x="0" y="1379220"/>
                </a:lnTo>
              </a:path>
            </a:pathLst>
          </a:custGeom>
          <a:noFill/>
          <a:ln w="28575">
            <a:solidFill>
              <a:srgbClr val="C0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819785" y="227330"/>
            <a:ext cx="3416300" cy="565785"/>
          </a:xfrm>
          <a:prstGeom prst="rect">
            <a:avLst/>
          </a:prstGeom>
        </p:spPr>
        <p:txBody>
          <a:bodyPr wrap="none">
            <a:spAutoFit/>
          </a:bodyPr>
          <a:lstStyle/>
          <a:p>
            <a:pPr>
              <a:lnSpc>
                <a:spcPct val="120000"/>
              </a:lnSpc>
            </a:pPr>
            <a:r>
              <a:rPr lang="zh-CN" altLang="ru-RU" sz="2800" b="1" dirty="0">
                <a:solidFill>
                  <a:schemeClr val="tx1">
                    <a:lumMod val="75000"/>
                    <a:lumOff val="25000"/>
                  </a:schemeClr>
                </a:solidFill>
                <a:cs typeface="+mn-ea"/>
                <a:sym typeface="+mn-lt"/>
              </a:rPr>
              <a:t>服务意识与服务能力</a:t>
            </a:r>
            <a:endParaRPr lang="zh-CN" altLang="ru-RU" sz="2800" b="1" dirty="0">
              <a:solidFill>
                <a:schemeClr val="tx1">
                  <a:lumMod val="75000"/>
                  <a:lumOff val="25000"/>
                </a:schemeClr>
              </a:solidFill>
              <a:cs typeface="+mn-ea"/>
              <a:sym typeface="+mn-lt"/>
            </a:endParaRPr>
          </a:p>
        </p:txBody>
      </p:sp>
      <p:pic>
        <p:nvPicPr>
          <p:cNvPr id="13" name="图片 12"/>
          <p:cNvPicPr>
            <a:picLocks noChangeAspect="1"/>
          </p:cNvPicPr>
          <p:nvPr/>
        </p:nvPicPr>
        <p:blipFill>
          <a:blip r:embed="rId1" cstate="email"/>
          <a:stretch>
            <a:fillRect/>
          </a:stretch>
        </p:blipFill>
        <p:spPr>
          <a:xfrm>
            <a:off x="4235906" y="1218632"/>
            <a:ext cx="3229966" cy="48468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40206" y="944271"/>
            <a:ext cx="3262432" cy="430567"/>
          </a:xfrm>
          <a:prstGeom prst="rect">
            <a:avLst/>
          </a:prstGeom>
        </p:spPr>
        <p:txBody>
          <a:bodyPr wrap="none">
            <a:spAutoFit/>
          </a:bodyPr>
          <a:lstStyle/>
          <a:p>
            <a:pPr>
              <a:lnSpc>
                <a:spcPct val="120000"/>
              </a:lnSpc>
            </a:pPr>
            <a:r>
              <a:rPr lang="zh-CN" altLang="en-US" sz="2000" b="1" dirty="0">
                <a:solidFill>
                  <a:srgbClr val="C00000"/>
                </a:solidFill>
                <a:cs typeface="+mn-ea"/>
                <a:sym typeface="+mn-lt"/>
              </a:rPr>
              <a:t>服务意识对服务质量的影响</a:t>
            </a:r>
            <a:endParaRPr lang="zh-CN" altLang="en-US" sz="2000" b="1" dirty="0">
              <a:solidFill>
                <a:srgbClr val="C00000"/>
              </a:solidFill>
              <a:cs typeface="+mn-ea"/>
              <a:sym typeface="+mn-lt"/>
            </a:endParaRPr>
          </a:p>
        </p:txBody>
      </p:sp>
      <p:grpSp>
        <p:nvGrpSpPr>
          <p:cNvPr id="7" name="组合 6"/>
          <p:cNvGrpSpPr/>
          <p:nvPr/>
        </p:nvGrpSpPr>
        <p:grpSpPr>
          <a:xfrm>
            <a:off x="1332925" y="1981043"/>
            <a:ext cx="3681981" cy="3779279"/>
            <a:chOff x="1498717" y="2686044"/>
            <a:chExt cx="2330408" cy="2391990"/>
          </a:xfrm>
        </p:grpSpPr>
        <p:grpSp>
          <p:nvGrpSpPr>
            <p:cNvPr id="8" name="Group 91"/>
            <p:cNvGrpSpPr>
              <a:grpSpLocks noChangeAspect="1"/>
            </p:cNvGrpSpPr>
            <p:nvPr/>
          </p:nvGrpSpPr>
          <p:grpSpPr bwMode="auto">
            <a:xfrm>
              <a:off x="1498717" y="2686044"/>
              <a:ext cx="2330408" cy="2391990"/>
              <a:chOff x="4543" y="1241"/>
              <a:chExt cx="1930" cy="1981"/>
            </a:xfrm>
            <a:solidFill>
              <a:srgbClr val="FE7716"/>
            </a:solidFill>
          </p:grpSpPr>
          <p:sp>
            <p:nvSpPr>
              <p:cNvPr id="12" name="Freeform 92"/>
              <p:cNvSpPr/>
              <p:nvPr/>
            </p:nvSpPr>
            <p:spPr bwMode="auto">
              <a:xfrm>
                <a:off x="4806" y="1559"/>
                <a:ext cx="728" cy="724"/>
              </a:xfrm>
              <a:custGeom>
                <a:avLst/>
                <a:gdLst>
                  <a:gd name="T0" fmla="*/ 0 w 169"/>
                  <a:gd name="T1" fmla="*/ 168 h 168"/>
                  <a:gd name="T2" fmla="*/ 13 w 169"/>
                  <a:gd name="T3" fmla="*/ 103 h 168"/>
                  <a:gd name="T4" fmla="*/ 50 w 169"/>
                  <a:gd name="T5" fmla="*/ 49 h 168"/>
                  <a:gd name="T6" fmla="*/ 104 w 169"/>
                  <a:gd name="T7" fmla="*/ 13 h 168"/>
                  <a:gd name="T8" fmla="*/ 169 w 169"/>
                  <a:gd name="T9" fmla="*/ 1 h 168"/>
                  <a:gd name="T10" fmla="*/ 105 w 169"/>
                  <a:gd name="T11" fmla="*/ 14 h 168"/>
                  <a:gd name="T12" fmla="*/ 51 w 169"/>
                  <a:gd name="T13" fmla="*/ 50 h 168"/>
                  <a:gd name="T14" fmla="*/ 15 w 169"/>
                  <a:gd name="T15" fmla="*/ 104 h 168"/>
                  <a:gd name="T16" fmla="*/ 2 w 169"/>
                  <a:gd name="T17" fmla="*/ 168 h 168"/>
                  <a:gd name="T18" fmla="*/ 0 w 16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8">
                    <a:moveTo>
                      <a:pt x="0" y="168"/>
                    </a:moveTo>
                    <a:cubicBezTo>
                      <a:pt x="0" y="146"/>
                      <a:pt x="5" y="124"/>
                      <a:pt x="13" y="103"/>
                    </a:cubicBezTo>
                    <a:cubicBezTo>
                      <a:pt x="22" y="83"/>
                      <a:pt x="34" y="65"/>
                      <a:pt x="50" y="49"/>
                    </a:cubicBezTo>
                    <a:cubicBezTo>
                      <a:pt x="66" y="34"/>
                      <a:pt x="84" y="21"/>
                      <a:pt x="104" y="13"/>
                    </a:cubicBezTo>
                    <a:cubicBezTo>
                      <a:pt x="125" y="5"/>
                      <a:pt x="147" y="0"/>
                      <a:pt x="169" y="1"/>
                    </a:cubicBezTo>
                    <a:cubicBezTo>
                      <a:pt x="147" y="1"/>
                      <a:pt x="125" y="5"/>
                      <a:pt x="105" y="14"/>
                    </a:cubicBezTo>
                    <a:cubicBezTo>
                      <a:pt x="85" y="22"/>
                      <a:pt x="66" y="34"/>
                      <a:pt x="51" y="50"/>
                    </a:cubicBezTo>
                    <a:cubicBezTo>
                      <a:pt x="35" y="65"/>
                      <a:pt x="23" y="84"/>
                      <a:pt x="15" y="104"/>
                    </a:cubicBezTo>
                    <a:cubicBezTo>
                      <a:pt x="7" y="124"/>
                      <a:pt x="2" y="146"/>
                      <a:pt x="2" y="168"/>
                    </a:cubicBezTo>
                    <a:lnTo>
                      <a:pt x="0" y="168"/>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3" name="Freeform 93"/>
              <p:cNvSpPr/>
              <p:nvPr/>
            </p:nvSpPr>
            <p:spPr bwMode="auto">
              <a:xfrm>
                <a:off x="5767" y="1555"/>
                <a:ext cx="529" cy="960"/>
              </a:xfrm>
              <a:custGeom>
                <a:avLst/>
                <a:gdLst>
                  <a:gd name="T0" fmla="*/ 0 w 123"/>
                  <a:gd name="T1" fmla="*/ 0 h 223"/>
                  <a:gd name="T2" fmla="*/ 61 w 123"/>
                  <a:gd name="T3" fmla="*/ 34 h 223"/>
                  <a:gd name="T4" fmla="*/ 103 w 123"/>
                  <a:gd name="T5" fmla="*/ 89 h 223"/>
                  <a:gd name="T6" fmla="*/ 122 w 123"/>
                  <a:gd name="T7" fmla="*/ 155 h 223"/>
                  <a:gd name="T8" fmla="*/ 113 w 123"/>
                  <a:gd name="T9" fmla="*/ 223 h 223"/>
                  <a:gd name="T10" fmla="*/ 121 w 123"/>
                  <a:gd name="T11" fmla="*/ 155 h 223"/>
                  <a:gd name="T12" fmla="*/ 102 w 123"/>
                  <a:gd name="T13" fmla="*/ 89 h 223"/>
                  <a:gd name="T14" fmla="*/ 59 w 123"/>
                  <a:gd name="T15" fmla="*/ 36 h 223"/>
                  <a:gd name="T16" fmla="*/ 0 w 123"/>
                  <a:gd name="T17" fmla="*/ 3 h 223"/>
                  <a:gd name="T18" fmla="*/ 0 w 123"/>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223">
                    <a:moveTo>
                      <a:pt x="0" y="0"/>
                    </a:moveTo>
                    <a:cubicBezTo>
                      <a:pt x="23" y="7"/>
                      <a:pt x="43" y="19"/>
                      <a:pt x="61" y="34"/>
                    </a:cubicBezTo>
                    <a:cubicBezTo>
                      <a:pt x="78" y="49"/>
                      <a:pt x="93" y="68"/>
                      <a:pt x="103" y="89"/>
                    </a:cubicBezTo>
                    <a:cubicBezTo>
                      <a:pt x="114" y="109"/>
                      <a:pt x="120" y="132"/>
                      <a:pt x="122" y="155"/>
                    </a:cubicBezTo>
                    <a:cubicBezTo>
                      <a:pt x="123" y="178"/>
                      <a:pt x="120" y="201"/>
                      <a:pt x="113" y="223"/>
                    </a:cubicBezTo>
                    <a:cubicBezTo>
                      <a:pt x="120" y="201"/>
                      <a:pt x="123" y="178"/>
                      <a:pt x="121" y="155"/>
                    </a:cubicBezTo>
                    <a:cubicBezTo>
                      <a:pt x="119" y="132"/>
                      <a:pt x="113" y="110"/>
                      <a:pt x="102" y="89"/>
                    </a:cubicBezTo>
                    <a:cubicBezTo>
                      <a:pt x="92" y="69"/>
                      <a:pt x="77" y="50"/>
                      <a:pt x="59" y="36"/>
                    </a:cubicBezTo>
                    <a:cubicBezTo>
                      <a:pt x="42" y="21"/>
                      <a:pt x="22" y="10"/>
                      <a:pt x="0" y="3"/>
                    </a:cubicBez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4" name="Freeform 94"/>
              <p:cNvSpPr/>
              <p:nvPr/>
            </p:nvSpPr>
            <p:spPr bwMode="auto">
              <a:xfrm>
                <a:off x="5064" y="2748"/>
                <a:ext cx="1120" cy="340"/>
              </a:xfrm>
              <a:custGeom>
                <a:avLst/>
                <a:gdLst>
                  <a:gd name="T0" fmla="*/ 260 w 260"/>
                  <a:gd name="T1" fmla="*/ 2 h 79"/>
                  <a:gd name="T2" fmla="*/ 206 w 260"/>
                  <a:gd name="T3" fmla="*/ 51 h 79"/>
                  <a:gd name="T4" fmla="*/ 138 w 260"/>
                  <a:gd name="T5" fmla="*/ 76 h 79"/>
                  <a:gd name="T6" fmla="*/ 65 w 260"/>
                  <a:gd name="T7" fmla="*/ 73 h 79"/>
                  <a:gd name="T8" fmla="*/ 0 w 260"/>
                  <a:gd name="T9" fmla="*/ 42 h 79"/>
                  <a:gd name="T10" fmla="*/ 65 w 260"/>
                  <a:gd name="T11" fmla="*/ 72 h 79"/>
                  <a:gd name="T12" fmla="*/ 138 w 260"/>
                  <a:gd name="T13" fmla="*/ 74 h 79"/>
                  <a:gd name="T14" fmla="*/ 205 w 260"/>
                  <a:gd name="T15" fmla="*/ 49 h 79"/>
                  <a:gd name="T16" fmla="*/ 258 w 260"/>
                  <a:gd name="T17" fmla="*/ 0 h 79"/>
                  <a:gd name="T18" fmla="*/ 260 w 260"/>
                  <a:gd name="T19"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79">
                    <a:moveTo>
                      <a:pt x="260" y="2"/>
                    </a:moveTo>
                    <a:cubicBezTo>
                      <a:pt x="245" y="21"/>
                      <a:pt x="227" y="38"/>
                      <a:pt x="206" y="51"/>
                    </a:cubicBezTo>
                    <a:cubicBezTo>
                      <a:pt x="185" y="64"/>
                      <a:pt x="162" y="72"/>
                      <a:pt x="138" y="76"/>
                    </a:cubicBezTo>
                    <a:cubicBezTo>
                      <a:pt x="114" y="79"/>
                      <a:pt x="89" y="78"/>
                      <a:pt x="65" y="73"/>
                    </a:cubicBezTo>
                    <a:cubicBezTo>
                      <a:pt x="42" y="67"/>
                      <a:pt x="19" y="56"/>
                      <a:pt x="0" y="42"/>
                    </a:cubicBezTo>
                    <a:cubicBezTo>
                      <a:pt x="19" y="56"/>
                      <a:pt x="42" y="66"/>
                      <a:pt x="65" y="72"/>
                    </a:cubicBezTo>
                    <a:cubicBezTo>
                      <a:pt x="89" y="77"/>
                      <a:pt x="114" y="78"/>
                      <a:pt x="138" y="74"/>
                    </a:cubicBezTo>
                    <a:cubicBezTo>
                      <a:pt x="161" y="71"/>
                      <a:pt x="185" y="62"/>
                      <a:pt x="205" y="49"/>
                    </a:cubicBezTo>
                    <a:cubicBezTo>
                      <a:pt x="226" y="36"/>
                      <a:pt x="244" y="20"/>
                      <a:pt x="258" y="0"/>
                    </a:cubicBezTo>
                    <a:lnTo>
                      <a:pt x="260" y="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 name="Freeform 95"/>
              <p:cNvSpPr/>
              <p:nvPr/>
            </p:nvSpPr>
            <p:spPr bwMode="auto">
              <a:xfrm>
                <a:off x="4681" y="1602"/>
                <a:ext cx="358" cy="1176"/>
              </a:xfrm>
              <a:custGeom>
                <a:avLst/>
                <a:gdLst>
                  <a:gd name="T0" fmla="*/ 39 w 83"/>
                  <a:gd name="T1" fmla="*/ 273 h 273"/>
                  <a:gd name="T2" fmla="*/ 7 w 83"/>
                  <a:gd name="T3" fmla="*/ 204 h 273"/>
                  <a:gd name="T4" fmla="*/ 4 w 83"/>
                  <a:gd name="T5" fmla="*/ 127 h 273"/>
                  <a:gd name="T6" fmla="*/ 31 w 83"/>
                  <a:gd name="T7" fmla="*/ 56 h 273"/>
                  <a:gd name="T8" fmla="*/ 83 w 83"/>
                  <a:gd name="T9" fmla="*/ 0 h 273"/>
                  <a:gd name="T10" fmla="*/ 31 w 83"/>
                  <a:gd name="T11" fmla="*/ 56 h 273"/>
                  <a:gd name="T12" fmla="*/ 6 w 83"/>
                  <a:gd name="T13" fmla="*/ 127 h 273"/>
                  <a:gd name="T14" fmla="*/ 9 w 83"/>
                  <a:gd name="T15" fmla="*/ 203 h 273"/>
                  <a:gd name="T16" fmla="*/ 41 w 83"/>
                  <a:gd name="T17" fmla="*/ 272 h 273"/>
                  <a:gd name="T18" fmla="*/ 39 w 83"/>
                  <a:gd name="T1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273">
                    <a:moveTo>
                      <a:pt x="39" y="273"/>
                    </a:moveTo>
                    <a:cubicBezTo>
                      <a:pt x="24" y="253"/>
                      <a:pt x="13" y="229"/>
                      <a:pt x="7" y="204"/>
                    </a:cubicBezTo>
                    <a:cubicBezTo>
                      <a:pt x="1" y="179"/>
                      <a:pt x="0" y="153"/>
                      <a:pt x="4" y="127"/>
                    </a:cubicBezTo>
                    <a:cubicBezTo>
                      <a:pt x="8" y="102"/>
                      <a:pt x="17" y="77"/>
                      <a:pt x="31" y="56"/>
                    </a:cubicBezTo>
                    <a:cubicBezTo>
                      <a:pt x="44" y="34"/>
                      <a:pt x="62" y="15"/>
                      <a:pt x="83" y="0"/>
                    </a:cubicBezTo>
                    <a:cubicBezTo>
                      <a:pt x="62" y="15"/>
                      <a:pt x="45" y="34"/>
                      <a:pt x="31" y="56"/>
                    </a:cubicBezTo>
                    <a:cubicBezTo>
                      <a:pt x="18" y="78"/>
                      <a:pt x="9" y="102"/>
                      <a:pt x="6" y="127"/>
                    </a:cubicBezTo>
                    <a:cubicBezTo>
                      <a:pt x="2" y="153"/>
                      <a:pt x="3" y="179"/>
                      <a:pt x="9" y="203"/>
                    </a:cubicBezTo>
                    <a:cubicBezTo>
                      <a:pt x="15" y="228"/>
                      <a:pt x="26" y="251"/>
                      <a:pt x="41" y="272"/>
                    </a:cubicBezTo>
                    <a:lnTo>
                      <a:pt x="39" y="27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 name="Freeform 96"/>
              <p:cNvSpPr/>
              <p:nvPr/>
            </p:nvSpPr>
            <p:spPr bwMode="auto">
              <a:xfrm>
                <a:off x="5258" y="1387"/>
                <a:ext cx="1116" cy="620"/>
              </a:xfrm>
              <a:custGeom>
                <a:avLst/>
                <a:gdLst>
                  <a:gd name="T0" fmla="*/ 0 w 259"/>
                  <a:gd name="T1" fmla="*/ 11 h 144"/>
                  <a:gd name="T2" fmla="*/ 80 w 259"/>
                  <a:gd name="T3" fmla="*/ 2 h 144"/>
                  <a:gd name="T4" fmla="*/ 157 w 259"/>
                  <a:gd name="T5" fmla="*/ 24 h 144"/>
                  <a:gd name="T6" fmla="*/ 220 w 259"/>
                  <a:gd name="T7" fmla="*/ 74 h 144"/>
                  <a:gd name="T8" fmla="*/ 259 w 259"/>
                  <a:gd name="T9" fmla="*/ 144 h 144"/>
                  <a:gd name="T10" fmla="*/ 220 w 259"/>
                  <a:gd name="T11" fmla="*/ 75 h 144"/>
                  <a:gd name="T12" fmla="*/ 157 w 259"/>
                  <a:gd name="T13" fmla="*/ 25 h 144"/>
                  <a:gd name="T14" fmla="*/ 80 w 259"/>
                  <a:gd name="T15" fmla="*/ 4 h 144"/>
                  <a:gd name="T16" fmla="*/ 1 w 259"/>
                  <a:gd name="T17" fmla="*/ 14 h 144"/>
                  <a:gd name="T18" fmla="*/ 0 w 259"/>
                  <a:gd name="T19"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144">
                    <a:moveTo>
                      <a:pt x="0" y="11"/>
                    </a:moveTo>
                    <a:cubicBezTo>
                      <a:pt x="26" y="3"/>
                      <a:pt x="53" y="0"/>
                      <a:pt x="80" y="2"/>
                    </a:cubicBezTo>
                    <a:cubicBezTo>
                      <a:pt x="107" y="4"/>
                      <a:pt x="133" y="12"/>
                      <a:pt x="157" y="24"/>
                    </a:cubicBezTo>
                    <a:cubicBezTo>
                      <a:pt x="181" y="37"/>
                      <a:pt x="203" y="54"/>
                      <a:pt x="220" y="74"/>
                    </a:cubicBezTo>
                    <a:cubicBezTo>
                      <a:pt x="238" y="95"/>
                      <a:pt x="251" y="119"/>
                      <a:pt x="259" y="144"/>
                    </a:cubicBezTo>
                    <a:cubicBezTo>
                      <a:pt x="251" y="119"/>
                      <a:pt x="237" y="95"/>
                      <a:pt x="220" y="75"/>
                    </a:cubicBezTo>
                    <a:cubicBezTo>
                      <a:pt x="202" y="54"/>
                      <a:pt x="181" y="38"/>
                      <a:pt x="157" y="25"/>
                    </a:cubicBezTo>
                    <a:cubicBezTo>
                      <a:pt x="133" y="13"/>
                      <a:pt x="106" y="6"/>
                      <a:pt x="80" y="4"/>
                    </a:cubicBezTo>
                    <a:cubicBezTo>
                      <a:pt x="53" y="2"/>
                      <a:pt x="26" y="5"/>
                      <a:pt x="1" y="14"/>
                    </a:cubicBezTo>
                    <a:lnTo>
                      <a:pt x="0" y="1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7" name="Freeform 97"/>
              <p:cNvSpPr/>
              <p:nvPr/>
            </p:nvSpPr>
            <p:spPr bwMode="auto">
              <a:xfrm>
                <a:off x="5534" y="2283"/>
                <a:ext cx="939" cy="930"/>
              </a:xfrm>
              <a:custGeom>
                <a:avLst/>
                <a:gdLst>
                  <a:gd name="T0" fmla="*/ 218 w 218"/>
                  <a:gd name="T1" fmla="*/ 0 h 216"/>
                  <a:gd name="T2" fmla="*/ 201 w 218"/>
                  <a:gd name="T3" fmla="*/ 83 h 216"/>
                  <a:gd name="T4" fmla="*/ 153 w 218"/>
                  <a:gd name="T5" fmla="*/ 153 h 216"/>
                  <a:gd name="T6" fmla="*/ 83 w 218"/>
                  <a:gd name="T7" fmla="*/ 200 h 216"/>
                  <a:gd name="T8" fmla="*/ 0 w 218"/>
                  <a:gd name="T9" fmla="*/ 216 h 216"/>
                  <a:gd name="T10" fmla="*/ 82 w 218"/>
                  <a:gd name="T11" fmla="*/ 199 h 216"/>
                  <a:gd name="T12" fmla="*/ 152 w 218"/>
                  <a:gd name="T13" fmla="*/ 152 h 216"/>
                  <a:gd name="T14" fmla="*/ 198 w 218"/>
                  <a:gd name="T15" fmla="*/ 82 h 216"/>
                  <a:gd name="T16" fmla="*/ 214 w 218"/>
                  <a:gd name="T17" fmla="*/ 0 h 216"/>
                  <a:gd name="T18" fmla="*/ 218 w 218"/>
                  <a:gd name="T1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6">
                    <a:moveTo>
                      <a:pt x="218" y="0"/>
                    </a:moveTo>
                    <a:cubicBezTo>
                      <a:pt x="217" y="28"/>
                      <a:pt x="212" y="57"/>
                      <a:pt x="201" y="83"/>
                    </a:cubicBezTo>
                    <a:cubicBezTo>
                      <a:pt x="190" y="109"/>
                      <a:pt x="173" y="133"/>
                      <a:pt x="153" y="153"/>
                    </a:cubicBezTo>
                    <a:cubicBezTo>
                      <a:pt x="133" y="173"/>
                      <a:pt x="109" y="189"/>
                      <a:pt x="83" y="200"/>
                    </a:cubicBezTo>
                    <a:cubicBezTo>
                      <a:pt x="56" y="211"/>
                      <a:pt x="28" y="216"/>
                      <a:pt x="0" y="216"/>
                    </a:cubicBezTo>
                    <a:cubicBezTo>
                      <a:pt x="28" y="216"/>
                      <a:pt x="56" y="210"/>
                      <a:pt x="82" y="199"/>
                    </a:cubicBezTo>
                    <a:cubicBezTo>
                      <a:pt x="108" y="188"/>
                      <a:pt x="132" y="172"/>
                      <a:pt x="152" y="152"/>
                    </a:cubicBezTo>
                    <a:cubicBezTo>
                      <a:pt x="172" y="132"/>
                      <a:pt x="188" y="108"/>
                      <a:pt x="198" y="82"/>
                    </a:cubicBezTo>
                    <a:cubicBezTo>
                      <a:pt x="209" y="56"/>
                      <a:pt x="215" y="28"/>
                      <a:pt x="214" y="0"/>
                    </a:cubicBezTo>
                    <a:lnTo>
                      <a:pt x="218"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8" name="Freeform 98"/>
              <p:cNvSpPr/>
              <p:nvPr/>
            </p:nvSpPr>
            <p:spPr bwMode="auto">
              <a:xfrm>
                <a:off x="4543" y="1981"/>
                <a:ext cx="689" cy="1241"/>
              </a:xfrm>
              <a:custGeom>
                <a:avLst/>
                <a:gdLst>
                  <a:gd name="T0" fmla="*/ 159 w 160"/>
                  <a:gd name="T1" fmla="*/ 288 h 288"/>
                  <a:gd name="T2" fmla="*/ 81 w 160"/>
                  <a:gd name="T3" fmla="*/ 244 h 288"/>
                  <a:gd name="T4" fmla="*/ 26 w 160"/>
                  <a:gd name="T5" fmla="*/ 174 h 288"/>
                  <a:gd name="T6" fmla="*/ 2 w 160"/>
                  <a:gd name="T7" fmla="*/ 88 h 288"/>
                  <a:gd name="T8" fmla="*/ 13 w 160"/>
                  <a:gd name="T9" fmla="*/ 0 h 288"/>
                  <a:gd name="T10" fmla="*/ 3 w 160"/>
                  <a:gd name="T11" fmla="*/ 88 h 288"/>
                  <a:gd name="T12" fmla="*/ 28 w 160"/>
                  <a:gd name="T13" fmla="*/ 173 h 288"/>
                  <a:gd name="T14" fmla="*/ 83 w 160"/>
                  <a:gd name="T15" fmla="*/ 242 h 288"/>
                  <a:gd name="T16" fmla="*/ 160 w 160"/>
                  <a:gd name="T17" fmla="*/ 285 h 288"/>
                  <a:gd name="T18" fmla="*/ 159 w 160"/>
                  <a:gd name="T1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288">
                    <a:moveTo>
                      <a:pt x="159" y="288"/>
                    </a:moveTo>
                    <a:cubicBezTo>
                      <a:pt x="130" y="279"/>
                      <a:pt x="104" y="264"/>
                      <a:pt x="81" y="244"/>
                    </a:cubicBezTo>
                    <a:cubicBezTo>
                      <a:pt x="58" y="224"/>
                      <a:pt x="40" y="200"/>
                      <a:pt x="26" y="174"/>
                    </a:cubicBezTo>
                    <a:cubicBezTo>
                      <a:pt x="13" y="147"/>
                      <a:pt x="4" y="118"/>
                      <a:pt x="2" y="88"/>
                    </a:cubicBezTo>
                    <a:cubicBezTo>
                      <a:pt x="0" y="58"/>
                      <a:pt x="4" y="28"/>
                      <a:pt x="13" y="0"/>
                    </a:cubicBezTo>
                    <a:cubicBezTo>
                      <a:pt x="4" y="28"/>
                      <a:pt x="1" y="58"/>
                      <a:pt x="3" y="88"/>
                    </a:cubicBezTo>
                    <a:cubicBezTo>
                      <a:pt x="6" y="117"/>
                      <a:pt x="14" y="146"/>
                      <a:pt x="28" y="173"/>
                    </a:cubicBezTo>
                    <a:cubicBezTo>
                      <a:pt x="41" y="199"/>
                      <a:pt x="60" y="223"/>
                      <a:pt x="83" y="242"/>
                    </a:cubicBezTo>
                    <a:cubicBezTo>
                      <a:pt x="105" y="261"/>
                      <a:pt x="132" y="276"/>
                      <a:pt x="160" y="285"/>
                    </a:cubicBezTo>
                    <a:lnTo>
                      <a:pt x="159" y="288"/>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9" name="Freeform 99"/>
              <p:cNvSpPr/>
              <p:nvPr/>
            </p:nvSpPr>
            <p:spPr bwMode="auto">
              <a:xfrm>
                <a:off x="4690" y="1241"/>
                <a:ext cx="1451" cy="439"/>
              </a:xfrm>
              <a:custGeom>
                <a:avLst/>
                <a:gdLst>
                  <a:gd name="T0" fmla="*/ 0 w 337"/>
                  <a:gd name="T1" fmla="*/ 100 h 102"/>
                  <a:gd name="T2" fmla="*/ 70 w 337"/>
                  <a:gd name="T3" fmla="*/ 36 h 102"/>
                  <a:gd name="T4" fmla="*/ 158 w 337"/>
                  <a:gd name="T5" fmla="*/ 4 h 102"/>
                  <a:gd name="T6" fmla="*/ 252 w 337"/>
                  <a:gd name="T7" fmla="*/ 8 h 102"/>
                  <a:gd name="T8" fmla="*/ 337 w 337"/>
                  <a:gd name="T9" fmla="*/ 48 h 102"/>
                  <a:gd name="T10" fmla="*/ 252 w 337"/>
                  <a:gd name="T11" fmla="*/ 9 h 102"/>
                  <a:gd name="T12" fmla="*/ 158 w 337"/>
                  <a:gd name="T13" fmla="*/ 6 h 102"/>
                  <a:gd name="T14" fmla="*/ 71 w 337"/>
                  <a:gd name="T15" fmla="*/ 39 h 102"/>
                  <a:gd name="T16" fmla="*/ 3 w 337"/>
                  <a:gd name="T17" fmla="*/ 102 h 102"/>
                  <a:gd name="T18" fmla="*/ 0 w 337"/>
                  <a:gd name="T19"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102">
                    <a:moveTo>
                      <a:pt x="0" y="100"/>
                    </a:moveTo>
                    <a:cubicBezTo>
                      <a:pt x="19" y="75"/>
                      <a:pt x="43" y="53"/>
                      <a:pt x="70" y="36"/>
                    </a:cubicBezTo>
                    <a:cubicBezTo>
                      <a:pt x="97" y="20"/>
                      <a:pt x="127" y="9"/>
                      <a:pt x="158" y="4"/>
                    </a:cubicBezTo>
                    <a:cubicBezTo>
                      <a:pt x="189" y="0"/>
                      <a:pt x="221" y="1"/>
                      <a:pt x="252" y="8"/>
                    </a:cubicBezTo>
                    <a:cubicBezTo>
                      <a:pt x="282" y="16"/>
                      <a:pt x="311" y="29"/>
                      <a:pt x="337" y="48"/>
                    </a:cubicBezTo>
                    <a:cubicBezTo>
                      <a:pt x="311" y="30"/>
                      <a:pt x="282" y="16"/>
                      <a:pt x="252" y="9"/>
                    </a:cubicBezTo>
                    <a:cubicBezTo>
                      <a:pt x="221" y="2"/>
                      <a:pt x="189" y="1"/>
                      <a:pt x="158" y="6"/>
                    </a:cubicBezTo>
                    <a:cubicBezTo>
                      <a:pt x="127" y="11"/>
                      <a:pt x="98" y="22"/>
                      <a:pt x="71" y="39"/>
                    </a:cubicBezTo>
                    <a:cubicBezTo>
                      <a:pt x="45" y="55"/>
                      <a:pt x="21" y="77"/>
                      <a:pt x="3" y="102"/>
                    </a:cubicBezTo>
                    <a:lnTo>
                      <a:pt x="0" y="10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grpSp>
        <p:grpSp>
          <p:nvGrpSpPr>
            <p:cNvPr id="9" name="组合 8"/>
            <p:cNvGrpSpPr/>
            <p:nvPr/>
          </p:nvGrpSpPr>
          <p:grpSpPr>
            <a:xfrm>
              <a:off x="2015512" y="3262006"/>
              <a:ext cx="1419980" cy="1419980"/>
              <a:chOff x="2023364" y="3255450"/>
              <a:chExt cx="1419980" cy="1419980"/>
            </a:xfrm>
          </p:grpSpPr>
          <p:sp>
            <p:nvSpPr>
              <p:cNvPr id="10" name="椭圆 9"/>
              <p:cNvSpPr/>
              <p:nvPr/>
            </p:nvSpPr>
            <p:spPr>
              <a:xfrm>
                <a:off x="2023364" y="3255450"/>
                <a:ext cx="1419980" cy="14199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2173198" y="3550084"/>
                <a:ext cx="1080371" cy="876594"/>
              </a:xfrm>
              <a:prstGeom prst="rect">
                <a:avLst/>
              </a:prstGeom>
              <a:noFill/>
            </p:spPr>
            <p:txBody>
              <a:bodyPr wrap="square">
                <a:spAutoFit/>
              </a:bodyPr>
              <a:lstStyle/>
              <a:p>
                <a:pPr algn="ctr"/>
                <a:r>
                  <a:rPr lang="zh-CN" altLang="en-US" sz="2800" b="1" dirty="0">
                    <a:solidFill>
                      <a:schemeClr val="bg1"/>
                    </a:solidFill>
                    <a:cs typeface="+mn-ea"/>
                    <a:sym typeface="+mn-lt"/>
                  </a:rPr>
                  <a:t>服务意识对服务质量的影响</a:t>
                </a:r>
                <a:endParaRPr lang="zh-CN" altLang="en-US" sz="4000" b="1" dirty="0">
                  <a:solidFill>
                    <a:schemeClr val="bg1"/>
                  </a:solidFill>
                  <a:cs typeface="+mn-ea"/>
                  <a:sym typeface="+mn-lt"/>
                </a:endParaRPr>
              </a:p>
            </p:txBody>
          </p:sp>
        </p:grpSp>
      </p:grpSp>
      <p:grpSp>
        <p:nvGrpSpPr>
          <p:cNvPr id="3" name="组合 2"/>
          <p:cNvGrpSpPr/>
          <p:nvPr/>
        </p:nvGrpSpPr>
        <p:grpSpPr>
          <a:xfrm>
            <a:off x="5265359" y="1868140"/>
            <a:ext cx="4438287" cy="679573"/>
            <a:chOff x="5585761" y="1939940"/>
            <a:chExt cx="4438287" cy="679573"/>
          </a:xfrm>
        </p:grpSpPr>
        <p:sp>
          <p:nvSpPr>
            <p:cNvPr id="23" name="椭圆 22"/>
            <p:cNvSpPr/>
            <p:nvPr/>
          </p:nvSpPr>
          <p:spPr>
            <a:xfrm>
              <a:off x="5585761" y="1939940"/>
              <a:ext cx="647772" cy="6477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1</a:t>
              </a:r>
              <a:endParaRPr lang="zh-CN" altLang="en-US" sz="3200" b="1" dirty="0">
                <a:cs typeface="+mn-ea"/>
                <a:sym typeface="+mn-lt"/>
              </a:endParaRPr>
            </a:p>
          </p:txBody>
        </p:sp>
        <p:sp>
          <p:nvSpPr>
            <p:cNvPr id="35" name="矩形 34"/>
            <p:cNvSpPr/>
            <p:nvPr/>
          </p:nvSpPr>
          <p:spPr>
            <a:xfrm>
              <a:off x="6233533" y="1973182"/>
              <a:ext cx="3790515" cy="646331"/>
            </a:xfrm>
            <a:prstGeom prst="rect">
              <a:avLst/>
            </a:prstGeom>
          </p:spPr>
          <p:txBody>
            <a:bodyPr wrap="square">
              <a:spAutoFit/>
            </a:bodyPr>
            <a:lstStyle/>
            <a:p>
              <a:r>
                <a:rPr lang="zh-CN" altLang="en-US" b="1" dirty="0">
                  <a:solidFill>
                    <a:srgbClr val="C00000"/>
                  </a:solidFill>
                  <a:cs typeface="+mn-ea"/>
                  <a:sym typeface="+mn-lt"/>
                </a:rPr>
                <a:t>服务意识的缺乏</a:t>
              </a:r>
              <a:r>
                <a:rPr lang="zh-CN" altLang="en-US" dirty="0">
                  <a:solidFill>
                    <a:schemeClr val="tx1">
                      <a:lumMod val="75000"/>
                      <a:lumOff val="25000"/>
                    </a:schemeClr>
                  </a:solidFill>
                  <a:cs typeface="+mn-ea"/>
                  <a:sym typeface="+mn-lt"/>
                </a:rPr>
                <a:t>必然伴随服务态度的生硬和精神状态的低迷；</a:t>
              </a:r>
              <a:endParaRPr lang="zh-CN" altLang="en-US" dirty="0">
                <a:solidFill>
                  <a:schemeClr val="tx1">
                    <a:lumMod val="75000"/>
                    <a:lumOff val="25000"/>
                  </a:schemeClr>
                </a:solidFill>
                <a:cs typeface="+mn-ea"/>
                <a:sym typeface="+mn-lt"/>
              </a:endParaRPr>
            </a:p>
          </p:txBody>
        </p:sp>
      </p:grpSp>
      <p:grpSp>
        <p:nvGrpSpPr>
          <p:cNvPr id="38" name="组合 37"/>
          <p:cNvGrpSpPr/>
          <p:nvPr/>
        </p:nvGrpSpPr>
        <p:grpSpPr>
          <a:xfrm>
            <a:off x="5589244" y="3365749"/>
            <a:ext cx="4438287" cy="679573"/>
            <a:chOff x="5585761" y="1939940"/>
            <a:chExt cx="4438287" cy="679573"/>
          </a:xfrm>
        </p:grpSpPr>
        <p:sp>
          <p:nvSpPr>
            <p:cNvPr id="39" name="椭圆 38"/>
            <p:cNvSpPr/>
            <p:nvPr/>
          </p:nvSpPr>
          <p:spPr>
            <a:xfrm>
              <a:off x="5585761" y="1939940"/>
              <a:ext cx="647772" cy="6477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2</a:t>
              </a:r>
              <a:endParaRPr lang="zh-CN" altLang="en-US" sz="3200" b="1" dirty="0">
                <a:cs typeface="+mn-ea"/>
                <a:sym typeface="+mn-lt"/>
              </a:endParaRPr>
            </a:p>
          </p:txBody>
        </p:sp>
        <p:sp>
          <p:nvSpPr>
            <p:cNvPr id="40" name="矩形 39"/>
            <p:cNvSpPr/>
            <p:nvPr/>
          </p:nvSpPr>
          <p:spPr>
            <a:xfrm>
              <a:off x="6233533" y="1973182"/>
              <a:ext cx="3790515" cy="646331"/>
            </a:xfrm>
            <a:prstGeom prst="rect">
              <a:avLst/>
            </a:prstGeom>
          </p:spPr>
          <p:txBody>
            <a:bodyPr wrap="square">
              <a:spAutoFit/>
            </a:bodyPr>
            <a:lstStyle/>
            <a:p>
              <a:r>
                <a:rPr lang="zh-CN" altLang="en-US" b="1" dirty="0">
                  <a:solidFill>
                    <a:srgbClr val="C00000"/>
                  </a:solidFill>
                  <a:cs typeface="+mn-ea"/>
                  <a:sym typeface="+mn-lt"/>
                </a:rPr>
                <a:t>服务意识的缺乏</a:t>
              </a:r>
              <a:r>
                <a:rPr lang="zh-CN" altLang="en-US" dirty="0">
                  <a:solidFill>
                    <a:schemeClr val="tx1">
                      <a:lumMod val="75000"/>
                      <a:lumOff val="25000"/>
                    </a:schemeClr>
                  </a:solidFill>
                  <a:cs typeface="+mn-ea"/>
                  <a:sym typeface="+mn-lt"/>
                </a:rPr>
                <a:t>必然导致服务的消极被动和效率低下；</a:t>
              </a:r>
              <a:endParaRPr lang="zh-CN" altLang="en-US" dirty="0">
                <a:solidFill>
                  <a:schemeClr val="tx1">
                    <a:lumMod val="75000"/>
                    <a:lumOff val="25000"/>
                  </a:schemeClr>
                </a:solidFill>
                <a:cs typeface="+mn-ea"/>
                <a:sym typeface="+mn-lt"/>
              </a:endParaRPr>
            </a:p>
          </p:txBody>
        </p:sp>
      </p:grpSp>
      <p:grpSp>
        <p:nvGrpSpPr>
          <p:cNvPr id="41" name="组合 40"/>
          <p:cNvGrpSpPr/>
          <p:nvPr/>
        </p:nvGrpSpPr>
        <p:grpSpPr>
          <a:xfrm>
            <a:off x="5420600" y="4863359"/>
            <a:ext cx="4438287" cy="679573"/>
            <a:chOff x="5585761" y="1939940"/>
            <a:chExt cx="4438287" cy="679573"/>
          </a:xfrm>
        </p:grpSpPr>
        <p:sp>
          <p:nvSpPr>
            <p:cNvPr id="42" name="椭圆 41"/>
            <p:cNvSpPr/>
            <p:nvPr/>
          </p:nvSpPr>
          <p:spPr>
            <a:xfrm>
              <a:off x="5585761" y="1939940"/>
              <a:ext cx="647772" cy="6477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3</a:t>
              </a:r>
              <a:endParaRPr lang="zh-CN" altLang="en-US" sz="3200" b="1" dirty="0">
                <a:cs typeface="+mn-ea"/>
                <a:sym typeface="+mn-lt"/>
              </a:endParaRPr>
            </a:p>
          </p:txBody>
        </p:sp>
        <p:sp>
          <p:nvSpPr>
            <p:cNvPr id="43" name="矩形 42"/>
            <p:cNvSpPr/>
            <p:nvPr/>
          </p:nvSpPr>
          <p:spPr>
            <a:xfrm>
              <a:off x="6233533" y="1973182"/>
              <a:ext cx="3790515" cy="646331"/>
            </a:xfrm>
            <a:prstGeom prst="rect">
              <a:avLst/>
            </a:prstGeom>
          </p:spPr>
          <p:txBody>
            <a:bodyPr wrap="square">
              <a:spAutoFit/>
            </a:bodyPr>
            <a:lstStyle/>
            <a:p>
              <a:r>
                <a:rPr lang="zh-CN" altLang="en-US" b="1" dirty="0">
                  <a:solidFill>
                    <a:srgbClr val="C00000"/>
                  </a:solidFill>
                  <a:cs typeface="+mn-ea"/>
                  <a:sym typeface="+mn-lt"/>
                </a:rPr>
                <a:t>服务意识的强弱</a:t>
              </a:r>
              <a:r>
                <a:rPr lang="zh-CN" altLang="en-US" dirty="0">
                  <a:solidFill>
                    <a:schemeClr val="tx1">
                      <a:lumMod val="75000"/>
                      <a:lumOff val="25000"/>
                    </a:schemeClr>
                  </a:solidFill>
                  <a:cs typeface="+mn-ea"/>
                  <a:sym typeface="+mn-lt"/>
                </a:rPr>
                <a:t>直接影响甚至决定到服务质量的高低。</a:t>
              </a:r>
              <a:endParaRPr lang="zh-CN" altLang="en-US" dirty="0">
                <a:solidFill>
                  <a:schemeClr val="tx1">
                    <a:lumMod val="75000"/>
                    <a:lumOff val="25000"/>
                  </a:schemeClr>
                </a:solidFill>
                <a:cs typeface="+mn-ea"/>
                <a:sym typeface="+mn-lt"/>
              </a:endParaRPr>
            </a:p>
          </p:txBody>
        </p:sp>
      </p:grpSp>
      <p:sp>
        <p:nvSpPr>
          <p:cNvPr id="4" name="矩形 3"/>
          <p:cNvSpPr/>
          <p:nvPr/>
        </p:nvSpPr>
        <p:spPr>
          <a:xfrm>
            <a:off x="819785" y="227330"/>
            <a:ext cx="3416300" cy="565785"/>
          </a:xfrm>
          <a:prstGeom prst="rect">
            <a:avLst/>
          </a:prstGeom>
        </p:spPr>
        <p:txBody>
          <a:bodyPr wrap="none">
            <a:spAutoFit/>
          </a:bodyPr>
          <a:lstStyle/>
          <a:p>
            <a:pPr>
              <a:lnSpc>
                <a:spcPct val="120000"/>
              </a:lnSpc>
            </a:pPr>
            <a:r>
              <a:rPr lang="zh-CN" altLang="ru-RU" sz="2800" b="1" dirty="0">
                <a:solidFill>
                  <a:schemeClr val="tx1">
                    <a:lumMod val="75000"/>
                    <a:lumOff val="25000"/>
                  </a:schemeClr>
                </a:solidFill>
                <a:cs typeface="+mn-ea"/>
                <a:sym typeface="+mn-lt"/>
              </a:rPr>
              <a:t>服务意识与服务能力</a:t>
            </a:r>
            <a:endParaRPr lang="zh-CN" altLang="ru-RU"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1+#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90706" y="961691"/>
            <a:ext cx="1210588" cy="430567"/>
          </a:xfrm>
          <a:prstGeom prst="rect">
            <a:avLst/>
          </a:prstGeom>
        </p:spPr>
        <p:txBody>
          <a:bodyPr wrap="none">
            <a:spAutoFit/>
          </a:bodyPr>
          <a:lstStyle/>
          <a:p>
            <a:pPr>
              <a:lnSpc>
                <a:spcPct val="120000"/>
              </a:lnSpc>
            </a:pPr>
            <a:r>
              <a:rPr lang="zh-CN" altLang="en-US" sz="2000" b="1" dirty="0">
                <a:solidFill>
                  <a:srgbClr val="C00000"/>
                </a:solidFill>
                <a:cs typeface="+mn-ea"/>
                <a:sym typeface="+mn-lt"/>
              </a:rPr>
              <a:t>服务意识</a:t>
            </a:r>
            <a:endParaRPr lang="zh-CN" altLang="en-US" sz="2000" b="1" dirty="0">
              <a:solidFill>
                <a:srgbClr val="C00000"/>
              </a:solidFill>
              <a:cs typeface="+mn-ea"/>
              <a:sym typeface="+mn-lt"/>
            </a:endParaRPr>
          </a:p>
        </p:txBody>
      </p:sp>
      <p:sp>
        <p:nvSpPr>
          <p:cNvPr id="3" name="矩形 2"/>
          <p:cNvSpPr/>
          <p:nvPr/>
        </p:nvSpPr>
        <p:spPr>
          <a:xfrm>
            <a:off x="4163696" y="5372032"/>
            <a:ext cx="4277133" cy="497957"/>
          </a:xfrm>
          <a:prstGeom prst="rect">
            <a:avLst/>
          </a:prstGeom>
        </p:spPr>
        <p:txBody>
          <a:bodyPr wrap="none">
            <a:spAutoFit/>
          </a:bodyPr>
          <a:lstStyle/>
          <a:p>
            <a:pPr>
              <a:lnSpc>
                <a:spcPct val="120000"/>
              </a:lnSpc>
              <a:buFont typeface="Wingdings" panose="05000000000000000000" pitchFamily="2" charset="2"/>
              <a:buNone/>
            </a:pPr>
            <a:r>
              <a:rPr lang="zh-CN" altLang="ru-RU" sz="2400" b="1" dirty="0">
                <a:solidFill>
                  <a:srgbClr val="C00000"/>
                </a:solidFill>
                <a:cs typeface="+mn-ea"/>
                <a:sym typeface="+mn-lt"/>
              </a:rPr>
              <a:t>“礼由心生，态度决定一切” </a:t>
            </a:r>
            <a:endParaRPr lang="zh-CN" altLang="ru-RU" sz="2400" b="1" dirty="0">
              <a:solidFill>
                <a:srgbClr val="C00000"/>
              </a:solidFill>
              <a:cs typeface="+mn-ea"/>
              <a:sym typeface="+mn-lt"/>
            </a:endParaRPr>
          </a:p>
        </p:txBody>
      </p:sp>
      <p:grpSp>
        <p:nvGrpSpPr>
          <p:cNvPr id="29" name="组合 28"/>
          <p:cNvGrpSpPr/>
          <p:nvPr/>
        </p:nvGrpSpPr>
        <p:grpSpPr>
          <a:xfrm>
            <a:off x="4080011" y="1883789"/>
            <a:ext cx="4241629" cy="713410"/>
            <a:chOff x="1662241" y="1806183"/>
            <a:chExt cx="4743933" cy="797894"/>
          </a:xfrm>
        </p:grpSpPr>
        <p:sp>
          <p:nvSpPr>
            <p:cNvPr id="10" name="矩形 9"/>
            <p:cNvSpPr/>
            <p:nvPr/>
          </p:nvSpPr>
          <p:spPr>
            <a:xfrm>
              <a:off x="4191665" y="2018568"/>
              <a:ext cx="2214509" cy="447492"/>
            </a:xfrm>
            <a:prstGeom prst="rect">
              <a:avLst/>
            </a:prstGeom>
          </p:spPr>
          <p:txBody>
            <a:bodyPr wrap="none">
              <a:spAutoFit/>
            </a:bodyPr>
            <a:lstStyle/>
            <a:p>
              <a:r>
                <a:rPr lang="zh-CN" altLang="en-US" sz="2000" dirty="0">
                  <a:solidFill>
                    <a:schemeClr val="tx1">
                      <a:lumMod val="75000"/>
                      <a:lumOff val="25000"/>
                    </a:schemeClr>
                  </a:solidFill>
                  <a:cs typeface="+mn-ea"/>
                  <a:sym typeface="+mn-lt"/>
                </a:rPr>
                <a:t>假如我是消费者</a:t>
              </a:r>
              <a:endParaRPr lang="zh-CN" altLang="en-US" sz="2000" dirty="0">
                <a:solidFill>
                  <a:schemeClr val="tx1">
                    <a:lumMod val="75000"/>
                    <a:lumOff val="25000"/>
                  </a:schemeClr>
                </a:solidFill>
                <a:cs typeface="+mn-ea"/>
                <a:sym typeface="+mn-lt"/>
              </a:endParaRPr>
            </a:p>
          </p:txBody>
        </p:sp>
        <p:grpSp>
          <p:nvGrpSpPr>
            <p:cNvPr id="15" name="组合 14"/>
            <p:cNvGrpSpPr/>
            <p:nvPr/>
          </p:nvGrpSpPr>
          <p:grpSpPr>
            <a:xfrm>
              <a:off x="1662241" y="1806183"/>
              <a:ext cx="2258929" cy="797894"/>
              <a:chOff x="908173" y="1806684"/>
              <a:chExt cx="2258929" cy="1196340"/>
            </a:xfrm>
          </p:grpSpPr>
          <p:sp>
            <p:nvSpPr>
              <p:cNvPr id="16" name="矩形 15"/>
              <p:cNvSpPr/>
              <p:nvPr/>
            </p:nvSpPr>
            <p:spPr>
              <a:xfrm>
                <a:off x="908173" y="1806684"/>
                <a:ext cx="2258929" cy="1196340"/>
              </a:xfrm>
              <a:prstGeom prst="rect">
                <a:avLst/>
              </a:prstGeom>
              <a:solidFill>
                <a:srgbClr val="C00000"/>
              </a:solidFill>
              <a:ln>
                <a:noFill/>
              </a:ln>
              <a:effectLst>
                <a:outerShdw blurRad="2032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178668" y="1962422"/>
                <a:ext cx="1812914" cy="877404"/>
              </a:xfrm>
              <a:prstGeom prst="rect">
                <a:avLst/>
              </a:prstGeom>
            </p:spPr>
            <p:txBody>
              <a:bodyPr wrap="none">
                <a:spAutoFit/>
              </a:bodyPr>
              <a:lstStyle/>
              <a:p>
                <a:r>
                  <a:rPr lang="zh-CN" altLang="en-US" sz="2800" b="1" dirty="0">
                    <a:solidFill>
                      <a:schemeClr val="bg1"/>
                    </a:solidFill>
                    <a:cs typeface="+mn-ea"/>
                    <a:sym typeface="+mn-lt"/>
                  </a:rPr>
                  <a:t>用心服务</a:t>
                </a:r>
                <a:endParaRPr lang="zh-CN" altLang="en-US" sz="2800" b="1" dirty="0">
                  <a:solidFill>
                    <a:schemeClr val="bg1"/>
                  </a:solidFill>
                  <a:cs typeface="+mn-ea"/>
                  <a:sym typeface="+mn-lt"/>
                </a:endParaRPr>
              </a:p>
            </p:txBody>
          </p:sp>
        </p:grpSp>
      </p:grpSp>
      <p:grpSp>
        <p:nvGrpSpPr>
          <p:cNvPr id="28" name="组合 27"/>
          <p:cNvGrpSpPr/>
          <p:nvPr/>
        </p:nvGrpSpPr>
        <p:grpSpPr>
          <a:xfrm>
            <a:off x="4080011" y="2725786"/>
            <a:ext cx="5267551" cy="713410"/>
            <a:chOff x="1662241" y="2858725"/>
            <a:chExt cx="5891347" cy="797894"/>
          </a:xfrm>
        </p:grpSpPr>
        <p:sp>
          <p:nvSpPr>
            <p:cNvPr id="11" name="矩形 10"/>
            <p:cNvSpPr/>
            <p:nvPr/>
          </p:nvSpPr>
          <p:spPr>
            <a:xfrm>
              <a:off x="4191665" y="3057617"/>
              <a:ext cx="3361923" cy="447492"/>
            </a:xfrm>
            <a:prstGeom prst="rect">
              <a:avLst/>
            </a:prstGeom>
          </p:spPr>
          <p:txBody>
            <a:bodyPr wrap="none">
              <a:spAutoFit/>
            </a:bodyPr>
            <a:lstStyle/>
            <a:p>
              <a:r>
                <a:rPr lang="zh-CN" altLang="en-US" sz="2000" dirty="0">
                  <a:solidFill>
                    <a:schemeClr val="tx1">
                      <a:lumMod val="75000"/>
                      <a:lumOff val="25000"/>
                    </a:schemeClr>
                  </a:solidFill>
                  <a:cs typeface="+mn-ea"/>
                  <a:sym typeface="+mn-lt"/>
                </a:rPr>
                <a:t>要做的正是对方正在想的</a:t>
              </a:r>
              <a:endParaRPr lang="zh-CN" altLang="en-US" sz="2000" dirty="0">
                <a:solidFill>
                  <a:schemeClr val="tx1">
                    <a:lumMod val="75000"/>
                    <a:lumOff val="25000"/>
                  </a:schemeClr>
                </a:solidFill>
                <a:cs typeface="+mn-ea"/>
                <a:sym typeface="+mn-lt"/>
              </a:endParaRPr>
            </a:p>
          </p:txBody>
        </p:sp>
        <p:grpSp>
          <p:nvGrpSpPr>
            <p:cNvPr id="18" name="组合 17"/>
            <p:cNvGrpSpPr/>
            <p:nvPr/>
          </p:nvGrpSpPr>
          <p:grpSpPr>
            <a:xfrm>
              <a:off x="1662241" y="2858725"/>
              <a:ext cx="2258929" cy="797894"/>
              <a:chOff x="908173" y="1806684"/>
              <a:chExt cx="2258929" cy="1196340"/>
            </a:xfrm>
          </p:grpSpPr>
          <p:sp>
            <p:nvSpPr>
              <p:cNvPr id="19" name="矩形 18"/>
              <p:cNvSpPr/>
              <p:nvPr/>
            </p:nvSpPr>
            <p:spPr>
              <a:xfrm>
                <a:off x="908173" y="1806684"/>
                <a:ext cx="2258929" cy="1196340"/>
              </a:xfrm>
              <a:prstGeom prst="rect">
                <a:avLst/>
              </a:prstGeom>
              <a:solidFill>
                <a:srgbClr val="C00000"/>
              </a:solidFill>
              <a:ln>
                <a:noFill/>
              </a:ln>
              <a:effectLst>
                <a:outerShdw blurRad="2032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178668" y="1962422"/>
                <a:ext cx="1812914" cy="877404"/>
              </a:xfrm>
              <a:prstGeom prst="rect">
                <a:avLst/>
              </a:prstGeom>
            </p:spPr>
            <p:txBody>
              <a:bodyPr wrap="none">
                <a:spAutoFit/>
              </a:bodyPr>
              <a:lstStyle/>
              <a:p>
                <a:r>
                  <a:rPr lang="zh-CN" altLang="en-US" sz="2800" b="1" dirty="0">
                    <a:solidFill>
                      <a:schemeClr val="bg1"/>
                    </a:solidFill>
                    <a:cs typeface="+mn-ea"/>
                    <a:sym typeface="+mn-lt"/>
                  </a:rPr>
                  <a:t>主动服务</a:t>
                </a:r>
                <a:endParaRPr lang="zh-CN" altLang="en-US" sz="2800" b="1" dirty="0">
                  <a:solidFill>
                    <a:schemeClr val="bg1"/>
                  </a:solidFill>
                  <a:cs typeface="+mn-ea"/>
                  <a:sym typeface="+mn-lt"/>
                </a:endParaRPr>
              </a:p>
            </p:txBody>
          </p:sp>
        </p:grpSp>
      </p:grpSp>
      <p:grpSp>
        <p:nvGrpSpPr>
          <p:cNvPr id="27" name="组合 26"/>
          <p:cNvGrpSpPr/>
          <p:nvPr/>
        </p:nvGrpSpPr>
        <p:grpSpPr>
          <a:xfrm>
            <a:off x="4080012" y="3616117"/>
            <a:ext cx="6549954" cy="713410"/>
            <a:chOff x="1662241" y="3911267"/>
            <a:chExt cx="7325614" cy="797894"/>
          </a:xfrm>
        </p:grpSpPr>
        <p:sp>
          <p:nvSpPr>
            <p:cNvPr id="12" name="矩形 11"/>
            <p:cNvSpPr/>
            <p:nvPr/>
          </p:nvSpPr>
          <p:spPr>
            <a:xfrm>
              <a:off x="4191665" y="4111625"/>
              <a:ext cx="4796190" cy="447492"/>
            </a:xfrm>
            <a:prstGeom prst="rect">
              <a:avLst/>
            </a:prstGeom>
          </p:spPr>
          <p:txBody>
            <a:bodyPr wrap="none">
              <a:spAutoFit/>
            </a:bodyPr>
            <a:lstStyle/>
            <a:p>
              <a:r>
                <a:rPr lang="zh-CN" altLang="en-US" sz="2000" dirty="0">
                  <a:solidFill>
                    <a:schemeClr val="tx1">
                      <a:lumMod val="75000"/>
                      <a:lumOff val="25000"/>
                    </a:schemeClr>
                  </a:solidFill>
                  <a:cs typeface="+mn-ea"/>
                  <a:sym typeface="+mn-lt"/>
                </a:rPr>
                <a:t>工作标准是规范但顾客满意才是目标</a:t>
              </a:r>
              <a:endParaRPr lang="zh-CN" altLang="en-US" sz="2000" dirty="0">
                <a:solidFill>
                  <a:schemeClr val="tx1">
                    <a:lumMod val="75000"/>
                    <a:lumOff val="25000"/>
                  </a:schemeClr>
                </a:solidFill>
                <a:cs typeface="+mn-ea"/>
                <a:sym typeface="+mn-lt"/>
              </a:endParaRPr>
            </a:p>
          </p:txBody>
        </p:sp>
        <p:grpSp>
          <p:nvGrpSpPr>
            <p:cNvPr id="21" name="组合 20"/>
            <p:cNvGrpSpPr/>
            <p:nvPr/>
          </p:nvGrpSpPr>
          <p:grpSpPr>
            <a:xfrm>
              <a:off x="1662241" y="3911267"/>
              <a:ext cx="2258929" cy="797894"/>
              <a:chOff x="908173" y="1806684"/>
              <a:chExt cx="2258929" cy="1196340"/>
            </a:xfrm>
          </p:grpSpPr>
          <p:sp>
            <p:nvSpPr>
              <p:cNvPr id="22" name="矩形 21"/>
              <p:cNvSpPr/>
              <p:nvPr/>
            </p:nvSpPr>
            <p:spPr>
              <a:xfrm>
                <a:off x="908173" y="1806684"/>
                <a:ext cx="2258929" cy="1196340"/>
              </a:xfrm>
              <a:prstGeom prst="rect">
                <a:avLst/>
              </a:prstGeom>
              <a:solidFill>
                <a:srgbClr val="C00000"/>
              </a:solidFill>
              <a:ln>
                <a:noFill/>
              </a:ln>
              <a:effectLst>
                <a:outerShdw blurRad="2032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78668" y="1962422"/>
                <a:ext cx="1812914" cy="877404"/>
              </a:xfrm>
              <a:prstGeom prst="rect">
                <a:avLst/>
              </a:prstGeom>
            </p:spPr>
            <p:txBody>
              <a:bodyPr wrap="none">
                <a:spAutoFit/>
              </a:bodyPr>
              <a:lstStyle/>
              <a:p>
                <a:r>
                  <a:rPr lang="zh-CN" altLang="en-US" sz="2800" b="1" dirty="0">
                    <a:solidFill>
                      <a:schemeClr val="bg1"/>
                    </a:solidFill>
                    <a:cs typeface="+mn-ea"/>
                    <a:sym typeface="+mn-lt"/>
                  </a:rPr>
                  <a:t>变通服务</a:t>
                </a:r>
                <a:endParaRPr lang="zh-CN" altLang="en-US" sz="2800" b="1" dirty="0">
                  <a:solidFill>
                    <a:schemeClr val="bg1"/>
                  </a:solidFill>
                  <a:cs typeface="+mn-ea"/>
                  <a:sym typeface="+mn-lt"/>
                </a:endParaRPr>
              </a:p>
            </p:txBody>
          </p:sp>
        </p:grpSp>
      </p:grpSp>
      <p:grpSp>
        <p:nvGrpSpPr>
          <p:cNvPr id="5" name="组合 4"/>
          <p:cNvGrpSpPr/>
          <p:nvPr/>
        </p:nvGrpSpPr>
        <p:grpSpPr>
          <a:xfrm>
            <a:off x="4080011" y="4480744"/>
            <a:ext cx="4202281" cy="713410"/>
            <a:chOff x="1662241" y="4963808"/>
            <a:chExt cx="4699924" cy="797894"/>
          </a:xfrm>
        </p:grpSpPr>
        <p:sp>
          <p:nvSpPr>
            <p:cNvPr id="13" name="矩形 12"/>
            <p:cNvSpPr/>
            <p:nvPr/>
          </p:nvSpPr>
          <p:spPr>
            <a:xfrm>
              <a:off x="4147657" y="5174820"/>
              <a:ext cx="2214508" cy="447492"/>
            </a:xfrm>
            <a:prstGeom prst="rect">
              <a:avLst/>
            </a:prstGeom>
          </p:spPr>
          <p:txBody>
            <a:bodyPr wrap="none">
              <a:spAutoFit/>
            </a:bodyPr>
            <a:lstStyle/>
            <a:p>
              <a:r>
                <a:rPr lang="zh-CN" altLang="en-US" sz="2000" dirty="0">
                  <a:solidFill>
                    <a:schemeClr val="tx1">
                      <a:lumMod val="75000"/>
                      <a:lumOff val="25000"/>
                    </a:schemeClr>
                  </a:solidFill>
                  <a:cs typeface="+mn-ea"/>
                  <a:sym typeface="+mn-lt"/>
                </a:rPr>
                <a:t>不厌其烦的态度</a:t>
              </a:r>
              <a:endParaRPr lang="zh-CN" altLang="en-US" sz="2000" dirty="0">
                <a:solidFill>
                  <a:schemeClr val="tx1">
                    <a:lumMod val="75000"/>
                    <a:lumOff val="25000"/>
                  </a:schemeClr>
                </a:solidFill>
                <a:cs typeface="+mn-ea"/>
                <a:sym typeface="+mn-lt"/>
              </a:endParaRPr>
            </a:p>
          </p:txBody>
        </p:sp>
        <p:grpSp>
          <p:nvGrpSpPr>
            <p:cNvPr id="24" name="组合 23"/>
            <p:cNvGrpSpPr/>
            <p:nvPr/>
          </p:nvGrpSpPr>
          <p:grpSpPr>
            <a:xfrm>
              <a:off x="1662241" y="4963808"/>
              <a:ext cx="2258929" cy="797894"/>
              <a:chOff x="908173" y="1806684"/>
              <a:chExt cx="2258929" cy="1196340"/>
            </a:xfrm>
          </p:grpSpPr>
          <p:sp>
            <p:nvSpPr>
              <p:cNvPr id="25" name="矩形 24"/>
              <p:cNvSpPr/>
              <p:nvPr/>
            </p:nvSpPr>
            <p:spPr>
              <a:xfrm>
                <a:off x="908173" y="1806684"/>
                <a:ext cx="2258929" cy="1196340"/>
              </a:xfrm>
              <a:prstGeom prst="rect">
                <a:avLst/>
              </a:prstGeom>
              <a:solidFill>
                <a:srgbClr val="C00000"/>
              </a:solidFill>
              <a:ln>
                <a:noFill/>
              </a:ln>
              <a:effectLst>
                <a:outerShdw blurRad="2032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178668" y="1962422"/>
                <a:ext cx="1812914" cy="877404"/>
              </a:xfrm>
              <a:prstGeom prst="rect">
                <a:avLst/>
              </a:prstGeom>
            </p:spPr>
            <p:txBody>
              <a:bodyPr wrap="none">
                <a:spAutoFit/>
              </a:bodyPr>
              <a:lstStyle/>
              <a:p>
                <a:r>
                  <a:rPr lang="zh-CN" altLang="en-US" sz="2800" b="1" dirty="0">
                    <a:solidFill>
                      <a:schemeClr val="bg1"/>
                    </a:solidFill>
                    <a:cs typeface="+mn-ea"/>
                    <a:sym typeface="+mn-lt"/>
                  </a:rPr>
                  <a:t>激情服务</a:t>
                </a:r>
                <a:endParaRPr lang="zh-CN" altLang="en-US" sz="2800" b="1" dirty="0">
                  <a:solidFill>
                    <a:schemeClr val="bg1"/>
                  </a:solidFill>
                  <a:cs typeface="+mn-ea"/>
                  <a:sym typeface="+mn-lt"/>
                </a:endParaRPr>
              </a:p>
            </p:txBody>
          </p:sp>
        </p:grpSp>
      </p:grpSp>
      <p:pic>
        <p:nvPicPr>
          <p:cNvPr id="6" name="图片 5"/>
          <p:cNvPicPr>
            <a:picLocks noChangeAspect="1"/>
          </p:cNvPicPr>
          <p:nvPr/>
        </p:nvPicPr>
        <p:blipFill>
          <a:blip r:embed="rId1" cstate="email"/>
          <a:stretch>
            <a:fillRect/>
          </a:stretch>
        </p:blipFill>
        <p:spPr>
          <a:xfrm>
            <a:off x="502920" y="1268611"/>
            <a:ext cx="2882615" cy="5589389"/>
          </a:xfrm>
          <a:prstGeom prst="rect">
            <a:avLst/>
          </a:prstGeom>
        </p:spPr>
      </p:pic>
      <p:sp>
        <p:nvSpPr>
          <p:cNvPr id="8" name="矩形 7"/>
          <p:cNvSpPr/>
          <p:nvPr/>
        </p:nvSpPr>
        <p:spPr>
          <a:xfrm>
            <a:off x="819785" y="227330"/>
            <a:ext cx="3416300" cy="565785"/>
          </a:xfrm>
          <a:prstGeom prst="rect">
            <a:avLst/>
          </a:prstGeom>
        </p:spPr>
        <p:txBody>
          <a:bodyPr wrap="none">
            <a:spAutoFit/>
          </a:bodyPr>
          <a:lstStyle/>
          <a:p>
            <a:pPr>
              <a:lnSpc>
                <a:spcPct val="120000"/>
              </a:lnSpc>
            </a:pPr>
            <a:r>
              <a:rPr lang="zh-CN" altLang="ru-RU" sz="2800" b="1" dirty="0">
                <a:solidFill>
                  <a:schemeClr val="tx1">
                    <a:lumMod val="75000"/>
                    <a:lumOff val="25000"/>
                  </a:schemeClr>
                </a:solidFill>
                <a:cs typeface="+mn-ea"/>
                <a:sym typeface="+mn-lt"/>
              </a:rPr>
              <a:t>服务意识与服务能力</a:t>
            </a:r>
            <a:endParaRPr lang="zh-CN" altLang="ru-RU" sz="28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23870" y="2717800"/>
            <a:ext cx="8623300" cy="1198880"/>
          </a:xfrm>
          <a:prstGeom prst="rect">
            <a:avLst/>
          </a:prstGeom>
          <a:noFill/>
        </p:spPr>
        <p:txBody>
          <a:bodyPr wrap="square" rtlCol="0">
            <a:spAutoFit/>
          </a:bodyPr>
          <a:lstStyle/>
          <a:p>
            <a:pPr algn="l"/>
            <a:r>
              <a:rPr lang="zh-CN" altLang="en-US" sz="7200" b="1" dirty="0">
                <a:solidFill>
                  <a:schemeClr val="tx1">
                    <a:lumMod val="75000"/>
                    <a:lumOff val="25000"/>
                  </a:schemeClr>
                </a:solidFill>
                <a:cs typeface="+mn-ea"/>
                <a:sym typeface="+mn-lt"/>
              </a:rPr>
              <a:t>微笑服务</a:t>
            </a:r>
            <a:endParaRPr kumimoji="1" lang="zh-CN" altLang="en-US" sz="7200" dirty="0">
              <a:solidFill>
                <a:schemeClr val="tx1">
                  <a:lumMod val="75000"/>
                  <a:lumOff val="25000"/>
                </a:schemeClr>
              </a:solidFill>
              <a:latin typeface="+mj-ea"/>
              <a:ea typeface="+mj-ea"/>
            </a:endParaRPr>
          </a:p>
        </p:txBody>
      </p:sp>
      <p:sp>
        <p:nvSpPr>
          <p:cNvPr id="3" name="文本框 2"/>
          <p:cNvSpPr txBox="1"/>
          <p:nvPr/>
        </p:nvSpPr>
        <p:spPr>
          <a:xfrm>
            <a:off x="3139064" y="2172260"/>
            <a:ext cx="1427480" cy="521970"/>
          </a:xfrm>
          <a:prstGeom prst="rect">
            <a:avLst/>
          </a:prstGeom>
          <a:noFill/>
        </p:spPr>
        <p:txBody>
          <a:bodyPr wrap="none" rtlCol="0">
            <a:spAutoFit/>
          </a:bodyPr>
          <a:lstStyle/>
          <a:p>
            <a:r>
              <a:rPr kumimoji="1" lang="en-US" altLang="zh-CN" sz="2800" dirty="0">
                <a:solidFill>
                  <a:srgbClr val="E92121"/>
                </a:solidFill>
                <a:latin typeface="+mj-ea"/>
                <a:ea typeface="+mj-ea"/>
              </a:rPr>
              <a:t>PART</a:t>
            </a:r>
            <a:r>
              <a:rPr kumimoji="1" lang="zh-CN" altLang="en-US" sz="2800" dirty="0">
                <a:solidFill>
                  <a:srgbClr val="E92121"/>
                </a:solidFill>
                <a:latin typeface="+mj-ea"/>
                <a:ea typeface="+mj-ea"/>
              </a:rPr>
              <a:t> </a:t>
            </a:r>
            <a:r>
              <a:rPr kumimoji="1" lang="en-US" altLang="zh-CN" sz="2800" dirty="0">
                <a:solidFill>
                  <a:srgbClr val="E92121"/>
                </a:solidFill>
                <a:latin typeface="+mj-ea"/>
                <a:ea typeface="+mj-ea"/>
              </a:rPr>
              <a:t>02</a:t>
            </a:r>
            <a:endParaRPr kumimoji="1" lang="zh-CN" altLang="en-US" sz="2800" dirty="0">
              <a:solidFill>
                <a:srgbClr val="E92121"/>
              </a:solidFill>
              <a:latin typeface="+mj-ea"/>
              <a:ea typeface="+mj-ea"/>
            </a:endParaRPr>
          </a:p>
        </p:txBody>
      </p:sp>
      <p:sp>
        <p:nvSpPr>
          <p:cNvPr id="4" name="文本框 3"/>
          <p:cNvSpPr txBox="1"/>
          <p:nvPr/>
        </p:nvSpPr>
        <p:spPr>
          <a:xfrm>
            <a:off x="3077585" y="3928478"/>
            <a:ext cx="7130002" cy="535852"/>
          </a:xfrm>
          <a:prstGeom prst="rect">
            <a:avLst/>
          </a:prstGeom>
          <a:noFill/>
        </p:spPr>
        <p:txBody>
          <a:bodyPr wrap="square" rtlCol="0">
            <a:spAutoFit/>
          </a:bodyPr>
          <a:lstStyle/>
          <a:p>
            <a:pPr>
              <a:lnSpc>
                <a:spcPct val="150000"/>
              </a:lnSpc>
            </a:pPr>
            <a:r>
              <a:rPr lang="en-GB" altLang="zh-CN" sz="1050" dirty="0">
                <a:solidFill>
                  <a:schemeClr val="tx1">
                    <a:lumMod val="65000"/>
                    <a:lumOff val="35000"/>
                  </a:schemeClr>
                </a:solidFill>
                <a:latin typeface="+mn-ea"/>
              </a:rPr>
              <a:t>your content is entered here, or by copying your text, select paste in this box and choose to retain only text. your content is typed here, or by copying your text, select paste in this box.</a:t>
            </a:r>
            <a:endParaRPr lang="en-GB" altLang="zh-CN" sz="1050" dirty="0">
              <a:solidFill>
                <a:schemeClr val="tx1">
                  <a:lumMod val="65000"/>
                  <a:lumOff val="35000"/>
                </a:schemeClr>
              </a:solidFill>
              <a:latin typeface="+mn-ea"/>
            </a:endParaRPr>
          </a:p>
        </p:txBody>
      </p:sp>
      <p:grpSp>
        <p:nvGrpSpPr>
          <p:cNvPr id="5" name="组合 4"/>
          <p:cNvGrpSpPr/>
          <p:nvPr/>
        </p:nvGrpSpPr>
        <p:grpSpPr>
          <a:xfrm flipV="1">
            <a:off x="-3735944" y="0"/>
            <a:ext cx="7931882" cy="6858003"/>
            <a:chOff x="-1766694" y="0"/>
            <a:chExt cx="7931882" cy="6858003"/>
          </a:xfrm>
        </p:grpSpPr>
        <p:sp>
          <p:nvSpPr>
            <p:cNvPr id="6" name="平行四边形 5"/>
            <p:cNvSpPr/>
            <p:nvPr/>
          </p:nvSpPr>
          <p:spPr>
            <a:xfrm>
              <a:off x="-458893" y="0"/>
              <a:ext cx="6624081" cy="6858001"/>
            </a:xfrm>
            <a:prstGeom prst="parallelogram">
              <a:avLst>
                <a:gd name="adj" fmla="val 835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直角三角形 6"/>
            <p:cNvSpPr/>
            <p:nvPr/>
          </p:nvSpPr>
          <p:spPr>
            <a:xfrm flipH="1" flipV="1">
              <a:off x="-1766694" y="0"/>
              <a:ext cx="3997839" cy="328605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p:cNvSpPr/>
            <p:nvPr/>
          </p:nvSpPr>
          <p:spPr>
            <a:xfrm rot="10800000" flipH="1" flipV="1">
              <a:off x="-1560334" y="801775"/>
              <a:ext cx="6195237" cy="6056225"/>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9" name="任意形状 8"/>
            <p:cNvSpPr/>
            <p:nvPr/>
          </p:nvSpPr>
          <p:spPr>
            <a:xfrm rot="10800000">
              <a:off x="-1734800" y="0"/>
              <a:ext cx="7015418" cy="6858003"/>
            </a:xfrm>
            <a:custGeom>
              <a:avLst/>
              <a:gdLst>
                <a:gd name="connsiteX0" fmla="*/ 6057039 w 7015418"/>
                <a:gd name="connsiteY0" fmla="*/ 6858003 h 6858003"/>
                <a:gd name="connsiteX1" fmla="*/ 0 w 7015418"/>
                <a:gd name="connsiteY1" fmla="*/ 6858003 h 6858003"/>
                <a:gd name="connsiteX2" fmla="*/ 1453121 w 7015418"/>
                <a:gd name="connsiteY2" fmla="*/ 5053691 h 6858003"/>
                <a:gd name="connsiteX3" fmla="*/ 5500217 w 7015418"/>
                <a:gd name="connsiteY3" fmla="*/ 0 h 6858003"/>
                <a:gd name="connsiteX4" fmla="*/ 7015418 w 7015418"/>
                <a:gd name="connsiteY4" fmla="*/ 0 h 6858003"/>
                <a:gd name="connsiteX5" fmla="*/ 3363674 w 7015418"/>
                <a:gd name="connsiteY5" fmla="*/ 4560006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5418" h="6858003">
                  <a:moveTo>
                    <a:pt x="6057039" y="6858003"/>
                  </a:moveTo>
                  <a:lnTo>
                    <a:pt x="0" y="6858003"/>
                  </a:lnTo>
                  <a:lnTo>
                    <a:pt x="1453121" y="5053691"/>
                  </a:lnTo>
                  <a:lnTo>
                    <a:pt x="5500217" y="0"/>
                  </a:lnTo>
                  <a:lnTo>
                    <a:pt x="7015418" y="0"/>
                  </a:lnTo>
                  <a:lnTo>
                    <a:pt x="3363674" y="4560006"/>
                  </a:lnTo>
                  <a:close/>
                </a:path>
              </a:pathLst>
            </a:custGeom>
            <a:solidFill>
              <a:srgbClr val="E9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97051" y="1501371"/>
            <a:ext cx="6590266" cy="461665"/>
          </a:xfrm>
          <a:prstGeom prst="rect">
            <a:avLst/>
          </a:prstGeom>
        </p:spPr>
        <p:txBody>
          <a:bodyPr wrap="none">
            <a:spAutoFit/>
          </a:bodyPr>
          <a:lstStyle/>
          <a:p>
            <a:r>
              <a:rPr lang="zh-CN" altLang="ru-RU" sz="2400" b="1" dirty="0">
                <a:solidFill>
                  <a:srgbClr val="C00000"/>
                </a:solidFill>
                <a:cs typeface="+mn-ea"/>
                <a:sym typeface="+mn-lt"/>
              </a:rPr>
              <a:t> </a:t>
            </a:r>
            <a:r>
              <a:rPr lang="ru-RU" altLang="zh-CN" sz="2400" b="1" dirty="0">
                <a:solidFill>
                  <a:srgbClr val="C00000"/>
                </a:solidFill>
                <a:cs typeface="+mn-ea"/>
                <a:sym typeface="+mn-lt"/>
              </a:rPr>
              <a:t>——</a:t>
            </a:r>
            <a:r>
              <a:rPr lang="zh-CN" altLang="ru-RU" sz="2400" b="1" dirty="0">
                <a:solidFill>
                  <a:srgbClr val="C00000"/>
                </a:solidFill>
                <a:cs typeface="+mn-ea"/>
                <a:sym typeface="+mn-lt"/>
              </a:rPr>
              <a:t>甜美的微笑能拉近彼此的距离                       </a:t>
            </a:r>
            <a:endParaRPr lang="zh-CN" altLang="en-US" sz="2400" dirty="0">
              <a:solidFill>
                <a:srgbClr val="C00000"/>
              </a:solidFill>
              <a:cs typeface="+mn-ea"/>
              <a:sym typeface="+mn-lt"/>
            </a:endParaRPr>
          </a:p>
        </p:txBody>
      </p:sp>
      <p:sp>
        <p:nvSpPr>
          <p:cNvPr id="5" name="矩形 4"/>
          <p:cNvSpPr/>
          <p:nvPr/>
        </p:nvSpPr>
        <p:spPr>
          <a:xfrm>
            <a:off x="5115240" y="3032288"/>
            <a:ext cx="5320687" cy="396712"/>
          </a:xfrm>
          <a:prstGeom prst="rect">
            <a:avLst/>
          </a:prstGeom>
        </p:spPr>
        <p:txBody>
          <a:bodyPr wrap="none">
            <a:spAutoFit/>
          </a:bodyPr>
          <a:lstStyle/>
          <a:p>
            <a:pPr marL="285750" indent="-285750">
              <a:lnSpc>
                <a:spcPct val="120000"/>
              </a:lnSpc>
              <a:buFont typeface="Arial" panose="020B0604020202020204" pitchFamily="34" charset="0"/>
              <a:buChar char="•"/>
            </a:pPr>
            <a:r>
              <a:rPr lang="zh-CN" altLang="en-US" dirty="0">
                <a:solidFill>
                  <a:schemeClr val="tx1">
                    <a:lumMod val="75000"/>
                    <a:lumOff val="25000"/>
                  </a:schemeClr>
                </a:solidFill>
                <a:cs typeface="+mn-ea"/>
                <a:sym typeface="+mn-lt"/>
              </a:rPr>
              <a:t>面对顾客目光友善，微笑真诚、亲切，表情自然</a:t>
            </a:r>
            <a:endParaRPr lang="zh-CN" altLang="ru-RU" dirty="0">
              <a:solidFill>
                <a:schemeClr val="tx1">
                  <a:lumMod val="75000"/>
                  <a:lumOff val="25000"/>
                </a:schemeClr>
              </a:solidFill>
              <a:cs typeface="+mn-ea"/>
              <a:sym typeface="+mn-lt"/>
            </a:endParaRPr>
          </a:p>
        </p:txBody>
      </p:sp>
      <p:sp>
        <p:nvSpPr>
          <p:cNvPr id="6" name="矩形 5"/>
          <p:cNvSpPr/>
          <p:nvPr/>
        </p:nvSpPr>
        <p:spPr>
          <a:xfrm>
            <a:off x="5115240" y="3637454"/>
            <a:ext cx="4733988" cy="396712"/>
          </a:xfrm>
          <a:prstGeom prst="rect">
            <a:avLst/>
          </a:prstGeom>
        </p:spPr>
        <p:txBody>
          <a:bodyPr wrap="none">
            <a:spAutoFit/>
          </a:bodyPr>
          <a:lstStyle/>
          <a:p>
            <a:pPr marL="285750" indent="-285750">
              <a:lnSpc>
                <a:spcPct val="120000"/>
              </a:lnSpc>
              <a:buFont typeface="Arial" panose="020B0604020202020204" pitchFamily="34" charset="0"/>
              <a:buChar char="•"/>
            </a:pPr>
            <a:r>
              <a:rPr lang="zh-CN" altLang="ru-RU">
                <a:solidFill>
                  <a:schemeClr val="tx1">
                    <a:lumMod val="75000"/>
                    <a:lumOff val="25000"/>
                  </a:schemeClr>
                </a:solidFill>
                <a:cs typeface="+mn-ea"/>
                <a:sym typeface="+mn-lt"/>
              </a:rPr>
              <a:t>伴随微笑要露出</a:t>
            </a:r>
            <a:r>
              <a:rPr lang="ru-RU" altLang="zh-CN">
                <a:solidFill>
                  <a:schemeClr val="tx1">
                    <a:lumMod val="75000"/>
                    <a:lumOff val="25000"/>
                  </a:schemeClr>
                </a:solidFill>
                <a:cs typeface="+mn-ea"/>
                <a:sym typeface="+mn-lt"/>
              </a:rPr>
              <a:t>6-8</a:t>
            </a:r>
            <a:r>
              <a:rPr lang="zh-CN" altLang="en-US">
                <a:solidFill>
                  <a:schemeClr val="tx1">
                    <a:lumMod val="75000"/>
                    <a:lumOff val="25000"/>
                  </a:schemeClr>
                </a:solidFill>
                <a:cs typeface="+mn-ea"/>
                <a:sym typeface="+mn-lt"/>
              </a:rPr>
              <a:t>颗门牙、嘴角微微上翘</a:t>
            </a:r>
            <a:endParaRPr lang="zh-CN" altLang="ru-RU" dirty="0">
              <a:solidFill>
                <a:schemeClr val="tx1">
                  <a:lumMod val="75000"/>
                  <a:lumOff val="25000"/>
                </a:schemeClr>
              </a:solidFill>
              <a:cs typeface="+mn-ea"/>
              <a:sym typeface="+mn-lt"/>
            </a:endParaRPr>
          </a:p>
        </p:txBody>
      </p:sp>
      <p:sp>
        <p:nvSpPr>
          <p:cNvPr id="7" name="矩形 6"/>
          <p:cNvSpPr/>
          <p:nvPr/>
        </p:nvSpPr>
        <p:spPr>
          <a:xfrm>
            <a:off x="5115240" y="4242620"/>
            <a:ext cx="5089855" cy="396712"/>
          </a:xfrm>
          <a:prstGeom prst="rect">
            <a:avLst/>
          </a:prstGeom>
        </p:spPr>
        <p:txBody>
          <a:bodyPr wrap="none">
            <a:spAutoFit/>
          </a:bodyPr>
          <a:lstStyle/>
          <a:p>
            <a:pPr marL="285750" indent="-285750">
              <a:lnSpc>
                <a:spcPct val="120000"/>
              </a:lnSpc>
              <a:buFont typeface="Arial" panose="020B0604020202020204" pitchFamily="34" charset="0"/>
              <a:buChar char="•"/>
            </a:pPr>
            <a:r>
              <a:rPr lang="zh-CN" altLang="en-US">
                <a:solidFill>
                  <a:schemeClr val="tx1">
                    <a:lumMod val="75000"/>
                    <a:lumOff val="25000"/>
                  </a:schemeClr>
                </a:solidFill>
                <a:cs typeface="+mn-ea"/>
                <a:sym typeface="+mn-lt"/>
              </a:rPr>
              <a:t>眼睛要礼貌正视顾客，不左顾右盼、心不在焉</a:t>
            </a:r>
            <a:endParaRPr lang="zh-CN" altLang="ru-RU" dirty="0">
              <a:solidFill>
                <a:schemeClr val="tx1">
                  <a:lumMod val="75000"/>
                  <a:lumOff val="25000"/>
                </a:schemeClr>
              </a:solidFill>
              <a:cs typeface="+mn-ea"/>
              <a:sym typeface="+mn-lt"/>
            </a:endParaRPr>
          </a:p>
        </p:txBody>
      </p:sp>
      <p:sp>
        <p:nvSpPr>
          <p:cNvPr id="8" name="矩形 7"/>
          <p:cNvSpPr/>
          <p:nvPr/>
        </p:nvSpPr>
        <p:spPr>
          <a:xfrm>
            <a:off x="5115240" y="4847787"/>
            <a:ext cx="4397358" cy="396712"/>
          </a:xfrm>
          <a:prstGeom prst="rect">
            <a:avLst/>
          </a:prstGeom>
        </p:spPr>
        <p:txBody>
          <a:bodyPr wrap="none">
            <a:spAutoFit/>
          </a:bodyPr>
          <a:lstStyle/>
          <a:p>
            <a:pPr marL="285750" indent="-285750">
              <a:lnSpc>
                <a:spcPct val="120000"/>
              </a:lnSpc>
              <a:buFont typeface="Arial" panose="020B0604020202020204" pitchFamily="34" charset="0"/>
              <a:buChar char="•"/>
            </a:pPr>
            <a:r>
              <a:rPr lang="zh-CN" altLang="ru-RU" dirty="0">
                <a:solidFill>
                  <a:schemeClr val="tx1">
                    <a:lumMod val="75000"/>
                    <a:lumOff val="25000"/>
                  </a:schemeClr>
                </a:solidFill>
                <a:cs typeface="+mn-ea"/>
                <a:sym typeface="+mn-lt"/>
              </a:rPr>
              <a:t>有目光的接触即要送上甜美真诚的微笑</a:t>
            </a:r>
            <a:endParaRPr lang="zh-CN" altLang="ru-RU" dirty="0">
              <a:solidFill>
                <a:schemeClr val="tx1">
                  <a:lumMod val="75000"/>
                  <a:lumOff val="25000"/>
                </a:schemeClr>
              </a:solidFill>
              <a:cs typeface="+mn-ea"/>
              <a:sym typeface="+mn-lt"/>
            </a:endParaRPr>
          </a:p>
        </p:txBody>
      </p:sp>
      <p:sp>
        <p:nvSpPr>
          <p:cNvPr id="9" name="矩形 8"/>
          <p:cNvSpPr/>
          <p:nvPr/>
        </p:nvSpPr>
        <p:spPr>
          <a:xfrm>
            <a:off x="819785" y="227330"/>
            <a:ext cx="4871720" cy="565785"/>
          </a:xfrm>
          <a:prstGeom prst="rect">
            <a:avLst/>
          </a:prstGeom>
        </p:spPr>
        <p:txBody>
          <a:bodyPr wrap="none">
            <a:spAutoFit/>
          </a:bodyPr>
          <a:lstStyle/>
          <a:p>
            <a:pPr>
              <a:lnSpc>
                <a:spcPct val="120000"/>
              </a:lnSpc>
              <a:buFont typeface="Wingdings" panose="05000000000000000000" pitchFamily="2" charset="2"/>
              <a:buNone/>
            </a:pPr>
            <a:r>
              <a:rPr lang="zh-CN" altLang="ru-RU" sz="2800" b="1" dirty="0">
                <a:solidFill>
                  <a:schemeClr val="tx1">
                    <a:lumMod val="75000"/>
                    <a:lumOff val="25000"/>
                  </a:schemeClr>
                </a:solidFill>
                <a:cs typeface="+mn-ea"/>
                <a:sym typeface="+mn-lt"/>
              </a:rPr>
              <a:t>微笑是服务人员的第一项工作</a:t>
            </a:r>
            <a:endParaRPr lang="zh-CN" altLang="ru-RU" sz="2800" dirty="0">
              <a:solidFill>
                <a:schemeClr val="tx1">
                  <a:lumMod val="75000"/>
                  <a:lumOff val="25000"/>
                </a:schemeClr>
              </a:solidFill>
              <a:cs typeface="+mn-ea"/>
              <a:sym typeface="+mn-lt"/>
            </a:endParaRPr>
          </a:p>
        </p:txBody>
      </p:sp>
      <p:pic>
        <p:nvPicPr>
          <p:cNvPr id="13" name="图片 12"/>
          <p:cNvPicPr>
            <a:picLocks noChangeAspect="1"/>
          </p:cNvPicPr>
          <p:nvPr/>
        </p:nvPicPr>
        <p:blipFill rotWithShape="1">
          <a:blip r:embed="rId1" cstate="email"/>
          <a:srcRect/>
          <a:stretch>
            <a:fillRect/>
          </a:stretch>
        </p:blipFill>
        <p:spPr>
          <a:xfrm>
            <a:off x="1947819" y="2819388"/>
            <a:ext cx="2615380" cy="261538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tags/tag1.xml><?xml version="1.0" encoding="utf-8"?>
<p:tagLst xmlns:p="http://schemas.openxmlformats.org/presentationml/2006/main">
  <p:tag name="KSO_WPP_MARK_KEY" val="42b7dc34-f642-48b8-b621-5a5fe4bdb6cb"/>
  <p:tag name="COMMONDATA" val="eyJoZGlkIjoiY2FjMGU3NGQ4OGVkM2UzYWVhZWFmMzE3NzZkYjVhNGQifQ=="/>
  <p:tag name="commondata" val="eyJoZGlkIjoiOTY1ZDRkODdhNDY3MGIwZWRhZGFmMGQ3MmJiMTRhZGQifQ=="/>
</p:tagLst>
</file>

<file path=ppt/theme/theme1.xml><?xml version="1.0" encoding="utf-8"?>
<a:theme xmlns:a="http://schemas.openxmlformats.org/drawingml/2006/main" name="Office 主题​​">
  <a:themeElements>
    <a:clrScheme name="自定义 1600">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2zbs1zy">
      <a:majorFont>
        <a:latin typeface="思源黑体"/>
        <a:ea typeface="思源黑体"/>
        <a:cs typeface=""/>
      </a:majorFont>
      <a:minorFont>
        <a:latin typeface="思源黑体"/>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5557</Words>
  <Application>WPS 演示</Application>
  <PresentationFormat>宽屏</PresentationFormat>
  <Paragraphs>522</Paragraphs>
  <Slides>37</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37</vt:i4>
      </vt:variant>
    </vt:vector>
  </HeadingPairs>
  <TitlesOfParts>
    <vt:vector size="51" baseType="lpstr">
      <vt:lpstr>Arial</vt:lpstr>
      <vt:lpstr>宋体</vt:lpstr>
      <vt:lpstr>Wingdings</vt:lpstr>
      <vt:lpstr>Arial</vt:lpstr>
      <vt:lpstr>思源黑体 CN Bold</vt:lpstr>
      <vt:lpstr>黑体</vt:lpstr>
      <vt:lpstr>思源黑体 CN Regular</vt:lpstr>
      <vt:lpstr>微软雅黑</vt:lpstr>
      <vt:lpstr>Arial Unicode MS</vt:lpstr>
      <vt:lpstr>Calibri</vt:lpstr>
      <vt:lpstr>思源黑体</vt:lpstr>
      <vt:lpstr>Arial Black</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Auy</cp:lastModifiedBy>
  <cp:revision>2</cp:revision>
  <dcterms:created xsi:type="dcterms:W3CDTF">2023-08-21T08:48:00Z</dcterms:created>
  <dcterms:modified xsi:type="dcterms:W3CDTF">2024-05-11T09:16:02Z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4800D4E26268472886EEBDEC0E28771B_13</vt:lpwstr>
  </property>
  <property fmtid="{D5CDD505-2E9C-101B-9397-08002B2CF9AE}" pid="3" name="KSOProductBuildVer">
    <vt:lpwstr>2052-12.1.0.16910</vt:lpwstr>
  </property>
</Properties>
</file>