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8"/>
  </p:notesMasterIdLst>
  <p:handoutMasterIdLst>
    <p:handoutMasterId r:id="rId32"/>
  </p:handoutMasterIdLst>
  <p:sldIdLst>
    <p:sldId id="256" r:id="rId4"/>
    <p:sldId id="360" r:id="rId5"/>
    <p:sldId id="296" r:id="rId6"/>
    <p:sldId id="264" r:id="rId7"/>
    <p:sldId id="406" r:id="rId9"/>
    <p:sldId id="340" r:id="rId10"/>
    <p:sldId id="267" r:id="rId11"/>
    <p:sldId id="474" r:id="rId12"/>
    <p:sldId id="476" r:id="rId13"/>
    <p:sldId id="529" r:id="rId14"/>
    <p:sldId id="408" r:id="rId15"/>
    <p:sldId id="271" r:id="rId16"/>
    <p:sldId id="444" r:id="rId17"/>
    <p:sldId id="472" r:id="rId18"/>
    <p:sldId id="297" r:id="rId19"/>
    <p:sldId id="275" r:id="rId20"/>
    <p:sldId id="298" r:id="rId21"/>
    <p:sldId id="477" r:id="rId22"/>
    <p:sldId id="475" r:id="rId23"/>
    <p:sldId id="342" r:id="rId24"/>
    <p:sldId id="548" r:id="rId25"/>
    <p:sldId id="321" r:id="rId26"/>
    <p:sldId id="288" r:id="rId27"/>
    <p:sldId id="445" r:id="rId28"/>
    <p:sldId id="511" r:id="rId29"/>
    <p:sldId id="409" r:id="rId30"/>
    <p:sldId id="351"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gs" Target="tags/tag4.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Normal" panose="020B0400000000000000" charset="-122"/>
              <a:ea typeface="思源黑体 Normal" panose="020B0400000000000000" charset="-122"/>
              <a:cs typeface="思源黑体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黑体 Normal" panose="020B0400000000000000" charset="-122"/>
              </a:rPr>
            </a:fld>
            <a:endParaRPr lang="zh-CN" altLang="en-US">
              <a:ea typeface="思源黑体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Normal" panose="020B0400000000000000" charset="-122"/>
              <a:ea typeface="思源黑体 Normal" panose="020B0400000000000000" charset="-122"/>
              <a:cs typeface="思源黑体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黑体 Normal" panose="020B0400000000000000" charset="-122"/>
              </a:rPr>
            </a:fld>
            <a:endParaRPr lang="zh-CN" altLang="en-US">
              <a:ea typeface="思源黑体 Normal" panose="020B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Normal" panose="020B0400000000000000" charset="-122"/>
                <a:ea typeface="思源黑体 Normal" panose="020B0400000000000000" charset="-122"/>
                <a:cs typeface="思源黑体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Normal" panose="020B0400000000000000" charset="-122"/>
                <a:ea typeface="思源黑体 Normal" panose="020B0400000000000000" charset="-122"/>
                <a:cs typeface="思源黑体 Normal" panose="020B0400000000000000" charset="-122"/>
              </a:defRPr>
            </a:lvl1pPr>
          </a:lstStyle>
          <a:p>
            <a:fld id="{E623FF45-A05B-4C94-8B22-463603A4E18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Normal" panose="020B0400000000000000" charset="-122"/>
                <a:ea typeface="思源黑体 Normal" panose="020B0400000000000000" charset="-122"/>
                <a:cs typeface="思源黑体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Normal" panose="020B0400000000000000" charset="-122"/>
                <a:ea typeface="思源黑体 Normal" panose="020B0400000000000000" charset="-122"/>
                <a:cs typeface="思源黑体 Normal" panose="020B0400000000000000" charset="-122"/>
              </a:defRPr>
            </a:lvl1pPr>
          </a:lstStyle>
          <a:p>
            <a:fld id="{08ABB53C-E1CD-4800-978E-D5D02626606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1pPr>
    <a:lvl2pPr marL="4572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2pPr>
    <a:lvl3pPr marL="9144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3pPr>
    <a:lvl4pPr marL="13716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4pPr>
    <a:lvl5pPr marL="1828800" algn="l" defTabSz="914400" rtl="0" eaLnBrk="1" latinLnBrk="0" hangingPunct="1">
      <a:defRPr sz="1200" kern="1200">
        <a:solidFill>
          <a:schemeClr val="tx1"/>
        </a:solidFill>
        <a:latin typeface="思源黑体 Normal" panose="020B0400000000000000" charset="-122"/>
        <a:ea typeface="思源黑体 Normal" panose="020B0400000000000000" charset="-122"/>
        <a:cs typeface="思源黑体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entury Gothic" panose="020B0502020202020204" pitchFamily="34" charset="0"/>
              </a:defRPr>
            </a:lvl1pPr>
            <a:lvl2pPr marL="742950" indent="-285750" eaLnBrk="0" hangingPunct="0">
              <a:defRPr>
                <a:solidFill>
                  <a:schemeClr val="tx1"/>
                </a:solidFill>
                <a:latin typeface="Century Gothic" panose="020B0502020202020204" pitchFamily="34" charset="0"/>
              </a:defRPr>
            </a:lvl2pPr>
            <a:lvl3pPr marL="1143000" indent="-228600" eaLnBrk="0" hangingPunct="0">
              <a:defRPr>
                <a:solidFill>
                  <a:schemeClr val="tx1"/>
                </a:solidFill>
                <a:latin typeface="Century Gothic" panose="020B0502020202020204" pitchFamily="34" charset="0"/>
              </a:defRPr>
            </a:lvl3pPr>
            <a:lvl4pPr marL="1600200" indent="-228600" eaLnBrk="0" hangingPunct="0">
              <a:defRPr>
                <a:solidFill>
                  <a:schemeClr val="tx1"/>
                </a:solidFill>
                <a:latin typeface="Century Gothic" panose="020B0502020202020204" pitchFamily="34" charset="0"/>
              </a:defRPr>
            </a:lvl4pPr>
            <a:lvl5pPr marL="2057400" indent="-228600" eaLnBrk="0" hangingPunct="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fld id="{AB64480F-23BA-48EE-AC1F-717D532767A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89C6E56-5E5C-429D-830A-9C1BEB27F0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89C6E56-5E5C-429D-830A-9C1BEB27F08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89C6E56-5E5C-429D-830A-9C1BEB27F0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89C6E56-5E5C-429D-830A-9C1BEB27F08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7062AF8-E568-49A5-8265-8D06DFE7992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7DBC79-7216-48C4-873A-A00D4066C5B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Normal" panose="020B0400000000000000" charset="-122"/>
                <a:ea typeface="思源黑体 Normal" panose="020B0400000000000000" charset="-122"/>
                <a:cs typeface="思源黑体 Normal" panose="020B0400000000000000" charset="-122"/>
              </a:defRPr>
            </a:lvl1pPr>
          </a:lstStyle>
          <a:p>
            <a:fld id="{57062AF8-E568-49A5-8265-8D06DFE7992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Normal" panose="020B0400000000000000" charset="-122"/>
                <a:ea typeface="思源黑体 Normal" panose="020B0400000000000000" charset="-122"/>
                <a:cs typeface="思源黑体 Normal" panose="020B04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Normal" panose="020B0400000000000000" charset="-122"/>
                <a:ea typeface="思源黑体 Normal" panose="020B0400000000000000" charset="-122"/>
                <a:cs typeface="思源黑体 Normal" panose="020B0400000000000000" charset="-122"/>
              </a:defRPr>
            </a:lvl1pPr>
          </a:lstStyle>
          <a:p>
            <a:fld id="{137DBC79-7216-48C4-873A-A00D4066C5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思源黑体 Normal" panose="020B0400000000000000" charset="-122"/>
          <a:ea typeface="思源黑体 Normal" panose="020B0400000000000000" charset="-122"/>
          <a:cs typeface="思源黑体 Normal" panose="020B04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Normal" panose="020B0400000000000000" charset="-122"/>
          <a:ea typeface="思源黑体 Normal" panose="020B0400000000000000" charset="-122"/>
          <a:cs typeface="思源黑体 Normal" panose="020B04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Normal" panose="020B0400000000000000" charset="-122"/>
          <a:ea typeface="思源黑体 Normal" panose="020B0400000000000000" charset="-122"/>
          <a:cs typeface="思源黑体 Normal" panose="020B04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Normal" panose="020B0400000000000000" charset="-122"/>
          <a:ea typeface="思源黑体 Normal" panose="020B0400000000000000" charset="-122"/>
          <a:cs typeface="思源黑体 Normal" panose="020B04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Normal" panose="020B0400000000000000" charset="-122"/>
          <a:ea typeface="思源黑体 Normal" panose="020B0400000000000000" charset="-122"/>
          <a:cs typeface="思源黑体 Normal" panose="020B04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Normal" panose="020B0400000000000000" charset="-122"/>
          <a:ea typeface="思源黑体 Normal" panose="020B0400000000000000" charset="-122"/>
          <a:cs typeface="思源黑体 Normal" panose="020B04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Normal" panose="020B0400000000000000" charset="-122"/>
                <a:ea typeface="思源黑体 Normal" panose="020B0400000000000000" charset="-122"/>
                <a:cs typeface="思源黑体 Normal" panose="020B0400000000000000" charset="-122"/>
              </a:defRPr>
            </a:lvl1pPr>
          </a:lstStyle>
          <a:p>
            <a:fld id="{57062AF8-E568-49A5-8265-8D06DFE7992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Normal" panose="020B0400000000000000" charset="-122"/>
                <a:ea typeface="思源黑体 Normal" panose="020B0400000000000000" charset="-122"/>
                <a:cs typeface="思源黑体 Normal" panose="020B04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Normal" panose="020B0400000000000000" charset="-122"/>
                <a:ea typeface="思源黑体 Normal" panose="020B0400000000000000" charset="-122"/>
                <a:cs typeface="思源黑体 Normal" panose="020B0400000000000000" charset="-122"/>
              </a:defRPr>
            </a:lvl1pPr>
          </a:lstStyle>
          <a:p>
            <a:fld id="{137DBC79-7216-48C4-873A-A00D4066C5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思源黑体 Normal" panose="020B0400000000000000" charset="-122"/>
          <a:ea typeface="思源黑体 Normal" panose="020B0400000000000000" charset="-122"/>
          <a:cs typeface="思源黑体 Normal" panose="020B04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Normal" panose="020B0400000000000000" charset="-122"/>
          <a:ea typeface="思源黑体 Normal" panose="020B0400000000000000" charset="-122"/>
          <a:cs typeface="思源黑体 Normal" panose="020B04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Normal" panose="020B0400000000000000" charset="-122"/>
          <a:ea typeface="思源黑体 Normal" panose="020B0400000000000000" charset="-122"/>
          <a:cs typeface="思源黑体 Normal" panose="020B04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Normal" panose="020B0400000000000000" charset="-122"/>
          <a:ea typeface="思源黑体 Normal" panose="020B0400000000000000" charset="-122"/>
          <a:cs typeface="思源黑体 Normal" panose="020B04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Normal" panose="020B0400000000000000" charset="-122"/>
          <a:ea typeface="思源黑体 Normal" panose="020B0400000000000000" charset="-122"/>
          <a:cs typeface="思源黑体 Normal" panose="020B04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Normal" panose="020B0400000000000000" charset="-122"/>
          <a:ea typeface="思源黑体 Normal" panose="020B0400000000000000" charset="-122"/>
          <a:cs typeface="思源黑体 Normal" panose="020B04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7"/>
          <p:cNvSpPr>
            <a:spLocks noChangeArrowheads="1"/>
          </p:cNvSpPr>
          <p:nvPr/>
        </p:nvSpPr>
        <p:spPr bwMode="auto">
          <a:xfrm>
            <a:off x="0" y="2106295"/>
            <a:ext cx="12192000" cy="2700020"/>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cs typeface="思源黑体 Normal" panose="020B0400000000000000" charset="-122"/>
            </a:endParaRPr>
          </a:p>
        </p:txBody>
      </p:sp>
      <p:sp>
        <p:nvSpPr>
          <p:cNvPr id="2" name="标题 1"/>
          <p:cNvSpPr>
            <a:spLocks noGrp="1"/>
          </p:cNvSpPr>
          <p:nvPr>
            <p:ph type="ctrTitle"/>
          </p:nvPr>
        </p:nvSpPr>
        <p:spPr>
          <a:xfrm>
            <a:off x="1216025" y="2410778"/>
            <a:ext cx="8058785" cy="1381760"/>
          </a:xfrm>
          <a:ln>
            <a:noFill/>
          </a:ln>
        </p:spPr>
        <p:txBody>
          <a:bodyPr>
            <a:noAutofit/>
          </a:bodyPr>
          <a:lstStyle/>
          <a:p>
            <a:pPr algn="l"/>
            <a:r>
              <a:rPr lang="zh-CN" altLang="en-US" sz="6600" spc="200" dirty="0">
                <a:solidFill>
                  <a:schemeClr val="bg1"/>
                </a:solidFill>
                <a:uFillTx/>
              </a:rPr>
              <a:t>职场保密培训</a:t>
            </a:r>
            <a:endParaRPr lang="zh-CN" altLang="en-US" sz="6600" spc="200" dirty="0">
              <a:solidFill>
                <a:schemeClr val="bg1"/>
              </a:solidFill>
              <a:uFillTx/>
            </a:endParaRPr>
          </a:p>
        </p:txBody>
      </p:sp>
      <p:sp>
        <p:nvSpPr>
          <p:cNvPr id="3" name="文本框 2"/>
          <p:cNvSpPr txBox="1"/>
          <p:nvPr/>
        </p:nvSpPr>
        <p:spPr>
          <a:xfrm>
            <a:off x="1216025" y="3539490"/>
            <a:ext cx="7320280" cy="368300"/>
          </a:xfrm>
          <a:prstGeom prst="rect">
            <a:avLst/>
          </a:prstGeom>
          <a:noFill/>
        </p:spPr>
        <p:txBody>
          <a:bodyPr wrap="square" rtlCol="0" anchor="t">
            <a:spAutoFit/>
          </a:bodyPr>
          <a:p>
            <a:r>
              <a:rPr lang="zh-CN" altLang="en-US" spc="120">
                <a:solidFill>
                  <a:schemeClr val="bg1"/>
                </a:solidFill>
                <a:uFillTx/>
                <a:cs typeface="思源黑体 Normal" panose="020B0400000000000000" charset="-122"/>
              </a:rPr>
              <a:t>C</a:t>
            </a:r>
            <a:r>
              <a:rPr lang="en-US" altLang="zh-CN" spc="120">
                <a:solidFill>
                  <a:schemeClr val="bg1"/>
                </a:solidFill>
                <a:uFillTx/>
                <a:cs typeface="思源黑体 Normal" panose="020B0400000000000000" charset="-122"/>
              </a:rPr>
              <a:t>ONFIDENTIALITY </a:t>
            </a:r>
            <a:r>
              <a:rPr lang="zh-CN" altLang="en-US" spc="120">
                <a:solidFill>
                  <a:schemeClr val="bg1"/>
                </a:solidFill>
                <a:uFillTx/>
                <a:cs typeface="思源黑体 Normal" panose="020B0400000000000000" charset="-122"/>
              </a:rPr>
              <a:t> </a:t>
            </a:r>
            <a:r>
              <a:rPr lang="en-US" altLang="zh-CN" spc="120">
                <a:solidFill>
                  <a:schemeClr val="bg1"/>
                </a:solidFill>
                <a:uFillTx/>
                <a:cs typeface="思源黑体 Normal" panose="020B0400000000000000" charset="-122"/>
              </a:rPr>
              <a:t>TRAINING </a:t>
            </a:r>
            <a:r>
              <a:rPr lang="zh-CN" altLang="en-US" spc="120">
                <a:solidFill>
                  <a:schemeClr val="bg1"/>
                </a:solidFill>
                <a:uFillTx/>
                <a:cs typeface="思源黑体 Normal" panose="020B0400000000000000" charset="-122"/>
              </a:rPr>
              <a:t> </a:t>
            </a:r>
            <a:r>
              <a:rPr lang="en-US" altLang="zh-CN" spc="120">
                <a:solidFill>
                  <a:schemeClr val="bg1"/>
                </a:solidFill>
                <a:uFillTx/>
                <a:cs typeface="思源黑体 Normal" panose="020B0400000000000000" charset="-122"/>
              </a:rPr>
              <a:t>OF </a:t>
            </a:r>
            <a:r>
              <a:rPr lang="zh-CN" altLang="en-US" spc="120">
                <a:solidFill>
                  <a:schemeClr val="bg1"/>
                </a:solidFill>
                <a:uFillTx/>
                <a:cs typeface="思源黑体 Normal" panose="020B0400000000000000" charset="-122"/>
              </a:rPr>
              <a:t> </a:t>
            </a:r>
            <a:r>
              <a:rPr lang="en-US" altLang="zh-CN" spc="120">
                <a:solidFill>
                  <a:schemeClr val="bg1"/>
                </a:solidFill>
                <a:uFillTx/>
                <a:cs typeface="思源黑体 Normal" panose="020B0400000000000000" charset="-122"/>
              </a:rPr>
              <a:t>ADMINISTRSTIVE </a:t>
            </a:r>
            <a:r>
              <a:rPr lang="zh-CN" altLang="en-US" spc="120">
                <a:solidFill>
                  <a:schemeClr val="bg1"/>
                </a:solidFill>
                <a:uFillTx/>
                <a:cs typeface="思源黑体 Normal" panose="020B0400000000000000" charset="-122"/>
              </a:rPr>
              <a:t> </a:t>
            </a:r>
            <a:r>
              <a:rPr lang="en-US" altLang="zh-CN" spc="120">
                <a:solidFill>
                  <a:schemeClr val="bg1"/>
                </a:solidFill>
                <a:uFillTx/>
                <a:cs typeface="思源黑体 Normal" panose="020B0400000000000000" charset="-122"/>
              </a:rPr>
              <a:t>ORGANS</a:t>
            </a:r>
            <a:endParaRPr lang="en-US" altLang="zh-CN" spc="120">
              <a:solidFill>
                <a:schemeClr val="bg1"/>
              </a:solidFill>
              <a:uFillTx/>
              <a:cs typeface="思源黑体 Normal" panose="020B0400000000000000" charset="-122"/>
            </a:endParaRPr>
          </a:p>
        </p:txBody>
      </p:sp>
      <p:pic>
        <p:nvPicPr>
          <p:cNvPr id="4" name="图片 3" descr="锁住的文件夹"/>
          <p:cNvPicPr>
            <a:picLocks noChangeAspect="1"/>
          </p:cNvPicPr>
          <p:nvPr/>
        </p:nvPicPr>
        <p:blipFill>
          <a:blip r:embed="rId1"/>
          <a:srcRect l="16591" t="8450" r="22450" b="12995"/>
          <a:stretch>
            <a:fillRect/>
          </a:stretch>
        </p:blipFill>
        <p:spPr>
          <a:xfrm>
            <a:off x="8627745" y="2106295"/>
            <a:ext cx="3240405" cy="2948305"/>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7534649"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96000" y="692150"/>
            <a:ext cx="5400675" cy="5473700"/>
          </a:xfrm>
          <a:prstGeom prst="rect">
            <a:avLst/>
          </a:prstGeom>
          <a:solidFill>
            <a:schemeClr val="bg1"/>
          </a:solidFill>
          <a:ln>
            <a:noFill/>
          </a:ln>
          <a:effectLst>
            <a:outerShdw blurRad="381000" dist="381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50000"/>
              </a:lnSpc>
            </a:pPr>
            <a:endParaRPr lang="zh-CN" altLang="en-US"/>
          </a:p>
        </p:txBody>
      </p:sp>
      <p:grpSp>
        <p:nvGrpSpPr>
          <p:cNvPr id="5" name="组合 4"/>
          <p:cNvGrpSpPr/>
          <p:nvPr/>
        </p:nvGrpSpPr>
        <p:grpSpPr>
          <a:xfrm>
            <a:off x="6696710" y="1454785"/>
            <a:ext cx="4200525" cy="4077897"/>
            <a:chOff x="10545" y="2559"/>
            <a:chExt cx="6615" cy="13737"/>
          </a:xfrm>
        </p:grpSpPr>
        <p:sp>
          <p:nvSpPr>
            <p:cNvPr id="23" name="矩形 22"/>
            <p:cNvSpPr/>
            <p:nvPr/>
          </p:nvSpPr>
          <p:spPr>
            <a:xfrm>
              <a:off x="10545" y="2559"/>
              <a:ext cx="6615" cy="13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921" y="4913"/>
              <a:ext cx="5861" cy="8199"/>
            </a:xfrm>
            <a:prstGeom prst="rect">
              <a:avLst/>
            </a:prstGeom>
          </p:spPr>
          <p:txBody>
            <a:bodyPr wrap="square" lIns="91410" tIns="45705" rIns="91410" bIns="45705">
              <a:spAutoFit/>
            </a:bodyPr>
            <a:lstStyle/>
            <a:p>
              <a:pPr fontAlgn="auto">
                <a:lnSpc>
                  <a:spcPct val="120000"/>
                </a:lnSpc>
                <a:spcBef>
                  <a:spcPts val="500"/>
                </a:spcBef>
                <a:spcAft>
                  <a:spcPts val="500"/>
                </a:spcAft>
              </a:pPr>
              <a:r>
                <a:rPr lang="en-US"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rPr>
                <a:t>1</a:t>
              </a:r>
              <a:r>
                <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rPr>
                <a:t>、</a:t>
              </a:r>
              <a:r>
                <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rPr>
                <a:t>按该事项泄露后给权利人造成的经济损失不同，可分为一级、二级、三级或四级不等，四级为最高。</a:t>
              </a:r>
              <a:endPar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endParaRPr>
            </a:p>
            <a:p>
              <a:pPr fontAlgn="auto">
                <a:lnSpc>
                  <a:spcPct val="120000"/>
                </a:lnSpc>
                <a:spcBef>
                  <a:spcPts val="500"/>
                </a:spcBef>
                <a:spcAft>
                  <a:spcPts val="500"/>
                </a:spcAft>
              </a:pP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2</a:t>
              </a:r>
              <a:r>
                <a:rPr lang="zh-CN" altLang="en-US" sz="2000" dirty="0">
                  <a:latin typeface="思源黑体 Normal" panose="020B0400000000000000" charset="-122"/>
                  <a:ea typeface="思源黑体 Normal" panose="020B0400000000000000" charset="-122"/>
                  <a:cs typeface="思源黑体 Normal" panose="020B0400000000000000" charset="-122"/>
                  <a:sym typeface="+mn-ea"/>
                </a:rPr>
                <a:t>、</a:t>
              </a: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商业秘密的标志不得与国家秘密的标志相同</a:t>
              </a:r>
              <a:r>
                <a:rPr lang="zh-CN" altLang="en-US" sz="2000" dirty="0">
                  <a:latin typeface="思源黑体 Normal" panose="020B0400000000000000" charset="-122"/>
                  <a:ea typeface="思源黑体 Normal" panose="020B0400000000000000" charset="-122"/>
                  <a:cs typeface="思源黑体 Normal" panose="020B0400000000000000" charset="-122"/>
                  <a:sym typeface="+mn-ea"/>
                </a:rPr>
                <a:t>。</a:t>
              </a:r>
              <a:endPar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endParaRPr>
            </a:p>
          </p:txBody>
        </p:sp>
      </p:grpSp>
      <p:sp>
        <p:nvSpPr>
          <p:cNvPr id="2" name="矩形 1"/>
          <p:cNvSpPr/>
          <p:nvPr/>
        </p:nvSpPr>
        <p:spPr>
          <a:xfrm>
            <a:off x="1024731" y="548051"/>
            <a:ext cx="3061494" cy="520700"/>
          </a:xfrm>
          <a:prstGeom prst="rect">
            <a:avLst/>
          </a:prstGeom>
          <a:noFill/>
        </p:spPr>
        <p:txBody>
          <a:bodyPr wrap="square" lIns="91410" tIns="45705" rIns="91410" bIns="45705">
            <a:spAutoFit/>
          </a:bodyPr>
          <a:p>
            <a:pPr algn="l">
              <a:defRPr/>
            </a:pPr>
            <a:r>
              <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rPr>
              <a:t>商业秘密的划分</a:t>
            </a:r>
            <a:endPar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endParaRPr>
          </a:p>
        </p:txBody>
      </p:sp>
      <p:pic>
        <p:nvPicPr>
          <p:cNvPr id="4" name="图片 3" descr="安全锁"/>
          <p:cNvPicPr>
            <a:picLocks noChangeAspect="1"/>
          </p:cNvPicPr>
          <p:nvPr/>
        </p:nvPicPr>
        <p:blipFill>
          <a:blip r:embed="rId1"/>
          <a:stretch>
            <a:fillRect/>
          </a:stretch>
        </p:blipFill>
        <p:spPr>
          <a:xfrm>
            <a:off x="1360170" y="2364105"/>
            <a:ext cx="3600000" cy="360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2842260"/>
            <a:ext cx="12192635" cy="16008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思源黑体 Normal" panose="020B0400000000000000" charset="-122"/>
            </a:endParaRPr>
          </a:p>
        </p:txBody>
      </p:sp>
      <p:sp>
        <p:nvSpPr>
          <p:cNvPr id="40" name="文本框 17"/>
          <p:cNvSpPr txBox="1"/>
          <p:nvPr/>
        </p:nvSpPr>
        <p:spPr>
          <a:xfrm>
            <a:off x="4204970" y="3227705"/>
            <a:ext cx="5313680" cy="829945"/>
          </a:xfrm>
          <a:prstGeom prst="rect">
            <a:avLst/>
          </a:prstGeom>
          <a:noFill/>
        </p:spPr>
        <p:txBody>
          <a:bodyPr wrap="square" rtlCol="0">
            <a:spAutoFit/>
          </a:bodyPr>
          <a:p>
            <a:r>
              <a:rPr lang="zh-CN" altLang="en-US" sz="4800" b="1" dirty="0" smtClean="0">
                <a:solidFill>
                  <a:schemeClr val="bg1"/>
                </a:solidFill>
                <a:latin typeface="思源宋体 CN" panose="02020400000000000000" charset="-122"/>
                <a:ea typeface="思源宋体 CN" panose="02020400000000000000" charset="-122"/>
                <a:cs typeface="思源黑体 Normal" panose="020B0400000000000000" charset="-122"/>
              </a:rPr>
              <a:t>如何开展保密工作</a:t>
            </a:r>
            <a:endParaRPr lang="zh-CN" altLang="en-US" sz="4800" b="1" dirty="0" smtClean="0">
              <a:solidFill>
                <a:schemeClr val="bg1"/>
              </a:solidFill>
              <a:latin typeface="思源宋体 CN" panose="02020400000000000000" charset="-122"/>
              <a:ea typeface="思源宋体 CN" panose="02020400000000000000" charset="-122"/>
              <a:cs typeface="思源黑体 Normal" panose="020B0400000000000000" charset="-122"/>
            </a:endParaRPr>
          </a:p>
        </p:txBody>
      </p:sp>
      <p:sp>
        <p:nvSpPr>
          <p:cNvPr id="84" name="Oval 53"/>
          <p:cNvSpPr>
            <a:spLocks noChangeArrowheads="1"/>
          </p:cNvSpPr>
          <p:nvPr/>
        </p:nvSpPr>
        <p:spPr bwMode="auto">
          <a:xfrm>
            <a:off x="1758950" y="2652395"/>
            <a:ext cx="1979930" cy="1979930"/>
          </a:xfrm>
          <a:prstGeom prst="ellipse">
            <a:avLst/>
          </a:prstGeom>
          <a:solidFill>
            <a:schemeClr val="accent5">
              <a:lumMod val="75000"/>
            </a:schemeClr>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spcBef>
                <a:spcPts val="0"/>
              </a:spcBef>
              <a:spcAft>
                <a:spcPts val="0"/>
              </a:spcAft>
              <a:defRPr/>
            </a:pPr>
            <a:endParaRPr lang="zh-CN" altLang="en-US" sz="4400">
              <a:latin typeface="思源黑体 Normal" panose="020B0400000000000000" charset="-122"/>
              <a:ea typeface="思源黑体 Normal" panose="020B0400000000000000" charset="-122"/>
              <a:cs typeface="思源黑体 Normal" panose="020B0400000000000000" charset="-122"/>
            </a:endParaRPr>
          </a:p>
        </p:txBody>
      </p:sp>
      <p:sp>
        <p:nvSpPr>
          <p:cNvPr id="85" name="Text Box 58"/>
          <p:cNvSpPr txBox="1">
            <a:spLocks noChangeArrowheads="1"/>
          </p:cNvSpPr>
          <p:nvPr/>
        </p:nvSpPr>
        <p:spPr bwMode="auto">
          <a:xfrm>
            <a:off x="2001203" y="2992755"/>
            <a:ext cx="1495425" cy="129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p>
            <a:pPr algn="ctr"/>
            <a:r>
              <a:rPr lang="en-US" altLang="zh-CN" sz="8000" b="1" dirty="0">
                <a:solidFill>
                  <a:schemeClr val="bg1"/>
                </a:solidFill>
                <a:latin typeface="思源宋体 CN Medium" panose="02020500000000000000" charset="-122"/>
                <a:ea typeface="思源宋体 CN Medium" panose="02020500000000000000" charset="-122"/>
                <a:cs typeface="思源黑体 Normal" panose="020B0400000000000000" charset="-122"/>
              </a:rPr>
              <a:t>02</a:t>
            </a:r>
            <a:endParaRPr lang="en-US" altLang="zh-CN" sz="8000" b="1" dirty="0">
              <a:solidFill>
                <a:schemeClr val="bg1"/>
              </a:solidFill>
              <a:latin typeface="思源宋体 CN Medium" panose="02020500000000000000" charset="-122"/>
              <a:ea typeface="思源宋体 CN Medium" panose="02020500000000000000" charset="-122"/>
              <a:cs typeface="思源黑体 Normal" panose="020B0400000000000000" charset="-122"/>
            </a:endParaRP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4731" y="544876"/>
            <a:ext cx="3061494" cy="520700"/>
          </a:xfrm>
          <a:prstGeom prst="rect">
            <a:avLst/>
          </a:prstGeom>
          <a:noFill/>
        </p:spPr>
        <p:txBody>
          <a:bodyPr wrap="square" lIns="91410" tIns="45705" rIns="91410" bIns="45705">
            <a:spAutoFit/>
          </a:bodyPr>
          <a:p>
            <a:pPr algn="l">
              <a:defRPr/>
            </a:pPr>
            <a:r>
              <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rPr>
              <a:t>保什么？</a:t>
            </a:r>
            <a:endPar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endParaRPr>
          </a:p>
        </p:txBody>
      </p:sp>
      <p:grpSp>
        <p:nvGrpSpPr>
          <p:cNvPr id="17" name="组合 16"/>
          <p:cNvGrpSpPr/>
          <p:nvPr/>
        </p:nvGrpSpPr>
        <p:grpSpPr>
          <a:xfrm>
            <a:off x="1918970" y="1564640"/>
            <a:ext cx="3817620" cy="4771390"/>
            <a:chOff x="3256" y="2675"/>
            <a:chExt cx="6012" cy="7514"/>
          </a:xfrm>
        </p:grpSpPr>
        <p:sp>
          <p:nvSpPr>
            <p:cNvPr id="14" name="TextBox 13"/>
            <p:cNvSpPr txBox="1"/>
            <p:nvPr/>
          </p:nvSpPr>
          <p:spPr>
            <a:xfrm>
              <a:off x="3707" y="4802"/>
              <a:ext cx="3143" cy="723"/>
            </a:xfrm>
            <a:prstGeom prst="rect">
              <a:avLst/>
            </a:prstGeom>
            <a:noFill/>
          </p:spPr>
          <p:txBody>
            <a:bodyPr wrap="square" lIns="91410" tIns="45705" rIns="91410" bIns="45705" rtlCol="0">
              <a:spAutoFit/>
            </a:bodyPr>
            <a:lstStyle/>
            <a:p>
              <a:pPr algn="l"/>
              <a:r>
                <a:rPr lang="zh-CN" altLang="en-US" sz="2400" dirty="0">
                  <a:solidFill>
                    <a:schemeClr val="tx1"/>
                  </a:solidFill>
                  <a:cs typeface="思源黑体 Normal" panose="020B0400000000000000" charset="-122"/>
                </a:rPr>
                <a:t>和平年代</a:t>
              </a:r>
              <a:endParaRPr lang="zh-CN" altLang="en-US" sz="2400" dirty="0">
                <a:solidFill>
                  <a:schemeClr val="tx1"/>
                </a:solidFill>
                <a:cs typeface="思源黑体 Normal" panose="020B0400000000000000" charset="-122"/>
              </a:endParaRPr>
            </a:p>
          </p:txBody>
        </p:sp>
        <p:sp>
          <p:nvSpPr>
            <p:cNvPr id="15" name="矩形 14"/>
            <p:cNvSpPr/>
            <p:nvPr/>
          </p:nvSpPr>
          <p:spPr>
            <a:xfrm>
              <a:off x="3707" y="7879"/>
              <a:ext cx="5475" cy="626"/>
            </a:xfrm>
            <a:prstGeom prst="rect">
              <a:avLst/>
            </a:prstGeom>
          </p:spPr>
          <p:txBody>
            <a:bodyPr wrap="square" lIns="91410" tIns="45705" rIns="91410" bIns="45705">
              <a:spAutoFit/>
            </a:bodyPr>
            <a:lstStyle/>
            <a:p>
              <a:r>
                <a:rPr lang="zh-CN" altLang="en-US" sz="2000" dirty="0">
                  <a:solidFill>
                    <a:schemeClr val="tx1"/>
                  </a:solidFill>
                  <a:cs typeface="思源黑体 Normal" panose="020B0400000000000000" charset="-122"/>
                </a:rPr>
                <a:t>保密就是保生存、保发展</a:t>
              </a:r>
              <a:endParaRPr lang="zh-CN" altLang="en-US" sz="2000" dirty="0">
                <a:solidFill>
                  <a:schemeClr val="tx1"/>
                </a:solidFill>
                <a:cs typeface="思源黑体 Normal" panose="020B0400000000000000" charset="-122"/>
              </a:endParaRPr>
            </a:p>
          </p:txBody>
        </p:sp>
        <p:sp>
          <p:nvSpPr>
            <p:cNvPr id="29" name="矩形 28"/>
            <p:cNvSpPr/>
            <p:nvPr/>
          </p:nvSpPr>
          <p:spPr>
            <a:xfrm>
              <a:off x="3707" y="5636"/>
              <a:ext cx="5111" cy="603"/>
            </a:xfrm>
            <a:prstGeom prst="rect">
              <a:avLst/>
            </a:prstGeom>
          </p:spPr>
          <p:txBody>
            <a:bodyPr lIns="81628" tIns="40814" rIns="81628" bIns="40814"/>
            <a:p>
              <a:pPr algn="l" fontAlgn="auto">
                <a:lnSpc>
                  <a:spcPct val="100000"/>
                </a:lnSpc>
                <a:spcBef>
                  <a:spcPts val="0"/>
                </a:spcBef>
                <a:spcAft>
                  <a:spcPts val="0"/>
                </a:spcAft>
                <a:buClr>
                  <a:srgbClr val="00B050"/>
                </a:buClr>
                <a:buSzPct val="80000"/>
                <a:defRPr/>
              </a:pPr>
              <a:r>
                <a:rPr lang="zh-CN" altLang="en-US" sz="2000" dirty="0">
                  <a:latin typeface="微软雅黑" panose="020B0503020204020204" charset="-122"/>
                  <a:ea typeface="微软雅黑" panose="020B0503020204020204" charset="-122"/>
                </a:rPr>
                <a:t>保密就是保安全、保发展</a:t>
              </a:r>
              <a:endParaRPr lang="zh-CN" altLang="en-US" sz="2000" dirty="0">
                <a:latin typeface="微软雅黑" panose="020B0503020204020204" charset="-122"/>
                <a:ea typeface="微软雅黑" panose="020B0503020204020204" charset="-122"/>
              </a:endParaRPr>
            </a:p>
          </p:txBody>
        </p:sp>
        <p:sp>
          <p:nvSpPr>
            <p:cNvPr id="7" name="圆角矩形 6"/>
            <p:cNvSpPr>
              <a:spLocks noChangeAspect="1"/>
            </p:cNvSpPr>
            <p:nvPr/>
          </p:nvSpPr>
          <p:spPr>
            <a:xfrm>
              <a:off x="3256" y="2777"/>
              <a:ext cx="6012" cy="7412"/>
            </a:xfrm>
            <a:prstGeom prst="roundRect">
              <a:avLst>
                <a:gd name="adj" fmla="val 1429"/>
              </a:avLst>
            </a:prstGeom>
            <a:noFill/>
            <a:ln w="25400">
              <a:solidFill>
                <a:schemeClr val="accent5">
                  <a:lumMod val="75000"/>
                </a:schemeClr>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p>
              <a:pPr algn="just">
                <a:lnSpc>
                  <a:spcPct val="120000"/>
                </a:lnSpc>
                <a:spcBef>
                  <a:spcPts val="535"/>
                </a:spcBef>
                <a:spcAft>
                  <a:spcPts val="535"/>
                </a:spcAft>
                <a:defRPr/>
              </a:pPr>
              <a:endParaRPr lang="zh-CN" altLang="en-US" sz="1400" dirty="0">
                <a:solidFill>
                  <a:srgbClr val="454545"/>
                </a:solidFill>
                <a:latin typeface="微软雅黑" panose="020B0503020204020204" charset="-122"/>
              </a:endParaRPr>
            </a:p>
          </p:txBody>
        </p:sp>
        <p:sp>
          <p:nvSpPr>
            <p:cNvPr id="8" name="任意多边形 7"/>
            <p:cNvSpPr/>
            <p:nvPr/>
          </p:nvSpPr>
          <p:spPr>
            <a:xfrm>
              <a:off x="3854" y="2680"/>
              <a:ext cx="446" cy="120"/>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endParaRPr lang="zh-CN" altLang="en-US" dirty="0">
                <a:latin typeface="微软雅黑" panose="020B0503020204020204" charset="-122"/>
              </a:endParaRPr>
            </a:p>
          </p:txBody>
        </p:sp>
        <p:sp>
          <p:nvSpPr>
            <p:cNvPr id="10" name="任意多边形 9"/>
            <p:cNvSpPr/>
            <p:nvPr/>
          </p:nvSpPr>
          <p:spPr>
            <a:xfrm>
              <a:off x="4041" y="2675"/>
              <a:ext cx="4441" cy="884"/>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p>
              <a:pPr algn="ctr">
                <a:defRPr/>
              </a:pPr>
              <a:endParaRPr lang="en-US" altLang="zh-CN" sz="1500" dirty="0">
                <a:solidFill>
                  <a:schemeClr val="bg1"/>
                </a:solidFill>
                <a:latin typeface="微软雅黑" panose="020B0503020204020204" charset="-122"/>
                <a:ea typeface="微软雅黑" panose="020B0503020204020204" charset="-122"/>
              </a:endParaRPr>
            </a:p>
          </p:txBody>
        </p:sp>
        <p:sp>
          <p:nvSpPr>
            <p:cNvPr id="12" name="任意多边形 11"/>
            <p:cNvSpPr/>
            <p:nvPr/>
          </p:nvSpPr>
          <p:spPr>
            <a:xfrm>
              <a:off x="8277" y="2679"/>
              <a:ext cx="448" cy="120"/>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endParaRPr lang="zh-CN" altLang="en-US" dirty="0">
                <a:latin typeface="微软雅黑" panose="020B0503020204020204" charset="-122"/>
              </a:endParaRPr>
            </a:p>
          </p:txBody>
        </p:sp>
        <p:sp>
          <p:nvSpPr>
            <p:cNvPr id="16" name="文本框 15"/>
            <p:cNvSpPr txBox="1"/>
            <p:nvPr/>
          </p:nvSpPr>
          <p:spPr>
            <a:xfrm>
              <a:off x="3707" y="7067"/>
              <a:ext cx="2208" cy="725"/>
            </a:xfrm>
            <a:prstGeom prst="rect">
              <a:avLst/>
            </a:prstGeom>
            <a:noFill/>
          </p:spPr>
          <p:txBody>
            <a:bodyPr wrap="none" rtlCol="0" anchor="t">
              <a:spAutoFit/>
            </a:bodyPr>
            <a:p>
              <a:r>
                <a:rPr lang="zh-CN" altLang="en-US" sz="2400" dirty="0">
                  <a:cs typeface="思源黑体 Normal" panose="020B0400000000000000" charset="-122"/>
                  <a:sym typeface="+mn-ea"/>
                </a:rPr>
                <a:t>革命时期</a:t>
              </a:r>
              <a:endParaRPr lang="zh-CN" altLang="en-US" sz="2400" dirty="0">
                <a:cs typeface="思源黑体 Normal" panose="020B0400000000000000" charset="-122"/>
                <a:sym typeface="+mn-ea"/>
              </a:endParaRPr>
            </a:p>
          </p:txBody>
        </p:sp>
      </p:grpSp>
      <p:grpSp>
        <p:nvGrpSpPr>
          <p:cNvPr id="4" name="组合 3"/>
          <p:cNvGrpSpPr/>
          <p:nvPr/>
        </p:nvGrpSpPr>
        <p:grpSpPr>
          <a:xfrm>
            <a:off x="6796405" y="1564640"/>
            <a:ext cx="3817620" cy="4771390"/>
            <a:chOff x="10703" y="2464"/>
            <a:chExt cx="6012" cy="7514"/>
          </a:xfrm>
        </p:grpSpPr>
        <p:sp>
          <p:nvSpPr>
            <p:cNvPr id="9" name="圆角矩形 8"/>
            <p:cNvSpPr>
              <a:spLocks noChangeAspect="1"/>
            </p:cNvSpPr>
            <p:nvPr/>
          </p:nvSpPr>
          <p:spPr>
            <a:xfrm>
              <a:off x="10703" y="2566"/>
              <a:ext cx="6012" cy="7412"/>
            </a:xfrm>
            <a:prstGeom prst="roundRect">
              <a:avLst>
                <a:gd name="adj" fmla="val 1429"/>
              </a:avLst>
            </a:prstGeom>
            <a:noFill/>
            <a:ln w="25400">
              <a:solidFill>
                <a:schemeClr val="accent5">
                  <a:lumMod val="75000"/>
                </a:schemeClr>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p>
              <a:pPr algn="just">
                <a:lnSpc>
                  <a:spcPct val="120000"/>
                </a:lnSpc>
                <a:spcBef>
                  <a:spcPts val="535"/>
                </a:spcBef>
                <a:spcAft>
                  <a:spcPts val="535"/>
                </a:spcAft>
                <a:defRPr/>
              </a:pPr>
              <a:endParaRPr lang="zh-CN" altLang="en-US" sz="1400" dirty="0">
                <a:solidFill>
                  <a:srgbClr val="454545"/>
                </a:solidFill>
                <a:latin typeface="微软雅黑" panose="020B0503020204020204" charset="-122"/>
              </a:endParaRPr>
            </a:p>
          </p:txBody>
        </p:sp>
        <p:sp>
          <p:nvSpPr>
            <p:cNvPr id="11" name="任意多边形 10"/>
            <p:cNvSpPr/>
            <p:nvPr/>
          </p:nvSpPr>
          <p:spPr>
            <a:xfrm>
              <a:off x="11301" y="2469"/>
              <a:ext cx="446" cy="120"/>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endParaRPr lang="zh-CN" altLang="en-US" dirty="0">
                <a:latin typeface="微软雅黑" panose="020B0503020204020204" charset="-122"/>
              </a:endParaRPr>
            </a:p>
          </p:txBody>
        </p:sp>
        <p:sp>
          <p:nvSpPr>
            <p:cNvPr id="13" name="任意多边形 12"/>
            <p:cNvSpPr/>
            <p:nvPr/>
          </p:nvSpPr>
          <p:spPr>
            <a:xfrm>
              <a:off x="11488" y="2464"/>
              <a:ext cx="4441" cy="884"/>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5">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p>
              <a:pPr algn="ctr">
                <a:defRPr/>
              </a:pPr>
              <a:endParaRPr lang="en-US" altLang="zh-CN" sz="1500" dirty="0">
                <a:solidFill>
                  <a:schemeClr val="bg1"/>
                </a:solidFill>
                <a:latin typeface="微软雅黑" panose="020B0503020204020204" charset="-122"/>
                <a:ea typeface="微软雅黑" panose="020B0503020204020204" charset="-122"/>
              </a:endParaRPr>
            </a:p>
          </p:txBody>
        </p:sp>
        <p:sp>
          <p:nvSpPr>
            <p:cNvPr id="25" name="任意多边形 24"/>
            <p:cNvSpPr/>
            <p:nvPr/>
          </p:nvSpPr>
          <p:spPr>
            <a:xfrm>
              <a:off x="15724" y="2468"/>
              <a:ext cx="448" cy="120"/>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endParaRPr lang="zh-CN" altLang="en-US" dirty="0">
                <a:latin typeface="微软雅黑" panose="020B0503020204020204" charset="-122"/>
              </a:endParaRPr>
            </a:p>
          </p:txBody>
        </p:sp>
        <p:sp>
          <p:nvSpPr>
            <p:cNvPr id="27" name="矩形 26"/>
            <p:cNvSpPr/>
            <p:nvPr/>
          </p:nvSpPr>
          <p:spPr>
            <a:xfrm>
              <a:off x="10960" y="3269"/>
              <a:ext cx="5498" cy="6685"/>
            </a:xfrm>
            <a:prstGeom prst="rect">
              <a:avLst/>
            </a:prstGeom>
            <a:ln>
              <a:noFill/>
            </a:ln>
          </p:spPr>
          <p:txBody>
            <a:bodyPr wrap="square" lIns="91410" tIns="45705" rIns="91410" bIns="45705">
              <a:spAutoFit/>
            </a:bodyPr>
            <a:p>
              <a:pPr indent="0" fontAlgn="auto">
                <a:lnSpc>
                  <a:spcPct val="150000"/>
                </a:lnSpc>
                <a:buFont typeface="Arial" panose="020B0604020202020204" pitchFamily="34" charset="0"/>
                <a:buNone/>
              </a:pPr>
              <a:r>
                <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rPr>
                <a:t>公司在产品的研发、生产、对外事务交往都会涉及大量的公司机密，比如公司的发展战略、生产计划、内部组织结构、产品信息等。这些秘密安全不安全，关系到公司的发展，关系到公司在市场竞争中的胜负。</a:t>
              </a:r>
              <a:endPar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endParaRPr>
            </a:p>
            <a:p>
              <a:pPr indent="0" fontAlgn="auto">
                <a:lnSpc>
                  <a:spcPct val="150000"/>
                </a:lnSpc>
                <a:buFont typeface="Arial" panose="020B0604020202020204" pitchFamily="34" charset="0"/>
                <a:buNone/>
              </a:pPr>
              <a:r>
                <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rPr>
                <a:t>所以保守公司的保密就是保公司的发展。</a:t>
              </a:r>
              <a:endPar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758565" y="5569585"/>
            <a:ext cx="5876290" cy="7518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a:buClrTx/>
              <a:buSzTx/>
              <a:buFontTx/>
            </a:pPr>
            <a:endParaRPr lang="en-US" sz="5865" dirty="0">
              <a:ea typeface="思源黑体 Normal" panose="020B0400000000000000" charset="-122"/>
              <a:cs typeface="思源黑体 Normal" panose="020B0400000000000000" charset="-122"/>
              <a:sym typeface="+mn-ea"/>
            </a:endParaRPr>
          </a:p>
        </p:txBody>
      </p:sp>
      <p:sp>
        <p:nvSpPr>
          <p:cNvPr id="5" name="矩形 4"/>
          <p:cNvSpPr/>
          <p:nvPr/>
        </p:nvSpPr>
        <p:spPr>
          <a:xfrm>
            <a:off x="4514215" y="5560378"/>
            <a:ext cx="4812665" cy="770255"/>
          </a:xfrm>
          <a:prstGeom prst="rect">
            <a:avLst/>
          </a:prstGeom>
          <a:noFill/>
        </p:spPr>
        <p:txBody>
          <a:bodyPr wrap="square" lIns="91410" tIns="45705" rIns="91410" bIns="45705">
            <a:noAutofit/>
          </a:bodyPr>
          <a:lstStyle/>
          <a:p>
            <a:pPr algn="ctr" fontAlgn="auto">
              <a:lnSpc>
                <a:spcPct val="150000"/>
              </a:lnSpc>
            </a:pPr>
            <a:r>
              <a:rPr lang="zh-CN" altLang="en-US" sz="2400" dirty="0">
                <a:solidFill>
                  <a:schemeClr val="bg1"/>
                </a:solidFill>
                <a:cs typeface="思源黑体 Normal" panose="020B0400000000000000" charset="-122"/>
                <a:sym typeface="+mn-ea"/>
              </a:rPr>
              <a:t>学习</a:t>
            </a:r>
            <a:r>
              <a:rPr lang="zh-CN" altLang="zh-CN" sz="2400" dirty="0">
                <a:solidFill>
                  <a:schemeClr val="bg1"/>
                </a:solidFill>
                <a:cs typeface="思源黑体 Normal" panose="020B0400000000000000" charset="-122"/>
                <a:sym typeface="+mn-ea"/>
              </a:rPr>
              <a:t>重点：</a:t>
            </a:r>
            <a:r>
              <a:rPr lang="zh-CN" altLang="zh-CN" sz="2400" dirty="0">
                <a:solidFill>
                  <a:schemeClr val="bg1"/>
                </a:solidFill>
                <a:cs typeface="思源黑体 Normal" panose="020B0400000000000000" charset="-122"/>
              </a:rPr>
              <a:t>商业秘密和工作秘密</a:t>
            </a:r>
            <a:endParaRPr lang="zh-CN" altLang="zh-CN" sz="2400" dirty="0">
              <a:solidFill>
                <a:schemeClr val="bg1"/>
              </a:solidFill>
              <a:cs typeface="思源黑体 Normal" panose="020B0400000000000000" charset="-122"/>
            </a:endParaRPr>
          </a:p>
        </p:txBody>
      </p:sp>
      <p:sp>
        <p:nvSpPr>
          <p:cNvPr id="6" name="矩形 5"/>
          <p:cNvSpPr/>
          <p:nvPr/>
        </p:nvSpPr>
        <p:spPr>
          <a:xfrm>
            <a:off x="1024890" y="544830"/>
            <a:ext cx="5018405" cy="520700"/>
          </a:xfrm>
          <a:prstGeom prst="rect">
            <a:avLst/>
          </a:prstGeom>
          <a:noFill/>
        </p:spPr>
        <p:txBody>
          <a:bodyPr wrap="square" lIns="91410" tIns="45705" rIns="91410" bIns="45705">
            <a:spAutoFit/>
          </a:bodyPr>
          <a:p>
            <a:pPr algn="l">
              <a:defRPr/>
            </a:pPr>
            <a:r>
              <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rPr>
              <a:t>保密的范围及主要内容</a:t>
            </a:r>
            <a:endPar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endParaRPr>
          </a:p>
        </p:txBody>
      </p:sp>
      <p:sp>
        <p:nvSpPr>
          <p:cNvPr id="50" name="矩形 49"/>
          <p:cNvSpPr/>
          <p:nvPr/>
        </p:nvSpPr>
        <p:spPr>
          <a:xfrm>
            <a:off x="5931535" y="1758315"/>
            <a:ext cx="1766570" cy="459105"/>
          </a:xfrm>
          <a:prstGeom prst="rect">
            <a:avLst/>
          </a:prstGeom>
        </p:spPr>
        <p:txBody>
          <a:bodyPr wrap="square" lIns="91431" tIns="45716" rIns="91431" bIns="45716">
            <a:spAutoFit/>
          </a:bodyPr>
          <a:p>
            <a:r>
              <a:rPr lang="zh-CN" altLang="en-US" sz="2400" b="1" dirty="0">
                <a:solidFill>
                  <a:schemeClr val="tx1">
                    <a:lumMod val="65000"/>
                    <a:lumOff val="35000"/>
                  </a:schemeClr>
                </a:solidFill>
                <a:latin typeface="思源宋体 CN" panose="02020400000000000000" charset="-122"/>
                <a:ea typeface="思源宋体 CN" panose="02020400000000000000" charset="-122"/>
                <a:cs typeface="思源黑体 Normal" panose="020B0400000000000000" charset="-122"/>
              </a:rPr>
              <a:t>国家秘密</a:t>
            </a:r>
            <a:endParaRPr lang="zh-CN" altLang="en-US" sz="2400" b="1" dirty="0">
              <a:solidFill>
                <a:schemeClr val="tx1">
                  <a:lumMod val="65000"/>
                  <a:lumOff val="35000"/>
                </a:schemeClr>
              </a:solidFill>
              <a:latin typeface="思源宋体 CN" panose="02020400000000000000" charset="-122"/>
              <a:ea typeface="思源宋体 CN" panose="02020400000000000000" charset="-122"/>
              <a:cs typeface="思源黑体 Normal" panose="020B0400000000000000" charset="-122"/>
            </a:endParaRPr>
          </a:p>
        </p:txBody>
      </p:sp>
      <p:sp>
        <p:nvSpPr>
          <p:cNvPr id="51" name="矩形 47"/>
          <p:cNvSpPr>
            <a:spLocks noChangeArrowheads="1"/>
          </p:cNvSpPr>
          <p:nvPr/>
        </p:nvSpPr>
        <p:spPr bwMode="auto">
          <a:xfrm>
            <a:off x="5931535" y="2195195"/>
            <a:ext cx="441769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p>
            <a:pPr>
              <a:lnSpc>
                <a:spcPct val="110000"/>
              </a:lnSpc>
              <a:spcBef>
                <a:spcPct val="0"/>
              </a:spcBef>
              <a:buNone/>
            </a:pPr>
            <a:r>
              <a:rPr lang="zh-CN" altLang="en-US" sz="2000" dirty="0">
                <a:solidFill>
                  <a:schemeClr val="tx1">
                    <a:lumMod val="65000"/>
                    <a:lumOff val="35000"/>
                  </a:schemeClr>
                </a:solidFill>
                <a:cs typeface="思源黑体 Normal" panose="020B0400000000000000" charset="-122"/>
                <a:sym typeface="思源黑体 Normal" panose="020B0400000000000000" charset="-122"/>
              </a:rPr>
              <a:t>在国家秘密范围目录内的秘密事项</a:t>
            </a:r>
            <a:endParaRPr lang="zh-CN" altLang="en-US" sz="2000" dirty="0">
              <a:solidFill>
                <a:schemeClr val="tx1">
                  <a:lumMod val="65000"/>
                  <a:lumOff val="35000"/>
                </a:schemeClr>
              </a:solidFill>
              <a:cs typeface="思源黑体 Normal" panose="020B0400000000000000" charset="-122"/>
              <a:sym typeface="思源黑体 Normal" panose="020B0400000000000000" charset="-122"/>
            </a:endParaRPr>
          </a:p>
        </p:txBody>
      </p:sp>
      <p:sp>
        <p:nvSpPr>
          <p:cNvPr id="52" name="矩形 51"/>
          <p:cNvSpPr/>
          <p:nvPr/>
        </p:nvSpPr>
        <p:spPr>
          <a:xfrm>
            <a:off x="5931535" y="3018790"/>
            <a:ext cx="2408555" cy="459105"/>
          </a:xfrm>
          <a:prstGeom prst="rect">
            <a:avLst/>
          </a:prstGeom>
        </p:spPr>
        <p:txBody>
          <a:bodyPr wrap="square" lIns="91431" tIns="45716" rIns="91431" bIns="45716">
            <a:spAutoFit/>
          </a:bodyPr>
          <a:p>
            <a:pPr lvl="0" algn="l">
              <a:buClrTx/>
              <a:buSzTx/>
              <a:buFontTx/>
            </a:pPr>
            <a:r>
              <a:rPr lang="zh-CN" altLang="en-US" sz="2400" b="1" dirty="0">
                <a:solidFill>
                  <a:schemeClr val="tx1">
                    <a:lumMod val="65000"/>
                    <a:lumOff val="35000"/>
                  </a:schemeClr>
                </a:solidFill>
                <a:latin typeface="思源宋体 CN" panose="02020400000000000000" charset="-122"/>
                <a:ea typeface="思源宋体 CN" panose="02020400000000000000" charset="-122"/>
                <a:cs typeface="思源黑体 Normal" panose="020B0400000000000000" charset="-122"/>
                <a:sym typeface="+mn-ea"/>
              </a:rPr>
              <a:t>商业秘密</a:t>
            </a:r>
            <a:endParaRPr lang="zh-CN" altLang="en-US" sz="2400" b="1" dirty="0">
              <a:solidFill>
                <a:schemeClr val="tx1">
                  <a:lumMod val="65000"/>
                  <a:lumOff val="35000"/>
                </a:schemeClr>
              </a:solidFill>
              <a:latin typeface="思源宋体 CN" panose="02020400000000000000" charset="-122"/>
              <a:ea typeface="思源宋体 CN" panose="02020400000000000000" charset="-122"/>
              <a:cs typeface="思源黑体 Normal" panose="020B0400000000000000" charset="-122"/>
              <a:sym typeface="+mn-ea"/>
            </a:endParaRPr>
          </a:p>
        </p:txBody>
      </p:sp>
      <p:sp>
        <p:nvSpPr>
          <p:cNvPr id="53" name="矩形 47"/>
          <p:cNvSpPr>
            <a:spLocks noChangeArrowheads="1"/>
          </p:cNvSpPr>
          <p:nvPr/>
        </p:nvSpPr>
        <p:spPr bwMode="auto">
          <a:xfrm>
            <a:off x="5931535" y="3456305"/>
            <a:ext cx="2904490" cy="4286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p>
            <a:pPr lvl="0" algn="l">
              <a:lnSpc>
                <a:spcPct val="110000"/>
              </a:lnSpc>
              <a:buClrTx/>
              <a:buSzTx/>
              <a:buFontTx/>
            </a:pPr>
            <a:r>
              <a:rPr lang="zh-CN" altLang="en-US" sz="2000" dirty="0">
                <a:solidFill>
                  <a:schemeClr val="tx1">
                    <a:lumMod val="65000"/>
                    <a:lumOff val="35000"/>
                  </a:schemeClr>
                </a:solidFill>
                <a:cs typeface="思源黑体 Normal" panose="020B0400000000000000" charset="-122"/>
                <a:sym typeface="思源黑体 Normal" panose="020B0400000000000000" charset="-122"/>
              </a:rPr>
              <a:t>技术信息；经营信息</a:t>
            </a:r>
            <a:endParaRPr lang="zh-CN" altLang="en-US" sz="2000" dirty="0">
              <a:solidFill>
                <a:schemeClr val="tx1">
                  <a:lumMod val="65000"/>
                  <a:lumOff val="35000"/>
                </a:schemeClr>
              </a:solidFill>
              <a:cs typeface="思源黑体 Normal" panose="020B0400000000000000" charset="-122"/>
              <a:sym typeface="思源黑体 Normal" panose="020B0400000000000000" charset="-122"/>
            </a:endParaRPr>
          </a:p>
        </p:txBody>
      </p:sp>
      <p:sp>
        <p:nvSpPr>
          <p:cNvPr id="54" name="矩形 53"/>
          <p:cNvSpPr/>
          <p:nvPr/>
        </p:nvSpPr>
        <p:spPr>
          <a:xfrm>
            <a:off x="5931535" y="4311650"/>
            <a:ext cx="2408555" cy="459105"/>
          </a:xfrm>
          <a:prstGeom prst="rect">
            <a:avLst/>
          </a:prstGeom>
        </p:spPr>
        <p:txBody>
          <a:bodyPr wrap="square" lIns="91431" tIns="45716" rIns="91431" bIns="45716">
            <a:spAutoFit/>
          </a:bodyPr>
          <a:p>
            <a:pPr lvl="0" algn="l">
              <a:buClrTx/>
              <a:buSzTx/>
              <a:buFontTx/>
            </a:pPr>
            <a:r>
              <a:rPr lang="zh-CN" altLang="en-US" sz="2400" b="1" dirty="0">
                <a:solidFill>
                  <a:schemeClr val="tx1">
                    <a:lumMod val="65000"/>
                    <a:lumOff val="35000"/>
                  </a:schemeClr>
                </a:solidFill>
                <a:latin typeface="思源宋体 CN" panose="02020400000000000000" charset="-122"/>
                <a:ea typeface="思源宋体 CN" panose="02020400000000000000" charset="-122"/>
                <a:cs typeface="思源黑体 Normal" panose="020B0400000000000000" charset="-122"/>
                <a:sym typeface="+mn-ea"/>
              </a:rPr>
              <a:t>工作秘密</a:t>
            </a:r>
            <a:endParaRPr lang="zh-CN" altLang="en-US" sz="2400" b="1" dirty="0">
              <a:solidFill>
                <a:schemeClr val="tx1">
                  <a:lumMod val="65000"/>
                  <a:lumOff val="35000"/>
                </a:schemeClr>
              </a:solidFill>
              <a:latin typeface="思源宋体 CN" panose="02020400000000000000" charset="-122"/>
              <a:ea typeface="思源宋体 CN" panose="02020400000000000000" charset="-122"/>
              <a:cs typeface="思源黑体 Normal" panose="020B0400000000000000" charset="-122"/>
              <a:sym typeface="+mn-ea"/>
            </a:endParaRPr>
          </a:p>
        </p:txBody>
      </p:sp>
      <p:sp>
        <p:nvSpPr>
          <p:cNvPr id="55" name="矩形 47"/>
          <p:cNvSpPr>
            <a:spLocks noChangeArrowheads="1"/>
          </p:cNvSpPr>
          <p:nvPr/>
        </p:nvSpPr>
        <p:spPr bwMode="auto">
          <a:xfrm>
            <a:off x="5931535" y="4748530"/>
            <a:ext cx="4712335" cy="42862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p>
            <a:pPr lvl="0" algn="l">
              <a:lnSpc>
                <a:spcPct val="110000"/>
              </a:lnSpc>
              <a:buClrTx/>
              <a:buSzTx/>
              <a:buFontTx/>
            </a:pPr>
            <a:r>
              <a:rPr lang="zh-CN" altLang="en-US" sz="2000" dirty="0">
                <a:solidFill>
                  <a:schemeClr val="tx1">
                    <a:lumMod val="65000"/>
                    <a:lumOff val="35000"/>
                  </a:schemeClr>
                </a:solidFill>
                <a:cs typeface="思源黑体 Normal" panose="020B0400000000000000" charset="-122"/>
                <a:sym typeface="思源黑体 Normal" panose="020B0400000000000000" charset="-122"/>
              </a:rPr>
              <a:t>日常工作产生的相关文件、管理制度等</a:t>
            </a:r>
            <a:endParaRPr lang="zh-CN" altLang="en-US" sz="2000" dirty="0">
              <a:solidFill>
                <a:schemeClr val="tx1">
                  <a:lumMod val="65000"/>
                  <a:lumOff val="35000"/>
                </a:schemeClr>
              </a:solidFill>
              <a:cs typeface="思源黑体 Normal" panose="020B0400000000000000" charset="-122"/>
              <a:sym typeface="思源黑体 Normal" panose="020B0400000000000000" charset="-122"/>
            </a:endParaRPr>
          </a:p>
        </p:txBody>
      </p:sp>
      <p:sp>
        <p:nvSpPr>
          <p:cNvPr id="9" name="Oval 25"/>
          <p:cNvSpPr/>
          <p:nvPr/>
        </p:nvSpPr>
        <p:spPr>
          <a:xfrm>
            <a:off x="5657084" y="2079694"/>
            <a:ext cx="192723" cy="192723"/>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555">
              <a:ea typeface="思源黑体 Normal" panose="020B0400000000000000" charset="-122"/>
              <a:cs typeface="思源黑体 Normal" panose="020B0400000000000000" charset="-122"/>
            </a:endParaRPr>
          </a:p>
        </p:txBody>
      </p:sp>
      <p:sp>
        <p:nvSpPr>
          <p:cNvPr id="17" name="Oval 35"/>
          <p:cNvSpPr/>
          <p:nvPr/>
        </p:nvSpPr>
        <p:spPr>
          <a:xfrm>
            <a:off x="5657084" y="3359850"/>
            <a:ext cx="192723" cy="192723"/>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sz="3555">
              <a:ea typeface="思源黑体 Normal" panose="020B0400000000000000" charset="-122"/>
              <a:cs typeface="思源黑体 Normal" panose="020B0400000000000000" charset="-122"/>
              <a:sym typeface="思源黑体 Normal" panose="020B0400000000000000" charset="-122"/>
            </a:endParaRPr>
          </a:p>
        </p:txBody>
      </p:sp>
      <p:sp>
        <p:nvSpPr>
          <p:cNvPr id="22" name="Oval 51"/>
          <p:cNvSpPr/>
          <p:nvPr/>
        </p:nvSpPr>
        <p:spPr>
          <a:xfrm>
            <a:off x="5657084" y="4640005"/>
            <a:ext cx="192723" cy="192723"/>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sz="3555">
              <a:ea typeface="思源黑体 Normal" panose="020B0400000000000000" charset="-122"/>
              <a:cs typeface="思源黑体 Normal" panose="020B0400000000000000" charset="-122"/>
              <a:sym typeface="思源黑体 Normal" panose="020B0400000000000000" charset="-122"/>
            </a:endParaRPr>
          </a:p>
        </p:txBody>
      </p:sp>
      <p:sp>
        <p:nvSpPr>
          <p:cNvPr id="2" name="Flowchart: Off-page Connector 22"/>
          <p:cNvSpPr/>
          <p:nvPr/>
        </p:nvSpPr>
        <p:spPr>
          <a:xfrm rot="16200000">
            <a:off x="3435385" y="1186145"/>
            <a:ext cx="971550" cy="1980000"/>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a:endParaRPr lang="en-US" sz="5865" dirty="0">
              <a:ea typeface="思源黑体 Normal" panose="020B0400000000000000" charset="-122"/>
              <a:cs typeface="思源黑体 Normal" panose="020B0400000000000000" charset="-122"/>
            </a:endParaRPr>
          </a:p>
        </p:txBody>
      </p:sp>
      <p:sp>
        <p:nvSpPr>
          <p:cNvPr id="7" name="Round Same Side Corner Rectangle 23"/>
          <p:cNvSpPr/>
          <p:nvPr/>
        </p:nvSpPr>
        <p:spPr>
          <a:xfrm rot="16200000">
            <a:off x="2520315" y="1882140"/>
            <a:ext cx="971550" cy="587375"/>
          </a:xfrm>
          <a:prstGeom prst="round2Same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a:r>
              <a:rPr lang="en-US" sz="2800" dirty="0" smtClean="0">
                <a:solidFill>
                  <a:schemeClr val="bg1">
                    <a:lumMod val="50000"/>
                    <a:lumOff val="50000"/>
                  </a:schemeClr>
                </a:solidFill>
                <a:latin typeface="思源黑体 Normal" panose="020B0400000000000000" charset="-122"/>
                <a:ea typeface="思源黑体 Normal" panose="020B0400000000000000" charset="-122"/>
                <a:cs typeface="思源黑体 Normal" panose="020B0400000000000000" charset="-122"/>
              </a:rPr>
              <a:t>01</a:t>
            </a:r>
            <a:endParaRPr lang="en-US" sz="2800" dirty="0">
              <a:solidFill>
                <a:schemeClr val="bg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cxnSp>
        <p:nvCxnSpPr>
          <p:cNvPr id="8" name="Straight Connector 24"/>
          <p:cNvCxnSpPr/>
          <p:nvPr/>
        </p:nvCxnSpPr>
        <p:spPr>
          <a:xfrm flipV="1">
            <a:off x="4927600" y="2176145"/>
            <a:ext cx="720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Flowchart: Off-page Connector 47"/>
          <p:cNvSpPr/>
          <p:nvPr/>
        </p:nvSpPr>
        <p:spPr>
          <a:xfrm rot="16200000">
            <a:off x="3435385" y="3746465"/>
            <a:ext cx="971550" cy="1980000"/>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a:buClrTx/>
              <a:buSzTx/>
              <a:buFontTx/>
            </a:pPr>
            <a:endParaRPr lang="en-US" sz="5865" dirty="0">
              <a:ea typeface="思源黑体 Normal" panose="020B0400000000000000" charset="-122"/>
              <a:cs typeface="思源黑体 Normal" panose="020B0400000000000000" charset="-122"/>
              <a:sym typeface="思源黑体 Normal" panose="020B0400000000000000" charset="-122"/>
            </a:endParaRPr>
          </a:p>
        </p:txBody>
      </p:sp>
      <p:sp>
        <p:nvSpPr>
          <p:cNvPr id="20" name="Round Same Side Corner Rectangle 49"/>
          <p:cNvSpPr/>
          <p:nvPr/>
        </p:nvSpPr>
        <p:spPr>
          <a:xfrm rot="16200000">
            <a:off x="2517775" y="4442460"/>
            <a:ext cx="971550" cy="587375"/>
          </a:xfrm>
          <a:prstGeom prst="round2Same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a:buClrTx/>
              <a:buSzTx/>
              <a:buFontTx/>
            </a:pPr>
            <a:r>
              <a:rPr lang="en-US" sz="2800" dirty="0" smtClean="0">
                <a:solidFill>
                  <a:schemeClr val="bg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03</a:t>
            </a:r>
            <a:endParaRPr lang="en-US" sz="2800" dirty="0" smtClean="0">
              <a:solidFill>
                <a:schemeClr val="bg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cxnSp>
        <p:nvCxnSpPr>
          <p:cNvPr id="21" name="Straight Connector 50"/>
          <p:cNvCxnSpPr>
            <a:endCxn id="22" idx="2"/>
          </p:cNvCxnSpPr>
          <p:nvPr/>
        </p:nvCxnSpPr>
        <p:spPr>
          <a:xfrm>
            <a:off x="4937125" y="4722495"/>
            <a:ext cx="720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Flowchart: Off-page Connector 32"/>
          <p:cNvSpPr/>
          <p:nvPr/>
        </p:nvSpPr>
        <p:spPr>
          <a:xfrm rot="16200000">
            <a:off x="3435385" y="2466305"/>
            <a:ext cx="971550" cy="1980000"/>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a:buClrTx/>
              <a:buSzTx/>
              <a:buFontTx/>
            </a:pPr>
            <a:endParaRPr lang="en-US" sz="5865" dirty="0">
              <a:ea typeface="思源黑体 Normal" panose="020B0400000000000000" charset="-122"/>
              <a:cs typeface="思源黑体 Normal" panose="020B0400000000000000" charset="-122"/>
              <a:sym typeface="思源黑体 Normal" panose="020B0400000000000000" charset="-122"/>
            </a:endParaRPr>
          </a:p>
        </p:txBody>
      </p:sp>
      <p:sp>
        <p:nvSpPr>
          <p:cNvPr id="15" name="Round Same Side Corner Rectangle 33"/>
          <p:cNvSpPr/>
          <p:nvPr/>
        </p:nvSpPr>
        <p:spPr>
          <a:xfrm rot="16200000">
            <a:off x="2520315" y="3162300"/>
            <a:ext cx="971550" cy="587375"/>
          </a:xfrm>
          <a:prstGeom prst="round2Same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a:buClrTx/>
              <a:buSzTx/>
              <a:buFontTx/>
            </a:pPr>
            <a:r>
              <a:rPr lang="en-US" sz="2800" dirty="0" smtClean="0">
                <a:solidFill>
                  <a:schemeClr val="bg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02</a:t>
            </a:r>
            <a:endParaRPr lang="en-US" sz="2800" dirty="0" smtClean="0">
              <a:solidFill>
                <a:schemeClr val="bg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cxnSp>
        <p:nvCxnSpPr>
          <p:cNvPr id="16" name="Straight Connector 34"/>
          <p:cNvCxnSpPr>
            <a:endCxn id="17" idx="2"/>
          </p:cNvCxnSpPr>
          <p:nvPr/>
        </p:nvCxnSpPr>
        <p:spPr>
          <a:xfrm>
            <a:off x="4937125" y="3442335"/>
            <a:ext cx="720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1" name="图片 10" descr="0"/>
          <p:cNvPicPr>
            <a:picLocks noChangeAspect="1"/>
          </p:cNvPicPr>
          <p:nvPr/>
        </p:nvPicPr>
        <p:blipFill>
          <a:blip r:embed="rId1"/>
          <a:stretch>
            <a:fillRect/>
          </a:stretch>
        </p:blipFill>
        <p:spPr>
          <a:xfrm>
            <a:off x="3702050" y="1906145"/>
            <a:ext cx="540000" cy="540000"/>
          </a:xfrm>
          <a:prstGeom prst="rect">
            <a:avLst/>
          </a:prstGeom>
        </p:spPr>
      </p:pic>
      <p:pic>
        <p:nvPicPr>
          <p:cNvPr id="23" name="图片 22" descr="电脑"/>
          <p:cNvPicPr>
            <a:picLocks noChangeAspect="1"/>
          </p:cNvPicPr>
          <p:nvPr/>
        </p:nvPicPr>
        <p:blipFill>
          <a:blip r:embed="rId2"/>
          <a:stretch>
            <a:fillRect/>
          </a:stretch>
        </p:blipFill>
        <p:spPr>
          <a:xfrm>
            <a:off x="3702050" y="4466465"/>
            <a:ext cx="540000" cy="540000"/>
          </a:xfrm>
          <a:prstGeom prst="rect">
            <a:avLst/>
          </a:prstGeom>
        </p:spPr>
      </p:pic>
      <p:pic>
        <p:nvPicPr>
          <p:cNvPr id="30" name="图片 29" descr="小人头矢量"/>
          <p:cNvPicPr>
            <a:picLocks noChangeAspect="1"/>
          </p:cNvPicPr>
          <p:nvPr/>
        </p:nvPicPr>
        <p:blipFill>
          <a:blip r:embed="rId3"/>
          <a:stretch>
            <a:fillRect/>
          </a:stretch>
        </p:blipFill>
        <p:spPr>
          <a:xfrm>
            <a:off x="3702050" y="3186430"/>
            <a:ext cx="540000" cy="540000"/>
          </a:xfrm>
          <a:prstGeom prst="rect">
            <a:avLst/>
          </a:prstGeom>
        </p:spPr>
      </p:pic>
      <p:grpSp>
        <p:nvGrpSpPr>
          <p:cNvPr id="10" name="组合 9"/>
          <p:cNvGrpSpPr/>
          <p:nvPr/>
        </p:nvGrpSpPr>
        <p:grpSpPr>
          <a:xfrm>
            <a:off x="3964940" y="5667375"/>
            <a:ext cx="591185" cy="588645"/>
            <a:chOff x="3675" y="8725"/>
            <a:chExt cx="931" cy="927"/>
          </a:xfrm>
        </p:grpSpPr>
        <p:sp>
          <p:nvSpPr>
            <p:cNvPr id="47" name="Freeform 18"/>
            <p:cNvSpPr/>
            <p:nvPr/>
          </p:nvSpPr>
          <p:spPr bwMode="auto">
            <a:xfrm>
              <a:off x="4236" y="9288"/>
              <a:ext cx="371" cy="365"/>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id-ID" sz="1800">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48" name="Freeform 19"/>
            <p:cNvSpPr>
              <a:spLocks noEditPoints="1"/>
            </p:cNvSpPr>
            <p:nvPr/>
          </p:nvSpPr>
          <p:spPr bwMode="auto">
            <a:xfrm>
              <a:off x="3675" y="8725"/>
              <a:ext cx="689" cy="691"/>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id-ID" sz="1800">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49" name="Freeform 20"/>
            <p:cNvSpPr/>
            <p:nvPr/>
          </p:nvSpPr>
          <p:spPr bwMode="auto">
            <a:xfrm>
              <a:off x="3819" y="8867"/>
              <a:ext cx="204" cy="202"/>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id-ID" sz="1800">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770245" y="0"/>
            <a:ext cx="6450330" cy="6858000"/>
            <a:chOff x="5881255" y="0"/>
            <a:chExt cx="6310745" cy="6858000"/>
          </a:xfrm>
          <a:solidFill>
            <a:schemeClr val="accent5">
              <a:lumMod val="75000"/>
            </a:schemeClr>
          </a:solidFill>
        </p:grpSpPr>
        <p:sp>
          <p:nvSpPr>
            <p:cNvPr id="44" name="矩形 43"/>
            <p:cNvSpPr/>
            <p:nvPr/>
          </p:nvSpPr>
          <p:spPr>
            <a:xfrm>
              <a:off x="6096000" y="0"/>
              <a:ext cx="6096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Normal" panose="020B0400000000000000" charset="-122"/>
              </a:endParaRPr>
            </a:p>
          </p:txBody>
        </p:sp>
        <p:grpSp>
          <p:nvGrpSpPr>
            <p:cNvPr id="64" name="组合 63"/>
            <p:cNvGrpSpPr/>
            <p:nvPr/>
          </p:nvGrpSpPr>
          <p:grpSpPr>
            <a:xfrm>
              <a:off x="5881255" y="3214255"/>
              <a:ext cx="429491" cy="429491"/>
              <a:chOff x="5881255" y="3280123"/>
              <a:chExt cx="429491" cy="429491"/>
            </a:xfrm>
            <a:grpFill/>
          </p:grpSpPr>
          <p:sp>
            <p:nvSpPr>
              <p:cNvPr id="68" name="椭圆 67"/>
              <p:cNvSpPr/>
              <p:nvPr/>
            </p:nvSpPr>
            <p:spPr>
              <a:xfrm>
                <a:off x="5881255" y="3280123"/>
                <a:ext cx="429491" cy="4294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Normal" panose="020B0400000000000000" charset="-122"/>
                </a:endParaRPr>
              </a:p>
            </p:txBody>
          </p:sp>
          <p:sp>
            <p:nvSpPr>
              <p:cNvPr id="70" name="椭圆 69"/>
              <p:cNvSpPr/>
              <p:nvPr/>
            </p:nvSpPr>
            <p:spPr>
              <a:xfrm>
                <a:off x="5954387" y="3353255"/>
                <a:ext cx="283226" cy="283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Normal" panose="020B0400000000000000" charset="-122"/>
                </a:endParaRPr>
              </a:p>
            </p:txBody>
          </p:sp>
        </p:grpSp>
      </p:grpSp>
      <p:sp>
        <p:nvSpPr>
          <p:cNvPr id="105" name="TextBox 11"/>
          <p:cNvSpPr txBox="1"/>
          <p:nvPr/>
        </p:nvSpPr>
        <p:spPr>
          <a:xfrm>
            <a:off x="6518275" y="1520825"/>
            <a:ext cx="4803775" cy="2091690"/>
          </a:xfrm>
          <a:prstGeom prst="rect">
            <a:avLst/>
          </a:prstGeom>
          <a:noFill/>
        </p:spPr>
        <p:txBody>
          <a:bodyPr wrap="square" rtlCol="0">
            <a:spAutoFit/>
          </a:bodyPr>
          <a:lstStyle/>
          <a:p>
            <a:pPr algn="l">
              <a:lnSpc>
                <a:spcPct val="125000"/>
              </a:lnSpc>
              <a:spcBef>
                <a:spcPct val="0"/>
              </a:spcBef>
              <a:buNone/>
            </a:pPr>
            <a:r>
              <a:rPr lang="zh-CN" altLang="en-US" sz="2400"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A、经营信息</a:t>
            </a:r>
            <a:endParaRPr lang="zh-CN" altLang="en-US" sz="2400"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a:p>
            <a:pPr algn="l">
              <a:lnSpc>
                <a:spcPct val="125000"/>
              </a:lnSpc>
              <a:spcBef>
                <a:spcPct val="0"/>
              </a:spcBef>
              <a:buNone/>
            </a:pPr>
            <a:r>
              <a:rPr lang="zh-CN" altLang="en-US" sz="2000"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客户信息、营销策略、重大决策、战略方针与重大经营举措会议、各种财务资料、各种档案文件、人事档案、薪酬、人员编制、签订的各种合同、协议、承诺书等。</a:t>
            </a:r>
            <a:endParaRPr lang="zh-CN" altLang="en-US" sz="2000" dirty="0" smtClean="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106" name="TextBox 11"/>
          <p:cNvSpPr txBox="1"/>
          <p:nvPr/>
        </p:nvSpPr>
        <p:spPr>
          <a:xfrm>
            <a:off x="6518275" y="3919220"/>
            <a:ext cx="5264150" cy="2091690"/>
          </a:xfrm>
          <a:prstGeom prst="rect">
            <a:avLst/>
          </a:prstGeom>
          <a:noFill/>
        </p:spPr>
        <p:txBody>
          <a:bodyPr wrap="square" rtlCol="0">
            <a:spAutoFit/>
          </a:bodyPr>
          <a:lstStyle/>
          <a:p>
            <a:pPr lvl="0" algn="l">
              <a:lnSpc>
                <a:spcPct val="125000"/>
              </a:lnSpc>
              <a:buClrTx/>
              <a:buSzTx/>
              <a:buFontTx/>
            </a:pPr>
            <a:r>
              <a:rPr lang="zh-CN" altLang="en-US" sz="2400"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B、技术信息</a:t>
            </a:r>
            <a:endParaRPr lang="zh-CN" altLang="en-US" sz="2400"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a:p>
            <a:pPr lvl="0" algn="l">
              <a:lnSpc>
                <a:spcPct val="125000"/>
              </a:lnSpc>
              <a:buClrTx/>
              <a:buSzTx/>
              <a:buFontTx/>
            </a:pPr>
            <a:r>
              <a:rPr lang="zh-CN" altLang="en-US" sz="2000"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技术方案、论证报告、目标成本、结构图、电路图、原理图、关键过程设计、试验大纲及报告、产品鉴定文件、研制总结报告等。自主研发的行业先进水平的技术、工艺、配方。</a:t>
            </a:r>
            <a:endParaRPr lang="zh-CN" altLang="en-US" sz="2000"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pic>
        <p:nvPicPr>
          <p:cNvPr id="2" name="图片 1" descr="打开文件夹图标"/>
          <p:cNvPicPr>
            <a:picLocks noChangeAspect="1"/>
          </p:cNvPicPr>
          <p:nvPr/>
        </p:nvPicPr>
        <p:blipFill>
          <a:blip r:embed="rId1"/>
          <a:stretch>
            <a:fillRect/>
          </a:stretch>
        </p:blipFill>
        <p:spPr>
          <a:xfrm>
            <a:off x="1228090" y="3390900"/>
            <a:ext cx="3167380" cy="3089910"/>
          </a:xfrm>
          <a:prstGeom prst="rect">
            <a:avLst/>
          </a:prstGeom>
        </p:spPr>
      </p:pic>
      <p:sp>
        <p:nvSpPr>
          <p:cNvPr id="5" name="TextBox 4"/>
          <p:cNvSpPr/>
          <p:nvPr/>
        </p:nvSpPr>
        <p:spPr>
          <a:xfrm>
            <a:off x="6518275" y="543560"/>
            <a:ext cx="3616960" cy="520700"/>
          </a:xfrm>
          <a:prstGeom prst="rect">
            <a:avLst/>
          </a:prstGeom>
          <a:noFill/>
        </p:spPr>
        <p:txBody>
          <a:bodyPr wrap="square" lIns="91410" tIns="45705" rIns="91410" bIns="45705" rtlCol="0">
            <a:spAutoFit/>
          </a:bodyPr>
          <a:lstStyle/>
          <a:p>
            <a:pPr lvl="0" algn="l">
              <a:buClrTx/>
              <a:buSzTx/>
              <a:buFontTx/>
              <a:defRPr/>
            </a:pPr>
            <a:r>
              <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sym typeface="+mn-ea"/>
              </a:rPr>
              <a:t>商业秘密的范围</a:t>
            </a:r>
            <a:endPar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4" name="TextBox 4"/>
          <p:cNvSpPr/>
          <p:nvPr/>
        </p:nvSpPr>
        <p:spPr>
          <a:xfrm>
            <a:off x="1028065" y="543560"/>
            <a:ext cx="3616960" cy="520700"/>
          </a:xfrm>
          <a:prstGeom prst="rect">
            <a:avLst/>
          </a:prstGeom>
          <a:noFill/>
        </p:spPr>
        <p:txBody>
          <a:bodyPr wrap="square" lIns="91410" tIns="45705" rIns="91410" bIns="45705" rtlCol="0">
            <a:spAutoFit/>
          </a:bodyPr>
          <a:p>
            <a:pPr lvl="0" algn="l">
              <a:buClrTx/>
              <a:buSzTx/>
              <a:buFontTx/>
              <a:defRPr/>
            </a:pPr>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工作秘密的主要内容</a:t>
            </a:r>
            <a:endParaRPr lang="zh-CN" altLang="en-US" sz="2800" dirty="0">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6" name="TextBox 5"/>
          <p:cNvSpPr txBox="1"/>
          <p:nvPr/>
        </p:nvSpPr>
        <p:spPr>
          <a:xfrm>
            <a:off x="525145" y="1520825"/>
            <a:ext cx="5320030" cy="1275715"/>
          </a:xfrm>
          <a:prstGeom prst="rect">
            <a:avLst/>
          </a:prstGeom>
          <a:noFill/>
          <a:ln w="22225">
            <a:noFill/>
          </a:ln>
        </p:spPr>
        <p:txBody>
          <a:bodyPr wrap="square" lIns="91410" tIns="45705" rIns="91410" bIns="45705" rtlCol="0">
            <a:noAutofit/>
          </a:bodyPr>
          <a:p>
            <a:pPr fontAlgn="auto">
              <a:lnSpc>
                <a:spcPct val="150000"/>
              </a:lnSpc>
            </a:pPr>
            <a:r>
              <a:rPr lang="en-US" altLang="zh-CN" sz="2400" dirty="0">
                <a:latin typeface="思源黑体 Normal" panose="020B0400000000000000" charset="-122"/>
                <a:ea typeface="思源黑体 Normal" panose="020B0400000000000000" charset="-122"/>
                <a:cs typeface="思源黑体 Normal" panose="020B0400000000000000" charset="-122"/>
              </a:rPr>
              <a:t>A</a:t>
            </a:r>
            <a:r>
              <a:rPr lang="zh-CN" altLang="en-US" sz="2400" dirty="0">
                <a:latin typeface="思源黑体 Normal" panose="020B0400000000000000" charset="-122"/>
                <a:ea typeface="思源黑体 Normal" panose="020B0400000000000000" charset="-122"/>
                <a:cs typeface="思源黑体 Normal" panose="020B0400000000000000" charset="-122"/>
              </a:rPr>
              <a:t>、</a:t>
            </a:r>
            <a:r>
              <a:rPr lang="zh-CN" altLang="zh-CN" sz="2400" dirty="0">
                <a:latin typeface="思源黑体 Normal" panose="020B0400000000000000" charset="-122"/>
                <a:ea typeface="思源黑体 Normal" panose="020B0400000000000000" charset="-122"/>
                <a:cs typeface="思源黑体 Normal" panose="020B0400000000000000" charset="-122"/>
              </a:rPr>
              <a:t>公司的各项规章制度</a:t>
            </a:r>
            <a:endParaRPr lang="zh-CN" altLang="zh-CN" sz="2400" dirty="0">
              <a:latin typeface="思源黑体 Normal" panose="020B0400000000000000" charset="-122"/>
              <a:ea typeface="思源黑体 Normal" panose="020B0400000000000000" charset="-122"/>
              <a:cs typeface="思源黑体 Normal" panose="020B0400000000000000" charset="-122"/>
            </a:endParaRPr>
          </a:p>
          <a:p>
            <a:pPr fontAlgn="auto">
              <a:lnSpc>
                <a:spcPct val="150000"/>
              </a:lnSpc>
            </a:pPr>
            <a:r>
              <a:rPr lang="en-US" altLang="zh-CN" sz="2400" dirty="0">
                <a:latin typeface="思源黑体 Normal" panose="020B0400000000000000" charset="-122"/>
                <a:ea typeface="思源黑体 Normal" panose="020B0400000000000000" charset="-122"/>
                <a:cs typeface="思源黑体 Normal" panose="020B0400000000000000" charset="-122"/>
              </a:rPr>
              <a:t>B</a:t>
            </a:r>
            <a:r>
              <a:rPr lang="zh-CN" altLang="en-US" sz="2400" dirty="0">
                <a:latin typeface="思源黑体 Normal" panose="020B0400000000000000" charset="-122"/>
                <a:ea typeface="思源黑体 Normal" panose="020B0400000000000000" charset="-122"/>
                <a:cs typeface="思源黑体 Normal" panose="020B0400000000000000" charset="-122"/>
              </a:rPr>
              <a:t>、</a:t>
            </a:r>
            <a:r>
              <a:rPr lang="zh-CN" altLang="zh-CN" sz="2400" dirty="0">
                <a:latin typeface="思源黑体 Normal" panose="020B0400000000000000" charset="-122"/>
                <a:ea typeface="思源黑体 Normal" panose="020B0400000000000000" charset="-122"/>
                <a:cs typeface="思源黑体 Normal" panose="020B0400000000000000" charset="-122"/>
              </a:rPr>
              <a:t>日常工作中形成的文件、通讯录等</a:t>
            </a:r>
            <a:endParaRPr lang="zh-CN" altLang="en-US" sz="2400" dirty="0">
              <a:latin typeface="思源黑体 Normal" panose="020B0400000000000000" charset="-122"/>
              <a:ea typeface="思源黑体 Normal" panose="020B0400000000000000" charset="-122"/>
              <a:cs typeface="思源黑体 Normal" panose="020B04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855" y="403225"/>
            <a:ext cx="2964180" cy="460375"/>
          </a:xfrm>
          <a:prstGeom prst="rect">
            <a:avLst/>
          </a:prstGeom>
          <a:noFill/>
        </p:spPr>
        <p:txBody>
          <a:bodyPr wrap="square">
            <a:spAutoFit/>
          </a:bodyPr>
          <a:lstStyle/>
          <a:p>
            <a:r>
              <a:rPr lang="en-US" altLang="zh-CN" sz="2400" dirty="0">
                <a:solidFill>
                  <a:schemeClr val="tx1"/>
                </a:solidFill>
                <a:latin typeface="思源宋体 CN Medium" panose="02020500000000000000" charset="-122"/>
                <a:ea typeface="思源宋体 CN Medium" panose="02020500000000000000" charset="-122"/>
                <a:cs typeface="思源宋体 CN Medium" panose="02020500000000000000" charset="-122"/>
              </a:rPr>
              <a:t>A</a:t>
            </a:r>
            <a:r>
              <a:rPr lang="zh-CN" altLang="en-US" sz="2400" dirty="0">
                <a:solidFill>
                  <a:schemeClr val="tx1"/>
                </a:solidFill>
                <a:latin typeface="思源宋体 CN Medium" panose="02020500000000000000" charset="-122"/>
                <a:ea typeface="思源宋体 CN Medium" panose="02020500000000000000" charset="-122"/>
                <a:cs typeface="思源宋体 CN Medium" panose="02020500000000000000" charset="-122"/>
              </a:rPr>
              <a:t>、经营信息</a:t>
            </a:r>
            <a:endParaRPr lang="zh-CN" altLang="en-US" sz="2400" dirty="0">
              <a:solidFill>
                <a:schemeClr val="tx1"/>
              </a:solidFill>
              <a:latin typeface="思源宋体 CN Medium" panose="02020500000000000000" charset="-122"/>
              <a:ea typeface="思源宋体 CN Medium" panose="02020500000000000000" charset="-122"/>
              <a:cs typeface="思源宋体 CN Medium" panose="02020500000000000000" charset="-122"/>
            </a:endParaRPr>
          </a:p>
        </p:txBody>
      </p:sp>
      <p:graphicFrame>
        <p:nvGraphicFramePr>
          <p:cNvPr id="4" name="表格 3"/>
          <p:cNvGraphicFramePr>
            <a:graphicFrameLocks noGrp="1"/>
          </p:cNvGraphicFramePr>
          <p:nvPr>
            <p:custDataLst>
              <p:tags r:id="rId1"/>
            </p:custDataLst>
          </p:nvPr>
        </p:nvGraphicFramePr>
        <p:xfrm>
          <a:off x="745054" y="1042942"/>
          <a:ext cx="10669905" cy="5399405"/>
        </p:xfrm>
        <a:graphic>
          <a:graphicData uri="http://schemas.openxmlformats.org/drawingml/2006/table">
            <a:tbl>
              <a:tblPr firstRow="1" bandRow="1">
                <a:tableStyleId>{5C22544A-7EE6-4342-B048-85BDC9FD1C3A}</a:tableStyleId>
              </a:tblPr>
              <a:tblGrid>
                <a:gridCol w="828000"/>
                <a:gridCol w="1440000"/>
                <a:gridCol w="8401685"/>
              </a:tblGrid>
              <a:tr h="720000">
                <a:tc>
                  <a:txBody>
                    <a:bodyPr/>
                    <a:lstStyle/>
                    <a:p>
                      <a:pPr algn="ctr">
                        <a:lnSpc>
                          <a:spcPct val="90000"/>
                        </a:lnSpc>
                      </a:pPr>
                      <a:r>
                        <a:rPr lang="zh-CN" altLang="en-US" sz="2000" dirty="0"/>
                        <a:t>序号</a:t>
                      </a:r>
                      <a:endParaRPr lang="zh-CN" altLang="en-US" sz="2000" dirty="0"/>
                    </a:p>
                  </a:txBody>
                  <a:tcPr anchor="ctr" anchorCtr="0">
                    <a:solidFill>
                      <a:schemeClr val="accent5">
                        <a:lumMod val="75000"/>
                      </a:schemeClr>
                    </a:solidFill>
                  </a:tcPr>
                </a:tc>
                <a:tc>
                  <a:txBody>
                    <a:bodyPr/>
                    <a:lstStyle/>
                    <a:p>
                      <a:pPr algn="ctr">
                        <a:lnSpc>
                          <a:spcPct val="90000"/>
                        </a:lnSpc>
                      </a:pPr>
                      <a:r>
                        <a:rPr lang="zh-CN" altLang="en-US" sz="2000" dirty="0"/>
                        <a:t>事项名称</a:t>
                      </a:r>
                      <a:endParaRPr lang="zh-CN" altLang="en-US" sz="2000" dirty="0"/>
                    </a:p>
                  </a:txBody>
                  <a:tcPr anchor="ctr" anchorCtr="0">
                    <a:solidFill>
                      <a:schemeClr val="accent5">
                        <a:lumMod val="75000"/>
                      </a:schemeClr>
                    </a:solidFill>
                  </a:tcPr>
                </a:tc>
                <a:tc>
                  <a:txBody>
                    <a:bodyPr/>
                    <a:lstStyle/>
                    <a:p>
                      <a:pPr algn="ctr">
                        <a:lnSpc>
                          <a:spcPct val="90000"/>
                        </a:lnSpc>
                      </a:pPr>
                      <a:r>
                        <a:rPr lang="zh-CN" altLang="en-US" sz="2000" dirty="0"/>
                        <a:t>主要内容</a:t>
                      </a:r>
                      <a:endParaRPr lang="zh-CN" altLang="en-US" sz="2000" dirty="0"/>
                    </a:p>
                  </a:txBody>
                  <a:tcPr anchor="ctr" anchorCtr="0">
                    <a:solidFill>
                      <a:schemeClr val="accent5">
                        <a:lumMod val="75000"/>
                      </a:schemeClr>
                    </a:solidFill>
                  </a:tcPr>
                </a:tc>
              </a:tr>
              <a:tr h="647700">
                <a:tc>
                  <a:txBody>
                    <a:bodyPr/>
                    <a:lstStyle/>
                    <a:p>
                      <a:pPr algn="ctr">
                        <a:lnSpc>
                          <a:spcPct val="90000"/>
                        </a:lnSpc>
                      </a:pPr>
                      <a:r>
                        <a:rPr lang="en-US" altLang="zh-CN" sz="1600" dirty="0"/>
                        <a:t>1</a:t>
                      </a:r>
                      <a:endParaRPr lang="en-US" altLang="zh-CN" sz="1600" dirty="0"/>
                    </a:p>
                  </a:txBody>
                  <a:tcPr anchor="ctr" anchorCtr="0"/>
                </a:tc>
                <a:tc>
                  <a:txBody>
                    <a:bodyPr/>
                    <a:lstStyle/>
                    <a:p>
                      <a:pPr algn="ctr" fontAlgn="auto">
                        <a:lnSpc>
                          <a:spcPct val="110000"/>
                        </a:lnSpc>
                      </a:pPr>
                      <a:r>
                        <a:rPr lang="zh-CN" altLang="en-US" sz="1600" dirty="0"/>
                        <a:t>战略规划</a:t>
                      </a:r>
                      <a:endParaRPr lang="zh-CN" altLang="en-US" sz="1600" dirty="0"/>
                    </a:p>
                  </a:txBody>
                  <a:tcPr anchor="ctr" anchorCtr="0"/>
                </a:tc>
                <a:tc>
                  <a:txBody>
                    <a:bodyPr/>
                    <a:lstStyle/>
                    <a:p>
                      <a:pPr fontAlgn="auto">
                        <a:lnSpc>
                          <a:spcPct val="110000"/>
                        </a:lnSpc>
                      </a:pPr>
                      <a:r>
                        <a:rPr lang="zh-CN" altLang="en-US" sz="1600" dirty="0"/>
                        <a:t>战略发展规划、研发规划、产品规划、投资规划、经营收益规划、战略资源储备规划等</a:t>
                      </a:r>
                      <a:r>
                        <a:rPr lang="en-US" altLang="zh-CN" sz="1600" dirty="0"/>
                        <a:t>;</a:t>
                      </a:r>
                      <a:r>
                        <a:rPr lang="zh-CN" altLang="en-US" sz="1600" dirty="0"/>
                        <a:t>市场分析、经济分析等形成的综合性报告、调研资料</a:t>
                      </a:r>
                      <a:r>
                        <a:rPr lang="en-US" altLang="zh-CN" sz="1600" dirty="0"/>
                        <a:t>,</a:t>
                      </a:r>
                      <a:r>
                        <a:rPr lang="zh-CN" altLang="en-US" sz="1600" dirty="0"/>
                        <a:t>行业及竞争对手的研究资料。</a:t>
                      </a:r>
                      <a:endParaRPr lang="zh-CN" altLang="en-US" sz="1600" dirty="0"/>
                    </a:p>
                  </a:txBody>
                  <a:tcPr anchor="ctr" anchorCtr="0"/>
                </a:tc>
              </a:tr>
              <a:tr h="1296000">
                <a:tc>
                  <a:txBody>
                    <a:bodyPr/>
                    <a:lstStyle/>
                    <a:p>
                      <a:pPr algn="ctr">
                        <a:lnSpc>
                          <a:spcPct val="90000"/>
                        </a:lnSpc>
                      </a:pPr>
                      <a:r>
                        <a:rPr lang="en-US" altLang="zh-CN" sz="1600" dirty="0"/>
                        <a:t>2</a:t>
                      </a:r>
                      <a:endParaRPr lang="en-US" altLang="zh-CN" sz="1600" dirty="0"/>
                    </a:p>
                  </a:txBody>
                  <a:tcPr anchor="ctr" anchorCtr="0"/>
                </a:tc>
                <a:tc>
                  <a:txBody>
                    <a:bodyPr/>
                    <a:lstStyle/>
                    <a:p>
                      <a:pPr algn="ctr" fontAlgn="auto">
                        <a:lnSpc>
                          <a:spcPct val="110000"/>
                        </a:lnSpc>
                      </a:pPr>
                      <a:r>
                        <a:rPr lang="zh-CN" altLang="en-US" sz="1600" dirty="0"/>
                        <a:t>重大决策</a:t>
                      </a:r>
                      <a:endParaRPr lang="zh-CN" altLang="en-US" sz="1600" dirty="0"/>
                    </a:p>
                  </a:txBody>
                  <a:tcPr anchor="ctr" anchorCtr="0"/>
                </a:tc>
                <a:tc>
                  <a:txBody>
                    <a:bodyPr/>
                    <a:lstStyle/>
                    <a:p>
                      <a:pPr fontAlgn="auto">
                        <a:lnSpc>
                          <a:spcPct val="110000"/>
                        </a:lnSpc>
                      </a:pPr>
                      <a:r>
                        <a:rPr lang="zh-CN" altLang="en-US" sz="1600" dirty="0"/>
                        <a:t>未提交审议的重大改革方案</a:t>
                      </a:r>
                      <a:r>
                        <a:rPr lang="en-US" altLang="zh-CN" sz="1600" dirty="0"/>
                        <a:t>;</a:t>
                      </a:r>
                      <a:endParaRPr lang="en-US" altLang="zh-CN" sz="1600" dirty="0"/>
                    </a:p>
                    <a:p>
                      <a:pPr fontAlgn="auto">
                        <a:lnSpc>
                          <a:spcPct val="110000"/>
                        </a:lnSpc>
                      </a:pPr>
                      <a:r>
                        <a:rPr lang="zh-CN" altLang="en-US" sz="1600" dirty="0"/>
                        <a:t>重大投资、技术改造项目的可行性研究报告、计划、安排</a:t>
                      </a:r>
                      <a:r>
                        <a:rPr lang="en-US" altLang="zh-CN" sz="1600" dirty="0"/>
                        <a:t>; </a:t>
                      </a:r>
                      <a:endParaRPr lang="en-US" altLang="zh-CN" sz="1600" dirty="0"/>
                    </a:p>
                    <a:p>
                      <a:pPr fontAlgn="auto">
                        <a:lnSpc>
                          <a:spcPct val="110000"/>
                        </a:lnSpc>
                      </a:pPr>
                      <a:r>
                        <a:rPr lang="zh-CN" altLang="en-US" sz="1600" dirty="0"/>
                        <a:t>尚未批准的重大重组、并购、融资、破产、资产处置、产权交易意向、决议及其他相关内容</a:t>
                      </a:r>
                      <a:r>
                        <a:rPr lang="en-US" altLang="zh-CN" sz="1600" dirty="0"/>
                        <a:t>;</a:t>
                      </a:r>
                      <a:endParaRPr lang="en-US" altLang="zh-CN" sz="1600" dirty="0"/>
                    </a:p>
                    <a:p>
                      <a:pPr fontAlgn="auto">
                        <a:lnSpc>
                          <a:spcPct val="110000"/>
                        </a:lnSpc>
                      </a:pPr>
                      <a:r>
                        <a:rPr lang="zh-CN" altLang="en-US" sz="1600" dirty="0"/>
                        <a:t>拟上市方案、股权或债权投资可行性论证、项目评估与投资决策。</a:t>
                      </a:r>
                      <a:endParaRPr lang="zh-CN" altLang="en-US" sz="1600" dirty="0"/>
                    </a:p>
                  </a:txBody>
                  <a:tcPr anchor="ctr" anchorCtr="0"/>
                </a:tc>
              </a:tr>
              <a:tr h="1296000">
                <a:tc>
                  <a:txBody>
                    <a:bodyPr/>
                    <a:lstStyle/>
                    <a:p>
                      <a:pPr algn="ctr">
                        <a:lnSpc>
                          <a:spcPct val="90000"/>
                        </a:lnSpc>
                      </a:pPr>
                      <a:r>
                        <a:rPr lang="en-US" altLang="zh-CN" sz="1600" dirty="0"/>
                        <a:t>3</a:t>
                      </a:r>
                      <a:endParaRPr lang="en-US" altLang="zh-CN" sz="1600" dirty="0"/>
                    </a:p>
                  </a:txBody>
                  <a:tcPr anchor="ctr" anchorCtr="0"/>
                </a:tc>
                <a:tc>
                  <a:txBody>
                    <a:bodyPr/>
                    <a:lstStyle/>
                    <a:p>
                      <a:pPr algn="ctr" fontAlgn="auto">
                        <a:lnSpc>
                          <a:spcPct val="110000"/>
                        </a:lnSpc>
                      </a:pPr>
                      <a:r>
                        <a:rPr lang="zh-CN" altLang="en-US" sz="1600" dirty="0"/>
                        <a:t>重点工程</a:t>
                      </a:r>
                      <a:endParaRPr lang="en-US" altLang="zh-CN" sz="1600" dirty="0"/>
                    </a:p>
                    <a:p>
                      <a:pPr algn="ctr" fontAlgn="auto">
                        <a:lnSpc>
                          <a:spcPct val="110000"/>
                        </a:lnSpc>
                      </a:pPr>
                      <a:r>
                        <a:rPr lang="zh-CN" altLang="en-US" sz="1600" dirty="0"/>
                        <a:t>重要谈判</a:t>
                      </a:r>
                      <a:endParaRPr lang="en-US" altLang="zh-CN" sz="1600" dirty="0"/>
                    </a:p>
                    <a:p>
                      <a:pPr algn="ctr" fontAlgn="auto">
                        <a:lnSpc>
                          <a:spcPct val="110000"/>
                        </a:lnSpc>
                      </a:pPr>
                      <a:r>
                        <a:rPr lang="zh-CN" altLang="en-US" sz="1600" dirty="0"/>
                        <a:t>重大项目</a:t>
                      </a:r>
                      <a:endParaRPr lang="zh-CN" altLang="en-US" sz="1600" dirty="0"/>
                    </a:p>
                  </a:txBody>
                  <a:tcPr anchor="ctr" anchorCtr="0"/>
                </a:tc>
                <a:tc>
                  <a:txBody>
                    <a:bodyPr/>
                    <a:lstStyle/>
                    <a:p>
                      <a:pPr fontAlgn="auto">
                        <a:lnSpc>
                          <a:spcPct val="110000"/>
                        </a:lnSpc>
                      </a:pPr>
                      <a:r>
                        <a:rPr lang="zh-CN" altLang="en-US" sz="1600" dirty="0"/>
                        <a:t>项目意见书、意向书、可研报告、预算申报书、方案、计划任务书相关会议纪要等</a:t>
                      </a:r>
                      <a:r>
                        <a:rPr lang="en-US" altLang="zh-CN" sz="1600" dirty="0"/>
                        <a:t>;</a:t>
                      </a:r>
                      <a:endParaRPr lang="en-US" altLang="zh-CN" sz="1600" dirty="0"/>
                    </a:p>
                    <a:p>
                      <a:pPr fontAlgn="auto">
                        <a:lnSpc>
                          <a:spcPct val="110000"/>
                        </a:lnSpc>
                      </a:pPr>
                      <a:r>
                        <a:rPr lang="zh-CN" altLang="en-US" sz="1600" dirty="0"/>
                        <a:t>对外谈判中内部掌握的方案、价格、品种、数量</a:t>
                      </a:r>
                      <a:r>
                        <a:rPr lang="en-US" altLang="zh-CN" sz="1600" dirty="0"/>
                        <a:t>;</a:t>
                      </a:r>
                      <a:r>
                        <a:rPr lang="zh-CN" altLang="en-US" sz="1600" dirty="0"/>
                        <a:t>招标、投标标底及具体措施、方法</a:t>
                      </a:r>
                      <a:r>
                        <a:rPr lang="en-US" altLang="zh-CN" sz="1600" dirty="0"/>
                        <a:t>;</a:t>
                      </a:r>
                      <a:r>
                        <a:rPr lang="zh-CN" altLang="en-US" sz="1600" dirty="0"/>
                        <a:t>评审过程中的相关文件、资料</a:t>
                      </a:r>
                      <a:r>
                        <a:rPr lang="en-US" altLang="zh-CN" sz="1600" dirty="0"/>
                        <a:t>;</a:t>
                      </a:r>
                      <a:endParaRPr lang="en-US" altLang="zh-CN" sz="1600" dirty="0"/>
                    </a:p>
                    <a:p>
                      <a:pPr fontAlgn="auto">
                        <a:lnSpc>
                          <a:spcPct val="110000"/>
                        </a:lnSpc>
                      </a:pPr>
                      <a:r>
                        <a:rPr lang="zh-CN" altLang="en-US" sz="1600" dirty="0"/>
                        <a:t>项目实施完成后的验收报告和科技成果技术内容等。</a:t>
                      </a:r>
                      <a:endParaRPr lang="zh-CN" altLang="en-US" sz="1600" dirty="0"/>
                    </a:p>
                  </a:txBody>
                  <a:tcPr anchor="ctr" anchorCtr="0"/>
                </a:tc>
              </a:tr>
              <a:tr h="648000">
                <a:tc>
                  <a:txBody>
                    <a:bodyPr/>
                    <a:lstStyle/>
                    <a:p>
                      <a:pPr algn="ctr">
                        <a:lnSpc>
                          <a:spcPct val="90000"/>
                        </a:lnSpc>
                      </a:pPr>
                      <a:r>
                        <a:rPr lang="en-US" altLang="zh-CN" sz="1600" dirty="0"/>
                        <a:t>4</a:t>
                      </a:r>
                      <a:endParaRPr lang="en-US" altLang="zh-CN" sz="1600" dirty="0"/>
                    </a:p>
                  </a:txBody>
                  <a:tcPr anchor="ctr" anchorCtr="0"/>
                </a:tc>
                <a:tc>
                  <a:txBody>
                    <a:bodyPr/>
                    <a:lstStyle/>
                    <a:p>
                      <a:pPr algn="ctr" fontAlgn="auto">
                        <a:lnSpc>
                          <a:spcPct val="110000"/>
                        </a:lnSpc>
                      </a:pPr>
                      <a:r>
                        <a:rPr lang="zh-CN" altLang="en-US" sz="1600" dirty="0"/>
                        <a:t>经营决策</a:t>
                      </a:r>
                      <a:endParaRPr lang="en-US" altLang="zh-CN" sz="1600" dirty="0"/>
                    </a:p>
                    <a:p>
                      <a:pPr algn="ctr" fontAlgn="auto">
                        <a:lnSpc>
                          <a:spcPct val="110000"/>
                        </a:lnSpc>
                      </a:pPr>
                      <a:r>
                        <a:rPr lang="zh-CN" altLang="en-US" sz="1600" dirty="0"/>
                        <a:t>会议事项</a:t>
                      </a:r>
                      <a:endParaRPr lang="zh-CN" altLang="en-US" sz="1600" dirty="0"/>
                    </a:p>
                  </a:txBody>
                  <a:tcPr anchor="ctr" anchorCtr="0"/>
                </a:tc>
                <a:tc>
                  <a:txBody>
                    <a:bodyPr/>
                    <a:lstStyle/>
                    <a:p>
                      <a:pPr fontAlgn="auto">
                        <a:lnSpc>
                          <a:spcPct val="110000"/>
                        </a:lnSpc>
                      </a:pPr>
                      <a:r>
                        <a:rPr lang="zh-CN" altLang="en-US" sz="1600" dirty="0"/>
                        <a:t>股东会</a:t>
                      </a:r>
                      <a:r>
                        <a:rPr lang="en-US" altLang="zh-CN" sz="1600" dirty="0"/>
                        <a:t>(</a:t>
                      </a:r>
                      <a:r>
                        <a:rPr lang="zh-CN" altLang="en-US" sz="1600" dirty="0"/>
                        <a:t>非公开部分</a:t>
                      </a:r>
                      <a:r>
                        <a:rPr lang="en-US" altLang="zh-CN" sz="1600" dirty="0"/>
                        <a:t>)</a:t>
                      </a:r>
                      <a:r>
                        <a:rPr lang="zh-CN" altLang="en-US" sz="1600" dirty="0"/>
                        <a:t>、公司领导办公会议及讨论重大经营问题的其他会议的会议记录</a:t>
                      </a:r>
                      <a:r>
                        <a:rPr lang="en-US" altLang="zh-CN" sz="1600" dirty="0"/>
                        <a:t>|</a:t>
                      </a:r>
                      <a:r>
                        <a:rPr lang="zh-CN" altLang="en-US" sz="1600" dirty="0"/>
                        <a:t>和会议决议、纪要等。</a:t>
                      </a:r>
                      <a:endParaRPr lang="zh-CN" altLang="en-US" sz="1600" dirty="0"/>
                    </a:p>
                  </a:txBody>
                  <a:tcPr anchor="ctr" anchorCtr="0"/>
                </a:tc>
              </a:tr>
              <a:tr h="648000">
                <a:tc>
                  <a:txBody>
                    <a:bodyPr/>
                    <a:lstStyle/>
                    <a:p>
                      <a:pPr algn="ctr">
                        <a:lnSpc>
                          <a:spcPct val="90000"/>
                        </a:lnSpc>
                      </a:pPr>
                      <a:r>
                        <a:rPr lang="en-US" altLang="zh-CN" sz="1600" dirty="0"/>
                        <a:t>5</a:t>
                      </a:r>
                      <a:endParaRPr lang="en-US" altLang="zh-CN" sz="1600" dirty="0"/>
                    </a:p>
                  </a:txBody>
                  <a:tcPr anchor="ctr" anchorCtr="0"/>
                </a:tc>
                <a:tc>
                  <a:txBody>
                    <a:bodyPr/>
                    <a:lstStyle/>
                    <a:p>
                      <a:pPr algn="ctr" fontAlgn="auto">
                        <a:lnSpc>
                          <a:spcPct val="110000"/>
                        </a:lnSpc>
                      </a:pPr>
                      <a:r>
                        <a:rPr lang="zh-CN" altLang="en-US" sz="1600" dirty="0"/>
                        <a:t>企业风险</a:t>
                      </a:r>
                      <a:endParaRPr lang="en-US" altLang="zh-CN" sz="1600" dirty="0"/>
                    </a:p>
                    <a:p>
                      <a:pPr algn="ctr" fontAlgn="auto">
                        <a:lnSpc>
                          <a:spcPct val="110000"/>
                        </a:lnSpc>
                      </a:pPr>
                      <a:r>
                        <a:rPr lang="zh-CN" altLang="en-US" sz="1600" dirty="0"/>
                        <a:t>管理事项</a:t>
                      </a:r>
                      <a:endParaRPr lang="zh-CN" altLang="en-US" sz="1600" dirty="0"/>
                    </a:p>
                  </a:txBody>
                  <a:tcPr anchor="ctr" anchorCtr="0"/>
                </a:tc>
                <a:tc>
                  <a:txBody>
                    <a:bodyPr/>
                    <a:lstStyle/>
                    <a:p>
                      <a:pPr fontAlgn="auto">
                        <a:lnSpc>
                          <a:spcPct val="110000"/>
                        </a:lnSpc>
                      </a:pPr>
                      <a:r>
                        <a:rPr lang="zh-CN" altLang="en-US" sz="1600" dirty="0"/>
                        <a:t>风险评估报告，重大风险点的统计、原因分析、应对措施等。</a:t>
                      </a:r>
                      <a:endParaRPr lang="zh-CN" altLang="en-US" sz="1600" dirty="0"/>
                    </a:p>
                  </a:txBody>
                  <a:tcPr anchor="ctr" anchorCtr="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3"/>
          <p:cNvGraphicFramePr>
            <a:graphicFrameLocks noGrp="1"/>
          </p:cNvGraphicFramePr>
          <p:nvPr>
            <p:custDataLst>
              <p:tags r:id="rId1"/>
            </p:custDataLst>
          </p:nvPr>
        </p:nvGraphicFramePr>
        <p:xfrm>
          <a:off x="766535" y="796472"/>
          <a:ext cx="10670400" cy="5546725"/>
        </p:xfrm>
        <a:graphic>
          <a:graphicData uri="http://schemas.openxmlformats.org/drawingml/2006/table">
            <a:tbl>
              <a:tblPr firstRow="1" bandRow="1">
                <a:tableStyleId>{5C22544A-7EE6-4342-B048-85BDC9FD1C3A}</a:tableStyleId>
              </a:tblPr>
              <a:tblGrid>
                <a:gridCol w="828000"/>
                <a:gridCol w="1440000"/>
                <a:gridCol w="8402400"/>
              </a:tblGrid>
              <a:tr h="720090">
                <a:tc>
                  <a:txBody>
                    <a:bodyPr/>
                    <a:lstStyle/>
                    <a:p>
                      <a:pPr algn="ctr">
                        <a:lnSpc>
                          <a:spcPct val="90000"/>
                        </a:lnSpc>
                      </a:pPr>
                      <a:r>
                        <a:rPr lang="zh-CN" altLang="en-US" sz="2000" dirty="0"/>
                        <a:t>序号</a:t>
                      </a:r>
                      <a:endParaRPr lang="zh-CN" altLang="en-US" sz="2000" dirty="0"/>
                    </a:p>
                  </a:txBody>
                  <a:tcPr anchor="ctr" anchorCtr="0">
                    <a:solidFill>
                      <a:schemeClr val="accent5">
                        <a:lumMod val="75000"/>
                      </a:schemeClr>
                    </a:solidFill>
                  </a:tcPr>
                </a:tc>
                <a:tc>
                  <a:txBody>
                    <a:bodyPr/>
                    <a:lstStyle/>
                    <a:p>
                      <a:pPr algn="ctr">
                        <a:lnSpc>
                          <a:spcPct val="90000"/>
                        </a:lnSpc>
                      </a:pPr>
                      <a:r>
                        <a:rPr lang="zh-CN" altLang="en-US" dirty="0"/>
                        <a:t>事项名称</a:t>
                      </a:r>
                      <a:endParaRPr lang="zh-CN" altLang="en-US" dirty="0"/>
                    </a:p>
                  </a:txBody>
                  <a:tcPr anchor="ctr" anchorCtr="0">
                    <a:solidFill>
                      <a:schemeClr val="accent5">
                        <a:lumMod val="75000"/>
                      </a:schemeClr>
                    </a:solidFill>
                  </a:tcPr>
                </a:tc>
                <a:tc>
                  <a:txBody>
                    <a:bodyPr/>
                    <a:lstStyle/>
                    <a:p>
                      <a:pPr algn="ctr">
                        <a:lnSpc>
                          <a:spcPct val="90000"/>
                        </a:lnSpc>
                      </a:pPr>
                      <a:r>
                        <a:rPr lang="zh-CN" altLang="en-US" sz="1800" dirty="0"/>
                        <a:t>主要内容</a:t>
                      </a:r>
                      <a:endParaRPr lang="zh-CN" altLang="en-US" sz="1800" dirty="0"/>
                    </a:p>
                  </a:txBody>
                  <a:tcPr anchor="ctr" anchorCtr="0">
                    <a:solidFill>
                      <a:schemeClr val="accent5">
                        <a:lumMod val="75000"/>
                      </a:schemeClr>
                    </a:solidFill>
                  </a:tcPr>
                </a:tc>
              </a:tr>
              <a:tr h="720000">
                <a:tc>
                  <a:txBody>
                    <a:bodyPr/>
                    <a:p>
                      <a:pPr algn="ctr">
                        <a:lnSpc>
                          <a:spcPct val="90000"/>
                        </a:lnSpc>
                      </a:pPr>
                      <a:r>
                        <a:rPr lang="en-US" altLang="zh-CN" sz="1600" dirty="0"/>
                        <a:t>6</a:t>
                      </a:r>
                      <a:endParaRPr lang="en-US" altLang="zh-CN" sz="1600" dirty="0"/>
                    </a:p>
                  </a:txBody>
                  <a:tcPr anchor="ctr" anchorCtr="0"/>
                </a:tc>
                <a:tc>
                  <a:txBody>
                    <a:bodyPr/>
                    <a:p>
                      <a:pPr algn="ctr" fontAlgn="auto">
                        <a:lnSpc>
                          <a:spcPct val="110000"/>
                        </a:lnSpc>
                      </a:pPr>
                      <a:r>
                        <a:rPr lang="zh-CN" altLang="en-US" sz="1600" dirty="0"/>
                        <a:t>生产经营数据</a:t>
                      </a:r>
                      <a:endParaRPr lang="zh-CN" altLang="en-US" sz="1600" dirty="0"/>
                    </a:p>
                  </a:txBody>
                  <a:tcPr anchor="ctr" anchorCtr="0"/>
                </a:tc>
                <a:tc>
                  <a:txBody>
                    <a:bodyPr/>
                    <a:p>
                      <a:pPr fontAlgn="auto">
                        <a:lnSpc>
                          <a:spcPct val="110000"/>
                        </a:lnSpc>
                      </a:pPr>
                      <a:r>
                        <a:rPr lang="zh-CN" altLang="en-US" sz="1600" dirty="0"/>
                        <a:t>带有综合性的生产经营计划及产、供、销、财务等方面的核心经营数据、报表、资料</a:t>
                      </a:r>
                      <a:r>
                        <a:rPr lang="en-US" altLang="zh-CN" sz="1600" dirty="0"/>
                        <a:t>;</a:t>
                      </a:r>
                      <a:r>
                        <a:rPr lang="zh-CN" altLang="en-US" sz="1600" dirty="0"/>
                        <a:t>物资进出口计划。</a:t>
                      </a:r>
                      <a:endParaRPr lang="zh-CN" altLang="en-US" sz="1600" dirty="0"/>
                    </a:p>
                  </a:txBody>
                  <a:tcPr anchor="ctr" anchorCtr="0"/>
                </a:tc>
              </a:tr>
              <a:tr h="720000">
                <a:tc>
                  <a:txBody>
                    <a:bodyPr/>
                    <a:lstStyle/>
                    <a:p>
                      <a:pPr algn="ctr"/>
                      <a:r>
                        <a:rPr lang="en-US" altLang="zh-CN" sz="1600" dirty="0"/>
                        <a:t>7</a:t>
                      </a:r>
                      <a:endParaRPr lang="en-US" altLang="zh-CN" sz="1600" dirty="0"/>
                    </a:p>
                  </a:txBody>
                  <a:tcPr anchor="ctr" anchorCtr="0"/>
                </a:tc>
                <a:tc>
                  <a:txBody>
                    <a:bodyPr/>
                    <a:lstStyle/>
                    <a:p>
                      <a:pPr algn="ctr" fontAlgn="auto">
                        <a:lnSpc>
                          <a:spcPct val="110000"/>
                        </a:lnSpc>
                      </a:pPr>
                      <a:r>
                        <a:rPr lang="zh-CN" altLang="en-US" sz="1600" dirty="0"/>
                        <a:t>财务信息</a:t>
                      </a:r>
                      <a:endParaRPr lang="zh-CN" altLang="en-US" sz="1600" dirty="0"/>
                    </a:p>
                  </a:txBody>
                  <a:tcPr anchor="ctr" anchorCtr="0"/>
                </a:tc>
                <a:tc>
                  <a:txBody>
                    <a:bodyPr/>
                    <a:lstStyle/>
                    <a:p>
                      <a:pPr fontAlgn="auto">
                        <a:lnSpc>
                          <a:spcPct val="110000"/>
                        </a:lnSpc>
                      </a:pPr>
                      <a:r>
                        <a:rPr lang="zh-CN" altLang="en-US" sz="1600" dirty="0"/>
                        <a:t>财务年度预算报告、成本构成及其测算资料，生产成本、物流成本年度变动成本和固定费用资料、战略资源储备数据等。</a:t>
                      </a:r>
                      <a:endParaRPr lang="zh-CN" altLang="en-US" sz="1600" dirty="0"/>
                    </a:p>
                  </a:txBody>
                  <a:tcPr anchor="ctr" anchorCtr="0"/>
                </a:tc>
              </a:tr>
              <a:tr h="1080000">
                <a:tc>
                  <a:txBody>
                    <a:bodyPr/>
                    <a:lstStyle/>
                    <a:p>
                      <a:pPr algn="ctr"/>
                      <a:r>
                        <a:rPr lang="en-US" altLang="zh-CN" sz="1600" dirty="0"/>
                        <a:t>8</a:t>
                      </a:r>
                      <a:endParaRPr lang="en-US" altLang="zh-CN" sz="1600" dirty="0"/>
                    </a:p>
                  </a:txBody>
                  <a:tcPr anchor="ctr" anchorCtr="0"/>
                </a:tc>
                <a:tc>
                  <a:txBody>
                    <a:bodyPr/>
                    <a:lstStyle/>
                    <a:p>
                      <a:pPr algn="ctr" fontAlgn="auto">
                        <a:lnSpc>
                          <a:spcPct val="110000"/>
                        </a:lnSpc>
                      </a:pPr>
                      <a:r>
                        <a:rPr lang="zh-CN" altLang="en-US" sz="1600" dirty="0"/>
                        <a:t>采购营销信息</a:t>
                      </a:r>
                      <a:endParaRPr lang="zh-CN" altLang="en-US" sz="1600" dirty="0"/>
                    </a:p>
                  </a:txBody>
                  <a:tcPr anchor="ctr" anchorCtr="0"/>
                </a:tc>
                <a:tc>
                  <a:txBody>
                    <a:bodyPr/>
                    <a:lstStyle/>
                    <a:p>
                      <a:pPr fontAlgn="auto">
                        <a:lnSpc>
                          <a:spcPct val="110000"/>
                        </a:lnSpc>
                      </a:pPr>
                      <a:r>
                        <a:rPr lang="zh-CN" altLang="en-US" sz="1600" dirty="0"/>
                        <a:t>零部件、大型成套设备、原材料等大宗物资采购方案、选型、价格底数、技术指标、外汇控制额度等</a:t>
                      </a:r>
                      <a:r>
                        <a:rPr lang="en-US" altLang="zh-CN" sz="1600" dirty="0"/>
                        <a:t>;</a:t>
                      </a:r>
                      <a:r>
                        <a:rPr lang="zh-CN" altLang="en-US" sz="1600" dirty="0"/>
                        <a:t>原材料库存、消耗、定额等信息及相关统计资料</a:t>
                      </a:r>
                      <a:r>
                        <a:rPr lang="en-US" altLang="zh-CN" sz="1600" dirty="0"/>
                        <a:t>;</a:t>
                      </a:r>
                      <a:r>
                        <a:rPr lang="zh-CN" altLang="en-US" sz="1600" dirty="0"/>
                        <a:t>销售策略及方法、客户名单及供应商资料</a:t>
                      </a:r>
                      <a:r>
                        <a:rPr lang="en-US" altLang="zh-CN" sz="1600" dirty="0"/>
                        <a:t>;</a:t>
                      </a:r>
                      <a:r>
                        <a:rPr lang="zh-CN" altLang="en-US" sz="1600" dirty="0"/>
                        <a:t>尚未公布的产品价格调整方案，与重要集团客户达成的价格优惠政策。</a:t>
                      </a:r>
                      <a:endParaRPr lang="zh-CN" altLang="en-US" sz="1600" dirty="0"/>
                    </a:p>
                  </a:txBody>
                  <a:tcPr anchor="ctr" anchorCtr="0"/>
                </a:tc>
              </a:tr>
              <a:tr h="720000">
                <a:tc>
                  <a:txBody>
                    <a:bodyPr/>
                    <a:lstStyle/>
                    <a:p>
                      <a:pPr algn="ctr"/>
                      <a:r>
                        <a:rPr lang="en-US" altLang="zh-CN" sz="1600" dirty="0"/>
                        <a:t>9</a:t>
                      </a:r>
                      <a:endParaRPr lang="en-US" altLang="zh-CN" sz="1600" dirty="0"/>
                    </a:p>
                  </a:txBody>
                  <a:tcPr anchor="ctr" anchorCtr="0"/>
                </a:tc>
                <a:tc>
                  <a:txBody>
                    <a:bodyPr/>
                    <a:lstStyle/>
                    <a:p>
                      <a:pPr algn="just" fontAlgn="auto">
                        <a:lnSpc>
                          <a:spcPct val="110000"/>
                        </a:lnSpc>
                      </a:pPr>
                      <a:r>
                        <a:rPr lang="zh-CN" altLang="en-US" sz="1600" dirty="0"/>
                        <a:t>上市公司的未披露信息</a:t>
                      </a:r>
                      <a:endParaRPr lang="zh-CN" altLang="en-US" sz="1600" dirty="0"/>
                    </a:p>
                  </a:txBody>
                  <a:tcPr anchor="ctr" anchorCtr="0"/>
                </a:tc>
                <a:tc>
                  <a:txBody>
                    <a:bodyPr/>
                    <a:lstStyle/>
                    <a:p>
                      <a:pPr fontAlgn="auto">
                        <a:lnSpc>
                          <a:spcPct val="110000"/>
                        </a:lnSpc>
                      </a:pPr>
                      <a:r>
                        <a:rPr lang="zh-CN" altLang="en-US" sz="1600" dirty="0"/>
                        <a:t>未披露的长期资本支出计划，盈利及占用资本回报预测</a:t>
                      </a:r>
                      <a:r>
                        <a:rPr lang="en-US" altLang="zh-CN" sz="1600" dirty="0"/>
                        <a:t>;</a:t>
                      </a:r>
                      <a:r>
                        <a:rPr lang="zh-CN" altLang="en-US" sz="1600" dirty="0"/>
                        <a:t>未披露的改制改组方案、配股、转债、收购、出售股份方案等。</a:t>
                      </a:r>
                      <a:r>
                        <a:rPr lang="en-US" altLang="zh-CN" sz="1600" dirty="0"/>
                        <a:t>.</a:t>
                      </a:r>
                      <a:endParaRPr lang="en-US" altLang="zh-CN" sz="1600" dirty="0"/>
                    </a:p>
                  </a:txBody>
                  <a:tcPr anchor="ctr" anchorCtr="0"/>
                </a:tc>
              </a:tr>
              <a:tr h="396000">
                <a:tc>
                  <a:txBody>
                    <a:bodyPr/>
                    <a:lstStyle/>
                    <a:p>
                      <a:pPr algn="ctr"/>
                      <a:r>
                        <a:rPr lang="en-US" altLang="zh-CN" sz="1600" dirty="0"/>
                        <a:t>10</a:t>
                      </a:r>
                      <a:endParaRPr lang="en-US" altLang="zh-CN" sz="1600" dirty="0"/>
                    </a:p>
                  </a:txBody>
                  <a:tcPr anchor="ctr" anchorCtr="0"/>
                </a:tc>
                <a:tc>
                  <a:txBody>
                    <a:bodyPr/>
                    <a:lstStyle/>
                    <a:p>
                      <a:pPr algn="ctr" fontAlgn="auto">
                        <a:lnSpc>
                          <a:spcPct val="110000"/>
                        </a:lnSpc>
                      </a:pPr>
                      <a:r>
                        <a:rPr lang="zh-CN" altLang="en-US" sz="1600" dirty="0"/>
                        <a:t>商业情报信息</a:t>
                      </a:r>
                      <a:endParaRPr lang="zh-CN" altLang="en-US" sz="1600" dirty="0"/>
                    </a:p>
                  </a:txBody>
                  <a:tcPr anchor="ctr" anchorCtr="0"/>
                </a:tc>
                <a:tc>
                  <a:txBody>
                    <a:bodyPr/>
                    <a:lstStyle/>
                    <a:p>
                      <a:pPr fontAlgn="auto">
                        <a:lnSpc>
                          <a:spcPct val="110000"/>
                        </a:lnSpc>
                      </a:pPr>
                      <a:r>
                        <a:rPr lang="zh-CN" altLang="en-US" sz="1600" dirty="0"/>
                        <a:t>获取情报的途径、方法，情报分析的资料、结果、应对措施等。</a:t>
                      </a:r>
                      <a:endParaRPr lang="zh-CN" altLang="en-US" sz="1600" dirty="0"/>
                    </a:p>
                  </a:txBody>
                  <a:tcPr anchor="ctr" anchorCtr="0"/>
                </a:tc>
              </a:tr>
              <a:tr h="1008000">
                <a:tc>
                  <a:txBody>
                    <a:bodyPr/>
                    <a:lstStyle/>
                    <a:p>
                      <a:pPr algn="ctr"/>
                      <a:r>
                        <a:rPr lang="en-US" altLang="zh-CN" sz="1600" dirty="0"/>
                        <a:t>11</a:t>
                      </a:r>
                      <a:endParaRPr lang="en-US" altLang="zh-CN" sz="1600" dirty="0"/>
                    </a:p>
                  </a:txBody>
                  <a:tcPr anchor="ctr" anchorCtr="0"/>
                </a:tc>
                <a:tc>
                  <a:txBody>
                    <a:bodyPr/>
                    <a:lstStyle/>
                    <a:p>
                      <a:pPr algn="just" fontAlgn="auto">
                        <a:lnSpc>
                          <a:spcPct val="110000"/>
                        </a:lnSpc>
                      </a:pPr>
                      <a:r>
                        <a:rPr lang="zh-CN" altLang="en-US" sz="1600" dirty="0"/>
                        <a:t>未审结仲裁、诉讼案件的企业诉求</a:t>
                      </a:r>
                      <a:endParaRPr lang="zh-CN" altLang="en-US" sz="1600" dirty="0"/>
                    </a:p>
                  </a:txBody>
                  <a:tcPr anchor="ctr" anchorCtr="0"/>
                </a:tc>
                <a:tc>
                  <a:txBody>
                    <a:bodyPr/>
                    <a:lstStyle/>
                    <a:p>
                      <a:pPr fontAlgn="auto">
                        <a:lnSpc>
                          <a:spcPct val="110000"/>
                        </a:lnSpc>
                      </a:pPr>
                      <a:r>
                        <a:rPr lang="zh-CN" altLang="en-US" sz="1600" dirty="0"/>
                        <a:t>企业的仲裁、诉讼意图、策略，调节和斡旋的底线等。</a:t>
                      </a:r>
                      <a:endParaRPr lang="zh-CN" altLang="en-US" sz="1600" dirty="0"/>
                    </a:p>
                  </a:txBody>
                  <a:tcPr anchor="ctr" anchorCtr="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799482" y="1056187"/>
          <a:ext cx="10670540" cy="5407025"/>
        </p:xfrm>
        <a:graphic>
          <a:graphicData uri="http://schemas.openxmlformats.org/drawingml/2006/table">
            <a:tbl>
              <a:tblPr firstRow="1" bandRow="1">
                <a:tableStyleId>{5C22544A-7EE6-4342-B048-85BDC9FD1C3A}</a:tableStyleId>
              </a:tblPr>
              <a:tblGrid>
                <a:gridCol w="828040"/>
                <a:gridCol w="1831975"/>
                <a:gridCol w="8010425"/>
              </a:tblGrid>
              <a:tr h="720090">
                <a:tc>
                  <a:txBody>
                    <a:bodyPr/>
                    <a:lstStyle/>
                    <a:p>
                      <a:pPr algn="ctr"/>
                      <a:r>
                        <a:rPr lang="zh-CN" altLang="en-US" sz="2000" dirty="0"/>
                        <a:t>序号</a:t>
                      </a:r>
                      <a:endParaRPr lang="zh-CN" altLang="en-US" sz="2000" dirty="0"/>
                    </a:p>
                  </a:txBody>
                  <a:tcPr anchor="ctr" anchorCtr="0">
                    <a:solidFill>
                      <a:schemeClr val="accent5">
                        <a:lumMod val="75000"/>
                      </a:schemeClr>
                    </a:solidFill>
                  </a:tcPr>
                </a:tc>
                <a:tc>
                  <a:txBody>
                    <a:bodyPr/>
                    <a:lstStyle/>
                    <a:p>
                      <a:pPr algn="ctr"/>
                      <a:r>
                        <a:rPr lang="zh-CN" altLang="en-US" sz="2000" dirty="0"/>
                        <a:t>事项名称</a:t>
                      </a:r>
                      <a:endParaRPr lang="zh-CN" altLang="en-US" sz="2000" dirty="0"/>
                    </a:p>
                  </a:txBody>
                  <a:tcPr anchor="ctr" anchorCtr="0">
                    <a:solidFill>
                      <a:schemeClr val="accent5">
                        <a:lumMod val="75000"/>
                      </a:schemeClr>
                    </a:solidFill>
                  </a:tcPr>
                </a:tc>
                <a:tc>
                  <a:txBody>
                    <a:bodyPr/>
                    <a:lstStyle/>
                    <a:p>
                      <a:pPr algn="ctr"/>
                      <a:r>
                        <a:rPr lang="zh-CN" altLang="en-US" sz="2000" dirty="0"/>
                        <a:t>主要内容</a:t>
                      </a:r>
                      <a:endParaRPr lang="zh-CN" altLang="en-US" sz="2000" dirty="0"/>
                    </a:p>
                  </a:txBody>
                  <a:tcPr anchor="ctr" anchorCtr="0">
                    <a:solidFill>
                      <a:schemeClr val="accent5">
                        <a:lumMod val="75000"/>
                      </a:schemeClr>
                    </a:solidFill>
                  </a:tcPr>
                </a:tc>
              </a:tr>
              <a:tr h="720000">
                <a:tc>
                  <a:txBody>
                    <a:bodyPr/>
                    <a:lstStyle/>
                    <a:p>
                      <a:pPr algn="ctr">
                        <a:lnSpc>
                          <a:spcPct val="90000"/>
                        </a:lnSpc>
                      </a:pPr>
                      <a:r>
                        <a:rPr lang="en-US" altLang="zh-CN" sz="1600" dirty="0"/>
                        <a:t>1</a:t>
                      </a:r>
                      <a:endParaRPr lang="en-US" altLang="zh-CN" sz="1600" dirty="0"/>
                    </a:p>
                  </a:txBody>
                  <a:tcPr anchor="ctr" anchorCtr="0"/>
                </a:tc>
                <a:tc>
                  <a:txBody>
                    <a:bodyPr/>
                    <a:lstStyle/>
                    <a:p>
                      <a:pPr algn="just" fontAlgn="auto">
                        <a:lnSpc>
                          <a:spcPct val="110000"/>
                        </a:lnSpc>
                      </a:pPr>
                      <a:r>
                        <a:rPr lang="zh-CN" altLang="en-US" sz="1600" dirty="0"/>
                        <a:t>自主研发的新产品信息</a:t>
                      </a:r>
                      <a:endParaRPr lang="zh-CN" altLang="en-US" sz="1600" dirty="0"/>
                    </a:p>
                  </a:txBody>
                  <a:tcPr anchor="ctr" anchorCtr="0"/>
                </a:tc>
                <a:tc>
                  <a:txBody>
                    <a:bodyPr/>
                    <a:lstStyle/>
                    <a:p>
                      <a:pPr fontAlgn="auto">
                        <a:lnSpc>
                          <a:spcPct val="110000"/>
                        </a:lnSpc>
                      </a:pPr>
                      <a:r>
                        <a:rPr lang="zh-CN" altLang="en-US" sz="1600" dirty="0"/>
                        <a:t>技术方案、论证报告、目标成本、设计图、计算材料、设计总结、关键总成资料试制计划、试制总结、试验记录、试验报告、鉴定文件等</a:t>
                      </a:r>
                      <a:r>
                        <a:rPr lang="en-US" altLang="zh-CN" sz="1600" dirty="0"/>
                        <a:t>;</a:t>
                      </a:r>
                      <a:r>
                        <a:rPr lang="zh-CN" altLang="en-US" sz="1600" dirty="0"/>
                        <a:t>新产品上市前外观要素及样品</a:t>
                      </a:r>
                      <a:r>
                        <a:rPr lang="en-US" altLang="zh-CN" sz="1600" dirty="0"/>
                        <a:t>(</a:t>
                      </a:r>
                      <a:r>
                        <a:rPr lang="zh-CN" altLang="en-US" sz="1600" dirty="0"/>
                        <a:t>模型</a:t>
                      </a:r>
                      <a:r>
                        <a:rPr lang="en-US" altLang="zh-CN" sz="1600" dirty="0"/>
                        <a:t>) </a:t>
                      </a:r>
                      <a:r>
                        <a:rPr lang="zh-CN" altLang="en-US" sz="1600" dirty="0"/>
                        <a:t>。</a:t>
                      </a:r>
                      <a:endParaRPr lang="zh-CN" altLang="en-US" sz="1600" dirty="0"/>
                    </a:p>
                  </a:txBody>
                  <a:tcPr anchor="ctr" anchorCtr="0"/>
                </a:tc>
              </a:tr>
              <a:tr h="1008000">
                <a:tc>
                  <a:txBody>
                    <a:bodyPr/>
                    <a:lstStyle/>
                    <a:p>
                      <a:pPr algn="ctr">
                        <a:lnSpc>
                          <a:spcPct val="90000"/>
                        </a:lnSpc>
                      </a:pPr>
                      <a:r>
                        <a:rPr lang="en-US" altLang="zh-CN" sz="1600" dirty="0"/>
                        <a:t>2</a:t>
                      </a:r>
                      <a:endParaRPr lang="en-US" altLang="zh-CN" sz="1600" dirty="0"/>
                    </a:p>
                  </a:txBody>
                  <a:tcPr anchor="ctr" anchorCtr="0"/>
                </a:tc>
                <a:tc>
                  <a:txBody>
                    <a:bodyPr/>
                    <a:lstStyle/>
                    <a:p>
                      <a:pPr algn="just" fontAlgn="auto">
                        <a:lnSpc>
                          <a:spcPct val="110000"/>
                        </a:lnSpc>
                      </a:pPr>
                      <a:r>
                        <a:rPr lang="zh-CN" altLang="en-US" sz="1600" dirty="0"/>
                        <a:t>自主研发的行业先进水平的技术、工艺、配方</a:t>
                      </a:r>
                      <a:endParaRPr lang="zh-CN" altLang="en-US" sz="1600" dirty="0"/>
                    </a:p>
                  </a:txBody>
                  <a:tcPr anchor="ctr" anchorCtr="0"/>
                </a:tc>
                <a:tc>
                  <a:txBody>
                    <a:bodyPr/>
                    <a:lstStyle/>
                    <a:p>
                      <a:pPr fontAlgn="auto">
                        <a:lnSpc>
                          <a:spcPct val="110000"/>
                        </a:lnSpc>
                      </a:pPr>
                      <a:r>
                        <a:rPr lang="zh-CN" altLang="en-US" sz="1600" dirty="0"/>
                        <a:t>自行研制开发的在国、内外具有先进水平的科研项目、革新成果、专有技术</a:t>
                      </a:r>
                      <a:r>
                        <a:rPr lang="en-US" altLang="zh-CN" sz="1600" dirty="0"/>
                        <a:t>;</a:t>
                      </a:r>
                      <a:r>
                        <a:rPr lang="zh-CN" altLang="en-US" sz="1600" dirty="0"/>
                        <a:t>技术方案、技术要素、设计文件、试验或检测数据、过程记录及其会议纪要、文件材料等</a:t>
                      </a:r>
                      <a:r>
                        <a:rPr lang="en-US" altLang="zh-CN" sz="1600" dirty="0"/>
                        <a:t>;</a:t>
                      </a:r>
                      <a:r>
                        <a:rPr lang="zh-CN" altLang="en-US" sz="1600" dirty="0"/>
                        <a:t>工艺程序、工艺要素、材料配方、化学配方等</a:t>
                      </a:r>
                      <a:r>
                        <a:rPr lang="en-US" altLang="zh-CN" sz="1600" dirty="0"/>
                        <a:t>;</a:t>
                      </a:r>
                      <a:r>
                        <a:rPr lang="zh-CN" altLang="en-US" sz="1600" dirty="0"/>
                        <a:t>涉及专有技术的岗位操作规范和培训资料等。</a:t>
                      </a:r>
                      <a:endParaRPr lang="zh-CN" altLang="en-US" sz="1600" dirty="0"/>
                    </a:p>
                  </a:txBody>
                  <a:tcPr anchor="ctr" anchorCtr="0"/>
                </a:tc>
              </a:tr>
              <a:tr h="720000">
                <a:tc>
                  <a:txBody>
                    <a:bodyPr/>
                    <a:lstStyle/>
                    <a:p>
                      <a:pPr algn="ctr">
                        <a:lnSpc>
                          <a:spcPct val="90000"/>
                        </a:lnSpc>
                      </a:pPr>
                      <a:r>
                        <a:rPr lang="en-US" altLang="zh-CN" sz="1600" dirty="0"/>
                        <a:t>3</a:t>
                      </a:r>
                      <a:endParaRPr lang="en-US" altLang="zh-CN" sz="1600" dirty="0"/>
                    </a:p>
                  </a:txBody>
                  <a:tcPr anchor="ctr" anchorCtr="0"/>
                </a:tc>
                <a:tc>
                  <a:txBody>
                    <a:bodyPr/>
                    <a:lstStyle/>
                    <a:p>
                      <a:pPr algn="just" fontAlgn="auto">
                        <a:lnSpc>
                          <a:spcPct val="110000"/>
                        </a:lnSpc>
                      </a:pPr>
                      <a:r>
                        <a:rPr lang="zh-CN" altLang="en-US" sz="1600" dirty="0"/>
                        <a:t>联合开发或委托开发项目</a:t>
                      </a:r>
                      <a:endParaRPr lang="zh-CN" altLang="en-US" sz="1600" dirty="0"/>
                    </a:p>
                  </a:txBody>
                  <a:tcPr anchor="ctr" anchorCtr="0"/>
                </a:tc>
                <a:tc>
                  <a:txBody>
                    <a:bodyPr/>
                    <a:lstStyle/>
                    <a:p>
                      <a:pPr fontAlgn="auto">
                        <a:lnSpc>
                          <a:spcPct val="110000"/>
                        </a:lnSpc>
                      </a:pPr>
                      <a:r>
                        <a:rPr lang="zh-CN" altLang="en-US" sz="1600" dirty="0"/>
                        <a:t>在未公开前的立项、批复、投资、进度、总体要求及产品设计文件或技术文件，过程数据、记录、样品等。</a:t>
                      </a:r>
                      <a:endParaRPr lang="zh-CN" altLang="en-US" sz="1600" dirty="0"/>
                    </a:p>
                  </a:txBody>
                  <a:tcPr anchor="ctr" anchorCtr="0"/>
                </a:tc>
              </a:tr>
              <a:tr h="1008000">
                <a:tc>
                  <a:txBody>
                    <a:bodyPr/>
                    <a:lstStyle/>
                    <a:p>
                      <a:pPr algn="ctr">
                        <a:lnSpc>
                          <a:spcPct val="90000"/>
                        </a:lnSpc>
                      </a:pPr>
                      <a:r>
                        <a:rPr lang="en-US" altLang="zh-CN" sz="1600" dirty="0"/>
                        <a:t>4</a:t>
                      </a:r>
                      <a:endParaRPr lang="en-US" altLang="zh-CN" sz="1600" dirty="0"/>
                    </a:p>
                  </a:txBody>
                  <a:tcPr anchor="ctr" anchorCtr="0"/>
                </a:tc>
                <a:tc>
                  <a:txBody>
                    <a:bodyPr/>
                    <a:lstStyle/>
                    <a:p>
                      <a:pPr algn="just" fontAlgn="auto">
                        <a:lnSpc>
                          <a:spcPct val="110000"/>
                        </a:lnSpc>
                      </a:pPr>
                      <a:r>
                        <a:rPr lang="zh-CN" altLang="en-US" sz="1600" dirty="0"/>
                        <a:t>通过特殊途径引入或获取的技术、工艺、配方样品</a:t>
                      </a:r>
                      <a:endParaRPr lang="zh-CN" altLang="en-US" sz="1600" dirty="0"/>
                    </a:p>
                  </a:txBody>
                  <a:tcPr anchor="ctr" anchorCtr="0"/>
                </a:tc>
                <a:tc>
                  <a:txBody>
                    <a:bodyPr/>
                    <a:lstStyle/>
                    <a:p>
                      <a:pPr fontAlgn="auto">
                        <a:lnSpc>
                          <a:spcPct val="110000"/>
                        </a:lnSpc>
                      </a:pPr>
                      <a:r>
                        <a:rPr lang="zh-CN" altLang="en-US" sz="1600" dirty="0"/>
                        <a:t>获得的资料、途径、方法、样本等，在引进基础上自行开发技术、产品、工装、设备图纸、工艺资料、计算机软件、数据、记录等。</a:t>
                      </a:r>
                      <a:endParaRPr lang="zh-CN" altLang="en-US" sz="1600" dirty="0"/>
                    </a:p>
                  </a:txBody>
                  <a:tcPr anchor="ctr" anchorCtr="0"/>
                </a:tc>
              </a:tr>
              <a:tr h="720000">
                <a:tc>
                  <a:txBody>
                    <a:bodyPr/>
                    <a:lstStyle/>
                    <a:p>
                      <a:pPr algn="ctr">
                        <a:lnSpc>
                          <a:spcPct val="90000"/>
                        </a:lnSpc>
                      </a:pPr>
                      <a:r>
                        <a:rPr lang="en-US" altLang="zh-CN" sz="1600" dirty="0"/>
                        <a:t>5</a:t>
                      </a:r>
                      <a:endParaRPr lang="en-US" altLang="zh-CN" sz="1600" dirty="0"/>
                    </a:p>
                  </a:txBody>
                  <a:tcPr anchor="ctr" anchorCtr="0"/>
                </a:tc>
                <a:tc>
                  <a:txBody>
                    <a:bodyPr/>
                    <a:lstStyle/>
                    <a:p>
                      <a:pPr algn="just" fontAlgn="auto">
                        <a:lnSpc>
                          <a:spcPct val="110000"/>
                        </a:lnSpc>
                      </a:pPr>
                      <a:r>
                        <a:rPr lang="zh-CN" altLang="en-US" sz="1600" dirty="0"/>
                        <a:t>信息化建设</a:t>
                      </a:r>
                      <a:endParaRPr lang="zh-CN" altLang="en-US" sz="1600" dirty="0"/>
                    </a:p>
                    <a:p>
                      <a:pPr algn="just" fontAlgn="auto">
                        <a:lnSpc>
                          <a:spcPct val="110000"/>
                        </a:lnSpc>
                      </a:pPr>
                      <a:r>
                        <a:rPr lang="zh-CN" altLang="en-US" sz="1600" dirty="0"/>
                        <a:t>项目</a:t>
                      </a:r>
                      <a:endParaRPr lang="zh-CN" altLang="en-US" sz="1600" dirty="0"/>
                    </a:p>
                  </a:txBody>
                  <a:tcPr anchor="ctr" anchorCtr="0"/>
                </a:tc>
                <a:tc>
                  <a:txBody>
                    <a:bodyPr/>
                    <a:lstStyle/>
                    <a:p>
                      <a:pPr fontAlgn="auto">
                        <a:lnSpc>
                          <a:spcPct val="110000"/>
                        </a:lnSpc>
                      </a:pPr>
                      <a:r>
                        <a:rPr lang="zh-CN" altLang="en-US" sz="1600" dirty="0"/>
                        <a:t>信息系统软件及所含数据</a:t>
                      </a:r>
                      <a:r>
                        <a:rPr lang="en-US" altLang="zh-CN" sz="1600" dirty="0"/>
                        <a:t>;</a:t>
                      </a:r>
                      <a:r>
                        <a:rPr lang="zh-CN" altLang="en-US" sz="1600" dirty="0"/>
                        <a:t>信息化建设需求分析报告、工程设计报告技术方案、分级授权的权限密码等。</a:t>
                      </a:r>
                      <a:endParaRPr lang="zh-CN" altLang="en-US" sz="1600" dirty="0"/>
                    </a:p>
                  </a:txBody>
                  <a:tcPr anchor="ctr" anchorCtr="0"/>
                </a:tc>
              </a:tr>
              <a:tr h="396000">
                <a:tc>
                  <a:txBody>
                    <a:bodyPr/>
                    <a:lstStyle/>
                    <a:p>
                      <a:pPr algn="ctr">
                        <a:lnSpc>
                          <a:spcPct val="90000"/>
                        </a:lnSpc>
                      </a:pPr>
                      <a:r>
                        <a:rPr lang="en-US" altLang="zh-CN" sz="1600" dirty="0"/>
                        <a:t>6</a:t>
                      </a:r>
                      <a:endParaRPr lang="en-US" altLang="zh-CN" sz="1600" dirty="0"/>
                    </a:p>
                  </a:txBody>
                  <a:tcPr anchor="ctr" anchorCtr="0"/>
                </a:tc>
                <a:tc>
                  <a:txBody>
                    <a:bodyPr/>
                    <a:lstStyle/>
                    <a:p>
                      <a:pPr algn="just" fontAlgn="auto">
                        <a:lnSpc>
                          <a:spcPct val="110000"/>
                        </a:lnSpc>
                      </a:pPr>
                      <a:r>
                        <a:rPr lang="zh-CN" altLang="en-US" sz="1600" dirty="0"/>
                        <a:t>技术事故</a:t>
                      </a:r>
                      <a:endParaRPr lang="zh-CN" altLang="en-US" sz="1600" dirty="0"/>
                    </a:p>
                  </a:txBody>
                  <a:tcPr anchor="ctr" anchorCtr="0"/>
                </a:tc>
                <a:tc>
                  <a:txBody>
                    <a:bodyPr/>
                    <a:lstStyle/>
                    <a:p>
                      <a:pPr fontAlgn="auto">
                        <a:lnSpc>
                          <a:spcPct val="110000"/>
                        </a:lnSpc>
                      </a:pPr>
                      <a:r>
                        <a:rPr lang="zh-CN" altLang="en-US" sz="1600" dirty="0"/>
                        <a:t>重大技术事故及其分析资料、改进措施。</a:t>
                      </a:r>
                      <a:endParaRPr lang="zh-CN" altLang="en-US" sz="1600" dirty="0"/>
                    </a:p>
                  </a:txBody>
                  <a:tcPr anchor="ctr" anchorCtr="0"/>
                </a:tc>
              </a:tr>
            </a:tbl>
          </a:graphicData>
        </a:graphic>
      </p:graphicFrame>
      <p:sp>
        <p:nvSpPr>
          <p:cNvPr id="5" name="文本框 4"/>
          <p:cNvSpPr txBox="1"/>
          <p:nvPr/>
        </p:nvSpPr>
        <p:spPr>
          <a:xfrm>
            <a:off x="744855" y="403225"/>
            <a:ext cx="2964180" cy="460375"/>
          </a:xfrm>
          <a:prstGeom prst="rect">
            <a:avLst/>
          </a:prstGeom>
          <a:noFill/>
        </p:spPr>
        <p:txBody>
          <a:bodyPr wrap="square">
            <a:spAutoFit/>
          </a:bodyPr>
          <a:p>
            <a:r>
              <a:rPr sz="2400" dirty="0">
                <a:solidFill>
                  <a:schemeClr val="tx1"/>
                </a:solidFill>
                <a:latin typeface="思源宋体 CN Medium" panose="02020500000000000000" charset="-122"/>
                <a:ea typeface="思源宋体 CN Medium" panose="02020500000000000000" charset="-122"/>
                <a:cs typeface="思源宋体 CN Medium" panose="02020500000000000000" charset="-122"/>
              </a:rPr>
              <a:t>B、技术信息</a:t>
            </a:r>
            <a:endParaRPr lang="zh-CN" altLang="en-US" sz="2400" dirty="0">
              <a:solidFill>
                <a:schemeClr val="tx1"/>
              </a:solidFill>
              <a:latin typeface="思源宋体 CN Medium" panose="02020500000000000000" charset="-122"/>
              <a:ea typeface="思源宋体 CN Medium" panose="02020500000000000000" charset="-122"/>
              <a:cs typeface="思源宋体 CN Medium" panose="020205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373730" y="2155415"/>
            <a:ext cx="3600000" cy="36000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1056481" y="539161"/>
            <a:ext cx="3061494" cy="521970"/>
          </a:xfrm>
          <a:prstGeom prst="rect">
            <a:avLst/>
          </a:prstGeom>
          <a:noFill/>
        </p:spPr>
        <p:txBody>
          <a:bodyPr wrap="square" lIns="91440" tIns="45720" rIns="91440" bIns="45720" rtlCol="0">
            <a:spAutoFit/>
          </a:bodyPr>
          <a:lstStyle/>
          <a:p>
            <a:pPr lvl="0" algn="l">
              <a:buClrTx/>
              <a:buSzTx/>
              <a:buFontTx/>
            </a:pPr>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怎么保？</a:t>
            </a:r>
            <a:endParaRPr lang="zh-CN" altLang="en-US" sz="2800" dirty="0">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3" name="矩形 2"/>
          <p:cNvSpPr/>
          <p:nvPr/>
        </p:nvSpPr>
        <p:spPr>
          <a:xfrm>
            <a:off x="6087110" y="2181860"/>
            <a:ext cx="5285740" cy="1197610"/>
          </a:xfrm>
          <a:prstGeom prst="rect">
            <a:avLst/>
          </a:prstGeom>
        </p:spPr>
        <p:txBody>
          <a:bodyPr wrap="square" lIns="91410" tIns="45705" rIns="91410" bIns="45705">
            <a:spAutoFit/>
          </a:bodyPr>
          <a:lstStyle/>
          <a:p>
            <a:pPr fontAlgn="auto">
              <a:lnSpc>
                <a:spcPct val="150000"/>
              </a:lnSpc>
            </a:pPr>
            <a:r>
              <a:rPr lang="zh-CN" altLang="en-US" sz="2400" dirty="0">
                <a:solidFill>
                  <a:schemeClr val="tx1"/>
                </a:solidFill>
                <a:cs typeface="思源黑体 Normal" panose="020B0400000000000000" charset="-122"/>
              </a:rPr>
              <a:t>要保守好公司的秘密，我们首先要知道泄密的途径有哪些？</a:t>
            </a:r>
            <a:endParaRPr lang="zh-CN" altLang="en-US" sz="2400" dirty="0">
              <a:solidFill>
                <a:schemeClr val="tx1"/>
              </a:solidFill>
              <a:cs typeface="思源黑体 Normal" panose="020B0400000000000000" charset="-122"/>
            </a:endParaRPr>
          </a:p>
        </p:txBody>
      </p:sp>
      <p:sp>
        <p:nvSpPr>
          <p:cNvPr id="7" name="文本框 6"/>
          <p:cNvSpPr txBox="1"/>
          <p:nvPr/>
        </p:nvSpPr>
        <p:spPr>
          <a:xfrm>
            <a:off x="6087110" y="3694430"/>
            <a:ext cx="4960620" cy="1198880"/>
          </a:xfrm>
          <a:prstGeom prst="rect">
            <a:avLst/>
          </a:prstGeom>
          <a:noFill/>
        </p:spPr>
        <p:txBody>
          <a:bodyPr wrap="square">
            <a:spAutoFit/>
          </a:bodyPr>
          <a:lstStyle/>
          <a:p>
            <a:pPr fontAlgn="auto">
              <a:lnSpc>
                <a:spcPct val="150000"/>
              </a:lnSpc>
            </a:pPr>
            <a:r>
              <a:rPr lang="zh-CN" altLang="en-US" sz="2400" dirty="0">
                <a:cs typeface="思源黑体 Normal" panose="020B0400000000000000" charset="-122"/>
              </a:rPr>
              <a:t>内部涉密信息的生命周期，每个环节都有泄密的可能。</a:t>
            </a:r>
            <a:endParaRPr lang="zh-CN" altLang="en-US" sz="2400" dirty="0">
              <a:cs typeface="思源黑体 Normal" panose="020B0400000000000000" charset="-122"/>
            </a:endParaRPr>
          </a:p>
        </p:txBody>
      </p:sp>
      <p:sp>
        <p:nvSpPr>
          <p:cNvPr id="53" name="椭圆 52"/>
          <p:cNvSpPr/>
          <p:nvPr/>
        </p:nvSpPr>
        <p:spPr>
          <a:xfrm>
            <a:off x="2273935" y="3055620"/>
            <a:ext cx="1799590" cy="1799590"/>
          </a:xfrm>
          <a:prstGeom prst="ellipse">
            <a:avLst/>
          </a:prstGeom>
          <a:solidFill>
            <a:schemeClr val="accent5">
              <a:lumMod val="75000"/>
            </a:schemeClr>
          </a:solidFill>
          <a:ln>
            <a:noFill/>
          </a:ln>
        </p:spPr>
        <p:txBody>
          <a:bodyPr vert="horz" wrap="square" lIns="91440" tIns="45720" rIns="91440" bIns="45720" numCol="1" anchor="t" anchorCtr="0" compatLnSpc="1"/>
          <a:p>
            <a:endParaRPr lang="zh-CN" altLang="en-US">
              <a:solidFill>
                <a:schemeClr val="bg1"/>
              </a:solidFill>
              <a:latin typeface="+mj-ea"/>
              <a:ea typeface="+mj-ea"/>
              <a:cs typeface="思源黑体 Normal" panose="020B0400000000000000" charset="-122"/>
            </a:endParaRPr>
          </a:p>
        </p:txBody>
      </p:sp>
      <p:sp>
        <p:nvSpPr>
          <p:cNvPr id="60" name="矩形 59"/>
          <p:cNvSpPr/>
          <p:nvPr/>
        </p:nvSpPr>
        <p:spPr>
          <a:xfrm>
            <a:off x="2371090" y="3694430"/>
            <a:ext cx="1605280" cy="521970"/>
          </a:xfrm>
          <a:prstGeom prst="rect">
            <a:avLst/>
          </a:prstGeom>
        </p:spPr>
        <p:txBody>
          <a:bodyPr wrap="none">
            <a:spAutoFit/>
          </a:bodyPr>
          <a:p>
            <a:pPr algn="ctr"/>
            <a:r>
              <a:rPr lang="zh-CN" altLang="en-US" sz="2800" dirty="0">
                <a:solidFill>
                  <a:schemeClr val="bg1"/>
                </a:solidFill>
                <a:latin typeface="+mj-ea"/>
                <a:ea typeface="+mj-ea"/>
                <a:cs typeface="思源黑体 Normal" panose="020B0400000000000000" charset="-122"/>
              </a:rPr>
              <a:t>涉密信息</a:t>
            </a:r>
            <a:endParaRPr lang="zh-CN" altLang="en-US" sz="2800" dirty="0">
              <a:solidFill>
                <a:schemeClr val="bg1"/>
              </a:solidFill>
              <a:latin typeface="+mj-ea"/>
              <a:ea typeface="+mj-ea"/>
              <a:cs typeface="思源黑体 Normal" panose="020B0400000000000000" charset="-122"/>
            </a:endParaRPr>
          </a:p>
        </p:txBody>
      </p:sp>
      <p:grpSp>
        <p:nvGrpSpPr>
          <p:cNvPr id="10" name="组合 9"/>
          <p:cNvGrpSpPr/>
          <p:nvPr/>
        </p:nvGrpSpPr>
        <p:grpSpPr>
          <a:xfrm>
            <a:off x="4370070" y="3379470"/>
            <a:ext cx="1295400" cy="1295400"/>
            <a:chOff x="6757" y="5322"/>
            <a:chExt cx="2040" cy="2040"/>
          </a:xfrm>
          <a:solidFill>
            <a:schemeClr val="accent5"/>
          </a:solidFill>
        </p:grpSpPr>
        <p:sp>
          <p:nvSpPr>
            <p:cNvPr id="6" name="椭圆 5"/>
            <p:cNvSpPr/>
            <p:nvPr/>
          </p:nvSpPr>
          <p:spPr>
            <a:xfrm>
              <a:off x="6757" y="5322"/>
              <a:ext cx="2041" cy="2041"/>
            </a:xfrm>
            <a:prstGeom prst="ellipse">
              <a:avLst/>
            </a:prstGeom>
            <a:grpFill/>
            <a:ln>
              <a:noFill/>
            </a:ln>
          </p:spPr>
          <p:txBody>
            <a:bodyPr vert="horz" wrap="square" lIns="91440" tIns="45720" rIns="91440" bIns="45720" numCol="1" anchor="t" anchorCtr="0" compatLnSpc="1"/>
            <a:p>
              <a:endParaRPr lang="zh-CN" altLang="en-US">
                <a:solidFill>
                  <a:schemeClr val="bg1"/>
                </a:solidFill>
                <a:latin typeface="+mj-ea"/>
                <a:ea typeface="+mj-ea"/>
                <a:cs typeface="思源黑体 Normal" panose="020B0400000000000000" charset="-122"/>
              </a:endParaRPr>
            </a:p>
          </p:txBody>
        </p:sp>
        <p:sp>
          <p:nvSpPr>
            <p:cNvPr id="62" name="矩形 61"/>
            <p:cNvSpPr/>
            <p:nvPr/>
          </p:nvSpPr>
          <p:spPr>
            <a:xfrm>
              <a:off x="7074" y="5931"/>
              <a:ext cx="1408" cy="822"/>
            </a:xfrm>
            <a:prstGeom prst="rect">
              <a:avLst/>
            </a:prstGeom>
            <a:grpFill/>
          </p:spPr>
          <p:txBody>
            <a:bodyPr wrap="none">
              <a:spAutoFit/>
            </a:bodyPr>
            <a:p>
              <a:r>
                <a:rPr lang="zh-CN" altLang="en-US" sz="2800" dirty="0">
                  <a:solidFill>
                    <a:schemeClr val="bg1"/>
                  </a:solidFill>
                  <a:latin typeface="+mj-ea"/>
                  <a:ea typeface="+mj-ea"/>
                  <a:cs typeface="思源黑体 Normal" panose="020B0400000000000000" charset="-122"/>
                </a:rPr>
                <a:t>销毁</a:t>
              </a:r>
              <a:endParaRPr lang="zh-CN" altLang="en-US" sz="2800" dirty="0">
                <a:solidFill>
                  <a:schemeClr val="bg1"/>
                </a:solidFill>
                <a:latin typeface="+mj-ea"/>
                <a:ea typeface="+mj-ea"/>
                <a:cs typeface="思源黑体 Normal" panose="020B0400000000000000" charset="-122"/>
              </a:endParaRPr>
            </a:p>
          </p:txBody>
        </p:sp>
      </p:grpSp>
      <p:grpSp>
        <p:nvGrpSpPr>
          <p:cNvPr id="11" name="组合 10"/>
          <p:cNvGrpSpPr/>
          <p:nvPr/>
        </p:nvGrpSpPr>
        <p:grpSpPr>
          <a:xfrm>
            <a:off x="2559685" y="5073015"/>
            <a:ext cx="1295400" cy="1295400"/>
            <a:chOff x="4031" y="7988"/>
            <a:chExt cx="2040" cy="2040"/>
          </a:xfrm>
          <a:solidFill>
            <a:schemeClr val="accent5"/>
          </a:solidFill>
        </p:grpSpPr>
        <p:sp>
          <p:nvSpPr>
            <p:cNvPr id="5" name="椭圆 4"/>
            <p:cNvSpPr/>
            <p:nvPr/>
          </p:nvSpPr>
          <p:spPr>
            <a:xfrm>
              <a:off x="4031" y="7988"/>
              <a:ext cx="2041" cy="2041"/>
            </a:xfrm>
            <a:prstGeom prst="ellipse">
              <a:avLst/>
            </a:prstGeom>
            <a:grpFill/>
            <a:ln>
              <a:noFill/>
            </a:ln>
          </p:spPr>
          <p:txBody>
            <a:bodyPr vert="horz" wrap="square" lIns="91440" tIns="45720" rIns="91440" bIns="45720" numCol="1" anchor="t" anchorCtr="0" compatLnSpc="1"/>
            <a:p>
              <a:endParaRPr lang="zh-CN" altLang="en-US">
                <a:solidFill>
                  <a:schemeClr val="bg1"/>
                </a:solidFill>
                <a:latin typeface="+mj-ea"/>
                <a:ea typeface="+mj-ea"/>
                <a:cs typeface="思源黑体 Normal" panose="020B0400000000000000" charset="-122"/>
              </a:endParaRPr>
            </a:p>
          </p:txBody>
        </p:sp>
        <p:sp>
          <p:nvSpPr>
            <p:cNvPr id="63" name="矩形 62"/>
            <p:cNvSpPr/>
            <p:nvPr/>
          </p:nvSpPr>
          <p:spPr>
            <a:xfrm>
              <a:off x="4347" y="8597"/>
              <a:ext cx="1408" cy="822"/>
            </a:xfrm>
            <a:prstGeom prst="rect">
              <a:avLst/>
            </a:prstGeom>
            <a:grpFill/>
          </p:spPr>
          <p:txBody>
            <a:bodyPr wrap="none">
              <a:spAutoFit/>
            </a:bodyPr>
            <a:p>
              <a:r>
                <a:rPr lang="zh-CN" altLang="en-US" sz="2800" dirty="0">
                  <a:solidFill>
                    <a:schemeClr val="bg1"/>
                  </a:solidFill>
                  <a:latin typeface="+mj-ea"/>
                  <a:ea typeface="+mj-ea"/>
                  <a:cs typeface="思源黑体 Normal" panose="020B0400000000000000" charset="-122"/>
                </a:rPr>
                <a:t>使用</a:t>
              </a:r>
              <a:endParaRPr lang="zh-CN" altLang="en-US" sz="2800" dirty="0">
                <a:solidFill>
                  <a:schemeClr val="bg1"/>
                </a:solidFill>
                <a:latin typeface="+mj-ea"/>
                <a:ea typeface="+mj-ea"/>
                <a:cs typeface="思源黑体 Normal" panose="020B0400000000000000" charset="-122"/>
              </a:endParaRPr>
            </a:p>
          </p:txBody>
        </p:sp>
      </p:grpSp>
      <p:grpSp>
        <p:nvGrpSpPr>
          <p:cNvPr id="8" name="组合 7"/>
          <p:cNvGrpSpPr/>
          <p:nvPr/>
        </p:nvGrpSpPr>
        <p:grpSpPr>
          <a:xfrm>
            <a:off x="712470" y="3379470"/>
            <a:ext cx="1295400" cy="1295400"/>
            <a:chOff x="854" y="5322"/>
            <a:chExt cx="2040" cy="2040"/>
          </a:xfrm>
          <a:solidFill>
            <a:schemeClr val="accent5"/>
          </a:solidFill>
        </p:grpSpPr>
        <p:sp>
          <p:nvSpPr>
            <p:cNvPr id="4" name="椭圆 3"/>
            <p:cNvSpPr/>
            <p:nvPr/>
          </p:nvSpPr>
          <p:spPr>
            <a:xfrm>
              <a:off x="854" y="5322"/>
              <a:ext cx="2041" cy="2041"/>
            </a:xfrm>
            <a:prstGeom prst="ellipse">
              <a:avLst/>
            </a:prstGeom>
            <a:grpFill/>
            <a:ln>
              <a:noFill/>
            </a:ln>
          </p:spPr>
          <p:txBody>
            <a:bodyPr vert="horz" wrap="square" lIns="91440" tIns="45720" rIns="91440" bIns="45720" numCol="1" anchor="t" anchorCtr="0" compatLnSpc="1"/>
            <a:p>
              <a:endParaRPr lang="zh-CN" altLang="en-US">
                <a:solidFill>
                  <a:schemeClr val="bg1"/>
                </a:solidFill>
                <a:latin typeface="+mj-ea"/>
                <a:ea typeface="+mj-ea"/>
                <a:cs typeface="思源黑体 Normal" panose="020B0400000000000000" charset="-122"/>
              </a:endParaRPr>
            </a:p>
          </p:txBody>
        </p:sp>
        <p:sp>
          <p:nvSpPr>
            <p:cNvPr id="65" name="矩形 64"/>
            <p:cNvSpPr/>
            <p:nvPr/>
          </p:nvSpPr>
          <p:spPr>
            <a:xfrm>
              <a:off x="1171" y="5931"/>
              <a:ext cx="1408" cy="822"/>
            </a:xfrm>
            <a:prstGeom prst="rect">
              <a:avLst/>
            </a:prstGeom>
            <a:grpFill/>
          </p:spPr>
          <p:txBody>
            <a:bodyPr wrap="none">
              <a:spAutoFit/>
            </a:bodyPr>
            <a:p>
              <a:r>
                <a:rPr lang="zh-CN" altLang="en-US" sz="2800" dirty="0">
                  <a:solidFill>
                    <a:schemeClr val="bg1"/>
                  </a:solidFill>
                  <a:latin typeface="+mj-ea"/>
                  <a:ea typeface="+mj-ea"/>
                  <a:cs typeface="思源黑体 Normal" panose="020B0400000000000000" charset="-122"/>
                </a:rPr>
                <a:t>存储</a:t>
              </a:r>
              <a:endParaRPr lang="zh-CN" altLang="en-US" sz="2800" dirty="0">
                <a:solidFill>
                  <a:schemeClr val="bg1"/>
                </a:solidFill>
                <a:latin typeface="+mj-ea"/>
                <a:ea typeface="+mj-ea"/>
                <a:cs typeface="思源黑体 Normal" panose="020B0400000000000000" charset="-122"/>
              </a:endParaRPr>
            </a:p>
          </p:txBody>
        </p:sp>
      </p:grpSp>
      <p:grpSp>
        <p:nvGrpSpPr>
          <p:cNvPr id="9" name="组合 8"/>
          <p:cNvGrpSpPr/>
          <p:nvPr/>
        </p:nvGrpSpPr>
        <p:grpSpPr>
          <a:xfrm>
            <a:off x="2559685" y="1542415"/>
            <a:ext cx="1295400" cy="1295400"/>
            <a:chOff x="4031" y="2601"/>
            <a:chExt cx="2040" cy="2040"/>
          </a:xfrm>
          <a:solidFill>
            <a:schemeClr val="accent5"/>
          </a:solidFill>
        </p:grpSpPr>
        <p:sp>
          <p:nvSpPr>
            <p:cNvPr id="58" name="椭圆 57"/>
            <p:cNvSpPr/>
            <p:nvPr/>
          </p:nvSpPr>
          <p:spPr>
            <a:xfrm>
              <a:off x="4031" y="2601"/>
              <a:ext cx="2041" cy="2041"/>
            </a:xfrm>
            <a:prstGeom prst="ellipse">
              <a:avLst/>
            </a:prstGeom>
            <a:grpFill/>
            <a:ln>
              <a:noFill/>
            </a:ln>
          </p:spPr>
          <p:txBody>
            <a:bodyPr vert="horz" wrap="square" lIns="91440" tIns="45720" rIns="91440" bIns="45720" numCol="1" anchor="t" anchorCtr="0" compatLnSpc="1"/>
            <a:p>
              <a:endParaRPr lang="zh-CN" altLang="en-US">
                <a:solidFill>
                  <a:schemeClr val="bg1"/>
                </a:solidFill>
                <a:latin typeface="+mj-ea"/>
                <a:ea typeface="+mj-ea"/>
                <a:cs typeface="思源黑体 Normal" panose="020B0400000000000000" charset="-122"/>
              </a:endParaRPr>
            </a:p>
          </p:txBody>
        </p:sp>
        <p:sp>
          <p:nvSpPr>
            <p:cNvPr id="66" name="矩形 65"/>
            <p:cNvSpPr/>
            <p:nvPr/>
          </p:nvSpPr>
          <p:spPr>
            <a:xfrm>
              <a:off x="4347" y="3210"/>
              <a:ext cx="1408" cy="822"/>
            </a:xfrm>
            <a:prstGeom prst="rect">
              <a:avLst/>
            </a:prstGeom>
            <a:grpFill/>
          </p:spPr>
          <p:txBody>
            <a:bodyPr wrap="none">
              <a:spAutoFit/>
            </a:bodyPr>
            <a:p>
              <a:pPr algn="l"/>
              <a:r>
                <a:rPr lang="zh-CN" altLang="en-US" sz="2800" dirty="0">
                  <a:solidFill>
                    <a:schemeClr val="bg1"/>
                  </a:solidFill>
                  <a:latin typeface="+mj-ea"/>
                  <a:ea typeface="+mj-ea"/>
                  <a:cs typeface="思源黑体 Normal" panose="020B0400000000000000" charset="-122"/>
                </a:rPr>
                <a:t>传输</a:t>
              </a:r>
              <a:endParaRPr lang="zh-CN" altLang="en-US" sz="2800" dirty="0">
                <a:solidFill>
                  <a:schemeClr val="bg1"/>
                </a:solidFill>
                <a:latin typeface="+mj-ea"/>
                <a:ea typeface="+mj-ea"/>
                <a:cs typeface="思源黑体 Normal" panose="020B0400000000000000" charset="-122"/>
              </a:endParaRPr>
            </a:p>
          </p:txBody>
        </p:sp>
      </p:grpSp>
      <p:cxnSp>
        <p:nvCxnSpPr>
          <p:cNvPr id="73" name="直接连接符 72"/>
          <p:cNvCxnSpPr/>
          <p:nvPr/>
        </p:nvCxnSpPr>
        <p:spPr>
          <a:xfrm flipH="1" flipV="1">
            <a:off x="6087110" y="3607435"/>
            <a:ext cx="5128895" cy="635"/>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8700" y="536575"/>
            <a:ext cx="2419985" cy="522000"/>
          </a:xfrm>
          <a:prstGeom prst="rect">
            <a:avLst/>
          </a:prstGeom>
        </p:spPr>
        <p:txBody>
          <a:bodyPr wrap="square" lIns="91410" tIns="45705" rIns="91410" bIns="45705">
            <a:spAutoFit/>
          </a:bodyPr>
          <a:lstStyle/>
          <a:p>
            <a:r>
              <a:rPr lang="zh-CN" altLang="zh-CN" sz="3200" dirty="0">
                <a:solidFill>
                  <a:schemeClr val="tx1"/>
                </a:solidFill>
                <a:latin typeface="思源宋体 CN Medium" panose="02020500000000000000" charset="-122"/>
                <a:ea typeface="思源宋体 CN Medium" panose="02020500000000000000" charset="-122"/>
                <a:cs typeface="思源黑体 Normal" panose="020B0400000000000000" charset="-122"/>
              </a:rPr>
              <a:t>泄密途径</a:t>
            </a:r>
            <a:endParaRPr lang="zh-CN" altLang="zh-CN" sz="3200" dirty="0">
              <a:solidFill>
                <a:schemeClr val="tx1"/>
              </a:solidFill>
              <a:latin typeface="思源宋体 CN Medium" panose="02020500000000000000" charset="-122"/>
              <a:ea typeface="思源宋体 CN Medium" panose="02020500000000000000" charset="-122"/>
              <a:cs typeface="思源黑体 Normal" panose="020B0400000000000000" charset="-122"/>
            </a:endParaRPr>
          </a:p>
        </p:txBody>
      </p:sp>
      <p:sp>
        <p:nvSpPr>
          <p:cNvPr id="5" name="文本框 4"/>
          <p:cNvSpPr txBox="1"/>
          <p:nvPr/>
        </p:nvSpPr>
        <p:spPr>
          <a:xfrm>
            <a:off x="2647315" y="5939155"/>
            <a:ext cx="6882130" cy="570230"/>
          </a:xfrm>
          <a:prstGeom prst="rect">
            <a:avLst/>
          </a:prstGeom>
          <a:solidFill>
            <a:schemeClr val="accent5">
              <a:lumMod val="75000"/>
            </a:schemeClr>
          </a:solidFill>
        </p:spPr>
        <p:txBody>
          <a:bodyPr wrap="square">
            <a:noAutofit/>
          </a:bodyPr>
          <a:lstStyle/>
          <a:p>
            <a:pPr algn="ctr">
              <a:lnSpc>
                <a:spcPct val="100000"/>
              </a:lnSpc>
            </a:pPr>
            <a:r>
              <a:rPr lang="zh-CN" altLang="en-US" sz="2800" dirty="0">
                <a:solidFill>
                  <a:schemeClr val="bg1"/>
                </a:solidFill>
                <a:cs typeface="思源黑体 Normal" panose="020B0400000000000000" charset="-122"/>
              </a:rPr>
              <a:t>保守国家秘密是每个公民应尽的义务</a:t>
            </a:r>
            <a:r>
              <a:rPr lang="en-US" altLang="zh-CN" sz="2800" dirty="0">
                <a:solidFill>
                  <a:schemeClr val="bg1"/>
                </a:solidFill>
                <a:cs typeface="思源黑体 Normal" panose="020B0400000000000000" charset="-122"/>
              </a:rPr>
              <a:t>!</a:t>
            </a:r>
            <a:endParaRPr lang="en-US" altLang="zh-CN" sz="2800" dirty="0">
              <a:solidFill>
                <a:schemeClr val="bg1"/>
              </a:solidFill>
              <a:cs typeface="思源黑体 Normal" panose="020B0400000000000000" charset="-122"/>
            </a:endParaRPr>
          </a:p>
        </p:txBody>
      </p:sp>
      <p:cxnSp>
        <p:nvCxnSpPr>
          <p:cNvPr id="9" name="Straight Connector 8"/>
          <p:cNvCxnSpPr/>
          <p:nvPr/>
        </p:nvCxnSpPr>
        <p:spPr>
          <a:xfrm rot="5400000">
            <a:off x="3714314" y="3703963"/>
            <a:ext cx="4763591" cy="1057"/>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3"/>
            <a:endCxn id="24" idx="1"/>
          </p:cNvCxnSpPr>
          <p:nvPr/>
        </p:nvCxnSpPr>
        <p:spPr>
          <a:xfrm>
            <a:off x="5380990" y="3604260"/>
            <a:ext cx="142113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38850" y="3546475"/>
            <a:ext cx="114300" cy="1143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cxnSp>
        <p:nvCxnSpPr>
          <p:cNvPr id="46" name="Straight Connector 45"/>
          <p:cNvCxnSpPr>
            <a:stCxn id="14" idx="3"/>
            <a:endCxn id="17" idx="1"/>
          </p:cNvCxnSpPr>
          <p:nvPr/>
        </p:nvCxnSpPr>
        <p:spPr>
          <a:xfrm>
            <a:off x="5380990" y="2315210"/>
            <a:ext cx="142113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038850" y="2263775"/>
            <a:ext cx="114300" cy="1143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cxnSp>
        <p:nvCxnSpPr>
          <p:cNvPr id="51" name="Straight Connector 50"/>
          <p:cNvCxnSpPr>
            <a:stCxn id="27" idx="3"/>
            <a:endCxn id="28" idx="1"/>
          </p:cNvCxnSpPr>
          <p:nvPr/>
        </p:nvCxnSpPr>
        <p:spPr>
          <a:xfrm>
            <a:off x="5380990" y="4974590"/>
            <a:ext cx="142113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038850" y="4916805"/>
            <a:ext cx="114300" cy="1143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32" name="Rectangle 31"/>
          <p:cNvSpPr/>
          <p:nvPr/>
        </p:nvSpPr>
        <p:spPr>
          <a:xfrm>
            <a:off x="904240" y="3631565"/>
            <a:ext cx="3145155" cy="399415"/>
          </a:xfrm>
          <a:prstGeom prst="rect">
            <a:avLst/>
          </a:prstGeom>
        </p:spPr>
        <p:txBody>
          <a:bodyPr wrap="square">
            <a:noAutofit/>
          </a:bodyPr>
          <a:lstStyle/>
          <a:p>
            <a:pPr lvl="0" algn="r" fontAlgn="auto">
              <a:lnSpc>
                <a:spcPct val="100000"/>
              </a:lnSpc>
            </a:pPr>
            <a:r>
              <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rPr>
              <a:t>新闻宣传、采访、论文等</a:t>
            </a:r>
            <a:endPar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33" name="Rectangle 32"/>
          <p:cNvSpPr/>
          <p:nvPr/>
        </p:nvSpPr>
        <p:spPr>
          <a:xfrm>
            <a:off x="2037715" y="3140075"/>
            <a:ext cx="2011680" cy="460375"/>
          </a:xfrm>
          <a:prstGeom prst="rect">
            <a:avLst/>
          </a:prstGeom>
        </p:spPr>
        <p:txBody>
          <a:bodyPr wrap="none">
            <a:spAutoFit/>
          </a:bodyPr>
          <a:lstStyle/>
          <a:p>
            <a:pPr algn="r"/>
            <a:r>
              <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rPr>
              <a:t>宣传报道泄密</a:t>
            </a:r>
            <a:endPar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endParaRPr>
          </a:p>
        </p:txBody>
      </p:sp>
      <p:sp>
        <p:nvSpPr>
          <p:cNvPr id="23" name="Rectangle 22"/>
          <p:cNvSpPr/>
          <p:nvPr/>
        </p:nvSpPr>
        <p:spPr>
          <a:xfrm>
            <a:off x="4532630" y="3180080"/>
            <a:ext cx="848360" cy="848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55" name="Freeform 23"/>
          <p:cNvSpPr>
            <a:spLocks noEditPoints="1"/>
          </p:cNvSpPr>
          <p:nvPr/>
        </p:nvSpPr>
        <p:spPr bwMode="auto">
          <a:xfrm>
            <a:off x="4692650" y="3394075"/>
            <a:ext cx="518795" cy="43053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30" name="Rectangle 29"/>
          <p:cNvSpPr/>
          <p:nvPr/>
        </p:nvSpPr>
        <p:spPr>
          <a:xfrm>
            <a:off x="525780" y="2288540"/>
            <a:ext cx="3523615" cy="398780"/>
          </a:xfrm>
          <a:prstGeom prst="rect">
            <a:avLst/>
          </a:prstGeom>
        </p:spPr>
        <p:txBody>
          <a:bodyPr wrap="square">
            <a:spAutoFit/>
          </a:bodyPr>
          <a:lstStyle/>
          <a:p>
            <a:pPr algn="r" fontAlgn="auto">
              <a:lnSpc>
                <a:spcPct val="100000"/>
              </a:lnSpc>
            </a:pPr>
            <a:r>
              <a:rPr sz="2000" dirty="0">
                <a:solidFill>
                  <a:schemeClr val="tx1"/>
                </a:solidFill>
                <a:latin typeface="思源黑体 Normal" panose="020B0400000000000000" charset="-122"/>
                <a:ea typeface="思源黑体 Normal" panose="020B0400000000000000" charset="-122"/>
                <a:cs typeface="思源黑体 Normal" panose="020B0400000000000000" charset="-122"/>
              </a:rPr>
              <a:t>与人交谈、酒后失言</a:t>
            </a:r>
            <a:endPar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endParaRPr>
          </a:p>
        </p:txBody>
      </p:sp>
      <p:sp>
        <p:nvSpPr>
          <p:cNvPr id="31" name="Rectangle 30"/>
          <p:cNvSpPr/>
          <p:nvPr/>
        </p:nvSpPr>
        <p:spPr>
          <a:xfrm>
            <a:off x="2647315" y="1809750"/>
            <a:ext cx="1402080" cy="460375"/>
          </a:xfrm>
          <a:prstGeom prst="rect">
            <a:avLst/>
          </a:prstGeom>
        </p:spPr>
        <p:txBody>
          <a:bodyPr wrap="none">
            <a:spAutoFit/>
          </a:bodyPr>
          <a:lstStyle/>
          <a:p>
            <a:pPr algn="r"/>
            <a:r>
              <a:rPr lang="zh-CN" altLang="en-US" sz="2400" dirty="0">
                <a:solidFill>
                  <a:schemeClr val="tx1"/>
                </a:solidFill>
                <a:latin typeface="思源宋体 CN" panose="02020400000000000000" charset="-122"/>
                <a:ea typeface="思源宋体 CN" panose="02020400000000000000" charset="-122"/>
                <a:cs typeface="思源黑体 Normal" panose="020B0400000000000000" charset="-122"/>
              </a:rPr>
              <a:t>口头泄密</a:t>
            </a:r>
            <a:endParaRPr lang="zh-CN" altLang="en-US" sz="2400" dirty="0">
              <a:solidFill>
                <a:schemeClr val="tx1"/>
              </a:solidFill>
              <a:latin typeface="思源宋体 CN" panose="02020400000000000000" charset="-122"/>
              <a:ea typeface="思源宋体 CN" panose="02020400000000000000" charset="-122"/>
              <a:cs typeface="思源黑体 Normal" panose="020B0400000000000000" charset="-122"/>
            </a:endParaRPr>
          </a:p>
        </p:txBody>
      </p:sp>
      <p:sp>
        <p:nvSpPr>
          <p:cNvPr id="14" name="Rectangle 13"/>
          <p:cNvSpPr/>
          <p:nvPr/>
        </p:nvSpPr>
        <p:spPr>
          <a:xfrm>
            <a:off x="4532630" y="1891030"/>
            <a:ext cx="848360" cy="848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59" name="Freeform 100"/>
          <p:cNvSpPr/>
          <p:nvPr/>
        </p:nvSpPr>
        <p:spPr bwMode="auto">
          <a:xfrm>
            <a:off x="4723130" y="2081530"/>
            <a:ext cx="404495" cy="45593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41" name="Rectangle 40"/>
          <p:cNvSpPr/>
          <p:nvPr/>
        </p:nvSpPr>
        <p:spPr>
          <a:xfrm>
            <a:off x="8135620" y="4744190"/>
            <a:ext cx="2316480" cy="460800"/>
          </a:xfrm>
          <a:prstGeom prst="rect">
            <a:avLst/>
          </a:prstGeom>
        </p:spPr>
        <p:txBody>
          <a:bodyPr wrap="square">
            <a:noAutofit/>
          </a:bodyPr>
          <a:lstStyle/>
          <a:p>
            <a:pPr lvl="0" algn="l" fontAlgn="auto">
              <a:lnSpc>
                <a:spcPct val="100000"/>
              </a:lnSpc>
            </a:pPr>
            <a:r>
              <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rPr>
              <a:t>办公自动化泄密</a:t>
            </a:r>
            <a:endPar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endParaRPr>
          </a:p>
        </p:txBody>
      </p:sp>
      <p:sp>
        <p:nvSpPr>
          <p:cNvPr id="28" name="Rectangle 27"/>
          <p:cNvSpPr/>
          <p:nvPr/>
        </p:nvSpPr>
        <p:spPr>
          <a:xfrm>
            <a:off x="6802120" y="4550410"/>
            <a:ext cx="848360" cy="848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63" name="Freeform 107"/>
          <p:cNvSpPr>
            <a:spLocks noEditPoints="1"/>
          </p:cNvSpPr>
          <p:nvPr/>
        </p:nvSpPr>
        <p:spPr bwMode="auto">
          <a:xfrm>
            <a:off x="6992620" y="4740910"/>
            <a:ext cx="487680" cy="419100"/>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34" name="Rectangle 33"/>
          <p:cNvSpPr/>
          <p:nvPr/>
        </p:nvSpPr>
        <p:spPr>
          <a:xfrm>
            <a:off x="525780" y="4972685"/>
            <a:ext cx="3523615" cy="398780"/>
          </a:xfrm>
          <a:prstGeom prst="rect">
            <a:avLst/>
          </a:prstGeom>
        </p:spPr>
        <p:txBody>
          <a:bodyPr wrap="square">
            <a:spAutoFit/>
          </a:bodyPr>
          <a:lstStyle/>
          <a:p>
            <a:pPr algn="r" fontAlgn="auto">
              <a:lnSpc>
                <a:spcPct val="100000"/>
              </a:lnSpc>
            </a:pPr>
            <a:r>
              <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rPr>
              <a:t>内、外网交叉使用</a:t>
            </a:r>
            <a:endPar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35" name="Rectangle 34"/>
          <p:cNvSpPr/>
          <p:nvPr/>
        </p:nvSpPr>
        <p:spPr>
          <a:xfrm>
            <a:off x="1732915" y="4483100"/>
            <a:ext cx="2316480" cy="460375"/>
          </a:xfrm>
          <a:prstGeom prst="rect">
            <a:avLst/>
          </a:prstGeom>
        </p:spPr>
        <p:txBody>
          <a:bodyPr wrap="none">
            <a:spAutoFit/>
          </a:bodyPr>
          <a:lstStyle/>
          <a:p>
            <a:pPr algn="r"/>
            <a:r>
              <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rPr>
              <a:t>计算机网络泄密</a:t>
            </a:r>
            <a:endPar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endParaRPr>
          </a:p>
        </p:txBody>
      </p:sp>
      <p:sp>
        <p:nvSpPr>
          <p:cNvPr id="27" name="Rectangle 26"/>
          <p:cNvSpPr/>
          <p:nvPr/>
        </p:nvSpPr>
        <p:spPr>
          <a:xfrm>
            <a:off x="4532630" y="4550410"/>
            <a:ext cx="848360" cy="848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grpSp>
        <p:nvGrpSpPr>
          <p:cNvPr id="29" name="Group 67"/>
          <p:cNvGrpSpPr/>
          <p:nvPr/>
        </p:nvGrpSpPr>
        <p:grpSpPr>
          <a:xfrm rot="0">
            <a:off x="4627880" y="4836160"/>
            <a:ext cx="671195" cy="236855"/>
            <a:chOff x="1441430" y="4357700"/>
            <a:chExt cx="503238" cy="177800"/>
          </a:xfrm>
          <a:solidFill>
            <a:schemeClr val="bg1"/>
          </a:solidFill>
        </p:grpSpPr>
        <p:sp>
          <p:nvSpPr>
            <p:cNvPr id="64"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65"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sp>
          <p:nvSpPr>
            <p:cNvPr id="66"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endParaRPr>
            </a:p>
          </p:txBody>
        </p:sp>
      </p:grpSp>
      <p:sp>
        <p:nvSpPr>
          <p:cNvPr id="36" name="Rectangle 35"/>
          <p:cNvSpPr/>
          <p:nvPr/>
        </p:nvSpPr>
        <p:spPr>
          <a:xfrm>
            <a:off x="8135620" y="2288540"/>
            <a:ext cx="3523615" cy="720000"/>
          </a:xfrm>
          <a:prstGeom prst="rect">
            <a:avLst/>
          </a:prstGeom>
        </p:spPr>
        <p:txBody>
          <a:bodyPr wrap="square">
            <a:spAutoFit/>
          </a:bodyPr>
          <a:lstStyle/>
          <a:p>
            <a:pPr fontAlgn="auto">
              <a:lnSpc>
                <a:spcPct val="100000"/>
              </a:lnSpc>
            </a:pPr>
            <a:r>
              <a:rPr sz="2000" dirty="0">
                <a:solidFill>
                  <a:schemeClr val="tx1"/>
                </a:solidFill>
                <a:latin typeface="思源黑体 Normal" panose="020B0400000000000000" charset="-122"/>
                <a:ea typeface="思源黑体 Normal" panose="020B0400000000000000" charset="-122"/>
                <a:cs typeface="思源黑体 Normal" panose="020B0400000000000000" charset="-122"/>
              </a:rPr>
              <a:t>违规借阅、遗失、销毁失当、非法复制</a:t>
            </a:r>
            <a:endPar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endParaRPr>
          </a:p>
        </p:txBody>
      </p:sp>
      <p:sp>
        <p:nvSpPr>
          <p:cNvPr id="37" name="Rectangle 36"/>
          <p:cNvSpPr/>
          <p:nvPr/>
        </p:nvSpPr>
        <p:spPr>
          <a:xfrm>
            <a:off x="8135620" y="1809750"/>
            <a:ext cx="3535680" cy="460375"/>
          </a:xfrm>
          <a:prstGeom prst="rect">
            <a:avLst/>
          </a:prstGeom>
        </p:spPr>
        <p:txBody>
          <a:bodyPr wrap="none">
            <a:spAutoFit/>
          </a:bodyPr>
          <a:lstStyle/>
          <a:p>
            <a:pPr algn="l" fontAlgn="auto"/>
            <a:r>
              <a:rPr lang="zh-CN" altLang="en-US" sz="2400" dirty="0">
                <a:solidFill>
                  <a:schemeClr val="tx1"/>
                </a:solidFill>
                <a:latin typeface="思源宋体 CN" panose="02020400000000000000" charset="-122"/>
                <a:ea typeface="思源宋体 CN" panose="02020400000000000000" charset="-122"/>
                <a:cs typeface="思源黑体 Normal" panose="020B0400000000000000" charset="-122"/>
              </a:rPr>
              <a:t>文件、资料管理不善泄密</a:t>
            </a:r>
            <a:endParaRPr lang="zh-CN" altLang="en-US" sz="2400" dirty="0">
              <a:solidFill>
                <a:schemeClr val="tx1"/>
              </a:solidFill>
              <a:latin typeface="思源宋体 CN" panose="02020400000000000000" charset="-122"/>
              <a:ea typeface="思源宋体 CN" panose="02020400000000000000" charset="-122"/>
              <a:cs typeface="思源黑体 Normal" panose="020B0400000000000000" charset="-122"/>
            </a:endParaRPr>
          </a:p>
        </p:txBody>
      </p:sp>
      <p:sp>
        <p:nvSpPr>
          <p:cNvPr id="17" name="Rectangle 16"/>
          <p:cNvSpPr/>
          <p:nvPr/>
        </p:nvSpPr>
        <p:spPr>
          <a:xfrm>
            <a:off x="6802120" y="1891030"/>
            <a:ext cx="848360" cy="848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mn-ea"/>
            </a:endParaRPr>
          </a:p>
        </p:txBody>
      </p:sp>
      <p:grpSp>
        <p:nvGrpSpPr>
          <p:cNvPr id="45" name="Group 68"/>
          <p:cNvGrpSpPr/>
          <p:nvPr/>
        </p:nvGrpSpPr>
        <p:grpSpPr>
          <a:xfrm rot="0">
            <a:off x="7012305" y="2094865"/>
            <a:ext cx="449580" cy="450215"/>
            <a:chOff x="6998061" y="3496249"/>
            <a:chExt cx="366051" cy="366676"/>
          </a:xfrm>
          <a:solidFill>
            <a:schemeClr val="bg1"/>
          </a:solidFill>
        </p:grpSpPr>
        <p:sp>
          <p:nvSpPr>
            <p:cNvPr id="70"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1"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2"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3"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4"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5"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6"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7"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78"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grpSp>
      <p:sp>
        <p:nvSpPr>
          <p:cNvPr id="38" name="Rectangle 37"/>
          <p:cNvSpPr/>
          <p:nvPr/>
        </p:nvSpPr>
        <p:spPr>
          <a:xfrm>
            <a:off x="8135620" y="3631883"/>
            <a:ext cx="3789680" cy="398780"/>
          </a:xfrm>
          <a:prstGeom prst="rect">
            <a:avLst/>
          </a:prstGeom>
        </p:spPr>
        <p:txBody>
          <a:bodyPr wrap="square">
            <a:spAutoFit/>
          </a:bodyPr>
          <a:lstStyle/>
          <a:p>
            <a:pPr fontAlgn="auto">
              <a:lnSpc>
                <a:spcPct val="100000"/>
              </a:lnSpc>
            </a:pPr>
            <a:r>
              <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rPr>
              <a:t>有线、无线传输、手机、互联网</a:t>
            </a:r>
            <a:endPar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39" name="Rectangle 38"/>
          <p:cNvSpPr/>
          <p:nvPr/>
        </p:nvSpPr>
        <p:spPr>
          <a:xfrm>
            <a:off x="8135620" y="3140075"/>
            <a:ext cx="1402080" cy="460375"/>
          </a:xfrm>
          <a:prstGeom prst="rect">
            <a:avLst/>
          </a:prstGeom>
        </p:spPr>
        <p:txBody>
          <a:bodyPr wrap="none">
            <a:spAutoFit/>
          </a:bodyPr>
          <a:lstStyle/>
          <a:p>
            <a:pPr algn="l" fontAlgn="auto"/>
            <a:r>
              <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rPr>
              <a:t>通信泄密</a:t>
            </a:r>
            <a:endParaRPr lang="zh-CN" altLang="zh-CN" sz="2400" dirty="0">
              <a:solidFill>
                <a:schemeClr val="tx1"/>
              </a:solidFill>
              <a:latin typeface="思源宋体 CN" panose="02020400000000000000" charset="-122"/>
              <a:ea typeface="思源宋体 CN" panose="02020400000000000000" charset="-122"/>
              <a:cs typeface="思源黑体 Normal" panose="020B0400000000000000" charset="-122"/>
              <a:sym typeface="+mn-ea"/>
            </a:endParaRPr>
          </a:p>
        </p:txBody>
      </p:sp>
      <p:sp>
        <p:nvSpPr>
          <p:cNvPr id="24" name="Rectangle 23"/>
          <p:cNvSpPr/>
          <p:nvPr/>
        </p:nvSpPr>
        <p:spPr>
          <a:xfrm>
            <a:off x="6802120" y="3180080"/>
            <a:ext cx="848360" cy="848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olidFill>
                <a:schemeClr val="tx1">
                  <a:lumMod val="50000"/>
                  <a:lumOff val="50000"/>
                </a:schemeClr>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grpSp>
        <p:nvGrpSpPr>
          <p:cNvPr id="56" name="Group 78"/>
          <p:cNvGrpSpPr/>
          <p:nvPr/>
        </p:nvGrpSpPr>
        <p:grpSpPr>
          <a:xfrm rot="0">
            <a:off x="7054850" y="3370580"/>
            <a:ext cx="363220" cy="485140"/>
            <a:chOff x="1868971" y="2767277"/>
            <a:chExt cx="274694" cy="366676"/>
          </a:xfrm>
          <a:solidFill>
            <a:schemeClr val="bg1"/>
          </a:solidFill>
        </p:grpSpPr>
        <p:sp>
          <p:nvSpPr>
            <p:cNvPr id="8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sp>
          <p:nvSpPr>
            <p:cNvPr id="8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fontAlgn="auto"/>
              <a:endParaRPr lang="en-US" sz="4000">
                <a:solidFill>
                  <a:schemeClr val="tx1">
                    <a:lumMod val="50000"/>
                    <a:lumOff val="50000"/>
                  </a:schemeClr>
                </a:solidFill>
                <a:effectLst>
                  <a:outerShdw blurRad="38100" dist="38100" dir="2700000" algn="tl">
                    <a:srgbClr val="000000"/>
                  </a:outerShdw>
                </a:effectLst>
                <a:latin typeface="思源黑体 Normal" panose="020B0400000000000000" charset="-122"/>
                <a:ea typeface="思源黑体 Normal" panose="020B0400000000000000" charset="-122"/>
                <a:cs typeface="思源黑体 Normal" panose="020B0400000000000000"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2787015"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a:endParaRPr lang="zh-CN" altLang="en-US">
              <a:cs typeface="思源黑体 Normal" panose="020B0400000000000000" charset="-122"/>
            </a:endParaRPr>
          </a:p>
        </p:txBody>
      </p:sp>
      <p:sp>
        <p:nvSpPr>
          <p:cNvPr id="43" name="TextBox 42"/>
          <p:cNvSpPr txBox="1"/>
          <p:nvPr/>
        </p:nvSpPr>
        <p:spPr>
          <a:xfrm>
            <a:off x="4081780" y="1788160"/>
            <a:ext cx="5973445" cy="867410"/>
          </a:xfrm>
          <a:prstGeom prst="rect">
            <a:avLst/>
          </a:prstGeom>
          <a:noFill/>
          <a:ln w="254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endParaRPr lang="zh-CN" altLang="en-US" sz="2400" b="0" dirty="0">
              <a:solidFill>
                <a:schemeClr val="tx1"/>
              </a:solidFill>
              <a:latin typeface="思源黑体 Normal" panose="020B0400000000000000" charset="-122"/>
              <a:ea typeface="思源黑体 Normal" panose="020B0400000000000000" charset="-122"/>
              <a:cs typeface="思源黑体 Normal" panose="020B0400000000000000" charset="-122"/>
            </a:endParaRPr>
          </a:p>
        </p:txBody>
      </p:sp>
      <p:sp>
        <p:nvSpPr>
          <p:cNvPr id="45" name="五边形 44"/>
          <p:cNvSpPr/>
          <p:nvPr/>
        </p:nvSpPr>
        <p:spPr>
          <a:xfrm>
            <a:off x="4082415" y="1790700"/>
            <a:ext cx="1097280" cy="864000"/>
          </a:xfrm>
          <a:prstGeom prst="homePlat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cs typeface="思源黑体 Normal" panose="020B0400000000000000" charset="-122"/>
            </a:endParaRPr>
          </a:p>
        </p:txBody>
      </p:sp>
      <p:sp>
        <p:nvSpPr>
          <p:cNvPr id="16" name="TextBox 42"/>
          <p:cNvSpPr txBox="1"/>
          <p:nvPr/>
        </p:nvSpPr>
        <p:spPr>
          <a:xfrm>
            <a:off x="4082415" y="4682490"/>
            <a:ext cx="5972810" cy="867410"/>
          </a:xfrm>
          <a:prstGeom prst="rect">
            <a:avLst/>
          </a:prstGeom>
          <a:noFill/>
          <a:ln w="254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15" name="TextBox 42"/>
          <p:cNvSpPr txBox="1"/>
          <p:nvPr/>
        </p:nvSpPr>
        <p:spPr>
          <a:xfrm>
            <a:off x="4081780" y="3241040"/>
            <a:ext cx="5973445" cy="867410"/>
          </a:xfrm>
          <a:prstGeom prst="rect">
            <a:avLst/>
          </a:prstGeom>
          <a:noFill/>
          <a:ln w="254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40" name="TextBox 39"/>
          <p:cNvSpPr txBox="1"/>
          <p:nvPr/>
        </p:nvSpPr>
        <p:spPr>
          <a:xfrm>
            <a:off x="859155" y="641350"/>
            <a:ext cx="1413510" cy="3536950"/>
          </a:xfrm>
          <a:prstGeom prst="rect">
            <a:avLst/>
          </a:prstGeom>
          <a:noFill/>
        </p:spPr>
        <p:txBody>
          <a:bodyPr vert="eaVert" wrap="square" rtlCol="0">
            <a:spAutoFit/>
          </a:bodyPr>
          <a:lstStyle/>
          <a:p>
            <a:r>
              <a:rPr lang="zh-CN" altLang="en-US" sz="8000" b="1" spc="599" dirty="0">
                <a:solidFill>
                  <a:schemeClr val="bg1"/>
                </a:solidFill>
                <a:latin typeface="思源黑体 Normal" panose="020B0400000000000000" charset="-122"/>
                <a:ea typeface="思源黑体 Normal" panose="020B0400000000000000" charset="-122"/>
                <a:cs typeface="思源黑体 Normal" panose="020B0400000000000000" charset="-122"/>
              </a:rPr>
              <a:t>目录</a:t>
            </a:r>
            <a:endParaRPr lang="zh-CN" altLang="en-US" sz="8000" b="1" spc="599" dirty="0">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
        <p:nvSpPr>
          <p:cNvPr id="41" name="TextBox 40"/>
          <p:cNvSpPr txBox="1"/>
          <p:nvPr/>
        </p:nvSpPr>
        <p:spPr>
          <a:xfrm>
            <a:off x="2023110" y="1891030"/>
            <a:ext cx="675005" cy="3123565"/>
          </a:xfrm>
          <a:prstGeom prst="rect">
            <a:avLst/>
          </a:prstGeom>
          <a:noFill/>
        </p:spPr>
        <p:txBody>
          <a:bodyPr vert="eaVert" wrap="square" rtlCol="0">
            <a:spAutoFit/>
          </a:bodyPr>
          <a:lstStyle/>
          <a:p>
            <a:r>
              <a:rPr lang="en-US" altLang="zh-CN" sz="3200" b="1" spc="800" dirty="0">
                <a:solidFill>
                  <a:schemeClr val="bg1"/>
                </a:solidFill>
                <a:uFillTx/>
                <a:latin typeface="思源黑体 Normal" panose="020B0400000000000000" charset="-122"/>
                <a:cs typeface="Arial" panose="020B0604020202020204" pitchFamily="34" charset="0"/>
              </a:rPr>
              <a:t>CONTENTS</a:t>
            </a:r>
            <a:endParaRPr lang="en-US" altLang="zh-CN" sz="3200" b="1" spc="800" dirty="0">
              <a:solidFill>
                <a:schemeClr val="bg1"/>
              </a:solidFill>
              <a:uFillTx/>
              <a:latin typeface="思源黑体 Normal" panose="020B0400000000000000" charset="-122"/>
              <a:cs typeface="Arial" panose="020B0604020202020204" pitchFamily="34" charset="0"/>
            </a:endParaRPr>
          </a:p>
        </p:txBody>
      </p:sp>
      <p:sp>
        <p:nvSpPr>
          <p:cNvPr id="4" name="五边形 3"/>
          <p:cNvSpPr/>
          <p:nvPr/>
        </p:nvSpPr>
        <p:spPr>
          <a:xfrm>
            <a:off x="4082415" y="3251600"/>
            <a:ext cx="1097280" cy="863600"/>
          </a:xfrm>
          <a:prstGeom prst="homePlat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思源黑体 Normal" panose="020B0400000000000000" charset="-122"/>
              <a:sym typeface="+mn-ea"/>
            </a:endParaRPr>
          </a:p>
        </p:txBody>
      </p:sp>
      <p:sp>
        <p:nvSpPr>
          <p:cNvPr id="5" name="TextBox 45"/>
          <p:cNvSpPr txBox="1"/>
          <p:nvPr/>
        </p:nvSpPr>
        <p:spPr>
          <a:xfrm>
            <a:off x="4222115" y="3312043"/>
            <a:ext cx="637540" cy="721995"/>
          </a:xfrm>
          <a:prstGeom prst="rect">
            <a:avLst/>
          </a:prstGeom>
          <a:noFill/>
        </p:spPr>
        <p:txBody>
          <a:bodyPr wrap="square" rtlCol="0">
            <a:spAutoFit/>
          </a:bodyPr>
          <a:lstStyle/>
          <a:p>
            <a:pPr lvl="0" algn="l">
              <a:buClrTx/>
              <a:buSzTx/>
              <a:buFontTx/>
            </a:pPr>
            <a:r>
              <a:rPr lang="en-US" altLang="zh-CN" sz="4100"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rPr>
              <a:t>2</a:t>
            </a:r>
            <a:endParaRPr lang="en-US" altLang="zh-CN" sz="4100"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7" name="五边形 6"/>
          <p:cNvSpPr/>
          <p:nvPr/>
        </p:nvSpPr>
        <p:spPr>
          <a:xfrm>
            <a:off x="4082415" y="4693050"/>
            <a:ext cx="1097280" cy="863600"/>
          </a:xfrm>
          <a:prstGeom prst="homePlat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思源黑体 Normal" panose="020B0400000000000000" charset="-122"/>
              <a:sym typeface="+mn-ea"/>
            </a:endParaRPr>
          </a:p>
        </p:txBody>
      </p:sp>
      <p:sp>
        <p:nvSpPr>
          <p:cNvPr id="8" name="TextBox 45"/>
          <p:cNvSpPr txBox="1"/>
          <p:nvPr/>
        </p:nvSpPr>
        <p:spPr>
          <a:xfrm>
            <a:off x="4222115" y="4763653"/>
            <a:ext cx="637540" cy="721995"/>
          </a:xfrm>
          <a:prstGeom prst="rect">
            <a:avLst/>
          </a:prstGeom>
          <a:noFill/>
        </p:spPr>
        <p:txBody>
          <a:bodyPr wrap="square" rtlCol="0">
            <a:spAutoFit/>
          </a:bodyPr>
          <a:lstStyle/>
          <a:p>
            <a:pPr lvl="0" algn="l">
              <a:buClrTx/>
              <a:buSzTx/>
              <a:buFontTx/>
            </a:pPr>
            <a:r>
              <a:rPr lang="en-US" altLang="zh-CN" sz="4100"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rPr>
              <a:t>3</a:t>
            </a:r>
            <a:endParaRPr lang="en-US" altLang="zh-CN" sz="4100"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9" name="文本框 8"/>
          <p:cNvSpPr txBox="1"/>
          <p:nvPr/>
        </p:nvSpPr>
        <p:spPr>
          <a:xfrm>
            <a:off x="5249545" y="1924050"/>
            <a:ext cx="3027680" cy="583565"/>
          </a:xfrm>
          <a:prstGeom prst="rect">
            <a:avLst/>
          </a:prstGeom>
          <a:noFill/>
        </p:spPr>
        <p:txBody>
          <a:bodyPr wrap="none" rtlCol="0" anchor="t">
            <a:spAutoFit/>
          </a:bodyPr>
          <a:p>
            <a:r>
              <a:rPr lang="zh-CN" altLang="en-US" sz="3200" dirty="0">
                <a:solidFill>
                  <a:schemeClr val="tx1"/>
                </a:solidFill>
                <a:cs typeface="思源黑体 Normal" panose="020B0400000000000000" charset="-122"/>
                <a:sym typeface="+mn-ea"/>
              </a:rPr>
              <a:t>保密的基本概念</a:t>
            </a:r>
            <a:endParaRPr lang="zh-CN" altLang="en-US" sz="3200" dirty="0">
              <a:solidFill>
                <a:schemeClr val="tx1"/>
              </a:solidFill>
              <a:cs typeface="思源黑体 Normal" panose="020B0400000000000000" charset="-122"/>
              <a:sym typeface="+mn-ea"/>
            </a:endParaRPr>
          </a:p>
        </p:txBody>
      </p:sp>
      <p:sp>
        <p:nvSpPr>
          <p:cNvPr id="10" name="文本框 9"/>
          <p:cNvSpPr txBox="1"/>
          <p:nvPr/>
        </p:nvSpPr>
        <p:spPr>
          <a:xfrm>
            <a:off x="5249545" y="3447415"/>
            <a:ext cx="3434080" cy="583565"/>
          </a:xfrm>
          <a:prstGeom prst="rect">
            <a:avLst/>
          </a:prstGeom>
          <a:noFill/>
        </p:spPr>
        <p:txBody>
          <a:bodyPr wrap="none" rtlCol="0" anchor="t">
            <a:spAutoFit/>
          </a:bodyPr>
          <a:p>
            <a:pPr lvl="0" algn="l">
              <a:buClrTx/>
              <a:buSzTx/>
              <a:buFontTx/>
            </a:pPr>
            <a:r>
              <a:rPr lang="zh-CN" altLang="en-US" sz="3200" dirty="0">
                <a:cs typeface="思源黑体 Normal" panose="020B0400000000000000" charset="-122"/>
                <a:sym typeface="+mn-ea"/>
              </a:rPr>
              <a:t>如何开展保密工作</a:t>
            </a:r>
            <a:endParaRPr lang="zh-CN" altLang="en-US" sz="3200" dirty="0">
              <a:cs typeface="思源黑体 Normal" panose="020B0400000000000000" charset="-122"/>
              <a:sym typeface="+mn-ea"/>
            </a:endParaRPr>
          </a:p>
        </p:txBody>
      </p:sp>
      <p:sp>
        <p:nvSpPr>
          <p:cNvPr id="11" name="文本框 10"/>
          <p:cNvSpPr txBox="1"/>
          <p:nvPr/>
        </p:nvSpPr>
        <p:spPr>
          <a:xfrm>
            <a:off x="5249545" y="4826000"/>
            <a:ext cx="4653280" cy="583565"/>
          </a:xfrm>
          <a:prstGeom prst="rect">
            <a:avLst/>
          </a:prstGeom>
          <a:noFill/>
        </p:spPr>
        <p:txBody>
          <a:bodyPr wrap="none" rtlCol="0" anchor="t">
            <a:spAutoFit/>
          </a:bodyPr>
          <a:p>
            <a:pPr lvl="0" algn="l">
              <a:buClrTx/>
              <a:buSzTx/>
              <a:buFontTx/>
            </a:pPr>
            <a:r>
              <a:rPr lang="zh-CN" altLang="en-US" sz="3200" dirty="0">
                <a:cs typeface="思源黑体 Normal" panose="020B0400000000000000" charset="-122"/>
                <a:sym typeface="+mn-ea"/>
              </a:rPr>
              <a:t>日常保密工作的注意事项</a:t>
            </a:r>
            <a:endParaRPr lang="zh-CN" altLang="en-US" sz="3200" dirty="0">
              <a:cs typeface="思源黑体 Normal" panose="020B0400000000000000" charset="-122"/>
              <a:sym typeface="+mn-ea"/>
            </a:endParaRPr>
          </a:p>
        </p:txBody>
      </p:sp>
      <p:sp>
        <p:nvSpPr>
          <p:cNvPr id="46" name="TextBox 45"/>
          <p:cNvSpPr txBox="1"/>
          <p:nvPr/>
        </p:nvSpPr>
        <p:spPr>
          <a:xfrm>
            <a:off x="4222115" y="1861702"/>
            <a:ext cx="637540" cy="721995"/>
          </a:xfrm>
          <a:prstGeom prst="rect">
            <a:avLst/>
          </a:prstGeom>
          <a:noFill/>
        </p:spPr>
        <p:txBody>
          <a:bodyPr wrap="square" rtlCol="0">
            <a:spAutoFit/>
          </a:bodyPr>
          <a:lstStyle/>
          <a:p>
            <a:pPr algn="l"/>
            <a:r>
              <a:rPr lang="en-US" altLang="zh-CN" sz="4100" b="0" dirty="0">
                <a:solidFill>
                  <a:schemeClr val="bg1"/>
                </a:solidFill>
                <a:latin typeface="思源黑体 Normal" panose="020B0400000000000000" charset="-122"/>
                <a:ea typeface="思源黑体 Normal" panose="020B0400000000000000" charset="-122"/>
                <a:cs typeface="思源黑体 Normal" panose="020B0400000000000000" charset="-122"/>
              </a:rPr>
              <a:t>1</a:t>
            </a:r>
            <a:endParaRPr lang="en-US" altLang="zh-CN" sz="4100" b="0" dirty="0">
              <a:solidFill>
                <a:schemeClr val="bg1"/>
              </a:solidFill>
              <a:latin typeface="思源黑体 Normal" panose="020B0400000000000000" charset="-122"/>
              <a:ea typeface="思源黑体 Normal" panose="020B0400000000000000" charset="-122"/>
              <a:cs typeface="思源黑体 Normal" panose="020B0400000000000000" charset="-122"/>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2842260"/>
            <a:ext cx="12192635" cy="16008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思源黑体 Normal" panose="020B0400000000000000" charset="-122"/>
            </a:endParaRPr>
          </a:p>
        </p:txBody>
      </p:sp>
      <p:sp>
        <p:nvSpPr>
          <p:cNvPr id="40" name="文本框 17"/>
          <p:cNvSpPr txBox="1"/>
          <p:nvPr/>
        </p:nvSpPr>
        <p:spPr>
          <a:xfrm>
            <a:off x="4204970" y="3227705"/>
            <a:ext cx="7319645" cy="829945"/>
          </a:xfrm>
          <a:prstGeom prst="rect">
            <a:avLst/>
          </a:prstGeom>
          <a:noFill/>
        </p:spPr>
        <p:txBody>
          <a:bodyPr wrap="square" rtlCol="0">
            <a:spAutoFit/>
          </a:bodyPr>
          <a:p>
            <a:pPr lvl="0" algn="l">
              <a:buClrTx/>
              <a:buSzTx/>
              <a:buFontTx/>
            </a:pPr>
            <a:r>
              <a:rPr lang="zh-CN" altLang="en-US" sz="4800" b="1" dirty="0" smtClean="0">
                <a:solidFill>
                  <a:schemeClr val="bg1"/>
                </a:solidFill>
                <a:latin typeface="思源宋体 CN" panose="02020400000000000000" charset="-122"/>
                <a:ea typeface="思源宋体 CN" panose="02020400000000000000" charset="-122"/>
                <a:cs typeface="思源黑体 Normal" panose="020B0400000000000000" charset="-122"/>
                <a:sym typeface="+mn-ea"/>
              </a:rPr>
              <a:t>日常保密工作的注意事项</a:t>
            </a:r>
            <a:endParaRPr lang="zh-CN" altLang="en-US" sz="4800" b="1" dirty="0" smtClean="0">
              <a:solidFill>
                <a:schemeClr val="bg1"/>
              </a:solidFill>
              <a:latin typeface="思源宋体 CN" panose="02020400000000000000" charset="-122"/>
              <a:ea typeface="思源宋体 CN" panose="02020400000000000000" charset="-122"/>
              <a:cs typeface="思源黑体 Normal" panose="020B0400000000000000" charset="-122"/>
              <a:sym typeface="+mn-ea"/>
            </a:endParaRPr>
          </a:p>
        </p:txBody>
      </p:sp>
      <p:sp>
        <p:nvSpPr>
          <p:cNvPr id="84" name="Oval 53"/>
          <p:cNvSpPr>
            <a:spLocks noChangeArrowheads="1"/>
          </p:cNvSpPr>
          <p:nvPr/>
        </p:nvSpPr>
        <p:spPr bwMode="auto">
          <a:xfrm>
            <a:off x="1758950" y="2652395"/>
            <a:ext cx="1979930" cy="1979930"/>
          </a:xfrm>
          <a:prstGeom prst="ellipse">
            <a:avLst/>
          </a:prstGeom>
          <a:solidFill>
            <a:schemeClr val="accent5">
              <a:lumMod val="75000"/>
            </a:schemeClr>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spcBef>
                <a:spcPts val="0"/>
              </a:spcBef>
              <a:spcAft>
                <a:spcPts val="0"/>
              </a:spcAft>
              <a:defRPr/>
            </a:pPr>
            <a:endParaRPr lang="zh-CN" altLang="en-US" sz="4400">
              <a:latin typeface="思源黑体 Normal" panose="020B0400000000000000" charset="-122"/>
              <a:ea typeface="思源黑体 Normal" panose="020B0400000000000000" charset="-122"/>
              <a:cs typeface="思源黑体 Normal" panose="020B0400000000000000" charset="-122"/>
            </a:endParaRPr>
          </a:p>
        </p:txBody>
      </p:sp>
      <p:sp>
        <p:nvSpPr>
          <p:cNvPr id="85" name="Text Box 58"/>
          <p:cNvSpPr txBox="1">
            <a:spLocks noChangeArrowheads="1"/>
          </p:cNvSpPr>
          <p:nvPr/>
        </p:nvSpPr>
        <p:spPr bwMode="auto">
          <a:xfrm>
            <a:off x="2001203" y="2992755"/>
            <a:ext cx="1495425" cy="129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p>
            <a:pPr algn="ctr"/>
            <a:r>
              <a:rPr lang="en-US" altLang="zh-CN" sz="8000" b="1" dirty="0">
                <a:solidFill>
                  <a:schemeClr val="bg1"/>
                </a:solidFill>
                <a:latin typeface="思源宋体 CN" panose="02020400000000000000" charset="-122"/>
                <a:ea typeface="思源宋体 CN" panose="02020400000000000000" charset="-122"/>
                <a:cs typeface="思源黑体 Normal" panose="020B0400000000000000" charset="-122"/>
              </a:rPr>
              <a:t>03</a:t>
            </a:r>
            <a:endParaRPr lang="en-US" altLang="zh-CN" sz="8000" b="1" dirty="0">
              <a:solidFill>
                <a:schemeClr val="bg1"/>
              </a:solidFill>
              <a:latin typeface="思源宋体 CN" panose="02020400000000000000" charset="-122"/>
              <a:ea typeface="思源宋体 CN" panose="02020400000000000000" charset="-122"/>
              <a:cs typeface="思源黑体 Normal" panose="020B0400000000000000" charset="-122"/>
            </a:endParaRP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31240" y="543560"/>
            <a:ext cx="4821555" cy="522000"/>
          </a:xfrm>
          <a:prstGeom prst="rect">
            <a:avLst/>
          </a:prstGeom>
          <a:noFill/>
        </p:spPr>
        <p:txBody>
          <a:bodyPr wrap="square" lIns="91440" tIns="45720" rIns="91440" bIns="45720" rtlCol="0">
            <a:spAutoFit/>
          </a:bodyPr>
          <a:lstStyle/>
          <a:p>
            <a:pPr lvl="0" algn="l">
              <a:buClrTx/>
              <a:buSzTx/>
              <a:buFontTx/>
            </a:pPr>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如何预防泄密发生？</a:t>
            </a:r>
            <a:endParaRPr lang="zh-CN" altLang="en-US" sz="2800" dirty="0">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23" name="文本框 22"/>
          <p:cNvSpPr txBox="1"/>
          <p:nvPr/>
        </p:nvSpPr>
        <p:spPr>
          <a:xfrm>
            <a:off x="4819015" y="4780280"/>
            <a:ext cx="5566410" cy="706755"/>
          </a:xfrm>
          <a:prstGeom prst="rect">
            <a:avLst/>
          </a:prstGeom>
          <a:noFill/>
        </p:spPr>
        <p:txBody>
          <a:bodyPr wrap="square" rtlCol="0" anchor="t">
            <a:spAutoFit/>
          </a:bodyPr>
          <a:p>
            <a:r>
              <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rPr>
              <a:t>提高保密意识，注意言行举止，了解日常工作中容易出现的泄密现象，时刻保持警惕。</a:t>
            </a:r>
            <a:endPar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4" name="文本框 23"/>
          <p:cNvSpPr txBox="1"/>
          <p:nvPr/>
        </p:nvSpPr>
        <p:spPr>
          <a:xfrm>
            <a:off x="6304280" y="3600450"/>
            <a:ext cx="4081145" cy="398780"/>
          </a:xfrm>
          <a:prstGeom prst="rect">
            <a:avLst/>
          </a:prstGeom>
          <a:noFill/>
        </p:spPr>
        <p:txBody>
          <a:bodyPr wrap="square" rtlCol="0" anchor="t">
            <a:spAutoFit/>
          </a:bodyPr>
          <a:p>
            <a:r>
              <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rPr>
              <a:t>牢记保密十不得和四不原则。</a:t>
            </a:r>
            <a:endParaRPr lang="zh-CN" altLang="en-US"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5" name="文本框 24"/>
          <p:cNvSpPr txBox="1"/>
          <p:nvPr/>
        </p:nvSpPr>
        <p:spPr>
          <a:xfrm>
            <a:off x="4819015" y="2266633"/>
            <a:ext cx="3958590" cy="398780"/>
          </a:xfrm>
          <a:prstGeom prst="rect">
            <a:avLst/>
          </a:prstGeom>
          <a:noFill/>
        </p:spPr>
        <p:txBody>
          <a:bodyPr wrap="square" rtlCol="0" anchor="t">
            <a:spAutoFit/>
          </a:bodyPr>
          <a:p>
            <a:pPr lvl="0" algn="l">
              <a:buClrTx/>
              <a:buSzTx/>
              <a:buFontTx/>
            </a:pPr>
            <a:r>
              <a:rPr lang="en-US"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rPr>
              <a:t>熟练掌握保密守则</a:t>
            </a:r>
            <a:r>
              <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rPr>
              <a:t>。</a:t>
            </a:r>
            <a:endParaRPr lang="zh-CN" altLang="zh-CN" sz="2000" dirty="0">
              <a:solidFill>
                <a:schemeClr val="tx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8" name="Freeform 5"/>
          <p:cNvSpPr/>
          <p:nvPr/>
        </p:nvSpPr>
        <p:spPr>
          <a:xfrm>
            <a:off x="3314348" y="2439670"/>
            <a:ext cx="1449387" cy="1306513"/>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5">
              <a:lumMod val="75000"/>
            </a:schemeClr>
          </a:solidFill>
          <a:ln w="9525">
            <a:noFill/>
          </a:ln>
        </p:spPr>
        <p:txBody>
          <a:bodyPr/>
          <a:lstStyle/>
          <a:p>
            <a:endParaRPr lang="zh-CN" altLang="en-US"/>
          </a:p>
        </p:txBody>
      </p:sp>
      <p:sp>
        <p:nvSpPr>
          <p:cNvPr id="30" name="矩形 3"/>
          <p:cNvSpPr/>
          <p:nvPr/>
        </p:nvSpPr>
        <p:spPr>
          <a:xfrm>
            <a:off x="4593590" y="1887220"/>
            <a:ext cx="6231255" cy="115887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1" name="Freeform 5"/>
          <p:cNvSpPr/>
          <p:nvPr/>
        </p:nvSpPr>
        <p:spPr>
          <a:xfrm>
            <a:off x="4509735" y="3154045"/>
            <a:ext cx="1449388" cy="1306513"/>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5"/>
          </a:solidFill>
          <a:ln w="9525">
            <a:noFill/>
          </a:ln>
        </p:spPr>
        <p:txBody>
          <a:bodyPr/>
          <a:lstStyle/>
          <a:p>
            <a:endParaRPr lang="zh-CN" altLang="en-US"/>
          </a:p>
        </p:txBody>
      </p:sp>
      <p:sp>
        <p:nvSpPr>
          <p:cNvPr id="32" name="Freeform 5"/>
          <p:cNvSpPr/>
          <p:nvPr/>
        </p:nvSpPr>
        <p:spPr>
          <a:xfrm>
            <a:off x="3314348" y="3849370"/>
            <a:ext cx="1449387" cy="1306513"/>
          </a:xfrm>
          <a:custGeom>
            <a:avLst/>
            <a:gdLst/>
            <a:ahLst/>
            <a:cxnLst>
              <a:cxn ang="0">
                <a:pos x="1136759" y="1235640"/>
              </a:cxn>
              <a:cxn ang="0">
                <a:pos x="1086025" y="1286346"/>
              </a:cxn>
              <a:cxn ang="0">
                <a:pos x="1013623" y="1305028"/>
              </a:cxn>
              <a:cxn ang="0">
                <a:pos x="431239" y="1305028"/>
              </a:cxn>
              <a:cxn ang="0">
                <a:pos x="362008" y="1286346"/>
              </a:cxn>
              <a:cxn ang="0">
                <a:pos x="311274" y="1235106"/>
              </a:cxn>
              <a:cxn ang="0">
                <a:pos x="19025" y="723770"/>
              </a:cxn>
              <a:cxn ang="0">
                <a:pos x="0" y="652781"/>
              </a:cxn>
              <a:cxn ang="0">
                <a:pos x="19025" y="581257"/>
              </a:cxn>
              <a:cxn ang="0">
                <a:pos x="310217" y="72056"/>
              </a:cxn>
              <a:cxn ang="0">
                <a:pos x="362008" y="19748"/>
              </a:cxn>
              <a:cxn ang="0">
                <a:pos x="428068" y="533"/>
              </a:cxn>
              <a:cxn ang="0">
                <a:pos x="1012566" y="533"/>
              </a:cxn>
              <a:cxn ang="0">
                <a:pos x="1086025" y="19748"/>
              </a:cxn>
              <a:cxn ang="0">
                <a:pos x="1136759" y="70455"/>
              </a:cxn>
              <a:cxn ang="0">
                <a:pos x="1427951" y="579656"/>
              </a:cxn>
              <a:cxn ang="0">
                <a:pos x="1448034" y="652781"/>
              </a:cxn>
              <a:cxn ang="0">
                <a:pos x="1427423" y="726439"/>
              </a:cxn>
              <a:cxn ang="0">
                <a:pos x="1136759" y="1235640"/>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lumMod val="60000"/>
              <a:lumOff val="40000"/>
            </a:schemeClr>
          </a:solidFill>
          <a:ln w="9525">
            <a:noFill/>
          </a:ln>
        </p:spPr>
        <p:txBody>
          <a:bodyPr/>
          <a:lstStyle/>
          <a:p>
            <a:endParaRPr lang="zh-CN" altLang="en-US"/>
          </a:p>
        </p:txBody>
      </p:sp>
      <p:sp>
        <p:nvSpPr>
          <p:cNvPr id="33" name="矩形 3"/>
          <p:cNvSpPr/>
          <p:nvPr/>
        </p:nvSpPr>
        <p:spPr>
          <a:xfrm>
            <a:off x="6011545" y="3220720"/>
            <a:ext cx="4813300" cy="1158875"/>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4" name="矩形 3"/>
          <p:cNvSpPr/>
          <p:nvPr/>
        </p:nvSpPr>
        <p:spPr>
          <a:xfrm>
            <a:off x="4593590" y="4554220"/>
            <a:ext cx="6230620" cy="115887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5" name="Freeform 5"/>
          <p:cNvSpPr/>
          <p:nvPr/>
        </p:nvSpPr>
        <p:spPr bwMode="auto">
          <a:xfrm rot="10800000" flipH="1" flipV="1">
            <a:off x="3859111" y="2930818"/>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91440" tIns="45720" rIns="91440" bIns="45720" numCol="1" anchor="ctr" anchorCtr="0" compatLnSpc="1"/>
          <a:lstStyle/>
          <a:p>
            <a:pPr algn="ctr" fontAlgn="auto"/>
            <a:r>
              <a:rPr lang="en-US" altLang="zh-CN" sz="2000" b="1" noProof="1" smtClean="0">
                <a:solidFill>
                  <a:schemeClr val="tx1">
                    <a:lumMod val="75000"/>
                    <a:lumOff val="25000"/>
                  </a:schemeClr>
                </a:solidFill>
                <a:latin typeface="微软雅黑" panose="020B0503020204020204" charset="-122"/>
                <a:ea typeface="微软雅黑" panose="020B0503020204020204" charset="-122"/>
                <a:cs typeface="+mn-cs"/>
              </a:rPr>
              <a:t>1</a:t>
            </a:r>
            <a:endParaRPr lang="zh-CN" altLang="en-US" sz="2000" b="1" noProof="1">
              <a:solidFill>
                <a:schemeClr val="tx1">
                  <a:lumMod val="75000"/>
                  <a:lumOff val="25000"/>
                </a:schemeClr>
              </a:solidFill>
              <a:latin typeface="微软雅黑" panose="020B0503020204020204" charset="-122"/>
              <a:ea typeface="微软雅黑" panose="020B0503020204020204" charset="-122"/>
              <a:cs typeface="+mn-cs"/>
            </a:endParaRPr>
          </a:p>
        </p:txBody>
      </p:sp>
      <p:grpSp>
        <p:nvGrpSpPr>
          <p:cNvPr id="37" name="组合 36"/>
          <p:cNvGrpSpPr/>
          <p:nvPr/>
        </p:nvGrpSpPr>
        <p:grpSpPr>
          <a:xfrm>
            <a:off x="5054659" y="3644682"/>
            <a:ext cx="360284" cy="324836"/>
            <a:chOff x="2142410" y="2298139"/>
            <a:chExt cx="360284" cy="324836"/>
          </a:xfrm>
          <a:solidFill>
            <a:schemeClr val="bg1"/>
          </a:solidFill>
        </p:grpSpPr>
        <p:sp>
          <p:nvSpPr>
            <p:cNvPr id="38"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1440" tIns="45720" rIns="91440" bIns="45720" numCol="1" anchor="t" anchorCtr="0" compatLnSpc="1"/>
            <a:lstStyle/>
            <a:p>
              <a:pPr fontAlgn="auto"/>
              <a:endParaRPr lang="zh-CN" altLang="en-US" strike="noStrike" noProof="1"/>
            </a:p>
          </p:txBody>
        </p:sp>
        <p:sp>
          <p:nvSpPr>
            <p:cNvPr id="39" name="TextBox 15"/>
            <p:cNvSpPr txBox="1"/>
            <p:nvPr/>
          </p:nvSpPr>
          <p:spPr>
            <a:xfrm>
              <a:off x="2221796" y="2306669"/>
              <a:ext cx="201512" cy="307777"/>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fontAlgn="auto"/>
              <a:r>
                <a:rPr lang="en-US" altLang="zh-CN" sz="2000" b="1" strike="noStrike" noProof="1" smtClean="0">
                  <a:solidFill>
                    <a:schemeClr val="tx1">
                      <a:lumMod val="75000"/>
                      <a:lumOff val="25000"/>
                    </a:schemeClr>
                  </a:solidFill>
                  <a:cs typeface="+mn-cs"/>
                </a:rPr>
                <a:t>2</a:t>
              </a:r>
              <a:endParaRPr lang="zh-CN" altLang="en-US" sz="2000" b="1" strike="noStrike" noProof="1">
                <a:solidFill>
                  <a:schemeClr val="tx1">
                    <a:lumMod val="75000"/>
                    <a:lumOff val="25000"/>
                  </a:schemeClr>
                </a:solidFill>
              </a:endParaRPr>
            </a:p>
          </p:txBody>
        </p:sp>
      </p:grpSp>
      <p:grpSp>
        <p:nvGrpSpPr>
          <p:cNvPr id="41" name="组合 40"/>
          <p:cNvGrpSpPr/>
          <p:nvPr/>
        </p:nvGrpSpPr>
        <p:grpSpPr>
          <a:xfrm>
            <a:off x="3858900" y="4340209"/>
            <a:ext cx="360284" cy="324836"/>
            <a:chOff x="2142410" y="2298139"/>
            <a:chExt cx="360284" cy="324836"/>
          </a:xfrm>
          <a:solidFill>
            <a:schemeClr val="bg1"/>
          </a:solidFill>
        </p:grpSpPr>
        <p:sp>
          <p:nvSpPr>
            <p:cNvPr id="42"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91440" tIns="45720" rIns="91440" bIns="45720" numCol="1" anchor="t" anchorCtr="0" compatLnSpc="1"/>
            <a:lstStyle/>
            <a:p>
              <a:pPr fontAlgn="auto"/>
              <a:endParaRPr lang="zh-CN" altLang="en-US" strike="noStrike" noProof="1"/>
            </a:p>
          </p:txBody>
        </p:sp>
        <p:sp>
          <p:nvSpPr>
            <p:cNvPr id="43" name="TextBox 19"/>
            <p:cNvSpPr txBox="1"/>
            <p:nvPr/>
          </p:nvSpPr>
          <p:spPr>
            <a:xfrm>
              <a:off x="2221796" y="2306669"/>
              <a:ext cx="201512" cy="307777"/>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fontAlgn="auto"/>
              <a:r>
                <a:rPr lang="en-US" altLang="zh-CN" sz="2000" b="1" strike="noStrike" noProof="1" smtClean="0">
                  <a:solidFill>
                    <a:schemeClr val="tx1">
                      <a:lumMod val="75000"/>
                      <a:lumOff val="25000"/>
                    </a:schemeClr>
                  </a:solidFill>
                  <a:cs typeface="+mn-cs"/>
                </a:rPr>
                <a:t>3</a:t>
              </a:r>
              <a:endParaRPr lang="zh-CN" altLang="en-US" sz="2000" b="1" strike="noStrike" noProof="1">
                <a:solidFill>
                  <a:schemeClr val="tx1">
                    <a:lumMod val="75000"/>
                    <a:lumOff val="25000"/>
                  </a:schemeClr>
                </a:solidFill>
              </a:endParaRPr>
            </a:p>
          </p:txBody>
        </p:sp>
      </p:grpSp>
      <p:pic>
        <p:nvPicPr>
          <p:cNvPr id="3" name="图片 2" descr="电脑数据加密"/>
          <p:cNvPicPr>
            <a:picLocks noChangeAspect="1"/>
          </p:cNvPicPr>
          <p:nvPr/>
        </p:nvPicPr>
        <p:blipFill>
          <a:blip r:embed="rId1"/>
          <a:stretch>
            <a:fillRect/>
          </a:stretch>
        </p:blipFill>
        <p:spPr>
          <a:xfrm>
            <a:off x="1391285" y="2787015"/>
            <a:ext cx="2040890" cy="204089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
            <a:ext cx="12192000" cy="34289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95325" y="2385602"/>
            <a:ext cx="10801350" cy="3853273"/>
          </a:xfrm>
          <a:prstGeom prst="rect">
            <a:avLst/>
          </a:prstGeom>
          <a:solidFill>
            <a:schemeClr val="bg1"/>
          </a:solidFill>
          <a:ln>
            <a:noFill/>
          </a:ln>
          <a:effectLst>
            <a:outerShdw blurRad="381000" dist="381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2119360" y="3112406"/>
            <a:ext cx="2823210" cy="2399665"/>
          </a:xfrm>
          <a:prstGeom prst="rect">
            <a:avLst/>
          </a:prstGeom>
          <a:noFill/>
        </p:spPr>
        <p:txBody>
          <a:bodyPr wrap="square">
            <a:spAutoFit/>
          </a:bodyPr>
          <a:lstStyle/>
          <a:p>
            <a:pPr marL="97155" indent="0" algn="just" fontAlgn="auto">
              <a:lnSpc>
                <a:spcPct val="150000"/>
              </a:lnSpc>
              <a:buNone/>
            </a:pPr>
            <a:r>
              <a:rPr lang="en-US" altLang="zh-CN" sz="2000" dirty="0">
                <a:latin typeface="思源黑体 Normal" panose="020B0400000000000000" charset="-122"/>
                <a:ea typeface="思源黑体 Normal" panose="020B0400000000000000" charset="-122"/>
                <a:cs typeface="思源黑体 Normal" panose="020B0400000000000000" charset="-122"/>
              </a:rPr>
              <a:t>1.  </a:t>
            </a:r>
            <a:r>
              <a:rPr lang="zh-CN" altLang="en-US" sz="2000" dirty="0">
                <a:latin typeface="思源黑体 Normal" panose="020B0400000000000000" charset="-122"/>
                <a:ea typeface="思源黑体 Normal" panose="020B0400000000000000" charset="-122"/>
                <a:cs typeface="思源黑体 Normal" panose="020B0400000000000000" charset="-122"/>
              </a:rPr>
              <a:t>不该说的秘密不说</a:t>
            </a:r>
            <a:r>
              <a:rPr lang="en-US" altLang="zh-CN" sz="2000" dirty="0">
                <a:latin typeface="思源黑体 Normal" panose="020B0400000000000000" charset="-122"/>
                <a:ea typeface="思源黑体 Normal" panose="020B0400000000000000" charset="-122"/>
                <a:cs typeface="思源黑体 Normal" panose="020B0400000000000000" charset="-122"/>
              </a:rPr>
              <a:t>;</a:t>
            </a:r>
            <a:endParaRPr lang="en-US" altLang="zh-CN" sz="2000" dirty="0">
              <a:latin typeface="思源黑体 Normal" panose="020B0400000000000000" charset="-122"/>
              <a:ea typeface="思源黑体 Normal" panose="020B0400000000000000" charset="-122"/>
              <a:cs typeface="思源黑体 Normal" panose="020B0400000000000000" charset="-122"/>
            </a:endParaRPr>
          </a:p>
          <a:p>
            <a:pPr marL="97155" indent="0" algn="just" fontAlgn="auto">
              <a:lnSpc>
                <a:spcPct val="150000"/>
              </a:lnSpc>
              <a:buNone/>
            </a:pPr>
            <a:r>
              <a:rPr lang="en-US" altLang="zh-CN" sz="2000" dirty="0">
                <a:latin typeface="思源黑体 Normal" panose="020B0400000000000000" charset="-122"/>
                <a:ea typeface="思源黑体 Normal" panose="020B0400000000000000" charset="-122"/>
                <a:cs typeface="思源黑体 Normal" panose="020B0400000000000000" charset="-122"/>
              </a:rPr>
              <a:t>2.  </a:t>
            </a:r>
            <a:r>
              <a:rPr lang="zh-CN" altLang="en-US" sz="2000" dirty="0">
                <a:latin typeface="思源黑体 Normal" panose="020B0400000000000000" charset="-122"/>
                <a:ea typeface="思源黑体 Normal" panose="020B0400000000000000" charset="-122"/>
                <a:cs typeface="思源黑体 Normal" panose="020B0400000000000000" charset="-122"/>
              </a:rPr>
              <a:t>不该问的秘密不问</a:t>
            </a:r>
            <a:r>
              <a:rPr lang="en-US" altLang="zh-CN" sz="2000" dirty="0">
                <a:latin typeface="思源黑体 Normal" panose="020B0400000000000000" charset="-122"/>
                <a:ea typeface="思源黑体 Normal" panose="020B0400000000000000" charset="-122"/>
                <a:cs typeface="思源黑体 Normal" panose="020B0400000000000000" charset="-122"/>
              </a:rPr>
              <a:t>:</a:t>
            </a:r>
            <a:endParaRPr lang="en-US" altLang="zh-CN" sz="2000" dirty="0">
              <a:latin typeface="思源黑体 Normal" panose="020B0400000000000000" charset="-122"/>
              <a:ea typeface="思源黑体 Normal" panose="020B0400000000000000" charset="-122"/>
              <a:cs typeface="思源黑体 Normal" panose="020B0400000000000000" charset="-122"/>
            </a:endParaRPr>
          </a:p>
          <a:p>
            <a:pPr marL="97155" indent="0" algn="just" fontAlgn="auto">
              <a:lnSpc>
                <a:spcPct val="150000"/>
              </a:lnSpc>
              <a:buNone/>
            </a:pPr>
            <a:r>
              <a:rPr lang="en-US" altLang="zh-CN" sz="2000" dirty="0">
                <a:latin typeface="思源黑体 Normal" panose="020B0400000000000000" charset="-122"/>
                <a:ea typeface="思源黑体 Normal" panose="020B0400000000000000" charset="-122"/>
                <a:cs typeface="思源黑体 Normal" panose="020B0400000000000000" charset="-122"/>
              </a:rPr>
              <a:t>3.  </a:t>
            </a:r>
            <a:r>
              <a:rPr lang="zh-CN" altLang="en-US" sz="2000" dirty="0">
                <a:latin typeface="思源黑体 Normal" panose="020B0400000000000000" charset="-122"/>
                <a:ea typeface="思源黑体 Normal" panose="020B0400000000000000" charset="-122"/>
                <a:cs typeface="思源黑体 Normal" panose="020B0400000000000000" charset="-122"/>
              </a:rPr>
              <a:t>不该看的秘密不看</a:t>
            </a:r>
            <a:r>
              <a:rPr lang="en-US" altLang="zh-CN" sz="2000" dirty="0">
                <a:latin typeface="思源黑体 Normal" panose="020B0400000000000000" charset="-122"/>
                <a:ea typeface="思源黑体 Normal" panose="020B0400000000000000" charset="-122"/>
                <a:cs typeface="思源黑体 Normal" panose="020B0400000000000000" charset="-122"/>
              </a:rPr>
              <a:t>;</a:t>
            </a:r>
            <a:endParaRPr lang="en-US" altLang="zh-CN" sz="2000" dirty="0">
              <a:latin typeface="思源黑体 Normal" panose="020B0400000000000000" charset="-122"/>
              <a:ea typeface="思源黑体 Normal" panose="020B0400000000000000" charset="-122"/>
              <a:cs typeface="思源黑体 Normal" panose="020B0400000000000000" charset="-122"/>
            </a:endParaRPr>
          </a:p>
          <a:p>
            <a:pPr marL="97155" indent="0" algn="just" fontAlgn="auto">
              <a:lnSpc>
                <a:spcPct val="150000"/>
              </a:lnSpc>
              <a:buNone/>
            </a:pPr>
            <a:r>
              <a:rPr lang="en-US" altLang="zh-CN" sz="2000" dirty="0">
                <a:latin typeface="思源黑体 Normal" panose="020B0400000000000000" charset="-122"/>
                <a:ea typeface="思源黑体 Normal" panose="020B0400000000000000" charset="-122"/>
                <a:cs typeface="思源黑体 Normal" panose="020B0400000000000000" charset="-122"/>
              </a:rPr>
              <a:t>4.  </a:t>
            </a:r>
            <a:r>
              <a:rPr lang="zh-CN" altLang="en-US" sz="2000" dirty="0">
                <a:latin typeface="思源黑体 Normal" panose="020B0400000000000000" charset="-122"/>
                <a:ea typeface="思源黑体 Normal" panose="020B0400000000000000" charset="-122"/>
                <a:cs typeface="思源黑体 Normal" panose="020B0400000000000000" charset="-122"/>
              </a:rPr>
              <a:t>不该带的秘密不带</a:t>
            </a:r>
            <a:r>
              <a:rPr lang="en-US" altLang="zh-CN" sz="2000" dirty="0">
                <a:latin typeface="思源黑体 Normal" panose="020B0400000000000000" charset="-122"/>
                <a:ea typeface="思源黑体 Normal" panose="020B0400000000000000" charset="-122"/>
                <a:cs typeface="思源黑体 Normal" panose="020B0400000000000000" charset="-122"/>
              </a:rPr>
              <a:t>;</a:t>
            </a:r>
            <a:endParaRPr lang="en-US" altLang="zh-CN" sz="2000" dirty="0">
              <a:latin typeface="思源黑体 Normal" panose="020B0400000000000000" charset="-122"/>
              <a:ea typeface="思源黑体 Normal" panose="020B0400000000000000" charset="-122"/>
              <a:cs typeface="思源黑体 Normal" panose="020B0400000000000000" charset="-122"/>
            </a:endParaRPr>
          </a:p>
          <a:p>
            <a:pPr marL="97155" indent="0" algn="just" fontAlgn="auto">
              <a:lnSpc>
                <a:spcPct val="150000"/>
              </a:lnSpc>
              <a:buNone/>
            </a:pPr>
            <a:r>
              <a:rPr lang="en-US" altLang="zh-CN" sz="2000" dirty="0">
                <a:latin typeface="思源黑体 Normal" panose="020B0400000000000000" charset="-122"/>
                <a:ea typeface="思源黑体 Normal" panose="020B0400000000000000" charset="-122"/>
                <a:cs typeface="思源黑体 Normal" panose="020B0400000000000000" charset="-122"/>
              </a:rPr>
              <a:t>5.  </a:t>
            </a:r>
            <a:r>
              <a:rPr lang="zh-CN" altLang="en-US" sz="2000" dirty="0">
                <a:latin typeface="思源黑体 Normal" panose="020B0400000000000000" charset="-122"/>
                <a:ea typeface="思源黑体 Normal" panose="020B0400000000000000" charset="-122"/>
                <a:cs typeface="思源黑体 Normal" panose="020B0400000000000000" charset="-122"/>
              </a:rPr>
              <a:t>不该传的秘密不传</a:t>
            </a:r>
            <a:r>
              <a:rPr lang="en-US" altLang="zh-CN" sz="2000" dirty="0">
                <a:latin typeface="思源黑体 Normal" panose="020B0400000000000000" charset="-122"/>
                <a:ea typeface="思源黑体 Normal" panose="020B0400000000000000" charset="-122"/>
                <a:cs typeface="思源黑体 Normal" panose="020B0400000000000000" charset="-122"/>
              </a:rPr>
              <a:t>;</a:t>
            </a:r>
            <a:endParaRPr lang="en-US" altLang="zh-CN" sz="2000" dirty="0">
              <a:latin typeface="思源黑体 Normal" panose="020B0400000000000000" charset="-122"/>
              <a:ea typeface="思源黑体 Normal" panose="020B0400000000000000" charset="-122"/>
              <a:cs typeface="思源黑体 Normal" panose="020B0400000000000000" charset="-122"/>
            </a:endParaRPr>
          </a:p>
        </p:txBody>
      </p:sp>
      <p:sp>
        <p:nvSpPr>
          <p:cNvPr id="10" name="文本框 9"/>
          <p:cNvSpPr txBox="1"/>
          <p:nvPr/>
        </p:nvSpPr>
        <p:spPr>
          <a:xfrm>
            <a:off x="1031240" y="543560"/>
            <a:ext cx="4821555" cy="521970"/>
          </a:xfrm>
          <a:prstGeom prst="rect">
            <a:avLst/>
          </a:prstGeom>
          <a:noFill/>
        </p:spPr>
        <p:txBody>
          <a:bodyPr wrap="square" lIns="91440" tIns="45720" rIns="91440" bIns="45720" rtlCol="0">
            <a:spAutoFit/>
          </a:bodyPr>
          <a:p>
            <a:pPr lvl="0" algn="l">
              <a:buClrTx/>
              <a:buSzTx/>
              <a:buFontTx/>
            </a:pPr>
            <a:r>
              <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sym typeface="+mn-ea"/>
              </a:rPr>
              <a:t>保密守则</a:t>
            </a:r>
            <a:endPar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5" name="文本框 4"/>
          <p:cNvSpPr txBox="1"/>
          <p:nvPr/>
        </p:nvSpPr>
        <p:spPr>
          <a:xfrm>
            <a:off x="5718175" y="3112406"/>
            <a:ext cx="4789805" cy="2399665"/>
          </a:xfrm>
          <a:prstGeom prst="rect">
            <a:avLst/>
          </a:prstGeom>
          <a:noFill/>
        </p:spPr>
        <p:txBody>
          <a:bodyPr wrap="square" rtlCol="0" anchor="t">
            <a:spAutoFit/>
          </a:bodyPr>
          <a:lstStyle/>
          <a:p>
            <a:pPr marL="97155" lvl="0" algn="just">
              <a:lnSpc>
                <a:spcPct val="150000"/>
              </a:lnSpc>
              <a:buClrTx/>
              <a:buSzTx/>
              <a:buFontTx/>
            </a:pP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6.  </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不该记的秘密不记</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a:t>
            </a:r>
            <a:endParaRPr lang="en-US" altLang="zh-CN" sz="2000" dirty="0">
              <a:latin typeface="思源黑体 Normal" panose="020B0400000000000000" charset="-122"/>
              <a:ea typeface="思源黑体 Normal" panose="020B0400000000000000" charset="-122"/>
              <a:cs typeface="思源黑体 Normal" panose="020B0400000000000000" charset="-122"/>
              <a:sym typeface="+mn-ea"/>
            </a:endParaRPr>
          </a:p>
          <a:p>
            <a:pPr marL="97155" lvl="0" algn="just">
              <a:lnSpc>
                <a:spcPct val="150000"/>
              </a:lnSpc>
              <a:buClrTx/>
              <a:buSzTx/>
              <a:buFontTx/>
            </a:pP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7.  </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不该存的秘密不存</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a:t>
            </a:r>
            <a:endParaRPr lang="en-US" altLang="zh-CN" sz="2000" dirty="0">
              <a:latin typeface="思源黑体 Normal" panose="020B0400000000000000" charset="-122"/>
              <a:ea typeface="思源黑体 Normal" panose="020B0400000000000000" charset="-122"/>
              <a:cs typeface="思源黑体 Normal" panose="020B0400000000000000" charset="-122"/>
              <a:sym typeface="+mn-ea"/>
            </a:endParaRPr>
          </a:p>
          <a:p>
            <a:pPr marL="97155" lvl="0" algn="just">
              <a:lnSpc>
                <a:spcPct val="150000"/>
              </a:lnSpc>
              <a:buClrTx/>
              <a:buSzTx/>
              <a:buFontTx/>
            </a:pP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8.  </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不随意扩大知密范围</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a:t>
            </a:r>
            <a:endParaRPr lang="en-US" altLang="zh-CN" sz="2000" dirty="0">
              <a:latin typeface="思源黑体 Normal" panose="020B0400000000000000" charset="-122"/>
              <a:ea typeface="思源黑体 Normal" panose="020B0400000000000000" charset="-122"/>
              <a:cs typeface="思源黑体 Normal" panose="020B0400000000000000" charset="-122"/>
              <a:sym typeface="+mn-ea"/>
            </a:endParaRPr>
          </a:p>
          <a:p>
            <a:pPr marL="97155" lvl="0" algn="just">
              <a:lnSpc>
                <a:spcPct val="150000"/>
              </a:lnSpc>
              <a:buClrTx/>
              <a:buSzTx/>
              <a:buFontTx/>
            </a:pP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9.  </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不私自复制、下载、出借和销毁秘密</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a:t>
            </a:r>
            <a:endParaRPr lang="en-US" altLang="zh-CN" sz="2000" dirty="0">
              <a:latin typeface="思源黑体 Normal" panose="020B0400000000000000" charset="-122"/>
              <a:ea typeface="思源黑体 Normal" panose="020B0400000000000000" charset="-122"/>
              <a:cs typeface="思源黑体 Normal" panose="020B0400000000000000" charset="-122"/>
              <a:sym typeface="+mn-ea"/>
            </a:endParaRPr>
          </a:p>
          <a:p>
            <a:pPr marL="97155" lvl="0" algn="just">
              <a:lnSpc>
                <a:spcPct val="150000"/>
              </a:lnSpc>
              <a:buClrTx/>
              <a:buSzTx/>
              <a:buFontTx/>
            </a:pP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10.  </a:t>
            </a:r>
            <a:r>
              <a:rPr lang="en-US" altLang="zh-CN" sz="2000" dirty="0">
                <a:latin typeface="思源黑体 Normal" panose="020B0400000000000000" charset="-122"/>
                <a:ea typeface="思源黑体 Normal" panose="020B0400000000000000" charset="-122"/>
                <a:cs typeface="思源黑体 Normal" panose="020B0400000000000000" charset="-122"/>
                <a:sym typeface="+mn-ea"/>
              </a:rPr>
              <a:t>不在非保密场所处理涉密事项。</a:t>
            </a:r>
            <a:endParaRPr lang="en-US" altLang="zh-CN" sz="2000" dirty="0">
              <a:latin typeface="思源黑体 Normal" panose="020B0400000000000000" charset="-122"/>
              <a:ea typeface="思源黑体 Normal" panose="020B0400000000000000" charset="-122"/>
              <a:cs typeface="思源黑体 Normal" panose="020B0400000000000000" charset="-122"/>
              <a:sym typeface="+mn-ea"/>
            </a:endParaRPr>
          </a:p>
        </p:txBody>
      </p:sp>
      <p:pic>
        <p:nvPicPr>
          <p:cNvPr id="3" name="图片 2" descr="上锁的笔记本"/>
          <p:cNvPicPr>
            <a:picLocks noChangeAspect="1"/>
          </p:cNvPicPr>
          <p:nvPr/>
        </p:nvPicPr>
        <p:blipFill>
          <a:blip r:embed="rId1"/>
          <a:srcRect r="5153"/>
          <a:stretch>
            <a:fillRect/>
          </a:stretch>
        </p:blipFill>
        <p:spPr>
          <a:xfrm rot="20820000">
            <a:off x="8268335" y="1683385"/>
            <a:ext cx="3375025" cy="23736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31240" y="543560"/>
            <a:ext cx="2277745" cy="521970"/>
          </a:xfrm>
          <a:prstGeom prst="rect">
            <a:avLst/>
          </a:prstGeom>
          <a:noFill/>
        </p:spPr>
        <p:txBody>
          <a:bodyPr wrap="square" lIns="91440" tIns="45720" rIns="91440" bIns="45720" rtlCol="0">
            <a:spAutoFit/>
          </a:bodyPr>
          <a:p>
            <a:pPr lvl="0" algn="l">
              <a:buClrTx/>
              <a:buSzTx/>
              <a:buFontTx/>
            </a:pPr>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十不得</a:t>
            </a:r>
            <a:endParaRPr lang="zh-CN" altLang="en-US" sz="2800" dirty="0">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16" name="文本框 15"/>
          <p:cNvSpPr txBox="1"/>
          <p:nvPr/>
        </p:nvSpPr>
        <p:spPr>
          <a:xfrm>
            <a:off x="1125855" y="1933575"/>
            <a:ext cx="9923145" cy="3825875"/>
          </a:xfrm>
          <a:prstGeom prst="rect">
            <a:avLst/>
          </a:prstGeom>
          <a:noFill/>
        </p:spPr>
        <p:txBody>
          <a:bodyPr wrap="square">
            <a:spAutoFit/>
          </a:bodyPr>
          <a:lstStyle/>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rPr>
              <a:t>涉密计算机不得连接互联网；</a:t>
            </a:r>
            <a:endParaRPr lang="zh-CN" altLang="zh-CN" sz="2000" dirty="0">
              <a:latin typeface="思源黑体 Normal" panose="020B0400000000000000" charset="-122"/>
              <a:ea typeface="思源黑体 Normal" panose="020B0400000000000000" charset="-122"/>
              <a:cs typeface="思源黑体 Normal" panose="020B0400000000000000" charset="-122"/>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不得在涉密计算机和非密计算机之间交叉使用移动存储介质；</a:t>
            </a:r>
            <a:endParaRPr lang="zh-CN" altLang="zh-CN" sz="2000" dirty="0">
              <a:latin typeface="思源黑体 Normal" panose="020B0400000000000000" charset="-122"/>
              <a:ea typeface="思源黑体 Normal" panose="020B0400000000000000" charset="-122"/>
              <a:cs typeface="思源黑体 Normal" panose="020B0400000000000000" charset="-122"/>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不得通过手机和其他移动通信工具谈论国家秘密、发送涉密信息。</a:t>
            </a:r>
            <a:endParaRPr lang="zh-CN" altLang="zh-CN" sz="2000" dirty="0">
              <a:latin typeface="思源黑体 Normal" panose="020B0400000000000000" charset="-122"/>
              <a:ea typeface="思源黑体 Normal" panose="020B0400000000000000" charset="-122"/>
              <a:cs typeface="思源黑体 Normal" panose="020B0400000000000000" charset="-122"/>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涉密场所中连接互联网的计算机不得安装、配备和使用摄像头等视频音频输入设备；</a:t>
            </a:r>
            <a:endParaRPr lang="zh-CN" altLang="zh-CN" sz="2000" dirty="0">
              <a:latin typeface="思源黑体 Normal" panose="020B0400000000000000" charset="-122"/>
              <a:ea typeface="思源黑体 Normal" panose="020B0400000000000000" charset="-122"/>
              <a:cs typeface="思源黑体 Normal" panose="020B0400000000000000" charset="-122"/>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不得擅自在涉密计算机上安装软件或复制他人文件；</a:t>
            </a:r>
            <a:endParaRPr lang="zh-CN" altLang="zh-CN" sz="2000" dirty="0">
              <a:latin typeface="思源黑体 Normal" panose="020B0400000000000000" charset="-122"/>
              <a:ea typeface="思源黑体 Normal" panose="020B0400000000000000" charset="-122"/>
              <a:cs typeface="思源黑体 Normal" panose="020B0400000000000000" charset="-122"/>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涉密计算机不得使用无线键盘、无线鼠标和无线网卡；</a:t>
            </a:r>
            <a:endParaRPr lang="zh-CN" altLang="zh-CN" sz="2000" dirty="0">
              <a:latin typeface="思源黑体 Normal" panose="020B0400000000000000" charset="-122"/>
              <a:ea typeface="思源黑体 Normal" panose="020B0400000000000000" charset="-122"/>
              <a:cs typeface="思源黑体 Normal" panose="020B0400000000000000" charset="-122"/>
              <a:sym typeface="+mn-ea"/>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涉密计算机和涉密移动存储介质不得让他人使用、保管或办理寄运。</a:t>
            </a:r>
            <a:endParaRPr lang="zh-CN" altLang="zh-CN" sz="2000" dirty="0">
              <a:latin typeface="思源黑体 Normal" panose="020B0400000000000000" charset="-122"/>
              <a:ea typeface="思源黑体 Normal" panose="020B0400000000000000" charset="-122"/>
              <a:cs typeface="思源黑体 Normal" panose="020B0400000000000000" charset="-122"/>
              <a:sym typeface="+mn-ea"/>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未经专业销密，涉密计算机和涉密移动存储介质不得作淘汰处理。</a:t>
            </a:r>
            <a:endParaRPr lang="zh-CN" altLang="zh-CN" sz="2000" dirty="0">
              <a:latin typeface="思源黑体 Normal" panose="020B0400000000000000" charset="-122"/>
              <a:ea typeface="思源黑体 Normal" panose="020B0400000000000000" charset="-122"/>
              <a:cs typeface="思源黑体 Normal" panose="020B0400000000000000" charset="-122"/>
            </a:endParaRPr>
          </a:p>
          <a:p>
            <a:pPr indent="360045" algn="just" fontAlgn="auto">
              <a:lnSpc>
                <a:spcPct val="120000"/>
              </a:lnSpc>
              <a:spcBef>
                <a:spcPts val="200"/>
              </a:spcBef>
              <a:spcAft>
                <a:spcPts val="200"/>
              </a:spcAft>
              <a:buFont typeface="+mj-lt"/>
              <a:buAutoNum type="arabicPeriod"/>
            </a:pPr>
            <a:r>
              <a:rPr lang="zh-CN" altLang="zh-CN" sz="2000" dirty="0">
                <a:latin typeface="思源黑体 Normal" panose="020B0400000000000000" charset="-122"/>
                <a:ea typeface="思源黑体 Normal" panose="020B0400000000000000" charset="-122"/>
                <a:cs typeface="思源黑体 Normal" panose="020B0400000000000000" charset="-122"/>
                <a:sym typeface="+mn-ea"/>
              </a:rPr>
              <a:t>不得使用普通传真机、多功能一体机传输、处理涉密信息；</a:t>
            </a:r>
            <a:endParaRPr lang="zh-CN" altLang="en-US" sz="2000" dirty="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3" name="矩形 2"/>
          <p:cNvSpPr/>
          <p:nvPr/>
        </p:nvSpPr>
        <p:spPr>
          <a:xfrm>
            <a:off x="871220" y="1515110"/>
            <a:ext cx="10432415" cy="4662805"/>
          </a:xfrm>
          <a:prstGeom prst="rect">
            <a:avLst/>
          </a:prstGeom>
          <a:noFill/>
          <a:ln w="25400">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L 形 3"/>
          <p:cNvSpPr/>
          <p:nvPr/>
        </p:nvSpPr>
        <p:spPr>
          <a:xfrm>
            <a:off x="779780" y="5182870"/>
            <a:ext cx="1080000" cy="1080000"/>
          </a:xfrm>
          <a:prstGeom prst="corner">
            <a:avLst>
              <a:gd name="adj1" fmla="val 16320"/>
              <a:gd name="adj2" fmla="val 16286"/>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6" name="L 形 5"/>
          <p:cNvSpPr/>
          <p:nvPr/>
        </p:nvSpPr>
        <p:spPr>
          <a:xfrm flipH="1" flipV="1">
            <a:off x="10313035" y="1417955"/>
            <a:ext cx="1080000" cy="1080000"/>
          </a:xfrm>
          <a:prstGeom prst="corner">
            <a:avLst>
              <a:gd name="adj1" fmla="val 16320"/>
              <a:gd name="adj2" fmla="val 16286"/>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安全锁 (1)"/>
          <p:cNvPicPr>
            <a:picLocks noChangeAspect="1"/>
          </p:cNvPicPr>
          <p:nvPr/>
        </p:nvPicPr>
        <p:blipFill>
          <a:blip r:embed="rId1"/>
          <a:stretch>
            <a:fillRect/>
          </a:stretch>
        </p:blipFill>
        <p:spPr>
          <a:xfrm>
            <a:off x="9467215" y="4138295"/>
            <a:ext cx="2363470" cy="23634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24890" y="550545"/>
            <a:ext cx="2901315" cy="521970"/>
          </a:xfrm>
          <a:prstGeom prst="rect">
            <a:avLst/>
          </a:prstGeom>
          <a:noFill/>
        </p:spPr>
        <p:txBody>
          <a:bodyPr wrap="square">
            <a:spAutoFit/>
          </a:bodyPr>
          <a:lstStyle/>
          <a:p>
            <a:pPr lvl="0" algn="l">
              <a:buClrTx/>
              <a:buSzTx/>
              <a:buFontTx/>
            </a:pPr>
            <a:r>
              <a:rPr lang="en-US" altLang="zh-CN" sz="2800" dirty="0">
                <a:latin typeface="思源宋体 CN Medium" panose="02020500000000000000" charset="-122"/>
                <a:ea typeface="思源宋体 CN Medium" panose="02020500000000000000" charset="-122"/>
                <a:cs typeface="思源宋体 CN Medium" panose="02020500000000000000" charset="-122"/>
                <a:sym typeface="+mn-ea"/>
              </a:rPr>
              <a:t>保密四不原则</a:t>
            </a:r>
            <a:endParaRPr lang="en-US" altLang="zh-CN" sz="2800" dirty="0">
              <a:latin typeface="思源宋体 CN Medium" panose="02020500000000000000" charset="-122"/>
              <a:ea typeface="思源宋体 CN Medium" panose="02020500000000000000" charset="-122"/>
              <a:cs typeface="思源宋体 CN Medium" panose="02020500000000000000" charset="-122"/>
              <a:sym typeface="+mn-ea"/>
            </a:endParaRPr>
          </a:p>
        </p:txBody>
      </p:sp>
      <p:sp>
        <p:nvSpPr>
          <p:cNvPr id="4" name="椭圆 1"/>
          <p:cNvSpPr>
            <a:spLocks noChangeArrowheads="1"/>
          </p:cNvSpPr>
          <p:nvPr/>
        </p:nvSpPr>
        <p:spPr bwMode="auto">
          <a:xfrm>
            <a:off x="1387475" y="2160270"/>
            <a:ext cx="2334260" cy="24955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5">
              <a:lumMod val="75000"/>
            </a:schemeClr>
          </a:solidFill>
          <a:ln>
            <a:noFill/>
          </a:ln>
        </p:spPr>
        <p:txBody>
          <a:bodyPr lIns="121908" tIns="60954" rIns="121908" bIns="60954" anchor="ctr"/>
          <a:p>
            <a:pPr algn="ctr"/>
            <a:endParaRPr lang="zh-CN" altLang="zh-CN">
              <a:solidFill>
                <a:srgbClr val="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6" name="TextBox 14"/>
          <p:cNvSpPr>
            <a:spLocks noChangeArrowheads="1"/>
          </p:cNvSpPr>
          <p:nvPr/>
        </p:nvSpPr>
        <p:spPr bwMode="auto">
          <a:xfrm>
            <a:off x="2119630" y="2226310"/>
            <a:ext cx="869950"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p>
            <a:pPr algn="ctr"/>
            <a:r>
              <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rPr>
              <a:t>01</a:t>
            </a:r>
            <a:endPar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8" name="直接连接符 18"/>
          <p:cNvSpPr>
            <a:spLocks noChangeShapeType="1"/>
          </p:cNvSpPr>
          <p:nvPr/>
        </p:nvSpPr>
        <p:spPr bwMode="auto">
          <a:xfrm>
            <a:off x="1675130" y="2988310"/>
            <a:ext cx="1714500" cy="1905"/>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lIns="121908" tIns="60954" rIns="121908" bIns="60954"/>
          <a:p>
            <a:endParaRPr lang="zh-CN" altLang="en-US">
              <a:latin typeface="思源黑体 Normal" panose="020B0400000000000000" charset="-122"/>
              <a:cs typeface="思源黑体 Normal" panose="020B0400000000000000" charset="-122"/>
            </a:endParaRPr>
          </a:p>
        </p:txBody>
      </p:sp>
      <p:sp>
        <p:nvSpPr>
          <p:cNvPr id="10" name="TextBox 22"/>
          <p:cNvSpPr>
            <a:spLocks noChangeArrowheads="1"/>
          </p:cNvSpPr>
          <p:nvPr/>
        </p:nvSpPr>
        <p:spPr bwMode="auto">
          <a:xfrm>
            <a:off x="1726565" y="3188335"/>
            <a:ext cx="1656080"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p>
            <a:pPr algn="ctr">
              <a:lnSpc>
                <a:spcPct val="125000"/>
              </a:lnSpc>
            </a:pPr>
            <a:r>
              <a:rPr lang="zh-CN" altLang="en-US" sz="2400" b="1">
                <a:solidFill>
                  <a:sysClr val="window" lastClr="FFFFFF"/>
                </a:solidFill>
                <a:latin typeface="思源黑体 Normal" panose="020B0400000000000000" charset="-122"/>
                <a:cs typeface="思源黑体 Normal" panose="020B0400000000000000" charset="-122"/>
                <a:sym typeface="思源黑体 Normal" panose="020B0400000000000000" charset="-122"/>
              </a:rPr>
              <a:t>不瞎传</a:t>
            </a:r>
            <a:endParaRPr lang="zh-CN" altLang="en-US" sz="2400" b="1">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2" name="椭圆 1"/>
          <p:cNvSpPr>
            <a:spLocks noChangeArrowheads="1"/>
          </p:cNvSpPr>
          <p:nvPr/>
        </p:nvSpPr>
        <p:spPr bwMode="auto">
          <a:xfrm>
            <a:off x="3679825" y="2181225"/>
            <a:ext cx="2336800" cy="24955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lumMod val="75000"/>
            </a:schemeClr>
          </a:solidFill>
          <a:ln>
            <a:noFill/>
          </a:ln>
        </p:spPr>
        <p:txBody>
          <a:bodyPr lIns="121908" tIns="60954" rIns="121908" bIns="60954" anchor="ctr"/>
          <a:p>
            <a:pPr algn="ctr"/>
            <a:endParaRPr lang="zh-CN" altLang="zh-CN">
              <a:solidFill>
                <a:srgbClr val="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3" name="TextBox 15"/>
          <p:cNvSpPr>
            <a:spLocks noChangeArrowheads="1"/>
          </p:cNvSpPr>
          <p:nvPr/>
        </p:nvSpPr>
        <p:spPr bwMode="auto">
          <a:xfrm>
            <a:off x="4385310" y="2226310"/>
            <a:ext cx="925830" cy="78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p>
            <a:r>
              <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rPr>
              <a:t>02</a:t>
            </a:r>
            <a:endPar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9" name="直接连接符 19"/>
          <p:cNvSpPr>
            <a:spLocks noChangeShapeType="1"/>
          </p:cNvSpPr>
          <p:nvPr/>
        </p:nvSpPr>
        <p:spPr bwMode="auto">
          <a:xfrm>
            <a:off x="3990975" y="2988310"/>
            <a:ext cx="1714500" cy="1905"/>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lIns="121908" tIns="60954" rIns="121908" bIns="60954"/>
          <a:p>
            <a:endParaRPr lang="zh-CN" altLang="en-US">
              <a:latin typeface="思源黑体 Normal" panose="020B0400000000000000" charset="-122"/>
              <a:cs typeface="思源黑体 Normal" panose="020B0400000000000000" charset="-122"/>
            </a:endParaRPr>
          </a:p>
        </p:txBody>
      </p:sp>
      <p:sp>
        <p:nvSpPr>
          <p:cNvPr id="12" name="TextBox 24"/>
          <p:cNvSpPr>
            <a:spLocks noChangeArrowheads="1"/>
          </p:cNvSpPr>
          <p:nvPr/>
        </p:nvSpPr>
        <p:spPr bwMode="auto">
          <a:xfrm>
            <a:off x="4037965" y="3209290"/>
            <a:ext cx="161988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p>
            <a:pPr algn="ctr">
              <a:lnSpc>
                <a:spcPct val="125000"/>
              </a:lnSpc>
            </a:pPr>
            <a:r>
              <a:rPr lang="zh-CN" altLang="en-US" sz="2300" b="1">
                <a:solidFill>
                  <a:sysClr val="window" lastClr="FFFFFF"/>
                </a:solidFill>
                <a:latin typeface="思源黑体 Normal" panose="020B0400000000000000" charset="-122"/>
                <a:cs typeface="思源黑体 Normal" panose="020B0400000000000000" charset="-122"/>
                <a:sym typeface="思源黑体 Normal" panose="020B0400000000000000" charset="-122"/>
              </a:rPr>
              <a:t>不乱丢</a:t>
            </a:r>
            <a:endParaRPr lang="zh-CN" altLang="en-US" sz="2300" b="1">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18" name="椭圆 1"/>
          <p:cNvSpPr>
            <a:spLocks noChangeArrowheads="1"/>
          </p:cNvSpPr>
          <p:nvPr/>
        </p:nvSpPr>
        <p:spPr bwMode="auto">
          <a:xfrm>
            <a:off x="5974080" y="2181225"/>
            <a:ext cx="2334260" cy="2495550"/>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5">
              <a:lumMod val="75000"/>
            </a:schemeClr>
          </a:solidFill>
          <a:ln>
            <a:noFill/>
          </a:ln>
        </p:spPr>
        <p:txBody>
          <a:bodyPr lIns="121908" tIns="60954" rIns="121908" bIns="60954" anchor="ctr"/>
          <a:p>
            <a:pPr algn="ctr"/>
            <a:endParaRPr lang="zh-CN" altLang="zh-CN">
              <a:solidFill>
                <a:srgbClr val="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19" name="TextBox 16"/>
          <p:cNvSpPr>
            <a:spLocks noChangeArrowheads="1"/>
          </p:cNvSpPr>
          <p:nvPr/>
        </p:nvSpPr>
        <p:spPr bwMode="auto">
          <a:xfrm>
            <a:off x="6678295" y="2226310"/>
            <a:ext cx="925830" cy="78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p>
            <a:pPr algn="ctr"/>
            <a:r>
              <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rPr>
              <a:t>03</a:t>
            </a:r>
            <a:endPar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20" name="直接连接符 20"/>
          <p:cNvSpPr>
            <a:spLocks noChangeShapeType="1"/>
          </p:cNvSpPr>
          <p:nvPr/>
        </p:nvSpPr>
        <p:spPr bwMode="auto">
          <a:xfrm>
            <a:off x="6283325" y="2988310"/>
            <a:ext cx="1714500" cy="1905"/>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lIns="121908" tIns="60954" rIns="121908" bIns="60954"/>
          <a:p>
            <a:endParaRPr lang="zh-CN" altLang="en-US">
              <a:latin typeface="思源黑体 Normal" panose="020B0400000000000000" charset="-122"/>
              <a:cs typeface="思源黑体 Normal" panose="020B0400000000000000" charset="-122"/>
            </a:endParaRPr>
          </a:p>
        </p:txBody>
      </p:sp>
      <p:sp>
        <p:nvSpPr>
          <p:cNvPr id="21" name="TextBox 26"/>
          <p:cNvSpPr>
            <a:spLocks noChangeArrowheads="1"/>
          </p:cNvSpPr>
          <p:nvPr/>
        </p:nvSpPr>
        <p:spPr bwMode="auto">
          <a:xfrm>
            <a:off x="6331585" y="3209290"/>
            <a:ext cx="161988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p>
            <a:pPr algn="ctr">
              <a:lnSpc>
                <a:spcPct val="125000"/>
              </a:lnSpc>
            </a:pPr>
            <a:r>
              <a:rPr lang="zh-CN" altLang="en-US" sz="2300" b="1">
                <a:solidFill>
                  <a:sysClr val="window" lastClr="FFFFFF"/>
                </a:solidFill>
                <a:latin typeface="思源黑体 Normal" panose="020B0400000000000000" charset="-122"/>
                <a:cs typeface="思源黑体 Normal" panose="020B0400000000000000" charset="-122"/>
                <a:sym typeface="思源黑体 Normal" panose="020B0400000000000000" charset="-122"/>
              </a:rPr>
              <a:t>不猎奇</a:t>
            </a:r>
            <a:endParaRPr lang="zh-CN" altLang="en-US" sz="2300" b="1">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23" name="椭圆 11"/>
          <p:cNvSpPr>
            <a:spLocks noChangeArrowheads="1"/>
          </p:cNvSpPr>
          <p:nvPr/>
        </p:nvSpPr>
        <p:spPr bwMode="auto">
          <a:xfrm>
            <a:off x="8268970" y="2181225"/>
            <a:ext cx="2497455" cy="2495550"/>
          </a:xfrm>
          <a:prstGeom prst="ellipse">
            <a:avLst/>
          </a:prstGeom>
          <a:solidFill>
            <a:schemeClr val="accent1">
              <a:lumMod val="75000"/>
            </a:schemeClr>
          </a:solidFill>
          <a:ln>
            <a:noFill/>
          </a:ln>
        </p:spPr>
        <p:txBody>
          <a:bodyPr lIns="121908" tIns="60954" rIns="121908" bIns="60954" anchor="ctr"/>
          <a:p>
            <a:pPr algn="ctr"/>
            <a:endParaRPr lang="zh-CN" altLang="zh-CN">
              <a:solidFill>
                <a:srgbClr val="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24" name="TextBox 17"/>
          <p:cNvSpPr>
            <a:spLocks noChangeArrowheads="1"/>
          </p:cNvSpPr>
          <p:nvPr/>
        </p:nvSpPr>
        <p:spPr bwMode="auto">
          <a:xfrm>
            <a:off x="9057005" y="2226310"/>
            <a:ext cx="921385" cy="77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p>
            <a:pPr algn="ctr"/>
            <a:r>
              <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rPr>
              <a:t>04</a:t>
            </a:r>
            <a:endParaRPr lang="en-US" altLang="zh-CN" sz="4300" b="1" dirty="0">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
        <p:nvSpPr>
          <p:cNvPr id="25" name="直接连接符 21"/>
          <p:cNvSpPr>
            <a:spLocks noChangeShapeType="1"/>
          </p:cNvSpPr>
          <p:nvPr/>
        </p:nvSpPr>
        <p:spPr bwMode="auto">
          <a:xfrm>
            <a:off x="8588375" y="2988310"/>
            <a:ext cx="1913255" cy="1905"/>
          </a:xfrm>
          <a:prstGeom prst="line">
            <a:avLst/>
          </a:prstGeom>
          <a:noFill/>
          <a:ln w="9525" cap="flat" cmpd="sng">
            <a:solidFill>
              <a:sysClr val="window" lastClr="FFFFFF"/>
            </a:solidFill>
            <a:prstDash val="dash"/>
            <a:bevel/>
          </a:ln>
          <a:extLst>
            <a:ext uri="{909E8E84-426E-40DD-AFC4-6F175D3DCCD1}">
              <a14:hiddenFill xmlns:a14="http://schemas.microsoft.com/office/drawing/2010/main">
                <a:noFill/>
              </a14:hiddenFill>
            </a:ext>
          </a:extLst>
        </p:spPr>
        <p:txBody>
          <a:bodyPr lIns="121908" tIns="60954" rIns="121908" bIns="60954"/>
          <a:p>
            <a:endParaRPr lang="zh-CN" altLang="en-US">
              <a:latin typeface="思源黑体 Normal" panose="020B0400000000000000" charset="-122"/>
              <a:cs typeface="思源黑体 Normal" panose="020B0400000000000000" charset="-122"/>
            </a:endParaRPr>
          </a:p>
        </p:txBody>
      </p:sp>
      <p:sp>
        <p:nvSpPr>
          <p:cNvPr id="26" name="TextBox 28"/>
          <p:cNvSpPr>
            <a:spLocks noChangeArrowheads="1"/>
          </p:cNvSpPr>
          <p:nvPr/>
        </p:nvSpPr>
        <p:spPr bwMode="auto">
          <a:xfrm>
            <a:off x="8707755" y="3209290"/>
            <a:ext cx="161988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p>
            <a:pPr algn="ctr">
              <a:lnSpc>
                <a:spcPct val="125000"/>
              </a:lnSpc>
            </a:pPr>
            <a:r>
              <a:rPr lang="zh-CN" altLang="en-US" sz="2300" b="1">
                <a:solidFill>
                  <a:sysClr val="window" lastClr="FFFFFF"/>
                </a:solidFill>
                <a:latin typeface="思源黑体 Normal" panose="020B0400000000000000" charset="-122"/>
                <a:cs typeface="思源黑体 Normal" panose="020B0400000000000000" charset="-122"/>
                <a:sym typeface="思源黑体 Normal" panose="020B0400000000000000" charset="-122"/>
              </a:rPr>
              <a:t>不上当</a:t>
            </a:r>
            <a:endParaRPr lang="zh-CN" altLang="en-US" sz="2300" b="1">
              <a:solidFill>
                <a:sysClr val="window" lastClr="FFFFFF"/>
              </a:solidFill>
              <a:latin typeface="思源黑体 Normal" panose="020B0400000000000000" charset="-122"/>
              <a:cs typeface="思源黑体 Normal" panose="020B0400000000000000" charset="-122"/>
              <a:sym typeface="思源黑体 Normal" panose="020B0400000000000000"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4608" y="1723390"/>
            <a:ext cx="9138920" cy="4246245"/>
          </a:xfrm>
          <a:prstGeom prst="rect">
            <a:avLst/>
          </a:prstGeom>
          <a:noFill/>
        </p:spPr>
        <p:txBody>
          <a:bodyPr wrap="square" rtlCol="0" anchor="t">
            <a:spAutoFit/>
          </a:bodyPr>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将打印、复印的资料遗留在复印机内；</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文件资料随手放，下班后没有锁入抽屉或文件柜；</a:t>
            </a:r>
            <a:endPar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办公电脑短暂离开没有及时锁屏；</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接受电话咨询时，在不能核准客户身份真伪时告知客户公司某些重要信息；</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废旧文件处理不当（卖给收废品的，或未经处理直接丢进垃圾桶）；</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将公司文件借给他人使用；</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在内外网交叉使用</a:t>
            </a:r>
            <a:r>
              <a:rPr lang="en-US"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U</a:t>
            </a: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盘；</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将手机接到电脑充电导致泄密；</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遗失了存有公司秘密的光盘、</a:t>
            </a:r>
            <a:r>
              <a:rPr lang="en-US"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U</a:t>
            </a: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盘；</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endParaRPr>
          </a:p>
          <a:p>
            <a:pPr marL="539750" lvl="1" indent="-360045" fontAlgn="auto">
              <a:lnSpc>
                <a:spcPct val="120000"/>
              </a:lnSpc>
              <a:spcBef>
                <a:spcPts val="200"/>
              </a:spcBef>
              <a:spcAft>
                <a:spcPts val="200"/>
              </a:spcAft>
              <a:buFont typeface="+mj-lt"/>
              <a:buAutoNum type="arabicPeriod"/>
            </a:pPr>
            <a:r>
              <a:rPr lang="zh-CN"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rPr>
              <a:t>在互联网上发布、处理公司内部信息。</a:t>
            </a:r>
            <a:endParaRPr lang="zh-CN" altLang="en-US" sz="2000" dirty="0">
              <a:solidFill>
                <a:schemeClr val="dk1"/>
              </a:solidFill>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3" name="文本框 2"/>
          <p:cNvSpPr txBox="1"/>
          <p:nvPr/>
        </p:nvSpPr>
        <p:spPr>
          <a:xfrm>
            <a:off x="1031240" y="545465"/>
            <a:ext cx="5399405" cy="521970"/>
          </a:xfrm>
          <a:prstGeom prst="rect">
            <a:avLst/>
          </a:prstGeom>
          <a:noFill/>
        </p:spPr>
        <p:txBody>
          <a:bodyPr wrap="square" rtlCol="0" anchor="t">
            <a:spAutoFit/>
          </a:bodyPr>
          <a:p>
            <a:pPr algn="l"/>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日常工作中容易出现的泄密现象</a:t>
            </a:r>
            <a:endParaRPr lang="zh-CN" altLang="en-US" sz="2800" dirty="0">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4" name="矩形 3"/>
          <p:cNvSpPr/>
          <p:nvPr/>
        </p:nvSpPr>
        <p:spPr>
          <a:xfrm>
            <a:off x="871220" y="1515110"/>
            <a:ext cx="10432415" cy="4662805"/>
          </a:xfrm>
          <a:prstGeom prst="rect">
            <a:avLst/>
          </a:prstGeom>
          <a:noFill/>
          <a:ln w="25400">
            <a:solidFill>
              <a:schemeClr val="accent5">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L 形 5"/>
          <p:cNvSpPr/>
          <p:nvPr/>
        </p:nvSpPr>
        <p:spPr>
          <a:xfrm>
            <a:off x="779780" y="5182870"/>
            <a:ext cx="1080000" cy="1080000"/>
          </a:xfrm>
          <a:prstGeom prst="corner">
            <a:avLst>
              <a:gd name="adj1" fmla="val 16320"/>
              <a:gd name="adj2" fmla="val 16286"/>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7" name="L 形 6"/>
          <p:cNvSpPr/>
          <p:nvPr/>
        </p:nvSpPr>
        <p:spPr>
          <a:xfrm flipH="1" flipV="1">
            <a:off x="10313035" y="1417955"/>
            <a:ext cx="1080000" cy="1080000"/>
          </a:xfrm>
          <a:prstGeom prst="corner">
            <a:avLst>
              <a:gd name="adj1" fmla="val 16320"/>
              <a:gd name="adj2" fmla="val 16286"/>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锁着的文件"/>
          <p:cNvPicPr>
            <a:picLocks noChangeAspect="1"/>
          </p:cNvPicPr>
          <p:nvPr/>
        </p:nvPicPr>
        <p:blipFill>
          <a:blip r:embed="rId1"/>
          <a:srcRect t="2195" b="5275"/>
          <a:stretch>
            <a:fillRect/>
          </a:stretch>
        </p:blipFill>
        <p:spPr>
          <a:xfrm flipH="1">
            <a:off x="8738870" y="3692525"/>
            <a:ext cx="3009265" cy="27844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2280" y="2082165"/>
            <a:ext cx="3600000" cy="16200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13500000" algn="br"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思源黑体 Normal" panose="020B0400000000000000" charset="-122"/>
              <a:ea typeface="思源黑体 Normal" panose="020B0400000000000000" charset="-122"/>
              <a:cs typeface="思源黑体 Normal" panose="020B0400000000000000" charset="-122"/>
            </a:endParaRPr>
          </a:p>
        </p:txBody>
      </p:sp>
      <p:sp>
        <p:nvSpPr>
          <p:cNvPr id="5" name="矩形 7"/>
          <p:cNvSpPr/>
          <p:nvPr/>
        </p:nvSpPr>
        <p:spPr>
          <a:xfrm>
            <a:off x="6837680" y="2082165"/>
            <a:ext cx="3600000" cy="1620000"/>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18900000" algn="b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思源黑体 Normal" panose="020B0400000000000000" charset="-122"/>
              <a:ea typeface="思源黑体 Normal" panose="020B0400000000000000" charset="-122"/>
              <a:cs typeface="思源黑体 Normal" panose="020B0400000000000000" charset="-122"/>
            </a:endParaRPr>
          </a:p>
        </p:txBody>
      </p:sp>
      <p:sp>
        <p:nvSpPr>
          <p:cNvPr id="6" name="矩形 8"/>
          <p:cNvSpPr/>
          <p:nvPr/>
        </p:nvSpPr>
        <p:spPr>
          <a:xfrm>
            <a:off x="1732280" y="4011295"/>
            <a:ext cx="3600000" cy="162000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思源黑体 Normal" panose="020B0400000000000000" charset="-122"/>
              <a:ea typeface="思源黑体 Normal" panose="020B0400000000000000" charset="-122"/>
              <a:cs typeface="思源黑体 Normal" panose="020B0400000000000000" charset="-122"/>
            </a:endParaRPr>
          </a:p>
        </p:txBody>
      </p:sp>
      <p:sp>
        <p:nvSpPr>
          <p:cNvPr id="8" name="矩形 9"/>
          <p:cNvSpPr/>
          <p:nvPr/>
        </p:nvSpPr>
        <p:spPr>
          <a:xfrm>
            <a:off x="6837363" y="4011295"/>
            <a:ext cx="3600000" cy="162000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en-US" altLang="zh-CN" sz="1200" b="0">
              <a:solidFill>
                <a:srgbClr val="4D4D4D"/>
              </a:solidFill>
              <a:latin typeface="思源黑体 Normal" panose="020B0400000000000000" charset="-122"/>
              <a:ea typeface="思源黑体 Normal" panose="020B0400000000000000" charset="-122"/>
              <a:cs typeface="思源黑体 Normal" panose="020B0400000000000000" charset="-122"/>
            </a:endParaRPr>
          </a:p>
        </p:txBody>
      </p:sp>
      <p:sp>
        <p:nvSpPr>
          <p:cNvPr id="12" name="椭圆 11"/>
          <p:cNvSpPr>
            <a:spLocks noChangeArrowheads="1"/>
          </p:cNvSpPr>
          <p:nvPr/>
        </p:nvSpPr>
        <p:spPr bwMode="auto">
          <a:xfrm>
            <a:off x="4276725" y="2056448"/>
            <a:ext cx="3600000" cy="3600000"/>
          </a:xfrm>
          <a:prstGeom prst="ellipse">
            <a:avLst/>
          </a:prstGeom>
          <a:solidFill>
            <a:schemeClr val="accent5">
              <a:lumMod val="75000"/>
            </a:schemeClr>
          </a:solidFill>
          <a:ln w="3175" algn="ctr">
            <a:no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2700" b="1">
              <a:solidFill>
                <a:srgbClr val="F2F2F2"/>
              </a:solidFill>
              <a:latin typeface="思源黑体 Normal" panose="020B0400000000000000" charset="-122"/>
              <a:ea typeface="思源黑体 Normal" panose="020B0400000000000000" charset="-122"/>
              <a:cs typeface="思源黑体 Normal" panose="020B0400000000000000" charset="-122"/>
            </a:endParaRPr>
          </a:p>
        </p:txBody>
      </p:sp>
      <p:sp>
        <p:nvSpPr>
          <p:cNvPr id="3" name="TextBox 2"/>
          <p:cNvSpPr txBox="1"/>
          <p:nvPr/>
        </p:nvSpPr>
        <p:spPr>
          <a:xfrm>
            <a:off x="4941028" y="3318510"/>
            <a:ext cx="2271395" cy="706755"/>
          </a:xfrm>
          <a:prstGeom prst="rect">
            <a:avLst/>
          </a:prstGeom>
          <a:noFill/>
        </p:spPr>
        <p:txBody>
          <a:bodyPr wrap="square" lIns="91440" tIns="45720" rIns="91440" bIns="45720" rtlCol="0" anchor="t">
            <a:spAutoFit/>
          </a:bodyPr>
          <a:lstStyle/>
          <a:p>
            <a:pPr lvl="0" algn="ctr">
              <a:buClrTx/>
              <a:buSzTx/>
              <a:buFontTx/>
            </a:pPr>
            <a:r>
              <a:rPr lang="zh-CN" altLang="en-US" sz="4000" dirty="0">
                <a:solidFill>
                  <a:schemeClr val="bg1"/>
                </a:solidFill>
                <a:latin typeface="Arial" panose="020B0604020202020204" pitchFamily="34" charset="0"/>
                <a:ea typeface="思源宋体 CN Medium" panose="02020500000000000000" charset="-122"/>
                <a:cs typeface="思源黑体 Normal" panose="020B0400000000000000" charset="-122"/>
                <a:sym typeface="+mn-ea"/>
              </a:rPr>
              <a:t>措施</a:t>
            </a:r>
            <a:endParaRPr lang="zh-CN" altLang="en-US" sz="4000" dirty="0">
              <a:solidFill>
                <a:schemeClr val="bg1"/>
              </a:solidFill>
              <a:latin typeface="Arial" panose="020B0604020202020204" pitchFamily="34" charset="0"/>
              <a:ea typeface="思源宋体 CN Medium" panose="02020500000000000000" charset="-122"/>
              <a:cs typeface="思源黑体 Normal" panose="020B0400000000000000" charset="-122"/>
              <a:sym typeface="+mn-ea"/>
            </a:endParaRPr>
          </a:p>
        </p:txBody>
      </p:sp>
      <p:sp>
        <p:nvSpPr>
          <p:cNvPr id="4" name="TextBox 3"/>
          <p:cNvSpPr txBox="1"/>
          <p:nvPr/>
        </p:nvSpPr>
        <p:spPr>
          <a:xfrm>
            <a:off x="1732280" y="2568165"/>
            <a:ext cx="2121535" cy="648000"/>
          </a:xfrm>
          <a:prstGeom prst="rect">
            <a:avLst/>
          </a:prstGeom>
          <a:noFill/>
          <a:ln>
            <a:noFill/>
          </a:ln>
        </p:spPr>
        <p:txBody>
          <a:bodyPr wrap="none" rtlCol="0">
            <a:noAutofit/>
          </a:bodyPr>
          <a:lstStyle/>
          <a:p>
            <a:pPr algn="l">
              <a:lnSpc>
                <a:spcPct val="150000"/>
              </a:lnSpc>
            </a:pPr>
            <a:r>
              <a:rPr lang="zh-CN" altLang="zh-CN" sz="2000" dirty="0">
                <a:cs typeface="思源黑体 Normal" panose="020B0400000000000000" charset="-122"/>
              </a:rPr>
              <a:t>内外网物理隔离</a:t>
            </a:r>
            <a:endParaRPr lang="zh-CN" altLang="zh-CN" sz="2000" dirty="0">
              <a:cs typeface="思源黑体 Normal" panose="020B0400000000000000" charset="-122"/>
            </a:endParaRPr>
          </a:p>
        </p:txBody>
      </p:sp>
      <p:sp>
        <p:nvSpPr>
          <p:cNvPr id="9" name="TextBox 8"/>
          <p:cNvSpPr txBox="1"/>
          <p:nvPr/>
        </p:nvSpPr>
        <p:spPr>
          <a:xfrm>
            <a:off x="1732280" y="4497295"/>
            <a:ext cx="2647950" cy="648000"/>
          </a:xfrm>
          <a:prstGeom prst="rect">
            <a:avLst/>
          </a:prstGeom>
          <a:noFill/>
          <a:ln>
            <a:noFill/>
          </a:ln>
        </p:spPr>
        <p:txBody>
          <a:bodyPr wrap="square" rtlCol="0">
            <a:spAutoFit/>
          </a:bodyPr>
          <a:lstStyle/>
          <a:p>
            <a:pPr>
              <a:lnSpc>
                <a:spcPct val="150000"/>
              </a:lnSpc>
            </a:pPr>
            <a:r>
              <a:rPr lang="zh-CN" altLang="en-US" sz="2000" dirty="0">
                <a:cs typeface="思源黑体 Normal" panose="020B0400000000000000" charset="-122"/>
              </a:rPr>
              <a:t>计算机定期更改口令</a:t>
            </a:r>
            <a:endParaRPr lang="zh-CN" altLang="en-US" sz="2000" dirty="0">
              <a:cs typeface="思源黑体 Normal" panose="020B0400000000000000" charset="-122"/>
            </a:endParaRPr>
          </a:p>
        </p:txBody>
      </p:sp>
      <p:sp>
        <p:nvSpPr>
          <p:cNvPr id="11" name="TextBox 10"/>
          <p:cNvSpPr txBox="1"/>
          <p:nvPr/>
        </p:nvSpPr>
        <p:spPr>
          <a:xfrm>
            <a:off x="7926070" y="4267892"/>
            <a:ext cx="2511425" cy="1106805"/>
          </a:xfrm>
          <a:prstGeom prst="rect">
            <a:avLst/>
          </a:prstGeom>
          <a:noFill/>
          <a:ln>
            <a:noFill/>
          </a:ln>
        </p:spPr>
        <p:txBody>
          <a:bodyPr wrap="square" rtlCol="0">
            <a:spAutoFit/>
          </a:bodyPr>
          <a:lstStyle/>
          <a:p>
            <a:pPr algn="just" fontAlgn="auto">
              <a:lnSpc>
                <a:spcPct val="110000"/>
              </a:lnSpc>
            </a:pPr>
            <a:r>
              <a:rPr lang="zh-CN" altLang="en-US" sz="2000" dirty="0">
                <a:cs typeface="思源黑体 Normal" panose="020B0400000000000000" charset="-122"/>
              </a:rPr>
              <a:t>禁止使用</a:t>
            </a:r>
            <a:r>
              <a:rPr lang="en-US" altLang="zh-CN" sz="2000" dirty="0">
                <a:cs typeface="思源黑体 Normal" panose="020B0400000000000000" charset="-122"/>
              </a:rPr>
              <a:t>U</a:t>
            </a:r>
            <a:r>
              <a:rPr lang="zh-CN" altLang="en-US" sz="2000" dirty="0">
                <a:cs typeface="思源黑体 Normal" panose="020B0400000000000000" charset="-122"/>
              </a:rPr>
              <a:t>盘，采取光盘一次性写入的方式导入导出涉密信息。</a:t>
            </a:r>
            <a:endParaRPr lang="zh-CN" altLang="en-US" sz="2000" dirty="0">
              <a:cs typeface="思源黑体 Normal" panose="020B0400000000000000" charset="-122"/>
            </a:endParaRPr>
          </a:p>
        </p:txBody>
      </p:sp>
      <p:sp>
        <p:nvSpPr>
          <p:cNvPr id="10" name="TextBox 9"/>
          <p:cNvSpPr txBox="1"/>
          <p:nvPr/>
        </p:nvSpPr>
        <p:spPr>
          <a:xfrm>
            <a:off x="7876540" y="2507990"/>
            <a:ext cx="2560955" cy="768350"/>
          </a:xfrm>
          <a:prstGeom prst="rect">
            <a:avLst/>
          </a:prstGeom>
          <a:noFill/>
          <a:ln>
            <a:noFill/>
          </a:ln>
        </p:spPr>
        <p:txBody>
          <a:bodyPr wrap="square" rtlCol="0">
            <a:spAutoFit/>
          </a:bodyPr>
          <a:lstStyle/>
          <a:p>
            <a:pPr lvl="0" algn="just">
              <a:lnSpc>
                <a:spcPct val="110000"/>
              </a:lnSpc>
              <a:buClrTx/>
              <a:buSzTx/>
              <a:buFontTx/>
            </a:pPr>
            <a:r>
              <a:rPr lang="zh-CN" altLang="en-US" sz="2000" dirty="0">
                <a:cs typeface="思源黑体 Normal" panose="020B0400000000000000" charset="-122"/>
                <a:sym typeface="+mn-ea"/>
              </a:rPr>
              <a:t>定期进行计算机补丁升级和病毒库升级</a:t>
            </a:r>
            <a:r>
              <a:rPr lang="zh-CN" altLang="en-US" sz="2000" dirty="0">
                <a:cs typeface="思源黑体 Normal" panose="020B0400000000000000" charset="-122"/>
                <a:sym typeface="+mn-ea"/>
              </a:rPr>
              <a:t>。</a:t>
            </a:r>
            <a:endParaRPr lang="zh-CN" altLang="en-US" sz="2000" dirty="0">
              <a:cs typeface="思源黑体 Normal" panose="020B0400000000000000" charset="-122"/>
              <a:sym typeface="+mn-ea"/>
            </a:endParaRPr>
          </a:p>
        </p:txBody>
      </p:sp>
      <p:sp>
        <p:nvSpPr>
          <p:cNvPr id="7" name="TextBox 2"/>
          <p:cNvSpPr txBox="1"/>
          <p:nvPr/>
        </p:nvSpPr>
        <p:spPr>
          <a:xfrm>
            <a:off x="848995" y="551180"/>
            <a:ext cx="4230370" cy="521970"/>
          </a:xfrm>
          <a:prstGeom prst="rect">
            <a:avLst/>
          </a:prstGeom>
          <a:noFill/>
        </p:spPr>
        <p:txBody>
          <a:bodyPr wrap="square" lIns="91440" tIns="45720" rIns="91440" bIns="45720" rtlCol="0" anchor="t">
            <a:spAutoFit/>
          </a:bodyPr>
          <a:p>
            <a:pPr lvl="0" algn="just">
              <a:buClrTx/>
              <a:buSzTx/>
              <a:buFontTx/>
            </a:pPr>
            <a:r>
              <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sym typeface="+mn-ea"/>
              </a:rPr>
              <a:t>保密的措施有哪些？</a:t>
            </a:r>
            <a:endPar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sym typeface="+mn-ea"/>
            </a:endParaRPr>
          </a:p>
        </p:txBody>
      </p:sp>
      <p:sp>
        <p:nvSpPr>
          <p:cNvPr id="13" name="文本框 12"/>
          <p:cNvSpPr txBox="1"/>
          <p:nvPr/>
        </p:nvSpPr>
        <p:spPr>
          <a:xfrm>
            <a:off x="4850540" y="4001135"/>
            <a:ext cx="2452370" cy="583565"/>
          </a:xfrm>
          <a:prstGeom prst="rect">
            <a:avLst/>
          </a:prstGeom>
          <a:noFill/>
        </p:spPr>
        <p:txBody>
          <a:bodyPr wrap="square" rtlCol="0">
            <a:spAutoFit/>
          </a:bodyPr>
          <a:p>
            <a:pPr algn="ctr"/>
            <a:r>
              <a:rPr lang="en-US" altLang="zh-CN" sz="3200">
                <a:solidFill>
                  <a:schemeClr val="bg1"/>
                </a:solidFill>
              </a:rPr>
              <a:t>MEASURES</a:t>
            </a:r>
            <a:endParaRPr lang="en-US" altLang="zh-CN" sz="32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5" name="Rectangle 7"/>
          <p:cNvSpPr>
            <a:spLocks noChangeArrowheads="1"/>
          </p:cNvSpPr>
          <p:nvPr/>
        </p:nvSpPr>
        <p:spPr bwMode="auto">
          <a:xfrm>
            <a:off x="0" y="2131695"/>
            <a:ext cx="12192000" cy="2595245"/>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cs typeface="思源黑体 Normal" panose="020B0400000000000000" charset="-122"/>
            </a:endParaRPr>
          </a:p>
        </p:txBody>
      </p:sp>
      <p:sp>
        <p:nvSpPr>
          <p:cNvPr id="6" name="文本框 5"/>
          <p:cNvSpPr txBox="1"/>
          <p:nvPr/>
        </p:nvSpPr>
        <p:spPr>
          <a:xfrm>
            <a:off x="4043680" y="2628900"/>
            <a:ext cx="4105275" cy="1106805"/>
          </a:xfrm>
          <a:prstGeom prst="rect">
            <a:avLst/>
          </a:prstGeom>
          <a:noFill/>
        </p:spPr>
        <p:txBody>
          <a:bodyPr wrap="square" rtlCol="0">
            <a:spAutoFit/>
          </a:bodyPr>
          <a:p>
            <a:r>
              <a:rPr lang="zh-CN" altLang="en-US" sz="6600" spc="300">
                <a:solidFill>
                  <a:schemeClr val="bg1"/>
                </a:solidFill>
                <a:uFillTx/>
                <a:cs typeface="思源黑体 Normal" panose="020B0400000000000000" charset="-122"/>
              </a:rPr>
              <a:t>感谢聆听</a:t>
            </a:r>
            <a:endParaRPr lang="zh-CN" altLang="en-US" sz="6600" spc="300">
              <a:solidFill>
                <a:schemeClr val="bg1"/>
              </a:solidFill>
              <a:uFillTx/>
              <a:cs typeface="思源黑体 Normal" panose="020B0400000000000000" charset="-122"/>
            </a:endParaRPr>
          </a:p>
        </p:txBody>
      </p:sp>
      <p:sp>
        <p:nvSpPr>
          <p:cNvPr id="7" name="文本框 6"/>
          <p:cNvSpPr txBox="1"/>
          <p:nvPr/>
        </p:nvSpPr>
        <p:spPr>
          <a:xfrm>
            <a:off x="3695065" y="3735705"/>
            <a:ext cx="4453255" cy="368300"/>
          </a:xfrm>
          <a:prstGeom prst="rect">
            <a:avLst/>
          </a:prstGeom>
          <a:noFill/>
        </p:spPr>
        <p:txBody>
          <a:bodyPr wrap="square" rtlCol="0">
            <a:spAutoFit/>
          </a:bodyPr>
          <a:p>
            <a:pPr algn="ctr"/>
            <a:r>
              <a:rPr lang="en-US" altLang="zh-CN" spc="200">
                <a:solidFill>
                  <a:schemeClr val="bg1"/>
                </a:solidFill>
                <a:uFillTx/>
                <a:latin typeface="思源黑体 Normal" panose="020B0400000000000000" charset="-122"/>
                <a:cs typeface="Arial" panose="020B0604020202020204" pitchFamily="34" charset="0"/>
              </a:rPr>
              <a:t>THANKS    FOR   LISTENING</a:t>
            </a:r>
            <a:endParaRPr lang="en-US" altLang="zh-CN" spc="200">
              <a:solidFill>
                <a:schemeClr val="bg1"/>
              </a:solidFill>
              <a:uFillTx/>
              <a:latin typeface="思源黑体 Normal" panose="020B0400000000000000" charset="-122"/>
              <a:cs typeface="Arial" panose="020B0604020202020204" pitchFamily="34" charset="0"/>
            </a:endParaRPr>
          </a:p>
        </p:txBody>
      </p:sp>
      <p:cxnSp>
        <p:nvCxnSpPr>
          <p:cNvPr id="8" name="直接连接符 7"/>
          <p:cNvCxnSpPr/>
          <p:nvPr/>
        </p:nvCxnSpPr>
        <p:spPr>
          <a:xfrm>
            <a:off x="5422265" y="4254500"/>
            <a:ext cx="1735455" cy="2540"/>
          </a:xfrm>
          <a:prstGeom prst="line">
            <a:avLst/>
          </a:prstGeom>
          <a:ln w="12700">
            <a:gradFill flip="none" rotWithShape="1">
              <a:gsLst>
                <a:gs pos="0">
                  <a:schemeClr val="bg1"/>
                </a:gs>
                <a:gs pos="100000">
                  <a:schemeClr val="bg1">
                    <a:alpha val="28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14160" y="4381500"/>
            <a:ext cx="1735455" cy="2540"/>
          </a:xfrm>
          <a:prstGeom prst="line">
            <a:avLst/>
          </a:prstGeom>
          <a:ln w="12700">
            <a:gradFill flip="none" rotWithShape="1">
              <a:gsLst>
                <a:gs pos="0">
                  <a:schemeClr val="bg1"/>
                </a:gs>
                <a:gs pos="100000">
                  <a:schemeClr val="bg1">
                    <a:alpha val="28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2842260"/>
            <a:ext cx="12192635" cy="16008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思源黑体 Normal" panose="020B0400000000000000" charset="-122"/>
            </a:endParaRPr>
          </a:p>
        </p:txBody>
      </p:sp>
      <p:sp>
        <p:nvSpPr>
          <p:cNvPr id="40" name="文本框 17"/>
          <p:cNvSpPr txBox="1"/>
          <p:nvPr/>
        </p:nvSpPr>
        <p:spPr>
          <a:xfrm>
            <a:off x="4204970" y="3227705"/>
            <a:ext cx="5313680" cy="829945"/>
          </a:xfrm>
          <a:prstGeom prst="rect">
            <a:avLst/>
          </a:prstGeom>
          <a:noFill/>
        </p:spPr>
        <p:txBody>
          <a:bodyPr wrap="square" rtlCol="0">
            <a:spAutoFit/>
          </a:bodyPr>
          <a:p>
            <a:r>
              <a:rPr lang="zh-CN" altLang="en-US" sz="4800" b="1" dirty="0" smtClean="0">
                <a:solidFill>
                  <a:schemeClr val="bg1"/>
                </a:solidFill>
                <a:latin typeface="思源宋体 CN" panose="02020400000000000000" charset="-122"/>
                <a:ea typeface="思源宋体 CN" panose="02020400000000000000" charset="-122"/>
                <a:cs typeface="思源黑体 Normal" panose="020B0400000000000000" charset="-122"/>
              </a:rPr>
              <a:t>保密的基本概念</a:t>
            </a:r>
            <a:endParaRPr lang="zh-CN" altLang="en-US" sz="4800" b="1" dirty="0" smtClean="0">
              <a:solidFill>
                <a:schemeClr val="bg1"/>
              </a:solidFill>
              <a:latin typeface="思源宋体 CN" panose="02020400000000000000" charset="-122"/>
              <a:ea typeface="思源宋体 CN" panose="02020400000000000000" charset="-122"/>
              <a:cs typeface="思源黑体 Normal" panose="020B0400000000000000" charset="-122"/>
            </a:endParaRPr>
          </a:p>
        </p:txBody>
      </p:sp>
      <p:sp>
        <p:nvSpPr>
          <p:cNvPr id="84" name="Oval 53"/>
          <p:cNvSpPr>
            <a:spLocks noChangeArrowheads="1"/>
          </p:cNvSpPr>
          <p:nvPr/>
        </p:nvSpPr>
        <p:spPr bwMode="auto">
          <a:xfrm>
            <a:off x="1758950" y="2652395"/>
            <a:ext cx="1979930" cy="1979930"/>
          </a:xfrm>
          <a:prstGeom prst="ellipse">
            <a:avLst/>
          </a:prstGeom>
          <a:solidFill>
            <a:schemeClr val="accent5">
              <a:lumMod val="75000"/>
            </a:schemeClr>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spcBef>
                <a:spcPts val="0"/>
              </a:spcBef>
              <a:spcAft>
                <a:spcPts val="0"/>
              </a:spcAft>
              <a:defRPr/>
            </a:pPr>
            <a:endParaRPr lang="zh-CN" altLang="en-US" sz="4400">
              <a:latin typeface="思源黑体 Normal" panose="020B0400000000000000" charset="-122"/>
              <a:ea typeface="思源黑体 Normal" panose="020B0400000000000000" charset="-122"/>
              <a:cs typeface="思源黑体 Normal" panose="020B0400000000000000" charset="-122"/>
            </a:endParaRPr>
          </a:p>
        </p:txBody>
      </p:sp>
      <p:sp>
        <p:nvSpPr>
          <p:cNvPr id="85" name="Text Box 58"/>
          <p:cNvSpPr txBox="1">
            <a:spLocks noChangeArrowheads="1"/>
          </p:cNvSpPr>
          <p:nvPr/>
        </p:nvSpPr>
        <p:spPr bwMode="auto">
          <a:xfrm>
            <a:off x="2001203" y="2992755"/>
            <a:ext cx="1495425" cy="129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p>
            <a:pPr algn="ctr"/>
            <a:r>
              <a:rPr lang="en-US" altLang="zh-CN" sz="8000" b="1" dirty="0">
                <a:solidFill>
                  <a:schemeClr val="bg1"/>
                </a:solidFill>
                <a:latin typeface="思源宋体 CN" panose="02020400000000000000" charset="-122"/>
                <a:ea typeface="思源宋体 CN" panose="02020400000000000000" charset="-122"/>
                <a:cs typeface="思源黑体 Normal" panose="020B0400000000000000" charset="-122"/>
              </a:rPr>
              <a:t>01</a:t>
            </a:r>
            <a:endParaRPr lang="en-US" altLang="zh-CN" sz="8000" b="1" dirty="0">
              <a:solidFill>
                <a:schemeClr val="bg1"/>
              </a:solidFill>
              <a:latin typeface="思源宋体 CN" panose="02020400000000000000" charset="-122"/>
              <a:ea typeface="思源宋体 CN" panose="02020400000000000000" charset="-122"/>
              <a:cs typeface="思源黑体 Normal" panose="020B0400000000000000" charset="-122"/>
            </a:endParaRP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6356985" y="2011680"/>
            <a:ext cx="2449830" cy="3238500"/>
          </a:xfrm>
          <a:prstGeom prst="roundRect">
            <a:avLst>
              <a:gd name="adj" fmla="val 4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cs typeface="思源黑体 Normal" panose="020B0400000000000000" charset="-122"/>
              <a:sym typeface="+mn-ea"/>
            </a:endParaRPr>
          </a:p>
        </p:txBody>
      </p:sp>
      <p:sp>
        <p:nvSpPr>
          <p:cNvPr id="25" name="圆角矩形 24"/>
          <p:cNvSpPr/>
          <p:nvPr/>
        </p:nvSpPr>
        <p:spPr>
          <a:xfrm>
            <a:off x="3466465" y="2011680"/>
            <a:ext cx="2449830" cy="3238500"/>
          </a:xfrm>
          <a:prstGeom prst="roundRect">
            <a:avLst>
              <a:gd name="adj" fmla="val 4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cs typeface="思源黑体 Normal" panose="020B0400000000000000" charset="-122"/>
              <a:sym typeface="+mn-ea"/>
            </a:endParaRPr>
          </a:p>
        </p:txBody>
      </p:sp>
      <p:sp>
        <p:nvSpPr>
          <p:cNvPr id="24" name="圆角矩形 23"/>
          <p:cNvSpPr/>
          <p:nvPr/>
        </p:nvSpPr>
        <p:spPr>
          <a:xfrm>
            <a:off x="575945" y="2013585"/>
            <a:ext cx="2449830" cy="3238500"/>
          </a:xfrm>
          <a:prstGeom prst="roundRect">
            <a:avLst>
              <a:gd name="adj" fmla="val 4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思源黑体 Normal" panose="020B0400000000000000" charset="-122"/>
            </a:endParaRPr>
          </a:p>
        </p:txBody>
      </p:sp>
      <p:sp>
        <p:nvSpPr>
          <p:cNvPr id="32" name="矩形 31"/>
          <p:cNvSpPr/>
          <p:nvPr/>
        </p:nvSpPr>
        <p:spPr>
          <a:xfrm>
            <a:off x="998855" y="2667635"/>
            <a:ext cx="1604010" cy="951865"/>
          </a:xfrm>
          <a:prstGeom prst="rect">
            <a:avLst/>
          </a:prstGeom>
          <a:noFill/>
        </p:spPr>
        <p:txBody>
          <a:bodyPr wrap="none" lIns="91410" tIns="45705" rIns="91410" bIns="45705">
            <a:spAutoFit/>
            <a:scene3d>
              <a:camera prst="orthographicFront"/>
              <a:lightRig rig="threePt" dir="t"/>
            </a:scene3d>
          </a:bodyPr>
          <a:lstStyle/>
          <a:p>
            <a:pPr algn="ctr"/>
            <a:r>
              <a:rPr lang="zh-CN" altLang="en-US" sz="2800" cap="all" dirty="0">
                <a:solidFill>
                  <a:schemeClr val="bg1"/>
                </a:solidFill>
                <a:effectLst/>
                <a:latin typeface="思源宋体 CN" panose="02020400000000000000" charset="-122"/>
                <a:ea typeface="思源宋体 CN" panose="02020400000000000000" charset="-122"/>
                <a:cs typeface="思源黑体 Normal" panose="020B0400000000000000" charset="-122"/>
              </a:rPr>
              <a:t>无密可保</a:t>
            </a:r>
            <a:endParaRPr lang="zh-CN" altLang="en-US" sz="2800">
              <a:solidFill>
                <a:schemeClr val="bg1"/>
              </a:solidFill>
              <a:cs typeface="思源黑体 Normal" panose="020B0400000000000000" charset="-122"/>
              <a:sym typeface="思源黑体 Normal" panose="020B0400000000000000" charset="-122"/>
            </a:endParaRPr>
          </a:p>
          <a:p>
            <a:pPr algn="ctr"/>
            <a:endParaRPr lang="zh-CN" altLang="en-US" sz="2800" cap="all" dirty="0">
              <a:solidFill>
                <a:schemeClr val="bg1"/>
              </a:solidFill>
              <a:effectLst/>
              <a:latin typeface="思源宋体 CN" panose="02020400000000000000" charset="-122"/>
              <a:ea typeface="思源宋体 CN" panose="02020400000000000000" charset="-122"/>
              <a:cs typeface="思源黑体 Normal" panose="020B0400000000000000" charset="-122"/>
            </a:endParaRPr>
          </a:p>
        </p:txBody>
      </p:sp>
      <p:sp>
        <p:nvSpPr>
          <p:cNvPr id="34" name="Rectangle 11"/>
          <p:cNvSpPr>
            <a:spLocks noChangeArrowheads="1"/>
          </p:cNvSpPr>
          <p:nvPr/>
        </p:nvSpPr>
        <p:spPr bwMode="auto">
          <a:xfrm>
            <a:off x="680085" y="3540760"/>
            <a:ext cx="2241550" cy="1322070"/>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ClrTx/>
              <a:buSzTx/>
            </a:pPr>
            <a:r>
              <a:rPr lang="zh-CN" altLang="en-US" sz="2000">
                <a:solidFill>
                  <a:srgbClr val="FFFFFF"/>
                </a:solidFill>
                <a:latin typeface="思源黑体 Normal" panose="020B0400000000000000" charset="-122"/>
                <a:cs typeface="思源黑体 Normal" panose="020B0400000000000000" charset="-122"/>
              </a:rPr>
              <a:t>没有秘密，大家都有，不需要保密（资料要发给客户，不存在涉密）</a:t>
            </a:r>
            <a:endParaRPr lang="zh-CN" altLang="en-US" sz="2000">
              <a:solidFill>
                <a:srgbClr val="FFFFFF"/>
              </a:solidFill>
              <a:latin typeface="思源黑体 Normal" panose="020B0400000000000000" charset="-122"/>
              <a:cs typeface="思源黑体 Normal" panose="020B0400000000000000" charset="-122"/>
            </a:endParaRPr>
          </a:p>
        </p:txBody>
      </p:sp>
      <p:sp>
        <p:nvSpPr>
          <p:cNvPr id="40" name="文本框 39"/>
          <p:cNvSpPr txBox="1"/>
          <p:nvPr/>
        </p:nvSpPr>
        <p:spPr>
          <a:xfrm>
            <a:off x="1539240" y="2011680"/>
            <a:ext cx="523240" cy="645160"/>
          </a:xfrm>
          <a:prstGeom prst="rect">
            <a:avLst/>
          </a:prstGeom>
          <a:noFill/>
        </p:spPr>
        <p:txBody>
          <a:bodyPr wrap="square" rtlCol="0">
            <a:spAutoFit/>
          </a:bodyPr>
          <a:p>
            <a:pPr algn="ctr"/>
            <a:r>
              <a:rPr lang="en-US" altLang="zh-CN" sz="3600" b="1">
                <a:solidFill>
                  <a:schemeClr val="bg1"/>
                </a:solidFill>
                <a:cs typeface="思源黑体 Normal" panose="020B0400000000000000" charset="-122"/>
              </a:rPr>
              <a:t>1</a:t>
            </a:r>
            <a:endParaRPr lang="en-US" altLang="zh-CN" sz="3600" b="1">
              <a:solidFill>
                <a:schemeClr val="bg1"/>
              </a:solidFill>
              <a:cs typeface="思源黑体 Normal" panose="020B0400000000000000" charset="-122"/>
            </a:endParaRPr>
          </a:p>
        </p:txBody>
      </p:sp>
      <p:sp>
        <p:nvSpPr>
          <p:cNvPr id="44" name="文本框 43"/>
          <p:cNvSpPr txBox="1"/>
          <p:nvPr/>
        </p:nvSpPr>
        <p:spPr>
          <a:xfrm>
            <a:off x="2374900" y="4662170"/>
            <a:ext cx="590550" cy="645160"/>
          </a:xfrm>
          <a:prstGeom prst="rect">
            <a:avLst/>
          </a:prstGeom>
          <a:noFill/>
        </p:spPr>
        <p:txBody>
          <a:bodyPr wrap="none" rtlCol="0" anchor="t">
            <a:spAutoFit/>
          </a:bodyPr>
          <a:p>
            <a:r>
              <a:rPr lang="zh-CN" altLang="en-US" sz="3600">
                <a:solidFill>
                  <a:schemeClr val="bg1"/>
                </a:solidFill>
                <a:cs typeface="思源黑体 Normal" panose="020B0400000000000000" charset="-122"/>
                <a:sym typeface="Wingdings 2" panose="05020102010507070707" charset="0"/>
              </a:rPr>
              <a:t></a:t>
            </a:r>
            <a:endParaRPr lang="zh-CN" altLang="en-US" sz="3600">
              <a:solidFill>
                <a:schemeClr val="bg1"/>
              </a:solidFill>
              <a:cs typeface="思源黑体 Normal" panose="020B0400000000000000" charset="-122"/>
              <a:sym typeface="Wingdings 2" panose="05020102010507070707" charset="0"/>
            </a:endParaRPr>
          </a:p>
        </p:txBody>
      </p:sp>
      <p:sp>
        <p:nvSpPr>
          <p:cNvPr id="33" name="矩形 32"/>
          <p:cNvSpPr/>
          <p:nvPr/>
        </p:nvSpPr>
        <p:spPr>
          <a:xfrm>
            <a:off x="3990975" y="2699385"/>
            <a:ext cx="1400810" cy="459105"/>
          </a:xfrm>
          <a:prstGeom prst="rect">
            <a:avLst/>
          </a:prstGeom>
          <a:noFill/>
        </p:spPr>
        <p:txBody>
          <a:bodyPr wrap="none" lIns="91410" tIns="45705" rIns="91410" bIns="45705">
            <a:spAutoFit/>
            <a:scene3d>
              <a:camera prst="orthographicFront"/>
              <a:lightRig rig="threePt" dir="t"/>
            </a:scene3d>
          </a:bodyPr>
          <a:lstStyle/>
          <a:p>
            <a:pPr lvl="0" algn="ctr">
              <a:buClrTx/>
              <a:buSzTx/>
              <a:buFontTx/>
            </a:pPr>
            <a:r>
              <a:rPr lang="zh-CN" altLang="en-US" sz="2800" cap="all" dirty="0">
                <a:solidFill>
                  <a:schemeClr val="bg1"/>
                </a:solidFill>
                <a:effectLst/>
                <a:latin typeface="思源宋体 CN" panose="02020400000000000000" charset="-122"/>
                <a:ea typeface="思源宋体 CN" panose="02020400000000000000" charset="-122"/>
                <a:cs typeface="思源黑体 Normal" panose="020B0400000000000000" charset="-122"/>
                <a:sym typeface="+mn-ea"/>
              </a:rPr>
              <a:t>有密难保</a:t>
            </a:r>
            <a:endParaRPr lang="zh-CN" altLang="en-US" sz="2800" cap="all" dirty="0">
              <a:solidFill>
                <a:schemeClr val="bg1"/>
              </a:solidFill>
              <a:effectLst/>
              <a:latin typeface="思源宋体 CN" panose="02020400000000000000" charset="-122"/>
              <a:ea typeface="思源宋体 CN" panose="02020400000000000000" charset="-122"/>
              <a:cs typeface="思源黑体 Normal" panose="020B0400000000000000" charset="-122"/>
              <a:sym typeface="+mn-ea"/>
            </a:endParaRPr>
          </a:p>
        </p:txBody>
      </p:sp>
      <p:sp>
        <p:nvSpPr>
          <p:cNvPr id="35" name="Rectangle 12"/>
          <p:cNvSpPr>
            <a:spLocks noChangeArrowheads="1"/>
          </p:cNvSpPr>
          <p:nvPr/>
        </p:nvSpPr>
        <p:spPr bwMode="auto">
          <a:xfrm>
            <a:off x="3556000" y="3540760"/>
            <a:ext cx="2271395" cy="1014730"/>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just">
              <a:spcBef>
                <a:spcPct val="50000"/>
              </a:spcBef>
              <a:buClrTx/>
              <a:buSzTx/>
              <a:buFontTx/>
            </a:pPr>
            <a:r>
              <a:rPr lang="zh-CN" altLang="en-US" sz="2000">
                <a:solidFill>
                  <a:srgbClr val="FFFFFF"/>
                </a:solidFill>
                <a:latin typeface="思源黑体 Normal" panose="020B0400000000000000" charset="-122"/>
                <a:cs typeface="思源黑体 Normal" panose="020B0400000000000000" charset="-122"/>
                <a:sym typeface="+mn-ea"/>
              </a:rPr>
              <a:t>环节多、涉密人员多、人员流动性大、窃密手段先进</a:t>
            </a:r>
            <a:endParaRPr lang="zh-CN" altLang="en-US" sz="2000">
              <a:solidFill>
                <a:srgbClr val="FFFFFF"/>
              </a:solidFill>
              <a:latin typeface="思源黑体 Normal" panose="020B0400000000000000" charset="-122"/>
              <a:cs typeface="思源黑体 Normal" panose="020B0400000000000000" charset="-122"/>
              <a:sym typeface="+mn-ea"/>
            </a:endParaRPr>
          </a:p>
        </p:txBody>
      </p:sp>
      <p:sp>
        <p:nvSpPr>
          <p:cNvPr id="41" name="文本框 40"/>
          <p:cNvSpPr txBox="1"/>
          <p:nvPr/>
        </p:nvSpPr>
        <p:spPr>
          <a:xfrm>
            <a:off x="4429760" y="2011680"/>
            <a:ext cx="523240" cy="645160"/>
          </a:xfrm>
          <a:prstGeom prst="rect">
            <a:avLst/>
          </a:prstGeom>
          <a:noFill/>
        </p:spPr>
        <p:txBody>
          <a:bodyPr wrap="square" rtlCol="0">
            <a:spAutoFit/>
          </a:bodyPr>
          <a:p>
            <a:pPr algn="ctr"/>
            <a:r>
              <a:rPr lang="en-US" altLang="zh-CN" sz="3600" b="1">
                <a:solidFill>
                  <a:schemeClr val="bg1"/>
                </a:solidFill>
                <a:cs typeface="思源黑体 Normal" panose="020B0400000000000000" charset="-122"/>
              </a:rPr>
              <a:t>2</a:t>
            </a:r>
            <a:endParaRPr lang="en-US" altLang="zh-CN" sz="3600" b="1">
              <a:solidFill>
                <a:schemeClr val="bg1"/>
              </a:solidFill>
              <a:cs typeface="思源黑体 Normal" panose="020B0400000000000000" charset="-122"/>
            </a:endParaRPr>
          </a:p>
        </p:txBody>
      </p:sp>
      <p:sp>
        <p:nvSpPr>
          <p:cNvPr id="45" name="文本框 44"/>
          <p:cNvSpPr txBox="1"/>
          <p:nvPr/>
        </p:nvSpPr>
        <p:spPr>
          <a:xfrm>
            <a:off x="5236845" y="4662805"/>
            <a:ext cx="590550" cy="645160"/>
          </a:xfrm>
          <a:prstGeom prst="rect">
            <a:avLst/>
          </a:prstGeom>
          <a:noFill/>
        </p:spPr>
        <p:txBody>
          <a:bodyPr wrap="none" rtlCol="0" anchor="t">
            <a:spAutoFit/>
          </a:bodyPr>
          <a:p>
            <a:r>
              <a:rPr lang="zh-CN" altLang="en-US" sz="3600">
                <a:solidFill>
                  <a:schemeClr val="bg1"/>
                </a:solidFill>
                <a:cs typeface="思源黑体 Normal" panose="020B0400000000000000" charset="-122"/>
                <a:sym typeface="Wingdings 2" panose="05020102010507070707" charset="0"/>
              </a:rPr>
              <a:t></a:t>
            </a:r>
            <a:endParaRPr lang="zh-CN" altLang="en-US" sz="3600">
              <a:solidFill>
                <a:schemeClr val="bg1"/>
              </a:solidFill>
              <a:cs typeface="思源黑体 Normal" panose="020B0400000000000000" charset="-122"/>
              <a:sym typeface="Wingdings 2" panose="05020102010507070707" charset="0"/>
            </a:endParaRPr>
          </a:p>
        </p:txBody>
      </p:sp>
      <p:sp>
        <p:nvSpPr>
          <p:cNvPr id="6" name="矩形 5"/>
          <p:cNvSpPr/>
          <p:nvPr/>
        </p:nvSpPr>
        <p:spPr>
          <a:xfrm>
            <a:off x="6881495" y="2698750"/>
            <a:ext cx="1400810" cy="459105"/>
          </a:xfrm>
          <a:prstGeom prst="rect">
            <a:avLst/>
          </a:prstGeom>
          <a:noFill/>
        </p:spPr>
        <p:txBody>
          <a:bodyPr wrap="none" lIns="91410" tIns="45705" rIns="91410" bIns="45705">
            <a:spAutoFit/>
            <a:scene3d>
              <a:camera prst="orthographicFront"/>
              <a:lightRig rig="threePt" dir="t"/>
            </a:scene3d>
          </a:bodyPr>
          <a:lstStyle/>
          <a:p>
            <a:pPr lvl="0" algn="ctr">
              <a:buClrTx/>
              <a:buSzTx/>
              <a:buFontTx/>
            </a:pPr>
            <a:r>
              <a:rPr lang="zh-CN" altLang="en-US" sz="2800" cap="all" dirty="0">
                <a:solidFill>
                  <a:schemeClr val="bg1"/>
                </a:solidFill>
                <a:effectLst/>
                <a:latin typeface="思源宋体 CN" panose="02020400000000000000" charset="-122"/>
                <a:ea typeface="思源宋体 CN" panose="02020400000000000000" charset="-122"/>
                <a:cs typeface="思源黑体 Normal" panose="020B0400000000000000" charset="-122"/>
                <a:sym typeface="+mn-ea"/>
              </a:rPr>
              <a:t>与己无关</a:t>
            </a:r>
            <a:endParaRPr lang="zh-CN" altLang="en-US" sz="2800" cap="all" dirty="0">
              <a:solidFill>
                <a:schemeClr val="bg1"/>
              </a:solidFill>
              <a:effectLst/>
              <a:latin typeface="思源宋体 CN" panose="02020400000000000000" charset="-122"/>
              <a:ea typeface="思源宋体 CN" panose="02020400000000000000" charset="-122"/>
              <a:cs typeface="思源黑体 Normal" panose="020B0400000000000000" charset="-122"/>
              <a:sym typeface="+mn-ea"/>
            </a:endParaRPr>
          </a:p>
        </p:txBody>
      </p:sp>
      <p:sp>
        <p:nvSpPr>
          <p:cNvPr id="36" name="Rectangle 13"/>
          <p:cNvSpPr>
            <a:spLocks noChangeArrowheads="1"/>
          </p:cNvSpPr>
          <p:nvPr/>
        </p:nvSpPr>
        <p:spPr bwMode="auto">
          <a:xfrm>
            <a:off x="6514465" y="3540760"/>
            <a:ext cx="2194560" cy="1014730"/>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just">
              <a:spcBef>
                <a:spcPct val="50000"/>
              </a:spcBef>
              <a:buClrTx/>
              <a:buSzTx/>
              <a:buFontTx/>
            </a:pPr>
            <a:r>
              <a:rPr lang="zh-CN" altLang="en-US" sz="2000">
                <a:solidFill>
                  <a:srgbClr val="FFFFFF"/>
                </a:solidFill>
                <a:latin typeface="思源黑体 Normal" panose="020B0400000000000000" charset="-122"/>
                <a:cs typeface="思源黑体 Normal" panose="020B0400000000000000" charset="-122"/>
                <a:sym typeface="+mn-ea"/>
              </a:rPr>
              <a:t>是领导的事、管理人员的事，涉密人员的事。</a:t>
            </a:r>
            <a:endParaRPr lang="zh-CN" altLang="en-US" sz="2000">
              <a:solidFill>
                <a:srgbClr val="FFFFFF"/>
              </a:solidFill>
              <a:latin typeface="思源黑体 Normal" panose="020B0400000000000000" charset="-122"/>
              <a:cs typeface="思源黑体 Normal" panose="020B0400000000000000" charset="-122"/>
              <a:sym typeface="+mn-ea"/>
            </a:endParaRPr>
          </a:p>
        </p:txBody>
      </p:sp>
      <p:sp>
        <p:nvSpPr>
          <p:cNvPr id="42" name="文本框 41"/>
          <p:cNvSpPr txBox="1"/>
          <p:nvPr/>
        </p:nvSpPr>
        <p:spPr>
          <a:xfrm>
            <a:off x="7350125" y="2011680"/>
            <a:ext cx="523240" cy="645160"/>
          </a:xfrm>
          <a:prstGeom prst="rect">
            <a:avLst/>
          </a:prstGeom>
          <a:noFill/>
        </p:spPr>
        <p:txBody>
          <a:bodyPr wrap="square" rtlCol="0">
            <a:spAutoFit/>
          </a:bodyPr>
          <a:p>
            <a:pPr algn="ctr"/>
            <a:r>
              <a:rPr lang="en-US" altLang="zh-CN" sz="3600" b="1">
                <a:solidFill>
                  <a:schemeClr val="bg1"/>
                </a:solidFill>
                <a:cs typeface="思源黑体 Normal" panose="020B0400000000000000" charset="-122"/>
              </a:rPr>
              <a:t>3</a:t>
            </a:r>
            <a:endParaRPr lang="en-US" altLang="zh-CN" sz="3600" b="1">
              <a:solidFill>
                <a:schemeClr val="bg1"/>
              </a:solidFill>
              <a:cs typeface="思源黑体 Normal" panose="020B0400000000000000" charset="-122"/>
            </a:endParaRPr>
          </a:p>
        </p:txBody>
      </p:sp>
      <p:sp>
        <p:nvSpPr>
          <p:cNvPr id="46" name="文本框 45"/>
          <p:cNvSpPr txBox="1"/>
          <p:nvPr/>
        </p:nvSpPr>
        <p:spPr>
          <a:xfrm>
            <a:off x="8129905" y="4662170"/>
            <a:ext cx="590550" cy="645160"/>
          </a:xfrm>
          <a:prstGeom prst="rect">
            <a:avLst/>
          </a:prstGeom>
          <a:noFill/>
        </p:spPr>
        <p:txBody>
          <a:bodyPr wrap="square" rtlCol="0" anchor="t">
            <a:spAutoFit/>
          </a:bodyPr>
          <a:p>
            <a:r>
              <a:rPr lang="zh-CN" altLang="en-US" sz="3600">
                <a:solidFill>
                  <a:schemeClr val="bg1"/>
                </a:solidFill>
                <a:cs typeface="思源黑体 Normal" panose="020B0400000000000000" charset="-122"/>
                <a:sym typeface="Wingdings 2" panose="05020102010507070707" charset="0"/>
              </a:rPr>
              <a:t></a:t>
            </a:r>
            <a:endParaRPr lang="zh-CN" altLang="en-US" sz="3600">
              <a:solidFill>
                <a:schemeClr val="bg1"/>
              </a:solidFill>
              <a:cs typeface="思源黑体 Normal" panose="020B0400000000000000" charset="-122"/>
              <a:sym typeface="Wingdings 2" panose="05020102010507070707" charset="0"/>
            </a:endParaRPr>
          </a:p>
        </p:txBody>
      </p:sp>
      <p:sp>
        <p:nvSpPr>
          <p:cNvPr id="7" name="圆角矩形 6"/>
          <p:cNvSpPr/>
          <p:nvPr/>
        </p:nvSpPr>
        <p:spPr>
          <a:xfrm>
            <a:off x="9212580" y="2012950"/>
            <a:ext cx="2449830" cy="3238500"/>
          </a:xfrm>
          <a:prstGeom prst="roundRect">
            <a:avLst>
              <a:gd name="adj" fmla="val 4019"/>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cs typeface="思源黑体 Normal" panose="020B0400000000000000" charset="-122"/>
              <a:sym typeface="+mn-ea"/>
            </a:endParaRPr>
          </a:p>
        </p:txBody>
      </p:sp>
      <p:sp>
        <p:nvSpPr>
          <p:cNvPr id="8" name="矩形 7"/>
          <p:cNvSpPr/>
          <p:nvPr/>
        </p:nvSpPr>
        <p:spPr>
          <a:xfrm>
            <a:off x="9482455" y="2206625"/>
            <a:ext cx="1910080" cy="951865"/>
          </a:xfrm>
          <a:prstGeom prst="rect">
            <a:avLst/>
          </a:prstGeom>
          <a:noFill/>
        </p:spPr>
        <p:txBody>
          <a:bodyPr wrap="square" lIns="91410" tIns="45705" rIns="91410" bIns="45705">
            <a:spAutoFit/>
            <a:scene3d>
              <a:camera prst="orthographicFront"/>
              <a:lightRig rig="threePt" dir="t"/>
            </a:scene3d>
          </a:bodyPr>
          <a:p>
            <a:pPr algn="ctr"/>
            <a:r>
              <a:rPr lang="zh-CN" altLang="en-US" sz="2800" cap="all" dirty="0">
                <a:solidFill>
                  <a:schemeClr val="bg1"/>
                </a:solidFill>
                <a:effectLst/>
                <a:cs typeface="思源黑体 Normal" panose="020B0400000000000000" charset="-122"/>
              </a:rPr>
              <a:t>保密工作人人有责</a:t>
            </a:r>
            <a:endParaRPr lang="zh-CN" altLang="en-US" sz="2800" cap="all" dirty="0">
              <a:solidFill>
                <a:schemeClr val="bg1"/>
              </a:solidFill>
              <a:effectLst/>
              <a:cs typeface="思源黑体 Normal" panose="020B0400000000000000" charset="-122"/>
            </a:endParaRPr>
          </a:p>
        </p:txBody>
      </p:sp>
      <p:sp>
        <p:nvSpPr>
          <p:cNvPr id="9" name="文本框 8"/>
          <p:cNvSpPr txBox="1"/>
          <p:nvPr/>
        </p:nvSpPr>
        <p:spPr>
          <a:xfrm>
            <a:off x="9339580" y="3540760"/>
            <a:ext cx="2195830" cy="922020"/>
          </a:xfrm>
          <a:prstGeom prst="rect">
            <a:avLst/>
          </a:prstGeom>
          <a:noFill/>
        </p:spPr>
        <p:txBody>
          <a:bodyPr wrap="square" rtlCol="0">
            <a:spAutoFit/>
          </a:bodyPr>
          <a:p>
            <a:pPr algn="just" fontAlgn="auto">
              <a:lnSpc>
                <a:spcPct val="100000"/>
              </a:lnSpc>
            </a:pPr>
            <a:r>
              <a:rPr lang="zh-CN" altLang="zh-CN" dirty="0">
                <a:solidFill>
                  <a:schemeClr val="bg1"/>
                </a:solidFill>
                <a:cs typeface="思源黑体 Normal" panose="020B0400000000000000" charset="-122"/>
                <a:sym typeface="+mn-ea"/>
              </a:rPr>
              <a:t>它不仅是涉密人员的是，也是每个员工应尽的责任。</a:t>
            </a:r>
            <a:endParaRPr lang="zh-CN" altLang="en-US">
              <a:cs typeface="思源黑体 Normal" panose="020B0400000000000000" charset="-122"/>
            </a:endParaRPr>
          </a:p>
        </p:txBody>
      </p:sp>
      <p:sp>
        <p:nvSpPr>
          <p:cNvPr id="10" name="文本框 9"/>
          <p:cNvSpPr txBox="1"/>
          <p:nvPr/>
        </p:nvSpPr>
        <p:spPr>
          <a:xfrm>
            <a:off x="10959465" y="4662805"/>
            <a:ext cx="551815" cy="645160"/>
          </a:xfrm>
          <a:prstGeom prst="rect">
            <a:avLst/>
          </a:prstGeom>
          <a:noFill/>
        </p:spPr>
        <p:txBody>
          <a:bodyPr wrap="square" rtlCol="0" anchor="t">
            <a:spAutoFit/>
          </a:bodyPr>
          <a:p>
            <a:r>
              <a:rPr lang="zh-CN" altLang="en-US" sz="3600">
                <a:solidFill>
                  <a:schemeClr val="bg1"/>
                </a:solidFill>
                <a:cs typeface="思源黑体 Normal" panose="020B0400000000000000" charset="-122"/>
                <a:sym typeface="Wingdings 2" panose="05020102010507070707" charset="0"/>
              </a:rPr>
              <a:t></a:t>
            </a:r>
            <a:endParaRPr lang="zh-CN" altLang="en-US" sz="3600">
              <a:solidFill>
                <a:schemeClr val="bg1"/>
              </a:solidFill>
              <a:cs typeface="思源黑体 Normal" panose="020B0400000000000000" charset="-122"/>
              <a:sym typeface="Wingdings 2" panose="05020102010507070707"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95"/>
          <p:cNvSpPr/>
          <p:nvPr/>
        </p:nvSpPr>
        <p:spPr>
          <a:xfrm>
            <a:off x="5578475" y="1683385"/>
            <a:ext cx="6002655" cy="3851910"/>
          </a:xfrm>
          <a:custGeom>
            <a:avLst/>
            <a:gdLst>
              <a:gd name="connsiteX0" fmla="*/ 971710 w 5998656"/>
              <a:gd name="connsiteY0" fmla="*/ 0 h 3886843"/>
              <a:gd name="connsiteX1" fmla="*/ 5998656 w 5998656"/>
              <a:gd name="connsiteY1" fmla="*/ 0 h 3886843"/>
              <a:gd name="connsiteX2" fmla="*/ 5998656 w 5998656"/>
              <a:gd name="connsiteY2" fmla="*/ 3239023 h 3886843"/>
              <a:gd name="connsiteX3" fmla="*/ 5350836 w 5998656"/>
              <a:gd name="connsiteY3" fmla="*/ 3886843 h 3886843"/>
              <a:gd name="connsiteX4" fmla="*/ 0 w 5998656"/>
              <a:gd name="connsiteY4" fmla="*/ 3886843 h 3886843"/>
              <a:gd name="connsiteX5" fmla="*/ 971710 w 5998656"/>
              <a:gd name="connsiteY5" fmla="*/ 0 h 38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8656" h="3886843">
                <a:moveTo>
                  <a:pt x="971710" y="0"/>
                </a:moveTo>
                <a:lnTo>
                  <a:pt x="5998656" y="0"/>
                </a:lnTo>
                <a:lnTo>
                  <a:pt x="5998656" y="3239023"/>
                </a:lnTo>
                <a:cubicBezTo>
                  <a:pt x="5998656" y="3596804"/>
                  <a:pt x="5708617" y="3886843"/>
                  <a:pt x="5350836" y="3886843"/>
                </a:cubicBezTo>
                <a:lnTo>
                  <a:pt x="0" y="3886843"/>
                </a:lnTo>
                <a:lnTo>
                  <a:pt x="971710" y="0"/>
                </a:lnTo>
                <a:close/>
              </a:path>
            </a:pathLst>
          </a:cu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CN Light" panose="020B0300000000000000"/>
              <a:cs typeface="思源黑体 Normal" panose="020B0400000000000000" charset="-122"/>
            </a:endParaRPr>
          </a:p>
        </p:txBody>
      </p:sp>
      <p:sp>
        <p:nvSpPr>
          <p:cNvPr id="12" name="任意多边形: 形状 96"/>
          <p:cNvSpPr/>
          <p:nvPr/>
        </p:nvSpPr>
        <p:spPr>
          <a:xfrm flipH="1" flipV="1">
            <a:off x="596900" y="1683385"/>
            <a:ext cx="6002655" cy="3851910"/>
          </a:xfrm>
          <a:custGeom>
            <a:avLst/>
            <a:gdLst>
              <a:gd name="connsiteX0" fmla="*/ 971710 w 5998656"/>
              <a:gd name="connsiteY0" fmla="*/ 0 h 3886843"/>
              <a:gd name="connsiteX1" fmla="*/ 5998656 w 5998656"/>
              <a:gd name="connsiteY1" fmla="*/ 0 h 3886843"/>
              <a:gd name="connsiteX2" fmla="*/ 5998656 w 5998656"/>
              <a:gd name="connsiteY2" fmla="*/ 3239023 h 3886843"/>
              <a:gd name="connsiteX3" fmla="*/ 5350836 w 5998656"/>
              <a:gd name="connsiteY3" fmla="*/ 3886843 h 3886843"/>
              <a:gd name="connsiteX4" fmla="*/ 0 w 5998656"/>
              <a:gd name="connsiteY4" fmla="*/ 3886843 h 3886843"/>
              <a:gd name="connsiteX5" fmla="*/ 971710 w 5998656"/>
              <a:gd name="connsiteY5" fmla="*/ 0 h 38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8656" h="3886843">
                <a:moveTo>
                  <a:pt x="971710" y="0"/>
                </a:moveTo>
                <a:lnTo>
                  <a:pt x="5998656" y="0"/>
                </a:lnTo>
                <a:lnTo>
                  <a:pt x="5998656" y="3239023"/>
                </a:lnTo>
                <a:cubicBezTo>
                  <a:pt x="5998656" y="3596804"/>
                  <a:pt x="5708617" y="3886843"/>
                  <a:pt x="5350836" y="3886843"/>
                </a:cubicBezTo>
                <a:lnTo>
                  <a:pt x="0" y="3886843"/>
                </a:lnTo>
                <a:lnTo>
                  <a:pt x="971710" y="0"/>
                </a:lnTo>
                <a:close/>
              </a:path>
            </a:pathLst>
          </a:cu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CN Light" panose="020B0300000000000000"/>
              <a:cs typeface="思源黑体 Normal" panose="020B0400000000000000" charset="-122"/>
            </a:endParaRPr>
          </a:p>
        </p:txBody>
      </p:sp>
      <p:sp>
        <p:nvSpPr>
          <p:cNvPr id="17" name="任意多边形: 形状 83"/>
          <p:cNvSpPr/>
          <p:nvPr/>
        </p:nvSpPr>
        <p:spPr>
          <a:xfrm>
            <a:off x="5603240" y="1826260"/>
            <a:ext cx="5998845" cy="3710940"/>
          </a:xfrm>
          <a:custGeom>
            <a:avLst/>
            <a:gdLst>
              <a:gd name="connsiteX0" fmla="*/ 971710 w 5998656"/>
              <a:gd name="connsiteY0" fmla="*/ 0 h 3886843"/>
              <a:gd name="connsiteX1" fmla="*/ 5998656 w 5998656"/>
              <a:gd name="connsiteY1" fmla="*/ 0 h 3886843"/>
              <a:gd name="connsiteX2" fmla="*/ 5998656 w 5998656"/>
              <a:gd name="connsiteY2" fmla="*/ 3239023 h 3886843"/>
              <a:gd name="connsiteX3" fmla="*/ 5350836 w 5998656"/>
              <a:gd name="connsiteY3" fmla="*/ 3886843 h 3886843"/>
              <a:gd name="connsiteX4" fmla="*/ 0 w 5998656"/>
              <a:gd name="connsiteY4" fmla="*/ 3886843 h 3886843"/>
              <a:gd name="connsiteX5" fmla="*/ 971710 w 5998656"/>
              <a:gd name="connsiteY5" fmla="*/ 0 h 38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8656" h="3886843">
                <a:moveTo>
                  <a:pt x="971710" y="0"/>
                </a:moveTo>
                <a:lnTo>
                  <a:pt x="5998656" y="0"/>
                </a:lnTo>
                <a:lnTo>
                  <a:pt x="5998656" y="3239023"/>
                </a:lnTo>
                <a:cubicBezTo>
                  <a:pt x="5998656" y="3596804"/>
                  <a:pt x="5708617" y="3886843"/>
                  <a:pt x="5350836" y="3886843"/>
                </a:cubicBezTo>
                <a:lnTo>
                  <a:pt x="0" y="3886843"/>
                </a:lnTo>
                <a:lnTo>
                  <a:pt x="971710" y="0"/>
                </a:lnTo>
                <a:close/>
              </a:path>
            </a:pathLst>
          </a:cu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CN Light" panose="020B0300000000000000"/>
              <a:cs typeface="思源黑体 Normal" panose="020B0400000000000000" charset="-122"/>
            </a:endParaRPr>
          </a:p>
        </p:txBody>
      </p:sp>
      <p:sp>
        <p:nvSpPr>
          <p:cNvPr id="18" name="任意多边形: 形状 86"/>
          <p:cNvSpPr/>
          <p:nvPr/>
        </p:nvSpPr>
        <p:spPr>
          <a:xfrm flipH="1" flipV="1">
            <a:off x="582930" y="1824355"/>
            <a:ext cx="5998845" cy="3710940"/>
          </a:xfrm>
          <a:custGeom>
            <a:avLst/>
            <a:gdLst>
              <a:gd name="connsiteX0" fmla="*/ 971710 w 5998656"/>
              <a:gd name="connsiteY0" fmla="*/ 0 h 3886843"/>
              <a:gd name="connsiteX1" fmla="*/ 5998656 w 5998656"/>
              <a:gd name="connsiteY1" fmla="*/ 0 h 3886843"/>
              <a:gd name="connsiteX2" fmla="*/ 5998656 w 5998656"/>
              <a:gd name="connsiteY2" fmla="*/ 3239023 h 3886843"/>
              <a:gd name="connsiteX3" fmla="*/ 5350836 w 5998656"/>
              <a:gd name="connsiteY3" fmla="*/ 3886843 h 3886843"/>
              <a:gd name="connsiteX4" fmla="*/ 0 w 5998656"/>
              <a:gd name="connsiteY4" fmla="*/ 3886843 h 3886843"/>
              <a:gd name="connsiteX5" fmla="*/ 971710 w 5998656"/>
              <a:gd name="connsiteY5" fmla="*/ 0 h 38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8656" h="3886843">
                <a:moveTo>
                  <a:pt x="971710" y="0"/>
                </a:moveTo>
                <a:lnTo>
                  <a:pt x="5998656" y="0"/>
                </a:lnTo>
                <a:lnTo>
                  <a:pt x="5998656" y="3239023"/>
                </a:lnTo>
                <a:cubicBezTo>
                  <a:pt x="5998656" y="3596804"/>
                  <a:pt x="5708617" y="3886843"/>
                  <a:pt x="5350836" y="3886843"/>
                </a:cubicBezTo>
                <a:lnTo>
                  <a:pt x="0" y="3886843"/>
                </a:lnTo>
                <a:lnTo>
                  <a:pt x="971710" y="0"/>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Normal" panose="020B0400000000000000" charset="-122"/>
              <a:ea typeface="思源黑体 CN Light" panose="020B0300000000000000"/>
              <a:cs typeface="思源黑体 Normal" panose="020B0400000000000000" charset="-122"/>
            </a:endParaRPr>
          </a:p>
        </p:txBody>
      </p:sp>
      <p:cxnSp>
        <p:nvCxnSpPr>
          <p:cNvPr id="27" name="直接连接符 26"/>
          <p:cNvCxnSpPr/>
          <p:nvPr/>
        </p:nvCxnSpPr>
        <p:spPr>
          <a:xfrm flipV="1">
            <a:off x="10135235" y="2707275"/>
            <a:ext cx="1080000" cy="0"/>
          </a:xfrm>
          <a:prstGeom prst="line">
            <a:avLst/>
          </a:prstGeom>
          <a:ln w="3175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960437" y="2707275"/>
            <a:ext cx="1080000" cy="0"/>
          </a:xfrm>
          <a:prstGeom prst="line">
            <a:avLst/>
          </a:prstGeom>
          <a:ln w="25400">
            <a:gradFill flip="none" rotWithShape="1">
              <a:gsLst>
                <a:gs pos="0">
                  <a:schemeClr val="tx1"/>
                </a:gs>
                <a:gs pos="100000">
                  <a:schemeClr val="tx1">
                    <a:alpha val="0"/>
                  </a:schemeClr>
                </a:gs>
              </a:gsLst>
              <a:lin ang="12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7235" y="5791200"/>
            <a:ext cx="5637530" cy="520700"/>
          </a:xfrm>
          <a:prstGeom prst="rect">
            <a:avLst/>
          </a:prstGeom>
          <a:noFill/>
        </p:spPr>
        <p:txBody>
          <a:bodyPr wrap="square" lIns="91410" tIns="45705" rIns="91410" bIns="45705" rtlCol="0">
            <a:spAutoFit/>
          </a:bodyPr>
          <a:lstStyle/>
          <a:p>
            <a:pPr algn="ctr"/>
            <a:r>
              <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rPr>
              <a:t>保密就是保守国家秘密！</a:t>
            </a:r>
            <a:endParaRPr lang="en-US" altLang="zh-CN" sz="2800" dirty="0">
              <a:solidFill>
                <a:schemeClr val="tx1"/>
              </a:solidFill>
              <a:latin typeface="思源宋体 CN Medium" panose="02020500000000000000" charset="-122"/>
              <a:ea typeface="思源宋体 CN Medium" panose="02020500000000000000" charset="-122"/>
              <a:cs typeface="思源黑体 Normal" panose="020B0400000000000000" charset="-122"/>
            </a:endParaRPr>
          </a:p>
        </p:txBody>
      </p:sp>
      <p:sp>
        <p:nvSpPr>
          <p:cNvPr id="10" name="文本框 9"/>
          <p:cNvSpPr txBox="1"/>
          <p:nvPr/>
        </p:nvSpPr>
        <p:spPr>
          <a:xfrm>
            <a:off x="1032510" y="546100"/>
            <a:ext cx="4067175" cy="521970"/>
          </a:xfrm>
          <a:prstGeom prst="rect">
            <a:avLst/>
          </a:prstGeom>
          <a:noFill/>
        </p:spPr>
        <p:txBody>
          <a:bodyPr wrap="square">
            <a:spAutoFit/>
          </a:bodyPr>
          <a:lstStyle/>
          <a:p>
            <a:pPr algn="l"/>
            <a:r>
              <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rPr>
              <a:t>一、保密的基本概念</a:t>
            </a:r>
            <a:endPar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endParaRPr>
          </a:p>
        </p:txBody>
      </p:sp>
      <p:sp>
        <p:nvSpPr>
          <p:cNvPr id="89" name="文本框 88"/>
          <p:cNvSpPr txBox="1"/>
          <p:nvPr/>
        </p:nvSpPr>
        <p:spPr>
          <a:xfrm>
            <a:off x="1245870" y="3004820"/>
            <a:ext cx="3997325" cy="1846580"/>
          </a:xfrm>
          <a:prstGeom prst="rect">
            <a:avLst/>
          </a:prstGeom>
          <a:noFill/>
        </p:spPr>
        <p:txBody>
          <a:bodyPr wrap="square" lIns="0" tIns="0" rIns="0" bIns="0">
            <a:spAutoFit/>
          </a:bodyPr>
          <a:lstStyle/>
          <a:p>
            <a:pPr marR="0" lvl="0" indent="0" algn="just" defTabSz="914400" rtl="0" fontAlgn="auto">
              <a:lnSpc>
                <a:spcPct val="120000"/>
              </a:lnSpc>
              <a:spcBef>
                <a:spcPts val="0"/>
              </a:spcBef>
              <a:spcAft>
                <a:spcPts val="0"/>
              </a:spcAft>
              <a:buClrTx/>
              <a:buSzTx/>
              <a:buNone/>
              <a:defRPr/>
            </a:pPr>
            <a:r>
              <a:rPr kumimoji="0" lang="zh-CN" altLang="en-US" sz="2000" i="0" u="none" strike="noStrike" kern="1200" cap="none" spc="0" normalizeH="0" baseline="0" noProof="0" dirty="0">
                <a:ln>
                  <a:noFill/>
                </a:ln>
                <a:solidFill>
                  <a:schemeClr val="tx1"/>
                </a:solidFill>
                <a:effectLst/>
                <a:uLnTx/>
                <a:uFillTx/>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保密是一种社会行为，是人或社会组织在意识到关系自身利益的事项如果被他人知悉或对外公开，可能会对自己造成某种伤害时，对该事项所采取的一种保护行为。</a:t>
            </a:r>
            <a:endParaRPr kumimoji="0" lang="zh-CN" altLang="en-US" sz="2000" i="0" u="none" strike="noStrike" kern="1200" cap="none" spc="0" normalizeH="0" baseline="0" noProof="0" dirty="0">
              <a:ln>
                <a:noFill/>
              </a:ln>
              <a:solidFill>
                <a:schemeClr val="tx1"/>
              </a:solidFill>
              <a:effectLst/>
              <a:uLnTx/>
              <a:uFillTx/>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92" name="文本框 91"/>
          <p:cNvSpPr txBox="1"/>
          <p:nvPr/>
        </p:nvSpPr>
        <p:spPr>
          <a:xfrm>
            <a:off x="6477000" y="3004820"/>
            <a:ext cx="4708525" cy="2215515"/>
          </a:xfrm>
          <a:prstGeom prst="rect">
            <a:avLst/>
          </a:prstGeom>
          <a:noFill/>
        </p:spPr>
        <p:txBody>
          <a:bodyPr wrap="square" lIns="0" tIns="0" rIns="0" bIns="0">
            <a:spAutoFit/>
          </a:bodyPr>
          <a:lstStyle/>
          <a:p>
            <a:pPr lvl="0" algn="just" fontAlgn="auto">
              <a:lnSpc>
                <a:spcPct val="120000"/>
              </a:lnSpc>
              <a:spcBef>
                <a:spcPts val="0"/>
              </a:spcBef>
              <a:spcAft>
                <a:spcPts val="0"/>
              </a:spcAft>
              <a:buClrTx/>
              <a:buSzTx/>
              <a:buFontTx/>
              <a:defRPr/>
            </a:pPr>
            <a:r>
              <a:rPr lang="zh-CN" altLang="en-US" sz="200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保密就是保护好国家秘密，保密工作，就是围绕保护好国家秘密而进行的组织、管理、协调、服务等职能活动，通过法律手段、行政手段、技术手段和必要的经济手段，来约束和规范组织和个人的涉密行为，使他们的行为能够符合保密要求。</a:t>
            </a:r>
            <a:endParaRPr lang="zh-CN" altLang="en-US" sz="2000" noProof="0" dirty="0">
              <a:ln>
                <a:noFill/>
              </a:ln>
              <a:solidFill>
                <a:schemeClr val="bg1"/>
              </a:solidFill>
              <a:effectLst/>
              <a:uLnTx/>
              <a:uFillTx/>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90" name="文本框 89"/>
          <p:cNvSpPr txBox="1"/>
          <p:nvPr/>
        </p:nvSpPr>
        <p:spPr>
          <a:xfrm>
            <a:off x="1452245" y="2338070"/>
            <a:ext cx="609600" cy="36893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思源黑体 Normal" panose="020B0400000000000000" charset="-122"/>
                <a:sym typeface="思源黑体 Normal" panose="020B0400000000000000" charset="-122"/>
              </a:rPr>
              <a:t>广义</a:t>
            </a:r>
            <a:endParaRPr kumimoji="0" lang="zh-CN" altLang="en-US" sz="24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思源黑体 Normal" panose="020B0400000000000000" charset="-122"/>
              <a:sym typeface="思源黑体 Normal" panose="020B0400000000000000" charset="-122"/>
            </a:endParaRPr>
          </a:p>
        </p:txBody>
      </p:sp>
      <p:sp>
        <p:nvSpPr>
          <p:cNvPr id="93" name="文本框 92"/>
          <p:cNvSpPr txBox="1"/>
          <p:nvPr/>
        </p:nvSpPr>
        <p:spPr>
          <a:xfrm>
            <a:off x="9992360" y="2338070"/>
            <a:ext cx="839470" cy="36893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思源黑体 Normal" panose="020B0400000000000000" charset="-122"/>
                <a:sym typeface="思源黑体 Normal" panose="020B0400000000000000" charset="-122"/>
              </a:rPr>
              <a:t>狭义</a:t>
            </a:r>
            <a:endParaRPr kumimoji="0" lang="zh-CN" altLang="zh-CN" sz="24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思源黑体 Normal" panose="020B0400000000000000" charset="-122"/>
              <a:sym typeface="思源黑体 Normal" panose="020B0400000000000000"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1716405"/>
            <a:ext cx="12192000" cy="5141595"/>
          </a:xfrm>
          <a:prstGeom prst="rect">
            <a:avLst/>
          </a:prstGeom>
          <a:solidFill>
            <a:schemeClr val="accent5">
              <a:lumMod val="75000"/>
            </a:schemeClr>
          </a:solidFill>
          <a:ln w="25400" cap="flat" cmpd="sng" algn="ctr">
            <a:noFill/>
            <a:prstDash val="solid"/>
            <a:round/>
            <a:headEnd type="none" w="med" len="med"/>
            <a:tailEnd type="none" w="med" len="med"/>
          </a:ln>
          <a:effectLst/>
        </p:spPr>
        <p:txBody>
          <a:bodyPr vert="horz" wrap="square" lIns="123718" tIns="61859" rIns="123718" bIns="61859" numCol="1" rtlCol="0" anchor="t" anchorCtr="0" compatLnSpc="1"/>
          <a:p>
            <a:pPr algn="ctr" defTabSz="1236980" fontAlgn="base">
              <a:spcBef>
                <a:spcPct val="0"/>
              </a:spcBef>
              <a:spcAft>
                <a:spcPct val="0"/>
              </a:spcAft>
              <a:defRPr/>
            </a:pPr>
            <a:endParaRPr lang="zh-CN" altLang="en-US" sz="7600" kern="0" smtClean="0">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grpSp>
        <p:nvGrpSpPr>
          <p:cNvPr id="6" name="组合 5"/>
          <p:cNvGrpSpPr/>
          <p:nvPr/>
        </p:nvGrpSpPr>
        <p:grpSpPr>
          <a:xfrm>
            <a:off x="7334250" y="2503170"/>
            <a:ext cx="3214370" cy="1829435"/>
            <a:chOff x="11550" y="3942"/>
            <a:chExt cx="5062" cy="2881"/>
          </a:xfrm>
        </p:grpSpPr>
        <p:sp>
          <p:nvSpPr>
            <p:cNvPr id="27" name="Rectangle 36"/>
            <p:cNvSpPr/>
            <p:nvPr/>
          </p:nvSpPr>
          <p:spPr bwMode="auto">
            <a:xfrm>
              <a:off x="11550" y="3942"/>
              <a:ext cx="3566" cy="593"/>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nchor="t">
              <a:noAutofit/>
            </a:bodyPr>
            <a:p>
              <a:pPr lvl="0" algn="l" fontAlgn="base">
                <a:lnSpc>
                  <a:spcPct val="80000"/>
                </a:lnSpc>
                <a:buClrTx/>
                <a:buSzTx/>
                <a:buFontTx/>
              </a:pPr>
              <a:r>
                <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rPr>
                <a:t>工作秘密</a:t>
              </a:r>
              <a:endPar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endParaRPr>
            </a:p>
          </p:txBody>
        </p:sp>
        <p:sp>
          <p:nvSpPr>
            <p:cNvPr id="28" name="Rectangle 37"/>
            <p:cNvSpPr/>
            <p:nvPr/>
          </p:nvSpPr>
          <p:spPr bwMode="auto">
            <a:xfrm>
              <a:off x="11568" y="4567"/>
              <a:ext cx="5044" cy="2257"/>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nchor="t">
              <a:noAutofit/>
            </a:bodyPr>
            <a:p>
              <a:pPr lvl="0" algn="l" fontAlgn="base">
                <a:lnSpc>
                  <a:spcPct val="125000"/>
                </a:lnSpc>
                <a:buClrTx/>
                <a:buSzTx/>
                <a:buFontTx/>
              </a:pPr>
              <a:r>
                <a:rPr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在公务活动和内部管理中产生的，在一定时间内不宜对外公开，一旦泄露会影响正常行使管理职能的事项和信息</a:t>
              </a:r>
              <a:r>
                <a:rPr lang="zh-CN"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a:t>
              </a:r>
              <a:endParaRPr lang="zh-CN"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grpSp>
      <p:grpSp>
        <p:nvGrpSpPr>
          <p:cNvPr id="8" name="组合 7"/>
          <p:cNvGrpSpPr/>
          <p:nvPr/>
        </p:nvGrpSpPr>
        <p:grpSpPr>
          <a:xfrm>
            <a:off x="7334250" y="4737100"/>
            <a:ext cx="3214370" cy="1409065"/>
            <a:chOff x="11550" y="7460"/>
            <a:chExt cx="5062" cy="2219"/>
          </a:xfrm>
        </p:grpSpPr>
        <p:sp>
          <p:nvSpPr>
            <p:cNvPr id="31" name="Rectangle 36"/>
            <p:cNvSpPr/>
            <p:nvPr/>
          </p:nvSpPr>
          <p:spPr bwMode="auto">
            <a:xfrm>
              <a:off x="11550" y="7460"/>
              <a:ext cx="3786" cy="593"/>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nchor="t">
              <a:noAutofit/>
            </a:bodyPr>
            <a:p>
              <a:pPr lvl="0" algn="l" fontAlgn="base">
                <a:lnSpc>
                  <a:spcPct val="80000"/>
                </a:lnSpc>
                <a:buClrTx/>
                <a:buSzTx/>
                <a:buFontTx/>
              </a:pPr>
              <a:r>
                <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rPr>
                <a:t>个人隐私</a:t>
              </a:r>
              <a:endPar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endParaRPr>
            </a:p>
          </p:txBody>
        </p:sp>
        <p:sp>
          <p:nvSpPr>
            <p:cNvPr id="32" name="Rectangle 37"/>
            <p:cNvSpPr/>
            <p:nvPr/>
          </p:nvSpPr>
          <p:spPr bwMode="auto">
            <a:xfrm>
              <a:off x="11568" y="8085"/>
              <a:ext cx="5044" cy="1594"/>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nchor="t">
              <a:noAutofit/>
            </a:bodyPr>
            <a:p>
              <a:pPr lvl="0" algn="l" fontAlgn="base">
                <a:lnSpc>
                  <a:spcPct val="125000"/>
                </a:lnSpc>
                <a:buClrTx/>
                <a:buSzTx/>
                <a:buFontTx/>
              </a:pPr>
              <a:r>
                <a:rPr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公民个人生活中不愿为他人知悉或公开的信息</a:t>
              </a:r>
              <a:r>
                <a:rPr lang="zh-CN" dirty="0">
                  <a:solidFill>
                    <a:srgbClr val="FFFFFF"/>
                  </a:solidFill>
                  <a:latin typeface="思源黑体 Normal" panose="020B0400000000000000" charset="-122"/>
                  <a:ea typeface="思源黑体 Normal" panose="020B0400000000000000" charset="-122"/>
                  <a:cs typeface="思源黑体 Normal" panose="020B0400000000000000" charset="-122"/>
                  <a:sym typeface="+mn-ea"/>
                </a:rPr>
                <a:t>。</a:t>
              </a:r>
              <a:endParaRPr lang="zh-CN" dirty="0">
                <a:solidFill>
                  <a:srgbClr val="FFFFFF"/>
                </a:solidFill>
                <a:latin typeface="思源黑体 Normal" panose="020B0400000000000000" charset="-122"/>
                <a:ea typeface="思源黑体 Normal" panose="020B0400000000000000" charset="-122"/>
                <a:cs typeface="思源黑体 Normal" panose="020B0400000000000000" charset="-122"/>
                <a:sym typeface="+mn-ea"/>
              </a:endParaRPr>
            </a:p>
          </p:txBody>
        </p:sp>
      </p:grpSp>
      <p:grpSp>
        <p:nvGrpSpPr>
          <p:cNvPr id="5" name="组合 4"/>
          <p:cNvGrpSpPr/>
          <p:nvPr/>
        </p:nvGrpSpPr>
        <p:grpSpPr>
          <a:xfrm>
            <a:off x="2266950" y="2503170"/>
            <a:ext cx="3213735" cy="1409065"/>
            <a:chOff x="3570" y="3942"/>
            <a:chExt cx="5061" cy="2219"/>
          </a:xfrm>
        </p:grpSpPr>
        <p:sp>
          <p:nvSpPr>
            <p:cNvPr id="35" name="Rectangle 36"/>
            <p:cNvSpPr/>
            <p:nvPr/>
          </p:nvSpPr>
          <p:spPr bwMode="auto">
            <a:xfrm>
              <a:off x="3570" y="3942"/>
              <a:ext cx="3689"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0" bIns="0" anchor="t"/>
            <a:p>
              <a:pPr fontAlgn="base">
                <a:lnSpc>
                  <a:spcPct val="80000"/>
                </a:lnSpc>
                <a:spcBef>
                  <a:spcPct val="0"/>
                </a:spcBef>
                <a:spcAft>
                  <a:spcPct val="0"/>
                </a:spcAft>
              </a:pPr>
              <a:r>
                <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rPr>
                <a:t>国家秘密</a:t>
              </a:r>
              <a:endPar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endParaRPr>
            </a:p>
          </p:txBody>
        </p:sp>
        <p:sp>
          <p:nvSpPr>
            <p:cNvPr id="36" name="Rectangle 37"/>
            <p:cNvSpPr/>
            <p:nvPr/>
          </p:nvSpPr>
          <p:spPr bwMode="auto">
            <a:xfrm>
              <a:off x="3587" y="4567"/>
              <a:ext cx="5044"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0" bIns="0" anchor="t"/>
            <a:p>
              <a:pPr fontAlgn="base">
                <a:lnSpc>
                  <a:spcPct val="125000"/>
                </a:lnSpc>
                <a:spcBef>
                  <a:spcPct val="0"/>
                </a:spcBef>
                <a:spcAft>
                  <a:spcPct val="0"/>
                </a:spcAft>
              </a:pPr>
              <a:r>
                <a:rPr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关系国家的安全和利益，依照法定程序确定，在一时间一定范围人员知悉的秘密</a:t>
              </a:r>
              <a:endParaRPr lang="en-US"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grpSp>
      <p:grpSp>
        <p:nvGrpSpPr>
          <p:cNvPr id="7" name="组合 6"/>
          <p:cNvGrpSpPr/>
          <p:nvPr/>
        </p:nvGrpSpPr>
        <p:grpSpPr>
          <a:xfrm>
            <a:off x="2266950" y="4737100"/>
            <a:ext cx="3213735" cy="1800225"/>
            <a:chOff x="3570" y="7460"/>
            <a:chExt cx="5061" cy="2835"/>
          </a:xfrm>
        </p:grpSpPr>
        <p:sp>
          <p:nvSpPr>
            <p:cNvPr id="39" name="Rectangle 36"/>
            <p:cNvSpPr/>
            <p:nvPr/>
          </p:nvSpPr>
          <p:spPr bwMode="auto">
            <a:xfrm>
              <a:off x="3570" y="7460"/>
              <a:ext cx="3551" cy="593"/>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nchor="t">
              <a:noAutofit/>
            </a:bodyPr>
            <a:p>
              <a:pPr lvl="0" algn="l" fontAlgn="base">
                <a:lnSpc>
                  <a:spcPct val="80000"/>
                </a:lnSpc>
                <a:buClrTx/>
                <a:buSzTx/>
                <a:buFontTx/>
              </a:pPr>
              <a:r>
                <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rPr>
                <a:t>商业秘密</a:t>
              </a:r>
              <a:endParaRPr lang="zh-CN" altLang="en-US" sz="2400" dirty="0">
                <a:solidFill>
                  <a:srgbClr val="FFFFFF"/>
                </a:solidFill>
                <a:latin typeface="思源宋体 CN" panose="02020400000000000000" charset="-122"/>
                <a:ea typeface="思源宋体 CN" panose="02020400000000000000" charset="-122"/>
                <a:cs typeface="思源黑体 Normal" panose="020B0400000000000000" charset="-122"/>
                <a:sym typeface="思源黑体 Normal" panose="020B0400000000000000" charset="-122"/>
              </a:endParaRPr>
            </a:p>
          </p:txBody>
        </p:sp>
        <p:sp>
          <p:nvSpPr>
            <p:cNvPr id="40" name="Rectangle 37"/>
            <p:cNvSpPr/>
            <p:nvPr/>
          </p:nvSpPr>
          <p:spPr bwMode="auto">
            <a:xfrm>
              <a:off x="3587" y="8085"/>
              <a:ext cx="5044" cy="2210"/>
            </a:xfrm>
            <a:prstGeom prst="rect">
              <a:avLst/>
            </a:prstGeom>
            <a:noFill/>
            <a:ln>
              <a:noFill/>
            </a:ln>
            <a:extLst>
              <a:ext uri="{909E8E84-426E-40DD-AFC4-6F175D3DCCD1}">
                <a14:hiddenFill xmlns:a14="http://schemas.microsoft.com/office/drawing/2010/main">
                  <a:solidFill>
                    <a:srgbClr val="FFFFFF"/>
                  </a:solidFill>
                </a14:hiddenFill>
              </a:ext>
            </a:extLst>
          </p:spPr>
          <p:txBody>
            <a:bodyPr lIns="0" tIns="0" rIns="0" bIns="0" anchor="t">
              <a:noAutofit/>
            </a:bodyPr>
            <a:p>
              <a:pPr lvl="0" algn="l" fontAlgn="base">
                <a:lnSpc>
                  <a:spcPct val="125000"/>
                </a:lnSpc>
                <a:buClrTx/>
                <a:buSzTx/>
                <a:buFontTx/>
              </a:pPr>
              <a:r>
                <a:rPr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不为公众所知悉，能为权利人带来经济利益，具有实用性并经权利人采取保密措施的技术信息和经营信息</a:t>
              </a:r>
              <a:r>
                <a:rPr lang="zh-CN"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rPr>
                <a:t>。</a:t>
              </a:r>
              <a:endParaRPr lang="zh-CN" dirty="0">
                <a:solidFill>
                  <a:srgbClr val="FFFFFF"/>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grpSp>
      <p:sp>
        <p:nvSpPr>
          <p:cNvPr id="4" name="TextBox 22"/>
          <p:cNvSpPr txBox="1"/>
          <p:nvPr/>
        </p:nvSpPr>
        <p:spPr>
          <a:xfrm>
            <a:off x="1042035" y="545465"/>
            <a:ext cx="2753995" cy="521970"/>
          </a:xfrm>
          <a:prstGeom prst="rect">
            <a:avLst/>
          </a:prstGeom>
          <a:noFill/>
        </p:spPr>
        <p:txBody>
          <a:bodyPr wrap="square" lIns="91440" tIns="45720" rIns="91440" bIns="45720" rtlCol="0">
            <a:spAutoFit/>
          </a:bodyPr>
          <a:p>
            <a:pPr lvl="0" algn="l">
              <a:buClrTx/>
              <a:buSzTx/>
              <a:buFontTx/>
            </a:pPr>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二</a:t>
            </a:r>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a:t>
            </a:r>
            <a:r>
              <a:rPr lang="zh-CN" altLang="en-US" sz="2800" dirty="0">
                <a:latin typeface="思源宋体 CN Medium" panose="02020500000000000000" charset="-122"/>
                <a:ea typeface="思源宋体 CN Medium" panose="02020500000000000000" charset="-122"/>
                <a:cs typeface="思源黑体 Normal" panose="020B0400000000000000" charset="-122"/>
                <a:sym typeface="+mn-ea"/>
              </a:rPr>
              <a:t>保密的分类</a:t>
            </a:r>
            <a:endParaRPr lang="zh-CN" altLang="en-US" sz="2800" dirty="0">
              <a:latin typeface="思源宋体 CN Medium" panose="02020500000000000000" charset="-122"/>
              <a:ea typeface="思源宋体 CN Medium" panose="02020500000000000000" charset="-122"/>
              <a:cs typeface="思源黑体 Normal" panose="020B0400000000000000" charset="-122"/>
              <a:sym typeface="+mn-ea"/>
            </a:endParaRPr>
          </a:p>
        </p:txBody>
      </p:sp>
      <p:pic>
        <p:nvPicPr>
          <p:cNvPr id="11" name="图片 10" descr="0"/>
          <p:cNvPicPr>
            <a:picLocks noChangeAspect="1"/>
          </p:cNvPicPr>
          <p:nvPr/>
        </p:nvPicPr>
        <p:blipFill>
          <a:blip r:embed="rId1"/>
          <a:stretch>
            <a:fillRect/>
          </a:stretch>
        </p:blipFill>
        <p:spPr>
          <a:xfrm>
            <a:off x="1328420" y="2421765"/>
            <a:ext cx="540000" cy="540000"/>
          </a:xfrm>
          <a:prstGeom prst="rect">
            <a:avLst/>
          </a:prstGeom>
        </p:spPr>
      </p:pic>
      <p:pic>
        <p:nvPicPr>
          <p:cNvPr id="30" name="图片 29" descr="小人头矢量"/>
          <p:cNvPicPr>
            <a:picLocks noChangeAspect="1"/>
          </p:cNvPicPr>
          <p:nvPr/>
        </p:nvPicPr>
        <p:blipFill>
          <a:blip r:embed="rId2"/>
          <a:stretch>
            <a:fillRect/>
          </a:stretch>
        </p:blipFill>
        <p:spPr>
          <a:xfrm>
            <a:off x="6417310" y="4871085"/>
            <a:ext cx="540000" cy="540000"/>
          </a:xfrm>
          <a:prstGeom prst="rect">
            <a:avLst/>
          </a:prstGeom>
        </p:spPr>
      </p:pic>
      <p:pic>
        <p:nvPicPr>
          <p:cNvPr id="23" name="图片 22" descr="电脑"/>
          <p:cNvPicPr>
            <a:picLocks noChangeAspect="1"/>
          </p:cNvPicPr>
          <p:nvPr/>
        </p:nvPicPr>
        <p:blipFill>
          <a:blip r:embed="rId3"/>
          <a:stretch>
            <a:fillRect/>
          </a:stretch>
        </p:blipFill>
        <p:spPr>
          <a:xfrm>
            <a:off x="6417310" y="2503045"/>
            <a:ext cx="540000" cy="540000"/>
          </a:xfrm>
          <a:prstGeom prst="rect">
            <a:avLst/>
          </a:prstGeom>
        </p:spPr>
      </p:pic>
      <p:pic>
        <p:nvPicPr>
          <p:cNvPr id="12" name="图片 11" descr="fba2defb_E376199_0cfbcb0d"/>
          <p:cNvPicPr>
            <a:picLocks noChangeAspect="1"/>
          </p:cNvPicPr>
          <p:nvPr/>
        </p:nvPicPr>
        <p:blipFill>
          <a:blip r:embed="rId4"/>
          <a:stretch>
            <a:fillRect/>
          </a:stretch>
        </p:blipFill>
        <p:spPr>
          <a:xfrm>
            <a:off x="1459230" y="4871085"/>
            <a:ext cx="408940" cy="546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24731" y="548051"/>
            <a:ext cx="3061494" cy="520700"/>
          </a:xfrm>
          <a:prstGeom prst="rect">
            <a:avLst/>
          </a:prstGeom>
          <a:noFill/>
        </p:spPr>
        <p:txBody>
          <a:bodyPr wrap="square" lIns="91410" tIns="45705" rIns="91410" bIns="45705">
            <a:spAutoFit/>
          </a:bodyPr>
          <a:lstStyle/>
          <a:p>
            <a:pPr algn="l">
              <a:defRPr/>
            </a:pPr>
            <a:r>
              <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rPr>
              <a:t>国家秘密的划分</a:t>
            </a:r>
            <a:endParaRPr lang="zh-CN" altLang="en-US" sz="2800" dirty="0">
              <a:solidFill>
                <a:schemeClr val="tx1"/>
              </a:solidFill>
              <a:latin typeface="思源宋体 CN Medium" panose="02020500000000000000" charset="-122"/>
              <a:ea typeface="思源宋体 CN Medium" panose="02020500000000000000" charset="-122"/>
              <a:cs typeface="思源黑体 Normal" panose="020B0400000000000000" charset="-122"/>
            </a:endParaRPr>
          </a:p>
        </p:txBody>
      </p:sp>
      <p:sp>
        <p:nvSpPr>
          <p:cNvPr id="7" name="圆角矩形 6"/>
          <p:cNvSpPr/>
          <p:nvPr/>
        </p:nvSpPr>
        <p:spPr>
          <a:xfrm>
            <a:off x="2790382" y="1600835"/>
            <a:ext cx="1368000" cy="5562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sz="2500" dirty="0">
                <a:latin typeface="思源黑体 Normal" panose="020B0400000000000000" charset="-122"/>
                <a:ea typeface="思源黑体 Normal" panose="020B0400000000000000" charset="-122"/>
                <a:cs typeface="思源黑体 Normal" panose="020B0400000000000000" charset="-122"/>
              </a:rPr>
              <a:t>绝密级</a:t>
            </a:r>
            <a:endParaRPr lang="zh-CN" altLang="en-US" sz="2500" dirty="0">
              <a:latin typeface="思源黑体 Normal" panose="020B0400000000000000" charset="-122"/>
              <a:ea typeface="思源黑体 Normal" panose="020B0400000000000000" charset="-122"/>
              <a:cs typeface="思源黑体 Normal" panose="020B0400000000000000" charset="-122"/>
            </a:endParaRPr>
          </a:p>
        </p:txBody>
      </p:sp>
      <p:sp>
        <p:nvSpPr>
          <p:cNvPr id="14" name="圆角矩形 13"/>
          <p:cNvSpPr/>
          <p:nvPr/>
        </p:nvSpPr>
        <p:spPr>
          <a:xfrm>
            <a:off x="5382000" y="1600835"/>
            <a:ext cx="1368000" cy="55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defRPr/>
            </a:pPr>
            <a:r>
              <a:rPr lang="zh-CN" altLang="zh-CN" sz="2500" dirty="0">
                <a:latin typeface="思源黑体 Normal" panose="020B0400000000000000" charset="-122"/>
                <a:ea typeface="思源黑体 Normal" panose="020B0400000000000000" charset="-122"/>
                <a:cs typeface="思源黑体 Normal" panose="020B0400000000000000" charset="-122"/>
                <a:sym typeface="+mn-ea"/>
              </a:rPr>
              <a:t>机密级</a:t>
            </a:r>
            <a:endParaRPr lang="zh-CN" altLang="zh-CN" sz="2500" dirty="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17" name="圆角矩形 16"/>
          <p:cNvSpPr/>
          <p:nvPr/>
        </p:nvSpPr>
        <p:spPr>
          <a:xfrm>
            <a:off x="7973435" y="1600835"/>
            <a:ext cx="1368000" cy="55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defRPr/>
            </a:pPr>
            <a:r>
              <a:rPr lang="zh-CN" altLang="zh-CN" sz="2500" dirty="0">
                <a:latin typeface="思源黑体 Normal" panose="020B0400000000000000" charset="-122"/>
                <a:ea typeface="思源黑体 Normal" panose="020B0400000000000000" charset="-122"/>
                <a:cs typeface="思源黑体 Normal" panose="020B0400000000000000" charset="-122"/>
                <a:sym typeface="+mn-ea"/>
              </a:rPr>
              <a:t>秘密级</a:t>
            </a:r>
            <a:endParaRPr lang="zh-CN" altLang="zh-CN" sz="2500" dirty="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18" name="矩形 17"/>
          <p:cNvSpPr/>
          <p:nvPr/>
        </p:nvSpPr>
        <p:spPr>
          <a:xfrm>
            <a:off x="2394383" y="4981566"/>
            <a:ext cx="2160000" cy="859155"/>
          </a:xfrm>
          <a:prstGeom prst="rect">
            <a:avLst/>
          </a:prstGeom>
        </p:spPr>
        <p:txBody>
          <a:bodyPr wrap="none" lIns="91410" tIns="45705" rIns="91410" bIns="45705">
            <a:spAutoFit/>
          </a:bodyPr>
          <a:lstStyle/>
          <a:p>
            <a:pPr algn="ctr">
              <a:defRPr/>
            </a:pPr>
            <a:r>
              <a:rPr lang="zh-CN" altLang="en-US" dirty="0">
                <a:ea typeface="思源黑体 Normal" panose="020B0400000000000000" charset="-122"/>
                <a:cs typeface="思源黑体 Normal" panose="020B0400000000000000" charset="-122"/>
              </a:rPr>
              <a:t>解密期</a:t>
            </a:r>
            <a:r>
              <a:rPr lang="en-US" altLang="zh-CN" dirty="0">
                <a:ea typeface="思源黑体 Normal" panose="020B0400000000000000" charset="-122"/>
                <a:cs typeface="思源黑体 Normal" panose="020B0400000000000000" charset="-122"/>
              </a:rPr>
              <a:t>≤ </a:t>
            </a:r>
            <a:r>
              <a:rPr lang="en-US" altLang="zh-CN" sz="5000" b="1" dirty="0">
                <a:solidFill>
                  <a:schemeClr val="tx1"/>
                </a:solidFill>
                <a:ea typeface="思源黑体 Normal" panose="020B0400000000000000" charset="-122"/>
                <a:cs typeface="思源黑体 Normal" panose="020B0400000000000000" charset="-122"/>
              </a:rPr>
              <a:t>30</a:t>
            </a:r>
            <a:r>
              <a:rPr lang="zh-CN" altLang="en-US" dirty="0">
                <a:ea typeface="思源黑体 Normal" panose="020B0400000000000000" charset="-122"/>
                <a:cs typeface="思源黑体 Normal" panose="020B0400000000000000" charset="-122"/>
              </a:rPr>
              <a:t>年</a:t>
            </a:r>
            <a:endParaRPr lang="zh-CN" altLang="en-US" dirty="0">
              <a:ea typeface="思源黑体 Normal" panose="020B0400000000000000" charset="-122"/>
              <a:cs typeface="思源黑体 Normal" panose="020B0400000000000000" charset="-122"/>
            </a:endParaRPr>
          </a:p>
        </p:txBody>
      </p:sp>
      <p:sp>
        <p:nvSpPr>
          <p:cNvPr id="19" name="矩形 18"/>
          <p:cNvSpPr/>
          <p:nvPr/>
        </p:nvSpPr>
        <p:spPr>
          <a:xfrm>
            <a:off x="4986182" y="4981566"/>
            <a:ext cx="2159635" cy="859155"/>
          </a:xfrm>
          <a:prstGeom prst="rect">
            <a:avLst/>
          </a:prstGeom>
        </p:spPr>
        <p:txBody>
          <a:bodyPr wrap="none" lIns="91410" tIns="45705" rIns="91410" bIns="45705">
            <a:spAutoFit/>
          </a:bodyPr>
          <a:lstStyle/>
          <a:p>
            <a:pPr algn="ctr">
              <a:defRPr/>
            </a:pPr>
            <a:r>
              <a:rPr lang="zh-CN" altLang="en-US" dirty="0">
                <a:ea typeface="思源黑体 Normal" panose="020B0400000000000000" charset="-122"/>
                <a:cs typeface="思源黑体 Normal" panose="020B0400000000000000" charset="-122"/>
              </a:rPr>
              <a:t>解密期</a:t>
            </a:r>
            <a:r>
              <a:rPr lang="en-US" altLang="zh-CN" dirty="0">
                <a:ea typeface="思源黑体 Normal" panose="020B0400000000000000" charset="-122"/>
                <a:cs typeface="思源黑体 Normal" panose="020B0400000000000000" charset="-122"/>
              </a:rPr>
              <a:t>≤</a:t>
            </a:r>
            <a:r>
              <a:rPr lang="en-US" altLang="zh-CN" dirty="0">
                <a:solidFill>
                  <a:schemeClr val="tx1"/>
                </a:solidFill>
                <a:ea typeface="思源黑体 Normal" panose="020B0400000000000000" charset="-122"/>
                <a:cs typeface="思源黑体 Normal" panose="020B0400000000000000" charset="-122"/>
              </a:rPr>
              <a:t> </a:t>
            </a:r>
            <a:r>
              <a:rPr lang="en-US" altLang="zh-CN" sz="5000" b="1" dirty="0">
                <a:solidFill>
                  <a:schemeClr val="tx1"/>
                </a:solidFill>
                <a:ea typeface="思源黑体 Normal" panose="020B0400000000000000" charset="-122"/>
                <a:cs typeface="思源黑体 Normal" panose="020B0400000000000000" charset="-122"/>
              </a:rPr>
              <a:t>20</a:t>
            </a:r>
            <a:r>
              <a:rPr lang="zh-CN" altLang="en-US" dirty="0">
                <a:ea typeface="思源黑体 Normal" panose="020B0400000000000000" charset="-122"/>
                <a:cs typeface="思源黑体 Normal" panose="020B0400000000000000" charset="-122"/>
              </a:rPr>
              <a:t>年</a:t>
            </a:r>
            <a:endParaRPr lang="zh-CN" altLang="en-US" dirty="0">
              <a:ea typeface="思源黑体 Normal" panose="020B0400000000000000" charset="-122"/>
              <a:cs typeface="思源黑体 Normal" panose="020B0400000000000000" charset="-122"/>
            </a:endParaRPr>
          </a:p>
        </p:txBody>
      </p:sp>
      <p:sp>
        <p:nvSpPr>
          <p:cNvPr id="20" name="矩形 19"/>
          <p:cNvSpPr/>
          <p:nvPr/>
        </p:nvSpPr>
        <p:spPr>
          <a:xfrm>
            <a:off x="7577617" y="4980321"/>
            <a:ext cx="2159635" cy="859155"/>
          </a:xfrm>
          <a:prstGeom prst="rect">
            <a:avLst/>
          </a:prstGeom>
        </p:spPr>
        <p:txBody>
          <a:bodyPr wrap="none" lIns="91410" tIns="45705" rIns="91410" bIns="45705">
            <a:spAutoFit/>
          </a:bodyPr>
          <a:lstStyle/>
          <a:p>
            <a:pPr algn="ctr">
              <a:defRPr/>
            </a:pPr>
            <a:r>
              <a:rPr lang="zh-CN" altLang="en-US" dirty="0">
                <a:ea typeface="思源黑体 Normal" panose="020B0400000000000000" charset="-122"/>
                <a:cs typeface="思源黑体 Normal" panose="020B0400000000000000" charset="-122"/>
              </a:rPr>
              <a:t>解密期  </a:t>
            </a:r>
            <a:r>
              <a:rPr lang="en-US" altLang="zh-CN" dirty="0">
                <a:ea typeface="思源黑体 Normal" panose="020B0400000000000000" charset="-122"/>
                <a:cs typeface="思源黑体 Normal" panose="020B0400000000000000" charset="-122"/>
              </a:rPr>
              <a:t>≤</a:t>
            </a:r>
            <a:r>
              <a:rPr lang="en-US" altLang="zh-CN" sz="5000" b="1" dirty="0">
                <a:solidFill>
                  <a:schemeClr val="tx1"/>
                </a:solidFill>
                <a:ea typeface="思源黑体 Normal" panose="020B0400000000000000" charset="-122"/>
                <a:cs typeface="思源黑体 Normal" panose="020B0400000000000000" charset="-122"/>
              </a:rPr>
              <a:t>10</a:t>
            </a:r>
            <a:r>
              <a:rPr lang="zh-CN" altLang="en-US" dirty="0">
                <a:ea typeface="思源黑体 Normal" panose="020B0400000000000000" charset="-122"/>
                <a:cs typeface="思源黑体 Normal" panose="020B0400000000000000" charset="-122"/>
              </a:rPr>
              <a:t>年</a:t>
            </a:r>
            <a:endParaRPr lang="zh-CN" altLang="en-US" dirty="0">
              <a:ea typeface="思源黑体 Normal" panose="020B0400000000000000" charset="-122"/>
              <a:cs typeface="思源黑体 Normal" panose="020B0400000000000000" charset="-122"/>
            </a:endParaRPr>
          </a:p>
        </p:txBody>
      </p:sp>
      <p:grpSp>
        <p:nvGrpSpPr>
          <p:cNvPr id="11" name="组合 10"/>
          <p:cNvGrpSpPr/>
          <p:nvPr/>
        </p:nvGrpSpPr>
        <p:grpSpPr>
          <a:xfrm>
            <a:off x="2574587" y="2314575"/>
            <a:ext cx="1799590" cy="2519680"/>
            <a:chOff x="3749" y="3525"/>
            <a:chExt cx="2834" cy="3968"/>
          </a:xfrm>
          <a:solidFill>
            <a:schemeClr val="accent5">
              <a:lumMod val="75000"/>
            </a:schemeClr>
          </a:solidFill>
        </p:grpSpPr>
        <p:sp>
          <p:nvSpPr>
            <p:cNvPr id="2" name="圆角矩形 1"/>
            <p:cNvSpPr/>
            <p:nvPr/>
          </p:nvSpPr>
          <p:spPr>
            <a:xfrm>
              <a:off x="3749" y="3525"/>
              <a:ext cx="2835" cy="3969"/>
            </a:xfrm>
            <a:prstGeom prst="roundRect">
              <a:avLst>
                <a:gd name="adj" fmla="val 11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思源黑体 Normal" panose="020B0400000000000000" charset="-122"/>
                <a:ea typeface="思源黑体 Normal" panose="020B0400000000000000" charset="-122"/>
                <a:cs typeface="思源黑体 Normal" panose="020B0400000000000000" charset="-122"/>
              </a:endParaRPr>
            </a:p>
          </p:txBody>
        </p:sp>
        <p:sp>
          <p:nvSpPr>
            <p:cNvPr id="3" name="文本框 2"/>
            <p:cNvSpPr txBox="1"/>
            <p:nvPr/>
          </p:nvSpPr>
          <p:spPr>
            <a:xfrm>
              <a:off x="3861" y="4347"/>
              <a:ext cx="2617" cy="2325"/>
            </a:xfrm>
            <a:prstGeom prst="rect">
              <a:avLst/>
            </a:prstGeom>
            <a:grpFill/>
          </p:spPr>
          <p:txBody>
            <a:bodyPr wrap="square" rtlCol="0" anchor="t">
              <a:spAutoFit/>
            </a:bodyPr>
            <a:p>
              <a:pPr algn="just">
                <a:defRPr/>
              </a:pPr>
              <a:r>
                <a:rPr lang="zh-CN" altLang="zh-CN"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rPr>
                <a:t>最重要的国家秘密，泄露会使国家安全和利益遭受特别严重的损害；</a:t>
              </a:r>
              <a:endParaRPr lang="zh-CN" altLang="zh-CN"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endParaRPr>
            </a:p>
          </p:txBody>
        </p:sp>
      </p:grpSp>
      <p:grpSp>
        <p:nvGrpSpPr>
          <p:cNvPr id="21" name="组合 20"/>
          <p:cNvGrpSpPr/>
          <p:nvPr/>
        </p:nvGrpSpPr>
        <p:grpSpPr>
          <a:xfrm>
            <a:off x="5166205" y="2314575"/>
            <a:ext cx="1799590" cy="2519680"/>
            <a:chOff x="7837" y="3525"/>
            <a:chExt cx="2834" cy="3968"/>
          </a:xfrm>
          <a:solidFill>
            <a:schemeClr val="accent5">
              <a:lumMod val="75000"/>
            </a:schemeClr>
          </a:solidFill>
        </p:grpSpPr>
        <p:sp>
          <p:nvSpPr>
            <p:cNvPr id="13" name="圆角矩形 12"/>
            <p:cNvSpPr/>
            <p:nvPr/>
          </p:nvSpPr>
          <p:spPr>
            <a:xfrm>
              <a:off x="7837" y="3525"/>
              <a:ext cx="2835" cy="3969"/>
            </a:xfrm>
            <a:prstGeom prst="roundRect">
              <a:avLst>
                <a:gd name="adj" fmla="val 116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defRPr/>
              </a:pPr>
              <a:endParaRPr lang="zh-CN" altLang="en-US" dirty="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4" name="文本框 3"/>
            <p:cNvSpPr txBox="1"/>
            <p:nvPr/>
          </p:nvSpPr>
          <p:spPr>
            <a:xfrm>
              <a:off x="7944" y="4347"/>
              <a:ext cx="2619" cy="2325"/>
            </a:xfrm>
            <a:prstGeom prst="rect">
              <a:avLst/>
            </a:prstGeom>
            <a:grpFill/>
          </p:spPr>
          <p:txBody>
            <a:bodyPr wrap="square" rtlCol="0" anchor="t">
              <a:spAutoFit/>
            </a:bodyPr>
            <a:p>
              <a:pPr algn="just">
                <a:defRPr/>
              </a:pPr>
              <a:r>
                <a:rPr lang="zh-CN" altLang="en-US"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rPr>
                <a:t>重要的国家秘密，泄露会使国家安全和利益遭受严重的损害；</a:t>
              </a:r>
              <a:endParaRPr lang="zh-CN" altLang="en-US"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endParaRPr>
            </a:p>
          </p:txBody>
        </p:sp>
      </p:grpSp>
      <p:grpSp>
        <p:nvGrpSpPr>
          <p:cNvPr id="22" name="组合 21"/>
          <p:cNvGrpSpPr/>
          <p:nvPr/>
        </p:nvGrpSpPr>
        <p:grpSpPr>
          <a:xfrm>
            <a:off x="7757640" y="2287905"/>
            <a:ext cx="1799590" cy="2519680"/>
            <a:chOff x="12121" y="3483"/>
            <a:chExt cx="2834" cy="3968"/>
          </a:xfrm>
          <a:solidFill>
            <a:schemeClr val="accent5">
              <a:lumMod val="75000"/>
            </a:schemeClr>
          </a:solidFill>
        </p:grpSpPr>
        <p:sp>
          <p:nvSpPr>
            <p:cNvPr id="16" name="圆角矩形 15"/>
            <p:cNvSpPr/>
            <p:nvPr/>
          </p:nvSpPr>
          <p:spPr>
            <a:xfrm>
              <a:off x="12121" y="3483"/>
              <a:ext cx="2835" cy="3969"/>
            </a:xfrm>
            <a:prstGeom prst="roundRect">
              <a:avLst>
                <a:gd name="adj" fmla="val 116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defRPr/>
              </a:pPr>
              <a:endParaRPr lang="zh-CN" altLang="en-US" dirty="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5" name="文本框 4"/>
            <p:cNvSpPr txBox="1"/>
            <p:nvPr/>
          </p:nvSpPr>
          <p:spPr>
            <a:xfrm>
              <a:off x="12229" y="4347"/>
              <a:ext cx="2619" cy="1888"/>
            </a:xfrm>
            <a:prstGeom prst="rect">
              <a:avLst/>
            </a:prstGeom>
            <a:grpFill/>
          </p:spPr>
          <p:txBody>
            <a:bodyPr wrap="square" rtlCol="0" anchor="t">
              <a:spAutoFit/>
            </a:bodyPr>
            <a:p>
              <a:pPr algn="just">
                <a:defRPr/>
              </a:pPr>
              <a:r>
                <a:rPr lang="zh-CN" altLang="en-US"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rPr>
                <a:t>一般的国家秘密，泄露会使国家安全和利益遭受损害。</a:t>
              </a:r>
              <a:endParaRPr lang="zh-CN" altLang="en-US" dirty="0">
                <a:solidFill>
                  <a:schemeClr val="bg1"/>
                </a:solidFill>
                <a:latin typeface="思源黑体 Normal" panose="020B0400000000000000" charset="-122"/>
                <a:ea typeface="思源黑体 Normal" panose="020B0400000000000000" charset="-122"/>
                <a:cs typeface="思源黑体 Normal" panose="020B0400000000000000" charset="-122"/>
                <a:sym typeface="+mn-ea"/>
              </a:endParaRPr>
            </a:p>
          </p:txBody>
        </p:sp>
      </p:gr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525520" y="3855720"/>
            <a:ext cx="5361940" cy="1087755"/>
          </a:xfrm>
          <a:prstGeom prst="rect">
            <a:avLst/>
          </a:prstGeom>
          <a:noFill/>
        </p:spPr>
        <p:txBody>
          <a:bodyPr wrap="square" lIns="91440" tIns="45720" rIns="91440" bIns="45720">
            <a:spAutoFit/>
          </a:bodyPr>
          <a:lstStyle/>
          <a:p>
            <a:pPr lvl="0" algn="l">
              <a:lnSpc>
                <a:spcPct val="120000"/>
              </a:lnSpc>
              <a:buClrTx/>
              <a:buSzTx/>
              <a:buFontTx/>
            </a:pPr>
            <a:r>
              <a:rPr lang="en-US" altLang="zh-CN" dirty="0">
                <a:latin typeface="思源黑体 Normal" panose="020B0400000000000000" charset="-122"/>
                <a:ea typeface="思源黑体 Normal" panose="020B0400000000000000" charset="-122"/>
                <a:cs typeface="思源黑体 Normal" panose="020B0400000000000000" charset="-122"/>
                <a:sym typeface="+mn-ea"/>
              </a:rPr>
              <a:t>标明的特殊期限有两种：一种是注明</a:t>
            </a:r>
            <a:r>
              <a:rPr lang="en-US" altLang="zh-CN" dirty="0">
                <a:latin typeface="思源黑体 Normal" panose="020B0400000000000000" charset="-122"/>
                <a:ea typeface="思源黑体 Normal" panose="020B0400000000000000" charset="-122"/>
                <a:cs typeface="思源黑体 Normal" panose="020B0400000000000000" charset="-122"/>
                <a:sym typeface="+mn-ea"/>
              </a:rPr>
              <a:t>“</a:t>
            </a:r>
            <a:r>
              <a:rPr lang="en-US" altLang="zh-CN" dirty="0">
                <a:latin typeface="思源黑体 Normal" panose="020B0400000000000000" charset="-122"/>
                <a:ea typeface="思源黑体 Normal" panose="020B0400000000000000" charset="-122"/>
                <a:cs typeface="思源黑体 Normal" panose="020B0400000000000000" charset="-122"/>
                <a:sym typeface="+mn-ea"/>
              </a:rPr>
              <a:t>长期</a:t>
            </a:r>
            <a:r>
              <a:rPr lang="en-US" altLang="zh-CN" dirty="0">
                <a:latin typeface="思源黑体 Normal" panose="020B0400000000000000" charset="-122"/>
                <a:ea typeface="思源黑体 Normal" panose="020B0400000000000000" charset="-122"/>
                <a:cs typeface="思源黑体 Normal" panose="020B0400000000000000" charset="-122"/>
                <a:sym typeface="+mn-ea"/>
              </a:rPr>
              <a:t>”</a:t>
            </a:r>
            <a:r>
              <a:rPr lang="en-US" altLang="zh-CN" dirty="0">
                <a:latin typeface="思源黑体 Normal" panose="020B0400000000000000" charset="-122"/>
                <a:ea typeface="思源黑体 Normal" panose="020B0400000000000000" charset="-122"/>
                <a:cs typeface="思源黑体 Normal" panose="020B0400000000000000" charset="-122"/>
                <a:sym typeface="+mn-ea"/>
              </a:rPr>
              <a:t>，一种是注明具体时间，即最短保密期限，一般以年、月为计算单位</a:t>
            </a:r>
            <a:r>
              <a:rPr lang="en-US" altLang="zh-CN" dirty="0">
                <a:latin typeface="思源黑体 Normal" panose="020B0400000000000000" charset="-122"/>
                <a:ea typeface="思源黑体 Normal" panose="020B0400000000000000" charset="-122"/>
                <a:cs typeface="思源黑体 Normal" panose="020B0400000000000000" charset="-122"/>
                <a:sym typeface="+mn-ea"/>
              </a:rPr>
              <a:t>。</a:t>
            </a:r>
            <a:endParaRPr lang="en-US" altLang="zh-CN" dirty="0">
              <a:latin typeface="思源黑体 Normal" panose="020B0400000000000000" charset="-122"/>
              <a:ea typeface="思源黑体 Normal" panose="020B0400000000000000" charset="-122"/>
              <a:cs typeface="思源黑体 Normal" panose="020B0400000000000000" charset="-122"/>
              <a:sym typeface="+mn-ea"/>
            </a:endParaRPr>
          </a:p>
        </p:txBody>
      </p:sp>
      <p:sp>
        <p:nvSpPr>
          <p:cNvPr id="21" name="文本框 20"/>
          <p:cNvSpPr txBox="1"/>
          <p:nvPr/>
        </p:nvSpPr>
        <p:spPr>
          <a:xfrm>
            <a:off x="3515360" y="1678305"/>
            <a:ext cx="5371465" cy="1087755"/>
          </a:xfrm>
          <a:prstGeom prst="rect">
            <a:avLst/>
          </a:prstGeom>
          <a:noFill/>
        </p:spPr>
        <p:txBody>
          <a:bodyPr wrap="square">
            <a:spAutoFit/>
          </a:bodyPr>
          <a:lstStyle/>
          <a:p>
            <a:pPr fontAlgn="auto">
              <a:lnSpc>
                <a:spcPct val="120000"/>
              </a:lnSpc>
            </a:pPr>
            <a:r>
              <a:rPr lang="zh-CN" altLang="zh-CN" sz="1800" dirty="0">
                <a:solidFill>
                  <a:schemeClr val="tx1"/>
                </a:solidFill>
                <a:latin typeface="思源黑体 Normal" panose="020B0400000000000000" charset="-122"/>
                <a:ea typeface="思源黑体 Normal" panose="020B0400000000000000" charset="-122"/>
                <a:cs typeface="思源黑体 Normal" panose="020B0400000000000000" charset="-122"/>
              </a:rPr>
              <a:t>在保密期限内，任何组织和个人合法接触某项国家秘密，都必须履行保密义务，不得随意泄露，否则即属违法行为</a:t>
            </a:r>
            <a:r>
              <a:rPr lang="zh-CN" altLang="zh-CN" dirty="0">
                <a:solidFill>
                  <a:schemeClr val="tx1"/>
                </a:solidFill>
                <a:latin typeface="思源黑体 Normal" panose="020B0400000000000000" charset="-122"/>
                <a:ea typeface="思源黑体 Normal" panose="020B0400000000000000" charset="-122"/>
                <a:cs typeface="思源黑体 Normal" panose="020B0400000000000000" charset="-122"/>
              </a:rPr>
              <a:t>。</a:t>
            </a:r>
            <a:endParaRPr lang="zh-CN" altLang="zh-CN" dirty="0">
              <a:solidFill>
                <a:schemeClr val="tx1"/>
              </a:solidFill>
              <a:latin typeface="思源黑体 Normal" panose="020B0400000000000000" charset="-122"/>
              <a:ea typeface="思源黑体 Normal" panose="020B0400000000000000" charset="-122"/>
              <a:cs typeface="思源黑体 Normal" panose="020B0400000000000000" charset="-122"/>
            </a:endParaRPr>
          </a:p>
        </p:txBody>
      </p:sp>
      <p:sp>
        <p:nvSpPr>
          <p:cNvPr id="2" name="文本框 1"/>
          <p:cNvSpPr txBox="1"/>
          <p:nvPr/>
        </p:nvSpPr>
        <p:spPr>
          <a:xfrm>
            <a:off x="1752600" y="5718810"/>
            <a:ext cx="8687435" cy="491490"/>
          </a:xfrm>
          <a:prstGeom prst="rect">
            <a:avLst/>
          </a:prstGeom>
          <a:noFill/>
        </p:spPr>
        <p:txBody>
          <a:bodyPr wrap="square" rtlCol="0">
            <a:spAutoFit/>
          </a:bodyPr>
          <a:p>
            <a:pPr algn="ctr"/>
            <a:r>
              <a:rPr lang="zh-CN" altLang="en-US" sz="2600">
                <a:solidFill>
                  <a:schemeClr val="tx1"/>
                </a:solidFill>
                <a:cs typeface="思源黑体 Normal" panose="020B0400000000000000" charset="-122"/>
              </a:rPr>
              <a:t>提醒：不属于国家秘密的，不应当做出国家秘密标志。</a:t>
            </a:r>
            <a:endParaRPr lang="zh-CN" altLang="en-US" sz="2600">
              <a:solidFill>
                <a:schemeClr val="tx1"/>
              </a:solidFill>
              <a:cs typeface="思源黑体 Normal" panose="020B0400000000000000" charset="-122"/>
            </a:endParaRPr>
          </a:p>
        </p:txBody>
      </p:sp>
      <p:sp>
        <p:nvSpPr>
          <p:cNvPr id="30" name="矩形 29"/>
          <p:cNvSpPr/>
          <p:nvPr/>
        </p:nvSpPr>
        <p:spPr>
          <a:xfrm>
            <a:off x="3261906" y="3533267"/>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p>
            <a:pPr algn="ctr"/>
            <a:endParaRPr lang="zh-CN" altLang="en-US">
              <a:cs typeface="思源黑体 Normal" panose="020B0400000000000000" charset="-122"/>
            </a:endParaRPr>
          </a:p>
        </p:txBody>
      </p:sp>
      <p:sp>
        <p:nvSpPr>
          <p:cNvPr id="31" name="矩形 30"/>
          <p:cNvSpPr/>
          <p:nvPr/>
        </p:nvSpPr>
        <p:spPr>
          <a:xfrm>
            <a:off x="2783633" y="1278714"/>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p>
            <a:pPr algn="ctr"/>
            <a:endParaRPr lang="zh-CN" altLang="en-US">
              <a:cs typeface="思源黑体 Normal" panose="020B0400000000000000" charset="-122"/>
            </a:endParaRPr>
          </a:p>
        </p:txBody>
      </p:sp>
      <p:sp>
        <p:nvSpPr>
          <p:cNvPr id="4" name="椭圆 64"/>
          <p:cNvSpPr>
            <a:spLocks noChangeArrowheads="1"/>
          </p:cNvSpPr>
          <p:nvPr/>
        </p:nvSpPr>
        <p:spPr bwMode="auto">
          <a:xfrm>
            <a:off x="1271468" y="948789"/>
            <a:ext cx="1658729" cy="1658048"/>
          </a:xfrm>
          <a:prstGeom prst="ellipse">
            <a:avLst/>
          </a:prstGeom>
          <a:solidFill>
            <a:schemeClr val="accent5">
              <a:lumMod val="75000"/>
            </a:schemeClr>
          </a:solidFill>
          <a:ln w="190500" cap="sq" cmpd="sng">
            <a:solidFill>
              <a:srgbClr val="C8C6BD"/>
            </a:solidFill>
            <a:round/>
          </a:ln>
        </p:spPr>
        <p:txBody>
          <a:bodyPr lIns="91414" tIns="45707" rIns="91414" bIns="45707" anchor="ctr"/>
          <a:p>
            <a:pPr algn="ctr"/>
            <a:endParaRPr lang="zh-CN" altLang="zh-CN" sz="2800" b="1"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34" name="椭圆 64"/>
          <p:cNvSpPr>
            <a:spLocks noChangeArrowheads="1"/>
          </p:cNvSpPr>
          <p:nvPr/>
        </p:nvSpPr>
        <p:spPr bwMode="auto">
          <a:xfrm>
            <a:off x="9408371" y="2920264"/>
            <a:ext cx="1658729" cy="1658048"/>
          </a:xfrm>
          <a:prstGeom prst="ellipse">
            <a:avLst/>
          </a:prstGeom>
          <a:solidFill>
            <a:schemeClr val="accent5">
              <a:lumMod val="75000"/>
            </a:schemeClr>
          </a:solidFill>
          <a:ln w="190500" cap="sq" cmpd="sng">
            <a:solidFill>
              <a:srgbClr val="C8C6BD"/>
            </a:solidFill>
            <a:round/>
          </a:ln>
        </p:spPr>
        <p:txBody>
          <a:bodyPr lIns="91414" tIns="45707" rIns="91414" bIns="45707" anchor="ctr"/>
          <a:p>
            <a:pPr algn="ctr"/>
            <a:endParaRPr lang="zh-CN" altLang="zh-CN" sz="2800" b="1" dirty="0">
              <a:solidFill>
                <a:schemeClr val="bg1"/>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pic>
        <p:nvPicPr>
          <p:cNvPr id="11" name="图片 10" descr="0"/>
          <p:cNvPicPr>
            <a:picLocks noChangeAspect="1"/>
          </p:cNvPicPr>
          <p:nvPr/>
        </p:nvPicPr>
        <p:blipFill>
          <a:blip r:embed="rId1"/>
          <a:stretch>
            <a:fillRect/>
          </a:stretch>
        </p:blipFill>
        <p:spPr>
          <a:xfrm>
            <a:off x="1749043" y="1453963"/>
            <a:ext cx="703580" cy="647700"/>
          </a:xfrm>
          <a:prstGeom prst="rect">
            <a:avLst/>
          </a:prstGeom>
        </p:spPr>
      </p:pic>
      <p:pic>
        <p:nvPicPr>
          <p:cNvPr id="6" name="图片 5" descr="沙漏"/>
          <p:cNvPicPr>
            <a:picLocks noChangeAspect="1"/>
          </p:cNvPicPr>
          <p:nvPr/>
        </p:nvPicPr>
        <p:blipFill>
          <a:blip r:embed="rId2"/>
          <a:stretch>
            <a:fillRect/>
          </a:stretch>
        </p:blipFill>
        <p:spPr>
          <a:xfrm>
            <a:off x="9954843" y="3344475"/>
            <a:ext cx="565785" cy="809625"/>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0" y="0"/>
            <a:ext cx="12192000" cy="3218180"/>
          </a:xfrm>
          <a:prstGeom prst="rect">
            <a:avLst/>
          </a:prstGeom>
          <a:solidFill>
            <a:schemeClr val="accent5">
              <a:lumMod val="75000"/>
            </a:schemeClr>
          </a:solidFill>
          <a:ln w="25400" cap="flat" cmpd="sng" algn="ctr">
            <a:noFill/>
            <a:prstDash val="solid"/>
            <a:round/>
            <a:headEnd type="none" w="med" len="med"/>
            <a:tailEnd type="none" w="med" len="med"/>
          </a:ln>
          <a:effectLst/>
        </p:spPr>
        <p:txBody>
          <a:bodyPr vert="horz" wrap="square" lIns="123718" tIns="61859" rIns="123718" bIns="61859" numCol="1" rtlCol="0" anchor="t" anchorCtr="0" compatLnSpc="1"/>
          <a:p>
            <a:pPr algn="ctr" defTabSz="1236980" fontAlgn="base">
              <a:spcBef>
                <a:spcPct val="0"/>
              </a:spcBef>
              <a:spcAft>
                <a:spcPct val="0"/>
              </a:spcAft>
              <a:defRPr/>
            </a:pPr>
            <a:endParaRPr lang="zh-CN" altLang="en-US" sz="7600" kern="0" smtClean="0">
              <a:solidFill>
                <a:srgbClr val="000000"/>
              </a:solidFill>
              <a:latin typeface="思源黑体 Normal" panose="020B0400000000000000" charset="-122"/>
              <a:ea typeface="思源黑体 Normal" panose="020B0400000000000000" charset="-122"/>
              <a:cs typeface="思源黑体 Normal" panose="020B0400000000000000" charset="-122"/>
              <a:sym typeface="思源黑体 Normal" panose="020B0400000000000000" charset="-122"/>
            </a:endParaRPr>
          </a:p>
        </p:txBody>
      </p:sp>
      <p:sp>
        <p:nvSpPr>
          <p:cNvPr id="15" name="矩形 14"/>
          <p:cNvSpPr/>
          <p:nvPr/>
        </p:nvSpPr>
        <p:spPr>
          <a:xfrm>
            <a:off x="695325" y="2290352"/>
            <a:ext cx="10801350" cy="3853273"/>
          </a:xfrm>
          <a:prstGeom prst="rect">
            <a:avLst/>
          </a:prstGeom>
          <a:solidFill>
            <a:schemeClr val="bg1"/>
          </a:solidFill>
          <a:ln>
            <a:noFill/>
          </a:ln>
          <a:effectLst>
            <a:outerShdw blurRad="381000" dist="38100" algn="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思源黑体 Normal" panose="020B0400000000000000" charset="-122"/>
            </a:endParaRPr>
          </a:p>
        </p:txBody>
      </p:sp>
      <p:sp>
        <p:nvSpPr>
          <p:cNvPr id="17" name="矩形 16"/>
          <p:cNvSpPr/>
          <p:nvPr/>
        </p:nvSpPr>
        <p:spPr>
          <a:xfrm>
            <a:off x="1474470" y="2799351"/>
            <a:ext cx="9243060" cy="2835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20000"/>
              </a:lnSpc>
            </a:pPr>
            <a:endParaRPr lang="zh-CN" altLang="en-US">
              <a:cs typeface="思源黑体 Normal" panose="020B0400000000000000" charset="-122"/>
            </a:endParaRPr>
          </a:p>
        </p:txBody>
      </p:sp>
      <p:sp>
        <p:nvSpPr>
          <p:cNvPr id="2" name="矩形 1"/>
          <p:cNvSpPr/>
          <p:nvPr/>
        </p:nvSpPr>
        <p:spPr>
          <a:xfrm>
            <a:off x="1024731" y="548051"/>
            <a:ext cx="3061494" cy="520700"/>
          </a:xfrm>
          <a:prstGeom prst="rect">
            <a:avLst/>
          </a:prstGeom>
          <a:noFill/>
        </p:spPr>
        <p:txBody>
          <a:bodyPr wrap="square" lIns="91410" tIns="45705" rIns="91410" bIns="45705">
            <a:spAutoFit/>
          </a:bodyPr>
          <a:p>
            <a:pPr algn="l">
              <a:defRPr/>
            </a:pPr>
            <a:r>
              <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rPr>
              <a:t>工作秘密的划分</a:t>
            </a:r>
            <a:endParaRPr lang="zh-CN" altLang="en-US" sz="2800" dirty="0">
              <a:solidFill>
                <a:schemeClr val="bg1"/>
              </a:solidFill>
              <a:latin typeface="思源宋体 CN Medium" panose="02020500000000000000" charset="-122"/>
              <a:ea typeface="思源宋体 CN Medium" panose="02020500000000000000" charset="-122"/>
              <a:cs typeface="思源黑体 Normal" panose="020B0400000000000000" charset="-122"/>
            </a:endParaRPr>
          </a:p>
        </p:txBody>
      </p:sp>
      <p:sp>
        <p:nvSpPr>
          <p:cNvPr id="4" name="矩形 3"/>
          <p:cNvSpPr/>
          <p:nvPr/>
        </p:nvSpPr>
        <p:spPr>
          <a:xfrm>
            <a:off x="1984693" y="3175906"/>
            <a:ext cx="8222615" cy="2082165"/>
          </a:xfrm>
          <a:prstGeom prst="rect">
            <a:avLst/>
          </a:prstGeom>
        </p:spPr>
        <p:txBody>
          <a:bodyPr wrap="square" lIns="91410" tIns="45705" rIns="91410" bIns="45705">
            <a:noAutofit/>
          </a:bodyPr>
          <a:p>
            <a:pPr lvl="0" fontAlgn="auto">
              <a:lnSpc>
                <a:spcPct val="150000"/>
              </a:lnSpc>
              <a:spcBef>
                <a:spcPts val="300"/>
              </a:spcBef>
              <a:spcAft>
                <a:spcPts val="300"/>
              </a:spcAft>
            </a:pPr>
            <a:r>
              <a:rPr lang="en-US" altLang="zh-CN" sz="2000" dirty="0">
                <a:cs typeface="思源黑体 Normal" panose="020B0400000000000000" charset="-122"/>
              </a:rPr>
              <a:t>1</a:t>
            </a:r>
            <a:r>
              <a:rPr lang="zh-CN" altLang="en-US" sz="2000" dirty="0">
                <a:cs typeface="思源黑体 Normal" panose="020B0400000000000000" charset="-122"/>
              </a:rPr>
              <a:t>、</a:t>
            </a:r>
            <a:r>
              <a:rPr lang="zh-CN" altLang="zh-CN" sz="2000" dirty="0">
                <a:cs typeface="思源黑体 Normal" panose="020B0400000000000000" charset="-122"/>
              </a:rPr>
              <a:t>工作秘密不分等级，需要标注的，可在属于工作秘密的载体上（如文件、资料的首页）标注</a:t>
            </a:r>
            <a:r>
              <a:rPr lang="en-US" altLang="zh-CN" sz="2000" dirty="0">
                <a:cs typeface="思源黑体 Normal" panose="020B0400000000000000" charset="-122"/>
              </a:rPr>
              <a:t>“</a:t>
            </a:r>
            <a:r>
              <a:rPr lang="zh-CN" altLang="zh-CN" sz="2000" dirty="0">
                <a:cs typeface="思源黑体 Normal" panose="020B0400000000000000" charset="-122"/>
              </a:rPr>
              <a:t>内部</a:t>
            </a:r>
            <a:r>
              <a:rPr lang="en-US" altLang="zh-CN" sz="2000" dirty="0">
                <a:cs typeface="思源黑体 Normal" panose="020B0400000000000000" charset="-122"/>
              </a:rPr>
              <a:t>”</a:t>
            </a:r>
            <a:r>
              <a:rPr lang="zh-CN" altLang="zh-CN" sz="2000" dirty="0">
                <a:cs typeface="思源黑体 Normal" panose="020B0400000000000000" charset="-122"/>
              </a:rPr>
              <a:t>、</a:t>
            </a:r>
            <a:r>
              <a:rPr lang="en-US" altLang="zh-CN" sz="2000" dirty="0">
                <a:cs typeface="思源黑体 Normal" panose="020B0400000000000000" charset="-122"/>
              </a:rPr>
              <a:t>“</a:t>
            </a:r>
            <a:r>
              <a:rPr lang="zh-CN" altLang="zh-CN" sz="2000" dirty="0">
                <a:cs typeface="思源黑体 Normal" panose="020B0400000000000000" charset="-122"/>
              </a:rPr>
              <a:t>内部文件</a:t>
            </a:r>
            <a:r>
              <a:rPr lang="en-US" altLang="zh-CN" sz="2000" dirty="0">
                <a:cs typeface="思源黑体 Normal" panose="020B0400000000000000" charset="-122"/>
              </a:rPr>
              <a:t>”</a:t>
            </a:r>
            <a:r>
              <a:rPr lang="zh-CN" altLang="zh-CN" sz="2000" dirty="0">
                <a:cs typeface="思源黑体 Normal" panose="020B0400000000000000" charset="-122"/>
              </a:rPr>
              <a:t>、</a:t>
            </a:r>
            <a:r>
              <a:rPr lang="en-US" altLang="zh-CN" sz="2000" dirty="0">
                <a:cs typeface="思源黑体 Normal" panose="020B0400000000000000" charset="-122"/>
              </a:rPr>
              <a:t>“</a:t>
            </a:r>
            <a:r>
              <a:rPr lang="zh-CN" altLang="zh-CN" sz="2000" dirty="0">
                <a:cs typeface="思源黑体 Normal" panose="020B0400000000000000" charset="-122"/>
              </a:rPr>
              <a:t>内部资料</a:t>
            </a:r>
            <a:r>
              <a:rPr lang="en-US" altLang="zh-CN" sz="2000" dirty="0">
                <a:cs typeface="思源黑体 Normal" panose="020B0400000000000000" charset="-122"/>
              </a:rPr>
              <a:t>”</a:t>
            </a:r>
            <a:r>
              <a:rPr lang="zh-CN" altLang="zh-CN" sz="2000" dirty="0">
                <a:cs typeface="思源黑体 Normal" panose="020B0400000000000000" charset="-122"/>
              </a:rPr>
              <a:t>、</a:t>
            </a:r>
            <a:r>
              <a:rPr lang="en-US" altLang="zh-CN" sz="2000" dirty="0">
                <a:cs typeface="思源黑体 Normal" panose="020B0400000000000000" charset="-122"/>
              </a:rPr>
              <a:t>“</a:t>
            </a:r>
            <a:r>
              <a:rPr lang="zh-CN" altLang="zh-CN" sz="2000" dirty="0">
                <a:cs typeface="思源黑体 Normal" panose="020B0400000000000000" charset="-122"/>
              </a:rPr>
              <a:t>内部刊物</a:t>
            </a:r>
            <a:r>
              <a:rPr lang="en-US" altLang="zh-CN" sz="2000" dirty="0">
                <a:cs typeface="思源黑体 Normal" panose="020B0400000000000000" charset="-122"/>
              </a:rPr>
              <a:t>”</a:t>
            </a:r>
            <a:r>
              <a:rPr lang="zh-CN" altLang="zh-CN" sz="2000" dirty="0">
                <a:cs typeface="思源黑体 Normal" panose="020B0400000000000000" charset="-122"/>
              </a:rPr>
              <a:t>等字样，作为工作秘密的标志。</a:t>
            </a:r>
            <a:endParaRPr lang="zh-CN" altLang="zh-CN" sz="2000" dirty="0">
              <a:cs typeface="思源黑体 Normal" panose="020B0400000000000000" charset="-122"/>
            </a:endParaRPr>
          </a:p>
          <a:p>
            <a:pPr lvl="0" fontAlgn="auto">
              <a:lnSpc>
                <a:spcPct val="150000"/>
              </a:lnSpc>
              <a:spcBef>
                <a:spcPts val="300"/>
              </a:spcBef>
              <a:spcAft>
                <a:spcPts val="300"/>
              </a:spcAft>
            </a:pPr>
            <a:r>
              <a:rPr lang="en-US" altLang="zh-CN" sz="2000" dirty="0">
                <a:cs typeface="思源黑体 Normal" panose="020B0400000000000000" charset="-122"/>
              </a:rPr>
              <a:t>2</a:t>
            </a:r>
            <a:r>
              <a:rPr lang="zh-CN" altLang="en-US" sz="2000" dirty="0">
                <a:cs typeface="思源黑体 Normal" panose="020B0400000000000000" charset="-122"/>
              </a:rPr>
              <a:t>、</a:t>
            </a:r>
            <a:r>
              <a:rPr lang="zh-CN" altLang="zh-CN" sz="2000" dirty="0">
                <a:cs typeface="思源黑体 Normal" panose="020B0400000000000000" charset="-122"/>
              </a:rPr>
              <a:t>党政机关事业单位有些重要的工作秘密，也属于国家秘密。</a:t>
            </a:r>
            <a:endParaRPr lang="zh-CN" altLang="zh-CN" sz="2000" dirty="0">
              <a:cs typeface="思源黑体 Normal" panose="020B0400000000000000" charset="-122"/>
            </a:endParaRPr>
          </a:p>
        </p:txBody>
      </p:sp>
      <p:pic>
        <p:nvPicPr>
          <p:cNvPr id="5" name="图片 4" descr="加密文件夹"/>
          <p:cNvPicPr>
            <a:picLocks noChangeAspect="1"/>
          </p:cNvPicPr>
          <p:nvPr/>
        </p:nvPicPr>
        <p:blipFill>
          <a:blip r:embed="rId1"/>
          <a:stretch>
            <a:fillRect/>
          </a:stretch>
        </p:blipFill>
        <p:spPr>
          <a:xfrm>
            <a:off x="9589135" y="4250055"/>
            <a:ext cx="2092960" cy="2092960"/>
          </a:xfrm>
          <a:prstGeom prst="rect">
            <a:avLst/>
          </a:prstGeom>
        </p:spPr>
      </p:pic>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TABLE_BEAUTIFY" val="smartTable{b7536f61-3d4d-4d5d-a9ac-ee0f1226f63b}"/>
  <p:tag name="TABLE_ENDDRAG_ORIGIN_RECT" val="764*475"/>
  <p:tag name="TABLE_ENDDRAG_RECT" val="76*46*764*475"/>
</p:tagLst>
</file>

<file path=ppt/tags/tag2.xml><?xml version="1.0" encoding="utf-8"?>
<p:tagLst xmlns:p="http://schemas.openxmlformats.org/presentationml/2006/main">
  <p:tag name="KSO_WM_UNIT_TABLE_BEAUTIFY" val="smartTable{32a1c1b7-fddc-4d0c-bbab-96c606b219b0}"/>
  <p:tag name="TABLE_ENDDRAG_ORIGIN_RECT" val="779*475"/>
  <p:tag name="TABLE_ENDDRAG_RECT" val="68*31*779*475"/>
</p:tagLst>
</file>

<file path=ppt/tags/tag3.xml><?xml version="1.0" encoding="utf-8"?>
<p:tagLst xmlns:p="http://schemas.openxmlformats.org/presentationml/2006/main">
  <p:tag name="KSO_WM_UNIT_TABLE_BEAUTIFY" val="smartTable{86ad3b0e-ec25-4ed6-82d7-60e259cfe46a}"/>
</p:tagLst>
</file>

<file path=ppt/tags/tag4.xml><?xml version="1.0" encoding="utf-8"?>
<p:tagLst xmlns:p="http://schemas.openxmlformats.org/presentationml/2006/main">
  <p:tag name="KSO_WPP_MARK_KEY" val="15beb3a2-9123-4b60-ab29-c14c890b1388"/>
  <p:tag name="COMMONDATA" val="eyJoZGlkIjoiY2FjMGU3NGQ4OGVkM2UzYWVhZWFmMzE3NzZkYjVhNGQifQ=="/>
  <p:tag name="commondata" val="eyJoZGlkIjoiOTY1ZDRkODdhNDY3MGIwZWRhZGFmMGQ3MmJiMTRhZG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Normal"/>
        <a:ea typeface=""/>
        <a:cs typeface=""/>
        <a:font script="Jpan" typeface="游ゴシック Light"/>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游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Normal"/>
        <a:ea typeface=""/>
        <a:cs typeface=""/>
        <a:font script="Jpan" typeface="游ゴシック Light"/>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游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Normal"/>
        <a:ea typeface=""/>
        <a:cs typeface=""/>
        <a:font script="Jpan" typeface="游ゴシック Light"/>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游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Normal"/>
        <a:ea typeface=""/>
        <a:cs typeface=""/>
        <a:font script="Jpan" typeface="ＭＳ Ｐゴシック"/>
        <a:font script="Hang" typeface="맑은 고딕"/>
        <a:font script="Hans" typeface="思源黑体 Normal"/>
        <a:font script="Hant" typeface="新細明體"/>
        <a:font script="Arab" typeface="思源黑体 Normal"/>
        <a:font script="Hebr" typeface="思源黑体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3765</Words>
  <Application>WPS 演示</Application>
  <PresentationFormat>宽屏</PresentationFormat>
  <Paragraphs>442</Paragraphs>
  <Slides>27</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Arial</vt:lpstr>
      <vt:lpstr>宋体</vt:lpstr>
      <vt:lpstr>Wingdings</vt:lpstr>
      <vt:lpstr>思源黑体 Normal</vt:lpstr>
      <vt:lpstr>黑体</vt:lpstr>
      <vt:lpstr>思源宋体 CN</vt:lpstr>
      <vt:lpstr>Wingdings 2</vt:lpstr>
      <vt:lpstr>Century Gothic</vt:lpstr>
      <vt:lpstr>思源黑体 CN Light</vt:lpstr>
      <vt:lpstr>思源宋体 CN Medium</vt:lpstr>
      <vt:lpstr>思源黑体 CN Bold</vt:lpstr>
      <vt:lpstr>微软雅黑</vt:lpstr>
      <vt:lpstr>Arial Unicode MS</vt:lpstr>
      <vt:lpstr>Office 主题​​</vt:lpstr>
      <vt:lpstr>1_Office 主题​​</vt:lpstr>
      <vt:lpstr>行政机关保密培训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行政机关保密培训</dc:title>
  <dc:creator>Jenny</dc:creator>
  <cp:lastModifiedBy>Auy</cp:lastModifiedBy>
  <cp:revision>87</cp:revision>
  <dcterms:created xsi:type="dcterms:W3CDTF">2021-04-18T09:13:00Z</dcterms:created>
  <dcterms:modified xsi:type="dcterms:W3CDTF">2024-05-11T08:40:51Z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AA147067CF464EF3BBEC0E59FF8522EE_13</vt:lpwstr>
  </property>
</Properties>
</file>