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5" r:id="rId3"/>
    <p:sldId id="446" r:id="rId4"/>
    <p:sldId id="435" r:id="rId5"/>
    <p:sldId id="412" r:id="rId6"/>
    <p:sldId id="413" r:id="rId7"/>
    <p:sldId id="447" r:id="rId8"/>
    <p:sldId id="418" r:id="rId9"/>
    <p:sldId id="442" r:id="rId10"/>
    <p:sldId id="416" r:id="rId11"/>
    <p:sldId id="450" r:id="rId12"/>
    <p:sldId id="449" r:id="rId13"/>
    <p:sldId id="444" r:id="rId14"/>
    <p:sldId id="421" r:id="rId15"/>
    <p:sldId id="443" r:id="rId16"/>
    <p:sldId id="423" r:id="rId17"/>
    <p:sldId id="426" r:id="rId18"/>
    <p:sldId id="431" r:id="rId19"/>
    <p:sldId id="440" r:id="rId20"/>
    <p:sldId id="441" r:id="rId21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orient="horz" pos="3961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C1C1C"/>
    <a:srgbClr val="C02500"/>
    <a:srgbClr val="FF6743"/>
    <a:srgbClr val="E97541"/>
    <a:srgbClr val="CCFF33"/>
    <a:srgbClr val="FF9900"/>
    <a:srgbClr val="0000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5"/>
    <p:restoredTop sz="94660"/>
  </p:normalViewPr>
  <p:slideViewPr>
    <p:cSldViewPr showGuides="1">
      <p:cViewPr varScale="1">
        <p:scale>
          <a:sx n="59" d="100"/>
          <a:sy n="59" d="100"/>
        </p:scale>
        <p:origin x="1512" y="52"/>
      </p:cViewPr>
      <p:guideLst>
        <p:guide orient="horz" pos="2614"/>
        <p:guide orient="horz" pos="3961"/>
        <p:guide orient="horz" pos="210"/>
        <p:guide pos="5465"/>
        <p:guide pos="288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98CFF2-A79D-4A50-B54E-E5A178B8768C}" type="datetimeFigureOut"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zh-CN" alt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i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i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4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i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i="0" dirty="0"/>
            </a:fld>
            <a:endParaRPr lang="en-US" altLang="zh-CN" sz="12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直接连接符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直接连接符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6" name="日期占位符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2FA520-DFFA-42A6-AC09-13620C556C9F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7" name="页脚占位符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8" name="灯片编号占位符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r>
              <a:rPr lang="de-DE" altLang="en-US" dirty="0">
                <a:latin typeface="Arial" panose="020B0604020202020204" pitchFamily="34" charset="0"/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r>
              <a:rPr lang="de-DE" altLang="en-US" dirty="0">
                <a:latin typeface="Arial" panose="020B0604020202020204" pitchFamily="34" charset="0"/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8207375" cy="516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8207375" cy="516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3" name="日期占位符 6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4B465F-130C-4044-90BC-D520B3CE87D9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3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4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日期占位符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28127-58BD-4D13-AB65-7B2EC605F77D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7" name="页脚占位符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r>
              <a:rPr lang="de-DE" altLang="en-US" dirty="0">
                <a:latin typeface="Arial" panose="020B0604020202020204" pitchFamily="34" charset="0"/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r>
              <a:rPr lang="de-DE" altLang="en-US" dirty="0">
                <a:latin typeface="Arial" panose="020B0604020202020204" pitchFamily="34" charset="0"/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172EBF-6073-40DF-8BF7-BDF041D9ED0D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r>
              <a:rPr lang="de-DE" altLang="en-US" dirty="0">
                <a:latin typeface="Arial" panose="020B0604020202020204" pitchFamily="34" charset="0"/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1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直接连接符 3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148" name="直接连接符 17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直接连接符 1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直接连接符 2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椭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日期占位符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F54A2E-953A-4CF1-82AD-11D693231841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5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7" name="页脚占位符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1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椭圆 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直接连接符 1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矩形 5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4" name="直接连接符 1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176" name="直接连接符 23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日期占位符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364572-650C-49FE-8C94-459AE0EF9242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5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anose="020B0600070205080204" pitchFamily="34" charset="-128"/>
              </a:rPr>
              <a:t></a:t>
            </a:r>
            <a:r>
              <a:rPr lang="de-DE" altLang="en-US" dirty="0"/>
              <a:t> </a:t>
            </a: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7" name="页脚占位符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AB511-BE50-4B87-918C-0F7C6FA2750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32" name="直接连接符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直接连接符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椭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r>
              <a:rPr lang="de-DE" altLang="en-US" dirty="0">
                <a:latin typeface="Arial" panose="020B0604020202020204" pitchFamily="34" charset="0"/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anose="02010600040101010101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de-DE" altLang="en-US" sz="1400" b="1" dirty="0">
                <a:solidFill>
                  <a:srgbClr val="FFFFFF"/>
                </a:solidFill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</a:rPr>
            </a:fld>
            <a:endParaRPr lang="zh-CN" altLang="en-US" sz="1400" b="1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5445125"/>
            <a:ext cx="4229100" cy="1115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龙行龘龘，前程朤朤，生活</a:t>
            </a:r>
            <a:endParaRPr lang="zh-CN" altLang="en-US" sz="2400"/>
          </a:p>
          <a:p>
            <a:r>
              <a:rPr lang="zh-CN" altLang="en-US" sz="2400"/>
              <a:t>䲜䲜，百业骎骎，财运㵘㵘！</a:t>
            </a:r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31" name="TextBox 3"/>
          <p:cNvSpPr txBox="1"/>
          <p:nvPr/>
        </p:nvSpPr>
        <p:spPr>
          <a:xfrm>
            <a:off x="1979613" y="0"/>
            <a:ext cx="49688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华文细黑" panose="02010600040101010101" pitchFamily="2" charset="-122"/>
              </a:rPr>
              <a:t>教学内容：因企业而异</a:t>
            </a:r>
            <a:endParaRPr lang="zh-CN" altLang="en-US" sz="36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5288" y="836613"/>
            <a:ext cx="647700" cy="5761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义乌庆奕速卖通店铺操作内容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187450" y="765175"/>
            <a:ext cx="792163" cy="5832475"/>
          </a:xfrm>
          <a:prstGeom prst="leftBrace">
            <a:avLst/>
          </a:prstGeom>
          <a:ln w="28575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4" name="TextBox 6"/>
          <p:cNvSpPr txBox="1"/>
          <p:nvPr/>
        </p:nvSpPr>
        <p:spPr>
          <a:xfrm>
            <a:off x="2214563" y="757238"/>
            <a:ext cx="41767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市场调研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产品定位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服装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35" name="TextBox 7"/>
          <p:cNvSpPr txBox="1"/>
          <p:nvPr/>
        </p:nvSpPr>
        <p:spPr>
          <a:xfrm>
            <a:off x="2195513" y="1196975"/>
            <a:ext cx="3600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平台定位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速卖通平台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36" name="TextBox 8"/>
          <p:cNvSpPr txBox="1"/>
          <p:nvPr/>
        </p:nvSpPr>
        <p:spPr>
          <a:xfrm>
            <a:off x="2214563" y="1658938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店铺注册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身份认证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350" y="2143125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服装图片（拍摄）与处理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7113" y="3041650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产品资料整理与上传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7588" y="2605088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物流及运费模板设置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2540" name="TextBox 12"/>
          <p:cNvSpPr txBox="1"/>
          <p:nvPr/>
        </p:nvSpPr>
        <p:spPr>
          <a:xfrm>
            <a:off x="2257425" y="4038600"/>
            <a:ext cx="3600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数据分析与产品优化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41" name="TextBox 14"/>
          <p:cNvSpPr txBox="1"/>
          <p:nvPr/>
        </p:nvSpPr>
        <p:spPr>
          <a:xfrm>
            <a:off x="2257425" y="4519613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订单处理与发货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42" name="TextBox 15"/>
          <p:cNvSpPr txBox="1"/>
          <p:nvPr/>
        </p:nvSpPr>
        <p:spPr>
          <a:xfrm>
            <a:off x="2262188" y="4979988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订单跟踪与售后服务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7113" y="3503613"/>
            <a:ext cx="360045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店铺优化与装修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925" y="5913438"/>
            <a:ext cx="214312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海外营销推广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5897563" y="2143125"/>
            <a:ext cx="690563" cy="1820863"/>
          </a:xfrm>
          <a:prstGeom prst="rightBrace">
            <a:avLst/>
          </a:prstGeom>
          <a:ln w="28575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588125" y="2836863"/>
            <a:ext cx="1944688" cy="434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进行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459288" y="5535613"/>
            <a:ext cx="412750" cy="12684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48" name="TextBox 22"/>
          <p:cNvSpPr txBox="1"/>
          <p:nvPr/>
        </p:nvSpPr>
        <p:spPr>
          <a:xfrm>
            <a:off x="4686300" y="5402263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谷歌推广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49" name="TextBox 23"/>
          <p:cNvSpPr txBox="1"/>
          <p:nvPr/>
        </p:nvSpPr>
        <p:spPr>
          <a:xfrm>
            <a:off x="4735513" y="5938838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Facebook\Youtube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50" name="TextBox 24"/>
          <p:cNvSpPr txBox="1"/>
          <p:nvPr/>
        </p:nvSpPr>
        <p:spPr>
          <a:xfrm>
            <a:off x="4711700" y="6396038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Twitter\Instagram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55" name="TextBox 3"/>
          <p:cNvSpPr txBox="1"/>
          <p:nvPr/>
        </p:nvSpPr>
        <p:spPr>
          <a:xfrm>
            <a:off x="1979613" y="0"/>
            <a:ext cx="49688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华文细黑" panose="02010600040101010101" pitchFamily="2" charset="-122"/>
              </a:rPr>
              <a:t>教学内容：因企业而异</a:t>
            </a:r>
            <a:endParaRPr lang="zh-CN" altLang="en-US" sz="36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5605" y="836930"/>
            <a:ext cx="647700" cy="4982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山东领凡环保科技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有限公司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187450" y="765175"/>
            <a:ext cx="792480" cy="5114925"/>
          </a:xfrm>
          <a:prstGeom prst="leftBrace">
            <a:avLst/>
          </a:prstGeom>
          <a:ln w="28575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8" name="TextBox 6"/>
          <p:cNvSpPr txBox="1"/>
          <p:nvPr/>
        </p:nvSpPr>
        <p:spPr>
          <a:xfrm>
            <a:off x="2214880" y="757555"/>
            <a:ext cx="6269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产品定位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太阳能冷库、冷柜、冰箱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等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59" name="TextBox 7"/>
          <p:cNvSpPr txBox="1"/>
          <p:nvPr/>
        </p:nvSpPr>
        <p:spPr>
          <a:xfrm>
            <a:off x="2195830" y="1196975"/>
            <a:ext cx="6116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平台定位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阿里国际站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中国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制造网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60" name="TextBox 8"/>
          <p:cNvSpPr txBox="1"/>
          <p:nvPr/>
        </p:nvSpPr>
        <p:spPr>
          <a:xfrm>
            <a:off x="2214563" y="1658938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店铺注册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身份认证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64" name="TextBox 12"/>
          <p:cNvSpPr txBox="1"/>
          <p:nvPr/>
        </p:nvSpPr>
        <p:spPr>
          <a:xfrm>
            <a:off x="2339340" y="3252470"/>
            <a:ext cx="3600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数据分析与产品优化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65" name="TextBox 14"/>
          <p:cNvSpPr txBox="1"/>
          <p:nvPr/>
        </p:nvSpPr>
        <p:spPr>
          <a:xfrm>
            <a:off x="2339340" y="3817303"/>
            <a:ext cx="53387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询盘处理与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回复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66" name="TextBox 15"/>
          <p:cNvSpPr txBox="1"/>
          <p:nvPr/>
        </p:nvSpPr>
        <p:spPr>
          <a:xfrm>
            <a:off x="2411413" y="4380548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交易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磋商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0608" y="2165033"/>
            <a:ext cx="451167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店铺优化与装修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925" y="5439728"/>
            <a:ext cx="214312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海外营销推广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6565900" y="2130425"/>
            <a:ext cx="690880" cy="2357755"/>
          </a:xfrm>
          <a:prstGeom prst="rightBrace">
            <a:avLst/>
          </a:prstGeom>
          <a:ln w="28575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164070" y="3068638"/>
            <a:ext cx="1646238" cy="434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同时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499293" y="5084763"/>
            <a:ext cx="412750" cy="12684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72" name="TextBox 22"/>
          <p:cNvSpPr txBox="1"/>
          <p:nvPr/>
        </p:nvSpPr>
        <p:spPr>
          <a:xfrm>
            <a:off x="4726305" y="4951413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谷歌推广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73" name="TextBox 23"/>
          <p:cNvSpPr txBox="1"/>
          <p:nvPr/>
        </p:nvSpPr>
        <p:spPr>
          <a:xfrm>
            <a:off x="4785678" y="5469573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Facebook\Youtube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3574" name="TextBox 24"/>
          <p:cNvSpPr txBox="1"/>
          <p:nvPr/>
        </p:nvSpPr>
        <p:spPr>
          <a:xfrm>
            <a:off x="4787900" y="6052503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Twitter\Instagram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2320925" y="2708910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产品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发布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4579" name="TextBox 3"/>
          <p:cNvSpPr txBox="1"/>
          <p:nvPr/>
        </p:nvSpPr>
        <p:spPr>
          <a:xfrm>
            <a:off x="1187450" y="115888"/>
            <a:ext cx="60483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dirty="0">
                <a:latin typeface="Arial" panose="020B0604020202020204" pitchFamily="34" charset="0"/>
                <a:ea typeface="华文细黑" panose="02010600040101010101" pitchFamily="2" charset="-122"/>
              </a:rPr>
              <a:t>教学方法与手段</a:t>
            </a:r>
            <a:endParaRPr lang="zh-CN" altLang="en-US" sz="40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851275" y="1412875"/>
            <a:ext cx="4403725" cy="201612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本课程对接的企业都有其跨境电商运营项目，在平时教学过程中，学生根据企业的要求进行项目操作，利用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跨境平台进行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运营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1" name="内容占位符 2"/>
          <p:cNvSpPr txBox="1"/>
          <p:nvPr/>
        </p:nvSpPr>
        <p:spPr>
          <a:xfrm>
            <a:off x="3849688" y="3502025"/>
            <a:ext cx="4402137" cy="23764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 b="1" dirty="0"/>
              <a:t>       </a:t>
            </a:r>
            <a:r>
              <a:rPr lang="zh-CN" altLang="zh-CN" b="1" dirty="0"/>
              <a:t>本课程</a:t>
            </a:r>
            <a:r>
              <a:rPr lang="zh-CN" altLang="en-US" b="1" dirty="0"/>
              <a:t>根据</a:t>
            </a:r>
            <a:r>
              <a:rPr lang="zh-CN" altLang="zh-CN" b="1" dirty="0"/>
              <a:t>对接的</a:t>
            </a:r>
            <a:r>
              <a:rPr lang="zh-CN" altLang="en-US" b="1" dirty="0"/>
              <a:t>企业项目分成项目小组，在学习过程中，按照公司要求发布操作任务，小组成员之间分工协作，完成规定的任务，并及时进行汇报。</a:t>
            </a:r>
            <a:endParaRPr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581025" y="1341438"/>
            <a:ext cx="2952750" cy="2087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依托企业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多个项目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同时进行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0075" y="3646488"/>
            <a:ext cx="2952750" cy="2089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小组教学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任务驱动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分工协作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阶段汇报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616075"/>
            <a:ext cx="8680450" cy="463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979613" y="333375"/>
            <a:ext cx="5184775" cy="7191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级学生操作业绩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de-DE" altLang="en-US" sz="1400" b="1" dirty="0">
                <a:solidFill>
                  <a:srgbClr val="FFFFFF"/>
                </a:solidFill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</a:rPr>
            </a:fld>
            <a:endParaRPr lang="zh-CN" altLang="en-US" sz="1400" b="1" dirty="0">
              <a:solidFill>
                <a:srgbClr val="FFFFFF"/>
              </a:solidFill>
            </a:endParaRPr>
          </a:p>
        </p:txBody>
      </p:sp>
      <p:pic>
        <p:nvPicPr>
          <p:cNvPr id="2662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341438"/>
            <a:ext cx="8413750" cy="405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1628775"/>
          <a:ext cx="7991475" cy="4684713"/>
        </p:xfrm>
        <a:graphic>
          <a:graphicData uri="http://schemas.openxmlformats.org/drawingml/2006/table">
            <a:tbl>
              <a:tblPr/>
              <a:tblGrid>
                <a:gridCol w="1095375"/>
                <a:gridCol w="1631950"/>
                <a:gridCol w="1631950"/>
                <a:gridCol w="1398587"/>
                <a:gridCol w="2233613"/>
              </a:tblGrid>
              <a:tr h="374650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考核项目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考核内容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考核方式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考核比例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23975"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 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过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程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性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考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核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平时任务操作情况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根据平时表现及任务操作情况评定得分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企业教师和学校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教师记录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20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61448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期中汇报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根据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项目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完成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及汇报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情况，由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企业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教师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和任课教室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综合评定得分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企业教师和学校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教师记录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20%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终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结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性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考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核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期末汇报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根据发布产品的质量、出单情况及市场回馈情况进行考核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企业教师和学校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教师记录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华文细黑" panose="02010600040101010101" pitchFamily="2" charset="-122"/>
                        </a:rPr>
                        <a:t>60%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华文细黑" panose="02010600040101010101" pitchFamily="2" charset="-122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1763713" y="260350"/>
            <a:ext cx="5184775" cy="100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考核方式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288" y="1125538"/>
            <a:ext cx="8207375" cy="5588000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无论在家还是在别处，备好软硬件设施（笔记本电脑、相关软件、有线或无线）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平时多浏览英文的跨境平台网站，多看英文的产品信息，并进行记录、整理、查询、记忆和总结。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可以尝试注册一些海外社交媒体，加国外好友与其聊天，锻炼英文表达能力和跨文化交际能力。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多背诵英文函电的模板，如：介绍产品的模板、针对客户下单未付款模板、针对客户还盘的模板、针对物流延时的模板、针对客户退换货的模板和针对客户中差评的模板等等。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按时完成平台作业或实训任务。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5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835150" y="44450"/>
            <a:ext cx="5113338" cy="936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学习要求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350" y="19050"/>
            <a:ext cx="6448425" cy="925513"/>
          </a:xfr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纪律要求</a:t>
            </a:r>
            <a:endParaRPr kumimoji="0" lang="zh-CN" altLang="en-US" sz="54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9" name="内容占位符 2"/>
          <p:cNvSpPr>
            <a:spLocks noGrp="1"/>
          </p:cNvSpPr>
          <p:nvPr>
            <p:ph sz="quarter" idx="1"/>
          </p:nvPr>
        </p:nvSpPr>
        <p:spPr>
          <a:xfrm>
            <a:off x="508000" y="1038225"/>
            <a:ext cx="8167688" cy="534352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/>
              <a:t>不迟到、不旷课、不早退（按时扫码签到）、有事请假，累计旷课</a:t>
            </a:r>
            <a:r>
              <a:rPr lang="en-US" altLang="zh-CN" sz="2800" dirty="0"/>
              <a:t>8</a:t>
            </a:r>
            <a:r>
              <a:rPr lang="zh-CN" altLang="en-US" sz="2800" dirty="0"/>
              <a:t>次成绩为零。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zh-CN" altLang="en-US" sz="2800" dirty="0"/>
              <a:t>课上遵守纪律，不玩手机，认真听讲，积极参与课堂活动。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zh-CN" altLang="en-US" sz="2800" dirty="0"/>
              <a:t>带好手机确保能够上网。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zh-CN" altLang="en-US" sz="2800" dirty="0"/>
              <a:t>小组团队合作完成项目或个人独立完成任务。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zh-CN" altLang="en-US" sz="2800" dirty="0"/>
              <a:t>按时完成课后作业。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endParaRPr lang="zh-CN" alt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9750" y="765175"/>
            <a:ext cx="7661275" cy="4535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：跨境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与跨境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B2B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有什么区别？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：如果你想创业做跨境电商，你会选择什么模式、哪个平台？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888" y="14288"/>
            <a:ext cx="7467600" cy="1143000"/>
          </a:xfrm>
        </p:spPr>
        <p:txBody>
          <a:bodyPr vert="horz" anchor="b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其他学习平台或资源</a:t>
            </a:r>
            <a:endParaRPr kumimoji="0" lang="zh-CN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sz="quarter" idx="1"/>
          </p:nvPr>
        </p:nvSpPr>
        <p:spPr>
          <a:xfrm>
            <a:off x="396875" y="1341438"/>
            <a:ext cx="8218488" cy="4873625"/>
          </a:xfrm>
        </p:spPr>
        <p:txBody>
          <a:bodyPr vert="horz" wrap="square" lIns="91440" tIns="45720" rIns="91440" bIns="45720" anchor="t" anchorCtr="0"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dirty="0"/>
              <a:t>i</a:t>
            </a:r>
            <a:r>
              <a:rPr lang="zh-CN" altLang="en-US" dirty="0"/>
              <a:t>博导：跨境电商初级人才八步走（</a:t>
            </a:r>
            <a:r>
              <a:rPr lang="en-US" altLang="zh-CN" dirty="0"/>
              <a:t>B2B—</a:t>
            </a:r>
            <a:r>
              <a:rPr lang="zh-CN" altLang="en-US" dirty="0"/>
              <a:t>阿里巴巴）</a:t>
            </a:r>
            <a:endParaRPr lang="en-US" altLang="zh-CN" dirty="0"/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zh-CN" altLang="en-US" dirty="0"/>
              <a:t>跨境电商基础、速卖通实操视频等</a:t>
            </a: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13" y="2519363"/>
            <a:ext cx="8610600" cy="433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2692400"/>
            <a:ext cx="7920038" cy="406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816225"/>
            <a:ext cx="6245225" cy="3941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0"/>
          <p:cNvSpPr txBox="1"/>
          <p:nvPr/>
        </p:nvSpPr>
        <p:spPr>
          <a:xfrm>
            <a:off x="1692275" y="2830513"/>
            <a:ext cx="6521450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dirty="0">
                <a:latin typeface="微软雅黑" panose="020B0503020204020204" pitchFamily="34" charset="-122"/>
              </a:rPr>
              <a:t>跨境电子商务</a:t>
            </a:r>
            <a:r>
              <a:rPr lang="en-US" altLang="zh-CN" sz="4400" dirty="0">
                <a:latin typeface="微软雅黑" panose="020B0503020204020204" pitchFamily="34" charset="-122"/>
              </a:rPr>
              <a:t>II</a:t>
            </a:r>
            <a:endParaRPr lang="en-US" altLang="zh-CN" sz="4400" dirty="0">
              <a:latin typeface="微软雅黑" panose="020B0503020204020204" pitchFamily="34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b="1" dirty="0">
              <a:latin typeface="微软雅黑" panose="020B0503020204020204" pitchFamily="34" charset="-122"/>
            </a:endParaRPr>
          </a:p>
        </p:txBody>
      </p:sp>
      <p:sp>
        <p:nvSpPr>
          <p:cNvPr id="14339" name="副标题 1"/>
          <p:cNvSpPr>
            <a:spLocks noGrp="1"/>
          </p:cNvSpPr>
          <p:nvPr>
            <p:ph type="subTitle" idx="1"/>
          </p:nvPr>
        </p:nvSpPr>
        <p:spPr>
          <a:xfrm>
            <a:off x="2411413" y="4292600"/>
            <a:ext cx="5400675" cy="1081088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SzPct val="70000"/>
            </a:pPr>
            <a:r>
              <a:rPr lang="zh-CN" alt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课程介绍</a:t>
            </a:r>
            <a:endParaRPr lang="en-US" altLang="zh-CN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eaLnBrk="1" hangingPunct="1">
              <a:buSzPct val="70000"/>
            </a:pPr>
            <a:r>
              <a:rPr lang="en-US" altLang="zh-CN" sz="2200" kern="1200" dirty="0">
                <a:solidFill>
                  <a:srgbClr val="C025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CN" altLang="en-US" sz="2200" kern="1200" dirty="0">
                <a:solidFill>
                  <a:srgbClr val="C02500"/>
                </a:solidFill>
                <a:latin typeface="+mn-lt"/>
                <a:ea typeface="+mn-ea"/>
                <a:cs typeface="+mn-cs"/>
              </a:rPr>
              <a:t>第一次课</a:t>
            </a:r>
            <a:r>
              <a:rPr lang="en-US" altLang="zh-CN" sz="2200" kern="1200" dirty="0">
                <a:solidFill>
                  <a:srgbClr val="C02500"/>
                </a:solidFill>
                <a:latin typeface="+mn-lt"/>
                <a:ea typeface="+mn-ea"/>
                <a:cs typeface="+mn-cs"/>
              </a:rPr>
              <a:t>)</a:t>
            </a:r>
            <a:endParaRPr lang="zh-CN" altLang="en-US" sz="2200" kern="1200" dirty="0">
              <a:solidFill>
                <a:srgbClr val="C025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内容占位符 1"/>
          <p:cNvSpPr>
            <a:spLocks noGrp="1"/>
          </p:cNvSpPr>
          <p:nvPr>
            <p:ph idx="1"/>
          </p:nvPr>
        </p:nvSpPr>
        <p:spPr>
          <a:xfrm>
            <a:off x="481013" y="908050"/>
            <a:ext cx="8207375" cy="915988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dirty="0"/>
              <a:t>Questions:</a:t>
            </a:r>
            <a:endParaRPr lang="zh-CN" altLang="en-US" sz="4800" dirty="0"/>
          </a:p>
        </p:txBody>
      </p:sp>
      <p:sp>
        <p:nvSpPr>
          <p:cNvPr id="15363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5364" name="内容占位符 1"/>
          <p:cNvSpPr txBox="1"/>
          <p:nvPr/>
        </p:nvSpPr>
        <p:spPr>
          <a:xfrm>
            <a:off x="481013" y="2478088"/>
            <a:ext cx="8207375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20000"/>
              </a:spcBef>
              <a:buSzTx/>
              <a:buFont typeface="Wingdings" panose="05000000000000000000" pitchFamily="2" charset="2"/>
              <a:buChar char="n"/>
            </a:pPr>
            <a:r>
              <a:rPr lang="zh-CN" altLang="en-US" sz="3200" dirty="0"/>
              <a:t>什么是跨境</a:t>
            </a:r>
            <a:r>
              <a:rPr lang="en-US" altLang="zh-CN" sz="3200" dirty="0"/>
              <a:t>B2B/B2C?</a:t>
            </a:r>
            <a:endParaRPr lang="zh-CN" altLang="en-US" sz="3200" dirty="0"/>
          </a:p>
        </p:txBody>
      </p:sp>
      <p:sp>
        <p:nvSpPr>
          <p:cNvPr id="15365" name="内容占位符 1"/>
          <p:cNvSpPr txBox="1"/>
          <p:nvPr/>
        </p:nvSpPr>
        <p:spPr>
          <a:xfrm>
            <a:off x="485775" y="3898900"/>
            <a:ext cx="8207375" cy="15640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20000"/>
              </a:spcBef>
              <a:buSzTx/>
              <a:buFont typeface="Wingdings" panose="05000000000000000000" pitchFamily="2" charset="2"/>
              <a:buChar char="n"/>
            </a:pPr>
            <a:r>
              <a:rPr lang="zh-CN" altLang="en-US" sz="3200" dirty="0"/>
              <a:t>你知道跨境电商</a:t>
            </a:r>
            <a:r>
              <a:rPr lang="en-US" altLang="zh-CN" sz="3200" dirty="0"/>
              <a:t>B2B/B2C</a:t>
            </a:r>
            <a:r>
              <a:rPr lang="zh-CN" altLang="en-US" sz="3200" dirty="0"/>
              <a:t>平台都有哪些吗</a:t>
            </a:r>
            <a:r>
              <a:rPr lang="en-US" altLang="zh-CN" sz="3200" dirty="0"/>
              <a:t>?</a:t>
            </a:r>
            <a:endParaRPr lang="en-US" altLang="zh-CN" sz="3200" dirty="0"/>
          </a:p>
          <a:p>
            <a:pPr marL="342900" lvl="0" indent="-342900">
              <a:spcBef>
                <a:spcPct val="20000"/>
              </a:spcBef>
              <a:buSzTx/>
              <a:buFont typeface="Wingdings" panose="05000000000000000000" pitchFamily="2" charset="2"/>
              <a:buChar char="n"/>
            </a:pPr>
            <a:r>
              <a:rPr lang="zh-CN" altLang="en-US" sz="3200" dirty="0"/>
              <a:t>阿里速卖通、</a:t>
            </a:r>
            <a:r>
              <a:rPr lang="en-US" altLang="zh-CN" sz="3200" dirty="0"/>
              <a:t>Temo</a:t>
            </a:r>
            <a:r>
              <a:rPr lang="zh-CN" altLang="en-US" sz="3200" dirty="0"/>
              <a:t>、亚马逊</a:t>
            </a:r>
            <a:r>
              <a:rPr lang="en-US" altLang="zh-CN" sz="3200" dirty="0"/>
              <a:t>, eBay, Wish</a:t>
            </a:r>
            <a:r>
              <a:rPr lang="zh-CN" altLang="en-US" sz="3200" dirty="0"/>
              <a:t>，</a:t>
            </a:r>
            <a:r>
              <a:rPr lang="en-US" altLang="zh-CN" sz="3200" dirty="0"/>
              <a:t>shopee, Lazada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6387" name="TextBox 5"/>
          <p:cNvSpPr txBox="1"/>
          <p:nvPr/>
        </p:nvSpPr>
        <p:spPr>
          <a:xfrm>
            <a:off x="935038" y="115888"/>
            <a:ext cx="6985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6000" dirty="0">
                <a:latin typeface="黑体" panose="02010609060101010101" pitchFamily="49" charset="-122"/>
              </a:rPr>
              <a:t>本课程教学目标</a:t>
            </a:r>
            <a:endParaRPr lang="zh-CN" altLang="en-US" sz="6000" dirty="0">
              <a:latin typeface="黑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9388" y="1412875"/>
            <a:ext cx="8496300" cy="475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总目标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通过本课程的学习，使学生掌握跨境电商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B2C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基本理论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及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发展趋势，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掌握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目前国内外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著名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的跨境电商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B2C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平台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规则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操作技能，使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学生能够根据国际市场需求和不同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企业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的跨境电商平台，进行跨境网络调研、建立店铺、运营店铺、维护和管理店铺，能够进行平台基本操作和订单处理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，能够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从事跨境电商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平台的海外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运营与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推广。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411" name="TextBox 5"/>
          <p:cNvSpPr txBox="1"/>
          <p:nvPr/>
        </p:nvSpPr>
        <p:spPr>
          <a:xfrm>
            <a:off x="1763713" y="115888"/>
            <a:ext cx="51117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>
                <a:latin typeface="黑体" panose="02010609060101010101" pitchFamily="49" charset="-122"/>
              </a:rPr>
              <a:t>教学目标</a:t>
            </a:r>
            <a:endParaRPr lang="zh-CN" altLang="en-US" sz="3600" dirty="0">
              <a:latin typeface="黑体" panose="02010609060101010101" pitchFamily="49" charset="-122"/>
            </a:endParaRPr>
          </a:p>
        </p:txBody>
      </p:sp>
      <p:sp>
        <p:nvSpPr>
          <p:cNvPr id="17412" name="内容占位符 1"/>
          <p:cNvSpPr txBox="1"/>
          <p:nvPr/>
        </p:nvSpPr>
        <p:spPr>
          <a:xfrm>
            <a:off x="379413" y="688975"/>
            <a:ext cx="8207375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20000"/>
              </a:spcBef>
              <a:buSzTx/>
              <a:buFont typeface="Wingdings" panose="05000000000000000000" pitchFamily="2" charset="2"/>
              <a:buChar char="n"/>
            </a:pPr>
            <a:r>
              <a:rPr lang="zh-CN" altLang="en-US" sz="3200" dirty="0"/>
              <a:t>知识目标：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2286000" y="1154113"/>
            <a:ext cx="6265863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了解跨境电商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发展趋势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了解跨境电商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平台的基本规则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掌握对接企业的跨境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运营的产品知识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内容占位符 1"/>
          <p:cNvSpPr txBox="1"/>
          <p:nvPr/>
        </p:nvSpPr>
        <p:spPr>
          <a:xfrm>
            <a:off x="379413" y="2449513"/>
            <a:ext cx="8207375" cy="9159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20000"/>
              </a:spcBef>
              <a:buSzTx/>
              <a:buFont typeface="Wingdings" panose="05000000000000000000" pitchFamily="2" charset="2"/>
              <a:buChar char="n"/>
            </a:pPr>
            <a:r>
              <a:rPr lang="zh-CN" altLang="en-US" sz="3200" dirty="0"/>
              <a:t>能力目标：</a:t>
            </a:r>
            <a:endParaRPr lang="zh-CN" altLang="en-US" sz="3200" dirty="0"/>
          </a:p>
        </p:txBody>
      </p:sp>
      <p:sp>
        <p:nvSpPr>
          <p:cNvPr id="10" name="圆角矩形 9"/>
          <p:cNvSpPr/>
          <p:nvPr/>
        </p:nvSpPr>
        <p:spPr>
          <a:xfrm>
            <a:off x="2286000" y="3068638"/>
            <a:ext cx="6265863" cy="1395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能顺利开通跨境电商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平台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店铺账号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能设置产品价格、完成产品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上传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优化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能有效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处理订单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维护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开发客户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能通过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平台活动或社交媒体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进行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运营与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推广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6" name="内容占位符 1"/>
          <p:cNvSpPr txBox="1"/>
          <p:nvPr/>
        </p:nvSpPr>
        <p:spPr>
          <a:xfrm>
            <a:off x="401638" y="4343400"/>
            <a:ext cx="8207375" cy="915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20000"/>
              </a:spcBef>
              <a:buSzTx/>
              <a:buFont typeface="Wingdings" panose="05000000000000000000" pitchFamily="2" charset="2"/>
              <a:buChar char="n"/>
            </a:pPr>
            <a:r>
              <a:rPr lang="zh-CN" altLang="en-US" sz="3200" dirty="0"/>
              <a:t>素质目标：</a:t>
            </a:r>
            <a:endParaRPr lang="zh-CN" altLang="en-US" sz="3200" dirty="0"/>
          </a:p>
        </p:txBody>
      </p:sp>
      <p:sp>
        <p:nvSpPr>
          <p:cNvPr id="12" name="圆角矩形 11"/>
          <p:cNvSpPr/>
          <p:nvPr/>
        </p:nvSpPr>
        <p:spPr>
          <a:xfrm>
            <a:off x="2286000" y="5010150"/>
            <a:ext cx="6265863" cy="1393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培养吃苦耐劳和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团队合作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的精神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培养英语网络沟通能力和跨文化交际能力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培养主动学习和终身学习的意识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de-DE" altLang="en-US" sz="1400" b="1" dirty="0">
                <a:solidFill>
                  <a:srgbClr val="FFFFFF"/>
                </a:solidFill>
              </a:rPr>
              <a:t>Page </a:t>
            </a:r>
            <a:r>
              <a:rPr lang="de-DE" altLang="en-US" sz="1400" b="1" dirty="0">
                <a:solidFill>
                  <a:srgbClr val="FFFFFF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sz="1400" b="1" dirty="0">
                <a:solidFill>
                  <a:srgbClr val="FFFFFF"/>
                </a:solidFill>
              </a:rPr>
              <a:t> </a:t>
            </a:r>
            <a:fld id="{9A0DB2DC-4C9A-4742-B13C-FB6460FD3503}" type="slidenum">
              <a:rPr lang="zh-CN" altLang="en-US" sz="1400" b="1" dirty="0">
                <a:solidFill>
                  <a:srgbClr val="FFFFFF"/>
                </a:solidFill>
              </a:rPr>
            </a:fld>
            <a:endParaRPr lang="zh-CN" altLang="en-US" sz="1400" b="1" dirty="0">
              <a:solidFill>
                <a:srgbClr val="FFFFFF"/>
              </a:solidFill>
            </a:endParaRPr>
          </a:p>
        </p:txBody>
      </p:sp>
      <p:sp>
        <p:nvSpPr>
          <p:cNvPr id="18435" name="矩形 3"/>
          <p:cNvSpPr/>
          <p:nvPr/>
        </p:nvSpPr>
        <p:spPr>
          <a:xfrm>
            <a:off x="107950" y="1268413"/>
            <a:ext cx="8631238" cy="501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i="0" dirty="0">
                <a:latin typeface="Arial" panose="020B0604020202020204" pitchFamily="34" charset="0"/>
              </a:rPr>
              <a:t>1.</a:t>
            </a:r>
            <a:r>
              <a:rPr lang="zh-CN" altLang="en-US" sz="2400" b="1" i="0" dirty="0">
                <a:latin typeface="Arial" panose="020B0604020202020204" pitchFamily="34" charset="0"/>
              </a:rPr>
              <a:t> 树立全球经济观，培养对全球经济状况的感知意识，提高对贸易信息的敏锐度（后疫情时代线下展会及交易开始复苏）</a:t>
            </a:r>
            <a:r>
              <a:rPr lang="zh-CN" altLang="zh-CN" sz="2400" b="1" i="0" dirty="0">
                <a:latin typeface="Arial" panose="020B0604020202020204" pitchFamily="34" charset="0"/>
              </a:rPr>
              <a:t>； </a:t>
            </a:r>
            <a:endParaRPr lang="zh-CN" altLang="zh-CN" sz="2400" b="1" i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0" dirty="0">
                <a:latin typeface="Arial" panose="020B0604020202020204" pitchFamily="34" charset="0"/>
              </a:rPr>
              <a:t>2.</a:t>
            </a:r>
            <a:r>
              <a:rPr lang="zh-CN" altLang="en-US" sz="2400" b="1" i="0" dirty="0">
                <a:latin typeface="Arial" panose="020B0604020202020204" pitchFamily="34" charset="0"/>
              </a:rPr>
              <a:t>了解西方国家对中国的贸易政策（贸易壁垒），以便在平时的跨境运营过程中及时采取相关调整（如报价等）；</a:t>
            </a:r>
            <a:endParaRPr lang="en-US" altLang="zh-CN" sz="2400" b="1" i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0" dirty="0">
                <a:latin typeface="Arial" panose="020B0604020202020204" pitchFamily="34" charset="0"/>
              </a:rPr>
              <a:t>3.</a:t>
            </a:r>
            <a:r>
              <a:rPr lang="zh-CN" altLang="en-US" sz="2400" b="1" i="0" dirty="0">
                <a:latin typeface="Arial" panose="020B0604020202020204" pitchFamily="34" charset="0"/>
              </a:rPr>
              <a:t>了解国家十四五电子商务规划及跨境电商相关政策</a:t>
            </a:r>
            <a:r>
              <a:rPr lang="zh-CN" altLang="zh-CN" sz="2400" b="1" i="0" dirty="0">
                <a:latin typeface="Arial" panose="020B0604020202020204" pitchFamily="34" charset="0"/>
              </a:rPr>
              <a:t>；</a:t>
            </a:r>
            <a:endParaRPr lang="zh-CN" altLang="zh-CN" sz="2400" b="1" i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0" dirty="0">
                <a:latin typeface="Arial" panose="020B0604020202020204" pitchFamily="34" charset="0"/>
              </a:rPr>
              <a:t>4.</a:t>
            </a:r>
            <a:r>
              <a:rPr lang="zh-CN" altLang="en-US" sz="2400" b="1" i="0" dirty="0">
                <a:latin typeface="Arial" panose="020B0604020202020204" pitchFamily="34" charset="0"/>
              </a:rPr>
              <a:t>进一步增强爱国主义意识，努力践行社会主义核心价值观，增强四个意识（</a:t>
            </a:r>
            <a:r>
              <a:rPr lang="zh-CN" altLang="en-US" i="0" dirty="0">
                <a:latin typeface="Arial" panose="020B0604020202020204" pitchFamily="34" charset="0"/>
              </a:rPr>
              <a:t>政治</a:t>
            </a:r>
            <a:r>
              <a:rPr lang="en-US" altLang="zh-CN" i="0" dirty="0">
                <a:latin typeface="Arial" panose="020B0604020202020204" pitchFamily="34" charset="0"/>
              </a:rPr>
              <a:t>/</a:t>
            </a:r>
            <a:r>
              <a:rPr lang="zh-CN" altLang="en-US" i="0" dirty="0">
                <a:latin typeface="Arial" panose="020B0604020202020204" pitchFamily="34" charset="0"/>
              </a:rPr>
              <a:t>大局</a:t>
            </a:r>
            <a:r>
              <a:rPr lang="en-US" altLang="zh-CN" i="0" dirty="0">
                <a:latin typeface="Arial" panose="020B0604020202020204" pitchFamily="34" charset="0"/>
              </a:rPr>
              <a:t>/</a:t>
            </a:r>
            <a:r>
              <a:rPr lang="zh-CN" altLang="en-US" i="0" dirty="0">
                <a:latin typeface="Arial" panose="020B0604020202020204" pitchFamily="34" charset="0"/>
              </a:rPr>
              <a:t>核心</a:t>
            </a:r>
            <a:r>
              <a:rPr lang="en-US" altLang="zh-CN" i="0" dirty="0">
                <a:latin typeface="Arial" panose="020B0604020202020204" pitchFamily="34" charset="0"/>
              </a:rPr>
              <a:t>/</a:t>
            </a:r>
            <a:r>
              <a:rPr lang="zh-CN" altLang="en-US" i="0" dirty="0">
                <a:latin typeface="Arial" panose="020B0604020202020204" pitchFamily="34" charset="0"/>
              </a:rPr>
              <a:t>看齐</a:t>
            </a:r>
            <a:r>
              <a:rPr lang="zh-CN" altLang="en-US" sz="2400" b="1" i="0" dirty="0">
                <a:latin typeface="Arial" panose="020B0604020202020204" pitchFamily="34" charset="0"/>
              </a:rPr>
              <a:t>）鉴定四个自信（</a:t>
            </a:r>
            <a:r>
              <a:rPr lang="zh-CN" altLang="en-US" i="0" dirty="0">
                <a:latin typeface="Arial" panose="020B0604020202020204" pitchFamily="34" charset="0"/>
              </a:rPr>
              <a:t>道路</a:t>
            </a:r>
            <a:r>
              <a:rPr lang="en-US" altLang="zh-CN" i="0" dirty="0">
                <a:latin typeface="Arial" panose="020B0604020202020204" pitchFamily="34" charset="0"/>
              </a:rPr>
              <a:t>/</a:t>
            </a:r>
            <a:r>
              <a:rPr lang="zh-CN" altLang="en-US" i="0" dirty="0">
                <a:latin typeface="Arial" panose="020B0604020202020204" pitchFamily="34" charset="0"/>
              </a:rPr>
              <a:t>理论</a:t>
            </a:r>
            <a:r>
              <a:rPr lang="en-US" altLang="zh-CN" i="0" dirty="0">
                <a:latin typeface="Arial" panose="020B0604020202020204" pitchFamily="34" charset="0"/>
              </a:rPr>
              <a:t>/</a:t>
            </a:r>
            <a:r>
              <a:rPr lang="zh-CN" altLang="en-US" i="0" dirty="0">
                <a:latin typeface="Arial" panose="020B0604020202020204" pitchFamily="34" charset="0"/>
              </a:rPr>
              <a:t>制度</a:t>
            </a:r>
            <a:r>
              <a:rPr lang="en-US" altLang="zh-CN" i="0" dirty="0">
                <a:latin typeface="Arial" panose="020B0604020202020204" pitchFamily="34" charset="0"/>
              </a:rPr>
              <a:t>/</a:t>
            </a:r>
            <a:r>
              <a:rPr lang="zh-CN" altLang="en-US" i="0" dirty="0">
                <a:latin typeface="Arial" panose="020B0604020202020204" pitchFamily="34" charset="0"/>
              </a:rPr>
              <a:t>文化</a:t>
            </a:r>
            <a:r>
              <a:rPr lang="zh-CN" altLang="en-US" sz="2400" b="1" i="0" dirty="0">
                <a:latin typeface="Arial" panose="020B0604020202020204" pitchFamily="34" charset="0"/>
              </a:rPr>
              <a:t>），做到两个维护</a:t>
            </a:r>
            <a:r>
              <a:rPr lang="en-US" altLang="zh-CN" sz="2400" b="1" i="0" dirty="0">
                <a:latin typeface="Arial" panose="020B0604020202020204" pitchFamily="34" charset="0"/>
              </a:rPr>
              <a:t>(</a:t>
            </a:r>
            <a:r>
              <a:rPr lang="zh-CN" altLang="en-US" i="0" dirty="0">
                <a:latin typeface="Arial" panose="020B0604020202020204" pitchFamily="34" charset="0"/>
              </a:rPr>
              <a:t>坚决维护习近平总书记党中央的核心、全党的核心地位，坚决维护党中央权威和集中统一领导。</a:t>
            </a:r>
            <a:r>
              <a:rPr lang="en-US" altLang="zh-CN" sz="2400" b="1" i="0" dirty="0">
                <a:latin typeface="Arial" panose="020B0604020202020204" pitchFamily="34" charset="0"/>
              </a:rPr>
              <a:t>)</a:t>
            </a:r>
            <a:r>
              <a:rPr lang="zh-CN" altLang="en-US" sz="2400" b="1" i="0" dirty="0">
                <a:latin typeface="Arial" panose="020B0604020202020204" pitchFamily="34" charset="0"/>
              </a:rPr>
              <a:t>。</a:t>
            </a:r>
            <a:r>
              <a:rPr lang="zh-CN" altLang="zh-CN" sz="2400" b="1" i="0" dirty="0">
                <a:latin typeface="Arial" panose="020B0604020202020204" pitchFamily="34" charset="0"/>
              </a:rPr>
              <a:t> </a:t>
            </a:r>
            <a:endParaRPr lang="zh-CN" altLang="zh-CN" sz="2400" b="1" i="0" dirty="0">
              <a:latin typeface="Arial" panose="020B0604020202020204" pitchFamily="34" charset="0"/>
            </a:endParaRPr>
          </a:p>
        </p:txBody>
      </p:sp>
      <p:sp>
        <p:nvSpPr>
          <p:cNvPr id="18436" name="TextBox 5"/>
          <p:cNvSpPr txBox="1"/>
          <p:nvPr/>
        </p:nvSpPr>
        <p:spPr>
          <a:xfrm>
            <a:off x="1835150" y="333375"/>
            <a:ext cx="51117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>
                <a:latin typeface="黑体" panose="02010609060101010101" pitchFamily="49" charset="-122"/>
              </a:rPr>
              <a:t>思政目标</a:t>
            </a:r>
            <a:endParaRPr lang="zh-CN" altLang="en-US" sz="360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288" y="1341438"/>
            <a:ext cx="8207375" cy="49466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跨境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虽平台及规则不同，但在操作流程上有一定相似之处。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通过上学期所学，同学们认为跨境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课程应该会学哪些内容？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产品调研及定位、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B2C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平台定位、店铺注册及身份验证、产品图片拍摄与处理、店铺装修与优化、产品上传与优化、物流选择及运费模板设置、订单处理及发货、物流跟踪及售后服务、海外营销与推广、自主创业需具备的条件等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9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195513" y="115888"/>
            <a:ext cx="4176713" cy="865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教学内容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0483" name="TextBox 3"/>
          <p:cNvSpPr txBox="1"/>
          <p:nvPr/>
        </p:nvSpPr>
        <p:spPr>
          <a:xfrm>
            <a:off x="1908175" y="160338"/>
            <a:ext cx="47513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华文细黑" panose="02010600040101010101" pitchFamily="2" charset="-122"/>
              </a:rPr>
              <a:t>本课程教学模式</a:t>
            </a:r>
            <a:endParaRPr lang="zh-CN" altLang="en-US" sz="28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19250" y="1268730"/>
            <a:ext cx="5505450" cy="782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依托企业项目教学做一体化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校企合作、工学结合、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项目实战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583055" y="2853055"/>
            <a:ext cx="5618480" cy="330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山东领凡环保科技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有限公司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山东威顿进出口贸易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有限公司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日照中泓国际贸易有限公司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山东米沙跨境电商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有限公司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灯片编号占位符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400" b="1" i="1" dirty="0">
                <a:solidFill>
                  <a:srgbClr val="FFFF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400" b="1" i="1" dirty="0">
              <a:solidFill>
                <a:srgbClr val="FFFF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07" name="TextBox 3"/>
          <p:cNvSpPr txBox="1"/>
          <p:nvPr/>
        </p:nvSpPr>
        <p:spPr>
          <a:xfrm>
            <a:off x="1979613" y="0"/>
            <a:ext cx="49688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华文细黑" panose="02010600040101010101" pitchFamily="2" charset="-122"/>
              </a:rPr>
              <a:t>教学内容：因企业而异</a:t>
            </a:r>
            <a:endParaRPr lang="zh-CN" altLang="en-US" sz="36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5288" y="646113"/>
            <a:ext cx="647700" cy="5951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山东米沙跨境电商店铺操作内容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187450" y="765175"/>
            <a:ext cx="792163" cy="5832475"/>
          </a:xfrm>
          <a:prstGeom prst="leftBrace">
            <a:avLst/>
          </a:prstGeom>
          <a:ln w="28575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0" name="TextBox 6"/>
          <p:cNvSpPr txBox="1"/>
          <p:nvPr/>
        </p:nvSpPr>
        <p:spPr>
          <a:xfrm>
            <a:off x="2214563" y="757238"/>
            <a:ext cx="53816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市场调研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产品定位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家居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服装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11" name="TextBox 7"/>
          <p:cNvSpPr txBox="1"/>
          <p:nvPr/>
        </p:nvSpPr>
        <p:spPr>
          <a:xfrm>
            <a:off x="2195513" y="1196975"/>
            <a:ext cx="3600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平台定位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—OZON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平台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12" name="TextBox 8"/>
          <p:cNvSpPr txBox="1"/>
          <p:nvPr/>
        </p:nvSpPr>
        <p:spPr>
          <a:xfrm>
            <a:off x="2214563" y="1658938"/>
            <a:ext cx="59150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店铺注册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—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身份认证（多店铺运营）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350" y="2143125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产品采集（店小秘、芒果）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7113" y="3041650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产品资料编辑与上传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7588" y="2605088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产品价格及运费计算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1516" name="TextBox 12"/>
          <p:cNvSpPr txBox="1"/>
          <p:nvPr/>
        </p:nvSpPr>
        <p:spPr>
          <a:xfrm>
            <a:off x="2257425" y="4038600"/>
            <a:ext cx="3600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数据分析与产品优化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17" name="TextBox 14"/>
          <p:cNvSpPr txBox="1"/>
          <p:nvPr/>
        </p:nvSpPr>
        <p:spPr>
          <a:xfrm>
            <a:off x="2257425" y="4519613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订单处理与发货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18" name="TextBox 15"/>
          <p:cNvSpPr txBox="1"/>
          <p:nvPr/>
        </p:nvSpPr>
        <p:spPr>
          <a:xfrm>
            <a:off x="2262188" y="4979988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订单跟踪与售后服务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7113" y="3503613"/>
            <a:ext cx="36004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产品优化与修改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925" y="5913438"/>
            <a:ext cx="214312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i="0" kern="1200" cap="none" spc="0" normalizeH="0" baseline="0" noProof="0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海外营销推广</a:t>
            </a:r>
            <a:endParaRPr kumimoji="0" lang="zh-CN" altLang="en-US" sz="2400" i="0" kern="1200" cap="none" spc="0" normalizeH="0" baseline="0" noProof="0" dirty="0"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459288" y="5535613"/>
            <a:ext cx="412750" cy="12684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22" name="TextBox 22"/>
          <p:cNvSpPr txBox="1"/>
          <p:nvPr/>
        </p:nvSpPr>
        <p:spPr>
          <a:xfrm>
            <a:off x="4781550" y="5348288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谷歌推广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23" name="TextBox 23"/>
          <p:cNvSpPr txBox="1"/>
          <p:nvPr/>
        </p:nvSpPr>
        <p:spPr>
          <a:xfrm>
            <a:off x="4752975" y="5892800"/>
            <a:ext cx="3600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VK\Facebook\Youtube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1524" name="TextBox 24"/>
          <p:cNvSpPr txBox="1"/>
          <p:nvPr/>
        </p:nvSpPr>
        <p:spPr>
          <a:xfrm>
            <a:off x="4711700" y="6396038"/>
            <a:ext cx="360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Twitter\Instagram\Tiktok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AzNmU2ODQxM2VkMDZkMWVhMmMyMjY1NTU4OWY4ZTA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2369</Words>
  <Application>WPS 演示</Application>
  <PresentationFormat>全屏显示(4:3)</PresentationFormat>
  <Paragraphs>312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华文细黑</vt:lpstr>
      <vt:lpstr>MS UI Gothic</vt:lpstr>
      <vt:lpstr>Century Schoolbook</vt:lpstr>
      <vt:lpstr>Century</vt:lpstr>
      <vt:lpstr>华文楷体</vt:lpstr>
      <vt:lpstr>Wingdings 2</vt:lpstr>
      <vt:lpstr>Wingdings</vt:lpstr>
      <vt:lpstr>微软雅黑</vt:lpstr>
      <vt:lpstr>黑体</vt:lpstr>
      <vt:lpstr>Arial Unicode MS</vt:lpstr>
      <vt:lpstr>凸显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纪律要求</vt:lpstr>
      <vt:lpstr>PowerPoint 演示文稿</vt:lpstr>
      <vt:lpstr>其他学习平台或资源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Jesse</cp:lastModifiedBy>
  <cp:revision>279</cp:revision>
  <dcterms:created xsi:type="dcterms:W3CDTF">2010-07-26T11:49:00Z</dcterms:created>
  <dcterms:modified xsi:type="dcterms:W3CDTF">2024-02-26T01:42:51Z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8509872ED7CC42D2ABCA73B139DBC88E_13</vt:lpwstr>
  </property>
</Properties>
</file>